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513"/>
    <a:srgbClr val="FFFFFF"/>
    <a:srgbClr val="ED7D31"/>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E596-A303-AE32-F2F8-79CE4E9B8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A610B6-FA37-2CBF-5436-C9EA5EDC4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65FF8-AAD8-B4E8-10DF-327A11EEFF82}"/>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92E37EDB-BACD-32C7-B6CA-9FF8C9E1A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43D2D-A27D-6DD2-1AE8-87DCB2FECFF2}"/>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111264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45A-D9AA-5FD5-C254-F5360AF0A1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1DA16-4B16-4E52-55B4-2E1474135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EF42-E308-4884-0582-890D8AAC5F2D}"/>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F234C15E-4B97-7086-CCEB-FFEAD1FCB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DBDFE-4094-8205-D085-F2318EDE44F2}"/>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225219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3AB1D-2BCA-7521-EFAF-D38973E6A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00394-CA1F-82A1-31D4-8981A3D4C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00218-CD0C-1507-58B8-0D6DD28EDBE5}"/>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2E6E045E-DC88-580E-43CF-EB4C5053A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78405-C761-4CF3-5E55-C0A9E9D244A0}"/>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294596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F6EE-19B4-95AF-7A41-9176C6D510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F8C20B-8887-2BE8-7BAF-75B13530D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885F5-3CF8-FA41-320C-0B7182E4E062}"/>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F3528BFA-320A-E620-BC87-B52C15342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3781E-EBCF-4256-4781-37F96A014ECD}"/>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137401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A991-236B-AA2D-869B-82D1D9F26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1E8150-82EB-9B2B-B03C-B5A4EAC35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8C347-0733-C5A4-346A-22CAD9E77382}"/>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10236057-8FAF-9B4C-DF63-963BB7966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4C3E4-E174-E73D-061C-0232D536A099}"/>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339669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30C4-1BFA-7CCE-B365-BE502D231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C6EFD0-7EF3-C2F1-3148-51883560E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FE66B-9409-F5EA-CAD4-570526D43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04EBA-F4DB-7D22-7DAB-A6765A850FAB}"/>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6" name="Footer Placeholder 5">
            <a:extLst>
              <a:ext uri="{FF2B5EF4-FFF2-40B4-BE49-F238E27FC236}">
                <a16:creationId xmlns:a16="http://schemas.microsoft.com/office/drawing/2014/main" id="{530FF07B-07BF-8031-4E05-B4BF7B88E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57353C-5DED-3017-80DE-386034DBC87B}"/>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215079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6CA7-CCE0-8C5F-C3A2-DF01BB0228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DE29E-77A7-5E91-850F-DFD7793F9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61A946-C823-EA90-8421-981788647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3948D-BC7D-E982-B923-7F610228F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08A05-09C1-ACDB-D114-56CAF6F7D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CD1193-A04D-2352-62EB-790083BE7BFA}"/>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8" name="Footer Placeholder 7">
            <a:extLst>
              <a:ext uri="{FF2B5EF4-FFF2-40B4-BE49-F238E27FC236}">
                <a16:creationId xmlns:a16="http://schemas.microsoft.com/office/drawing/2014/main" id="{C5CA5184-D084-D459-6B9F-B0FEF5F48C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213235-741C-94A4-CFA2-C927F3868045}"/>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338757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4704-989D-02BC-30B3-CA421F5F08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2572AF-E851-F6C1-94CF-2E11298D9194}"/>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4" name="Footer Placeholder 3">
            <a:extLst>
              <a:ext uri="{FF2B5EF4-FFF2-40B4-BE49-F238E27FC236}">
                <a16:creationId xmlns:a16="http://schemas.microsoft.com/office/drawing/2014/main" id="{424EE4D0-54A4-CAE4-E536-D4D9036411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3381E6-E7CC-7303-8624-78B8214187C3}"/>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127546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B7AB6-2365-7B37-4D08-D2519DF23646}"/>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3" name="Footer Placeholder 2">
            <a:extLst>
              <a:ext uri="{FF2B5EF4-FFF2-40B4-BE49-F238E27FC236}">
                <a16:creationId xmlns:a16="http://schemas.microsoft.com/office/drawing/2014/main" id="{BBE4A7C2-96C8-AAC3-FD23-67A7AC4317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B476C-60D8-1346-F030-672DD57F8F3A}"/>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288845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9F94-4F22-90D0-7094-19709711E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B45216-0703-479A-191D-D801B3C0C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E9345-22E1-EB7B-0D1C-DB1181E03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DD729-0E53-E442-80D5-FEA2EC18EF1F}"/>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6" name="Footer Placeholder 5">
            <a:extLst>
              <a:ext uri="{FF2B5EF4-FFF2-40B4-BE49-F238E27FC236}">
                <a16:creationId xmlns:a16="http://schemas.microsoft.com/office/drawing/2014/main" id="{2F4DA0AE-81CF-1F2E-8EA9-EC7E9679CD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3C7F7-C872-54B9-3327-63DD0C839268}"/>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313203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157C-E385-8241-C0BB-3AD4BE604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6112BD-3F77-48CF-46CB-05FB102D8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8B8AE0-202C-CA03-B7BE-712CCB7F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26ED5-AACF-0E72-D457-1873F848F910}"/>
              </a:ext>
            </a:extLst>
          </p:cNvPr>
          <p:cNvSpPr>
            <a:spLocks noGrp="1"/>
          </p:cNvSpPr>
          <p:nvPr>
            <p:ph type="dt" sz="half" idx="10"/>
          </p:nvPr>
        </p:nvSpPr>
        <p:spPr/>
        <p:txBody>
          <a:bodyPr/>
          <a:lstStyle/>
          <a:p>
            <a:fld id="{29F7BA12-4913-40F0-9146-96447DF5734C}" type="datetimeFigureOut">
              <a:rPr lang="en-IN" smtClean="0"/>
              <a:t>24-09-2023</a:t>
            </a:fld>
            <a:endParaRPr lang="en-IN"/>
          </a:p>
        </p:txBody>
      </p:sp>
      <p:sp>
        <p:nvSpPr>
          <p:cNvPr id="6" name="Footer Placeholder 5">
            <a:extLst>
              <a:ext uri="{FF2B5EF4-FFF2-40B4-BE49-F238E27FC236}">
                <a16:creationId xmlns:a16="http://schemas.microsoft.com/office/drawing/2014/main" id="{58F91892-E179-1A04-F7DE-4D63A4E76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0B6FD3-9879-F016-726E-E96C37B2438C}"/>
              </a:ext>
            </a:extLst>
          </p:cNvPr>
          <p:cNvSpPr>
            <a:spLocks noGrp="1"/>
          </p:cNvSpPr>
          <p:nvPr>
            <p:ph type="sldNum" sz="quarter" idx="12"/>
          </p:nvPr>
        </p:nvSpPr>
        <p:spPr/>
        <p:txBody>
          <a:bodyPr/>
          <a:lstStyle/>
          <a:p>
            <a:fld id="{7B195197-DDA8-494B-A71C-6C5F134946D1}" type="slidenum">
              <a:rPr lang="en-IN" smtClean="0"/>
              <a:t>‹#›</a:t>
            </a:fld>
            <a:endParaRPr lang="en-IN"/>
          </a:p>
        </p:txBody>
      </p:sp>
    </p:spTree>
    <p:extLst>
      <p:ext uri="{BB962C8B-B14F-4D97-AF65-F5344CB8AC3E}">
        <p14:creationId xmlns:p14="http://schemas.microsoft.com/office/powerpoint/2010/main" val="50457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C30D6-67F4-F778-35B2-0278E0C4A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CC828-F5FC-9349-1232-96ABACDF7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D2FF6-F9ED-757B-5E8C-88A31F00D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7BA12-4913-40F0-9146-96447DF5734C}" type="datetimeFigureOut">
              <a:rPr lang="en-IN" smtClean="0"/>
              <a:t>24-09-2023</a:t>
            </a:fld>
            <a:endParaRPr lang="en-IN"/>
          </a:p>
        </p:txBody>
      </p:sp>
      <p:sp>
        <p:nvSpPr>
          <p:cNvPr id="5" name="Footer Placeholder 4">
            <a:extLst>
              <a:ext uri="{FF2B5EF4-FFF2-40B4-BE49-F238E27FC236}">
                <a16:creationId xmlns:a16="http://schemas.microsoft.com/office/drawing/2014/main" id="{EA856320-C3FD-7A89-FEFD-5A7061B95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BDB77F-CAFF-EAB2-A5A3-E033DA6DE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95197-DDA8-494B-A71C-6C5F134946D1}" type="slidenum">
              <a:rPr lang="en-IN" smtClean="0"/>
              <a:t>‹#›</a:t>
            </a:fld>
            <a:endParaRPr lang="en-IN"/>
          </a:p>
        </p:txBody>
      </p:sp>
    </p:spTree>
    <p:extLst>
      <p:ext uri="{BB962C8B-B14F-4D97-AF65-F5344CB8AC3E}">
        <p14:creationId xmlns:p14="http://schemas.microsoft.com/office/powerpoint/2010/main" val="183867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octor holding a tablet&#10;&#10;Description automatically generated">
            <a:extLst>
              <a:ext uri="{FF2B5EF4-FFF2-40B4-BE49-F238E27FC236}">
                <a16:creationId xmlns:a16="http://schemas.microsoft.com/office/drawing/2014/main" id="{34616256-3CCC-6C53-C58D-0650679ECBD9}"/>
              </a:ext>
            </a:extLst>
          </p:cNvPr>
          <p:cNvPicPr>
            <a:picLocks noChangeAspect="1"/>
          </p:cNvPicPr>
          <p:nvPr/>
        </p:nvPicPr>
        <p:blipFill rotWithShape="1">
          <a:blip r:embed="rId2">
            <a:extLst>
              <a:ext uri="{28A0092B-C50C-407E-A947-70E740481C1C}">
                <a14:useLocalDpi xmlns:a14="http://schemas.microsoft.com/office/drawing/2010/main" val="0"/>
              </a:ext>
            </a:extLst>
          </a:blip>
          <a:srcRect t="23103" r="9091"/>
          <a:stretch/>
        </p:blipFill>
        <p:spPr>
          <a:xfrm>
            <a:off x="9544" y="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4098ED9-0E26-E80B-0C77-CC604FC2F041}"/>
              </a:ext>
            </a:extLst>
          </p:cNvPr>
          <p:cNvSpPr>
            <a:spLocks noGrp="1"/>
          </p:cNvSpPr>
          <p:nvPr>
            <p:ph type="subTitle" idx="1"/>
          </p:nvPr>
        </p:nvSpPr>
        <p:spPr>
          <a:xfrm>
            <a:off x="404553" y="5624945"/>
            <a:ext cx="9078562" cy="592975"/>
          </a:xfrm>
        </p:spPr>
        <p:txBody>
          <a:bodyPr anchor="ctr">
            <a:normAutofit/>
          </a:bodyPr>
          <a:lstStyle/>
          <a:p>
            <a:pPr algn="l"/>
            <a:r>
              <a:rPr lang="en-IN">
                <a:solidFill>
                  <a:schemeClr val="bg1"/>
                </a:solidFill>
              </a:rPr>
              <a:t>Healthcare Analysis</a:t>
            </a:r>
          </a:p>
        </p:txBody>
      </p:sp>
    </p:spTree>
    <p:extLst>
      <p:ext uri="{BB962C8B-B14F-4D97-AF65-F5344CB8AC3E}">
        <p14:creationId xmlns:p14="http://schemas.microsoft.com/office/powerpoint/2010/main" val="163257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BCD4-61C4-0111-9D7B-03B0D4626986}"/>
              </a:ext>
            </a:extLst>
          </p:cNvPr>
          <p:cNvSpPr>
            <a:spLocks noGrp="1"/>
          </p:cNvSpPr>
          <p:nvPr>
            <p:ph type="title"/>
          </p:nvPr>
        </p:nvSpPr>
        <p:spPr>
          <a:xfrm>
            <a:off x="841248" y="426720"/>
            <a:ext cx="10506456" cy="1919141"/>
          </a:xfrm>
        </p:spPr>
        <p:txBody>
          <a:bodyPr anchor="b">
            <a:normAutofit/>
          </a:bodyPr>
          <a:lstStyle/>
          <a:p>
            <a:r>
              <a:rPr lang="en-IN" sz="5400" b="1" i="0" dirty="0">
                <a:solidFill>
                  <a:srgbClr val="F57513"/>
                </a:solidFill>
                <a:effectLst/>
                <a:latin typeface="Inter"/>
              </a:rPr>
              <a:t>Introduction to Healthcare Analysis</a:t>
            </a:r>
            <a:endParaRPr lang="en-IN" sz="5400" dirty="0">
              <a:solidFill>
                <a:srgbClr val="F57513"/>
              </a:solidFill>
            </a:endParaRPr>
          </a:p>
        </p:txBody>
      </p:sp>
      <p:sp>
        <p:nvSpPr>
          <p:cNvPr id="3" name="Content Placeholder 2">
            <a:extLst>
              <a:ext uri="{FF2B5EF4-FFF2-40B4-BE49-F238E27FC236}">
                <a16:creationId xmlns:a16="http://schemas.microsoft.com/office/drawing/2014/main" id="{AED96180-8BEC-B9DD-424D-2E898B4792C8}"/>
              </a:ext>
            </a:extLst>
          </p:cNvPr>
          <p:cNvSpPr>
            <a:spLocks noGrp="1"/>
          </p:cNvSpPr>
          <p:nvPr>
            <p:ph idx="1"/>
          </p:nvPr>
        </p:nvSpPr>
        <p:spPr>
          <a:xfrm>
            <a:off x="841248" y="3337269"/>
            <a:ext cx="10509504" cy="2905686"/>
          </a:xfrm>
        </p:spPr>
        <p:txBody>
          <a:bodyPr>
            <a:normAutofit/>
          </a:bodyPr>
          <a:lstStyle/>
          <a:p>
            <a:r>
              <a:rPr lang="en-US" sz="2200" b="0" i="0">
                <a:effectLst/>
                <a:latin typeface="Inter"/>
              </a:rPr>
              <a:t>Healthcare analysis is the process of examining data and information in the healthcare industry to gain insights and make informed decisions.</a:t>
            </a:r>
          </a:p>
          <a:p>
            <a:r>
              <a:rPr lang="en-US" sz="2200" b="0" i="0">
                <a:effectLst/>
                <a:latin typeface="Inter"/>
              </a:rPr>
              <a:t>It involves analyzing healthcare data to identify trends, patterns, and correlations in patient outcomes, resource utilization, and healthcare costs.</a:t>
            </a:r>
          </a:p>
          <a:p>
            <a:r>
              <a:rPr lang="en-US" sz="2200" b="0" i="0">
                <a:effectLst/>
                <a:latin typeface="Inter"/>
              </a:rPr>
              <a:t>By conducting healthcare analysis, organizations can improve decision-making, monitor performance and quality, and support evidence-based practices in healthcare.</a:t>
            </a:r>
          </a:p>
          <a:p>
            <a:endParaRPr lang="en-IN" sz="2200"/>
          </a:p>
        </p:txBody>
      </p:sp>
      <p:cxnSp>
        <p:nvCxnSpPr>
          <p:cNvPr id="5" name="Straight Connector 4">
            <a:extLst>
              <a:ext uri="{FF2B5EF4-FFF2-40B4-BE49-F238E27FC236}">
                <a16:creationId xmlns:a16="http://schemas.microsoft.com/office/drawing/2014/main" id="{465F973A-9B2D-4CEA-7FF7-189662702D0F}"/>
              </a:ext>
            </a:extLst>
          </p:cNvPr>
          <p:cNvCxnSpPr/>
          <p:nvPr/>
        </p:nvCxnSpPr>
        <p:spPr>
          <a:xfrm>
            <a:off x="841248" y="2696547"/>
            <a:ext cx="10588752"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56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D31C-3ADB-90B7-A81D-8A5F6C5E7958}"/>
              </a:ext>
            </a:extLst>
          </p:cNvPr>
          <p:cNvSpPr>
            <a:spLocks noGrp="1"/>
          </p:cNvSpPr>
          <p:nvPr>
            <p:ph type="title"/>
          </p:nvPr>
        </p:nvSpPr>
        <p:spPr>
          <a:xfrm>
            <a:off x="838200" y="895738"/>
            <a:ext cx="10515600" cy="580345"/>
          </a:xfrm>
        </p:spPr>
        <p:txBody>
          <a:bodyPr>
            <a:normAutofit fontScale="90000"/>
          </a:bodyPr>
          <a:lstStyle/>
          <a:p>
            <a:r>
              <a:rPr lang="en-US" b="1" i="0" dirty="0">
                <a:solidFill>
                  <a:srgbClr val="ED7D31"/>
                </a:solidFill>
                <a:effectLst/>
                <a:latin typeface="Inter"/>
              </a:rPr>
              <a:t>Data Sources of Healthcare Analysis</a:t>
            </a:r>
            <a:br>
              <a:rPr lang="en-US" b="1" i="0" dirty="0">
                <a:solidFill>
                  <a:srgbClr val="2E2F30"/>
                </a:solidFill>
                <a:effectLst/>
                <a:latin typeface="Inter"/>
              </a:rPr>
            </a:br>
            <a:endParaRPr lang="en-IN" dirty="0"/>
          </a:p>
        </p:txBody>
      </p:sp>
      <p:sp>
        <p:nvSpPr>
          <p:cNvPr id="3" name="Content Placeholder 2">
            <a:extLst>
              <a:ext uri="{FF2B5EF4-FFF2-40B4-BE49-F238E27FC236}">
                <a16:creationId xmlns:a16="http://schemas.microsoft.com/office/drawing/2014/main" id="{1D7E6369-98E0-1C3B-F63B-2C1537EAE9EB}"/>
              </a:ext>
            </a:extLst>
          </p:cNvPr>
          <p:cNvSpPr>
            <a:spLocks noGrp="1"/>
          </p:cNvSpPr>
          <p:nvPr>
            <p:ph sz="half" idx="1"/>
          </p:nvPr>
        </p:nvSpPr>
        <p:spPr/>
        <p:txBody>
          <a:bodyPr>
            <a:normAutofit/>
          </a:bodyPr>
          <a:lstStyle/>
          <a:p>
            <a:r>
              <a:rPr lang="en-US" b="0" i="0" dirty="0">
                <a:solidFill>
                  <a:srgbClr val="2E2F30"/>
                </a:solidFill>
                <a:effectLst/>
                <a:latin typeface="Inter"/>
              </a:rPr>
              <a:t>Healthcare analysis relies on various data sources to gather information and derive insights. Here are some common data sources used in healthcare analysis:</a:t>
            </a:r>
          </a:p>
        </p:txBody>
      </p:sp>
      <p:sp>
        <p:nvSpPr>
          <p:cNvPr id="5" name="Content Placeholder 4">
            <a:extLst>
              <a:ext uri="{FF2B5EF4-FFF2-40B4-BE49-F238E27FC236}">
                <a16:creationId xmlns:a16="http://schemas.microsoft.com/office/drawing/2014/main" id="{F8902BEA-9821-AB7D-E175-4A9E8B0DEDFA}"/>
              </a:ext>
            </a:extLst>
          </p:cNvPr>
          <p:cNvSpPr>
            <a:spLocks noGrp="1"/>
          </p:cNvSpPr>
          <p:nvPr>
            <p:ph sz="half" idx="2"/>
          </p:nvPr>
        </p:nvSpPr>
        <p:spPr/>
        <p:txBody>
          <a:bodyPr/>
          <a:lstStyle/>
          <a:p>
            <a:r>
              <a:rPr lang="en-IN" b="1" dirty="0"/>
              <a:t>Patient Id</a:t>
            </a:r>
          </a:p>
          <a:p>
            <a:r>
              <a:rPr lang="en-IN" b="1" dirty="0"/>
              <a:t>Appointment ID</a:t>
            </a:r>
          </a:p>
          <a:p>
            <a:r>
              <a:rPr lang="en-IN" b="1" dirty="0"/>
              <a:t>Scheduled Day</a:t>
            </a:r>
          </a:p>
          <a:p>
            <a:r>
              <a:rPr lang="en-IN" b="1" dirty="0"/>
              <a:t>Appointment Day</a:t>
            </a:r>
          </a:p>
          <a:p>
            <a:r>
              <a:rPr lang="en-IN" b="1" dirty="0"/>
              <a:t>Hypertension</a:t>
            </a:r>
          </a:p>
          <a:p>
            <a:r>
              <a:rPr lang="en-IN" b="1" dirty="0"/>
              <a:t>Diabetes</a:t>
            </a:r>
          </a:p>
          <a:p>
            <a:r>
              <a:rPr lang="en-IN" b="1" dirty="0"/>
              <a:t>Alcoholism</a:t>
            </a:r>
          </a:p>
          <a:p>
            <a:r>
              <a:rPr lang="en-IN" b="1" dirty="0"/>
              <a:t>No-show</a:t>
            </a:r>
          </a:p>
        </p:txBody>
      </p:sp>
      <p:cxnSp>
        <p:nvCxnSpPr>
          <p:cNvPr id="15" name="Straight Connector 14">
            <a:extLst>
              <a:ext uri="{FF2B5EF4-FFF2-40B4-BE49-F238E27FC236}">
                <a16:creationId xmlns:a16="http://schemas.microsoft.com/office/drawing/2014/main" id="{D78E7034-1359-D92C-BEEF-6CB60ED66456}"/>
              </a:ext>
            </a:extLst>
          </p:cNvPr>
          <p:cNvCxnSpPr/>
          <p:nvPr/>
        </p:nvCxnSpPr>
        <p:spPr>
          <a:xfrm>
            <a:off x="5962263" y="1825625"/>
            <a:ext cx="0" cy="435133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8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2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E7BE81-E457-2751-28D2-ED6E32E578C4}"/>
              </a:ext>
            </a:extLst>
          </p:cNvPr>
          <p:cNvSpPr>
            <a:spLocks noGrp="1"/>
          </p:cNvSpPr>
          <p:nvPr>
            <p:ph type="title"/>
          </p:nvPr>
        </p:nvSpPr>
        <p:spPr/>
        <p:txBody>
          <a:bodyPr anchor="b">
            <a:normAutofit/>
          </a:bodyPr>
          <a:lstStyle/>
          <a:p>
            <a:r>
              <a:rPr lang="en-US" sz="4000" b="1" i="0" dirty="0">
                <a:solidFill>
                  <a:srgbClr val="F57513"/>
                </a:solidFill>
                <a:effectLst/>
                <a:latin typeface="Inter"/>
              </a:rPr>
              <a:t>Key metrics of healthcare analysis</a:t>
            </a:r>
            <a:endParaRPr lang="en-IN" sz="4000" b="1" dirty="0">
              <a:solidFill>
                <a:srgbClr val="F57513"/>
              </a:solidFill>
            </a:endParaRPr>
          </a:p>
        </p:txBody>
      </p:sp>
      <p:sp>
        <p:nvSpPr>
          <p:cNvPr id="8" name="Content Placeholder 7">
            <a:extLst>
              <a:ext uri="{FF2B5EF4-FFF2-40B4-BE49-F238E27FC236}">
                <a16:creationId xmlns:a16="http://schemas.microsoft.com/office/drawing/2014/main" id="{6A325B6F-3955-6035-6416-3741E6691343}"/>
              </a:ext>
            </a:extLst>
          </p:cNvPr>
          <p:cNvSpPr>
            <a:spLocks noGrp="1"/>
          </p:cNvSpPr>
          <p:nvPr>
            <p:ph idx="1"/>
          </p:nvPr>
        </p:nvSpPr>
        <p:spPr/>
        <p:txBody>
          <a:bodyPr>
            <a:normAutofit/>
          </a:bodyPr>
          <a:lstStyle/>
          <a:p>
            <a:r>
              <a:rPr lang="en-IN" sz="2000" b="1" i="0" dirty="0">
                <a:effectLst/>
                <a:latin typeface="Inter"/>
              </a:rPr>
              <a:t>Patient Satisfaction:- </a:t>
            </a:r>
            <a:r>
              <a:rPr lang="en-US" sz="1800" b="0" i="0" dirty="0">
                <a:effectLst/>
                <a:latin typeface="Inter"/>
              </a:rPr>
              <a:t>Measures the level of satisfaction or dissatisfaction among patients regarding their healthcare experience, including quality of care, communication, and accessibility.</a:t>
            </a:r>
            <a:endParaRPr lang="en-IN" sz="1800" b="1" dirty="0">
              <a:latin typeface="Inter"/>
            </a:endParaRPr>
          </a:p>
          <a:p>
            <a:r>
              <a:rPr lang="en-IN" sz="2000" b="1" i="0" dirty="0">
                <a:effectLst/>
                <a:latin typeface="Inter"/>
              </a:rPr>
              <a:t>Resource Utilization:- </a:t>
            </a:r>
            <a:r>
              <a:rPr lang="en-US" sz="1800" b="0" i="0" dirty="0">
                <a:effectLst/>
                <a:latin typeface="Inter"/>
              </a:rPr>
              <a:t>Tracks the utilization of healthcare resources, such as hospital beds, surgical procedures, diagnostic tests, and medications, to assess efficiency and cost-effectiveness.</a:t>
            </a:r>
          </a:p>
          <a:p>
            <a:r>
              <a:rPr lang="en-IN" sz="2000" b="1" i="0" dirty="0">
                <a:effectLst/>
                <a:latin typeface="Inter"/>
              </a:rPr>
              <a:t>Financial Performance</a:t>
            </a:r>
            <a:r>
              <a:rPr lang="en-US" sz="2000" dirty="0">
                <a:latin typeface="Inter"/>
              </a:rPr>
              <a:t>:- </a:t>
            </a:r>
            <a:r>
              <a:rPr lang="en-US" sz="1800" b="0" i="0" dirty="0">
                <a:effectLst/>
                <a:latin typeface="Inter"/>
              </a:rPr>
              <a:t>Evaluates financial indicators, such as revenue, expenses, profitability, and return on investment, to understand the financial health and sustainability of healthcare organizations</a:t>
            </a:r>
            <a:r>
              <a:rPr lang="en-US" sz="1000" b="0" i="0" dirty="0">
                <a:effectLst/>
                <a:latin typeface="Inter"/>
              </a:rPr>
              <a:t>.</a:t>
            </a:r>
          </a:p>
          <a:p>
            <a:r>
              <a:rPr lang="en-IN" sz="2000" b="1" i="0" dirty="0">
                <a:effectLst/>
                <a:latin typeface="Inter"/>
              </a:rPr>
              <a:t>Wait Times:- </a:t>
            </a:r>
            <a:r>
              <a:rPr lang="en-US" sz="1800" b="0" i="0" dirty="0">
                <a:effectLst/>
                <a:latin typeface="Inter"/>
              </a:rPr>
              <a:t>Measures the time patients wait for appointments, procedures, or emergency care, which can impact access and patient satisfaction.</a:t>
            </a:r>
          </a:p>
          <a:p>
            <a:r>
              <a:rPr lang="en-IN" sz="2000" b="1" i="0" dirty="0">
                <a:effectLst/>
                <a:latin typeface="Inter"/>
              </a:rPr>
              <a:t>Healthcare Access:- </a:t>
            </a:r>
            <a:r>
              <a:rPr lang="en-US" sz="1800" b="0" i="0" dirty="0">
                <a:effectLst/>
                <a:latin typeface="Inter"/>
              </a:rPr>
              <a:t>Tracks indicators related to access to healthcare services, such as the number of primary care providers, healthcare facilities, and insurance coverage rates.</a:t>
            </a:r>
            <a:endParaRPr lang="en-IN" sz="1800" dirty="0"/>
          </a:p>
        </p:txBody>
      </p:sp>
    </p:spTree>
    <p:extLst>
      <p:ext uri="{BB962C8B-B14F-4D97-AF65-F5344CB8AC3E}">
        <p14:creationId xmlns:p14="http://schemas.microsoft.com/office/powerpoint/2010/main" val="203376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6DC8-F35F-66FB-024F-C5F26885FECD}"/>
              </a:ext>
            </a:extLst>
          </p:cNvPr>
          <p:cNvSpPr>
            <a:spLocks noGrp="1"/>
          </p:cNvSpPr>
          <p:nvPr>
            <p:ph type="title"/>
          </p:nvPr>
        </p:nvSpPr>
        <p:spPr>
          <a:xfrm>
            <a:off x="418787" y="325638"/>
            <a:ext cx="4286563" cy="881135"/>
          </a:xfrm>
        </p:spPr>
        <p:txBody>
          <a:bodyPr vert="horz" lIns="91440" tIns="45720" rIns="91440" bIns="45720" rtlCol="0" anchor="b">
            <a:normAutofit/>
          </a:bodyPr>
          <a:lstStyle/>
          <a:p>
            <a:r>
              <a:rPr lang="en-US" sz="4000" b="1" i="0" kern="1200" dirty="0">
                <a:solidFill>
                  <a:srgbClr val="F57513"/>
                </a:solidFill>
                <a:effectLst/>
                <a:ea typeface="+mj-ea"/>
                <a:cs typeface="+mj-cs"/>
              </a:rPr>
              <a:t>Univariate Analysis</a:t>
            </a:r>
            <a:endParaRPr lang="en-US" sz="4000" kern="1200" dirty="0">
              <a:solidFill>
                <a:srgbClr val="F57513"/>
              </a:solidFill>
              <a:latin typeface="+mj-lt"/>
              <a:ea typeface="+mj-ea"/>
              <a:cs typeface="+mj-cs"/>
            </a:endParaRPr>
          </a:p>
        </p:txBody>
      </p:sp>
      <p:pic>
        <p:nvPicPr>
          <p:cNvPr id="5" name="Content Placeholder 4" descr="A graph with blue and orange bars&#10;&#10;Description automatically generated">
            <a:extLst>
              <a:ext uri="{FF2B5EF4-FFF2-40B4-BE49-F238E27FC236}">
                <a16:creationId xmlns:a16="http://schemas.microsoft.com/office/drawing/2014/main" id="{1A58D1A8-0966-2A83-37FD-863286816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3116" y="4934736"/>
            <a:ext cx="2081260" cy="1545336"/>
          </a:xfrm>
          <a:prstGeom prst="rect">
            <a:avLst/>
          </a:prstGeom>
        </p:spPr>
      </p:pic>
      <p:pic>
        <p:nvPicPr>
          <p:cNvPr id="11" name="Picture 10" descr="A graph with blue and orange bars&#10;&#10;Description automatically generated">
            <a:extLst>
              <a:ext uri="{FF2B5EF4-FFF2-40B4-BE49-F238E27FC236}">
                <a16:creationId xmlns:a16="http://schemas.microsoft.com/office/drawing/2014/main" id="{4AFCEFE6-B3D9-037C-481A-B1EAFEB6E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38" y="321733"/>
            <a:ext cx="2101823" cy="1539586"/>
          </a:xfrm>
          <a:prstGeom prst="rect">
            <a:avLst/>
          </a:prstGeom>
        </p:spPr>
      </p:pic>
      <p:pic>
        <p:nvPicPr>
          <p:cNvPr id="9" name="Picture 8" descr="A graph of a scholarship&#10;&#10;Description automatically generated with medium confidence">
            <a:extLst>
              <a:ext uri="{FF2B5EF4-FFF2-40B4-BE49-F238E27FC236}">
                <a16:creationId xmlns:a16="http://schemas.microsoft.com/office/drawing/2014/main" id="{255C1199-A2E5-4DA8-BA3E-C582F6F39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907" y="2622301"/>
            <a:ext cx="2110367" cy="1545844"/>
          </a:xfrm>
          <a:prstGeom prst="rect">
            <a:avLst/>
          </a:prstGeom>
        </p:spPr>
      </p:pic>
      <p:pic>
        <p:nvPicPr>
          <p:cNvPr id="13" name="Picture 12" descr="A graph of blue and orange bars&#10;&#10;Description automatically generated">
            <a:extLst>
              <a:ext uri="{FF2B5EF4-FFF2-40B4-BE49-F238E27FC236}">
                <a16:creationId xmlns:a16="http://schemas.microsoft.com/office/drawing/2014/main" id="{196E8497-4142-71DF-F822-92C06CFAA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6407" y="372291"/>
            <a:ext cx="3602317" cy="2638698"/>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109BA82E-D670-EE67-0A11-0240D86D0C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1709" y="3847013"/>
            <a:ext cx="3951713" cy="2509338"/>
          </a:xfrm>
          <a:prstGeom prst="rect">
            <a:avLst/>
          </a:prstGeom>
        </p:spPr>
      </p:pic>
      <p:sp>
        <p:nvSpPr>
          <p:cNvPr id="15" name="TextBox 14">
            <a:extLst>
              <a:ext uri="{FF2B5EF4-FFF2-40B4-BE49-F238E27FC236}">
                <a16:creationId xmlns:a16="http://schemas.microsoft.com/office/drawing/2014/main" id="{1D4AC6A7-DBDA-4E43-5E17-59EB723AE0EB}"/>
              </a:ext>
            </a:extLst>
          </p:cNvPr>
          <p:cNvSpPr txBox="1"/>
          <p:nvPr/>
        </p:nvSpPr>
        <p:spPr>
          <a:xfrm>
            <a:off x="418787" y="1491987"/>
            <a:ext cx="4286563" cy="452431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Female patients took more appointment than Male patient. But, No-Show rate is equal for Male and Female patients.</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Age group (13-24 years) had highest No-Show, around 26% rate.</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People who don't have Scholarship have 24% No-Show rate for appointments.</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84% of patients who did not receive SMS reminders attended their appointments, while approximately 73% of patients who received SMS reminders did not attend their scheduled visits.</a:t>
            </a:r>
            <a:endParaRPr lang="en-US" dirty="0">
              <a:ea typeface="+mj-ea"/>
              <a:cs typeface="+mj-cs"/>
            </a:endParaRPr>
          </a:p>
          <a:p>
            <a:endParaRPr lang="en-IN" dirty="0"/>
          </a:p>
        </p:txBody>
      </p:sp>
    </p:spTree>
    <p:extLst>
      <p:ext uri="{BB962C8B-B14F-4D97-AF65-F5344CB8AC3E}">
        <p14:creationId xmlns:p14="http://schemas.microsoft.com/office/powerpoint/2010/main" val="31875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A59C-5F8B-2995-5DE2-8365219354CE}"/>
              </a:ext>
            </a:extLst>
          </p:cNvPr>
          <p:cNvSpPr>
            <a:spLocks noGrp="1"/>
          </p:cNvSpPr>
          <p:nvPr>
            <p:ph type="title"/>
          </p:nvPr>
        </p:nvSpPr>
        <p:spPr>
          <a:xfrm>
            <a:off x="8017254" y="1267627"/>
            <a:ext cx="3336545" cy="802530"/>
          </a:xfrm>
        </p:spPr>
        <p:txBody>
          <a:bodyPr>
            <a:normAutofit/>
          </a:bodyPr>
          <a:lstStyle/>
          <a:p>
            <a:r>
              <a:rPr lang="en-US" sz="3600" b="1" i="0" dirty="0">
                <a:solidFill>
                  <a:srgbClr val="F57513"/>
                </a:solidFill>
                <a:effectLst/>
              </a:rPr>
              <a:t>Bivariate Analysis</a:t>
            </a:r>
            <a:endParaRPr lang="en-IN" sz="3600" b="1" dirty="0">
              <a:solidFill>
                <a:srgbClr val="F57513"/>
              </a:solidFill>
            </a:endParaRPr>
          </a:p>
        </p:txBody>
      </p:sp>
      <p:pic>
        <p:nvPicPr>
          <p:cNvPr id="5" name="Content Placeholder 4" descr="A graph of a number of blue and orange squares&#10;&#10;Description automatically generated">
            <a:extLst>
              <a:ext uri="{FF2B5EF4-FFF2-40B4-BE49-F238E27FC236}">
                <a16:creationId xmlns:a16="http://schemas.microsoft.com/office/drawing/2014/main" id="{365782DF-54DD-54A8-308A-EF982D562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8" y="938156"/>
            <a:ext cx="3917965" cy="2722985"/>
          </a:xfrm>
          <a:prstGeom prst="rect">
            <a:avLst/>
          </a:prstGeom>
        </p:spPr>
      </p:pic>
      <p:cxnSp>
        <p:nvCxnSpPr>
          <p:cNvPr id="20" name="Straight Connector 1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graph of a number of blue and orange bars&#10;&#10;Description automatically generated">
            <a:extLst>
              <a:ext uri="{FF2B5EF4-FFF2-40B4-BE49-F238E27FC236}">
                <a16:creationId xmlns:a16="http://schemas.microsoft.com/office/drawing/2014/main" id="{F07C3701-1248-1C24-9668-9E855AEEE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652" y="375320"/>
            <a:ext cx="2455721" cy="1657612"/>
          </a:xfrm>
          <a:prstGeom prst="rect">
            <a:avLst/>
          </a:prstGeom>
        </p:spPr>
      </p:pic>
      <p:cxnSp>
        <p:nvCxnSpPr>
          <p:cNvPr id="22" name="Straight Connector 2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blue and orange squares&#10;&#10;Description automatically generated">
            <a:extLst>
              <a:ext uri="{FF2B5EF4-FFF2-40B4-BE49-F238E27FC236}">
                <a16:creationId xmlns:a16="http://schemas.microsoft.com/office/drawing/2014/main" id="{CE20A50D-FA4B-DBF8-0887-0F4ABFAC3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286" y="2424609"/>
            <a:ext cx="2589017" cy="1799367"/>
          </a:xfrm>
          <a:prstGeom prst="rect">
            <a:avLst/>
          </a:prstGeom>
        </p:spPr>
      </p:pic>
      <p:cxnSp>
        <p:nvCxnSpPr>
          <p:cNvPr id="24" name="Straight Connector 2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bar graph with blue and orange squares&#10;&#10;Description automatically generated">
            <a:extLst>
              <a:ext uri="{FF2B5EF4-FFF2-40B4-BE49-F238E27FC236}">
                <a16:creationId xmlns:a16="http://schemas.microsoft.com/office/drawing/2014/main" id="{9809786D-FF35-6A38-0FD4-43D65B75D3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395" y="4911833"/>
            <a:ext cx="2083480" cy="1448019"/>
          </a:xfrm>
          <a:prstGeom prst="rect">
            <a:avLst/>
          </a:prstGeom>
        </p:spPr>
      </p:pic>
      <p:pic>
        <p:nvPicPr>
          <p:cNvPr id="13" name="Picture 12" descr="A graph of a number of bars&#10;&#10;Description automatically generated with medium confidence">
            <a:extLst>
              <a:ext uri="{FF2B5EF4-FFF2-40B4-BE49-F238E27FC236}">
                <a16:creationId xmlns:a16="http://schemas.microsoft.com/office/drawing/2014/main" id="{6DDA6085-E30D-8410-C178-B50220040B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71" y="4911833"/>
            <a:ext cx="2518302" cy="1448024"/>
          </a:xfrm>
          <a:prstGeom prst="rect">
            <a:avLst/>
          </a:prstGeom>
        </p:spPr>
      </p:pic>
      <p:sp>
        <p:nvSpPr>
          <p:cNvPr id="17" name="Content Placeholder 16">
            <a:extLst>
              <a:ext uri="{FF2B5EF4-FFF2-40B4-BE49-F238E27FC236}">
                <a16:creationId xmlns:a16="http://schemas.microsoft.com/office/drawing/2014/main" id="{DC74801C-4321-52A7-2123-596A52B92C58}"/>
              </a:ext>
            </a:extLst>
          </p:cNvPr>
          <p:cNvSpPr>
            <a:spLocks noGrp="1"/>
          </p:cNvSpPr>
          <p:nvPr>
            <p:ph idx="1"/>
          </p:nvPr>
        </p:nvSpPr>
        <p:spPr>
          <a:xfrm>
            <a:off x="8017253" y="2274491"/>
            <a:ext cx="3772135" cy="3753083"/>
          </a:xfrm>
        </p:spPr>
        <p:txBody>
          <a:bodyPr>
            <a:normAutofit/>
          </a:bodyPr>
          <a:lstStyle/>
          <a:p>
            <a:r>
              <a:rPr lang="en-US" sz="1800" b="0" i="0" dirty="0">
                <a:solidFill>
                  <a:srgbClr val="2E2F30"/>
                </a:solidFill>
                <a:effectLst/>
                <a:latin typeface="Inter"/>
              </a:rPr>
              <a:t>Bivariate analysis in healthcare involves examining the relationship between two variables in healthcare data. It helps to understand how changes in one variable are related to changes in another variable. This analysis can be done using statistical methods. Bivariate analysis provides insights into factors influencing health outcomes and informs decision-making in the healthcare field.</a:t>
            </a:r>
            <a:endParaRPr lang="en-US" sz="1800" dirty="0"/>
          </a:p>
        </p:txBody>
      </p:sp>
      <p:cxnSp>
        <p:nvCxnSpPr>
          <p:cNvPr id="26" name="Straight Connector 2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81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DD9381-4909-0E01-D186-07BAB48A3DC1}"/>
              </a:ext>
            </a:extLst>
          </p:cNvPr>
          <p:cNvSpPr>
            <a:spLocks noGrp="1"/>
          </p:cNvSpPr>
          <p:nvPr>
            <p:ph type="title"/>
          </p:nvPr>
        </p:nvSpPr>
        <p:spPr>
          <a:xfrm>
            <a:off x="838200" y="365125"/>
            <a:ext cx="10515600" cy="1325563"/>
          </a:xfrm>
        </p:spPr>
        <p:txBody>
          <a:bodyPr>
            <a:normAutofit/>
          </a:bodyPr>
          <a:lstStyle/>
          <a:p>
            <a:r>
              <a:rPr lang="en-US" b="0" i="0" dirty="0">
                <a:solidFill>
                  <a:srgbClr val="F57513"/>
                </a:solidFill>
                <a:effectLst/>
                <a:latin typeface="Inter"/>
              </a:rPr>
              <a:t>The challenges of healthcare analysis include:</a:t>
            </a:r>
            <a:endParaRPr lang="en-IN" dirty="0">
              <a:solidFill>
                <a:srgbClr val="F57513"/>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28F7D7-0DB9-7199-140D-44A9B39249CD}"/>
              </a:ext>
            </a:extLst>
          </p:cNvPr>
          <p:cNvSpPr>
            <a:spLocks noGrp="1"/>
          </p:cNvSpPr>
          <p:nvPr>
            <p:ph idx="1"/>
          </p:nvPr>
        </p:nvSpPr>
        <p:spPr>
          <a:xfrm>
            <a:off x="838200" y="1825625"/>
            <a:ext cx="10515600" cy="4351338"/>
          </a:xfrm>
        </p:spPr>
        <p:txBody>
          <a:bodyPr>
            <a:normAutofit/>
          </a:bodyPr>
          <a:lstStyle/>
          <a:p>
            <a:r>
              <a:rPr lang="en-US" b="1" i="0">
                <a:effectLst/>
                <a:latin typeface="Inter"/>
              </a:rPr>
              <a:t>Data quality and standardization</a:t>
            </a:r>
            <a:r>
              <a:rPr lang="en-US" b="0" i="0">
                <a:effectLst/>
                <a:latin typeface="Inter"/>
              </a:rPr>
              <a:t>: Healthcare data is often stored in different formats and lacks standardization, making it difficult to acquire and cleanse the data for analysis. Inaccurate or incomplete data can lead to biased or unreliable results.</a:t>
            </a:r>
          </a:p>
          <a:p>
            <a:r>
              <a:rPr lang="en-US" b="1" i="0">
                <a:effectLst/>
                <a:latin typeface="Inter"/>
              </a:rPr>
              <a:t>Data privacy and security</a:t>
            </a:r>
            <a:r>
              <a:rPr lang="en-US" b="0" i="0">
                <a:effectLst/>
                <a:latin typeface="Inter"/>
              </a:rPr>
              <a:t>: Healthcare data contains sensitive and personal information, and ensuring data privacy and security is crucial. Compliance with regulatory requirements, such as HIPAA in the United States, adds complexity to data analysis while protecting patient confidentiality.</a:t>
            </a:r>
          </a:p>
        </p:txBody>
      </p:sp>
    </p:spTree>
    <p:extLst>
      <p:ext uri="{BB962C8B-B14F-4D97-AF65-F5344CB8AC3E}">
        <p14:creationId xmlns:p14="http://schemas.microsoft.com/office/powerpoint/2010/main" val="336251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533AE0-490B-A05A-3D7D-5B299C6A2BED}"/>
              </a:ext>
            </a:extLst>
          </p:cNvPr>
          <p:cNvSpPr>
            <a:spLocks noGrp="1"/>
          </p:cNvSpPr>
          <p:nvPr>
            <p:ph idx="1"/>
          </p:nvPr>
        </p:nvSpPr>
        <p:spPr>
          <a:xfrm>
            <a:off x="838200" y="1825625"/>
            <a:ext cx="10515600" cy="4351338"/>
          </a:xfrm>
        </p:spPr>
        <p:txBody>
          <a:bodyPr>
            <a:normAutofit/>
          </a:bodyPr>
          <a:lstStyle/>
          <a:p>
            <a:r>
              <a:rPr lang="en-US" b="1" i="0">
                <a:effectLst/>
                <a:latin typeface="Inter"/>
              </a:rPr>
              <a:t>Analytical skills and expertise</a:t>
            </a:r>
            <a:r>
              <a:rPr lang="en-US" b="0" i="0">
                <a:effectLst/>
                <a:latin typeface="Inter"/>
              </a:rPr>
              <a:t>: Healthcare analysis requires a combination of domain knowledge, statistical expertise, and data science skills. The shortage of skilled analysts and data scientists in the healthcare industry can hinder effective data analysis.</a:t>
            </a:r>
          </a:p>
          <a:p>
            <a:r>
              <a:rPr lang="en-US" b="1" i="0">
                <a:effectLst/>
                <a:latin typeface="Inter"/>
              </a:rPr>
              <a:t>Ethical considerations</a:t>
            </a:r>
            <a:r>
              <a:rPr lang="en-US" b="0" i="0">
                <a:effectLst/>
                <a:latin typeface="Inter"/>
              </a:rPr>
              <a:t>: Healthcare analysis involves handling sensitive patient information and making decisions that impact patient care. Ensuring ethical use of data, avoiding bias, and maintaining transparency are important considerations in healthcare analysis.</a:t>
            </a:r>
          </a:p>
          <a:p>
            <a:pPr marL="0" indent="0">
              <a:buNone/>
            </a:pPr>
            <a:endParaRPr lang="en-IN" dirty="0"/>
          </a:p>
        </p:txBody>
      </p:sp>
    </p:spTree>
    <p:extLst>
      <p:ext uri="{BB962C8B-B14F-4D97-AF65-F5344CB8AC3E}">
        <p14:creationId xmlns:p14="http://schemas.microsoft.com/office/powerpoint/2010/main" val="340316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7432E-7189-6229-9C04-423CFF8B77AA}"/>
              </a:ext>
            </a:extLst>
          </p:cNvPr>
          <p:cNvSpPr>
            <a:spLocks noGrp="1"/>
          </p:cNvSpPr>
          <p:nvPr>
            <p:ph type="title"/>
          </p:nvPr>
        </p:nvSpPr>
        <p:spPr>
          <a:xfrm>
            <a:off x="838200" y="365125"/>
            <a:ext cx="10515600" cy="1325563"/>
          </a:xfrm>
        </p:spPr>
        <p:txBody>
          <a:bodyPr>
            <a:normAutofit/>
          </a:bodyPr>
          <a:lstStyle/>
          <a:p>
            <a:r>
              <a:rPr lang="en-IN" sz="5400" b="1" i="0" dirty="0">
                <a:solidFill>
                  <a:srgbClr val="F57513"/>
                </a:solidFill>
                <a:effectLst/>
                <a:latin typeface="Roboto" panose="02000000000000000000" pitchFamily="2" charset="0"/>
              </a:rPr>
              <a:t>CONCLUSION</a:t>
            </a:r>
            <a:endParaRPr lang="en-IN" sz="5400" b="1" dirty="0">
              <a:solidFill>
                <a:srgbClr val="F57513"/>
              </a:solidFill>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8EBF63-8A08-ABEF-D2E0-249E88E177B9}"/>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0" i="0" dirty="0">
                <a:effectLst/>
                <a:latin typeface="Roboto" panose="02000000000000000000" pitchFamily="2" charset="0"/>
              </a:rPr>
              <a:t>Data is highly imbalanced 80:20</a:t>
            </a:r>
          </a:p>
          <a:p>
            <a:pPr>
              <a:buFont typeface="Arial" panose="020B0604020202020204" pitchFamily="34" charset="0"/>
              <a:buChar char="•"/>
            </a:pPr>
            <a:r>
              <a:rPr lang="en-US" sz="2200" b="0" i="0" dirty="0">
                <a:effectLst/>
                <a:latin typeface="Roboto" panose="02000000000000000000" pitchFamily="2" charset="0"/>
              </a:rPr>
              <a:t>Female patients took more appointment then male patients.</a:t>
            </a:r>
          </a:p>
          <a:p>
            <a:pPr>
              <a:buFont typeface="Arial" panose="020B0604020202020204" pitchFamily="34" charset="0"/>
              <a:buChar char="•"/>
            </a:pPr>
            <a:r>
              <a:rPr lang="en-US" sz="2200" b="0" i="0" dirty="0" err="1">
                <a:effectLst/>
                <a:latin typeface="Roboto" panose="02000000000000000000" pitchFamily="2" charset="0"/>
              </a:rPr>
              <a:t>noshow</a:t>
            </a:r>
            <a:r>
              <a:rPr lang="en-US" sz="2200" b="0" i="0" dirty="0">
                <a:effectLst/>
                <a:latin typeface="Roboto" panose="02000000000000000000" pitchFamily="2" charset="0"/>
              </a:rPr>
              <a:t> rate is high in female patients then the male patients.</a:t>
            </a:r>
          </a:p>
          <a:p>
            <a:pPr>
              <a:buFont typeface="Arial" panose="020B0604020202020204" pitchFamily="34" charset="0"/>
              <a:buChar char="•"/>
            </a:pPr>
            <a:r>
              <a:rPr lang="en-US" sz="2200" b="0" i="0" dirty="0">
                <a:effectLst/>
                <a:latin typeface="Roboto" panose="02000000000000000000" pitchFamily="2" charset="0"/>
              </a:rPr>
              <a:t>Age group(13-24 years) had highest </a:t>
            </a:r>
            <a:r>
              <a:rPr lang="en-US" sz="2200" b="0" i="0" dirty="0" err="1">
                <a:effectLst/>
                <a:latin typeface="Roboto" panose="02000000000000000000" pitchFamily="2" charset="0"/>
              </a:rPr>
              <a:t>noshow</a:t>
            </a:r>
            <a:r>
              <a:rPr lang="en-US" sz="2200" b="0" i="0" dirty="0">
                <a:effectLst/>
                <a:latin typeface="Roboto" panose="02000000000000000000" pitchFamily="2" charset="0"/>
              </a:rPr>
              <a:t>, around 26% </a:t>
            </a:r>
            <a:r>
              <a:rPr lang="en-US" sz="2200" b="0" i="0" dirty="0" err="1">
                <a:effectLst/>
                <a:latin typeface="Roboto" panose="02000000000000000000" pitchFamily="2" charset="0"/>
              </a:rPr>
              <a:t>noshow</a:t>
            </a:r>
            <a:r>
              <a:rPr lang="en-US" sz="2200" b="0" i="0" dirty="0">
                <a:effectLst/>
                <a:latin typeface="Roboto" panose="02000000000000000000" pitchFamily="2" charset="0"/>
              </a:rPr>
              <a:t> rate.</a:t>
            </a:r>
          </a:p>
          <a:p>
            <a:pPr>
              <a:buFont typeface="Arial" panose="020B0604020202020204" pitchFamily="34" charset="0"/>
              <a:buChar char="•"/>
            </a:pPr>
            <a:r>
              <a:rPr lang="en-US" sz="2200" b="0" i="0" dirty="0">
                <a:effectLst/>
                <a:latin typeface="Roboto" panose="02000000000000000000" pitchFamily="2" charset="0"/>
              </a:rPr>
              <a:t>Out of a total of 21,801 hypertension patients, 3,772 patients have not attended their appointments, around 17% </a:t>
            </a:r>
            <a:r>
              <a:rPr lang="en-US" sz="2200" b="0" i="0" dirty="0" err="1">
                <a:effectLst/>
                <a:latin typeface="Roboto" panose="02000000000000000000" pitchFamily="2" charset="0"/>
              </a:rPr>
              <a:t>noshow</a:t>
            </a:r>
            <a:r>
              <a:rPr lang="en-US" sz="2200" b="0" i="0" dirty="0">
                <a:effectLst/>
                <a:latin typeface="Roboto" panose="02000000000000000000" pitchFamily="2" charset="0"/>
              </a:rPr>
              <a:t> rate</a:t>
            </a:r>
          </a:p>
          <a:p>
            <a:pPr>
              <a:buFont typeface="Arial" panose="020B0604020202020204" pitchFamily="34" charset="0"/>
              <a:buChar char="•"/>
            </a:pPr>
            <a:r>
              <a:rPr lang="en-US" sz="2200" b="0" i="0" dirty="0">
                <a:effectLst/>
                <a:latin typeface="Roboto" panose="02000000000000000000" pitchFamily="2" charset="0"/>
              </a:rPr>
              <a:t>73% of patients who received SMS reminders attended their appointments. Among these, female patients had a higher no-show rate compared to male patients.</a:t>
            </a:r>
          </a:p>
          <a:p>
            <a:pPr>
              <a:buFont typeface="Arial" panose="020B0604020202020204" pitchFamily="34" charset="0"/>
              <a:buChar char="•"/>
            </a:pPr>
            <a:r>
              <a:rPr lang="en-US" sz="2200" b="0" i="0" dirty="0">
                <a:effectLst/>
                <a:latin typeface="Roboto" panose="02000000000000000000" pitchFamily="2" charset="0"/>
              </a:rPr>
              <a:t>Female patients no show rate is high in case of scholarship and hypertension.</a:t>
            </a:r>
          </a:p>
          <a:p>
            <a:endParaRPr lang="en-IN" sz="2200" dirty="0"/>
          </a:p>
        </p:txBody>
      </p:sp>
    </p:spTree>
    <p:extLst>
      <p:ext uri="{BB962C8B-B14F-4D97-AF65-F5344CB8AC3E}">
        <p14:creationId xmlns:p14="http://schemas.microsoft.com/office/powerpoint/2010/main" val="366545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682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Inter</vt:lpstr>
      <vt:lpstr>Roboto</vt:lpstr>
      <vt:lpstr>Office Theme</vt:lpstr>
      <vt:lpstr>PowerPoint Presentation</vt:lpstr>
      <vt:lpstr>Introduction to Healthcare Analysis</vt:lpstr>
      <vt:lpstr>Data Sources of Healthcare Analysis </vt:lpstr>
      <vt:lpstr>Key metrics of healthcare analysis</vt:lpstr>
      <vt:lpstr>Univariate Analysis</vt:lpstr>
      <vt:lpstr>Bivariate Analysis</vt:lpstr>
      <vt:lpstr>The challenges of healthcare analysis include: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parth98251@yahoo.in</dc:creator>
  <cp:lastModifiedBy>parth98251@yahoo.in</cp:lastModifiedBy>
  <cp:revision>3</cp:revision>
  <dcterms:created xsi:type="dcterms:W3CDTF">2023-09-24T22:15:21Z</dcterms:created>
  <dcterms:modified xsi:type="dcterms:W3CDTF">2023-09-24T23:22:38Z</dcterms:modified>
</cp:coreProperties>
</file>