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E75695B-6F11-4007-ACE5-A292D8E18E8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EE0FC57-950E-438B-ABE6-F9DA14BADBE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6854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695B-6F11-4007-ACE5-A292D8E18E8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C57-950E-438B-ABE6-F9DA14BAD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19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695B-6F11-4007-ACE5-A292D8E18E8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C57-950E-438B-ABE6-F9DA14BAD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19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695B-6F11-4007-ACE5-A292D8E18E8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C57-950E-438B-ABE6-F9DA14BAD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15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695B-6F11-4007-ACE5-A292D8E18E8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C57-950E-438B-ABE6-F9DA14BADBE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927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695B-6F11-4007-ACE5-A292D8E18E8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C57-950E-438B-ABE6-F9DA14BAD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39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695B-6F11-4007-ACE5-A292D8E18E8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C57-950E-438B-ABE6-F9DA14BAD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3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695B-6F11-4007-ACE5-A292D8E18E8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C57-950E-438B-ABE6-F9DA14BAD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0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695B-6F11-4007-ACE5-A292D8E18E8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C57-950E-438B-ABE6-F9DA14BAD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68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695B-6F11-4007-ACE5-A292D8E18E8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C57-950E-438B-ABE6-F9DA14BAD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76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695B-6F11-4007-ACE5-A292D8E18E8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FC57-950E-438B-ABE6-F9DA14BAD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67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E75695B-6F11-4007-ACE5-A292D8E18E8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EE0FC57-950E-438B-ABE6-F9DA14BAD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69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22D11E-9E78-FF6B-4FA2-6A58E868E911}"/>
              </a:ext>
            </a:extLst>
          </p:cNvPr>
          <p:cNvSpPr txBox="1"/>
          <p:nvPr/>
        </p:nvSpPr>
        <p:spPr>
          <a:xfrm flipH="1">
            <a:off x="6096000" y="4633546"/>
            <a:ext cx="59113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/>
              <a:t>Name : Mor Vrushabh Bharatbhai</a:t>
            </a:r>
          </a:p>
          <a:p>
            <a:r>
              <a:rPr lang="en-IN" sz="2700" dirty="0"/>
              <a:t>Roll No. : 220002055</a:t>
            </a:r>
          </a:p>
          <a:p>
            <a:r>
              <a:rPr lang="en-IN" sz="2700" dirty="0"/>
              <a:t>Email ID : ee220002055@iiti.ac.in</a:t>
            </a:r>
          </a:p>
        </p:txBody>
      </p:sp>
      <p:pic>
        <p:nvPicPr>
          <p:cNvPr id="1026" name="Picture 2" descr="Stoplight Traffic Control Light Sign Icon Vector Image, 58% OFF">
            <a:extLst>
              <a:ext uri="{FF2B5EF4-FFF2-40B4-BE49-F238E27FC236}">
                <a16:creationId xmlns:a16="http://schemas.microsoft.com/office/drawing/2014/main" id="{FFF11AA5-059D-AC85-67B4-7B30BB67D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2"/>
          <a:stretch/>
        </p:blipFill>
        <p:spPr bwMode="auto">
          <a:xfrm>
            <a:off x="1013069" y="509954"/>
            <a:ext cx="3468077" cy="346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766F91-4F61-5337-8B24-9F4C0B10A80B}"/>
              </a:ext>
            </a:extLst>
          </p:cNvPr>
          <p:cNvSpPr/>
          <p:nvPr/>
        </p:nvSpPr>
        <p:spPr>
          <a:xfrm>
            <a:off x="6096000" y="808892"/>
            <a:ext cx="4656992" cy="23387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5F6146-D4FF-0D08-7A2E-711B9166D89E}"/>
              </a:ext>
            </a:extLst>
          </p:cNvPr>
          <p:cNvSpPr/>
          <p:nvPr/>
        </p:nvSpPr>
        <p:spPr>
          <a:xfrm>
            <a:off x="6096000" y="885626"/>
            <a:ext cx="4465573" cy="21698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TRAFFIC LIGHT CONTOLLER</a:t>
            </a:r>
          </a:p>
        </p:txBody>
      </p:sp>
    </p:spTree>
    <p:extLst>
      <p:ext uri="{BB962C8B-B14F-4D97-AF65-F5344CB8AC3E}">
        <p14:creationId xmlns:p14="http://schemas.microsoft.com/office/powerpoint/2010/main" val="2383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A8D681-DD3A-852E-16DB-65EAB803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5"/>
            <a:ext cx="12192000" cy="685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3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E878B4-5CD2-41BD-3914-94B9C65AC3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34" b="26081"/>
          <a:stretch/>
        </p:blipFill>
        <p:spPr>
          <a:xfrm>
            <a:off x="422030" y="1360989"/>
            <a:ext cx="9249508" cy="3912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966D23-4098-6EDB-70AB-15FD0549E177}"/>
              </a:ext>
            </a:extLst>
          </p:cNvPr>
          <p:cNvSpPr txBox="1"/>
          <p:nvPr/>
        </p:nvSpPr>
        <p:spPr>
          <a:xfrm>
            <a:off x="650632" y="403620"/>
            <a:ext cx="48357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/>
              <a:t>Routes Defined: </a:t>
            </a:r>
          </a:p>
        </p:txBody>
      </p:sp>
      <p:pic>
        <p:nvPicPr>
          <p:cNvPr id="2050" name="Picture 2" descr="T Junction Road Vector Images (over 100)">
            <a:extLst>
              <a:ext uri="{FF2B5EF4-FFF2-40B4-BE49-F238E27FC236}">
                <a16:creationId xmlns:a16="http://schemas.microsoft.com/office/drawing/2014/main" id="{5051B852-F5CB-72DD-6651-F78B757B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23084" y="406221"/>
            <a:ext cx="2636958" cy="175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CD5DB2-23A2-80A9-764C-63A8BEC31A66}"/>
              </a:ext>
            </a:extLst>
          </p:cNvPr>
          <p:cNvSpPr txBox="1"/>
          <p:nvPr/>
        </p:nvSpPr>
        <p:spPr>
          <a:xfrm>
            <a:off x="7213172" y="47098"/>
            <a:ext cx="15533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Main Road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4AA51C-13AE-81DF-4884-68903600AD43}"/>
              </a:ext>
            </a:extLst>
          </p:cNvPr>
          <p:cNvCxnSpPr>
            <a:cxnSpLocks/>
          </p:cNvCxnSpPr>
          <p:nvPr/>
        </p:nvCxnSpPr>
        <p:spPr>
          <a:xfrm>
            <a:off x="8247185" y="363490"/>
            <a:ext cx="386861" cy="25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FF4B12-7A78-433C-9AFD-464E5AEFBB2B}"/>
              </a:ext>
            </a:extLst>
          </p:cNvPr>
          <p:cNvSpPr txBox="1"/>
          <p:nvPr/>
        </p:nvSpPr>
        <p:spPr>
          <a:xfrm flipH="1">
            <a:off x="7389568" y="1261634"/>
            <a:ext cx="14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Side</a:t>
            </a:r>
            <a:r>
              <a:rPr lang="en-IN" sz="1800" dirty="0"/>
              <a:t> Road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FF0B33-31D9-9378-116C-815B90F76075}"/>
              </a:ext>
            </a:extLst>
          </p:cNvPr>
          <p:cNvCxnSpPr>
            <a:cxnSpLocks/>
          </p:cNvCxnSpPr>
          <p:nvPr/>
        </p:nvCxnSpPr>
        <p:spPr>
          <a:xfrm>
            <a:off x="8680205" y="1512303"/>
            <a:ext cx="352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D007D2-D0EE-8B5F-E621-36F7ABB44DEF}"/>
              </a:ext>
            </a:extLst>
          </p:cNvPr>
          <p:cNvSpPr txBox="1"/>
          <p:nvPr/>
        </p:nvSpPr>
        <p:spPr>
          <a:xfrm>
            <a:off x="967155" y="5596366"/>
            <a:ext cx="733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six cases present here eventually turn to the six states.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62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3074DF-BBFF-B1A5-38AD-5778CB31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47" y="2739184"/>
            <a:ext cx="6798671" cy="3811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CEB15B-9AF1-AAB6-E617-8B574CFCF2E0}"/>
              </a:ext>
            </a:extLst>
          </p:cNvPr>
          <p:cNvSpPr txBox="1"/>
          <p:nvPr/>
        </p:nvSpPr>
        <p:spPr>
          <a:xfrm>
            <a:off x="658690" y="447119"/>
            <a:ext cx="3015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/>
              <a:t>State Diagram: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3977D1-8649-F05C-E44B-21713920AB49}"/>
              </a:ext>
            </a:extLst>
          </p:cNvPr>
          <p:cNvSpPr/>
          <p:nvPr/>
        </p:nvSpPr>
        <p:spPr>
          <a:xfrm>
            <a:off x="791312" y="1002323"/>
            <a:ext cx="1934308" cy="1485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436E4-B7E5-0B29-CB33-5538070D08A9}"/>
              </a:ext>
            </a:extLst>
          </p:cNvPr>
          <p:cNvSpPr txBox="1"/>
          <p:nvPr/>
        </p:nvSpPr>
        <p:spPr>
          <a:xfrm>
            <a:off x="1045556" y="1149585"/>
            <a:ext cx="2647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TMG : 7 sec</a:t>
            </a:r>
          </a:p>
          <a:p>
            <a:r>
              <a:rPr lang="en-IN" dirty="0">
                <a:solidFill>
                  <a:srgbClr val="FFFF00"/>
                </a:solidFill>
              </a:rPr>
              <a:t>TY : 2 sec</a:t>
            </a:r>
          </a:p>
          <a:p>
            <a:r>
              <a:rPr lang="en-IN" dirty="0">
                <a:solidFill>
                  <a:srgbClr val="FFFF00"/>
                </a:solidFill>
              </a:rPr>
              <a:t>TTG : 5 sec</a:t>
            </a:r>
          </a:p>
          <a:p>
            <a:r>
              <a:rPr lang="en-IN" dirty="0">
                <a:solidFill>
                  <a:srgbClr val="FFFF00"/>
                </a:solidFill>
              </a:rPr>
              <a:t>TSG : 3 sec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AC551-1D96-F124-B8C8-08EDDC61CF4F}"/>
              </a:ext>
            </a:extLst>
          </p:cNvPr>
          <p:cNvSpPr txBox="1"/>
          <p:nvPr/>
        </p:nvSpPr>
        <p:spPr>
          <a:xfrm>
            <a:off x="5027001" y="1149586"/>
            <a:ext cx="5213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Traffic Light Controller is basically acting as a Mealy Finite State Machine as the next state is dependent on the input as well as the previous states.</a:t>
            </a:r>
          </a:p>
        </p:txBody>
      </p:sp>
    </p:spTree>
    <p:extLst>
      <p:ext uri="{BB962C8B-B14F-4D97-AF65-F5344CB8AC3E}">
        <p14:creationId xmlns:p14="http://schemas.microsoft.com/office/powerpoint/2010/main" val="399499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C6D737-45A9-60F5-1948-94BB2223E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4" t="9965" r="11182"/>
          <a:stretch/>
        </p:blipFill>
        <p:spPr>
          <a:xfrm>
            <a:off x="3581763" y="701034"/>
            <a:ext cx="7078542" cy="5910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32CCED-1F31-C637-2AF9-F2828C4C64FD}"/>
              </a:ext>
            </a:extLst>
          </p:cNvPr>
          <p:cNvSpPr txBox="1"/>
          <p:nvPr/>
        </p:nvSpPr>
        <p:spPr>
          <a:xfrm>
            <a:off x="658690" y="447119"/>
            <a:ext cx="3015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/>
              <a:t>State Table: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59AF9-7F97-F562-A5D3-3044ABD020BC}"/>
              </a:ext>
            </a:extLst>
          </p:cNvPr>
          <p:cNvSpPr txBox="1"/>
          <p:nvPr/>
        </p:nvSpPr>
        <p:spPr>
          <a:xfrm>
            <a:off x="535228" y="1510071"/>
            <a:ext cx="301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state table is drawn from the state diagram.</a:t>
            </a:r>
          </a:p>
        </p:txBody>
      </p:sp>
    </p:spTree>
    <p:extLst>
      <p:ext uri="{BB962C8B-B14F-4D97-AF65-F5344CB8AC3E}">
        <p14:creationId xmlns:p14="http://schemas.microsoft.com/office/powerpoint/2010/main" val="376471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7CF5FA-22DD-C35E-DDE5-709731E8F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11" y="1385747"/>
            <a:ext cx="4701947" cy="4930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DB80AE-5DF4-1E13-7FF0-FE75059AE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1255"/>
            <a:ext cx="4427604" cy="4930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262CF-57AD-4E55-7DC3-C1D5C85BF2B3}"/>
              </a:ext>
            </a:extLst>
          </p:cNvPr>
          <p:cNvSpPr txBox="1"/>
          <p:nvPr/>
        </p:nvSpPr>
        <p:spPr>
          <a:xfrm>
            <a:off x="658690" y="447119"/>
            <a:ext cx="3015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/>
              <a:t>Verilog Code:</a:t>
            </a:r>
          </a:p>
        </p:txBody>
      </p:sp>
    </p:spTree>
    <p:extLst>
      <p:ext uri="{BB962C8B-B14F-4D97-AF65-F5344CB8AC3E}">
        <p14:creationId xmlns:p14="http://schemas.microsoft.com/office/powerpoint/2010/main" val="184149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4BA91-6031-B72F-46CD-AA87C9106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2" y="1372850"/>
            <a:ext cx="4054191" cy="4991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B36EE-C6D3-1B30-0CDA-6542EB6D8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726" y="1372850"/>
            <a:ext cx="3924640" cy="4938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7BE3F7-29AB-893F-E939-21D9F7A5EE77}"/>
              </a:ext>
            </a:extLst>
          </p:cNvPr>
          <p:cNvSpPr txBox="1"/>
          <p:nvPr/>
        </p:nvSpPr>
        <p:spPr>
          <a:xfrm>
            <a:off x="658690" y="447119"/>
            <a:ext cx="3015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/>
              <a:t>Verilog Code:</a:t>
            </a:r>
          </a:p>
        </p:txBody>
      </p:sp>
    </p:spTree>
    <p:extLst>
      <p:ext uri="{BB962C8B-B14F-4D97-AF65-F5344CB8AC3E}">
        <p14:creationId xmlns:p14="http://schemas.microsoft.com/office/powerpoint/2010/main" val="364782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BB82A-169D-CF71-5449-E96652AFB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34" y="1623138"/>
            <a:ext cx="4054191" cy="4930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9D2735-E8F0-7AC6-5C54-57A700FC8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128" y="139583"/>
            <a:ext cx="3985605" cy="4961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BBC78-3FA7-0A95-989E-A657593BC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128" y="5098209"/>
            <a:ext cx="4008467" cy="1767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8404A9-5A68-E382-279C-FE803BF86FF9}"/>
              </a:ext>
            </a:extLst>
          </p:cNvPr>
          <p:cNvSpPr txBox="1"/>
          <p:nvPr/>
        </p:nvSpPr>
        <p:spPr>
          <a:xfrm>
            <a:off x="658690" y="447119"/>
            <a:ext cx="3015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/>
              <a:t>Verilog Code:</a:t>
            </a:r>
          </a:p>
        </p:txBody>
      </p:sp>
    </p:spTree>
    <p:extLst>
      <p:ext uri="{BB962C8B-B14F-4D97-AF65-F5344CB8AC3E}">
        <p14:creationId xmlns:p14="http://schemas.microsoft.com/office/powerpoint/2010/main" val="59305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2C85C0-258C-CA15-F8A3-A831FFEBF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31"/>
          <a:stretch/>
        </p:blipFill>
        <p:spPr>
          <a:xfrm>
            <a:off x="775921" y="624217"/>
            <a:ext cx="4854361" cy="26377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E73516-F80E-7812-0FC7-0027C9920181}"/>
              </a:ext>
            </a:extLst>
          </p:cNvPr>
          <p:cNvSpPr txBox="1"/>
          <p:nvPr/>
        </p:nvSpPr>
        <p:spPr>
          <a:xfrm>
            <a:off x="685067" y="164749"/>
            <a:ext cx="3015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/>
              <a:t>Testbench: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A622E-4E47-CBCE-176E-E674CD67F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152" y="3475082"/>
            <a:ext cx="8202814" cy="3137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8D6EEC-FADA-46FB-697B-F3372E564947}"/>
              </a:ext>
            </a:extLst>
          </p:cNvPr>
          <p:cNvSpPr txBox="1"/>
          <p:nvPr/>
        </p:nvSpPr>
        <p:spPr>
          <a:xfrm>
            <a:off x="775921" y="3475082"/>
            <a:ext cx="3015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/>
              <a:t>Schematic: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B73B6-EC4A-6C60-234F-65DDF5770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09"/>
          <a:stretch/>
        </p:blipFill>
        <p:spPr>
          <a:xfrm>
            <a:off x="5683034" y="815531"/>
            <a:ext cx="4854361" cy="226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4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2DAAB-C812-9696-01E3-6B4F29463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8" y="1440106"/>
            <a:ext cx="11295551" cy="3590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43DE09-CCF2-6706-E113-053F70DD53FD}"/>
              </a:ext>
            </a:extLst>
          </p:cNvPr>
          <p:cNvSpPr txBox="1"/>
          <p:nvPr/>
        </p:nvSpPr>
        <p:spPr>
          <a:xfrm>
            <a:off x="661988" y="507649"/>
            <a:ext cx="38078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/>
              <a:t>Output Waveform: </a:t>
            </a:r>
          </a:p>
        </p:txBody>
      </p:sp>
    </p:spTree>
    <p:extLst>
      <p:ext uri="{BB962C8B-B14F-4D97-AF65-F5344CB8AC3E}">
        <p14:creationId xmlns:p14="http://schemas.microsoft.com/office/powerpoint/2010/main" val="5945302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41</TotalTime>
  <Words>119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Schoolbook</vt:lpstr>
      <vt:lpstr>Wingdings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Vrushabh Mor</dc:creator>
  <cp:lastModifiedBy>Vrushabh Mor</cp:lastModifiedBy>
  <cp:revision>3</cp:revision>
  <dcterms:created xsi:type="dcterms:W3CDTF">2024-04-18T12:47:04Z</dcterms:created>
  <dcterms:modified xsi:type="dcterms:W3CDTF">2024-04-18T13:28:14Z</dcterms:modified>
</cp:coreProperties>
</file>