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50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9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87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1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45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3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90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8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5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1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10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489-18CF-4215-927C-A837880BD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cap="all" spc="120" baseline="0" dirty="0">
                <a:effectLst/>
              </a:rPr>
              <a:t>E-retail factors for customer activation and retention: </a:t>
            </a:r>
            <a:br>
              <a:rPr lang="en-US" sz="4800" cap="all" spc="120" baseline="0" dirty="0">
                <a:effectLst/>
              </a:rPr>
            </a:br>
            <a:r>
              <a:rPr lang="en-US" sz="4800" cap="all" spc="120" baseline="0" dirty="0">
                <a:effectLst/>
              </a:rPr>
              <a:t>A case study from Indian e-commerce customers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1A3A2-E647-4512-A820-3BF6BF57F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6" y="3602037"/>
            <a:ext cx="8731623" cy="3157351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						</a:t>
            </a:r>
          </a:p>
          <a:p>
            <a:r>
              <a:rPr lang="en-IN" dirty="0"/>
              <a:t>						Submitted by: Vrushal Ghanate</a:t>
            </a:r>
          </a:p>
        </p:txBody>
      </p:sp>
    </p:spTree>
    <p:extLst>
      <p:ext uri="{BB962C8B-B14F-4D97-AF65-F5344CB8AC3E}">
        <p14:creationId xmlns:p14="http://schemas.microsoft.com/office/powerpoint/2010/main" val="3691297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761E83-E743-4007-9C48-D0AE1C837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953" y="796062"/>
            <a:ext cx="9792069" cy="52658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340CFD-AC8D-4B04-9D15-2E06E5D72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9412" y="6061938"/>
            <a:ext cx="1326776" cy="72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64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818468-FE08-4194-9284-8984CD888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952" y="765579"/>
            <a:ext cx="10244831" cy="53268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05CFB9-91FF-40A6-9A8A-DC008DEA3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7693" y="5970494"/>
            <a:ext cx="1586753" cy="81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17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6F91-1260-4888-A71F-2274A20B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Checking for the null values: </a:t>
            </a:r>
            <a:r>
              <a:rPr lang="en-IN" sz="2400" cap="none" dirty="0" err="1"/>
              <a:t>sns.heatmap</a:t>
            </a:r>
            <a:r>
              <a:rPr lang="en-IN" sz="2400" cap="none" dirty="0"/>
              <a:t>(</a:t>
            </a:r>
            <a:r>
              <a:rPr lang="en-IN" sz="2400" cap="none" dirty="0" err="1"/>
              <a:t>df.isnull</a:t>
            </a:r>
            <a:r>
              <a:rPr lang="en-IN" sz="2400" cap="none" dirty="0"/>
              <a:t>().sum())</a:t>
            </a:r>
            <a:endParaRPr lang="en-IN" sz="2400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EE49815-300B-4B46-AE5A-EB75109A0DA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0932" y="2450488"/>
            <a:ext cx="4758431" cy="3139712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3514F4-ADA6-4D90-B418-AB0BA63DD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85365"/>
            <a:ext cx="4875211" cy="765123"/>
          </a:xfrm>
        </p:spPr>
        <p:txBody>
          <a:bodyPr/>
          <a:lstStyle/>
          <a:p>
            <a:r>
              <a:rPr lang="en-IN" dirty="0"/>
              <a:t>From the plot we can see that there are no null values present in the dataset.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183DD8-B7B1-432C-829E-64F41FF2D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86000"/>
            <a:ext cx="5585012" cy="3249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D658C3-8A90-4718-AAB3-BACA36F04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1506" y="5773270"/>
            <a:ext cx="1429566" cy="101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07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FA1D52-20AF-4431-9B6C-EF3B21F67B8C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90282" y="708212"/>
            <a:ext cx="10945906" cy="2931460"/>
          </a:xfrm>
        </p:spPr>
        <p:txBody>
          <a:bodyPr>
            <a:normAutofit/>
          </a:bodyPr>
          <a:lstStyle/>
          <a:p>
            <a:r>
              <a:rPr lang="en-IN" b="1" kern="1800" dirty="0"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there are a huge number of features, it makes sense to divide the data into these categories: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900" b="1" dirty="0" err="1"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categorical_columns</a:t>
            </a:r>
            <a:r>
              <a:rPr lang="en-IN" sz="1900" b="1" dirty="0"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900" dirty="0"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This will contain demographic features and other person specific features like age, gender, browser]</a:t>
            </a:r>
            <a:endParaRPr lang="en-IN" sz="1900" dirty="0">
              <a:effectLst/>
              <a:latin typeface="Bahnschrift 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900" b="1" dirty="0" err="1"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rating_columns</a:t>
            </a:r>
            <a:r>
              <a:rPr lang="en-IN" sz="1900" b="1" dirty="0"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900" dirty="0"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This will contain all questions which have answers in the form of (Agree, Strongly Agree, Indifferent etc.)</a:t>
            </a:r>
            <a:endParaRPr lang="en-IN" sz="1900" dirty="0">
              <a:effectLst/>
              <a:latin typeface="Bahnschrift 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900" b="1" dirty="0" err="1"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ecommerce_columns</a:t>
            </a:r>
            <a:r>
              <a:rPr lang="en-IN" sz="1900" b="1" dirty="0"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900" dirty="0"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This will contain all questions which have answers in the form of (amazon, flipkart, Myntra etc.)</a:t>
            </a:r>
            <a:endParaRPr lang="en-IN" sz="1900" dirty="0">
              <a:effectLst/>
              <a:latin typeface="Bahnschrift 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effectLst/>
              <a:latin typeface="Bahnschrift 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EE3E10A-3F11-4E3D-A779-F5F2E91BF535}"/>
              </a:ext>
            </a:extLst>
          </p:cNvPr>
          <p:cNvPicPr>
            <a:picLocks noGrp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3282670" y="3124200"/>
            <a:ext cx="4875212" cy="3260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5CC3D1-9167-40C5-B3CA-7E2CF65B2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506" y="5773270"/>
            <a:ext cx="1429566" cy="101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18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771B9-1EBA-409E-A124-048B2DA2B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28920"/>
            <a:ext cx="9905998" cy="878540"/>
          </a:xfrm>
        </p:spPr>
        <p:txBody>
          <a:bodyPr>
            <a:normAutofit/>
          </a:bodyPr>
          <a:lstStyle/>
          <a:p>
            <a:r>
              <a:rPr lang="en-IN" sz="1800" dirty="0"/>
              <a:t>Data visualization: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F7590-DB3B-4640-97FC-460E47C81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47564"/>
            <a:ext cx="9905998" cy="5281517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3B400027-8A20-49AE-8691-547B07E02981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14462" b="6201"/>
          <a:stretch/>
        </p:blipFill>
        <p:spPr>
          <a:xfrm>
            <a:off x="2607142" y="2121537"/>
            <a:ext cx="6974540" cy="36888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CFA21C-F97C-412C-A296-89706C0F5927}"/>
              </a:ext>
            </a:extLst>
          </p:cNvPr>
          <p:cNvSpPr txBox="1"/>
          <p:nvPr/>
        </p:nvSpPr>
        <p:spPr>
          <a:xfrm>
            <a:off x="1141412" y="1269949"/>
            <a:ext cx="9905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Helvetica Neue"/>
              </a:rPr>
              <a:t>From the plot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we can see Female online buyer (181) are more than Male online buyer (88)</a:t>
            </a:r>
            <a:endParaRPr lang="en-IN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F5A0E7-3EB9-4276-9E75-FA391F653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506" y="5773270"/>
            <a:ext cx="1429566" cy="101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74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5F1C-6A8A-488D-82FB-560EC311E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8845"/>
          </a:xfrm>
        </p:spPr>
        <p:txBody>
          <a:bodyPr>
            <a:noAutofit/>
          </a:bodyPr>
          <a:lstStyle/>
          <a:p>
            <a:r>
              <a:rPr lang="en-IN" sz="2400" cap="none" dirty="0">
                <a:latin typeface="Arial Narrow" panose="020B0606020202030204" pitchFamily="34" charset="0"/>
              </a:rPr>
              <a:t>From the plot </a:t>
            </a:r>
            <a:r>
              <a:rPr lang="en-US" sz="2400" cap="none" dirty="0">
                <a:latin typeface="Arial Narrow" panose="020B0606020202030204" pitchFamily="34" charset="0"/>
              </a:rPr>
              <a:t>we can see Female online buyer are more than Male online buyer in all ages</a:t>
            </a:r>
            <a:r>
              <a:rPr lang="en-IN" sz="2400" cap="none" dirty="0">
                <a:latin typeface="Arial Narrow" panose="020B0606020202030204" pitchFamily="34" charset="0"/>
              </a:rPr>
              <a:t>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2505D7-E674-4E2C-9512-E6BA36E7592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17630" b="-1"/>
          <a:stretch/>
        </p:blipFill>
        <p:spPr>
          <a:xfrm>
            <a:off x="2692495" y="1983176"/>
            <a:ext cx="5845047" cy="40174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A5165-0088-4CAA-852F-FB68723CE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506" y="5773270"/>
            <a:ext cx="1429566" cy="101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66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456CF-63CA-4A0D-8F2B-D29EC22A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cap="none" dirty="0">
                <a:latin typeface="Bahnschrift Light Condensed" panose="020B0502040204020203" pitchFamily="34" charset="0"/>
              </a:rPr>
              <a:t>from the plot we can say that cities like Delhi , Noida, Moradabad, Bulandshahr has more male customers </a:t>
            </a:r>
            <a:br>
              <a:rPr lang="en-IN" sz="2000" cap="none" dirty="0">
                <a:latin typeface="Bahnschrift Light Condensed" panose="020B0502040204020203" pitchFamily="34" charset="0"/>
              </a:rPr>
            </a:br>
            <a:r>
              <a:rPr lang="en-IN" sz="2000" cap="none" dirty="0">
                <a:latin typeface="Bahnschrift Light Condensed" panose="020B0502040204020203" pitchFamily="34" charset="0"/>
              </a:rPr>
              <a:t>and cities like greater Noida, Karnal, Bangalore, Solan, Gurgaon, Merrut &amp; Ghaziabad has more female customers.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3B881E-CA7D-4A5E-8039-429FBB26C20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77" y="2541936"/>
            <a:ext cx="9579805" cy="3157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5A000E-A8FF-4B6F-AB24-0D96D592B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506" y="5773270"/>
            <a:ext cx="1429566" cy="101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58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5B3B-0907-46E2-99F1-7631A9448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24356"/>
          </a:xfrm>
        </p:spPr>
        <p:txBody>
          <a:bodyPr>
            <a:normAutofit/>
          </a:bodyPr>
          <a:lstStyle/>
          <a:p>
            <a:r>
              <a:rPr lang="en-IN" sz="2000" dirty="0"/>
              <a:t>Univariate analysis: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D124A7-7751-4152-8A02-B651D329028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4073" y="1316656"/>
            <a:ext cx="5776461" cy="22610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15A663-0C01-4480-BA70-FC7AE323CF4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9293" y="1316656"/>
            <a:ext cx="4872523" cy="2261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CFBDC9-B57A-44AE-8F99-A2FF208D19A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9293" y="4003009"/>
            <a:ext cx="4755190" cy="2362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3826ED-F2AD-47C2-89C0-6AD4917A443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772070" y="4065974"/>
            <a:ext cx="5776461" cy="229931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7BDBC72-0EC8-41D6-B8D2-A0201D308374}"/>
              </a:ext>
            </a:extLst>
          </p:cNvPr>
          <p:cNvSpPr txBox="1">
            <a:spLocks/>
          </p:cNvSpPr>
          <p:nvPr/>
        </p:nvSpPr>
        <p:spPr>
          <a:xfrm>
            <a:off x="1143001" y="618518"/>
            <a:ext cx="9905998" cy="624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/>
              <a:t>Univariate analysis: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17416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525B09-C555-4B1B-BD61-1C263EFABB5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23366" y="612560"/>
            <a:ext cx="4931710" cy="24946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EB6CED-5562-4E0F-8293-817B5947E6C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612560"/>
            <a:ext cx="5525297" cy="24524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3FE4B5-C550-4D0B-A321-0BCB4836E6F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23367" y="3429000"/>
            <a:ext cx="4931710" cy="2605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8133A7-D62C-41CF-9841-347D8089A33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096000" y="3428999"/>
            <a:ext cx="5525297" cy="26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30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A55B0D-4E51-44F7-AD91-82F5A25805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48662" y="3555521"/>
            <a:ext cx="3966179" cy="26144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E05E26-5C86-4283-9EC9-9C6CB756A5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48663" y="418205"/>
            <a:ext cx="3966180" cy="2680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2D52B3-34F6-4055-81DE-876039F3A9E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5073" y="3555521"/>
            <a:ext cx="5998791" cy="26801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C49F2C-B437-49DF-91B3-8092E1EDE5B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15073" y="418205"/>
            <a:ext cx="5998791" cy="268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5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06D874-2D2A-47D2-99CA-6FF7C61B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Background of the Domain Problem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1896D3-3B39-4B98-B876-FCE69A1DF4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Statement: Analyse the Features affecting Customer Satisfaction &amp; retention and test if brand preference depends on factors like age and gender.</a:t>
            </a:r>
          </a:p>
          <a:p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combination of both utilitarian value and hedonistic values are needed to affect the repeat purchase intention (loyalty) positively. </a:t>
            </a:r>
          </a:p>
          <a:p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 is collected from the Indian online shoppers. Results indicate the e-retail success factors, which are very much critical for customer satisfaction.</a:t>
            </a:r>
            <a:endParaRPr lang="en-IN" dirty="0"/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5475C3-82F7-4A04-A7FE-415D2C58C481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683" y="1988598"/>
            <a:ext cx="4878389" cy="3541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DF5A29-9CF3-4CF5-B993-F9BF06501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506" y="5773270"/>
            <a:ext cx="1429566" cy="101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03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76C85B-8FA5-4319-8094-594C6DC4BC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18407" y="328474"/>
            <a:ext cx="5948039" cy="27495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E1C296-FBEF-4392-AEDF-C0FC6E004EB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77714" y="3429000"/>
            <a:ext cx="4706470" cy="27495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FA5CE7-E17A-4CEE-92CD-9D549F98ACE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809173" y="3429001"/>
            <a:ext cx="4423722" cy="27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33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91CA0-3663-460B-BBF1-65018A3E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278127"/>
          </a:xfrm>
        </p:spPr>
        <p:txBody>
          <a:bodyPr>
            <a:normAutofit fontScale="90000"/>
          </a:bodyPr>
          <a:lstStyle/>
          <a:p>
            <a:r>
              <a:rPr lang="en-IN" sz="2000" dirty="0">
                <a:latin typeface="Bahnschrift Light Condensed" panose="020B0502040204020203" pitchFamily="34" charset="0"/>
              </a:rPr>
              <a:t>Observations:</a:t>
            </a:r>
            <a:br>
              <a:rPr lang="en-IN" sz="2000" dirty="0">
                <a:latin typeface="Bahnschrift Light Condensed" panose="020B0502040204020203" pitchFamily="34" charset="0"/>
              </a:rPr>
            </a:br>
            <a:endParaRPr lang="en-IN" sz="2000" dirty="0">
              <a:latin typeface="Bahnschrift Ligh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74EF1-4719-44E4-BC73-F18C84B02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896645"/>
            <a:ext cx="9905999" cy="489455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1) Majority online buyer are Females as compare to males.</a:t>
            </a:r>
          </a:p>
          <a:p>
            <a:r>
              <a:rPr lang="en-US" dirty="0"/>
              <a:t>2) Approx. 80% of female online buyer between the age group of 21-50 years.</a:t>
            </a:r>
          </a:p>
          <a:p>
            <a:r>
              <a:rPr lang="en-US" dirty="0"/>
              <a:t>3) Majority online buyer are from Delhi, Greater Noida, Bangalore and Noida.</a:t>
            </a:r>
          </a:p>
          <a:p>
            <a:r>
              <a:rPr lang="en-US" dirty="0"/>
              <a:t>4) Majority of buyers doing online shopping for than 4 years.</a:t>
            </a:r>
          </a:p>
          <a:p>
            <a:r>
              <a:rPr lang="en-US" dirty="0"/>
              <a:t>5) Online purchase in last 1 year is less than 10 times(114) as compared to 31-40(63) times and 41 times and above(47).</a:t>
            </a:r>
          </a:p>
          <a:p>
            <a:r>
              <a:rPr lang="en-US" dirty="0"/>
              <a:t>6) Majority of customer prefer mobile internet for online shopping because its more handy and comfortable any time any where. </a:t>
            </a:r>
          </a:p>
          <a:p>
            <a:r>
              <a:rPr lang="en-US" dirty="0"/>
              <a:t>7) Majority of customer prefer smartphone because of its compactable and single hand use.</a:t>
            </a:r>
          </a:p>
          <a:p>
            <a:r>
              <a:rPr lang="en-US" dirty="0"/>
              <a:t>8) Most of customer screen size is in other size and later also 5.5 inches screen. </a:t>
            </a:r>
          </a:p>
          <a:p>
            <a:r>
              <a:rPr lang="en-US" dirty="0"/>
              <a:t>9) Most of customer using windows mobile for shopping</a:t>
            </a:r>
          </a:p>
          <a:p>
            <a:r>
              <a:rPr lang="en-US" dirty="0"/>
              <a:t>10) Consumer find Google chrome browser more user friendly for browsing and online shopping. </a:t>
            </a:r>
          </a:p>
          <a:p>
            <a:r>
              <a:rPr lang="en-US" dirty="0"/>
              <a:t>11) Consumer find search engine channel to visit there favorite online store for first time.</a:t>
            </a:r>
          </a:p>
          <a:p>
            <a:r>
              <a:rPr lang="en-US" dirty="0"/>
              <a:t>12) After the first visit, most of customer use search engine because its store in your history and also recommend with notifications.</a:t>
            </a:r>
          </a:p>
          <a:p>
            <a:r>
              <a:rPr lang="en-US" dirty="0"/>
              <a:t>13) Consumer do spend more than 15 min(123) before making any purchase decision.</a:t>
            </a:r>
          </a:p>
          <a:p>
            <a:r>
              <a:rPr lang="en-US" dirty="0"/>
              <a:t>14) Majority time consumer use Credit/Debit cards for online purchase because they get good cashback &amp; rewards points offers.</a:t>
            </a:r>
          </a:p>
          <a:p>
            <a:r>
              <a:rPr lang="en-US" dirty="0"/>
              <a:t>15) Maximum people abandon the shopping cart are "Sometimes" as compare to "Never" &amp; "Frequently".</a:t>
            </a:r>
          </a:p>
          <a:p>
            <a:r>
              <a:rPr lang="en-US" dirty="0"/>
              <a:t>16) Maximum people abandon the "Bag", "Shopping Cart" is because they get "Better alternative offer"(133).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AC8C3A-4DBE-40AD-9F20-E7ABEAED9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506" y="5773270"/>
            <a:ext cx="1429566" cy="101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527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166AC-ED40-47B7-B408-48EE87C7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6802"/>
          </a:xfrm>
        </p:spPr>
        <p:txBody>
          <a:bodyPr>
            <a:normAutofit/>
          </a:bodyPr>
          <a:lstStyle/>
          <a:p>
            <a:r>
              <a:rPr lang="en-IN" sz="2000" cap="none" dirty="0" err="1">
                <a:latin typeface="Bahnschrift Light Condensed" panose="020B0502040204020203" pitchFamily="34" charset="0"/>
              </a:rPr>
              <a:t>value_counts</a:t>
            </a:r>
            <a:r>
              <a:rPr lang="en-IN" sz="2000" cap="none" dirty="0">
                <a:latin typeface="Bahnschrift Light Condensed" panose="020B0502040204020203" pitchFamily="34" charset="0"/>
              </a:rPr>
              <a:t> for “</a:t>
            </a:r>
            <a:r>
              <a:rPr lang="en-IN" sz="2000" cap="none" dirty="0" err="1">
                <a:latin typeface="Bahnschrift Light Condensed" panose="020B0502040204020203" pitchFamily="34" charset="0"/>
              </a:rPr>
              <a:t>pincode</a:t>
            </a:r>
            <a:r>
              <a:rPr lang="en-IN" sz="2000" cap="none" dirty="0">
                <a:latin typeface="Bahnschrift Light Condensed" panose="020B0502040204020203" pitchFamily="34" charset="0"/>
              </a:rPr>
              <a:t>” column: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07EAE9-D2D7-42B0-B2FE-EB2C58243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45219"/>
            <a:ext cx="9905999" cy="4645982"/>
          </a:xfrm>
        </p:spPr>
        <p:txBody>
          <a:bodyPr>
            <a:normAutofit/>
          </a:bodyPr>
          <a:lstStyle/>
          <a:p>
            <a:r>
              <a:rPr lang="en-US" sz="1600" b="0" i="0" dirty="0">
                <a:effectLst/>
                <a:latin typeface="Helvetica Neue"/>
              </a:rPr>
              <a:t>from the plot we can see that Pin Code “201308" </a:t>
            </a:r>
            <a:r>
              <a:rPr lang="en-US" sz="1600" dirty="0">
                <a:latin typeface="Helvetica Neue"/>
              </a:rPr>
              <a:t>has majority online buyers as compare to </a:t>
            </a:r>
            <a:r>
              <a:rPr lang="en-US" sz="1600" dirty="0" err="1">
                <a:latin typeface="Helvetica Neue"/>
              </a:rPr>
              <a:t>pincode</a:t>
            </a:r>
            <a:r>
              <a:rPr lang="en-US" sz="1600" dirty="0">
                <a:latin typeface="Helvetica Neue"/>
              </a:rPr>
              <a:t> 132001, 201310 and 110044.</a:t>
            </a:r>
          </a:p>
          <a:p>
            <a:endParaRPr lang="en-US" sz="1600" b="0" i="0" dirty="0">
              <a:effectLst/>
              <a:latin typeface="Helvetica Neue"/>
            </a:endParaRPr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88C4DC7-4FD2-4F88-8D6C-281DCBBB4E5A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57"/>
          <a:stretch/>
        </p:blipFill>
        <p:spPr>
          <a:xfrm>
            <a:off x="1179479" y="2275644"/>
            <a:ext cx="9829864" cy="25483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725E69-2DE2-4E65-9C3A-6331BDC86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506" y="5773270"/>
            <a:ext cx="1429566" cy="101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83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90FC-7981-4323-9902-A577A781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241" y="618518"/>
            <a:ext cx="9831170" cy="448281"/>
          </a:xfrm>
        </p:spPr>
        <p:txBody>
          <a:bodyPr>
            <a:normAutofit/>
          </a:bodyPr>
          <a:lstStyle/>
          <a:p>
            <a:r>
              <a:rPr lang="en-IN" sz="1600" cap="none" dirty="0">
                <a:latin typeface="Bahnschrift Light Condensed" panose="020B0502040204020203" pitchFamily="34" charset="0"/>
              </a:rPr>
              <a:t>other categorical columns: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CD78E4F-6A41-4B5C-98AA-FFBFA9E6D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241" y="3213716"/>
            <a:ext cx="9441998" cy="3355759"/>
          </a:xfrm>
        </p:spPr>
      </p:pic>
      <p:pic>
        <p:nvPicPr>
          <p:cNvPr id="12" name="image30.png">
            <a:extLst>
              <a:ext uri="{FF2B5EF4-FFF2-40B4-BE49-F238E27FC236}">
                <a16:creationId xmlns:a16="http://schemas.microsoft.com/office/drawing/2014/main" id="{72AF82AB-119E-4644-98FF-3A86B761348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7181" y="1212541"/>
            <a:ext cx="6140117" cy="18554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0CA72D-E6BB-4128-BD09-5B3532F7E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2628" y="5316070"/>
            <a:ext cx="1429566" cy="101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00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A252B8-909E-422A-A43B-E05C5FC5A2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9034" y="488272"/>
            <a:ext cx="5086966" cy="1642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71C4B4-AAC3-4130-A22C-B5CEEC56145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09034" y="4421875"/>
            <a:ext cx="5086966" cy="21120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AA2EE4-F40C-4A81-B321-C28F7106CD5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09034" y="2414215"/>
            <a:ext cx="5086966" cy="1724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AE75D-3638-45CF-8F8D-1E2F239EA79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451168" y="505640"/>
            <a:ext cx="4956638" cy="1625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901FA8-8D6B-4F47-AEA2-E4F3F8FF64D0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451167" y="2414215"/>
            <a:ext cx="4956638" cy="1625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A95FE7-1DF9-492C-8A09-788C7CAF2E89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451168" y="4421875"/>
            <a:ext cx="4956638" cy="211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46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2EF4BE-7B8F-41E5-A0A1-9131B3A0E8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3467" y="701336"/>
            <a:ext cx="3278292" cy="19045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639A3E-ADAB-4CA7-B6FD-9C367238843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43492" y="699732"/>
            <a:ext cx="3743538" cy="19045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4CE5B1-DA0D-42D0-B91A-47582E7C34F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08763" y="630315"/>
            <a:ext cx="3239769" cy="197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B2FF62-D282-4897-B7D2-7966266384E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45813" y="3691454"/>
            <a:ext cx="3278292" cy="2167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73497B-618F-4724-90D1-B32A17555A0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243493" y="3691454"/>
            <a:ext cx="3278292" cy="22654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3415D8-F71E-4930-8208-E799CE00D9E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7902649" y="3691454"/>
            <a:ext cx="3743538" cy="226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55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7CFA3A-07C7-47E7-B22C-C4C2E51731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47668" y="757617"/>
            <a:ext cx="4654142" cy="14706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E1CEEF-0A53-4D12-83FD-95D593357FC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47667" y="2418330"/>
            <a:ext cx="4654141" cy="16387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605A04-30F6-42F3-9D58-88954A5CD01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78856" y="4380294"/>
            <a:ext cx="4722952" cy="16387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15FBBC-F045-40E7-8E81-913116823A3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400983" y="648155"/>
            <a:ext cx="4496120" cy="15484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1DC05A-DB12-4214-AB83-2BBA8F9D2CB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400983" y="2463503"/>
            <a:ext cx="4496120" cy="15484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C905D4-0F9C-4530-AE0A-C4021B6F83D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152222" y="4380293"/>
            <a:ext cx="4993641" cy="163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03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7CF344-510A-4C5B-9D93-A03EE80BBC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35297" y="814031"/>
            <a:ext cx="4377736" cy="21155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03DBC8-3B4C-4A9E-9905-2A2B3109740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89328" y="751888"/>
            <a:ext cx="4758680" cy="20445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EAAFB3-B03F-48DD-9D50-97887D15BF2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35297" y="3748595"/>
            <a:ext cx="4105850" cy="21155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82655D-56DB-4E39-8DA8-832B6B417FB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69227" y="3748594"/>
            <a:ext cx="4105850" cy="211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41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9676429-B8FA-473B-A2C4-EF4C835E65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00" y="434913"/>
            <a:ext cx="9926462" cy="27077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E1F5E9-3E73-480E-9615-B1AA6C5310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00" y="3429000"/>
            <a:ext cx="9926462" cy="24650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54DBCE-847E-4FC4-8323-EF3F5C8E8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1506" y="5773270"/>
            <a:ext cx="1429566" cy="101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46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F08782-1297-48ED-904A-1084343542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897" y="374795"/>
            <a:ext cx="9553600" cy="29099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D77A03-3546-4A24-AAB7-CB2924C4968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897" y="3573263"/>
            <a:ext cx="9553600" cy="267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9108B-968E-4D16-BC5F-F3180A3B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Analytical Problem Framing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3290DD-D0FC-4B51-BE0A-2F8E85228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Scientists must apply their analytical skills to give findings and conclusions in detailed data analysis written in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Jupiter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notebook.</a:t>
            </a:r>
          </a:p>
          <a:p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Only data analysis is required.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9424D1-6C47-418F-9247-DE6C40C64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506" y="5773270"/>
            <a:ext cx="1429566" cy="101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19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6F9FDA-24A0-4985-ADD1-ADEF988E6C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572" y="520490"/>
            <a:ext cx="9207371" cy="24612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4D6523-B07F-402D-8EF4-DAF8576FB47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572" y="3221620"/>
            <a:ext cx="9313904" cy="311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30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5C7A97-6C71-421E-A3B7-B290FCD715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940" y="458087"/>
            <a:ext cx="9331658" cy="28346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59C9E8-7F21-4109-AEAB-307B86738A5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940" y="3706649"/>
            <a:ext cx="9420436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43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A3BA-7A3C-4320-90F9-45ACAAA66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05435"/>
            <a:ext cx="9905998" cy="681318"/>
          </a:xfrm>
        </p:spPr>
        <p:txBody>
          <a:bodyPr>
            <a:normAutofit/>
          </a:bodyPr>
          <a:lstStyle/>
          <a:p>
            <a:r>
              <a:rPr lang="en-IN" sz="2400" dirty="0"/>
              <a:t>Observations</a:t>
            </a:r>
            <a:r>
              <a:rPr lang="en-IN" sz="18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1C0AB-6C25-4FB6-BFDA-A7E3F53B0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2588"/>
            <a:ext cx="9905999" cy="4616824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8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1. Majority people like to do shopping from Amazon.in, Flipkart.com, Paytm.com, Myntra.com, Snapdeal.com.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8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2. </a:t>
            </a:r>
            <a:r>
              <a:rPr lang="en-US" sz="28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Majority people find Easy to use website or application are - Amazon.in, Flipkart.com, Paytm.com, Myntra.com, Snapdeal.com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8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3. </a:t>
            </a:r>
            <a:r>
              <a:rPr lang="en-US" sz="28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For Visual appealing web-page layout Amazon.in and Flipkart.com are the best choices.</a:t>
            </a:r>
            <a:r>
              <a:rPr lang="en-IN" sz="28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endParaRPr lang="en-IN" sz="2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8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4. </a:t>
            </a:r>
            <a:r>
              <a:rPr lang="en-US" sz="28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For Wide variety of product on offer is Amazon.in and Flipkart.com.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8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5. </a:t>
            </a:r>
            <a:r>
              <a:rPr lang="en-US" sz="28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Complete, relevant description information of products is Amazon.in and Flipkart.com</a:t>
            </a:r>
            <a:r>
              <a:rPr lang="en-IN" sz="28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endParaRPr lang="en-IN" sz="2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8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6. </a:t>
            </a:r>
            <a:r>
              <a:rPr lang="en-US" sz="28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Fast loading website speed of website and application Amazon.in is best among others.</a:t>
            </a:r>
            <a:endParaRPr lang="en-IN" sz="2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8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7. </a:t>
            </a:r>
            <a:r>
              <a:rPr lang="en-US" sz="28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Reliability of the website or application is Amazon.in</a:t>
            </a:r>
            <a:r>
              <a:rPr lang="en-IN" sz="28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endParaRPr lang="en-IN" sz="2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8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8. </a:t>
            </a:r>
            <a:r>
              <a:rPr lang="en-US" sz="28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Quickness to complete purchase is Amazon.in</a:t>
            </a:r>
            <a:r>
              <a:rPr lang="en-IN" sz="28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endParaRPr lang="en-IN" sz="2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8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9. </a:t>
            </a:r>
            <a:r>
              <a:rPr lang="en-US" sz="28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Quickness to complete purchase is Amazon.in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800" dirty="0"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en-IN" sz="28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. </a:t>
            </a:r>
            <a:r>
              <a:rPr lang="en-US" sz="28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Speedy order delivery: Amazon.in is best option.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9E905D-E560-4254-8CD6-248F21DF2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506" y="5773270"/>
            <a:ext cx="1429566" cy="101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31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5D5B750-CA40-4BEE-BC20-A28CAD70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0329"/>
            <a:ext cx="9905998" cy="779583"/>
          </a:xfrm>
        </p:spPr>
        <p:txBody>
          <a:bodyPr>
            <a:noAutofit/>
          </a:bodyPr>
          <a:lstStyle/>
          <a:p>
            <a:r>
              <a:rPr lang="en-IN" sz="1800" dirty="0">
                <a:latin typeface="Bahnschrift Light Condensed" panose="020B0502040204020203" pitchFamily="34" charset="0"/>
              </a:rPr>
              <a:t>Observations: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512C3A-67FE-48B1-A51A-3A5E00A2A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72353"/>
            <a:ext cx="9905999" cy="6185647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56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11. </a:t>
            </a:r>
            <a:r>
              <a:rPr lang="en-US" sz="56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Privacy of customers’ information Amazon.in is one we can trust more and later is Flipkart.com</a:t>
            </a:r>
            <a:endParaRPr lang="en-IN" sz="5600" dirty="0">
              <a:effectLst/>
              <a:latin typeface="Arial Narrow" panose="020B060602020203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56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12. </a:t>
            </a:r>
            <a:r>
              <a:rPr lang="en-US" sz="56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Security of customer financial information Amazon.in is leading one even Flipkart, Paytm.com, Myntra.com, Snapdeal.com are also good to trust.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56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13. </a:t>
            </a:r>
            <a:r>
              <a:rPr lang="en-US" sz="56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Perceived Trustworthiness: Amazon.in lead again and Flipkart, Snapdeal are can 2nd choice.</a:t>
            </a:r>
            <a:endParaRPr lang="en-IN" sz="56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56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14. </a:t>
            </a:r>
            <a:r>
              <a:rPr lang="en-US" sz="56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Presence of online assistance through multi-channel: Amazon.in, Flipkart.com, Myntra.com, Snapdeal are lead one.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56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15. </a:t>
            </a:r>
            <a:r>
              <a:rPr lang="en-US" sz="56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Longer time to get logged in (promotion, sales period): Amazon, </a:t>
            </a:r>
            <a:r>
              <a:rPr lang="en-US" sz="5600" dirty="0" err="1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paytm</a:t>
            </a:r>
            <a:r>
              <a:rPr lang="en-IN" sz="56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endParaRPr lang="en-IN" sz="56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56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16. </a:t>
            </a:r>
            <a:r>
              <a:rPr lang="en-US" sz="56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Longer time in displaying graphics and photos (promotion, sales period): Amazon.in, Flipkart.com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56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17. </a:t>
            </a:r>
            <a:r>
              <a:rPr lang="en-US" sz="56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Late declaration of price: Myntra, Paytm, Snapdeal. May be one of the reason consumer choose other online website. Need to work to improve this.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56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18. </a:t>
            </a:r>
            <a:r>
              <a:rPr lang="en-US" sz="56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Longer page loading time (promotion, sales period): Myntra and Paytm have bad feedback on this. Flipkart should also have a look into it, as it is at the 3rd place.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56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19. </a:t>
            </a:r>
            <a:r>
              <a:rPr lang="en-US" sz="56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Limited mode of payment on most products (promotion, sales period): Snapdeal.com need to provide more option.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56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20. </a:t>
            </a:r>
            <a:r>
              <a:rPr lang="en-US" sz="56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Longer delivery period: Paytm and Snapdeal need to shorten their delivery time by adopting other delivery partners.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56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21. </a:t>
            </a:r>
            <a:r>
              <a:rPr lang="en-US" sz="56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Change in website/Application design is Amazon.in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56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22. </a:t>
            </a:r>
            <a:r>
              <a:rPr lang="en-US" sz="56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Frequent disruption when moving from one page to another: Amazon.in.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56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23. Website is as efficient as before: Amazon.in</a:t>
            </a:r>
            <a:endParaRPr lang="en-IN" sz="56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56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24. </a:t>
            </a:r>
            <a:r>
              <a:rPr lang="en-US" sz="56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Which of the Indian online retailer would you recommend to a friend?: Amazon.in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564F8A-6ED2-4541-AB5C-68FDB383B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506" y="5773270"/>
            <a:ext cx="1429566" cy="101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27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DA20-922B-4CEC-BF12-536843196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636494"/>
            <a:ext cx="9720072" cy="1308846"/>
          </a:xfrm>
        </p:spPr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DB773-9803-45F2-BA28-01E9904A4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83976"/>
            <a:ext cx="9720073" cy="45253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 per above datasets we found 80% of Female like to do online shopping from their mobile smartphone. Especially from Noida region and they trust to purchase things from Amazon.in. </a:t>
            </a:r>
          </a:p>
          <a:p>
            <a:pPr marL="0" indent="0">
              <a:buNone/>
            </a:pPr>
            <a:r>
              <a:rPr lang="en-US" dirty="0"/>
              <a:t>Looking at the Customer’s and the Company's performance based on report we can conclude that the Companies likely to have</a:t>
            </a:r>
          </a:p>
          <a:p>
            <a:pPr marL="0" indent="0">
              <a:buNone/>
            </a:pPr>
            <a:r>
              <a:rPr lang="en-US" dirty="0"/>
              <a:t>High Customer Satisfaction and Retention:</a:t>
            </a:r>
          </a:p>
          <a:p>
            <a:r>
              <a:rPr lang="en-US" dirty="0"/>
              <a:t>1.	Amazon.com</a:t>
            </a:r>
          </a:p>
          <a:p>
            <a:r>
              <a:rPr lang="en-US" dirty="0"/>
              <a:t>2.	Flipkart.com</a:t>
            </a:r>
          </a:p>
          <a:p>
            <a:pPr marL="0" indent="0">
              <a:buNone/>
            </a:pPr>
            <a:r>
              <a:rPr lang="en-US" dirty="0"/>
              <a:t>High Risk of Customer Churn:</a:t>
            </a:r>
          </a:p>
          <a:p>
            <a:r>
              <a:rPr lang="en-US" dirty="0"/>
              <a:t>1.	Myntra.com</a:t>
            </a:r>
          </a:p>
          <a:p>
            <a:r>
              <a:rPr lang="en-US" dirty="0"/>
              <a:t>2.	Snapdeal.com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3D6188-1678-42F8-8D90-82FB62189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506" y="5773270"/>
            <a:ext cx="1429566" cy="101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1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24585ED-B2AF-4586-9532-84416DE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sources and info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95AA179-A288-4AC9-A1C3-6135698B2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two sheets (one is detailed) and second is encoded in the excel file.</a:t>
            </a:r>
          </a:p>
          <a:p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Using </a:t>
            </a:r>
            <a:r>
              <a:rPr lang="en-IN" dirty="0" err="1">
                <a:latin typeface="Calibri" panose="020F0502020204030204" pitchFamily="34" charset="0"/>
                <a:cs typeface="Times New Roman" panose="02020603050405020304" pitchFamily="18" charset="0"/>
              </a:rPr>
              <a:t>df.shape</a:t>
            </a:r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(), we get dimensions i.e. 269 rows and 71 columns.</a:t>
            </a:r>
          </a:p>
          <a:p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Using </a:t>
            </a:r>
            <a:r>
              <a:rPr lang="en-IN" dirty="0" err="1">
                <a:latin typeface="Calibri" panose="020F0502020204030204" pitchFamily="34" charset="0"/>
                <a:cs typeface="Times New Roman" panose="02020603050405020304" pitchFamily="18" charset="0"/>
              </a:rPr>
              <a:t>df.head</a:t>
            </a:r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() we display the first five rows of the dataset.</a:t>
            </a:r>
          </a:p>
          <a:p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Using df.info(), we get info of the features of the dataset and we get 70 “object” type features and 1 “int64” type feature.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A16B9-7A4C-4FF7-A5DB-B43A49362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506" y="5773270"/>
            <a:ext cx="1429566" cy="101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8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FAD14C-2F96-4AC5-BC4B-EE47D2855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035" y="818924"/>
            <a:ext cx="9978361" cy="52201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576DC2-D1C6-41BF-8285-A85486F25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3182" y="5889813"/>
            <a:ext cx="1429566" cy="96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1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9DBF09-43F4-4206-8F2D-72FBFC0A3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59" y="780820"/>
            <a:ext cx="9906004" cy="52963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3A50C6-89FC-49C3-BA64-E40350C09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0446" y="6077179"/>
            <a:ext cx="1321989" cy="78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4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9710839-17BA-4F99-B218-B7F72F260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794" y="849406"/>
            <a:ext cx="9931458" cy="51591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2DCD4B-DE7E-4426-B814-8AB5A946B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799" y="6008593"/>
            <a:ext cx="1380565" cy="83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6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30AF48-64E4-4F74-A80A-B3603EC61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4" y="986578"/>
            <a:ext cx="10573304" cy="48848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4D9C3C-3DC2-477A-B95A-03BB5BBF0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220" y="5871421"/>
            <a:ext cx="1429566" cy="91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84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F892-718E-40B0-A971-6B9DF74D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48643"/>
          </a:xfrm>
        </p:spPr>
        <p:txBody>
          <a:bodyPr>
            <a:normAutofit/>
          </a:bodyPr>
          <a:lstStyle/>
          <a:p>
            <a:r>
              <a:rPr lang="en-IN" sz="2400" dirty="0"/>
              <a:t>Dataset info: (269 rows and 71 columns)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70D737-6B74-4EAB-BA04-C6D39F037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366838"/>
            <a:ext cx="9905998" cy="442436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7082EC-CBA5-49BC-8679-34DE028F6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506" y="5853953"/>
            <a:ext cx="1658470" cy="93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92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216</TotalTime>
  <Words>1386</Words>
  <Application>Microsoft Office PowerPoint</Application>
  <PresentationFormat>Widescreen</PresentationFormat>
  <Paragraphs>96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 Narrow</vt:lpstr>
      <vt:lpstr>Bahnschrift Light Condensed</vt:lpstr>
      <vt:lpstr>Calibri</vt:lpstr>
      <vt:lpstr>Helvetica Neue</vt:lpstr>
      <vt:lpstr>Tw Cen MT</vt:lpstr>
      <vt:lpstr>Tw Cen MT Condensed</vt:lpstr>
      <vt:lpstr>Wingdings 3</vt:lpstr>
      <vt:lpstr>Integral</vt:lpstr>
      <vt:lpstr>E-retail factors for customer activation and retention:  A case study from Indian e-commerce customers</vt:lpstr>
      <vt:lpstr>Conceptual Background of the Domain Problem</vt:lpstr>
      <vt:lpstr>Analytical Problem Framing</vt:lpstr>
      <vt:lpstr>Data sources and info</vt:lpstr>
      <vt:lpstr>PowerPoint Presentation</vt:lpstr>
      <vt:lpstr>PowerPoint Presentation</vt:lpstr>
      <vt:lpstr>PowerPoint Presentation</vt:lpstr>
      <vt:lpstr>PowerPoint Presentation</vt:lpstr>
      <vt:lpstr>Dataset info: (269 rows and 71 columns)</vt:lpstr>
      <vt:lpstr>PowerPoint Presentation</vt:lpstr>
      <vt:lpstr>PowerPoint Presentation</vt:lpstr>
      <vt:lpstr>Checking for the null values: sns.heatmap(df.isnull().sum())</vt:lpstr>
      <vt:lpstr>PowerPoint Presentation</vt:lpstr>
      <vt:lpstr>Data visualization:</vt:lpstr>
      <vt:lpstr>From the plot we can see Female online buyer are more than Male online buyer in all ages.</vt:lpstr>
      <vt:lpstr>from the plot we can say that cities like Delhi , Noida, Moradabad, Bulandshahr has more male customers  and cities like greater Noida, Karnal, Bangalore, Solan, Gurgaon, Merrut &amp; Ghaziabad has more female customers.</vt:lpstr>
      <vt:lpstr>Univariate analysis:</vt:lpstr>
      <vt:lpstr>PowerPoint Presentation</vt:lpstr>
      <vt:lpstr>PowerPoint Presentation</vt:lpstr>
      <vt:lpstr>PowerPoint Presentation</vt:lpstr>
      <vt:lpstr>Observations: </vt:lpstr>
      <vt:lpstr>value_counts for “pincode” column:</vt:lpstr>
      <vt:lpstr>other categorical columns: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Observations:</vt:lpstr>
      <vt:lpstr>Observations: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E-retail factors for customer activation and retention:  A case study from Indian e-commerce customers</dc:title>
  <dc:creator>rahsha17@gmail.com</dc:creator>
  <cp:lastModifiedBy>Vrushal Ghanate</cp:lastModifiedBy>
  <cp:revision>60</cp:revision>
  <dcterms:created xsi:type="dcterms:W3CDTF">2021-05-21T14:49:27Z</dcterms:created>
  <dcterms:modified xsi:type="dcterms:W3CDTF">2021-11-02T15:31:56Z</dcterms:modified>
</cp:coreProperties>
</file>