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0.svg" ContentType="image/svg+xml"/>
  <Override PartName="/ppt/media/image12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1" r:id="rId10"/>
    <p:sldId id="272" r:id="rId11"/>
    <p:sldId id="266" r:id="rId12"/>
  </p:sldIdLst>
  <p:sldSz cx="18288000" cy="10287000"/>
  <p:notesSz cx="6858000" cy="9144000"/>
  <p:embeddedFontLst>
    <p:embeddedFont>
      <p:font typeface="Clear Sans Regular Bold" panose="020B0603030202020304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5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 showGuides="1">
      <p:cViewPr varScale="1">
        <p:scale>
          <a:sx n="57" d="100"/>
          <a:sy n="57" d="100"/>
        </p:scale>
        <p:origin x="624" y="192"/>
      </p:cViewPr>
      <p:guideLst>
        <p:guide orient="horz" pos="2145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.jpe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55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4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Empowering Social Buzz: Scaling Big Data and Navigating IPO Success"</a:t>
            </a:r>
            <a:endParaRPr lang="en-US" sz="40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686800" y="2948305"/>
            <a:ext cx="8881110" cy="4311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Client Overview:</a:t>
            </a:r>
            <a:endParaRPr lang="en-US" sz="2000"/>
          </a:p>
          <a:p>
            <a:endParaRPr lang="en-US" sz="2000"/>
          </a:p>
          <a:p>
            <a:r>
              <a:rPr lang="en-US" sz="2000"/>
              <a:t>Name: Social Buzz</a:t>
            </a:r>
            <a:endParaRPr lang="en-US" sz="2000"/>
          </a:p>
          <a:p>
            <a:r>
              <a:rPr lang="en-US" sz="2000"/>
              <a:t>Industry: Social Media &amp; Content Creation</a:t>
            </a:r>
            <a:endParaRPr lang="en-US" sz="2000"/>
          </a:p>
          <a:p>
            <a:r>
              <a:rPr lang="en-US" sz="2000"/>
              <a:t>Established: 2010</a:t>
            </a:r>
            <a:endParaRPr lang="en-US" sz="2000"/>
          </a:p>
          <a:p>
            <a:r>
              <a:rPr lang="en-US" sz="2000"/>
              <a:t>HQ: San Francisco</a:t>
            </a:r>
            <a:endParaRPr lang="en-US" sz="2000"/>
          </a:p>
          <a:p>
            <a:r>
              <a:rPr lang="en-US" sz="2000"/>
              <a:t>Employees: 250 (200 technical staff)</a:t>
            </a:r>
            <a:endParaRPr lang="en-US" sz="2000"/>
          </a:p>
          <a:p>
            <a:r>
              <a:rPr lang="en-US" sz="2000"/>
              <a:t>Users: 500M+ monthly active</a:t>
            </a:r>
            <a:endParaRPr lang="en-US" sz="2000"/>
          </a:p>
          <a:p>
            <a:r>
              <a:rPr lang="en-US" sz="2000"/>
              <a:t>Background:</a:t>
            </a:r>
            <a:endParaRPr lang="en-US" sz="2000"/>
          </a:p>
          <a:p>
            <a:endParaRPr lang="en-US" sz="2000"/>
          </a:p>
          <a:p>
            <a:r>
              <a:rPr lang="en-US" sz="2000"/>
              <a:t>Founded by former engineers from a large social media conglomerate.</a:t>
            </a:r>
            <a:endParaRPr lang="en-US" sz="2000"/>
          </a:p>
          <a:p>
            <a:r>
              <a:rPr lang="en-US" sz="2000"/>
              <a:t>Focus on anonymous content with diverse user reactions.</a:t>
            </a:r>
            <a:endParaRPr lang="en-US" sz="2000"/>
          </a:p>
          <a:p>
            <a:r>
              <a:rPr lang="en-US" sz="2000"/>
              <a:t>Rapid growth with significant unstructured data challenges.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667000" y="4101465"/>
            <a:ext cx="60960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600">
              <a:solidFill>
                <a:schemeClr val="bg1"/>
              </a:solidFill>
            </a:endParaRPr>
          </a:p>
          <a:p>
            <a:r>
              <a:rPr lang="en-US" sz="3600">
                <a:solidFill>
                  <a:schemeClr val="bg1"/>
                </a:solidFill>
              </a:rPr>
              <a:t>1] IPO Preparation: Need guidance for a smooth IPO next year.</a:t>
            </a:r>
            <a:endParaRPr lang="en-US" sz="3600">
              <a:solidFill>
                <a:schemeClr val="bg1"/>
              </a:solidFill>
            </a:endParaRPr>
          </a:p>
          <a:p>
            <a:r>
              <a:rPr lang="en-US" sz="3600">
                <a:solidFill>
                  <a:schemeClr val="bg1"/>
                </a:solidFill>
              </a:rPr>
              <a:t>2] Resource Limitations: Require experienced practice for current scale.</a:t>
            </a:r>
            <a:endParaRPr lang="en-US" sz="3600">
              <a:solidFill>
                <a:schemeClr val="bg1"/>
              </a:solidFill>
            </a:endParaRPr>
          </a:p>
          <a:p>
            <a:r>
              <a:rPr lang="en-US" sz="3600">
                <a:solidFill>
                  <a:schemeClr val="bg1"/>
                </a:solidFill>
              </a:rPr>
              <a:t>3] earning Best Practices: Desire to adopt big data practices from large corporations.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4097000" y="4533900"/>
            <a:ext cx="6096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Marcus Rompton</a:t>
            </a:r>
            <a:endParaRPr lang="en-US" sz="2800"/>
          </a:p>
          <a:p>
            <a:r>
              <a:rPr lang="en-US" sz="2800"/>
              <a:t>(Senior Principle)</a:t>
            </a:r>
            <a:endParaRPr lang="en-US" sz="2800"/>
          </a:p>
        </p:txBody>
      </p:sp>
      <p:sp>
        <p:nvSpPr>
          <p:cNvPr id="33" name="Text Box 32"/>
          <p:cNvSpPr txBox="1"/>
          <p:nvPr/>
        </p:nvSpPr>
        <p:spPr>
          <a:xfrm>
            <a:off x="14173200" y="1562100"/>
            <a:ext cx="6096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Andrew Fleming </a:t>
            </a:r>
            <a:endParaRPr lang="en-US" sz="2800"/>
          </a:p>
          <a:p>
            <a:r>
              <a:rPr lang="en-US" sz="2800"/>
              <a:t>(Chief Technical Architect</a:t>
            </a:r>
            <a:r>
              <a:rPr lang="en-US" sz="3200"/>
              <a:t>)</a:t>
            </a:r>
            <a:endParaRPr lang="en-US" sz="3200"/>
          </a:p>
        </p:txBody>
      </p:sp>
      <p:sp>
        <p:nvSpPr>
          <p:cNvPr id="35" name="Text Box 34"/>
          <p:cNvSpPr txBox="1"/>
          <p:nvPr>
            <p:custDataLst>
              <p:tags r:id="rId6"/>
            </p:custDataLst>
          </p:nvPr>
        </p:nvSpPr>
        <p:spPr>
          <a:xfrm>
            <a:off x="14173200" y="7508240"/>
            <a:ext cx="6096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Vrushal More</a:t>
            </a:r>
            <a:endParaRPr lang="en-US" sz="2800"/>
          </a:p>
          <a:p>
            <a:r>
              <a:rPr lang="en-US" sz="2800"/>
              <a:t>(Data Analyst)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9" name="Text Box 38"/>
          <p:cNvSpPr txBox="1"/>
          <p:nvPr>
            <p:custDataLst>
              <p:tags r:id="rId5"/>
            </p:custDataLst>
          </p:nvPr>
        </p:nvSpPr>
        <p:spPr>
          <a:xfrm>
            <a:off x="4114800" y="1257300"/>
            <a:ext cx="609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Data Understanding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>
            <p:custDataLst>
              <p:tags r:id="rId6"/>
            </p:custDataLst>
          </p:nvPr>
        </p:nvSpPr>
        <p:spPr>
          <a:xfrm>
            <a:off x="6019800" y="2882900"/>
            <a:ext cx="609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  <a:sym typeface="+mn-ea"/>
              </a:rPr>
              <a:t>Data cleaning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1" name="Text Box 40"/>
          <p:cNvSpPr txBox="1"/>
          <p:nvPr>
            <p:custDataLst>
              <p:tags r:id="rId7"/>
            </p:custDataLst>
          </p:nvPr>
        </p:nvSpPr>
        <p:spPr>
          <a:xfrm>
            <a:off x="7891780" y="4565650"/>
            <a:ext cx="609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Data modelling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>
            <p:custDataLst>
              <p:tags r:id="rId8"/>
            </p:custDataLst>
          </p:nvPr>
        </p:nvSpPr>
        <p:spPr>
          <a:xfrm>
            <a:off x="9906000" y="6362700"/>
            <a:ext cx="609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Data analysis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3" name="Text Box 42"/>
          <p:cNvSpPr txBox="1"/>
          <p:nvPr>
            <p:custDataLst>
              <p:tags r:id="rId9"/>
            </p:custDataLst>
          </p:nvPr>
        </p:nvSpPr>
        <p:spPr>
          <a:xfrm>
            <a:off x="11887200" y="8115300"/>
            <a:ext cx="609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Uncovering Insights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17195" y="-107950"/>
            <a:ext cx="18925540" cy="1039495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14325600" y="1485900"/>
            <a:ext cx="36576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rown Modern Circle Chart 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0505" y="-1628140"/>
            <a:ext cx="18575020" cy="13672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WPS Presentation</Application>
  <PresentationFormat>Custom</PresentationFormat>
  <Paragraphs>70</Paragraphs>
  <Slides>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Graphik Regular</vt:lpstr>
      <vt:lpstr>Yu Gothic UI</vt:lpstr>
      <vt:lpstr>Clear Sans Regular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vrushal</cp:lastModifiedBy>
  <cp:revision>11</cp:revision>
  <dcterms:created xsi:type="dcterms:W3CDTF">2006-08-16T00:00:00Z</dcterms:created>
  <dcterms:modified xsi:type="dcterms:W3CDTF">2024-06-20T17:14:31Z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CCFA471A2CCD44CAADD08D74CC645A67_13</vt:lpwstr>
  </property>
  <property fmtid="{D5CDD505-2E9C-101B-9397-08002B2CF9AE}" pid="3" name="KSOProductBuildVer">
    <vt:lpwstr>1033-12.2.0.17119</vt:lpwstr>
  </property>
</Properties>
</file>