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3" r:id="rId4"/>
    <p:sldId id="266" r:id="rId5"/>
    <p:sldId id="260" r:id="rId6"/>
    <p:sldId id="270" r:id="rId7"/>
    <p:sldId id="267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2"/>
  </p:normalViewPr>
  <p:slideViewPr>
    <p:cSldViewPr snapToGrid="0">
      <p:cViewPr varScale="1">
        <p:scale>
          <a:sx n="102" d="100"/>
          <a:sy n="10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243C-BF73-4E41-AC6C-50BD461E6E6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4C1F-CB27-744E-9125-185EE3D1D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64C1F-CB27-744E-9125-185EE3D1D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4516-D74F-33FE-F433-11A09917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B88A-5246-3364-FC12-360898447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3D7E-9368-5B20-E932-A45BDB9D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8DA-071B-4249-9DD3-6E33CD5524FB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3392-2CA7-97D0-2C67-6AE671F9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1EBC-8D1B-B81D-5C39-7A59C9D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750-E304-8E9C-AADB-EB8E3FCE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44EC9-72F1-A947-1B18-BE903F4D0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C030-7F52-7747-24D9-8C72611A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170B-5CCF-E448-89CC-5637D77ADBE0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8691-6487-CF7B-0305-B2A6F27F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6FF2-CC04-8471-9116-81A8EBC8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CA4A6-7FB5-506A-6E9C-4A7854786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80500-D1FD-C0DA-D024-73DED650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5108-D4E0-77A1-DBE8-7C72625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D815-E825-EA4C-BB35-126C071009FF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FF7D-B095-19AD-629B-78F49900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674A-689E-93D5-41B3-01212385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9614-F7C4-87EC-36DC-E999157B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0616-8EF5-A7EE-249F-77DF352D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597D-5077-9FD8-AB50-94596AEA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679-B7C5-6845-9DB5-71EDC6FE8608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ADC2-1248-36C1-C5B1-88516589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A9B8-279F-45E5-D74B-1087EDD9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3D1-4EEB-6F20-2493-B98B61F3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9A58-9C4A-CCEB-4FC1-0F9A0434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FC07-1F06-C857-CE1F-24DBB8E4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EA6-5010-9E49-9276-3878E338C48C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44A0-534E-4C43-59DF-28C8421F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6BB6-0EF9-F185-CC8D-F418ADA5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8847-F7E2-C839-77DE-A5952511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8952-E770-C9F7-1354-4A245C75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DAE09-E6C2-511A-4520-5E82D40A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933A-0599-7002-C4C4-14D4617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00C8-50C0-784B-86B1-0A0EB1B9C641}" type="datetime1">
              <a:rPr lang="en-IN" smtClean="0"/>
              <a:t>13/03/24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90DB-4BE2-1EA9-178B-27201D18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2545-AFED-3285-82DB-0E1DEF40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306-0D49-E498-0247-6245BE71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0C48-5EBC-E065-A2C1-26E4EBC1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FB7B7-EA31-1BAC-A290-5BD8AC4F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CD8D5-D4C0-3950-9424-233FE1158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AF87F-1100-55E2-3088-4C80878B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39418-F7F4-9D5F-7AE3-56914CB5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30E6-1F0C-1548-8322-C8C69FD0F95F}" type="datetime1">
              <a:rPr lang="en-IN" smtClean="0"/>
              <a:t>13/03/24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6CAD9-F0E2-4BD2-0B38-DB56BD92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FBAF9-87A8-F211-34F0-9DF8475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F202-F4AD-7151-75A9-9A489CBD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36781-7E36-E1EE-B29A-8F561752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F4E6-4603-0F4A-9667-E86D8EA128DB}" type="datetime1">
              <a:rPr lang="en-IN" smtClean="0"/>
              <a:t>13/03/24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A5D3-0A91-334D-0CA7-DD6D8A52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3377-19B2-2832-F62E-772A7B43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44C13-62C6-D601-55B5-50787C27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8E9-0F16-F74B-8C31-9E1C47620D1F}" type="datetime1">
              <a:rPr lang="en-IN" smtClean="0"/>
              <a:t>13/03/24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F109-FDCD-4960-BAFC-BF3E7F5A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6B700-F646-5598-E7AF-7F65DACA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8DAB-45B2-17DD-7A38-4FEF2CD5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8458-02CA-211A-FB8B-72525EC8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0A311-92B2-6CE1-1B4E-B6242067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4017-6F18-5FA2-EA01-09CDB2F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92E1-AB04-7D4E-BAA5-2D6DDC9954DC}" type="datetime1">
              <a:rPr lang="en-IN" smtClean="0"/>
              <a:t>13/03/24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3E4A-596F-2495-4AF4-9301850C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7FEF-D4DF-1374-5868-3F76191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292-93D8-9160-D935-ECE0E0FE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07842-3341-3BE5-D61D-3F54ECB04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E338-009D-2A20-218C-16FD3569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48AB7-433C-E06F-C5C1-F62DE054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D9B5-B0A4-7143-AA89-0B525EC54CBC}" type="datetime1">
              <a:rPr lang="en-IN" smtClean="0"/>
              <a:t>13/03/24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1D94-68B1-1636-3CE2-2FEAB705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1392-504F-374E-A7B0-DF2763C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C6AE-ECF2-E5A4-0577-EBC8F93F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CCB9-AB85-32E2-3F84-7009E6DE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A62A-C1ED-B2B8-DA16-1EE552F6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E658-2B19-0343-808C-F9D109533C7C}" type="datetime1">
              <a:rPr lang="en-IN" smtClean="0"/>
              <a:t>13/03/24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80D0-BA2D-BF6F-E98C-7A88A57D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9901-F630-02E7-6724-4D4E51994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9A3E-8E36-D44A-8F20-503FE494A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8B44-6AA6-5BAC-6ECE-C83E0D82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68754"/>
            <a:ext cx="5334000" cy="1039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N" sz="2400" i="0" dirty="0">
                <a:solidFill>
                  <a:srgbClr val="1A20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ombatting Credit Card Fraud: </a:t>
            </a:r>
            <a:b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Solutions for Financial Security</a:t>
            </a:r>
            <a:endParaRPr lang="en-IN" sz="2400" i="0" dirty="0">
              <a:solidFill>
                <a:srgbClr val="1A20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1F582D-B17E-813B-B870-9AAE3904343E}"/>
              </a:ext>
            </a:extLst>
          </p:cNvPr>
          <p:cNvSpPr txBox="1"/>
          <p:nvPr/>
        </p:nvSpPr>
        <p:spPr>
          <a:xfrm>
            <a:off x="865140" y="3210513"/>
            <a:ext cx="1761102" cy="67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Vrushali Rane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C0F1E4-E088-5B9A-A746-8B2253A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20CC9-D9C6-F44D-496E-1DBC92114FAA}"/>
              </a:ext>
            </a:extLst>
          </p:cNvPr>
          <p:cNvSpPr txBox="1"/>
          <p:nvPr/>
        </p:nvSpPr>
        <p:spPr>
          <a:xfrm>
            <a:off x="865139" y="4250068"/>
            <a:ext cx="4440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drive.google.com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/file/d/1jIpJ-cSCPVKEvhsOYfXsswv3zBtBzDsO/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view?usp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drive_link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Thief Stealing Credit Card | Great PowerPoint ClipArt for Presentations -  PresenterMedia.com">
            <a:extLst>
              <a:ext uri="{FF2B5EF4-FFF2-40B4-BE49-F238E27FC236}">
                <a16:creationId xmlns:a16="http://schemas.microsoft.com/office/drawing/2014/main" id="{66904C95-3D05-B6BC-B877-FA9F459B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49" y="273063"/>
            <a:ext cx="4440237" cy="65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2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10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6FFB7-56A1-FC5D-79C7-FADE6989DC8C}"/>
              </a:ext>
            </a:extLst>
          </p:cNvPr>
          <p:cNvSpPr txBox="1"/>
          <p:nvPr/>
        </p:nvSpPr>
        <p:spPr>
          <a:xfrm>
            <a:off x="125476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6F220-8F89-9A5E-A363-03356C31FEAE}"/>
              </a:ext>
            </a:extLst>
          </p:cNvPr>
          <p:cNvSpPr txBox="1"/>
          <p:nvPr/>
        </p:nvSpPr>
        <p:spPr>
          <a:xfrm>
            <a:off x="1202265" y="1558295"/>
            <a:ext cx="9988632" cy="3741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SMS alerts for customers when spending significantly exceeds their historical average, based on </a:t>
            </a:r>
          </a:p>
          <a:p>
            <a:pPr>
              <a:lnSpc>
                <a:spcPct val="150000"/>
              </a:lnSpc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observed patterns in hist_trans_avg_amt_24h and hist_trans_avg_amt_30d.</a:t>
            </a:r>
            <a:endParaRPr lang="en-IN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Promptly notify customers via alerts of unusually high transaction amounts compared to their regular spending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 to mitigate fraud risks.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increased scrutiny and monitoring on specific cities with high </a:t>
            </a: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need to be extra cautious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and high alert on this specific days to avoid fraudulent transactions.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flash SMS alerts to inform customers about transactions in high-risk categories like home-related expenses,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shopping, groceries, health and fitness, and gas and transportation.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SMS alerts during late night and early morning hours (between 22:00 and 03:00) to notify customers of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potentially fraudulent activity occurring during these periods.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1B7A-4256-29D7-1389-9C057C3048FD}"/>
              </a:ext>
            </a:extLst>
          </p:cNvPr>
          <p:cNvSpPr txBox="1"/>
          <p:nvPr/>
        </p:nvSpPr>
        <p:spPr>
          <a:xfrm>
            <a:off x="4132409" y="676955"/>
            <a:ext cx="3927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RECOMENDATIONS</a:t>
            </a:r>
          </a:p>
        </p:txBody>
      </p:sp>
    </p:spTree>
    <p:extLst>
      <p:ext uri="{BB962C8B-B14F-4D97-AF65-F5344CB8AC3E}">
        <p14:creationId xmlns:p14="http://schemas.microsoft.com/office/powerpoint/2010/main" val="24905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F39D6E-8D33-A9D4-9D5A-BCBD24BD5478}"/>
              </a:ext>
            </a:extLst>
          </p:cNvPr>
          <p:cNvSpPr/>
          <p:nvPr/>
        </p:nvSpPr>
        <p:spPr>
          <a:xfrm>
            <a:off x="2828260" y="1309927"/>
            <a:ext cx="6517759" cy="4272166"/>
          </a:xfrm>
          <a:prstGeom prst="round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D7F54-417A-300D-7542-D0CFC7E33F21}"/>
              </a:ext>
            </a:extLst>
          </p:cNvPr>
          <p:cNvCxnSpPr>
            <a:cxnSpLocks/>
          </p:cNvCxnSpPr>
          <p:nvPr/>
        </p:nvCxnSpPr>
        <p:spPr>
          <a:xfrm>
            <a:off x="2828260" y="2080510"/>
            <a:ext cx="651775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0F9F31-88E8-ED7B-67CC-0DBD7408150B}"/>
              </a:ext>
            </a:extLst>
          </p:cNvPr>
          <p:cNvSpPr/>
          <p:nvPr/>
        </p:nvSpPr>
        <p:spPr>
          <a:xfrm>
            <a:off x="8337693" y="936379"/>
            <a:ext cx="272907" cy="5071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78413-8069-7815-22AF-13059882B5E0}"/>
              </a:ext>
            </a:extLst>
          </p:cNvPr>
          <p:cNvSpPr txBox="1"/>
          <p:nvPr/>
        </p:nvSpPr>
        <p:spPr>
          <a:xfrm>
            <a:off x="5181262" y="1432314"/>
            <a:ext cx="169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8537B1-0E62-E28A-36DE-7C56FD2D53F4}"/>
              </a:ext>
            </a:extLst>
          </p:cNvPr>
          <p:cNvCxnSpPr>
            <a:cxnSpLocks/>
          </p:cNvCxnSpPr>
          <p:nvPr/>
        </p:nvCxnSpPr>
        <p:spPr>
          <a:xfrm flipV="1">
            <a:off x="14242307" y="305121"/>
            <a:ext cx="316318" cy="12227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C11193-9EE7-EE5B-0EF8-F6735416F038}"/>
              </a:ext>
            </a:extLst>
          </p:cNvPr>
          <p:cNvSpPr txBox="1"/>
          <p:nvPr/>
        </p:nvSpPr>
        <p:spPr>
          <a:xfrm>
            <a:off x="5181262" y="2556218"/>
            <a:ext cx="11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ABD32-6239-2BE0-29B2-14F5F8D2B6BE}"/>
              </a:ext>
            </a:extLst>
          </p:cNvPr>
          <p:cNvSpPr txBox="1"/>
          <p:nvPr/>
        </p:nvSpPr>
        <p:spPr>
          <a:xfrm>
            <a:off x="5181262" y="3014151"/>
            <a:ext cx="134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35104-203F-28A1-5AF9-2A162216AFF8}"/>
              </a:ext>
            </a:extLst>
          </p:cNvPr>
          <p:cNvSpPr txBox="1"/>
          <p:nvPr/>
        </p:nvSpPr>
        <p:spPr>
          <a:xfrm>
            <a:off x="5181261" y="4303475"/>
            <a:ext cx="219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9AE8EA9-DD48-A24D-15E3-8668CE63E0F3}"/>
              </a:ext>
            </a:extLst>
          </p:cNvPr>
          <p:cNvSpPr/>
          <p:nvPr/>
        </p:nvSpPr>
        <p:spPr>
          <a:xfrm>
            <a:off x="3420789" y="934552"/>
            <a:ext cx="272907" cy="5071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A5EAF6-5D95-6265-88D2-3A730C6C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7C5A7-6055-96C7-33D1-0ACA3ED276AB}"/>
              </a:ext>
            </a:extLst>
          </p:cNvPr>
          <p:cNvSpPr txBox="1"/>
          <p:nvPr/>
        </p:nvSpPr>
        <p:spPr>
          <a:xfrm>
            <a:off x="5181262" y="3414399"/>
            <a:ext cx="26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approach</a:t>
            </a:r>
          </a:p>
        </p:txBody>
      </p:sp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782DA1F5-38D8-97E9-9A82-D2ADF650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079" y="2572553"/>
            <a:ext cx="432391" cy="432391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320206E6-B5E3-5A9C-61FE-D6C99AF9D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5078" y="3034641"/>
            <a:ext cx="432391" cy="432391"/>
          </a:xfrm>
          <a:prstGeom prst="rect">
            <a:avLst/>
          </a:prstGeom>
        </p:spPr>
      </p:pic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9222BDEC-633D-408F-DCF3-1437945F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5078" y="3422528"/>
            <a:ext cx="432391" cy="432391"/>
          </a:xfrm>
          <a:prstGeom prst="rect">
            <a:avLst/>
          </a:prstGeom>
        </p:spPr>
      </p:pic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D4A8D488-5652-F8F1-6C10-D62CE0802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5078" y="3883364"/>
            <a:ext cx="432391" cy="432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2AC65F-03A9-7430-A684-16D9C7A2F7AC}"/>
              </a:ext>
            </a:extLst>
          </p:cNvPr>
          <p:cNvSpPr txBox="1"/>
          <p:nvPr/>
        </p:nvSpPr>
        <p:spPr>
          <a:xfrm>
            <a:off x="5181262" y="3843323"/>
            <a:ext cx="134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pic>
        <p:nvPicPr>
          <p:cNvPr id="15" name="Graphic 14" descr="Tick with solid fill">
            <a:extLst>
              <a:ext uri="{FF2B5EF4-FFF2-40B4-BE49-F238E27FC236}">
                <a16:creationId xmlns:a16="http://schemas.microsoft.com/office/drawing/2014/main" id="{C088E583-ACB7-7FF9-A6F1-CB5BAC6A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5078" y="4315850"/>
            <a:ext cx="432391" cy="4323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D9F04E-4247-1BD9-91FB-DFC38D414C2D}"/>
              </a:ext>
            </a:extLst>
          </p:cNvPr>
          <p:cNvSpPr txBox="1"/>
          <p:nvPr/>
        </p:nvSpPr>
        <p:spPr>
          <a:xfrm>
            <a:off x="5181261" y="4753495"/>
            <a:ext cx="27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</a:p>
        </p:txBody>
      </p:sp>
      <p:pic>
        <p:nvPicPr>
          <p:cNvPr id="20" name="Graphic 19" descr="Tick with solid fill">
            <a:extLst>
              <a:ext uri="{FF2B5EF4-FFF2-40B4-BE49-F238E27FC236}">
                <a16:creationId xmlns:a16="http://schemas.microsoft.com/office/drawing/2014/main" id="{38C52579-AF89-4AD8-8FFA-26FBF6263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5077" y="4802873"/>
            <a:ext cx="432391" cy="4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9CADB-1514-6AF3-6D06-E4B9962D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03023-3D33-A2F3-7A58-C98997AD5B4F}"/>
              </a:ext>
            </a:extLst>
          </p:cNvPr>
          <p:cNvSpPr/>
          <p:nvPr/>
        </p:nvSpPr>
        <p:spPr>
          <a:xfrm>
            <a:off x="1428306" y="871870"/>
            <a:ext cx="9335387" cy="50090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CEED3-4350-E9F7-30F8-AB866133EB66}"/>
              </a:ext>
            </a:extLst>
          </p:cNvPr>
          <p:cNvSpPr/>
          <p:nvPr/>
        </p:nvSpPr>
        <p:spPr>
          <a:xfrm>
            <a:off x="1428306" y="1647163"/>
            <a:ext cx="9335388" cy="458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A7D33-D95A-E8BB-A8C0-B101C3C7C6D9}"/>
              </a:ext>
            </a:extLst>
          </p:cNvPr>
          <p:cNvSpPr/>
          <p:nvPr/>
        </p:nvSpPr>
        <p:spPr>
          <a:xfrm>
            <a:off x="2284227" y="5155909"/>
            <a:ext cx="462485" cy="45808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2260D-65A7-BEE2-81F9-9F06FC0FB3F1}"/>
              </a:ext>
            </a:extLst>
          </p:cNvPr>
          <p:cNvSpPr txBox="1"/>
          <p:nvPr/>
        </p:nvSpPr>
        <p:spPr>
          <a:xfrm>
            <a:off x="2746712" y="2552962"/>
            <a:ext cx="7646645" cy="247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for detecting fraudulent transactions.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historical transactional data to train the machine learning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business impact of fraudulent transactions on the bank.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cost-benefit analysis of the fraud detection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optimal strategies for mitigating fraud risks based on the model's insights.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199A6-D327-5D1C-F510-35568343804A}"/>
              </a:ext>
            </a:extLst>
          </p:cNvPr>
          <p:cNvSpPr txBox="1"/>
          <p:nvPr/>
        </p:nvSpPr>
        <p:spPr>
          <a:xfrm>
            <a:off x="5177039" y="1059462"/>
            <a:ext cx="183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D56AEF-CD36-D8B5-BCD9-972FF39849F9}"/>
              </a:ext>
            </a:extLst>
          </p:cNvPr>
          <p:cNvSpPr/>
          <p:nvPr/>
        </p:nvSpPr>
        <p:spPr>
          <a:xfrm>
            <a:off x="2052984" y="5155909"/>
            <a:ext cx="462485" cy="4580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4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45A9B-405B-E9D3-DF16-79EA4F4E3E9A}"/>
              </a:ext>
            </a:extLst>
          </p:cNvPr>
          <p:cNvSpPr txBox="1"/>
          <p:nvPr/>
        </p:nvSpPr>
        <p:spPr>
          <a:xfrm>
            <a:off x="4988310" y="719486"/>
            <a:ext cx="221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6FFB7-56A1-FC5D-79C7-FADE6989DC8C}"/>
              </a:ext>
            </a:extLst>
          </p:cNvPr>
          <p:cNvSpPr txBox="1"/>
          <p:nvPr/>
        </p:nvSpPr>
        <p:spPr>
          <a:xfrm>
            <a:off x="125476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6F220-8F89-9A5E-A363-03356C31FEAE}"/>
              </a:ext>
            </a:extLst>
          </p:cNvPr>
          <p:cNvSpPr txBox="1"/>
          <p:nvPr/>
        </p:nvSpPr>
        <p:spPr>
          <a:xfrm>
            <a:off x="702535" y="1489164"/>
            <a:ext cx="10786927" cy="4449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Finex is a prominent financial service provider based in Florida, US, offers various products and services across</a:t>
            </a:r>
          </a:p>
          <a:p>
            <a:pPr>
              <a:lnSpc>
                <a:spcPct val="200000"/>
              </a:lnSpc>
            </a:pPr>
            <a:r>
              <a:rPr lang="en-IN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multiple channels, </a:t>
            </a:r>
            <a:r>
              <a:rPr lang="en-IN" sz="16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ranging from in-person banking and ATMs to online banking</a:t>
            </a:r>
            <a:endParaRPr lang="en-IN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reveal a significant surge in unauthorized transactions, leading to revenue and profitability crises.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report unauthorized transactions, indicating the exploitation of stolen/lost cards and hacked systems by fraudsters.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Fraudulent activities include ATM skimming, particularly at terminals lacking security measures.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often detect unauthorized transactions late, leading to delayed complaints and heavy losses for Finex.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Finex's outdated technology hampers timely detection of data breaches, prompting </a:t>
            </a:r>
            <a:r>
              <a:rPr lang="en-IN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Branch Manager to seek root causes 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develop long-term solutions for revenue maximization and loss minimization.</a:t>
            </a:r>
            <a:endParaRPr lang="en-IN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7202D-3439-A777-AD01-05DCCE2F6075}"/>
              </a:ext>
            </a:extLst>
          </p:cNvPr>
          <p:cNvSpPr txBox="1"/>
          <p:nvPr/>
        </p:nvSpPr>
        <p:spPr>
          <a:xfrm>
            <a:off x="3942907" y="777580"/>
            <a:ext cx="4306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2E9A1-597D-5A99-CB8A-78F6437291C6}"/>
              </a:ext>
            </a:extLst>
          </p:cNvPr>
          <p:cNvSpPr txBox="1"/>
          <p:nvPr/>
        </p:nvSpPr>
        <p:spPr>
          <a:xfrm>
            <a:off x="1371599" y="1605517"/>
            <a:ext cx="4025717" cy="297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analytics (EDA)</a:t>
            </a:r>
            <a:endParaRPr lang="en-IN" sz="1600" dirty="0">
              <a:solidFill>
                <a:srgbClr val="09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Train/Test Data Splitting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or Hyperparameter Tuning</a:t>
            </a:r>
            <a:endParaRPr lang="en-IN" sz="1600" dirty="0">
              <a:solidFill>
                <a:srgbClr val="09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1600" dirty="0">
              <a:solidFill>
                <a:srgbClr val="09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redit Card Stock Illustrations – 212,305 Credit Card Stock Illustrations,  Vectors &amp; Clipart - Dreamstime">
            <a:extLst>
              <a:ext uri="{FF2B5EF4-FFF2-40B4-BE49-F238E27FC236}">
                <a16:creationId xmlns:a16="http://schemas.microsoft.com/office/drawing/2014/main" id="{D541943F-AC4D-5A32-6594-9E2B40E6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51" y="2145439"/>
            <a:ext cx="3541483" cy="3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C9DDA-8BE6-2AD5-8C0F-EFCA9CEC498D}"/>
              </a:ext>
            </a:extLst>
          </p:cNvPr>
          <p:cNvSpPr txBox="1"/>
          <p:nvPr/>
        </p:nvSpPr>
        <p:spPr>
          <a:xfrm>
            <a:off x="5000060" y="345114"/>
            <a:ext cx="21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pic>
        <p:nvPicPr>
          <p:cNvPr id="3" name="Picture 2" descr="A blue circle with green and red numbers&#10;&#10;Description automatically generated">
            <a:extLst>
              <a:ext uri="{FF2B5EF4-FFF2-40B4-BE49-F238E27FC236}">
                <a16:creationId xmlns:a16="http://schemas.microsoft.com/office/drawing/2014/main" id="{25EBCABF-8347-B946-3825-362FF7B3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1265932"/>
            <a:ext cx="7772400" cy="3843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4226FF-FF57-C3D0-8A68-D8C6E81D9F76}"/>
              </a:ext>
            </a:extLst>
          </p:cNvPr>
          <p:cNvSpPr txBox="1"/>
          <p:nvPr/>
        </p:nvSpPr>
        <p:spPr>
          <a:xfrm>
            <a:off x="1374996" y="5630304"/>
            <a:ext cx="9442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1,852,394 transactions, among which 9,651 are identified as fraudulent.</a:t>
            </a:r>
          </a:p>
          <a:p>
            <a:pPr algn="ctr"/>
            <a:r>
              <a:rPr lang="en-IN" sz="1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exhibits a significant class imbalance, with fraudulent transactions representing only 0.52% of the total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5195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D1F30-A7A3-CB2D-858B-C4863634F69B}"/>
              </a:ext>
            </a:extLst>
          </p:cNvPr>
          <p:cNvSpPr txBox="1"/>
          <p:nvPr/>
        </p:nvSpPr>
        <p:spPr>
          <a:xfrm>
            <a:off x="5000058" y="501649"/>
            <a:ext cx="21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56D99E-3CE8-FCF9-89E4-C71D105D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3" y="1458663"/>
            <a:ext cx="10760150" cy="3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ABC-9CAA-E8D3-6915-F7A8D01A5FFA}"/>
              </a:ext>
            </a:extLst>
          </p:cNvPr>
          <p:cNvSpPr txBox="1"/>
          <p:nvPr/>
        </p:nvSpPr>
        <p:spPr>
          <a:xfrm>
            <a:off x="2625337" y="5719204"/>
            <a:ext cx="6941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ased on the data, the highest number of </a:t>
            </a:r>
            <a:r>
              <a:rPr lang="en-IN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fraudulent</a:t>
            </a:r>
            <a:r>
              <a:rPr lang="en-IN" sz="14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occurred in December 2019</a:t>
            </a:r>
            <a:r>
              <a:rPr lang="en-IN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CE4A4-5B16-A1C7-FADA-EE4DB2B7DC13}"/>
              </a:ext>
            </a:extLst>
          </p:cNvPr>
          <p:cNvSpPr txBox="1"/>
          <p:nvPr/>
        </p:nvSpPr>
        <p:spPr>
          <a:xfrm>
            <a:off x="5000060" y="410300"/>
            <a:ext cx="21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107298-FF57-F856-02BD-E2A24C57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52" y="1566761"/>
            <a:ext cx="4221568" cy="3960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458F9-5C3F-BFE4-8BFF-6885118D3AE3}"/>
              </a:ext>
            </a:extLst>
          </p:cNvPr>
          <p:cNvSpPr txBox="1"/>
          <p:nvPr/>
        </p:nvSpPr>
        <p:spPr>
          <a:xfrm>
            <a:off x="1420531" y="1113240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0CC1E-4FC6-6661-5E43-5E3FCB758FD3}"/>
              </a:ext>
            </a:extLst>
          </p:cNvPr>
          <p:cNvSpPr txBox="1"/>
          <p:nvPr/>
        </p:nvSpPr>
        <p:spPr>
          <a:xfrm>
            <a:off x="5370481" y="1113240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84DAC-143C-DE6E-BC0D-1FF629A207A7}"/>
              </a:ext>
            </a:extLst>
          </p:cNvPr>
          <p:cNvSpPr txBox="1"/>
          <p:nvPr/>
        </p:nvSpPr>
        <p:spPr>
          <a:xfrm>
            <a:off x="722880" y="5888011"/>
            <a:ext cx="10746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models with Hyperparameter Tuning using SMOTE data, these are top 10 features that will help us identify fraudulent transactions.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C13DEF6-F777-8C9A-DC23-0AE34F70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0812"/>
            <a:ext cx="3910788" cy="3851252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2CD123D-9327-292E-7EE9-10B32D58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3" y="1566761"/>
            <a:ext cx="3910788" cy="3851252"/>
          </a:xfrm>
          <a:prstGeom prst="rect">
            <a:avLst/>
          </a:prstGeom>
        </p:spPr>
      </p:pic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F2C7E61-4CCD-6A3C-319C-4EDB13892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349" y="1535709"/>
            <a:ext cx="3910788" cy="39918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3C2537-1C58-8167-2F02-CE538B69A568}"/>
              </a:ext>
            </a:extLst>
          </p:cNvPr>
          <p:cNvSpPr txBox="1"/>
          <p:nvPr/>
        </p:nvSpPr>
        <p:spPr>
          <a:xfrm>
            <a:off x="9556333" y="111324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Model</a:t>
            </a:r>
          </a:p>
        </p:txBody>
      </p:sp>
    </p:spTree>
    <p:extLst>
      <p:ext uri="{BB962C8B-B14F-4D97-AF65-F5344CB8AC3E}">
        <p14:creationId xmlns:p14="http://schemas.microsoft.com/office/powerpoint/2010/main" val="250579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73CA-F33A-D68C-8756-9627BA8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9A3E-8E36-D44A-8F20-503FE494A314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D1F30-A7A3-CB2D-858B-C4863634F69B}"/>
              </a:ext>
            </a:extLst>
          </p:cNvPr>
          <p:cNvSpPr txBox="1"/>
          <p:nvPr/>
        </p:nvSpPr>
        <p:spPr>
          <a:xfrm>
            <a:off x="4338051" y="721033"/>
            <a:ext cx="351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0DDDAD-F6E3-DCD3-E10D-F6E02B679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07713"/>
              </p:ext>
            </p:extLst>
          </p:nvPr>
        </p:nvGraphicFramePr>
        <p:xfrm>
          <a:off x="838199" y="3455906"/>
          <a:ext cx="10515601" cy="2307460"/>
        </p:xfrm>
        <a:graphic>
          <a:graphicData uri="http://schemas.openxmlformats.org/drawingml/2006/table">
            <a:tbl>
              <a:tblPr/>
              <a:tblGrid>
                <a:gridCol w="507709">
                  <a:extLst>
                    <a:ext uri="{9D8B030D-6E8A-4147-A177-3AD203B41FA5}">
                      <a16:colId xmlns:a16="http://schemas.microsoft.com/office/drawing/2014/main" val="3125248036"/>
                    </a:ext>
                  </a:extLst>
                </a:gridCol>
                <a:gridCol w="8390107">
                  <a:extLst>
                    <a:ext uri="{9D8B030D-6E8A-4147-A177-3AD203B41FA5}">
                      <a16:colId xmlns:a16="http://schemas.microsoft.com/office/drawing/2014/main" val="1789092354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205124435"/>
                    </a:ext>
                  </a:extLst>
                </a:gridCol>
              </a:tblGrid>
              <a:tr h="22959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Cost Benefit Analysis before model building</a:t>
                      </a:r>
                    </a:p>
                  </a:txBody>
                  <a:tcPr marL="861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18420"/>
                  </a:ext>
                </a:extLst>
              </a:tr>
              <a:tr h="241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8610" marR="8610" marT="86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Questions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Answer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967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 incurred per month before the model was deployed (b*c)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213392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9563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number of transactions per month detected as fraudulent by the model (TF)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399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67763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providing customer executive support per fraudulent transaction detected by the model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$1.5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8236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 of providing customer support per month for fraudulent transactions detected by the model (TF*$1.5)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$598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86568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number of transactions per month that are fraudulent but not detected by the model (FN)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14411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 incurred due to fraudulent transactions left undetected by the model (FN*c)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$6899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12376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 incurred per month after the model is built and deployed (4+6)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$7497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0410"/>
                  </a:ext>
                </a:extLst>
              </a:tr>
              <a:tr h="229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 savings = Cost incurred before - Cost incurred after(1-7)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$205895</a:t>
                      </a:r>
                    </a:p>
                  </a:txBody>
                  <a:tcPr marL="8610" marR="8610" marT="86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252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631073-0E4C-DA50-8533-48A425BED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92579"/>
              </p:ext>
            </p:extLst>
          </p:nvPr>
        </p:nvGraphicFramePr>
        <p:xfrm>
          <a:off x="1828798" y="1628124"/>
          <a:ext cx="8534401" cy="1320800"/>
        </p:xfrm>
        <a:graphic>
          <a:graphicData uri="http://schemas.openxmlformats.org/drawingml/2006/table">
            <a:tbl>
              <a:tblPr/>
              <a:tblGrid>
                <a:gridCol w="676024">
                  <a:extLst>
                    <a:ext uri="{9D8B030D-6E8A-4147-A177-3AD203B41FA5}">
                      <a16:colId xmlns:a16="http://schemas.microsoft.com/office/drawing/2014/main" val="3370379957"/>
                    </a:ext>
                  </a:extLst>
                </a:gridCol>
                <a:gridCol w="4849596">
                  <a:extLst>
                    <a:ext uri="{9D8B030D-6E8A-4147-A177-3AD203B41FA5}">
                      <a16:colId xmlns:a16="http://schemas.microsoft.com/office/drawing/2014/main" val="530884123"/>
                    </a:ext>
                  </a:extLst>
                </a:gridCol>
                <a:gridCol w="3008781">
                  <a:extLst>
                    <a:ext uri="{9D8B030D-6E8A-4147-A177-3AD203B41FA5}">
                      <a16:colId xmlns:a16="http://schemas.microsoft.com/office/drawing/2014/main" val="1676002574"/>
                    </a:ext>
                  </a:extLst>
                </a:gridCol>
              </a:tblGrid>
              <a:tr h="254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Cost Benefit Analysis before model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382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Questions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Answer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57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number of transactions per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29541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number of fraudulent transaction per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443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amount per fraud transaction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5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1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710</Words>
  <Application>Microsoft Macintosh PowerPoint</Application>
  <PresentationFormat>Widescreen</PresentationFormat>
  <Paragraphs>114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Combatting Credit Card Fraud:  Data Analytics Solutions for Financial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Video Submission</dc:title>
  <dc:creator>Vrushali Rane</dc:creator>
  <cp:lastModifiedBy>Vrushali Rane</cp:lastModifiedBy>
  <cp:revision>120</cp:revision>
  <dcterms:created xsi:type="dcterms:W3CDTF">2024-01-11T05:59:57Z</dcterms:created>
  <dcterms:modified xsi:type="dcterms:W3CDTF">2024-03-13T10:01:50Z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2024-01-11T06:07:20Z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8eb3f064-01d4-4e70-8925-3121e42a1c84</vt:lpwstr>
  </property>
  <property fmtid="{D5CDD505-2E9C-101B-9397-08002B2CF9AE}" pid="7" name="MSIP_Label_defa4170-0d19-0005-0004-bc88714345d2_ActionId">
    <vt:lpwstr>9cc1995e-2dc2-43e4-90e0-eab7d4dab75d</vt:lpwstr>
  </property>
  <property fmtid="{D5CDD505-2E9C-101B-9397-08002B2CF9AE}" pid="8" name="MSIP_Label_defa4170-0d19-0005-0004-bc88714345d2_ContentBits">
    <vt:lpwstr>0</vt:lpwstr>
  </property>
</Properties>
</file>