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6" r:id="rId1"/>
  </p:sldMasterIdLst>
  <p:notesMasterIdLst>
    <p:notesMasterId r:id="rId10"/>
  </p:notesMasterIdLst>
  <p:handoutMasterIdLst>
    <p:handoutMasterId r:id="rId11"/>
  </p:handout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401D"/>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26" autoAdjust="0"/>
    <p:restoredTop sz="86422" autoAdjust="0"/>
  </p:normalViewPr>
  <p:slideViewPr>
    <p:cSldViewPr snapToGrid="0">
      <p:cViewPr varScale="1">
        <p:scale>
          <a:sx n="92" d="100"/>
          <a:sy n="92" d="100"/>
        </p:scale>
        <p:origin x="1784"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10/2/23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10/2/23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2165937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3233517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893C3F-499B-304F-B929-A35C0572E1DA}" type="datetime1">
              <a:rPr lang="en-US" smtClean="0"/>
              <a:t>10/2/23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8459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A4F056-AC4D-CB4B-B6CA-D650F5D25461}" type="datetime1">
              <a:rPr lang="en-US" smtClean="0"/>
              <a:t>10/2/23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6069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194C9B-C2EC-3549-A49B-A373D1B240B8}" type="datetime1">
              <a:rPr lang="en-US" smtClean="0"/>
              <a:t>10/2/23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7718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23C1A7-1BC2-594C-B751-21A292B00679}" type="datetime1">
              <a:rPr lang="en-US" smtClean="0"/>
              <a:t>10/2/23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6718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8F92A1-71DE-D74A-86C0-C2FE9B60092A}" type="datetime1">
              <a:rPr lang="en-US" smtClean="0"/>
              <a:t>10/2/23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5519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43F7009-2C90-7347-A9BA-00FD70B3616B}" type="datetime1">
              <a:rPr lang="en-US" smtClean="0"/>
              <a:t>10/2/23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6566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1229AEE2-AFF6-5147-A7C5-610297B68411}" type="datetime1">
              <a:rPr lang="en-US" smtClean="0"/>
              <a:t>10/2/23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1909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94AD2AA5-8761-304E-8D82-D615A7744B52}" type="datetime1">
              <a:rPr lang="en-US" smtClean="0"/>
              <a:t>10/2/23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6295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5570030-C1D4-474B-9CB9-5122F3053A9B}" type="datetime1">
              <a:rPr lang="en-US" smtClean="0"/>
              <a:t>10/2/23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8202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D7031CD-BCA9-C047-B98A-A14202424CF9}" type="datetime1">
              <a:rPr lang="en-US" smtClean="0"/>
              <a:t>10/2/23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4924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46364EF-6A0A-E745-A53F-A08AE7C59388}" type="datetime1">
              <a:rPr lang="en-US" smtClean="0"/>
              <a:t>10/2/23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0072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6B1998C3-B15F-BB48-A473-CD0491F98CE8}" type="datetime1">
              <a:rPr lang="en-US" smtClean="0"/>
              <a:t>10/2/23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456223"/>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hf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40000" t="10000" r="30000" b="60000"/>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4CFA995-DADF-F3D2-86CF-93F60D23B459}"/>
              </a:ext>
            </a:extLst>
          </p:cNvPr>
          <p:cNvSpPr/>
          <p:nvPr/>
        </p:nvSpPr>
        <p:spPr>
          <a:xfrm>
            <a:off x="2155680" y="3105834"/>
            <a:ext cx="7880640" cy="646331"/>
          </a:xfrm>
          <a:prstGeom prst="rect">
            <a:avLst/>
          </a:prstGeom>
          <a:solidFill>
            <a:schemeClr val="bg1"/>
          </a:solidFill>
        </p:spPr>
        <p:txBody>
          <a:bodyPr wrap="square" lIns="91440" tIns="45720" rIns="91440" bIns="45720">
            <a:spAutoFit/>
          </a:bodyPr>
          <a:lstStyle/>
          <a:p>
            <a:pPr algn="ctr"/>
            <a:r>
              <a:rPr lang="en-US" sz="36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imes New Roman" panose="02020603050405020304" pitchFamily="18" charset="0"/>
                <a:cs typeface="Times New Roman" panose="02020603050405020304" pitchFamily="18" charset="0"/>
              </a:rPr>
              <a:t>Recipe</a:t>
            </a:r>
            <a:r>
              <a:rPr lang="en-US" sz="3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 </a:t>
            </a:r>
            <a:r>
              <a:rPr lang="en-US" sz="36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imes New Roman" panose="02020603050405020304" pitchFamily="18" charset="0"/>
                <a:cs typeface="Times New Roman" panose="02020603050405020304" pitchFamily="18" charset="0"/>
              </a:rPr>
              <a:t>Recommender Assignment</a:t>
            </a:r>
            <a:endParaRPr lang="en-US" sz="36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10" name="TextBox 9">
            <a:extLst>
              <a:ext uri="{FF2B5EF4-FFF2-40B4-BE49-F238E27FC236}">
                <a16:creationId xmlns:a16="http://schemas.microsoft.com/office/drawing/2014/main" id="{60F6447B-3111-ABF5-3DDD-A75919FC4968}"/>
              </a:ext>
            </a:extLst>
          </p:cNvPr>
          <p:cNvSpPr txBox="1"/>
          <p:nvPr/>
        </p:nvSpPr>
        <p:spPr>
          <a:xfrm>
            <a:off x="4986500" y="4334493"/>
            <a:ext cx="2219004" cy="1015663"/>
          </a:xfrm>
          <a:prstGeom prst="rect">
            <a:avLst/>
          </a:prstGeom>
          <a:noFill/>
        </p:spPr>
        <p:txBody>
          <a:bodyPr wrap="none" rtlCol="0">
            <a:spAutoFit/>
            <a:scene3d>
              <a:camera prst="orthographicFront"/>
              <a:lightRig rig="soft" dir="t">
                <a:rot lat="0" lon="0" rev="15600000"/>
              </a:lightRig>
            </a:scene3d>
            <a:sp3d extrusionH="57150" prstMaterial="softEdge">
              <a:bevelT w="25400" h="38100"/>
            </a:sp3d>
          </a:bodyPr>
          <a:lstStyle/>
          <a:p>
            <a:pPr algn="ctr"/>
            <a:r>
              <a:rPr lang="en-US" sz="2000" b="1" dirty="0">
                <a:ln>
                  <a:solidFill>
                    <a:schemeClr val="accent4">
                      <a:lumMod val="75000"/>
                    </a:schemeClr>
                  </a:solidFill>
                </a:ln>
                <a:solidFill>
                  <a:schemeClr val="accent4"/>
                </a:solidFill>
                <a:latin typeface="Times New Roman" panose="02020603050405020304" pitchFamily="18" charset="0"/>
                <a:cs typeface="Times New Roman" panose="02020603050405020304" pitchFamily="18" charset="0"/>
              </a:rPr>
              <a:t>By</a:t>
            </a:r>
          </a:p>
          <a:p>
            <a:pPr algn="ctr"/>
            <a:r>
              <a:rPr lang="en-US" sz="2000" b="1" dirty="0">
                <a:ln>
                  <a:solidFill>
                    <a:schemeClr val="accent4">
                      <a:lumMod val="75000"/>
                    </a:schemeClr>
                  </a:solidFill>
                </a:ln>
                <a:solidFill>
                  <a:schemeClr val="accent4"/>
                </a:solidFill>
                <a:latin typeface="Times New Roman" panose="02020603050405020304" pitchFamily="18" charset="0"/>
                <a:cs typeface="Times New Roman" panose="02020603050405020304" pitchFamily="18" charset="0"/>
              </a:rPr>
              <a:t>Vrushali Rane</a:t>
            </a:r>
          </a:p>
          <a:p>
            <a:pPr algn="ctr"/>
            <a:r>
              <a:rPr lang="en-US" sz="2000" b="1" dirty="0">
                <a:ln>
                  <a:solidFill>
                    <a:schemeClr val="accent4">
                      <a:lumMod val="75000"/>
                    </a:schemeClr>
                  </a:solidFill>
                </a:ln>
                <a:solidFill>
                  <a:schemeClr val="accent4"/>
                </a:solidFill>
                <a:latin typeface="Times New Roman" panose="02020603050405020304" pitchFamily="18" charset="0"/>
                <a:cs typeface="Times New Roman" panose="02020603050405020304" pitchFamily="18" charset="0"/>
              </a:rPr>
              <a:t>Viraj Morgaonkar</a:t>
            </a:r>
          </a:p>
        </p:txBody>
      </p:sp>
      <p:cxnSp>
        <p:nvCxnSpPr>
          <p:cNvPr id="12" name="Straight Connector 11">
            <a:extLst>
              <a:ext uri="{FF2B5EF4-FFF2-40B4-BE49-F238E27FC236}">
                <a16:creationId xmlns:a16="http://schemas.microsoft.com/office/drawing/2014/main" id="{13B5E1FE-70A3-E7E4-2D00-2B4AB8E7144C}"/>
              </a:ext>
            </a:extLst>
          </p:cNvPr>
          <p:cNvCxnSpPr>
            <a:cxnSpLocks/>
          </p:cNvCxnSpPr>
          <p:nvPr/>
        </p:nvCxnSpPr>
        <p:spPr>
          <a:xfrm>
            <a:off x="2244436" y="3918857"/>
            <a:ext cx="7791884" cy="0"/>
          </a:xfrm>
          <a:prstGeom prst="line">
            <a:avLst/>
          </a:prstGeom>
          <a:ln w="38100"/>
        </p:spPr>
        <p:style>
          <a:lnRef idx="3">
            <a:schemeClr val="accent4"/>
          </a:lnRef>
          <a:fillRef idx="0">
            <a:schemeClr val="accent4"/>
          </a:fillRef>
          <a:effectRef idx="2">
            <a:schemeClr val="accent4"/>
          </a:effectRef>
          <a:fontRef idx="minor">
            <a:schemeClr val="tx1"/>
          </a:fontRef>
        </p:style>
      </p:cxnSp>
      <p:sp>
        <p:nvSpPr>
          <p:cNvPr id="14" name="Slide Number Placeholder 13">
            <a:extLst>
              <a:ext uri="{FF2B5EF4-FFF2-40B4-BE49-F238E27FC236}">
                <a16:creationId xmlns:a16="http://schemas.microsoft.com/office/drawing/2014/main" id="{E95E7C35-538F-85F3-DFE6-41421FF4AE93}"/>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4054335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3F1E68-7DDF-CA7A-9BC0-62D3ED7C8E24}"/>
              </a:ext>
            </a:extLst>
          </p:cNvPr>
          <p:cNvPicPr>
            <a:picLocks noChangeAspect="1"/>
          </p:cNvPicPr>
          <p:nvPr/>
        </p:nvPicPr>
        <p:blipFill>
          <a:blip r:embed="rId3"/>
          <a:stretch>
            <a:fillRect/>
          </a:stretch>
        </p:blipFill>
        <p:spPr>
          <a:xfrm>
            <a:off x="611413" y="5116782"/>
            <a:ext cx="1092200" cy="1092200"/>
          </a:xfrm>
          <a:prstGeom prst="rect">
            <a:avLst/>
          </a:prstGeom>
        </p:spPr>
      </p:pic>
      <p:pic>
        <p:nvPicPr>
          <p:cNvPr id="3" name="Picture 2">
            <a:extLst>
              <a:ext uri="{FF2B5EF4-FFF2-40B4-BE49-F238E27FC236}">
                <a16:creationId xmlns:a16="http://schemas.microsoft.com/office/drawing/2014/main" id="{ACBD5661-24EE-FDDE-BA59-A8E8BD0329CA}"/>
              </a:ext>
            </a:extLst>
          </p:cNvPr>
          <p:cNvPicPr>
            <a:picLocks noChangeAspect="1"/>
          </p:cNvPicPr>
          <p:nvPr/>
        </p:nvPicPr>
        <p:blipFill>
          <a:blip r:embed="rId4"/>
          <a:stretch>
            <a:fillRect/>
          </a:stretch>
        </p:blipFill>
        <p:spPr>
          <a:xfrm>
            <a:off x="587662" y="3517736"/>
            <a:ext cx="1270000" cy="1270000"/>
          </a:xfrm>
          <a:prstGeom prst="rect">
            <a:avLst/>
          </a:prstGeom>
        </p:spPr>
      </p:pic>
      <p:pic>
        <p:nvPicPr>
          <p:cNvPr id="7" name="Picture 6">
            <a:extLst>
              <a:ext uri="{FF2B5EF4-FFF2-40B4-BE49-F238E27FC236}">
                <a16:creationId xmlns:a16="http://schemas.microsoft.com/office/drawing/2014/main" id="{935D606C-2963-9BCC-7CAB-63925AC1DF47}"/>
              </a:ext>
            </a:extLst>
          </p:cNvPr>
          <p:cNvPicPr>
            <a:picLocks noChangeAspect="1"/>
          </p:cNvPicPr>
          <p:nvPr/>
        </p:nvPicPr>
        <p:blipFill>
          <a:blip r:embed="rId5"/>
          <a:stretch>
            <a:fillRect/>
          </a:stretch>
        </p:blipFill>
        <p:spPr>
          <a:xfrm flipH="1">
            <a:off x="741712" y="2226789"/>
            <a:ext cx="961901" cy="961901"/>
          </a:xfrm>
          <a:prstGeom prst="rect">
            <a:avLst/>
          </a:prstGeom>
        </p:spPr>
      </p:pic>
      <p:pic>
        <p:nvPicPr>
          <p:cNvPr id="2054" name="Picture 6" descr="Problem Icon Png #13374 - Free Icons Library">
            <a:extLst>
              <a:ext uri="{FF2B5EF4-FFF2-40B4-BE49-F238E27FC236}">
                <a16:creationId xmlns:a16="http://schemas.microsoft.com/office/drawing/2014/main" id="{A2DB81C7-5C74-0CE5-36BB-5ED748FAF3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1712" y="935842"/>
            <a:ext cx="961901" cy="96190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42F63D6-EF33-B1FF-2AA4-3A861C559D1E}"/>
              </a:ext>
            </a:extLst>
          </p:cNvPr>
          <p:cNvSpPr txBox="1"/>
          <p:nvPr/>
        </p:nvSpPr>
        <p:spPr>
          <a:xfrm>
            <a:off x="2232561" y="935842"/>
            <a:ext cx="9393382" cy="1077218"/>
          </a:xfrm>
          <a:prstGeom prst="rect">
            <a:avLst/>
          </a:prstGeom>
          <a:noFill/>
        </p:spPr>
        <p:txBody>
          <a:bodyPr wrap="square" rtlCol="0">
            <a:spAutoFit/>
          </a:bodyPr>
          <a:lstStyle/>
          <a:p>
            <a:r>
              <a:rPr lang="en-US" sz="1600" b="1" i="0" dirty="0">
                <a:solidFill>
                  <a:srgbClr val="091E42"/>
                </a:solidFill>
                <a:effectLst/>
                <a:latin typeface="Times New Roman" panose="02020603050405020304" pitchFamily="18" charset="0"/>
                <a:cs typeface="Times New Roman" panose="02020603050405020304" pitchFamily="18" charset="0"/>
              </a:rPr>
              <a:t>Problem Statement: </a:t>
            </a:r>
          </a:p>
          <a:p>
            <a:r>
              <a:rPr lang="en-US" b="1" dirty="0">
                <a:solidFill>
                  <a:srgbClr val="091E42"/>
                </a:solidFill>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Design and implement a recipe recommendation engine to enhance user engagement and increase revenue opportunities by providing users with personalized recipe recommendations based on their preferences and the current recipe they are viewing.</a:t>
            </a:r>
          </a:p>
        </p:txBody>
      </p:sp>
      <p:sp>
        <p:nvSpPr>
          <p:cNvPr id="11" name="TextBox 10">
            <a:extLst>
              <a:ext uri="{FF2B5EF4-FFF2-40B4-BE49-F238E27FC236}">
                <a16:creationId xmlns:a16="http://schemas.microsoft.com/office/drawing/2014/main" id="{6D8B1EB9-0360-EEFF-8368-B911B2D26BD5}"/>
              </a:ext>
            </a:extLst>
          </p:cNvPr>
          <p:cNvSpPr txBox="1"/>
          <p:nvPr/>
        </p:nvSpPr>
        <p:spPr>
          <a:xfrm>
            <a:off x="2232561" y="2275696"/>
            <a:ext cx="9393382" cy="1046440"/>
          </a:xfrm>
          <a:prstGeom prst="rect">
            <a:avLst/>
          </a:prstGeom>
          <a:noFill/>
        </p:spPr>
        <p:txBody>
          <a:bodyPr wrap="square" rtlCol="0">
            <a:spAutoFit/>
          </a:bodyPr>
          <a:lstStyle/>
          <a:p>
            <a:r>
              <a:rPr lang="en-US" sz="1600" b="1" i="0" dirty="0">
                <a:solidFill>
                  <a:srgbClr val="091E42"/>
                </a:solidFill>
                <a:effectLst/>
                <a:latin typeface="Times New Roman" panose="02020603050405020304" pitchFamily="18" charset="0"/>
                <a:cs typeface="Times New Roman" panose="02020603050405020304" pitchFamily="18" charset="0"/>
              </a:rPr>
              <a:t>Objective:</a:t>
            </a:r>
          </a:p>
          <a:p>
            <a:r>
              <a:rPr lang="en-US" b="1" dirty="0">
                <a:solidFill>
                  <a:srgbClr val="091E42"/>
                </a:solidFill>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Develop a recommendation system that can suggest relevant recipes to users, considering their current viewing preferences and behaviors. </a:t>
            </a:r>
          </a:p>
          <a:p>
            <a:endParaRPr lang="en-US" sz="1400" dirty="0">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4CF8B93-D34C-B706-CD95-AB61437106E2}"/>
              </a:ext>
            </a:extLst>
          </p:cNvPr>
          <p:cNvSpPr txBox="1"/>
          <p:nvPr/>
        </p:nvSpPr>
        <p:spPr>
          <a:xfrm>
            <a:off x="2232561" y="3584772"/>
            <a:ext cx="9393382" cy="1077218"/>
          </a:xfrm>
          <a:prstGeom prst="rect">
            <a:avLst/>
          </a:prstGeom>
          <a:noFill/>
        </p:spPr>
        <p:txBody>
          <a:bodyPr wrap="square" rtlCol="0">
            <a:spAutoFit/>
          </a:bodyPr>
          <a:lstStyle/>
          <a:p>
            <a:r>
              <a:rPr lang="en-US" sz="1600" b="1" i="0" dirty="0">
                <a:solidFill>
                  <a:srgbClr val="091E42"/>
                </a:solidFill>
                <a:effectLst/>
                <a:latin typeface="Times New Roman" panose="02020603050405020304" pitchFamily="18" charset="0"/>
                <a:cs typeface="Times New Roman" panose="02020603050405020304" pitchFamily="18" charset="0"/>
              </a:rPr>
              <a:t>Scope:</a:t>
            </a:r>
          </a:p>
          <a:p>
            <a:r>
              <a:rPr lang="en-US" sz="1600" b="1" dirty="0">
                <a:solidFill>
                  <a:srgbClr val="091E42"/>
                </a:solidFill>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The recommender system will be implemented  by using a variety of data sources, including user ratings, and recipe features, to generate recommendations</a:t>
            </a:r>
            <a:r>
              <a:rPr lang="en-US" sz="1600" dirty="0">
                <a:effectLst/>
                <a:latin typeface="Times New Roman" panose="02020603050405020304" pitchFamily="18" charset="0"/>
                <a:cs typeface="Times New Roman" panose="02020603050405020304" pitchFamily="18" charset="0"/>
              </a:rPr>
              <a:t>.</a:t>
            </a:r>
          </a:p>
          <a:p>
            <a:endParaRPr lang="en-US" sz="1600" b="1" i="0" dirty="0">
              <a:solidFill>
                <a:srgbClr val="091E42"/>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A6327620-3AA7-5946-380F-DD0C37D5051D}"/>
              </a:ext>
            </a:extLst>
          </p:cNvPr>
          <p:cNvSpPr txBox="1"/>
          <p:nvPr/>
        </p:nvSpPr>
        <p:spPr>
          <a:xfrm>
            <a:off x="2232561" y="4893848"/>
            <a:ext cx="9393382" cy="984885"/>
          </a:xfrm>
          <a:prstGeom prst="rect">
            <a:avLst/>
          </a:prstGeom>
          <a:noFill/>
        </p:spPr>
        <p:txBody>
          <a:bodyPr wrap="square" rtlCol="0">
            <a:spAutoFit/>
          </a:bodyPr>
          <a:lstStyle/>
          <a:p>
            <a:r>
              <a:rPr lang="en-US" sz="1600" b="1" i="0" dirty="0">
                <a:solidFill>
                  <a:srgbClr val="091E42"/>
                </a:solidFill>
                <a:effectLst/>
                <a:latin typeface="Times New Roman" panose="02020603050405020304" pitchFamily="18" charset="0"/>
                <a:cs typeface="Times New Roman" panose="02020603050405020304" pitchFamily="18" charset="0"/>
              </a:rPr>
              <a:t>Benefits:</a:t>
            </a:r>
            <a:endParaRPr lang="en-US" sz="1400" b="1" dirty="0">
              <a:solidFill>
                <a:srgbClr val="091E42"/>
              </a:solidFill>
              <a:latin typeface="Times New Roman" panose="02020603050405020304" pitchFamily="18" charset="0"/>
              <a:cs typeface="Times New Roman" panose="02020603050405020304" pitchFamily="18" charset="0"/>
            </a:endParaRPr>
          </a:p>
          <a:p>
            <a:r>
              <a:rPr lang="en-US" sz="1400" b="1" dirty="0">
                <a:solidFill>
                  <a:srgbClr val="091E42"/>
                </a:solidFill>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Users are more likely to spend more time on website if they are shown relevant recipes that they are interested in. Higher user engagement is likely to result in more business opportunities, such as collaborations and promotions. Users are more likely to be satisfied with the website if they are able to find the recipes that they are looking for easily.</a:t>
            </a:r>
          </a:p>
        </p:txBody>
      </p:sp>
      <p:sp>
        <p:nvSpPr>
          <p:cNvPr id="14" name="Slide Number Placeholder 13">
            <a:extLst>
              <a:ext uri="{FF2B5EF4-FFF2-40B4-BE49-F238E27FC236}">
                <a16:creationId xmlns:a16="http://schemas.microsoft.com/office/drawing/2014/main" id="{541777A4-5032-0C8A-7058-4B0437C4E82A}"/>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928398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36A6494-7336-7FE8-FDC3-6BDAF7235D71}"/>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4" name="TextBox 3">
            <a:extLst>
              <a:ext uri="{FF2B5EF4-FFF2-40B4-BE49-F238E27FC236}">
                <a16:creationId xmlns:a16="http://schemas.microsoft.com/office/drawing/2014/main" id="{3C8A6493-8AC1-10FE-5CAB-1BAD66E834B0}"/>
              </a:ext>
            </a:extLst>
          </p:cNvPr>
          <p:cNvSpPr txBox="1"/>
          <p:nvPr/>
        </p:nvSpPr>
        <p:spPr>
          <a:xfrm>
            <a:off x="6626431" y="593766"/>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7BEED1E4-4F43-36B8-B726-5B852778ED5E}"/>
              </a:ext>
            </a:extLst>
          </p:cNvPr>
          <p:cNvSpPr txBox="1"/>
          <p:nvPr/>
        </p:nvSpPr>
        <p:spPr>
          <a:xfrm>
            <a:off x="5497919" y="338584"/>
            <a:ext cx="1196161"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Approach</a:t>
            </a:r>
          </a:p>
        </p:txBody>
      </p:sp>
      <p:cxnSp>
        <p:nvCxnSpPr>
          <p:cNvPr id="7" name="Straight Connector 6">
            <a:extLst>
              <a:ext uri="{FF2B5EF4-FFF2-40B4-BE49-F238E27FC236}">
                <a16:creationId xmlns:a16="http://schemas.microsoft.com/office/drawing/2014/main" id="{757FCB29-F9DD-EC15-B983-F0EEDA3D84D8}"/>
              </a:ext>
            </a:extLst>
          </p:cNvPr>
          <p:cNvCxnSpPr>
            <a:cxnSpLocks/>
          </p:cNvCxnSpPr>
          <p:nvPr/>
        </p:nvCxnSpPr>
        <p:spPr>
          <a:xfrm>
            <a:off x="5214674" y="738694"/>
            <a:ext cx="17626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326A4F2-BA68-9A31-7E4F-267DA17AAD5D}"/>
              </a:ext>
            </a:extLst>
          </p:cNvPr>
          <p:cNvSpPr txBox="1"/>
          <p:nvPr/>
        </p:nvSpPr>
        <p:spPr>
          <a:xfrm>
            <a:off x="1470560" y="993876"/>
            <a:ext cx="9554792" cy="5693866"/>
          </a:xfrm>
          <a:prstGeom prst="rect">
            <a:avLst/>
          </a:prstGeom>
          <a:noFill/>
        </p:spPr>
        <p:txBody>
          <a:bodyPr wrap="square" rtlCol="0">
            <a:spAutoFit/>
          </a:bodyPr>
          <a:lstStyle/>
          <a:p>
            <a:pPr algn="l"/>
            <a:r>
              <a:rPr lang="en-US" sz="1400" b="0" i="0" dirty="0">
                <a:solidFill>
                  <a:srgbClr val="1F1F1F"/>
                </a:solidFill>
                <a:effectLst/>
                <a:latin typeface="Times New Roman" panose="02020603050405020304" pitchFamily="18" charset="0"/>
                <a:cs typeface="Times New Roman" panose="02020603050405020304" pitchFamily="18" charset="0"/>
              </a:rPr>
              <a:t>This case study will focus on building a machine learning model to predict the rating of a recipe based on its features. </a:t>
            </a:r>
          </a:p>
          <a:p>
            <a:pPr algn="l"/>
            <a:endParaRPr lang="en-US" sz="1400" b="0" i="0" dirty="0">
              <a:solidFill>
                <a:srgbClr val="1F1F1F"/>
              </a:solidFill>
              <a:effectLst/>
              <a:latin typeface="Times New Roman" panose="02020603050405020304" pitchFamily="18" charset="0"/>
              <a:cs typeface="Times New Roman" panose="02020603050405020304" pitchFamily="18" charset="0"/>
            </a:endParaRPr>
          </a:p>
          <a:p>
            <a:pPr algn="l"/>
            <a:r>
              <a:rPr lang="en-US" sz="1400" b="0" i="0" dirty="0">
                <a:solidFill>
                  <a:srgbClr val="1F1F1F"/>
                </a:solidFill>
                <a:effectLst/>
                <a:latin typeface="Times New Roman" panose="02020603050405020304" pitchFamily="18" charset="0"/>
                <a:cs typeface="Times New Roman" panose="02020603050405020304" pitchFamily="18" charset="0"/>
              </a:rPr>
              <a:t>The features will be extracted from the two data files: RAW_recipes.csv and RAW_interaction.csv.</a:t>
            </a:r>
          </a:p>
          <a:p>
            <a:pPr algn="l"/>
            <a:endParaRPr lang="en-US" sz="1400" b="0" i="0" dirty="0">
              <a:solidFill>
                <a:srgbClr val="1F1F1F"/>
              </a:solidFill>
              <a:effectLst/>
              <a:latin typeface="Times New Roman" panose="02020603050405020304" pitchFamily="18" charset="0"/>
              <a:cs typeface="Times New Roman" panose="02020603050405020304" pitchFamily="18" charset="0"/>
            </a:endParaRPr>
          </a:p>
          <a:p>
            <a:pPr algn="l"/>
            <a:r>
              <a:rPr lang="en-US" sz="1400" b="0" i="0" dirty="0">
                <a:solidFill>
                  <a:srgbClr val="1F1F1F"/>
                </a:solidFill>
                <a:effectLst/>
                <a:latin typeface="Times New Roman" panose="02020603050405020304" pitchFamily="18" charset="0"/>
                <a:cs typeface="Times New Roman" panose="02020603050405020304" pitchFamily="18" charset="0"/>
              </a:rPr>
              <a:t>The approach will be as follows:</a:t>
            </a:r>
          </a:p>
          <a:p>
            <a:pPr algn="l"/>
            <a:endParaRPr lang="en-US" sz="1400" b="0" i="0" dirty="0">
              <a:solidFill>
                <a:srgbClr val="1F1F1F"/>
              </a:solidFill>
              <a:effectLst/>
              <a:latin typeface="Times New Roman" panose="02020603050405020304" pitchFamily="18" charset="0"/>
              <a:cs typeface="Times New Roman" panose="02020603050405020304" pitchFamily="18" charset="0"/>
            </a:endParaRPr>
          </a:p>
          <a:p>
            <a:pPr marL="285750" indent="-285750" algn="l">
              <a:lnSpc>
                <a:spcPct val="150000"/>
              </a:lnSpc>
              <a:buFont typeface="Wingdings" pitchFamily="2" charset="2"/>
              <a:buChar char="v"/>
            </a:pPr>
            <a:r>
              <a:rPr lang="en-US" sz="1400" b="1" i="0" dirty="0">
                <a:solidFill>
                  <a:srgbClr val="1F1F1F"/>
                </a:solidFill>
                <a:effectLst/>
                <a:latin typeface="Times New Roman" panose="02020603050405020304" pitchFamily="18" charset="0"/>
                <a:cs typeface="Times New Roman" panose="02020603050405020304" pitchFamily="18" charset="0"/>
              </a:rPr>
              <a:t>Data preparation</a:t>
            </a:r>
            <a:r>
              <a:rPr lang="en-US" sz="1400" b="0" i="0" dirty="0">
                <a:solidFill>
                  <a:srgbClr val="1F1F1F"/>
                </a:solidFill>
                <a:effectLst/>
                <a:latin typeface="Times New Roman" panose="02020603050405020304" pitchFamily="18" charset="0"/>
                <a:cs typeface="Times New Roman" panose="02020603050405020304" pitchFamily="18" charset="0"/>
              </a:rPr>
              <a:t>:</a:t>
            </a:r>
          </a:p>
          <a:p>
            <a:pPr lvl="1">
              <a:lnSpc>
                <a:spcPct val="150000"/>
              </a:lnSpc>
              <a:buFont typeface="+mj-lt"/>
              <a:buAutoNum type="arabicPeriod"/>
            </a:pPr>
            <a:r>
              <a:rPr lang="en-US" sz="1400" b="0" i="0" dirty="0">
                <a:solidFill>
                  <a:srgbClr val="1F1F1F"/>
                </a:solidFill>
                <a:effectLst/>
                <a:latin typeface="Times New Roman" panose="02020603050405020304" pitchFamily="18" charset="0"/>
                <a:cs typeface="Times New Roman" panose="02020603050405020304" pitchFamily="18" charset="0"/>
              </a:rPr>
              <a:t>Read the two data files and join them on the recipe ID.</a:t>
            </a:r>
          </a:p>
          <a:p>
            <a:pPr lvl="1">
              <a:lnSpc>
                <a:spcPct val="150000"/>
              </a:lnSpc>
              <a:buFont typeface="+mj-lt"/>
              <a:buAutoNum type="arabicPeriod"/>
            </a:pPr>
            <a:r>
              <a:rPr lang="en-US" sz="1400" b="0" i="0" dirty="0">
                <a:solidFill>
                  <a:srgbClr val="1F1F1F"/>
                </a:solidFill>
                <a:effectLst/>
                <a:latin typeface="Times New Roman" panose="02020603050405020304" pitchFamily="18" charset="0"/>
                <a:cs typeface="Times New Roman" panose="02020603050405020304" pitchFamily="18" charset="0"/>
              </a:rPr>
              <a:t>Clean the data and ensure that each field has the correct data type.</a:t>
            </a:r>
          </a:p>
          <a:p>
            <a:pPr lvl="1">
              <a:lnSpc>
                <a:spcPct val="150000"/>
              </a:lnSpc>
              <a:buFont typeface="+mj-lt"/>
              <a:buAutoNum type="arabicPeriod"/>
            </a:pPr>
            <a:r>
              <a:rPr lang="en-US" sz="1400" b="0" i="0" dirty="0">
                <a:solidFill>
                  <a:srgbClr val="1F1F1F"/>
                </a:solidFill>
                <a:effectLst/>
                <a:latin typeface="Times New Roman" panose="02020603050405020304" pitchFamily="18" charset="0"/>
                <a:cs typeface="Times New Roman" panose="02020603050405020304" pitchFamily="18" charset="0"/>
              </a:rPr>
              <a:t>Extract the individual features from the various columns.</a:t>
            </a:r>
          </a:p>
          <a:p>
            <a:pPr lvl="1">
              <a:lnSpc>
                <a:spcPct val="150000"/>
              </a:lnSpc>
              <a:buFont typeface="+mj-lt"/>
              <a:buAutoNum type="arabicPeriod"/>
            </a:pPr>
            <a:r>
              <a:rPr lang="en-US" sz="1400" b="0" i="0" dirty="0">
                <a:solidFill>
                  <a:srgbClr val="1F1F1F"/>
                </a:solidFill>
                <a:effectLst/>
                <a:latin typeface="Times New Roman" panose="02020603050405020304" pitchFamily="18" charset="0"/>
                <a:cs typeface="Times New Roman" panose="02020603050405020304" pitchFamily="18" charset="0"/>
              </a:rPr>
              <a:t>Standardize the nutrition column and convert the nutritional values to per 100 calories.</a:t>
            </a:r>
          </a:p>
          <a:p>
            <a:pPr lvl="1">
              <a:lnSpc>
                <a:spcPct val="150000"/>
              </a:lnSpc>
              <a:buFont typeface="+mj-lt"/>
              <a:buAutoNum type="arabicPeriod"/>
            </a:pPr>
            <a:r>
              <a:rPr lang="en-US" sz="1400" b="0" i="0" dirty="0">
                <a:solidFill>
                  <a:srgbClr val="1F1F1F"/>
                </a:solidFill>
                <a:effectLst/>
                <a:latin typeface="Times New Roman" panose="02020603050405020304" pitchFamily="18" charset="0"/>
                <a:cs typeface="Times New Roman" panose="02020603050405020304" pitchFamily="18" charset="0"/>
              </a:rPr>
              <a:t>Convert the tags column from a string to an array of strings.</a:t>
            </a:r>
          </a:p>
          <a:p>
            <a:pPr algn="l">
              <a:lnSpc>
                <a:spcPct val="150000"/>
              </a:lnSpc>
            </a:pPr>
            <a:endParaRPr lang="en-US" sz="1400" b="0" i="0" dirty="0">
              <a:solidFill>
                <a:srgbClr val="1F1F1F"/>
              </a:solidFill>
              <a:effectLst/>
              <a:latin typeface="Times New Roman" panose="02020603050405020304" pitchFamily="18" charset="0"/>
              <a:cs typeface="Times New Roman" panose="02020603050405020304" pitchFamily="18" charset="0"/>
            </a:endParaRPr>
          </a:p>
          <a:p>
            <a:pPr marL="285750" indent="-285750" algn="l">
              <a:lnSpc>
                <a:spcPct val="150000"/>
              </a:lnSpc>
              <a:buFont typeface="Wingdings" pitchFamily="2" charset="2"/>
              <a:buChar char="v"/>
            </a:pPr>
            <a:r>
              <a:rPr lang="en-US" sz="1400" b="1" i="0" dirty="0">
                <a:solidFill>
                  <a:srgbClr val="1F1F1F"/>
                </a:solidFill>
                <a:effectLst/>
                <a:latin typeface="Times New Roman" panose="02020603050405020304" pitchFamily="18" charset="0"/>
                <a:cs typeface="Times New Roman" panose="02020603050405020304" pitchFamily="18" charset="0"/>
              </a:rPr>
              <a:t>Feature engineering</a:t>
            </a:r>
            <a:r>
              <a:rPr lang="en-US" sz="1400" b="0" i="0" dirty="0">
                <a:solidFill>
                  <a:srgbClr val="1F1F1F"/>
                </a:solidFill>
                <a:effectLst/>
                <a:latin typeface="Times New Roman" panose="02020603050405020304" pitchFamily="18" charset="0"/>
                <a:cs typeface="Times New Roman" panose="02020603050405020304" pitchFamily="18" charset="0"/>
              </a:rPr>
              <a:t>:</a:t>
            </a:r>
          </a:p>
          <a:p>
            <a:pPr lvl="1">
              <a:lnSpc>
                <a:spcPct val="150000"/>
              </a:lnSpc>
              <a:buFont typeface="+mj-lt"/>
              <a:buAutoNum type="arabicPeriod"/>
            </a:pPr>
            <a:r>
              <a:rPr lang="en-US" sz="1400" b="0" i="0" dirty="0">
                <a:solidFill>
                  <a:srgbClr val="1F1F1F"/>
                </a:solidFill>
                <a:effectLst/>
                <a:latin typeface="Times New Roman" panose="02020603050405020304" pitchFamily="18" charset="0"/>
                <a:cs typeface="Times New Roman" panose="02020603050405020304" pitchFamily="18" charset="0"/>
              </a:rPr>
              <a:t>Create time-based features to capture the time passed between one review and the date on which the recipe was submitted.</a:t>
            </a:r>
          </a:p>
          <a:p>
            <a:pPr lvl="1">
              <a:lnSpc>
                <a:spcPct val="150000"/>
              </a:lnSpc>
              <a:buFont typeface="+mj-lt"/>
              <a:buAutoNum type="arabicPeriod"/>
            </a:pPr>
            <a:r>
              <a:rPr lang="en-US" sz="1400" b="0" i="0" dirty="0">
                <a:solidFill>
                  <a:srgbClr val="1F1F1F"/>
                </a:solidFill>
                <a:effectLst/>
                <a:latin typeface="Times New Roman" panose="02020603050405020304" pitchFamily="18" charset="0"/>
                <a:cs typeface="Times New Roman" panose="02020603050405020304" pitchFamily="18" charset="0"/>
              </a:rPr>
              <a:t>Convert all numerical columns to categorical columns using the percentile approach.</a:t>
            </a:r>
          </a:p>
          <a:p>
            <a:pPr lvl="1">
              <a:lnSpc>
                <a:spcPct val="150000"/>
              </a:lnSpc>
              <a:buFont typeface="+mj-lt"/>
              <a:buAutoNum type="arabicPeriod"/>
            </a:pPr>
            <a:r>
              <a:rPr lang="en-US" sz="1400" b="0" i="0" dirty="0">
                <a:solidFill>
                  <a:srgbClr val="1F1F1F"/>
                </a:solidFill>
                <a:effectLst/>
                <a:latin typeface="Times New Roman" panose="02020603050405020304" pitchFamily="18" charset="0"/>
                <a:cs typeface="Times New Roman" panose="02020603050405020304" pitchFamily="18" charset="0"/>
              </a:rPr>
              <a:t>Create user-level features to capture the essential preferences of each user.</a:t>
            </a:r>
          </a:p>
          <a:p>
            <a:pPr lvl="1">
              <a:lnSpc>
                <a:spcPct val="150000"/>
              </a:lnSpc>
              <a:buFont typeface="+mj-lt"/>
              <a:buAutoNum type="arabicPeriod"/>
            </a:pPr>
            <a:r>
              <a:rPr lang="en-US" sz="1400" b="0" i="0" dirty="0">
                <a:solidFill>
                  <a:srgbClr val="1F1F1F"/>
                </a:solidFill>
                <a:effectLst/>
                <a:latin typeface="Times New Roman" panose="02020603050405020304" pitchFamily="18" charset="0"/>
                <a:cs typeface="Times New Roman" panose="02020603050405020304" pitchFamily="18" charset="0"/>
              </a:rPr>
              <a:t>Create tag-level features to capture the information contained in the tags.</a:t>
            </a:r>
          </a:p>
          <a:p>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4883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36A6494-7336-7FE8-FDC3-6BDAF7235D71}"/>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4" name="TextBox 3">
            <a:extLst>
              <a:ext uri="{FF2B5EF4-FFF2-40B4-BE49-F238E27FC236}">
                <a16:creationId xmlns:a16="http://schemas.microsoft.com/office/drawing/2014/main" id="{3C8A6493-8AC1-10FE-5CAB-1BAD66E834B0}"/>
              </a:ext>
            </a:extLst>
          </p:cNvPr>
          <p:cNvSpPr txBox="1"/>
          <p:nvPr/>
        </p:nvSpPr>
        <p:spPr>
          <a:xfrm>
            <a:off x="6626431" y="593766"/>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7BEED1E4-4F43-36B8-B726-5B852778ED5E}"/>
              </a:ext>
            </a:extLst>
          </p:cNvPr>
          <p:cNvSpPr txBox="1"/>
          <p:nvPr/>
        </p:nvSpPr>
        <p:spPr>
          <a:xfrm>
            <a:off x="5605320" y="351348"/>
            <a:ext cx="108074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Methods</a:t>
            </a:r>
          </a:p>
        </p:txBody>
      </p:sp>
      <p:cxnSp>
        <p:nvCxnSpPr>
          <p:cNvPr id="7" name="Straight Connector 6">
            <a:extLst>
              <a:ext uri="{FF2B5EF4-FFF2-40B4-BE49-F238E27FC236}">
                <a16:creationId xmlns:a16="http://schemas.microsoft.com/office/drawing/2014/main" id="{757FCB29-F9DD-EC15-B983-F0EEDA3D84D8}"/>
              </a:ext>
            </a:extLst>
          </p:cNvPr>
          <p:cNvCxnSpPr>
            <a:cxnSpLocks/>
          </p:cNvCxnSpPr>
          <p:nvPr/>
        </p:nvCxnSpPr>
        <p:spPr>
          <a:xfrm>
            <a:off x="5394721" y="751458"/>
            <a:ext cx="14164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326A4F2-BA68-9A31-7E4F-267DA17AAD5D}"/>
              </a:ext>
            </a:extLst>
          </p:cNvPr>
          <p:cNvSpPr txBox="1"/>
          <p:nvPr/>
        </p:nvSpPr>
        <p:spPr>
          <a:xfrm>
            <a:off x="1158943" y="993876"/>
            <a:ext cx="9874114" cy="5008807"/>
          </a:xfrm>
          <a:prstGeom prst="rect">
            <a:avLst/>
          </a:prstGeom>
          <a:noFill/>
        </p:spPr>
        <p:txBody>
          <a:bodyPr wrap="square" rtlCol="0">
            <a:spAutoFit/>
          </a:bodyPr>
          <a:lstStyle/>
          <a:p>
            <a:pPr marL="285750" indent="-285750" algn="l">
              <a:lnSpc>
                <a:spcPct val="150000"/>
              </a:lnSpc>
              <a:buFont typeface="Wingdings" pitchFamily="2" charset="2"/>
              <a:buChar char="v"/>
            </a:pPr>
            <a:r>
              <a:rPr lang="en-US" sz="1400" b="1" i="0" dirty="0">
                <a:solidFill>
                  <a:srgbClr val="1F1F1F"/>
                </a:solidFill>
                <a:effectLst/>
                <a:latin typeface="Times New Roman" panose="02020603050405020304" pitchFamily="18" charset="0"/>
                <a:cs typeface="Times New Roman" panose="02020603050405020304" pitchFamily="18" charset="0"/>
              </a:rPr>
              <a:t>Methods</a:t>
            </a:r>
            <a:r>
              <a:rPr lang="en-US" sz="1400" b="0" i="0" dirty="0">
                <a:solidFill>
                  <a:srgbClr val="1F1F1F"/>
                </a:solidFill>
                <a:effectLst/>
                <a:latin typeface="Times New Roman" panose="02020603050405020304" pitchFamily="18" charset="0"/>
                <a:cs typeface="Times New Roman" panose="02020603050405020304" pitchFamily="18" charset="0"/>
              </a:rPr>
              <a:t>:</a:t>
            </a:r>
          </a:p>
          <a:p>
            <a:pPr algn="l"/>
            <a:endParaRPr lang="en-US" sz="1400" dirty="0">
              <a:solidFill>
                <a:srgbClr val="1F1F1F"/>
              </a:solidFill>
              <a:latin typeface="Times New Roman" panose="02020603050405020304" pitchFamily="18" charset="0"/>
              <a:cs typeface="Times New Roman" panose="02020603050405020304" pitchFamily="18" charset="0"/>
            </a:endParaRPr>
          </a:p>
          <a:p>
            <a:pPr algn="l">
              <a:lnSpc>
                <a:spcPct val="150000"/>
              </a:lnSpc>
            </a:pPr>
            <a:r>
              <a:rPr lang="en-US" sz="1400" b="0" i="0" dirty="0">
                <a:solidFill>
                  <a:srgbClr val="1F1F1F"/>
                </a:solidFill>
                <a:effectLst/>
                <a:latin typeface="Times New Roman" panose="02020603050405020304" pitchFamily="18" charset="0"/>
                <a:cs typeface="Times New Roman" panose="02020603050405020304" pitchFamily="18" charset="0"/>
              </a:rPr>
              <a:t>The following method are used to implement the approach described :</a:t>
            </a:r>
          </a:p>
          <a:p>
            <a:pPr algn="l"/>
            <a:endParaRPr lang="en-US" sz="1400" b="0" i="0" dirty="0">
              <a:solidFill>
                <a:srgbClr val="1F1F1F"/>
              </a:solidFill>
              <a:effectLst/>
              <a:latin typeface="Times New Roman" panose="02020603050405020304" pitchFamily="18" charset="0"/>
              <a:cs typeface="Times New Roman" panose="02020603050405020304" pitchFamily="18" charset="0"/>
            </a:endParaRPr>
          </a:p>
          <a:p>
            <a:pPr marL="285750" indent="-285750" algn="l">
              <a:lnSpc>
                <a:spcPct val="150000"/>
              </a:lnSpc>
              <a:buFont typeface="Wingdings" pitchFamily="2" charset="2"/>
              <a:buChar char="§"/>
            </a:pPr>
            <a:r>
              <a:rPr lang="en-US" sz="1400" b="0" i="0" dirty="0">
                <a:solidFill>
                  <a:srgbClr val="1F1F1F"/>
                </a:solidFill>
                <a:effectLst/>
                <a:latin typeface="Times New Roman" panose="02020603050405020304" pitchFamily="18" charset="0"/>
                <a:cs typeface="Times New Roman" panose="02020603050405020304" pitchFamily="18" charset="0"/>
              </a:rPr>
              <a:t>Used PySpark to read the data files from AWS S3 bucket, </a:t>
            </a:r>
            <a:r>
              <a:rPr lang="en-US" sz="1400" dirty="0">
                <a:solidFill>
                  <a:srgbClr val="1F1F1F"/>
                </a:solidFill>
                <a:latin typeface="Times New Roman" panose="02020603050405020304" pitchFamily="18" charset="0"/>
                <a:cs typeface="Times New Roman" panose="02020603050405020304" pitchFamily="18" charset="0"/>
              </a:rPr>
              <a:t>e</a:t>
            </a:r>
            <a:r>
              <a:rPr lang="en-US" sz="1400" b="0" i="0" dirty="0">
                <a:effectLst/>
                <a:latin typeface="Times New Roman" panose="02020603050405020304" pitchFamily="18" charset="0"/>
                <a:cs typeface="Times New Roman" panose="02020603050405020304" pitchFamily="18" charset="0"/>
              </a:rPr>
              <a:t>xtract individual features from the nutrition column, standardize the nutrition values, </a:t>
            </a:r>
            <a:r>
              <a:rPr lang="en-US" sz="1400" dirty="0">
                <a:latin typeface="Times New Roman" panose="02020603050405020304" pitchFamily="18" charset="0"/>
                <a:cs typeface="Times New Roman" panose="02020603050405020304" pitchFamily="18" charset="0"/>
              </a:rPr>
              <a:t>c</a:t>
            </a:r>
            <a:r>
              <a:rPr lang="en-US" sz="1400" b="0" i="0" dirty="0">
                <a:effectLst/>
                <a:latin typeface="Times New Roman" panose="02020603050405020304" pitchFamily="18" charset="0"/>
                <a:cs typeface="Times New Roman" panose="02020603050405020304" pitchFamily="18" charset="0"/>
              </a:rPr>
              <a:t>onvert the tags column from a string to an array of strings, </a:t>
            </a:r>
            <a:r>
              <a:rPr lang="en-US" sz="1400" b="0" i="0" dirty="0">
                <a:solidFill>
                  <a:srgbClr val="1F1F1F"/>
                </a:solidFill>
                <a:effectLst/>
                <a:latin typeface="Times New Roman" panose="02020603050405020304" pitchFamily="18" charset="0"/>
                <a:cs typeface="Times New Roman" panose="02020603050405020304" pitchFamily="18" charset="0"/>
              </a:rPr>
              <a:t>create the time-based features</a:t>
            </a:r>
          </a:p>
          <a:p>
            <a:pPr marL="285750" indent="-285750" algn="l">
              <a:lnSpc>
                <a:spcPct val="150000"/>
              </a:lnSpc>
              <a:buFont typeface="Wingdings" pitchFamily="2" charset="2"/>
              <a:buChar char="§"/>
            </a:pPr>
            <a:r>
              <a:rPr lang="en-US" sz="1400" b="0" i="0" dirty="0">
                <a:solidFill>
                  <a:srgbClr val="1F1F1F"/>
                </a:solidFill>
                <a:effectLst/>
                <a:latin typeface="Times New Roman" panose="02020603050405020304" pitchFamily="18" charset="0"/>
                <a:cs typeface="Times New Roman" panose="02020603050405020304" pitchFamily="18" charset="0"/>
              </a:rPr>
              <a:t>Used Pandas, </a:t>
            </a:r>
            <a:r>
              <a:rPr lang="en-US" sz="1400" dirty="0">
                <a:solidFill>
                  <a:srgbClr val="1F1F1F"/>
                </a:solidFill>
                <a:latin typeface="Times New Roman" panose="02020603050405020304" pitchFamily="18" charset="0"/>
                <a:cs typeface="Times New Roman" panose="02020603050405020304" pitchFamily="18" charset="0"/>
              </a:rPr>
              <a:t>N</a:t>
            </a:r>
            <a:r>
              <a:rPr lang="en-US" sz="1400" b="0" i="0" dirty="0">
                <a:solidFill>
                  <a:srgbClr val="1F1F1F"/>
                </a:solidFill>
                <a:effectLst/>
                <a:latin typeface="Times New Roman" panose="02020603050405020304" pitchFamily="18" charset="0"/>
                <a:cs typeface="Times New Roman" panose="02020603050405020304" pitchFamily="18" charset="0"/>
              </a:rPr>
              <a:t>umPy, Matplotlib for </a:t>
            </a:r>
            <a:r>
              <a:rPr lang="en-US" sz="1400" b="0" dirty="0">
                <a:solidFill>
                  <a:srgbClr val="000000"/>
                </a:solidFill>
                <a:latin typeface="Times New Roman" panose="02020603050405020304" pitchFamily="18" charset="0"/>
                <a:cs typeface="Times New Roman" panose="02020603050405020304" pitchFamily="18" charset="0"/>
              </a:rPr>
              <a:t>b</a:t>
            </a:r>
            <a:r>
              <a:rPr lang="en-US" sz="1400" i="0" u="none" strike="noStrike" dirty="0">
                <a:solidFill>
                  <a:srgbClr val="000000"/>
                </a:solidFill>
                <a:effectLst/>
                <a:latin typeface="Times New Roman" panose="02020603050405020304" pitchFamily="18" charset="0"/>
                <a:cs typeface="Times New Roman" panose="02020603050405020304" pitchFamily="18" charset="0"/>
              </a:rPr>
              <a:t>ucketing and cleaning </a:t>
            </a:r>
            <a:r>
              <a:rPr lang="en-US" sz="1400" dirty="0">
                <a:solidFill>
                  <a:srgbClr val="000000"/>
                </a:solidFill>
                <a:latin typeface="Times New Roman" panose="02020603050405020304" pitchFamily="18" charset="0"/>
                <a:cs typeface="Times New Roman" panose="02020603050405020304" pitchFamily="18" charset="0"/>
              </a:rPr>
              <a:t>n</a:t>
            </a:r>
            <a:r>
              <a:rPr lang="en-US" sz="1400" i="0" u="none" strike="noStrike" dirty="0">
                <a:solidFill>
                  <a:srgbClr val="000000"/>
                </a:solidFill>
                <a:effectLst/>
                <a:latin typeface="Times New Roman" panose="02020603050405020304" pitchFamily="18" charset="0"/>
                <a:cs typeface="Times New Roman" panose="02020603050405020304" pitchFamily="18" charset="0"/>
              </a:rPr>
              <a:t>umerical </a:t>
            </a:r>
            <a:r>
              <a:rPr lang="en-US" sz="1400" dirty="0">
                <a:solidFill>
                  <a:srgbClr val="000000"/>
                </a:solidFill>
                <a:latin typeface="Times New Roman" panose="02020603050405020304" pitchFamily="18" charset="0"/>
                <a:cs typeface="Times New Roman" panose="02020603050405020304" pitchFamily="18" charset="0"/>
              </a:rPr>
              <a:t>f</a:t>
            </a:r>
            <a:r>
              <a:rPr lang="en-US" sz="1400" i="0" u="none" strike="noStrike" dirty="0">
                <a:solidFill>
                  <a:srgbClr val="000000"/>
                </a:solidFill>
                <a:effectLst/>
                <a:latin typeface="Times New Roman" panose="02020603050405020304" pitchFamily="18" charset="0"/>
                <a:cs typeface="Times New Roman" panose="02020603050405020304" pitchFamily="18" charset="0"/>
              </a:rPr>
              <a:t>eatures as well as to add user-level, tag-level featured and performed EDA on it.</a:t>
            </a:r>
          </a:p>
          <a:p>
            <a:pPr algn="l"/>
            <a:endParaRPr lang="en-US" sz="1400" b="0" i="0" dirty="0">
              <a:solidFill>
                <a:srgbClr val="1F1F1F"/>
              </a:solidFill>
              <a:effectLst/>
              <a:latin typeface="Times New Roman" panose="02020603050405020304" pitchFamily="18" charset="0"/>
              <a:cs typeface="Times New Roman" panose="02020603050405020304" pitchFamily="18" charset="0"/>
            </a:endParaRPr>
          </a:p>
          <a:p>
            <a:pPr algn="l">
              <a:lnSpc>
                <a:spcPct val="150000"/>
              </a:lnSpc>
            </a:pPr>
            <a:r>
              <a:rPr lang="en-US" sz="1400" b="0" i="0" dirty="0">
                <a:solidFill>
                  <a:srgbClr val="1F1F1F"/>
                </a:solidFill>
                <a:effectLst/>
                <a:latin typeface="Times New Roman" panose="02020603050405020304" pitchFamily="18" charset="0"/>
                <a:cs typeface="Times New Roman" panose="02020603050405020304" pitchFamily="18" charset="0"/>
              </a:rPr>
              <a:t>The specific machine learning algorithm that will be used will be determined based on the results of a preliminary analysis of the data.</a:t>
            </a:r>
          </a:p>
          <a:p>
            <a:pPr algn="l"/>
            <a:endParaRPr lang="en-US" sz="1400" b="0" i="0" dirty="0">
              <a:solidFill>
                <a:srgbClr val="1F1F1F"/>
              </a:solidFill>
              <a:effectLst/>
              <a:latin typeface="Times New Roman" panose="02020603050405020304" pitchFamily="18" charset="0"/>
              <a:cs typeface="Times New Roman" panose="02020603050405020304" pitchFamily="18" charset="0"/>
            </a:endParaRPr>
          </a:p>
          <a:p>
            <a:pPr marL="285750" indent="-285750" algn="l">
              <a:lnSpc>
                <a:spcPct val="150000"/>
              </a:lnSpc>
              <a:buFont typeface="Wingdings" pitchFamily="2" charset="2"/>
              <a:buChar char="v"/>
            </a:pPr>
            <a:r>
              <a:rPr lang="en-US" sz="1400" b="1" i="0" dirty="0">
                <a:solidFill>
                  <a:srgbClr val="1F1F1F"/>
                </a:solidFill>
                <a:effectLst/>
                <a:latin typeface="Times New Roman" panose="02020603050405020304" pitchFamily="18" charset="0"/>
                <a:cs typeface="Times New Roman" panose="02020603050405020304" pitchFamily="18" charset="0"/>
              </a:rPr>
              <a:t>Optional tasks</a:t>
            </a:r>
            <a:r>
              <a:rPr lang="en-US" sz="1400" b="0" i="0" dirty="0">
                <a:solidFill>
                  <a:srgbClr val="1F1F1F"/>
                </a:solidFill>
                <a:effectLst/>
                <a:latin typeface="Times New Roman" panose="02020603050405020304" pitchFamily="18" charset="0"/>
                <a:cs typeface="Times New Roman" panose="02020603050405020304" pitchFamily="18" charset="0"/>
              </a:rPr>
              <a:t>:</a:t>
            </a:r>
          </a:p>
          <a:p>
            <a:pPr algn="l"/>
            <a:endParaRPr lang="en-US" sz="1400" b="0" i="0" dirty="0">
              <a:solidFill>
                <a:srgbClr val="1F1F1F"/>
              </a:solidFill>
              <a:effectLst/>
              <a:latin typeface="Times New Roman" panose="02020603050405020304" pitchFamily="18" charset="0"/>
              <a:cs typeface="Times New Roman" panose="02020603050405020304" pitchFamily="18" charset="0"/>
            </a:endParaRPr>
          </a:p>
          <a:p>
            <a:pPr algn="l">
              <a:lnSpc>
                <a:spcPct val="150000"/>
              </a:lnSpc>
            </a:pPr>
            <a:r>
              <a:rPr lang="en-US" sz="1400" b="0" i="0" dirty="0">
                <a:solidFill>
                  <a:srgbClr val="1F1F1F"/>
                </a:solidFill>
                <a:effectLst/>
                <a:latin typeface="Times New Roman" panose="02020603050405020304" pitchFamily="18" charset="0"/>
                <a:cs typeface="Times New Roman" panose="02020603050405020304" pitchFamily="18" charset="0"/>
              </a:rPr>
              <a:t>The following tasks are optional:	</a:t>
            </a:r>
          </a:p>
          <a:p>
            <a:pPr marL="742950" lvl="1" indent="-285750">
              <a:lnSpc>
                <a:spcPct val="150000"/>
              </a:lnSpc>
              <a:buFont typeface="Wingdings" pitchFamily="2" charset="2"/>
              <a:buChar char="§"/>
            </a:pPr>
            <a:r>
              <a:rPr lang="en-US" sz="1400" b="0" i="0" dirty="0">
                <a:solidFill>
                  <a:srgbClr val="1F1F1F"/>
                </a:solidFill>
                <a:effectLst/>
                <a:latin typeface="Times New Roman" panose="02020603050405020304" pitchFamily="18" charset="0"/>
                <a:cs typeface="Times New Roman" panose="02020603050405020304" pitchFamily="18" charset="0"/>
              </a:rPr>
              <a:t>Convert the numerical columns to categorical columns </a:t>
            </a:r>
            <a:r>
              <a:rPr lang="en-US" sz="1400" b="0" i="0" dirty="0">
                <a:solidFill>
                  <a:srgbClr val="091E42"/>
                </a:solidFill>
                <a:effectLst/>
                <a:latin typeface="Times New Roman" panose="02020603050405020304" pitchFamily="18" charset="0"/>
                <a:cs typeface="Times New Roman" panose="02020603050405020304" pitchFamily="18" charset="0"/>
              </a:rPr>
              <a:t>allowing a model the opportunity to build a nonlinear relationship.</a:t>
            </a:r>
            <a:r>
              <a:rPr lang="en-US" sz="1400" b="0" i="0" dirty="0">
                <a:solidFill>
                  <a:srgbClr val="1F1F1F"/>
                </a:solidFill>
                <a:effectLst/>
                <a:latin typeface="Times New Roman" panose="02020603050405020304" pitchFamily="18" charset="0"/>
                <a:cs typeface="Times New Roman" panose="02020603050405020304" pitchFamily="18" charset="0"/>
              </a:rPr>
              <a:t>.</a:t>
            </a:r>
          </a:p>
          <a:p>
            <a:pPr marL="742950" lvl="1" indent="-285750">
              <a:lnSpc>
                <a:spcPct val="150000"/>
              </a:lnSpc>
              <a:buFont typeface="Wingdings" pitchFamily="2" charset="2"/>
              <a:buChar char="§"/>
            </a:pPr>
            <a:r>
              <a:rPr lang="en-US" sz="1400" b="0" i="0" dirty="0">
                <a:solidFill>
                  <a:srgbClr val="1F1F1F"/>
                </a:solidFill>
                <a:effectLst/>
                <a:latin typeface="Times New Roman" panose="02020603050405020304" pitchFamily="18" charset="0"/>
                <a:cs typeface="Times New Roman" panose="02020603050405020304" pitchFamily="18" charset="0"/>
              </a:rPr>
              <a:t>Created user-level features to capture the essential preferences of each user.</a:t>
            </a:r>
          </a:p>
          <a:p>
            <a:pPr marL="742950" lvl="1" indent="-285750">
              <a:lnSpc>
                <a:spcPct val="150000"/>
              </a:lnSpc>
              <a:buFont typeface="Wingdings" pitchFamily="2" charset="2"/>
              <a:buChar char="§"/>
            </a:pPr>
            <a:r>
              <a:rPr lang="en-US" sz="1400" b="0" i="0" dirty="0">
                <a:solidFill>
                  <a:srgbClr val="1F1F1F"/>
                </a:solidFill>
                <a:effectLst/>
                <a:latin typeface="Times New Roman" panose="02020603050405020304" pitchFamily="18" charset="0"/>
                <a:cs typeface="Times New Roman" panose="02020603050405020304" pitchFamily="18" charset="0"/>
              </a:rPr>
              <a:t> Created tag-level features to capture the information contained in the tags.</a:t>
            </a:r>
          </a:p>
        </p:txBody>
      </p:sp>
    </p:spTree>
    <p:extLst>
      <p:ext uri="{BB962C8B-B14F-4D97-AF65-F5344CB8AC3E}">
        <p14:creationId xmlns:p14="http://schemas.microsoft.com/office/powerpoint/2010/main" val="889833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044928-44A3-5E1E-4020-59FDC55F2C13}"/>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3" name="TextBox 2">
            <a:extLst>
              <a:ext uri="{FF2B5EF4-FFF2-40B4-BE49-F238E27FC236}">
                <a16:creationId xmlns:a16="http://schemas.microsoft.com/office/drawing/2014/main" id="{6385365E-B2C3-01A0-7768-28117CDBEDD1}"/>
              </a:ext>
            </a:extLst>
          </p:cNvPr>
          <p:cNvSpPr txBox="1"/>
          <p:nvPr/>
        </p:nvSpPr>
        <p:spPr>
          <a:xfrm>
            <a:off x="578069" y="578068"/>
            <a:ext cx="3192349" cy="369332"/>
          </a:xfrm>
          <a:prstGeom prst="rect">
            <a:avLst/>
          </a:prstGeom>
          <a:noFill/>
        </p:spPr>
        <p:txBody>
          <a:bodyPr wrap="none" rtlCol="0">
            <a:spAutoFit/>
          </a:bodyPr>
          <a:lstStyle/>
          <a:p>
            <a:r>
              <a:rPr lang="en-US" sz="1600" b="1" i="0" dirty="0">
                <a:solidFill>
                  <a:srgbClr val="091E42"/>
                </a:solidFill>
                <a:effectLst/>
                <a:latin typeface="Times New Roman" panose="02020603050405020304" pitchFamily="18" charset="0"/>
                <a:cs typeface="Times New Roman" panose="02020603050405020304" pitchFamily="18" charset="0"/>
              </a:rPr>
              <a:t> Top 5 percentile of frequent tags:</a:t>
            </a:r>
            <a:r>
              <a:rPr lang="en-US" b="1" i="0" dirty="0">
                <a:solidFill>
                  <a:srgbClr val="091E42"/>
                </a:solidFill>
                <a:effectLst/>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6BA0B50-9F2F-200B-DFAE-2D366CDA765E}"/>
              </a:ext>
            </a:extLst>
          </p:cNvPr>
          <p:cNvPicPr>
            <a:picLocks noChangeAspect="1"/>
          </p:cNvPicPr>
          <p:nvPr/>
        </p:nvPicPr>
        <p:blipFill rotWithShape="1">
          <a:blip r:embed="rId2"/>
          <a:srcRect t="1668"/>
          <a:stretch/>
        </p:blipFill>
        <p:spPr>
          <a:xfrm>
            <a:off x="2256862" y="1114096"/>
            <a:ext cx="3672928" cy="4709689"/>
          </a:xfrm>
          <a:prstGeom prst="rect">
            <a:avLst/>
          </a:prstGeom>
        </p:spPr>
      </p:pic>
      <p:sp>
        <p:nvSpPr>
          <p:cNvPr id="9" name="TextBox 8">
            <a:extLst>
              <a:ext uri="{FF2B5EF4-FFF2-40B4-BE49-F238E27FC236}">
                <a16:creationId xmlns:a16="http://schemas.microsoft.com/office/drawing/2014/main" id="{0B835070-1E3D-0199-97C8-D8A7FD9C7C5C}"/>
              </a:ext>
            </a:extLst>
          </p:cNvPr>
          <p:cNvSpPr txBox="1"/>
          <p:nvPr/>
        </p:nvSpPr>
        <p:spPr>
          <a:xfrm>
            <a:off x="578069" y="5823785"/>
            <a:ext cx="11244938" cy="523220"/>
          </a:xfrm>
          <a:prstGeom prst="rect">
            <a:avLst/>
          </a:prstGeom>
          <a:noFill/>
        </p:spPr>
        <p:txBody>
          <a:bodyPr wrap="none" rtlCol="0">
            <a:spAutoFit/>
          </a:bodyPr>
          <a:lstStyle/>
          <a:p>
            <a:pPr algn="l"/>
            <a:r>
              <a:rPr lang="en-US" sz="1400" b="0" i="0" dirty="0">
                <a:solidFill>
                  <a:srgbClr val="1F1F1F"/>
                </a:solidFill>
                <a:effectLst/>
                <a:latin typeface="Times New Roman" panose="02020603050405020304" pitchFamily="18" charset="0"/>
                <a:cs typeface="Times New Roman" panose="02020603050405020304" pitchFamily="18" charset="0"/>
              </a:rPr>
              <a:t>These tags suggest that users are interested in a variety of recipes, but that they are particularly interested in recipes that are easy to make, </a:t>
            </a:r>
          </a:p>
          <a:p>
            <a:pPr algn="l"/>
            <a:r>
              <a:rPr lang="en-US" sz="1400" b="0" i="0" dirty="0">
                <a:solidFill>
                  <a:srgbClr val="1F1F1F"/>
                </a:solidFill>
                <a:effectLst/>
                <a:latin typeface="Times New Roman" panose="02020603050405020304" pitchFamily="18" charset="0"/>
                <a:cs typeface="Times New Roman" panose="02020603050405020304" pitchFamily="18" charset="0"/>
              </a:rPr>
              <a:t>quick to make, and healthy. Users are also interested in recipes that are appropriate for specific occasions and that contain specific ingredients or cuisines.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0526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2A1760-C81E-3D29-F8B0-7AE7BF9F315A}"/>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6" name="Picture 5">
            <a:extLst>
              <a:ext uri="{FF2B5EF4-FFF2-40B4-BE49-F238E27FC236}">
                <a16:creationId xmlns:a16="http://schemas.microsoft.com/office/drawing/2014/main" id="{100F9DEA-8925-9E23-E937-F76C326F91BA}"/>
              </a:ext>
            </a:extLst>
          </p:cNvPr>
          <p:cNvPicPr>
            <a:picLocks noChangeAspect="1"/>
          </p:cNvPicPr>
          <p:nvPr/>
        </p:nvPicPr>
        <p:blipFill>
          <a:blip r:embed="rId2"/>
          <a:stretch>
            <a:fillRect/>
          </a:stretch>
        </p:blipFill>
        <p:spPr>
          <a:xfrm>
            <a:off x="2393293" y="1000455"/>
            <a:ext cx="3860827" cy="4412374"/>
          </a:xfrm>
          <a:prstGeom prst="rect">
            <a:avLst/>
          </a:prstGeom>
        </p:spPr>
      </p:pic>
      <p:sp>
        <p:nvSpPr>
          <p:cNvPr id="7" name="TextBox 6">
            <a:extLst>
              <a:ext uri="{FF2B5EF4-FFF2-40B4-BE49-F238E27FC236}">
                <a16:creationId xmlns:a16="http://schemas.microsoft.com/office/drawing/2014/main" id="{B03AE031-6DDB-49B0-7D97-1D401D4DECBC}"/>
              </a:ext>
            </a:extLst>
          </p:cNvPr>
          <p:cNvSpPr txBox="1"/>
          <p:nvPr/>
        </p:nvSpPr>
        <p:spPr>
          <a:xfrm>
            <a:off x="578069" y="578068"/>
            <a:ext cx="3583994" cy="338554"/>
          </a:xfrm>
          <a:prstGeom prst="rect">
            <a:avLst/>
          </a:prstGeom>
          <a:noFill/>
        </p:spPr>
        <p:txBody>
          <a:bodyPr wrap="none" rtlCol="0">
            <a:spAutoFit/>
          </a:bodyPr>
          <a:lstStyle/>
          <a:p>
            <a:r>
              <a:rPr lang="en-US" sz="1600" b="1" i="0" dirty="0">
                <a:solidFill>
                  <a:srgbClr val="091E42"/>
                </a:solidFill>
                <a:effectLst/>
                <a:latin typeface="Times New Roman" panose="02020603050405020304" pitchFamily="18" charset="0"/>
                <a:cs typeface="Times New Roman" panose="02020603050405020304" pitchFamily="18" charset="0"/>
              </a:rPr>
              <a:t> Top 5 percentile of highest-rated tags:</a:t>
            </a:r>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4196551-EC65-5FE4-92C4-833339A46535}"/>
              </a:ext>
            </a:extLst>
          </p:cNvPr>
          <p:cNvSpPr txBox="1"/>
          <p:nvPr/>
        </p:nvSpPr>
        <p:spPr>
          <a:xfrm>
            <a:off x="473531" y="5465884"/>
            <a:ext cx="11651203" cy="523220"/>
          </a:xfrm>
          <a:prstGeom prst="rect">
            <a:avLst/>
          </a:prstGeom>
          <a:noFill/>
        </p:spPr>
        <p:txBody>
          <a:bodyPr wrap="none" rtlCol="0">
            <a:spAutoFit/>
          </a:bodyPr>
          <a:lstStyle/>
          <a:p>
            <a:pPr algn="l"/>
            <a:r>
              <a:rPr lang="en-US" sz="1400" b="0" i="0" dirty="0">
                <a:solidFill>
                  <a:srgbClr val="1F1F1F"/>
                </a:solidFill>
                <a:effectLst/>
                <a:latin typeface="Times New Roman" panose="02020603050405020304" pitchFamily="18" charset="0"/>
                <a:cs typeface="Times New Roman" panose="02020603050405020304" pitchFamily="18" charset="0"/>
              </a:rPr>
              <a:t>These tags suggest that users are interested in a variety of recipes, but that they are particularly interested in recipes for meat, vegetables, drinks, </a:t>
            </a:r>
          </a:p>
          <a:p>
            <a:pPr algn="l"/>
            <a:r>
              <a:rPr lang="en-US" sz="1400" b="0" i="0" dirty="0">
                <a:solidFill>
                  <a:srgbClr val="1F1F1F"/>
                </a:solidFill>
                <a:effectLst/>
                <a:latin typeface="Times New Roman" panose="02020603050405020304" pitchFamily="18" charset="0"/>
                <a:cs typeface="Times New Roman" panose="02020603050405020304" pitchFamily="18" charset="0"/>
              </a:rPr>
              <a:t>desserts, and breakfast. Users are also interested in recipes that are appropriate for specific occasions and that are made with specific ingredients or cuisines.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5000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2A1760-C81E-3D29-F8B0-7AE7BF9F315A}"/>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7" name="TextBox 6">
            <a:extLst>
              <a:ext uri="{FF2B5EF4-FFF2-40B4-BE49-F238E27FC236}">
                <a16:creationId xmlns:a16="http://schemas.microsoft.com/office/drawing/2014/main" id="{B03AE031-6DDB-49B0-7D97-1D401D4DECBC}"/>
              </a:ext>
            </a:extLst>
          </p:cNvPr>
          <p:cNvSpPr txBox="1"/>
          <p:nvPr/>
        </p:nvSpPr>
        <p:spPr>
          <a:xfrm>
            <a:off x="578069" y="578068"/>
            <a:ext cx="3871060" cy="338554"/>
          </a:xfrm>
          <a:prstGeom prst="rect">
            <a:avLst/>
          </a:prstGeom>
          <a:noFill/>
        </p:spPr>
        <p:txBody>
          <a:bodyPr wrap="none" rtlCol="0">
            <a:spAutoFit/>
          </a:bodyPr>
          <a:lstStyle/>
          <a:p>
            <a:r>
              <a:rPr lang="en-US" sz="1600" b="1" i="0" dirty="0">
                <a:solidFill>
                  <a:srgbClr val="091E42"/>
                </a:solidFill>
                <a:effectLst/>
                <a:latin typeface="Times New Roman" panose="02020603050405020304" pitchFamily="18" charset="0"/>
                <a:cs typeface="Times New Roman" panose="02020603050405020304" pitchFamily="18" charset="0"/>
              </a:rPr>
              <a:t> Bottom 5 percentile of highest-rated tags:</a:t>
            </a:r>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4196551-EC65-5FE4-92C4-833339A46535}"/>
              </a:ext>
            </a:extLst>
          </p:cNvPr>
          <p:cNvSpPr txBox="1"/>
          <p:nvPr/>
        </p:nvSpPr>
        <p:spPr>
          <a:xfrm>
            <a:off x="578069" y="2207172"/>
            <a:ext cx="11080277" cy="1384995"/>
          </a:xfrm>
          <a:prstGeom prst="rect">
            <a:avLst/>
          </a:prstGeom>
          <a:noFill/>
        </p:spPr>
        <p:txBody>
          <a:bodyPr wrap="none" rtlCol="0">
            <a:spAutoFit/>
          </a:bodyPr>
          <a:lstStyle/>
          <a:p>
            <a:pPr algn="l"/>
            <a:r>
              <a:rPr lang="en-US" sz="1400" b="0" i="0" dirty="0">
                <a:solidFill>
                  <a:srgbClr val="1F1F1F"/>
                </a:solidFill>
                <a:effectLst/>
                <a:latin typeface="Times New Roman" panose="02020603050405020304" pitchFamily="18" charset="0"/>
                <a:cs typeface="Times New Roman" panose="02020603050405020304" pitchFamily="18" charset="0"/>
              </a:rPr>
              <a:t>These tags suggest that users are interested in a variety of recipes, but that they are particularly interested in recipes for canning, freezing, and desserts. </a:t>
            </a:r>
          </a:p>
          <a:p>
            <a:pPr algn="l"/>
            <a:r>
              <a:rPr lang="en-US" sz="1400" b="0" i="0" dirty="0">
                <a:solidFill>
                  <a:srgbClr val="1F1F1F"/>
                </a:solidFill>
                <a:effectLst/>
                <a:latin typeface="Times New Roman" panose="02020603050405020304" pitchFamily="18" charset="0"/>
                <a:cs typeface="Times New Roman" panose="02020603050405020304" pitchFamily="18" charset="0"/>
              </a:rPr>
              <a:t>Users are also interested in recipes that are appropriate for specific occasions, such as birthdays.</a:t>
            </a:r>
          </a:p>
          <a:p>
            <a:pPr algn="l"/>
            <a:endParaRPr lang="en-US" sz="1400" dirty="0">
              <a:solidFill>
                <a:srgbClr val="1F1F1F"/>
              </a:solidFill>
              <a:latin typeface="Times New Roman" panose="02020603050405020304" pitchFamily="18" charset="0"/>
              <a:cs typeface="Times New Roman" panose="02020603050405020304" pitchFamily="18" charset="0"/>
            </a:endParaRPr>
          </a:p>
          <a:p>
            <a:pPr algn="l"/>
            <a:r>
              <a:rPr lang="en-US" sz="1400" b="0" i="0" dirty="0">
                <a:solidFill>
                  <a:srgbClr val="1F1F1F"/>
                </a:solidFill>
                <a:effectLst/>
                <a:latin typeface="Times New Roman" panose="02020603050405020304" pitchFamily="18" charset="0"/>
                <a:cs typeface="Times New Roman" panose="02020603050405020304" pitchFamily="18" charset="0"/>
              </a:rPr>
              <a:t>However, since these are the bottom highest-rated tags, we may should be careful about recommending them to users. </a:t>
            </a:r>
          </a:p>
          <a:p>
            <a:pPr algn="l"/>
            <a:r>
              <a:rPr lang="en-US" sz="1400" b="0" i="0" dirty="0">
                <a:solidFill>
                  <a:srgbClr val="1F1F1F"/>
                </a:solidFill>
                <a:effectLst/>
                <a:latin typeface="Times New Roman" panose="02020603050405020304" pitchFamily="18" charset="0"/>
                <a:cs typeface="Times New Roman" panose="02020603050405020304" pitchFamily="18" charset="0"/>
              </a:rPr>
              <a:t>It is possible that users are only watching these recipes because they are curious about the topic or because they are looking for a specific </a:t>
            </a:r>
          </a:p>
          <a:p>
            <a:pPr algn="l"/>
            <a:r>
              <a:rPr lang="en-US" sz="1400" b="0" i="0" dirty="0">
                <a:solidFill>
                  <a:srgbClr val="1F1F1F"/>
                </a:solidFill>
                <a:effectLst/>
                <a:latin typeface="Times New Roman" panose="02020603050405020304" pitchFamily="18" charset="0"/>
                <a:cs typeface="Times New Roman" panose="02020603050405020304" pitchFamily="18" charset="0"/>
              </a:rPr>
              <a:t>recipe that is difficult to find.</a:t>
            </a:r>
            <a:endParaRPr lang="en-US" sz="1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F26DAE6-30F9-BE32-1521-9774ED789C62}"/>
              </a:ext>
            </a:extLst>
          </p:cNvPr>
          <p:cNvPicPr>
            <a:picLocks noChangeAspect="1"/>
          </p:cNvPicPr>
          <p:nvPr/>
        </p:nvPicPr>
        <p:blipFill>
          <a:blip r:embed="rId2"/>
          <a:stretch>
            <a:fillRect/>
          </a:stretch>
        </p:blipFill>
        <p:spPr>
          <a:xfrm>
            <a:off x="2513599" y="916622"/>
            <a:ext cx="3933105" cy="1290550"/>
          </a:xfrm>
          <a:prstGeom prst="rect">
            <a:avLst/>
          </a:prstGeom>
        </p:spPr>
      </p:pic>
    </p:spTree>
    <p:extLst>
      <p:ext uri="{BB962C8B-B14F-4D97-AF65-F5344CB8AC3E}">
        <p14:creationId xmlns:p14="http://schemas.microsoft.com/office/powerpoint/2010/main" val="2053388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B7918B5-D25C-DED5-9626-BA9D420AA929}"/>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5" name="TextBox 4">
            <a:extLst>
              <a:ext uri="{FF2B5EF4-FFF2-40B4-BE49-F238E27FC236}">
                <a16:creationId xmlns:a16="http://schemas.microsoft.com/office/drawing/2014/main" id="{3CB418B7-2585-7D19-D392-C7459519AE83}"/>
              </a:ext>
            </a:extLst>
          </p:cNvPr>
          <p:cNvSpPr txBox="1"/>
          <p:nvPr/>
        </p:nvSpPr>
        <p:spPr>
          <a:xfrm>
            <a:off x="5480286" y="430924"/>
            <a:ext cx="123142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Conclusion</a:t>
            </a:r>
          </a:p>
        </p:txBody>
      </p:sp>
      <p:sp>
        <p:nvSpPr>
          <p:cNvPr id="6" name="TextBox 5">
            <a:extLst>
              <a:ext uri="{FF2B5EF4-FFF2-40B4-BE49-F238E27FC236}">
                <a16:creationId xmlns:a16="http://schemas.microsoft.com/office/drawing/2014/main" id="{143EF98C-FD35-832C-5EF8-5A258DF0EE3A}"/>
              </a:ext>
            </a:extLst>
          </p:cNvPr>
          <p:cNvSpPr txBox="1"/>
          <p:nvPr/>
        </p:nvSpPr>
        <p:spPr>
          <a:xfrm>
            <a:off x="283778" y="800256"/>
            <a:ext cx="11624442" cy="5218736"/>
          </a:xfrm>
          <a:prstGeom prst="rect">
            <a:avLst/>
          </a:prstGeom>
          <a:noFill/>
        </p:spPr>
        <p:txBody>
          <a:bodyPr wrap="square" rtlCol="0">
            <a:spAutoFit/>
          </a:bodyPr>
          <a:lstStyle/>
          <a:p>
            <a:pPr algn="l">
              <a:lnSpc>
                <a:spcPct val="150000"/>
              </a:lnSpc>
              <a:buFont typeface="+mj-lt"/>
              <a:buAutoNum type="arabicPeriod"/>
            </a:pPr>
            <a:endParaRPr lang="en-US" sz="1600" b="0" i="0" dirty="0">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r>
              <a:rPr lang="en-US" sz="1600" b="0" i="0" dirty="0">
                <a:effectLst/>
                <a:latin typeface="Times New Roman" panose="02020603050405020304" pitchFamily="18" charset="0"/>
                <a:cs typeface="Times New Roman" panose="02020603050405020304" pitchFamily="18" charset="0"/>
              </a:rPr>
              <a:t>Users have a diverse range of interests when it comes to recipes, including easy and quick-to-make recipes, healthy options, and recipes suitable for specific occasions.</a:t>
            </a:r>
          </a:p>
          <a:p>
            <a:pPr marL="742950" lvl="1" indent="-285750" algn="l">
              <a:lnSpc>
                <a:spcPct val="150000"/>
              </a:lnSpc>
              <a:buFont typeface="+mj-lt"/>
              <a:buAutoNum type="arabicPeriod"/>
            </a:pPr>
            <a:r>
              <a:rPr lang="en-US" sz="1600" b="0" i="0" dirty="0">
                <a:effectLst/>
                <a:latin typeface="Times New Roman" panose="02020603050405020304" pitchFamily="18" charset="0"/>
                <a:cs typeface="Times New Roman" panose="02020603050405020304" pitchFamily="18" charset="0"/>
              </a:rPr>
              <a:t>There is a significant interest in recipes featuring meat, vegetables, drinks, desserts, and breakfast dishes.</a:t>
            </a:r>
          </a:p>
          <a:p>
            <a:pPr marL="742950" lvl="1" indent="-285750" algn="l">
              <a:lnSpc>
                <a:spcPct val="150000"/>
              </a:lnSpc>
              <a:buFont typeface="+mj-lt"/>
              <a:buAutoNum type="arabicPeriod"/>
            </a:pPr>
            <a:r>
              <a:rPr lang="en-US" sz="1600" b="0" i="0" dirty="0">
                <a:effectLst/>
                <a:latin typeface="Times New Roman" panose="02020603050405020304" pitchFamily="18" charset="0"/>
                <a:cs typeface="Times New Roman" panose="02020603050405020304" pitchFamily="18" charset="0"/>
              </a:rPr>
              <a:t>Some users have a particular interest in recipes related to canning, freezing, and desserts. Recipes appropriate for specific occasions, such as birthdays, also attract user attention.</a:t>
            </a:r>
          </a:p>
          <a:p>
            <a:pPr marL="742950" lvl="1" indent="-285750" algn="l">
              <a:lnSpc>
                <a:spcPct val="150000"/>
              </a:lnSpc>
              <a:buFont typeface="+mj-lt"/>
              <a:buAutoNum type="arabicPeriod"/>
            </a:pPr>
            <a:r>
              <a:rPr lang="en-US" sz="1600" b="0" i="0" dirty="0">
                <a:effectLst/>
                <a:latin typeface="Times New Roman" panose="02020603050405020304" pitchFamily="18" charset="0"/>
                <a:cs typeface="Times New Roman" panose="02020603050405020304" pitchFamily="18" charset="0"/>
              </a:rPr>
              <a:t>The tags mentioned as "bottom highest-rated" may not be as popular among users. Users watching recipes in these categories might be driven by curiosity or a specific search rather than a broad interest.</a:t>
            </a:r>
          </a:p>
          <a:p>
            <a:pPr lvl="1" algn="l">
              <a:lnSpc>
                <a:spcPct val="150000"/>
              </a:lnSpc>
            </a:pPr>
            <a:endParaRPr lang="en-US" sz="1600" b="0" i="0" dirty="0">
              <a:effectLst/>
              <a:latin typeface="Times New Roman" panose="02020603050405020304" pitchFamily="18" charset="0"/>
              <a:cs typeface="Times New Roman" panose="02020603050405020304" pitchFamily="18" charset="0"/>
            </a:endParaRPr>
          </a:p>
          <a:p>
            <a:pPr algn="l">
              <a:lnSpc>
                <a:spcPct val="150000"/>
              </a:lnSpc>
            </a:pPr>
            <a:r>
              <a:rPr lang="en-US" sz="1600" b="0" i="0" dirty="0">
                <a:effectLst/>
                <a:latin typeface="Times New Roman" panose="02020603050405020304" pitchFamily="18" charset="0"/>
                <a:cs typeface="Times New Roman" panose="02020603050405020304" pitchFamily="18" charset="0"/>
              </a:rPr>
              <a:t>Based on these conclusions, when recommending recipes to users, it is essential to prioritize popular and highly-rated tags such </a:t>
            </a:r>
          </a:p>
          <a:p>
            <a:pPr algn="l">
              <a:lnSpc>
                <a:spcPct val="150000"/>
              </a:lnSpc>
            </a:pPr>
            <a:r>
              <a:rPr lang="en-US" sz="1600" b="0" i="0" dirty="0">
                <a:effectLst/>
                <a:latin typeface="Times New Roman" panose="02020603050405020304" pitchFamily="18" charset="0"/>
                <a:cs typeface="Times New Roman" panose="02020603050405020304" pitchFamily="18" charset="0"/>
              </a:rPr>
              <a:t>as easy-to-make, quick, healthy, meat, vegetables, drinks, desserts, and breakfast. These tags seem to align with users' preferences and interests. </a:t>
            </a:r>
          </a:p>
          <a:p>
            <a:pPr algn="l">
              <a:lnSpc>
                <a:spcPct val="150000"/>
              </a:lnSpc>
            </a:pPr>
            <a:r>
              <a:rPr lang="en-US" sz="1600" b="0" i="0" dirty="0">
                <a:effectLst/>
                <a:latin typeface="Times New Roman" panose="02020603050405020304" pitchFamily="18" charset="0"/>
                <a:cs typeface="Times New Roman" panose="02020603050405020304" pitchFamily="18" charset="0"/>
              </a:rPr>
              <a:t>However, it's also important to consider user-specific preferences and provide a variety of options to cater to different tastes and needs.</a:t>
            </a:r>
          </a:p>
          <a:p>
            <a:pPr>
              <a:lnSpc>
                <a:spcPct val="150000"/>
              </a:lnSpc>
            </a:pPr>
            <a:endParaRPr lang="en-US" sz="1600" dirty="0">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46A2B833-98C7-F4AD-0E81-C1A42CFB1B24}"/>
              </a:ext>
            </a:extLst>
          </p:cNvPr>
          <p:cNvCxnSpPr/>
          <p:nvPr/>
        </p:nvCxnSpPr>
        <p:spPr>
          <a:xfrm>
            <a:off x="5376040" y="812236"/>
            <a:ext cx="143991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4211546"/>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{378A0BB5-FAB4-F548-9922-9A02255F903E}tf10001124</Template>
  <TotalTime>533</TotalTime>
  <Words>944</Words>
  <Application>Microsoft Macintosh PowerPoint</Application>
  <PresentationFormat>Widescreen</PresentationFormat>
  <Paragraphs>81</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Corbel</vt:lpstr>
      <vt:lpstr>Times New Roman</vt:lpstr>
      <vt:lpstr>Wingdings</vt:lpstr>
      <vt:lpstr>Wingdings 2</vt:lpstr>
      <vt:lpstr>Frame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Recipe Recommender Assignment EDA</dc:title>
  <dc:creator>VIRAJ MORGAONKAR</dc:creator>
  <cp:lastModifiedBy>Vrushali Rane</cp:lastModifiedBy>
  <cp:revision>25</cp:revision>
  <dcterms:created xsi:type="dcterms:W3CDTF">2023-10-01T09:30:34Z</dcterms:created>
  <dcterms:modified xsi:type="dcterms:W3CDTF">2023-10-02T12:33:38Z</dcterms:modified>
</cp:coreProperties>
</file>