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5" r:id="rId3"/>
    <p:sldId id="257" r:id="rId4"/>
    <p:sldId id="259" r:id="rId5"/>
    <p:sldId id="260" r:id="rId6"/>
    <p:sldId id="267" r:id="rId7"/>
    <p:sldId id="264" r:id="rId8"/>
    <p:sldId id="261" r:id="rId9"/>
    <p:sldId id="263" r:id="rId10"/>
    <p:sldId id="262" r:id="rId11"/>
    <p:sldId id="258" r:id="rId12"/>
    <p:sldId id="266"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DE6933DC-0F59-4DA0-8F57-DA521DC9C20B}" type="datetimeFigureOut">
              <a:rPr lang="en-IN" smtClean="0"/>
              <a:t>01-02-2021</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5BB50057-5C8D-48C7-A426-EB72ACE8D1F7}"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67572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E6933DC-0F59-4DA0-8F57-DA521DC9C20B}" type="datetimeFigureOut">
              <a:rPr lang="en-IN" smtClean="0"/>
              <a:t>01-02-2021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BB50057-5C8D-48C7-A426-EB72ACE8D1F7}" type="slidenum">
              <a:rPr lang="en-IN" smtClean="0"/>
              <a:t>‹#›</a:t>
            </a:fld>
            <a:endParaRPr lang="en-IN"/>
          </a:p>
        </p:txBody>
      </p:sp>
    </p:spTree>
    <p:extLst>
      <p:ext uri="{BB962C8B-B14F-4D97-AF65-F5344CB8AC3E}">
        <p14:creationId xmlns:p14="http://schemas.microsoft.com/office/powerpoint/2010/main" val="26693416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E6933DC-0F59-4DA0-8F57-DA521DC9C20B}" type="datetimeFigureOut">
              <a:rPr lang="en-IN" smtClean="0"/>
              <a:t>01-02-2021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BB50057-5C8D-48C7-A426-EB72ACE8D1F7}"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746752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E6933DC-0F59-4DA0-8F57-DA521DC9C20B}" type="datetimeFigureOut">
              <a:rPr lang="en-IN" smtClean="0"/>
              <a:t>01-02-2021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BB50057-5C8D-48C7-A426-EB72ACE8D1F7}"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542410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E6933DC-0F59-4DA0-8F57-DA521DC9C20B}" type="datetimeFigureOut">
              <a:rPr lang="en-IN" smtClean="0"/>
              <a:t>01-02-2021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BB50057-5C8D-48C7-A426-EB72ACE8D1F7}" type="slidenum">
              <a:rPr lang="en-IN" smtClean="0"/>
              <a:t>‹#›</a:t>
            </a:fld>
            <a:endParaRPr lang="en-IN"/>
          </a:p>
        </p:txBody>
      </p:sp>
    </p:spTree>
    <p:extLst>
      <p:ext uri="{BB962C8B-B14F-4D97-AF65-F5344CB8AC3E}">
        <p14:creationId xmlns:p14="http://schemas.microsoft.com/office/powerpoint/2010/main" val="4926220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E6933DC-0F59-4DA0-8F57-DA521DC9C20B}" type="datetimeFigureOut">
              <a:rPr lang="en-IN" smtClean="0"/>
              <a:t>01-02-2021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BB50057-5C8D-48C7-A426-EB72ACE8D1F7}"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594719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E6933DC-0F59-4DA0-8F57-DA521DC9C20B}" type="datetimeFigureOut">
              <a:rPr lang="en-IN" smtClean="0"/>
              <a:t>01-02-2021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BB50057-5C8D-48C7-A426-EB72ACE8D1F7}"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92543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E6933DC-0F59-4DA0-8F57-DA521DC9C20B}" type="datetimeFigureOut">
              <a:rPr lang="en-IN" smtClean="0"/>
              <a:t>01-02-2021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BB50057-5C8D-48C7-A426-EB72ACE8D1F7}"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945798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E6933DC-0F59-4DA0-8F57-DA521DC9C20B}" type="datetimeFigureOut">
              <a:rPr lang="en-IN" smtClean="0"/>
              <a:t>01-02-2021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BB50057-5C8D-48C7-A426-EB72ACE8D1F7}"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618458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E6933DC-0F59-4DA0-8F57-DA521DC9C20B}" type="datetimeFigureOut">
              <a:rPr lang="en-IN" smtClean="0"/>
              <a:t>01-02-2021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BB50057-5C8D-48C7-A426-EB72ACE8D1F7}" type="slidenum">
              <a:rPr lang="en-IN" smtClean="0"/>
              <a:t>‹#›</a:t>
            </a:fld>
            <a:endParaRPr lang="en-IN"/>
          </a:p>
        </p:txBody>
      </p:sp>
    </p:spTree>
    <p:extLst>
      <p:ext uri="{BB962C8B-B14F-4D97-AF65-F5344CB8AC3E}">
        <p14:creationId xmlns:p14="http://schemas.microsoft.com/office/powerpoint/2010/main" val="14129303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E6933DC-0F59-4DA0-8F57-DA521DC9C20B}" type="datetimeFigureOut">
              <a:rPr lang="en-IN" smtClean="0"/>
              <a:t>01-02-2021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BB50057-5C8D-48C7-A426-EB72ACE8D1F7}"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27354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E6933DC-0F59-4DA0-8F57-DA521DC9C20B}" type="datetimeFigureOut">
              <a:rPr lang="en-IN" smtClean="0"/>
              <a:t>01-02-2021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BB50057-5C8D-48C7-A426-EB72ACE8D1F7}" type="slidenum">
              <a:rPr lang="en-IN" smtClean="0"/>
              <a:t>‹#›</a:t>
            </a:fld>
            <a:endParaRPr lang="en-IN"/>
          </a:p>
        </p:txBody>
      </p:sp>
    </p:spTree>
    <p:extLst>
      <p:ext uri="{BB962C8B-B14F-4D97-AF65-F5344CB8AC3E}">
        <p14:creationId xmlns:p14="http://schemas.microsoft.com/office/powerpoint/2010/main" val="19603688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E6933DC-0F59-4DA0-8F57-DA521DC9C20B}" type="datetimeFigureOut">
              <a:rPr lang="en-IN" smtClean="0"/>
              <a:t>01-02-2021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BB50057-5C8D-48C7-A426-EB72ACE8D1F7}"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17895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E6933DC-0F59-4DA0-8F57-DA521DC9C20B}" type="datetimeFigureOut">
              <a:rPr lang="en-IN" smtClean="0"/>
              <a:t>01-02-2021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BB50057-5C8D-48C7-A426-EB72ACE8D1F7}"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917051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E6933DC-0F59-4DA0-8F57-DA521DC9C20B}" type="datetimeFigureOut">
              <a:rPr lang="en-IN" smtClean="0"/>
              <a:t>01-02-2021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BB50057-5C8D-48C7-A426-EB72ACE8D1F7}" type="slidenum">
              <a:rPr lang="en-IN" smtClean="0"/>
              <a:t>‹#›</a:t>
            </a:fld>
            <a:endParaRPr lang="en-IN"/>
          </a:p>
        </p:txBody>
      </p:sp>
    </p:spTree>
    <p:extLst>
      <p:ext uri="{BB962C8B-B14F-4D97-AF65-F5344CB8AC3E}">
        <p14:creationId xmlns:p14="http://schemas.microsoft.com/office/powerpoint/2010/main" val="39691420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E6933DC-0F59-4DA0-8F57-DA521DC9C20B}" type="datetimeFigureOut">
              <a:rPr lang="en-IN" smtClean="0"/>
              <a:t>01-02-2021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BB50057-5C8D-48C7-A426-EB72ACE8D1F7}"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405397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E6933DC-0F59-4DA0-8F57-DA521DC9C20B}" type="datetimeFigureOut">
              <a:rPr lang="en-IN" smtClean="0"/>
              <a:t>01-02-2021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BB50057-5C8D-48C7-A426-EB72ACE8D1F7}" type="slidenum">
              <a:rPr lang="en-IN" smtClean="0"/>
              <a:t>‹#›</a:t>
            </a:fld>
            <a:endParaRPr lang="en-IN"/>
          </a:p>
        </p:txBody>
      </p:sp>
    </p:spTree>
    <p:extLst>
      <p:ext uri="{BB962C8B-B14F-4D97-AF65-F5344CB8AC3E}">
        <p14:creationId xmlns:p14="http://schemas.microsoft.com/office/powerpoint/2010/main" val="40907525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E6933DC-0F59-4DA0-8F57-DA521DC9C20B}" type="datetimeFigureOut">
              <a:rPr lang="en-IN" smtClean="0"/>
              <a:t>01-02-2021</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BB50057-5C8D-48C7-A426-EB72ACE8D1F7}" type="slidenum">
              <a:rPr lang="en-IN" smtClean="0"/>
              <a:t>‹#›</a:t>
            </a:fld>
            <a:endParaRPr lang="en-IN"/>
          </a:p>
        </p:txBody>
      </p:sp>
    </p:spTree>
    <p:extLst>
      <p:ext uri="{BB962C8B-B14F-4D97-AF65-F5344CB8AC3E}">
        <p14:creationId xmlns:p14="http://schemas.microsoft.com/office/powerpoint/2010/main" val="217647888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5B4D84-B60E-4AC8-AE00-70DC901F0B68}"/>
              </a:ext>
            </a:extLst>
          </p:cNvPr>
          <p:cNvSpPr>
            <a:spLocks noGrp="1"/>
          </p:cNvSpPr>
          <p:nvPr>
            <p:ph type="ctrTitle"/>
          </p:nvPr>
        </p:nvSpPr>
        <p:spPr/>
        <p:txBody>
          <a:bodyPr/>
          <a:lstStyle/>
          <a:p>
            <a:r>
              <a:rPr lang="en-US" dirty="0"/>
              <a:t>Society Management System</a:t>
            </a:r>
            <a:endParaRPr lang="en-IN" dirty="0"/>
          </a:p>
        </p:txBody>
      </p:sp>
      <p:sp>
        <p:nvSpPr>
          <p:cNvPr id="3" name="Subtitle 2">
            <a:extLst>
              <a:ext uri="{FF2B5EF4-FFF2-40B4-BE49-F238E27FC236}">
                <a16:creationId xmlns:a16="http://schemas.microsoft.com/office/drawing/2014/main" id="{FD5A38C6-A167-4445-AB29-B8E0ABEC48C5}"/>
              </a:ext>
            </a:extLst>
          </p:cNvPr>
          <p:cNvSpPr>
            <a:spLocks noGrp="1"/>
          </p:cNvSpPr>
          <p:nvPr>
            <p:ph type="subTitle" idx="1"/>
          </p:nvPr>
        </p:nvSpPr>
        <p:spPr/>
        <p:txBody>
          <a:bodyPr>
            <a:normAutofit lnSpcReduction="10000"/>
          </a:bodyPr>
          <a:lstStyle/>
          <a:p>
            <a:r>
              <a:rPr lang="en-US" dirty="0"/>
              <a:t>Submitted by </a:t>
            </a:r>
          </a:p>
          <a:p>
            <a:r>
              <a:rPr lang="en-US" dirty="0" err="1"/>
              <a:t>Vaibhavi</a:t>
            </a:r>
            <a:r>
              <a:rPr lang="en-US" dirty="0"/>
              <a:t> A. </a:t>
            </a:r>
            <a:r>
              <a:rPr lang="en-US" dirty="0" err="1"/>
              <a:t>Shelar</a:t>
            </a:r>
            <a:r>
              <a:rPr lang="en-US" dirty="0"/>
              <a:t>		Roll No. 1213</a:t>
            </a:r>
          </a:p>
          <a:p>
            <a:r>
              <a:rPr lang="en-US" dirty="0" err="1"/>
              <a:t>Vrushali</a:t>
            </a:r>
            <a:r>
              <a:rPr lang="en-US" dirty="0"/>
              <a:t> A. Mohite		Roll No. 1217</a:t>
            </a:r>
            <a:endParaRPr lang="en-IN" dirty="0"/>
          </a:p>
        </p:txBody>
      </p:sp>
    </p:spTree>
    <p:extLst>
      <p:ext uri="{BB962C8B-B14F-4D97-AF65-F5344CB8AC3E}">
        <p14:creationId xmlns:p14="http://schemas.microsoft.com/office/powerpoint/2010/main" val="10881755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6A5D2-B22B-4957-B5BB-C7548DF20A1B}"/>
              </a:ext>
            </a:extLst>
          </p:cNvPr>
          <p:cNvSpPr>
            <a:spLocks noGrp="1"/>
          </p:cNvSpPr>
          <p:nvPr>
            <p:ph type="title"/>
          </p:nvPr>
        </p:nvSpPr>
        <p:spPr/>
        <p:txBody>
          <a:bodyPr/>
          <a:lstStyle/>
          <a:p>
            <a:r>
              <a:rPr lang="en-US" sz="4400" dirty="0">
                <a:effectLst/>
                <a:latin typeface="Times New Roman" panose="02020603050405020304" pitchFamily="18" charset="0"/>
                <a:ea typeface="Times New Roman" panose="02020603050405020304" pitchFamily="18" charset="0"/>
              </a:rPr>
              <a:t>Conclusion</a:t>
            </a:r>
            <a:endParaRPr lang="en-IN" dirty="0"/>
          </a:p>
        </p:txBody>
      </p:sp>
      <p:sp>
        <p:nvSpPr>
          <p:cNvPr id="3" name="Content Placeholder 2">
            <a:extLst>
              <a:ext uri="{FF2B5EF4-FFF2-40B4-BE49-F238E27FC236}">
                <a16:creationId xmlns:a16="http://schemas.microsoft.com/office/drawing/2014/main" id="{B140BFDD-7226-4008-AB48-7EA4918F2ABF}"/>
              </a:ext>
            </a:extLst>
          </p:cNvPr>
          <p:cNvSpPr>
            <a:spLocks noGrp="1"/>
          </p:cNvSpPr>
          <p:nvPr>
            <p:ph idx="1"/>
          </p:nvPr>
        </p:nvSpPr>
        <p:spPr/>
        <p:txBody>
          <a:bodyPr/>
          <a:lstStyle/>
          <a:p>
            <a:pPr marL="690880">
              <a:spcBef>
                <a:spcPts val="435"/>
              </a:spcBef>
              <a:spcAft>
                <a:spcPts val="0"/>
              </a:spcAft>
            </a:pPr>
            <a:endParaRPr lang="en-IN" sz="1800" dirty="0">
              <a:effectLst/>
              <a:latin typeface="Times New Roman" panose="02020603050405020304" pitchFamily="18" charset="0"/>
              <a:ea typeface="Times New Roman" panose="02020603050405020304" pitchFamily="18" charset="0"/>
            </a:endParaRPr>
          </a:p>
          <a:p>
            <a:pPr marL="539750" marR="539750" algn="just">
              <a:lnSpc>
                <a:spcPct val="150000"/>
              </a:lnSpc>
              <a:spcBef>
                <a:spcPts val="760"/>
              </a:spcBef>
              <a:spcAft>
                <a:spcPts val="0"/>
              </a:spcAft>
            </a:pPr>
            <a:r>
              <a:rPr lang="en-US" sz="1800" dirty="0">
                <a:effectLst/>
                <a:latin typeface="Times New Roman" panose="02020603050405020304" pitchFamily="18" charset="0"/>
                <a:ea typeface="Times New Roman" panose="02020603050405020304" pitchFamily="18" charset="0"/>
              </a:rPr>
              <a:t>Society management system puts forth the actual working of a society. Administration, management, payment calculation, complaint Management, Event Management, Notice Generating etc. similar to a society are the key features of our project. User can access services and functionalities from the society anywhere and anytime for their own comfort.</a:t>
            </a:r>
            <a:endParaRPr lang="en-IN" sz="18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10567291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DD81C-4901-4B9D-851A-7F84D2CCDD38}"/>
              </a:ext>
            </a:extLst>
          </p:cNvPr>
          <p:cNvSpPr>
            <a:spLocks noGrp="1"/>
          </p:cNvSpPr>
          <p:nvPr>
            <p:ph type="title"/>
          </p:nvPr>
        </p:nvSpPr>
        <p:spPr/>
        <p:txBody>
          <a:bodyPr/>
          <a:lstStyle/>
          <a:p>
            <a:r>
              <a:rPr lang="en-US" dirty="0"/>
              <a:t>References</a:t>
            </a:r>
            <a:endParaRPr lang="en-IN" dirty="0"/>
          </a:p>
        </p:txBody>
      </p:sp>
      <p:sp>
        <p:nvSpPr>
          <p:cNvPr id="3" name="Content Placeholder 2">
            <a:extLst>
              <a:ext uri="{FF2B5EF4-FFF2-40B4-BE49-F238E27FC236}">
                <a16:creationId xmlns:a16="http://schemas.microsoft.com/office/drawing/2014/main" id="{A18BC7AF-30C0-41FF-90A7-0AE32DF838FC}"/>
              </a:ext>
            </a:extLst>
          </p:cNvPr>
          <p:cNvSpPr>
            <a:spLocks noGrp="1"/>
          </p:cNvSpPr>
          <p:nvPr>
            <p:ph idx="1"/>
          </p:nvPr>
        </p:nvSpPr>
        <p:spPr/>
        <p:txBody>
          <a:bodyPr>
            <a:normAutofit/>
          </a:bodyPr>
          <a:lstStyle/>
          <a:p>
            <a:pPr>
              <a:spcBef>
                <a:spcPts val="785"/>
              </a:spcBef>
              <a:spcAft>
                <a:spcPts val="0"/>
              </a:spcAft>
              <a:buSzPts val="1200"/>
              <a:tabLst>
                <a:tab pos="639445" algn="l"/>
              </a:tabLst>
            </a:pPr>
            <a:r>
              <a:rPr lang="en-US" sz="1800" dirty="0">
                <a:effectLst/>
                <a:latin typeface="Times New Roman" panose="02020603050405020304" pitchFamily="18" charset="0"/>
                <a:ea typeface="Times New Roman" panose="02020603050405020304" pitchFamily="18" charset="0"/>
              </a:rPr>
              <a:t>Maharashtra Co-operative Housing Societies Act; [MCS Act]</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1960.</a:t>
            </a:r>
            <a:endParaRPr lang="en-IN" sz="1800" dirty="0">
              <a:effectLst/>
              <a:latin typeface="Times New Roman" panose="02020603050405020304" pitchFamily="18" charset="0"/>
              <a:ea typeface="Times New Roman" panose="02020603050405020304" pitchFamily="18" charset="0"/>
            </a:endParaRPr>
          </a:p>
          <a:p>
            <a:pPr>
              <a:spcBef>
                <a:spcPts val="35"/>
              </a:spcBef>
            </a:pPr>
            <a:endParaRPr lang="en-IN" sz="1800" dirty="0">
              <a:effectLst/>
              <a:latin typeface="Times New Roman" panose="02020603050405020304" pitchFamily="18" charset="0"/>
              <a:ea typeface="Times New Roman" panose="02020603050405020304" pitchFamily="18" charset="0"/>
            </a:endParaRPr>
          </a:p>
          <a:p>
            <a:pPr marR="646430">
              <a:spcBef>
                <a:spcPts val="5"/>
              </a:spcBef>
              <a:spcAft>
                <a:spcPts val="0"/>
              </a:spcAft>
              <a:buSzPts val="1200"/>
              <a:tabLst>
                <a:tab pos="639445" algn="l"/>
              </a:tabLst>
            </a:pPr>
            <a:r>
              <a:rPr lang="en-US" sz="1800" dirty="0">
                <a:effectLst/>
                <a:latin typeface="Times New Roman" panose="02020603050405020304" pitchFamily="18" charset="0"/>
                <a:ea typeface="Times New Roman" panose="02020603050405020304" pitchFamily="18" charset="0"/>
              </a:rPr>
              <a:t>“Reserve Funds” means the funds constituted under the provisions of section 66(1) of</a:t>
            </a:r>
            <a:r>
              <a:rPr lang="en-US" sz="1800" spc="-19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 </a:t>
            </a:r>
            <a:r>
              <a:rPr lang="en-US" sz="1800" spc="-15" dirty="0">
                <a:effectLst/>
                <a:latin typeface="Times New Roman" panose="02020603050405020304" pitchFamily="18" charset="0"/>
                <a:ea typeface="Times New Roman" panose="02020603050405020304" pitchFamily="18" charset="0"/>
              </a:rPr>
              <a:t>Act </a:t>
            </a:r>
            <a:r>
              <a:rPr lang="en-US" sz="1800" dirty="0">
                <a:effectLst/>
                <a:latin typeface="Times New Roman" panose="02020603050405020304" pitchFamily="18" charset="0"/>
                <a:ea typeface="Times New Roman" panose="02020603050405020304" pitchFamily="18" charset="0"/>
              </a:rPr>
              <a:t>and </a:t>
            </a:r>
            <a:r>
              <a:rPr lang="en-US" sz="1800" spc="-15" dirty="0">
                <a:effectLst/>
                <a:latin typeface="Times New Roman" panose="02020603050405020304" pitchFamily="18" charset="0"/>
                <a:ea typeface="Times New Roman" panose="02020603050405020304" pitchFamily="18" charset="0"/>
              </a:rPr>
              <a:t>“Bye </a:t>
            </a:r>
            <a:r>
              <a:rPr lang="en-US" sz="1800" dirty="0">
                <a:effectLst/>
                <a:latin typeface="Times New Roman" panose="02020603050405020304" pitchFamily="18" charset="0"/>
                <a:ea typeface="Times New Roman" panose="02020603050405020304" pitchFamily="18" charset="0"/>
              </a:rPr>
              <a:t>law” No. 12</a:t>
            </a:r>
            <a:r>
              <a:rPr lang="en-US" sz="1800" spc="1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t>
            </a:r>
            <a:r>
              <a:rPr lang="en-US" sz="1800" dirty="0" err="1">
                <a:effectLst/>
                <a:latin typeface="Times New Roman" panose="02020603050405020304" pitchFamily="18" charset="0"/>
                <a:ea typeface="Times New Roman" panose="02020603050405020304" pitchFamily="18" charset="0"/>
              </a:rPr>
              <a:t>i</a:t>
            </a:r>
            <a:r>
              <a:rPr lang="en-US" sz="1800" dirty="0">
                <a:effectLst/>
                <a:latin typeface="Times New Roman" panose="02020603050405020304" pitchFamily="18" charset="0"/>
                <a:ea typeface="Times New Roman" panose="02020603050405020304" pitchFamily="18" charset="0"/>
              </a:rPr>
              <a:t>).</a:t>
            </a:r>
            <a:endParaRPr lang="en-IN" sz="1800" dirty="0">
              <a:effectLst/>
              <a:latin typeface="Times New Roman" panose="02020603050405020304" pitchFamily="18" charset="0"/>
              <a:ea typeface="Times New Roman" panose="02020603050405020304" pitchFamily="18" charset="0"/>
            </a:endParaRPr>
          </a:p>
          <a:p>
            <a:pPr marR="855980">
              <a:lnSpc>
                <a:spcPct val="98000"/>
              </a:lnSpc>
              <a:spcBef>
                <a:spcPts val="690"/>
              </a:spcBef>
              <a:spcAft>
                <a:spcPts val="0"/>
              </a:spcAft>
              <a:buSzPts val="1200"/>
              <a:tabLst>
                <a:tab pos="639445" algn="l"/>
              </a:tabLst>
            </a:pPr>
            <a:r>
              <a:rPr lang="en-US" sz="1800" dirty="0">
                <a:effectLst/>
                <a:latin typeface="Times New Roman" panose="02020603050405020304" pitchFamily="18" charset="0"/>
                <a:ea typeface="Times New Roman" panose="02020603050405020304" pitchFamily="18" charset="0"/>
              </a:rPr>
              <a:t>“Repairs and Maintenance Funds” means the </a:t>
            </a:r>
            <a:r>
              <a:rPr lang="en-US" sz="1800" spc="-15" dirty="0">
                <a:effectLst/>
                <a:latin typeface="Times New Roman" panose="02020603050405020304" pitchFamily="18" charset="0"/>
                <a:ea typeface="Times New Roman" panose="02020603050405020304" pitchFamily="18" charset="0"/>
              </a:rPr>
              <a:t>fund </a:t>
            </a:r>
            <a:r>
              <a:rPr lang="en-US" sz="1800" dirty="0">
                <a:effectLst/>
                <a:latin typeface="Times New Roman" panose="02020603050405020304" pitchFamily="18" charset="0"/>
                <a:ea typeface="Times New Roman" panose="02020603050405020304" pitchFamily="18" charset="0"/>
              </a:rPr>
              <a:t>constituted under the </a:t>
            </a:r>
            <a:r>
              <a:rPr lang="en-US" sz="1800" spc="-15" dirty="0">
                <a:effectLst/>
                <a:latin typeface="Times New Roman" panose="02020603050405020304" pitchFamily="18" charset="0"/>
                <a:ea typeface="Times New Roman" panose="02020603050405020304" pitchFamily="18" charset="0"/>
              </a:rPr>
              <a:t>Bye </a:t>
            </a:r>
            <a:r>
              <a:rPr lang="en-US" sz="1800" dirty="0">
                <a:effectLst/>
                <a:latin typeface="Times New Roman" panose="02020603050405020304" pitchFamily="18" charset="0"/>
                <a:ea typeface="Times New Roman" panose="02020603050405020304" pitchFamily="18" charset="0"/>
              </a:rPr>
              <a:t>Law No. 13(a). </a:t>
            </a:r>
            <a:endParaRPr lang="en-IN" sz="1800" dirty="0">
              <a:effectLst/>
              <a:latin typeface="Times New Roman" panose="02020603050405020304" pitchFamily="18" charset="0"/>
              <a:ea typeface="Times New Roman" panose="02020603050405020304" pitchFamily="18" charset="0"/>
            </a:endParaRPr>
          </a:p>
          <a:p>
            <a:pPr>
              <a:spcBef>
                <a:spcPts val="690"/>
              </a:spcBef>
              <a:spcAft>
                <a:spcPts val="0"/>
              </a:spcAft>
              <a:buSzPts val="1200"/>
              <a:tabLst>
                <a:tab pos="639445" algn="l"/>
              </a:tabLst>
            </a:pPr>
            <a:r>
              <a:rPr lang="en-US" sz="1800" dirty="0">
                <a:effectLst/>
                <a:latin typeface="Times New Roman" panose="02020603050405020304" pitchFamily="18" charset="0"/>
                <a:ea typeface="Times New Roman" panose="02020603050405020304" pitchFamily="18" charset="0"/>
              </a:rPr>
              <a:t>‟Sinking Funds” means the funds constituted under the </a:t>
            </a:r>
            <a:r>
              <a:rPr lang="en-US" sz="1800" spc="-15" dirty="0">
                <a:effectLst/>
                <a:latin typeface="Times New Roman" panose="02020603050405020304" pitchFamily="18" charset="0"/>
                <a:ea typeface="Times New Roman" panose="02020603050405020304" pitchFamily="18" charset="0"/>
              </a:rPr>
              <a:t>Bye </a:t>
            </a:r>
            <a:r>
              <a:rPr lang="en-US" sz="1800" dirty="0">
                <a:effectLst/>
                <a:latin typeface="Times New Roman" panose="02020603050405020304" pitchFamily="18" charset="0"/>
                <a:ea typeface="Times New Roman" panose="02020603050405020304" pitchFamily="18" charset="0"/>
              </a:rPr>
              <a:t>Law No.</a:t>
            </a:r>
            <a:r>
              <a:rPr lang="en-US" sz="1800" spc="-17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13(c).</a:t>
            </a:r>
            <a:endParaRPr lang="en-IN" sz="1800" dirty="0">
              <a:effectLst/>
              <a:latin typeface="Times New Roman" panose="02020603050405020304" pitchFamily="18" charset="0"/>
              <a:ea typeface="Times New Roman" panose="02020603050405020304" pitchFamily="18" charset="0"/>
            </a:endParaRPr>
          </a:p>
          <a:p>
            <a:pPr marL="0" indent="0">
              <a:buNone/>
            </a:pPr>
            <a:endParaRPr lang="en-IN" sz="18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34129777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E4113D7-46A7-4342-AF58-19EBF1CC14D5}"/>
              </a:ext>
            </a:extLst>
          </p:cNvPr>
          <p:cNvSpPr txBox="1"/>
          <p:nvPr/>
        </p:nvSpPr>
        <p:spPr>
          <a:xfrm flipH="1">
            <a:off x="2398643" y="2828835"/>
            <a:ext cx="7394713" cy="1200329"/>
          </a:xfrm>
          <a:prstGeom prst="rect">
            <a:avLst/>
          </a:prstGeom>
          <a:noFill/>
        </p:spPr>
        <p:txBody>
          <a:bodyPr wrap="square" rtlCol="0">
            <a:spAutoFit/>
          </a:bodyPr>
          <a:lstStyle/>
          <a:p>
            <a:pPr algn="ctr"/>
            <a:r>
              <a:rPr lang="en-US" sz="7200" b="1" dirty="0"/>
              <a:t>Thank You</a:t>
            </a:r>
            <a:endParaRPr lang="en-IN" sz="7200" b="1" dirty="0"/>
          </a:p>
        </p:txBody>
      </p:sp>
    </p:spTree>
    <p:extLst>
      <p:ext uri="{BB962C8B-B14F-4D97-AF65-F5344CB8AC3E}">
        <p14:creationId xmlns:p14="http://schemas.microsoft.com/office/powerpoint/2010/main" val="27118441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716D1C8-14BE-4748-98A4-7D9B5881C084}"/>
              </a:ext>
            </a:extLst>
          </p:cNvPr>
          <p:cNvSpPr txBox="1"/>
          <p:nvPr/>
        </p:nvSpPr>
        <p:spPr>
          <a:xfrm flipH="1">
            <a:off x="1470991" y="1007166"/>
            <a:ext cx="8998225" cy="5539978"/>
          </a:xfrm>
          <a:prstGeom prst="rect">
            <a:avLst/>
          </a:prstGeom>
          <a:noFill/>
        </p:spPr>
        <p:txBody>
          <a:bodyPr wrap="square" rtlCol="0">
            <a:spAutoFit/>
          </a:bodyPr>
          <a:lstStyle/>
          <a:p>
            <a:pPr marL="285750" indent="-285750">
              <a:buFont typeface="Arial" panose="020B0604020202020204" pitchFamily="34" charset="0"/>
              <a:buChar char="•"/>
            </a:pPr>
            <a:r>
              <a:rPr lang="en-US" sz="3200" dirty="0"/>
              <a:t>Introduction</a:t>
            </a:r>
          </a:p>
          <a:p>
            <a:pPr marL="285750" indent="-285750">
              <a:buFont typeface="Arial" panose="020B0604020202020204" pitchFamily="34" charset="0"/>
              <a:buChar char="•"/>
            </a:pPr>
            <a:r>
              <a:rPr lang="en-US" sz="3200" dirty="0"/>
              <a:t>Scopes</a:t>
            </a:r>
          </a:p>
          <a:p>
            <a:pPr marL="285750" indent="-285750">
              <a:buFont typeface="Arial" panose="020B0604020202020204" pitchFamily="34" charset="0"/>
              <a:buChar char="•"/>
            </a:pPr>
            <a:r>
              <a:rPr lang="en-US" sz="3200" dirty="0"/>
              <a:t>Problem Statement</a:t>
            </a:r>
          </a:p>
          <a:p>
            <a:pPr marL="285750" indent="-285750">
              <a:buFont typeface="Arial" panose="020B0604020202020204" pitchFamily="34" charset="0"/>
              <a:buChar char="•"/>
            </a:pPr>
            <a:r>
              <a:rPr lang="en-IN" sz="2800" i="0" u="none" strike="noStrike" baseline="0" dirty="0">
                <a:solidFill>
                  <a:srgbClr val="000000"/>
                </a:solidFill>
                <a:latin typeface="Times New Roman" panose="02020603050405020304" pitchFamily="18" charset="0"/>
              </a:rPr>
              <a:t>Aims &amp; Objectives </a:t>
            </a:r>
            <a:endParaRPr lang="en-US" sz="2800" dirty="0"/>
          </a:p>
          <a:p>
            <a:pPr marL="285750" indent="-285750">
              <a:buFont typeface="Arial" panose="020B0604020202020204" pitchFamily="34" charset="0"/>
              <a:buChar char="•"/>
            </a:pPr>
            <a:r>
              <a:rPr lang="en-US" sz="3200" dirty="0"/>
              <a:t>Features</a:t>
            </a:r>
          </a:p>
          <a:p>
            <a:pPr marL="285750" indent="-285750">
              <a:buFont typeface="Arial" panose="020B0604020202020204" pitchFamily="34" charset="0"/>
              <a:buChar char="•"/>
            </a:pPr>
            <a:r>
              <a:rPr lang="en-IN" sz="3200" dirty="0"/>
              <a:t>UML Diagram </a:t>
            </a:r>
          </a:p>
          <a:p>
            <a:pPr marL="457200" indent="-457200">
              <a:buFont typeface="Courier New" panose="02070309020205020404" pitchFamily="49" charset="0"/>
              <a:buChar char="o"/>
            </a:pPr>
            <a:r>
              <a:rPr lang="en-IN" sz="2400" dirty="0"/>
              <a:t>		Use case Diagram</a:t>
            </a:r>
          </a:p>
          <a:p>
            <a:pPr marL="457200" indent="-457200">
              <a:buFont typeface="Courier New" panose="02070309020205020404" pitchFamily="49" charset="0"/>
              <a:buChar char="o"/>
            </a:pPr>
            <a:r>
              <a:rPr lang="en-IN" sz="2400" dirty="0"/>
              <a:t>		Class Diagram</a:t>
            </a:r>
          </a:p>
          <a:p>
            <a:pPr marL="285750" indent="-285750">
              <a:buFont typeface="Arial" panose="020B0604020202020204" pitchFamily="34" charset="0"/>
              <a:buChar char="•"/>
            </a:pPr>
            <a:r>
              <a:rPr lang="en-IN" sz="3200" dirty="0" err="1"/>
              <a:t>ScreenShots</a:t>
            </a:r>
            <a:endParaRPr lang="en-IN" sz="3200" dirty="0"/>
          </a:p>
          <a:p>
            <a:pPr marL="285750" indent="-285750">
              <a:buFont typeface="Arial" panose="020B0604020202020204" pitchFamily="34" charset="0"/>
              <a:buChar char="•"/>
            </a:pPr>
            <a:r>
              <a:rPr lang="en-IN" sz="3200" dirty="0"/>
              <a:t>Conclusion</a:t>
            </a:r>
          </a:p>
          <a:p>
            <a:pPr marL="285750" indent="-285750">
              <a:buFont typeface="Arial" panose="020B0604020202020204" pitchFamily="34" charset="0"/>
              <a:buChar char="•"/>
            </a:pPr>
            <a:r>
              <a:rPr lang="en-IN" sz="3200" dirty="0"/>
              <a:t>Reference</a:t>
            </a:r>
          </a:p>
          <a:p>
            <a:endParaRPr lang="en-IN" dirty="0"/>
          </a:p>
        </p:txBody>
      </p:sp>
    </p:spTree>
    <p:extLst>
      <p:ext uri="{BB962C8B-B14F-4D97-AF65-F5344CB8AC3E}">
        <p14:creationId xmlns:p14="http://schemas.microsoft.com/office/powerpoint/2010/main" val="28142065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C386E-DFC9-42F3-A000-698D28D1D31D}"/>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9D55B792-7328-4AB1-A24F-18FEE7CACE99}"/>
              </a:ext>
            </a:extLst>
          </p:cNvPr>
          <p:cNvSpPr>
            <a:spLocks noGrp="1"/>
          </p:cNvSpPr>
          <p:nvPr>
            <p:ph idx="1"/>
          </p:nvPr>
        </p:nvSpPr>
        <p:spPr/>
        <p:txBody>
          <a:bodyPr>
            <a:normAutofit/>
          </a:bodyPr>
          <a:lstStyle/>
          <a:p>
            <a:pPr algn="just"/>
            <a:r>
              <a:rPr lang="en-US" sz="2000" dirty="0">
                <a:effectLst/>
                <a:latin typeface="Times New Roman" panose="02020603050405020304" pitchFamily="18" charset="0"/>
                <a:ea typeface="Times New Roman" panose="02020603050405020304" pitchFamily="18" charset="0"/>
              </a:rPr>
              <a:t>SMS are designed to provide utility to daily operations of society. This software helps maintains society Maintenance as well as cultural funds and other payments. Secretory can add Electricity billing, Water billing, security maintenance and also manage flat owner data. Then Flat owner need to add there family members and if owner have any issue then owner can complaint online through this system. Secretory can add events and cancel events, issue notice from notice board. Society Management System </a:t>
            </a:r>
            <a:r>
              <a:rPr lang="en-US" sz="2000" spc="-15" dirty="0">
                <a:effectLst/>
                <a:latin typeface="Times New Roman" panose="02020603050405020304" pitchFamily="18" charset="0"/>
                <a:ea typeface="Times New Roman" panose="02020603050405020304" pitchFamily="18" charset="0"/>
              </a:rPr>
              <a:t>is </a:t>
            </a:r>
            <a:r>
              <a:rPr lang="en-US" sz="2000" dirty="0">
                <a:effectLst/>
                <a:latin typeface="Times New Roman" panose="02020603050405020304" pitchFamily="18" charset="0"/>
                <a:ea typeface="Times New Roman" panose="02020603050405020304" pitchFamily="18" charset="0"/>
              </a:rPr>
              <a:t>the website portal to reduce conflicts </a:t>
            </a:r>
            <a:r>
              <a:rPr lang="en-US" sz="2000" spc="-15" dirty="0">
                <a:effectLst/>
                <a:latin typeface="Times New Roman" panose="02020603050405020304" pitchFamily="18" charset="0"/>
                <a:ea typeface="Times New Roman" panose="02020603050405020304" pitchFamily="18" charset="0"/>
              </a:rPr>
              <a:t>among </a:t>
            </a:r>
            <a:r>
              <a:rPr lang="en-US" sz="2000" dirty="0">
                <a:effectLst/>
                <a:latin typeface="Times New Roman" panose="02020603050405020304" pitchFamily="18" charset="0"/>
                <a:ea typeface="Times New Roman" panose="02020603050405020304" pitchFamily="18" charset="0"/>
              </a:rPr>
              <a:t>society members. The system has automated functionality for calculating monthly maintenance bill and </a:t>
            </a:r>
            <a:r>
              <a:rPr lang="en-US" sz="2000" spc="-15" dirty="0">
                <a:effectLst/>
                <a:latin typeface="Times New Roman" panose="02020603050405020304" pitchFamily="18" charset="0"/>
                <a:ea typeface="Times New Roman" panose="02020603050405020304" pitchFamily="18" charset="0"/>
              </a:rPr>
              <a:t>member </a:t>
            </a:r>
            <a:r>
              <a:rPr lang="en-US" sz="2000" dirty="0">
                <a:effectLst/>
                <a:latin typeface="Times New Roman" panose="02020603050405020304" pitchFamily="18" charset="0"/>
                <a:ea typeface="Times New Roman" panose="02020603050405020304" pitchFamily="18" charset="0"/>
              </a:rPr>
              <a:t>can view their bill status on their</a:t>
            </a:r>
            <a:r>
              <a:rPr lang="en-US" sz="2000" spc="-5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account.</a:t>
            </a:r>
            <a:endParaRPr lang="en-IN" sz="2000" dirty="0"/>
          </a:p>
        </p:txBody>
      </p:sp>
    </p:spTree>
    <p:extLst>
      <p:ext uri="{BB962C8B-B14F-4D97-AF65-F5344CB8AC3E}">
        <p14:creationId xmlns:p14="http://schemas.microsoft.com/office/powerpoint/2010/main" val="38956117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518C70-836A-4487-867E-CB57B766B47A}"/>
              </a:ext>
            </a:extLst>
          </p:cNvPr>
          <p:cNvSpPr>
            <a:spLocks noGrp="1"/>
          </p:cNvSpPr>
          <p:nvPr>
            <p:ph type="title"/>
          </p:nvPr>
        </p:nvSpPr>
        <p:spPr/>
        <p:txBody>
          <a:bodyPr>
            <a:normAutofit/>
          </a:bodyPr>
          <a:lstStyle/>
          <a:p>
            <a:r>
              <a:rPr lang="en-IN" sz="6000" dirty="0">
                <a:effectLst/>
                <a:latin typeface="Times New Roman" panose="02020603050405020304" pitchFamily="18" charset="0"/>
                <a:ea typeface="Times New Roman" panose="02020603050405020304" pitchFamily="18" charset="0"/>
              </a:rPr>
              <a:t>Scope</a:t>
            </a:r>
            <a:endParaRPr lang="en-IN" sz="6000" dirty="0"/>
          </a:p>
        </p:txBody>
      </p:sp>
      <p:sp>
        <p:nvSpPr>
          <p:cNvPr id="3" name="Content Placeholder 2">
            <a:extLst>
              <a:ext uri="{FF2B5EF4-FFF2-40B4-BE49-F238E27FC236}">
                <a16:creationId xmlns:a16="http://schemas.microsoft.com/office/drawing/2014/main" id="{5D141E5F-61DA-4D41-9019-AC6F60C80910}"/>
              </a:ext>
            </a:extLst>
          </p:cNvPr>
          <p:cNvSpPr>
            <a:spLocks noGrp="1"/>
          </p:cNvSpPr>
          <p:nvPr>
            <p:ph idx="1"/>
          </p:nvPr>
        </p:nvSpPr>
        <p:spPr/>
        <p:txBody>
          <a:bodyPr/>
          <a:lstStyle/>
          <a:p>
            <a:r>
              <a:rPr lang="en-IN" sz="1800" dirty="0">
                <a:effectLst/>
                <a:latin typeface="Times New Roman" panose="02020603050405020304" pitchFamily="18" charset="0"/>
                <a:ea typeface="Times New Roman" panose="02020603050405020304" pitchFamily="18" charset="0"/>
                <a:cs typeface="Mangal" panose="02040503050203030202" pitchFamily="18" charset="0"/>
              </a:rPr>
              <a:t>This system allows secretory to add flat owners data, bills, events and issue notice. Flat owners allow add family members details and have any issue then apply online complaints.</a:t>
            </a:r>
            <a:endParaRPr lang="en-IN" sz="1800" dirty="0">
              <a:effectLst/>
              <a:latin typeface="Calibri" panose="020F0502020204030204" pitchFamily="34" charset="0"/>
              <a:ea typeface="Times New Roman" panose="02020603050405020304" pitchFamily="18" charset="0"/>
              <a:cs typeface="Mangal" panose="02040503050203030202" pitchFamily="18" charset="0"/>
            </a:endParaRPr>
          </a:p>
          <a:p>
            <a:r>
              <a:rPr lang="en-US" sz="1800" dirty="0">
                <a:effectLst/>
                <a:latin typeface="Times New Roman" panose="02020603050405020304" pitchFamily="18" charset="0"/>
                <a:ea typeface="Times New Roman" panose="02020603050405020304" pitchFamily="18" charset="0"/>
              </a:rPr>
              <a:t>The</a:t>
            </a:r>
            <a:r>
              <a:rPr lang="en-US" sz="1800" spc="-6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advancement</a:t>
            </a:r>
            <a:r>
              <a:rPr lang="en-US" sz="1800" spc="-30" dirty="0">
                <a:effectLst/>
                <a:latin typeface="Times New Roman" panose="02020603050405020304" pitchFamily="18" charset="0"/>
                <a:ea typeface="Times New Roman" panose="02020603050405020304" pitchFamily="18" charset="0"/>
              </a:rPr>
              <a:t> </a:t>
            </a:r>
            <a:r>
              <a:rPr lang="en-US" sz="1800" spc="-15" dirty="0">
                <a:effectLst/>
                <a:latin typeface="Times New Roman" panose="02020603050405020304" pitchFamily="18" charset="0"/>
                <a:ea typeface="Times New Roman" panose="02020603050405020304" pitchFamily="18" charset="0"/>
              </a:rPr>
              <a:t>in</a:t>
            </a:r>
            <a:r>
              <a:rPr lang="en-US" sz="1800" spc="-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Information</a:t>
            </a:r>
            <a:r>
              <a:rPr lang="en-US" sz="1800" spc="-7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Technology</a:t>
            </a:r>
            <a:r>
              <a:rPr lang="en-US" sz="1800" spc="-1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internet</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penetration</a:t>
            </a:r>
            <a:r>
              <a:rPr lang="en-US" sz="1800" spc="-5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has</a:t>
            </a:r>
            <a:r>
              <a:rPr lang="en-US" sz="1800" spc="-7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greatly</a:t>
            </a:r>
            <a:r>
              <a:rPr lang="en-US" sz="1800" spc="-8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enhanced various</a:t>
            </a:r>
            <a:r>
              <a:rPr lang="en-US" sz="1800" spc="-6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business</a:t>
            </a:r>
            <a:r>
              <a:rPr lang="en-US" sz="1800" spc="-9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processes</a:t>
            </a:r>
            <a:r>
              <a:rPr lang="en-US" sz="1800" spc="-8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a:t>
            </a:r>
            <a:r>
              <a:rPr lang="en-US" sz="1800" spc="-8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communication</a:t>
            </a:r>
            <a:r>
              <a:rPr lang="en-US" sz="1800" spc="-7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between</a:t>
            </a:r>
            <a:r>
              <a:rPr lang="en-US" sz="1800" spc="-8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society</a:t>
            </a:r>
            <a:r>
              <a:rPr lang="en-US" sz="1800" spc="-1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owners</a:t>
            </a:r>
            <a:r>
              <a:rPr lang="en-US" sz="1800" spc="-9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a:t>
            </a:r>
            <a:r>
              <a:rPr lang="en-US" sz="1800" spc="-5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their</a:t>
            </a:r>
            <a:r>
              <a:rPr lang="en-US" sz="1800" spc="-6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customers who</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are</a:t>
            </a:r>
            <a:r>
              <a:rPr lang="en-US" sz="1800" spc="-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purchasing</a:t>
            </a:r>
            <a:r>
              <a:rPr lang="en-US" sz="1800" spc="-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flats.</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This</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Society</a:t>
            </a:r>
            <a:r>
              <a:rPr lang="en-US" sz="1800" spc="-1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Management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System</a:t>
            </a:r>
            <a:r>
              <a:rPr lang="en-US" sz="1800" spc="-40" dirty="0">
                <a:effectLst/>
                <a:latin typeface="Times New Roman" panose="02020603050405020304" pitchFamily="18" charset="0"/>
                <a:ea typeface="Times New Roman" panose="02020603050405020304" pitchFamily="18" charset="0"/>
              </a:rPr>
              <a:t> </a:t>
            </a:r>
            <a:r>
              <a:rPr lang="en-US" sz="1800" spc="-25" dirty="0">
                <a:effectLst/>
                <a:latin typeface="Times New Roman" panose="02020603050405020304" pitchFamily="18" charset="0"/>
                <a:ea typeface="Times New Roman" panose="02020603050405020304" pitchFamily="18" charset="0"/>
              </a:rPr>
              <a:t>is</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developed</a:t>
            </a:r>
            <a:r>
              <a:rPr lang="en-US" sz="1800" spc="-45" dirty="0">
                <a:effectLst/>
                <a:latin typeface="Times New Roman" panose="02020603050405020304" pitchFamily="18" charset="0"/>
                <a:ea typeface="Times New Roman" panose="02020603050405020304" pitchFamily="18" charset="0"/>
              </a:rPr>
              <a:t> </a:t>
            </a:r>
            <a:r>
              <a:rPr lang="en-US" sz="1800" spc="10" dirty="0">
                <a:effectLst/>
                <a:latin typeface="Times New Roman" panose="02020603050405020304" pitchFamily="18" charset="0"/>
                <a:ea typeface="Times New Roman" panose="02020603050405020304" pitchFamily="18" charset="0"/>
              </a:rPr>
              <a:t>to</a:t>
            </a:r>
            <a:r>
              <a:rPr lang="en-US" sz="1800" dirty="0">
                <a:effectLst/>
                <a:latin typeface="Times New Roman" panose="02020603050405020304" pitchFamily="18" charset="0"/>
                <a:ea typeface="Times New Roman" panose="02020603050405020304" pitchFamily="18" charset="0"/>
              </a:rPr>
              <a:t> </a:t>
            </a:r>
            <a:r>
              <a:rPr lang="en-US" sz="1800" spc="-15" dirty="0">
                <a:effectLst/>
                <a:latin typeface="Times New Roman" panose="02020603050405020304" pitchFamily="18" charset="0"/>
                <a:ea typeface="Times New Roman" panose="02020603050405020304" pitchFamily="18" charset="0"/>
              </a:rPr>
              <a:t>provide</a:t>
            </a:r>
            <a:r>
              <a:rPr lang="en-US" sz="1800" spc="-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 following</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services:</a:t>
            </a:r>
          </a:p>
          <a:p>
            <a:pPr marL="0" indent="0">
              <a:buNone/>
            </a:pPr>
            <a:r>
              <a:rPr lang="en-US" sz="1800" u="sng" dirty="0">
                <a:effectLst/>
                <a:latin typeface="Times New Roman" panose="02020603050405020304" pitchFamily="18" charset="0"/>
                <a:ea typeface="Times New Roman" panose="02020603050405020304" pitchFamily="18" charset="0"/>
              </a:rPr>
              <a:t>Enhance Business Processes</a:t>
            </a:r>
            <a:endParaRPr lang="en-US" sz="1800" u="sng" dirty="0">
              <a:latin typeface="Times New Roman" panose="02020603050405020304" pitchFamily="18" charset="0"/>
              <a:ea typeface="Times New Roman" panose="02020603050405020304" pitchFamily="18" charset="0"/>
            </a:endParaRPr>
          </a:p>
          <a:p>
            <a:pPr marL="0" indent="0">
              <a:buNone/>
            </a:pPr>
            <a:r>
              <a:rPr lang="en-US" sz="1800" u="sng" dirty="0">
                <a:effectLst/>
                <a:latin typeface="Times New Roman" panose="02020603050405020304" pitchFamily="18" charset="0"/>
                <a:ea typeface="Times New Roman" panose="02020603050405020304" pitchFamily="18" charset="0"/>
              </a:rPr>
              <a:t>Online Society Management</a:t>
            </a:r>
          </a:p>
          <a:p>
            <a:pPr marL="0" indent="0">
              <a:buNone/>
            </a:pPr>
            <a:r>
              <a:rPr lang="en-US" sz="1800" u="sng" dirty="0">
                <a:effectLst/>
                <a:latin typeface="Times New Roman" panose="02020603050405020304" pitchFamily="18" charset="0"/>
                <a:ea typeface="Times New Roman" panose="02020603050405020304" pitchFamily="18" charset="0"/>
              </a:rPr>
              <a:t>Monthly Bill generation</a:t>
            </a:r>
            <a:endParaRPr lang="en-IN" sz="18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28960901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5C7B4-7152-47A3-B89E-E43A5BD86794}"/>
              </a:ext>
            </a:extLst>
          </p:cNvPr>
          <p:cNvSpPr>
            <a:spLocks noGrp="1"/>
          </p:cNvSpPr>
          <p:nvPr>
            <p:ph type="title"/>
          </p:nvPr>
        </p:nvSpPr>
        <p:spPr/>
        <p:txBody>
          <a:bodyPr>
            <a:normAutofit fontScale="90000"/>
          </a:bodyPr>
          <a:lstStyle/>
          <a:p>
            <a:br>
              <a:rPr lang="en-US" sz="4800" dirty="0">
                <a:effectLst/>
                <a:uFill>
                  <a:solidFill>
                    <a:srgbClr val="000000"/>
                  </a:solidFill>
                </a:uFill>
                <a:latin typeface="Times New Roman" panose="02020603050405020304" pitchFamily="18" charset="0"/>
                <a:ea typeface="Times New Roman" panose="02020603050405020304" pitchFamily="18" charset="0"/>
              </a:rPr>
            </a:br>
            <a:r>
              <a:rPr lang="en-US" sz="4800" dirty="0">
                <a:effectLst/>
                <a:uFill>
                  <a:solidFill>
                    <a:srgbClr val="000000"/>
                  </a:solidFill>
                </a:uFill>
                <a:latin typeface="Times New Roman" panose="02020603050405020304" pitchFamily="18" charset="0"/>
                <a:ea typeface="Times New Roman" panose="02020603050405020304" pitchFamily="18" charset="0"/>
              </a:rPr>
              <a:t>Problem Statement</a:t>
            </a:r>
            <a:br>
              <a:rPr lang="en-IN" sz="1800" b="1" u="sng" dirty="0">
                <a:effectLst/>
                <a:uFill>
                  <a:solidFill>
                    <a:srgbClr val="000000"/>
                  </a:solidFill>
                </a:uFill>
                <a:latin typeface="Times New Roman" panose="02020603050405020304" pitchFamily="18" charset="0"/>
                <a:ea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85BCD8A6-FE95-46A6-80C1-2008C24E8157}"/>
              </a:ext>
            </a:extLst>
          </p:cNvPr>
          <p:cNvSpPr>
            <a:spLocks noGrp="1"/>
          </p:cNvSpPr>
          <p:nvPr>
            <p:ph idx="1"/>
          </p:nvPr>
        </p:nvSpPr>
        <p:spPr/>
        <p:txBody>
          <a:bodyPr/>
          <a:lstStyle/>
          <a:p>
            <a:pPr algn="just"/>
            <a:r>
              <a:rPr lang="en-US" sz="1800" dirty="0">
                <a:effectLst/>
                <a:latin typeface="Times New Roman" panose="02020603050405020304" pitchFamily="18" charset="0"/>
                <a:ea typeface="Times New Roman" panose="02020603050405020304" pitchFamily="18" charset="0"/>
              </a:rPr>
              <a:t>Existing system for a society is based on our traditional way keeping records and details on paper and registers. </a:t>
            </a:r>
            <a:r>
              <a:rPr lang="en-IN" sz="1800" dirty="0">
                <a:effectLst/>
                <a:latin typeface="Times New Roman" panose="02020603050405020304" pitchFamily="18" charset="0"/>
                <a:ea typeface="Times New Roman" panose="02020603050405020304" pitchFamily="18" charset="0"/>
                <a:cs typeface="Mangal" panose="02040503050203030202" pitchFamily="18" charset="0"/>
              </a:rPr>
              <a:t>This System Provide for Society maintenance. It help to manage daily society operations online using SMS. </a:t>
            </a:r>
            <a:r>
              <a:rPr lang="en-US" sz="1800" dirty="0">
                <a:effectLst/>
                <a:latin typeface="Times New Roman" panose="02020603050405020304" pitchFamily="18" charset="0"/>
                <a:ea typeface="Times New Roman" panose="02020603050405020304" pitchFamily="18" charset="0"/>
              </a:rPr>
              <a:t>It is hard to manage all the society system with pen and paper. It gets really hard to maintain the records and then keep track of past records. Hence this system is proposed to overcome the flaws of the existing system and giving power to the admin of the society so that he/she will be able to manage the society easily.</a:t>
            </a:r>
            <a:endParaRPr lang="en-IN" sz="1800" dirty="0">
              <a:effectLst/>
              <a:latin typeface="Calibri" panose="020F0502020204030204" pitchFamily="34" charset="0"/>
              <a:ea typeface="Times New Roman" panose="02020603050405020304" pitchFamily="18" charset="0"/>
              <a:cs typeface="Mangal" panose="02040503050203030202" pitchFamily="18" charset="0"/>
            </a:endParaRPr>
          </a:p>
          <a:p>
            <a:endParaRPr lang="en-IN" dirty="0"/>
          </a:p>
        </p:txBody>
      </p:sp>
    </p:spTree>
    <p:extLst>
      <p:ext uri="{BB962C8B-B14F-4D97-AF65-F5344CB8AC3E}">
        <p14:creationId xmlns:p14="http://schemas.microsoft.com/office/powerpoint/2010/main" val="5345463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C93CFC-2441-4021-863E-504AC42ADA9A}"/>
              </a:ext>
            </a:extLst>
          </p:cNvPr>
          <p:cNvSpPr>
            <a:spLocks noGrp="1"/>
          </p:cNvSpPr>
          <p:nvPr>
            <p:ph type="title"/>
          </p:nvPr>
        </p:nvSpPr>
        <p:spPr/>
        <p:txBody>
          <a:bodyPr>
            <a:normAutofit/>
          </a:bodyPr>
          <a:lstStyle/>
          <a:p>
            <a:r>
              <a:rPr lang="en-IN" i="0" u="none" strike="noStrike" baseline="0" dirty="0">
                <a:solidFill>
                  <a:srgbClr val="000000"/>
                </a:solidFill>
                <a:latin typeface="Times New Roman" panose="02020603050405020304" pitchFamily="18" charset="0"/>
              </a:rPr>
              <a:t>Aims &amp; Objectives </a:t>
            </a:r>
            <a:endParaRPr lang="en-IN" dirty="0"/>
          </a:p>
        </p:txBody>
      </p:sp>
      <p:sp>
        <p:nvSpPr>
          <p:cNvPr id="3" name="Content Placeholder 2">
            <a:extLst>
              <a:ext uri="{FF2B5EF4-FFF2-40B4-BE49-F238E27FC236}">
                <a16:creationId xmlns:a16="http://schemas.microsoft.com/office/drawing/2014/main" id="{804766B2-516A-4BE5-AB2E-5D3018652DD4}"/>
              </a:ext>
            </a:extLst>
          </p:cNvPr>
          <p:cNvSpPr>
            <a:spLocks noGrp="1"/>
          </p:cNvSpPr>
          <p:nvPr>
            <p:ph idx="1"/>
          </p:nvPr>
        </p:nvSpPr>
        <p:spPr/>
        <p:txBody>
          <a:bodyPr/>
          <a:lstStyle/>
          <a:p>
            <a:pPr algn="l"/>
            <a:endParaRPr lang="en-IN" sz="1800" b="0" i="0" u="none" strike="noStrike" baseline="0" dirty="0">
              <a:solidFill>
                <a:srgbClr val="000000"/>
              </a:solidFill>
              <a:latin typeface="Times New Roman" panose="02020603050405020304" pitchFamily="18" charset="0"/>
            </a:endParaRPr>
          </a:p>
          <a:p>
            <a:r>
              <a:rPr lang="en-US" sz="1800" b="0" i="0" u="none" strike="noStrike" baseline="0" dirty="0">
                <a:solidFill>
                  <a:srgbClr val="000000"/>
                </a:solidFill>
                <a:latin typeface="Times New Roman" panose="02020603050405020304" pitchFamily="18" charset="0"/>
              </a:rPr>
              <a:t>To produce a web-based system that allow the admin to add Society Details and provide functionalities to its role. </a:t>
            </a:r>
          </a:p>
          <a:p>
            <a:r>
              <a:rPr lang="en-US" sz="1800" b="0" i="0" u="none" strike="noStrike" baseline="0" dirty="0">
                <a:solidFill>
                  <a:srgbClr val="000000"/>
                </a:solidFill>
                <a:latin typeface="Times New Roman" panose="02020603050405020304" pitchFamily="18" charset="0"/>
              </a:rPr>
              <a:t>To ease flat owners by providing different functionalities to it. </a:t>
            </a:r>
          </a:p>
          <a:p>
            <a:r>
              <a:rPr lang="en-US" sz="1800" b="0" i="0" u="none" strike="noStrike" baseline="0">
                <a:solidFill>
                  <a:srgbClr val="000000"/>
                </a:solidFill>
                <a:latin typeface="Times New Roman" panose="02020603050405020304" pitchFamily="18" charset="0"/>
              </a:rPr>
              <a:t>To </a:t>
            </a:r>
            <a:r>
              <a:rPr lang="en-US" sz="1800" b="0" i="0" u="none" strike="noStrike" baseline="0" dirty="0">
                <a:solidFill>
                  <a:srgbClr val="000000"/>
                </a:solidFill>
                <a:latin typeface="Times New Roman" panose="02020603050405020304" pitchFamily="18" charset="0"/>
              </a:rPr>
              <a:t>ease society’s secretary to help him in his work to add and track maintenance work efficiently. </a:t>
            </a:r>
          </a:p>
          <a:p>
            <a:endParaRPr lang="en-IN" dirty="0"/>
          </a:p>
        </p:txBody>
      </p:sp>
    </p:spTree>
    <p:extLst>
      <p:ext uri="{BB962C8B-B14F-4D97-AF65-F5344CB8AC3E}">
        <p14:creationId xmlns:p14="http://schemas.microsoft.com/office/powerpoint/2010/main" val="17624622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A9E6F-4D2E-45D9-B6DA-B9E1FAE02EF6}"/>
              </a:ext>
            </a:extLst>
          </p:cNvPr>
          <p:cNvSpPr>
            <a:spLocks noGrp="1"/>
          </p:cNvSpPr>
          <p:nvPr>
            <p:ph type="title"/>
          </p:nvPr>
        </p:nvSpPr>
        <p:spPr/>
        <p:txBody>
          <a:bodyPr/>
          <a:lstStyle/>
          <a:p>
            <a:r>
              <a:rPr lang="en-IN" sz="4400" dirty="0">
                <a:effectLst/>
                <a:latin typeface="Times New Roman" panose="02020603050405020304" pitchFamily="18" charset="0"/>
                <a:ea typeface="Times New Roman" panose="02020603050405020304" pitchFamily="18" charset="0"/>
                <a:cs typeface="Mangal" panose="02040503050203030202" pitchFamily="18" charset="0"/>
              </a:rPr>
              <a:t>Features</a:t>
            </a:r>
            <a:endParaRPr lang="en-IN" dirty="0"/>
          </a:p>
        </p:txBody>
      </p:sp>
      <p:sp>
        <p:nvSpPr>
          <p:cNvPr id="3" name="Content Placeholder 2">
            <a:extLst>
              <a:ext uri="{FF2B5EF4-FFF2-40B4-BE49-F238E27FC236}">
                <a16:creationId xmlns:a16="http://schemas.microsoft.com/office/drawing/2014/main" id="{2039A999-AEEB-44AA-AE8B-CB54EF2C48AB}"/>
              </a:ext>
            </a:extLst>
          </p:cNvPr>
          <p:cNvSpPr>
            <a:spLocks noGrp="1"/>
          </p:cNvSpPr>
          <p:nvPr>
            <p:ph idx="1"/>
          </p:nvPr>
        </p:nvSpPr>
        <p:spPr/>
        <p:txBody>
          <a:bodyPr/>
          <a:lstStyle/>
          <a:p>
            <a:pPr marL="342900" lvl="0" indent="-342900" algn="just">
              <a:lnSpc>
                <a:spcPct val="107000"/>
              </a:lnSpc>
              <a:spcAft>
                <a:spcPts val="800"/>
              </a:spcAft>
              <a:buFont typeface="Arial" panose="020B0604020202020204" pitchFamily="34" charset="0"/>
              <a:buChar char="•"/>
            </a:pPr>
            <a:r>
              <a:rPr lang="en-IN" sz="1800" dirty="0">
                <a:effectLst/>
                <a:latin typeface="Times New Roman" panose="02020603050405020304" pitchFamily="18" charset="0"/>
                <a:ea typeface="Times New Roman" panose="02020603050405020304" pitchFamily="18" charset="0"/>
                <a:cs typeface="Mangal" panose="02040503050203030202" pitchFamily="18" charset="0"/>
              </a:rPr>
              <a:t>Managing details of flat Owners</a:t>
            </a:r>
            <a:endParaRPr lang="en-IN" sz="1800" dirty="0">
              <a:effectLst/>
              <a:latin typeface="Calibri" panose="020F0502020204030204" pitchFamily="34" charset="0"/>
              <a:ea typeface="Times New Roman" panose="02020603050405020304" pitchFamily="18" charset="0"/>
              <a:cs typeface="Mangal" panose="02040503050203030202" pitchFamily="18" charset="0"/>
            </a:endParaRPr>
          </a:p>
          <a:p>
            <a:pPr marL="342900" lvl="0" indent="-342900" algn="just">
              <a:lnSpc>
                <a:spcPct val="107000"/>
              </a:lnSpc>
              <a:spcAft>
                <a:spcPts val="800"/>
              </a:spcAft>
              <a:buFont typeface="Arial" panose="020B0604020202020204" pitchFamily="34" charset="0"/>
              <a:buChar char="•"/>
            </a:pPr>
            <a:r>
              <a:rPr lang="en-IN" sz="1800" dirty="0">
                <a:effectLst/>
                <a:latin typeface="Times New Roman" panose="02020603050405020304" pitchFamily="18" charset="0"/>
                <a:ea typeface="Times New Roman" panose="02020603050405020304" pitchFamily="18" charset="0"/>
                <a:cs typeface="Mangal" panose="02040503050203030202" pitchFamily="18" charset="0"/>
              </a:rPr>
              <a:t>Billing Management</a:t>
            </a:r>
            <a:endParaRPr lang="en-IN" sz="1800" dirty="0">
              <a:effectLst/>
              <a:latin typeface="Calibri" panose="020F0502020204030204" pitchFamily="34" charset="0"/>
              <a:ea typeface="Times New Roman" panose="02020603050405020304" pitchFamily="18" charset="0"/>
              <a:cs typeface="Mangal" panose="02040503050203030202" pitchFamily="18" charset="0"/>
            </a:endParaRPr>
          </a:p>
          <a:p>
            <a:pPr marL="342900" lvl="0" indent="-342900" algn="just">
              <a:lnSpc>
                <a:spcPct val="107000"/>
              </a:lnSpc>
              <a:spcAft>
                <a:spcPts val="800"/>
              </a:spcAft>
              <a:buFont typeface="Arial" panose="020B0604020202020204" pitchFamily="34" charset="0"/>
              <a:buChar char="•"/>
            </a:pPr>
            <a:r>
              <a:rPr lang="en-IN" sz="1800" dirty="0">
                <a:effectLst/>
                <a:latin typeface="Times New Roman" panose="02020603050405020304" pitchFamily="18" charset="0"/>
                <a:ea typeface="Times New Roman" panose="02020603050405020304" pitchFamily="18" charset="0"/>
                <a:cs typeface="Mangal" panose="02040503050203030202" pitchFamily="18" charset="0"/>
              </a:rPr>
              <a:t>Events Managing</a:t>
            </a:r>
            <a:endParaRPr lang="en-IN" sz="1800" dirty="0">
              <a:effectLst/>
              <a:latin typeface="Calibri" panose="020F0502020204030204" pitchFamily="34" charset="0"/>
              <a:ea typeface="Times New Roman" panose="02020603050405020304" pitchFamily="18" charset="0"/>
              <a:cs typeface="Mangal" panose="02040503050203030202" pitchFamily="18" charset="0"/>
            </a:endParaRPr>
          </a:p>
          <a:p>
            <a:pPr marL="342900" lvl="0" indent="-342900" algn="just">
              <a:lnSpc>
                <a:spcPct val="107000"/>
              </a:lnSpc>
              <a:spcAft>
                <a:spcPts val="800"/>
              </a:spcAft>
              <a:buFont typeface="Arial" panose="020B0604020202020204" pitchFamily="34" charset="0"/>
              <a:buChar char="•"/>
            </a:pPr>
            <a:r>
              <a:rPr lang="en-IN" sz="1800" dirty="0">
                <a:effectLst/>
                <a:latin typeface="Times New Roman" panose="02020603050405020304" pitchFamily="18" charset="0"/>
                <a:ea typeface="Times New Roman" panose="02020603050405020304" pitchFamily="18" charset="0"/>
                <a:cs typeface="Mangal" panose="02040503050203030202" pitchFamily="18" charset="0"/>
              </a:rPr>
              <a:t>Complaint Management</a:t>
            </a:r>
            <a:endParaRPr lang="en-IN" sz="1800" dirty="0">
              <a:effectLst/>
              <a:latin typeface="Calibri" panose="020F0502020204030204" pitchFamily="34" charset="0"/>
              <a:ea typeface="Times New Roman" panose="02020603050405020304" pitchFamily="18" charset="0"/>
              <a:cs typeface="Mangal" panose="02040503050203030202" pitchFamily="18" charset="0"/>
            </a:endParaRPr>
          </a:p>
          <a:p>
            <a:pPr marL="342900" lvl="0" indent="-342900" algn="just">
              <a:lnSpc>
                <a:spcPct val="107000"/>
              </a:lnSpc>
              <a:spcAft>
                <a:spcPts val="800"/>
              </a:spcAft>
              <a:buFont typeface="Arial" panose="020B0604020202020204" pitchFamily="34" charset="0"/>
              <a:buChar char="•"/>
            </a:pPr>
            <a:r>
              <a:rPr lang="en-IN" sz="1800" dirty="0">
                <a:effectLst/>
                <a:latin typeface="Times New Roman" panose="02020603050405020304" pitchFamily="18" charset="0"/>
                <a:ea typeface="Times New Roman" panose="02020603050405020304" pitchFamily="18" charset="0"/>
                <a:cs typeface="Mangal" panose="02040503050203030202" pitchFamily="18" charset="0"/>
              </a:rPr>
              <a:t>Share Announcement </a:t>
            </a:r>
            <a:endParaRPr lang="en-IN" sz="1800" dirty="0">
              <a:effectLst/>
              <a:latin typeface="Calibri" panose="020F0502020204030204" pitchFamily="34" charset="0"/>
              <a:ea typeface="Times New Roman" panose="02020603050405020304" pitchFamily="18" charset="0"/>
              <a:cs typeface="Mangal" panose="02040503050203030202" pitchFamily="18" charset="0"/>
            </a:endParaRPr>
          </a:p>
          <a:p>
            <a:pPr marL="342900" lvl="0" indent="-342900" algn="just">
              <a:lnSpc>
                <a:spcPct val="107000"/>
              </a:lnSpc>
              <a:spcAft>
                <a:spcPts val="800"/>
              </a:spcAft>
              <a:buFont typeface="Arial" panose="020B0604020202020204" pitchFamily="34" charset="0"/>
              <a:buChar char="•"/>
            </a:pPr>
            <a:r>
              <a:rPr lang="en-IN" sz="1800" dirty="0">
                <a:effectLst/>
                <a:latin typeface="Times New Roman" panose="02020603050405020304" pitchFamily="18" charset="0"/>
                <a:ea typeface="Times New Roman" panose="02020603050405020304" pitchFamily="18" charset="0"/>
                <a:cs typeface="Mangal" panose="02040503050203030202" pitchFamily="18" charset="0"/>
              </a:rPr>
              <a:t>Security Managements </a:t>
            </a:r>
            <a:endParaRPr lang="en-IN" sz="1800" dirty="0">
              <a:effectLst/>
              <a:latin typeface="Calibri" panose="020F0502020204030204" pitchFamily="34" charset="0"/>
              <a:ea typeface="Times New Roman" panose="02020603050405020304" pitchFamily="18" charset="0"/>
              <a:cs typeface="Mangal" panose="02040503050203030202" pitchFamily="18" charset="0"/>
            </a:endParaRPr>
          </a:p>
          <a:p>
            <a:endParaRPr lang="en-IN" dirty="0"/>
          </a:p>
        </p:txBody>
      </p:sp>
    </p:spTree>
    <p:extLst>
      <p:ext uri="{BB962C8B-B14F-4D97-AF65-F5344CB8AC3E}">
        <p14:creationId xmlns:p14="http://schemas.microsoft.com/office/powerpoint/2010/main" val="29742452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A12A7BC-47B8-4385-9EC4-9A1EDD28DD80}"/>
              </a:ext>
            </a:extLst>
          </p:cNvPr>
          <p:cNvSpPr txBox="1"/>
          <p:nvPr/>
        </p:nvSpPr>
        <p:spPr>
          <a:xfrm flipH="1">
            <a:off x="1476954" y="795130"/>
            <a:ext cx="9575359" cy="769441"/>
          </a:xfrm>
          <a:prstGeom prst="rect">
            <a:avLst/>
          </a:prstGeom>
          <a:noFill/>
        </p:spPr>
        <p:txBody>
          <a:bodyPr wrap="square" rtlCol="0">
            <a:spAutoFit/>
          </a:bodyPr>
          <a:lstStyle/>
          <a:p>
            <a:pPr algn="ctr"/>
            <a:r>
              <a:rPr lang="en-US" sz="4400" dirty="0"/>
              <a:t>UML Diagrams</a:t>
            </a:r>
            <a:endParaRPr lang="en-IN" sz="4400" dirty="0"/>
          </a:p>
        </p:txBody>
      </p:sp>
      <p:sp>
        <p:nvSpPr>
          <p:cNvPr id="3" name="TextBox 2">
            <a:extLst>
              <a:ext uri="{FF2B5EF4-FFF2-40B4-BE49-F238E27FC236}">
                <a16:creationId xmlns:a16="http://schemas.microsoft.com/office/drawing/2014/main" id="{4559C7B2-AA9C-4D9C-9EDE-6C5947044914}"/>
              </a:ext>
            </a:extLst>
          </p:cNvPr>
          <p:cNvSpPr txBox="1"/>
          <p:nvPr/>
        </p:nvSpPr>
        <p:spPr>
          <a:xfrm>
            <a:off x="1476954" y="1379905"/>
            <a:ext cx="4002156" cy="369332"/>
          </a:xfrm>
          <a:prstGeom prst="rect">
            <a:avLst/>
          </a:prstGeom>
          <a:noFill/>
        </p:spPr>
        <p:txBody>
          <a:bodyPr wrap="square" rtlCol="0">
            <a:spAutoFit/>
          </a:bodyPr>
          <a:lstStyle/>
          <a:p>
            <a:r>
              <a:rPr lang="en-US" dirty="0"/>
              <a:t>Use Case Diagram </a:t>
            </a:r>
            <a:endParaRPr lang="en-IN" dirty="0"/>
          </a:p>
        </p:txBody>
      </p:sp>
      <p:pic>
        <p:nvPicPr>
          <p:cNvPr id="5" name="Picture 4">
            <a:extLst>
              <a:ext uri="{FF2B5EF4-FFF2-40B4-BE49-F238E27FC236}">
                <a16:creationId xmlns:a16="http://schemas.microsoft.com/office/drawing/2014/main" id="{843145B0-13F5-4A94-93B4-B07C4E829E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19130" y="1749237"/>
            <a:ext cx="7620000" cy="4313634"/>
          </a:xfrm>
          <a:prstGeom prst="rect">
            <a:avLst/>
          </a:prstGeom>
        </p:spPr>
      </p:pic>
    </p:spTree>
    <p:extLst>
      <p:ext uri="{BB962C8B-B14F-4D97-AF65-F5344CB8AC3E}">
        <p14:creationId xmlns:p14="http://schemas.microsoft.com/office/powerpoint/2010/main" val="38250299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8C5D569-7E5E-4AB6-A65B-93937B7D6C85}"/>
              </a:ext>
            </a:extLst>
          </p:cNvPr>
          <p:cNvSpPr txBox="1"/>
          <p:nvPr/>
        </p:nvSpPr>
        <p:spPr>
          <a:xfrm>
            <a:off x="1351722" y="887896"/>
            <a:ext cx="4267200" cy="400110"/>
          </a:xfrm>
          <a:prstGeom prst="rect">
            <a:avLst/>
          </a:prstGeom>
          <a:noFill/>
        </p:spPr>
        <p:txBody>
          <a:bodyPr wrap="square" rtlCol="0">
            <a:spAutoFit/>
          </a:bodyPr>
          <a:lstStyle/>
          <a:p>
            <a:r>
              <a:rPr lang="en-US" sz="2000" dirty="0"/>
              <a:t>Class Diagram:</a:t>
            </a:r>
            <a:endParaRPr lang="en-IN" sz="2000" dirty="0"/>
          </a:p>
        </p:txBody>
      </p:sp>
      <p:pic>
        <p:nvPicPr>
          <p:cNvPr id="4" name="Picture 3">
            <a:extLst>
              <a:ext uri="{FF2B5EF4-FFF2-40B4-BE49-F238E27FC236}">
                <a16:creationId xmlns:a16="http://schemas.microsoft.com/office/drawing/2014/main" id="{4967D49C-743A-4D20-88C5-F45B7F7F74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3600" y="1288006"/>
            <a:ext cx="8110330" cy="4538870"/>
          </a:xfrm>
          <a:prstGeom prst="rect">
            <a:avLst/>
          </a:prstGeom>
        </p:spPr>
      </p:pic>
    </p:spTree>
    <p:extLst>
      <p:ext uri="{BB962C8B-B14F-4D97-AF65-F5344CB8AC3E}">
        <p14:creationId xmlns:p14="http://schemas.microsoft.com/office/powerpoint/2010/main" val="3528383499"/>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
  <TotalTime>105</TotalTime>
  <Words>574</Words>
  <Application>Microsoft Office PowerPoint</Application>
  <PresentationFormat>Widescreen</PresentationFormat>
  <Paragraphs>50</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Courier New</vt:lpstr>
      <vt:lpstr>Garamond</vt:lpstr>
      <vt:lpstr>Times New Roman</vt:lpstr>
      <vt:lpstr>Organic</vt:lpstr>
      <vt:lpstr>Society Management System</vt:lpstr>
      <vt:lpstr>PowerPoint Presentation</vt:lpstr>
      <vt:lpstr>Introduction</vt:lpstr>
      <vt:lpstr>Scope</vt:lpstr>
      <vt:lpstr> Problem Statement </vt:lpstr>
      <vt:lpstr>Aims &amp; Objectives </vt:lpstr>
      <vt:lpstr>Features</vt:lpstr>
      <vt:lpstr>PowerPoint Presentation</vt:lpstr>
      <vt:lpstr>PowerPoint Presentation</vt:lpstr>
      <vt:lpstr>Conclusion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Society Management System</dc:title>
  <dc:creator>VAIBHAVI SHELAR</dc:creator>
  <cp:lastModifiedBy>VAIBHAVI SHELAR</cp:lastModifiedBy>
  <cp:revision>22</cp:revision>
  <dcterms:created xsi:type="dcterms:W3CDTF">2021-02-01T03:43:51Z</dcterms:created>
  <dcterms:modified xsi:type="dcterms:W3CDTF">2021-02-01T05:35:26Z</dcterms:modified>
</cp:coreProperties>
</file>