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4"/>
  </p:notesMasterIdLst>
  <p:sldIdLst>
    <p:sldId id="297" r:id="rId2"/>
    <p:sldId id="278" r:id="rId3"/>
    <p:sldId id="257" r:id="rId4"/>
    <p:sldId id="280" r:id="rId5"/>
    <p:sldId id="279" r:id="rId6"/>
    <p:sldId id="298" r:id="rId7"/>
    <p:sldId id="299" r:id="rId8"/>
    <p:sldId id="284" r:id="rId9"/>
    <p:sldId id="285" r:id="rId10"/>
    <p:sldId id="301" r:id="rId11"/>
    <p:sldId id="283"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576" autoAdjust="0"/>
  </p:normalViewPr>
  <p:slideViewPr>
    <p:cSldViewPr>
      <p:cViewPr varScale="1">
        <p:scale>
          <a:sx n="63" d="100"/>
          <a:sy n="63" d="100"/>
        </p:scale>
        <p:origin x="1400" y="52"/>
      </p:cViewPr>
      <p:guideLst>
        <p:guide orient="horz" pos="2160"/>
        <p:guide pos="2880"/>
      </p:guideLst>
    </p:cSldViewPr>
  </p:slideViewPr>
  <p:outlineViewPr>
    <p:cViewPr>
      <p:scale>
        <a:sx n="33" d="100"/>
        <a:sy n="33" d="100"/>
      </p:scale>
      <p:origin x="0" y="1140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A0310A-5E8E-4FF5-8732-BFA2308DC823}" type="datetimeFigureOut">
              <a:rPr lang="en-US" smtClean="0"/>
              <a:pPr/>
              <a:t>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5BC68A-D25C-4F1E-AD6C-E0E0867AD376}" type="slidenum">
              <a:rPr lang="en-US" smtClean="0"/>
              <a:pPr/>
              <a:t>‹#›</a:t>
            </a:fld>
            <a:endParaRPr lang="en-US"/>
          </a:p>
        </p:txBody>
      </p:sp>
    </p:spTree>
    <p:extLst>
      <p:ext uri="{BB962C8B-B14F-4D97-AF65-F5344CB8AC3E}">
        <p14:creationId xmlns:p14="http://schemas.microsoft.com/office/powerpoint/2010/main" val="75761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2F77A2-D72A-46F8-9282-105993F27A13}" type="datetime1">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272600193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9B15-FAB9-4723-8E35-CB6B37ED9990}" type="datetime1">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34940662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9B15-FAB9-4723-8E35-CB6B37ED9990}" type="datetime1">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DDFB-DA66-4A3C-AC75-502F3A01961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942038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9B15-FAB9-4723-8E35-CB6B37ED9990}" type="datetime1">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24273849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9B15-FAB9-4723-8E35-CB6B37ED9990}" type="datetime1">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DDFB-DA66-4A3C-AC75-502F3A01961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569395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9B15-FAB9-4723-8E35-CB6B37ED9990}" type="datetime1">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115325484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9FE74-8C1D-4343-ADFF-9EFD94219832}" type="datetime1">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346630293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EF1F2-961C-47FC-A130-3DDBCCD83CE3}" type="datetime1">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3891962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8A61DC-5DD7-4184-B890-C92F1C1F763C}" type="datetime1">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7469637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F2274-0CFA-4792-AC94-0B4EEBF896EB}" type="datetime1">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30378063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D137F7-D22C-46CB-BA58-DCB9E9EEC6B4}" type="datetime1">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28242540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E13985-D9D2-47C3-B39C-98FDF91C6716}" type="datetime1">
              <a:rPr lang="en-US" smtClean="0"/>
              <a:pPr/>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33882902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288F9D-FDBA-492F-980B-341A2E305E0A}" type="datetime1">
              <a:rPr lang="en-US" smtClean="0"/>
              <a:pPr/>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40906569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ED254-4D0E-4346-9BF9-D02BDB8158EF}" type="datetime1">
              <a:rPr lang="en-US" smtClean="0"/>
              <a:pPr/>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328975825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BA45290-05B1-4FB2-A6C7-B308A4E8C6E6}" type="datetime1">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365215671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2FBDEE-6806-471D-8FD4-82546C5326F5}" type="datetime1">
              <a:rPr lang="en-US" smtClean="0"/>
              <a:pPr/>
              <a:t>2/2/2022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48DDFB-DA66-4A3C-AC75-502F3A01961B}" type="slidenum">
              <a:rPr lang="en-US" smtClean="0"/>
              <a:pPr/>
              <a:t>‹#›</a:t>
            </a:fld>
            <a:endParaRPr lang="en-US"/>
          </a:p>
        </p:txBody>
      </p:sp>
    </p:spTree>
    <p:extLst>
      <p:ext uri="{BB962C8B-B14F-4D97-AF65-F5344CB8AC3E}">
        <p14:creationId xmlns:p14="http://schemas.microsoft.com/office/powerpoint/2010/main" val="3579313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1A9B15-FAB9-4723-8E35-CB6B37ED9990}" type="datetime1">
              <a:rPr lang="en-US" smtClean="0"/>
              <a:pPr/>
              <a:t>2/2/2022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548DDFB-DA66-4A3C-AC75-502F3A01961B}" type="slidenum">
              <a:rPr lang="en-US" smtClean="0"/>
              <a:pPr/>
              <a:t>‹#›</a:t>
            </a:fld>
            <a:endParaRPr lang="en-US"/>
          </a:p>
        </p:txBody>
      </p:sp>
    </p:spTree>
    <p:extLst>
      <p:ext uri="{BB962C8B-B14F-4D97-AF65-F5344CB8AC3E}">
        <p14:creationId xmlns:p14="http://schemas.microsoft.com/office/powerpoint/2010/main" val="197301907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ransition>
    <p:fade/>
  </p:transition>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2ABFCE-1B75-4419-9458-FEF1D338ABB6}"/>
              </a:ext>
            </a:extLst>
          </p:cNvPr>
          <p:cNvSpPr>
            <a:spLocks noGrp="1"/>
          </p:cNvSpPr>
          <p:nvPr>
            <p:ph type="sldNum" sz="quarter" idx="12"/>
          </p:nvPr>
        </p:nvSpPr>
        <p:spPr/>
        <p:txBody>
          <a:bodyPr/>
          <a:lstStyle/>
          <a:p>
            <a:fld id="{F548DDFB-DA66-4A3C-AC75-502F3A01961B}" type="slidenum">
              <a:rPr lang="en-US" smtClean="0"/>
              <a:pPr/>
              <a:t>1</a:t>
            </a:fld>
            <a:endParaRPr lang="en-US"/>
          </a:p>
        </p:txBody>
      </p:sp>
      <p:sp>
        <p:nvSpPr>
          <p:cNvPr id="7" name="TextBox 6">
            <a:extLst>
              <a:ext uri="{FF2B5EF4-FFF2-40B4-BE49-F238E27FC236}">
                <a16:creationId xmlns:a16="http://schemas.microsoft.com/office/drawing/2014/main" id="{3452BD8D-0960-457D-AC38-40C09C31379A}"/>
              </a:ext>
            </a:extLst>
          </p:cNvPr>
          <p:cNvSpPr txBox="1"/>
          <p:nvPr/>
        </p:nvSpPr>
        <p:spPr>
          <a:xfrm>
            <a:off x="838200" y="609600"/>
            <a:ext cx="6119114" cy="1759456"/>
          </a:xfrm>
          <a:prstGeom prst="rect">
            <a:avLst/>
          </a:prstGeom>
          <a:noFill/>
        </p:spPr>
        <p:txBody>
          <a:bodyPr wrap="square">
            <a:spAutoFit/>
          </a:bodyPr>
          <a:lstStyle/>
          <a:p>
            <a:pPr marR="9525" algn="ctr">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SimSun" panose="02010600030101010101" pitchFamily="2" charset="-122"/>
              </a:rPr>
              <a:t>Sant Dnyaneshwar </a:t>
            </a:r>
            <a:r>
              <a:rPr lang="en-US" sz="1600" dirty="0" err="1">
                <a:effectLst/>
                <a:latin typeface="Times New Roman" panose="02020603050405020304" pitchFamily="18" charset="0"/>
                <a:ea typeface="Times New Roman" panose="02020603050405020304" pitchFamily="18" charset="0"/>
                <a:cs typeface="SimSun" panose="02010600030101010101" pitchFamily="2" charset="-122"/>
              </a:rPr>
              <a:t>Shikshan</a:t>
            </a:r>
            <a:r>
              <a:rPr lang="en-US" sz="1600" dirty="0">
                <a:effectLst/>
                <a:latin typeface="Times New Roman" panose="02020603050405020304" pitchFamily="18" charset="0"/>
                <a:ea typeface="Times New Roman" panose="02020603050405020304" pitchFamily="18" charset="0"/>
                <a:cs typeface="SimSun" panose="02010600030101010101" pitchFamily="2" charset="-122"/>
              </a:rPr>
              <a:t> Sanstha's </a:t>
            </a:r>
            <a:endParaRPr lang="en-IN" sz="1600" dirty="0">
              <a:effectLst/>
              <a:latin typeface="Calibri" panose="020F0502020204030204" pitchFamily="34" charset="0"/>
              <a:ea typeface="SimSun" panose="02010600030101010101" pitchFamily="2" charset="-122"/>
              <a:cs typeface="SimSun" panose="02010600030101010101" pitchFamily="2" charset="-122"/>
            </a:endParaRPr>
          </a:p>
          <a:p>
            <a:pPr marR="9525" algn="ctr">
              <a:lnSpc>
                <a:spcPct val="115000"/>
              </a:lnSpc>
              <a:spcAft>
                <a:spcPts val="85"/>
              </a:spcAft>
            </a:pPr>
            <a:r>
              <a:rPr lang="en-US" sz="1200" b="1" dirty="0">
                <a:effectLst/>
                <a:latin typeface="Times New Roman" panose="02020603050405020304" pitchFamily="18" charset="0"/>
                <a:ea typeface="Times New Roman" panose="02020603050405020304" pitchFamily="18" charset="0"/>
                <a:cs typeface="SimSun" panose="02010600030101010101" pitchFamily="2" charset="-122"/>
              </a:rPr>
              <a:t> </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marR="38735"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SimSun" panose="02010600030101010101" pitchFamily="2" charset="-122"/>
              </a:rPr>
              <a:t>ANNASAHEB DANGE COLLEGE OF </a:t>
            </a:r>
            <a:br>
              <a:rPr lang="en-US" sz="1800" b="1" dirty="0">
                <a:effectLst/>
                <a:latin typeface="Times New Roman" panose="02020603050405020304" pitchFamily="18" charset="0"/>
                <a:ea typeface="Times New Roman" panose="02020603050405020304" pitchFamily="18" charset="0"/>
                <a:cs typeface="SimSun" panose="02010600030101010101" pitchFamily="2" charset="-122"/>
              </a:rPr>
            </a:br>
            <a:r>
              <a:rPr lang="en-US" sz="1800" b="1" dirty="0">
                <a:effectLst/>
                <a:latin typeface="Times New Roman" panose="02020603050405020304" pitchFamily="18" charset="0"/>
                <a:ea typeface="Times New Roman" panose="02020603050405020304" pitchFamily="18" charset="0"/>
                <a:cs typeface="SimSun" panose="02010600030101010101" pitchFamily="2" charset="-122"/>
              </a:rPr>
              <a:t>ENGINEERING &amp; TECHNOLOGY,ASHTA</a:t>
            </a:r>
            <a:r>
              <a:rPr lang="en-US" sz="1800" b="1" i="1" dirty="0">
                <a:effectLst/>
                <a:latin typeface="Times New Roman" panose="02020603050405020304" pitchFamily="18" charset="0"/>
                <a:ea typeface="Times New Roman" panose="02020603050405020304" pitchFamily="18" charset="0"/>
                <a:cs typeface="SimSun" panose="02010600030101010101" pitchFamily="2" charset="-122"/>
              </a:rPr>
              <a:t> </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marR="40005" algn="ctr">
              <a:lnSpc>
                <a:spcPct val="115000"/>
              </a:lnSpc>
              <a:spcAft>
                <a:spcPts val="1060"/>
              </a:spcAft>
            </a:pPr>
            <a:r>
              <a:rPr lang="en-US" sz="1600" dirty="0">
                <a:effectLst/>
                <a:latin typeface="Times New Roman" panose="02020603050405020304" pitchFamily="18" charset="0"/>
                <a:ea typeface="Times New Roman" panose="02020603050405020304" pitchFamily="18" charset="0"/>
                <a:cs typeface="SimSun" panose="02010600030101010101" pitchFamily="2" charset="-122"/>
              </a:rPr>
              <a:t>Tal.-</a:t>
            </a:r>
            <a:r>
              <a:rPr lang="en-US" sz="1600" dirty="0" err="1">
                <a:effectLst/>
                <a:latin typeface="Times New Roman" panose="02020603050405020304" pitchFamily="18" charset="0"/>
                <a:ea typeface="Times New Roman" panose="02020603050405020304" pitchFamily="18" charset="0"/>
                <a:cs typeface="SimSun" panose="02010600030101010101" pitchFamily="2" charset="-122"/>
              </a:rPr>
              <a:t>Walwa</a:t>
            </a:r>
            <a:r>
              <a:rPr lang="en-US" sz="1600" dirty="0">
                <a:effectLst/>
                <a:latin typeface="Times New Roman" panose="02020603050405020304" pitchFamily="18" charset="0"/>
                <a:ea typeface="Times New Roman" panose="02020603050405020304" pitchFamily="18" charset="0"/>
                <a:cs typeface="SimSun" panose="02010600030101010101" pitchFamily="2" charset="-122"/>
              </a:rPr>
              <a:t>, Dist.-</a:t>
            </a:r>
            <a:r>
              <a:rPr lang="en-US" sz="1600" dirty="0" err="1">
                <a:effectLst/>
                <a:latin typeface="Times New Roman" panose="02020603050405020304" pitchFamily="18" charset="0"/>
                <a:ea typeface="Times New Roman" panose="02020603050405020304" pitchFamily="18" charset="0"/>
                <a:cs typeface="SimSun" panose="02010600030101010101" pitchFamily="2" charset="-122"/>
              </a:rPr>
              <a:t>Sangli</a:t>
            </a:r>
            <a:r>
              <a:rPr lang="en-US" sz="1600" dirty="0">
                <a:effectLst/>
                <a:latin typeface="Times New Roman" panose="02020603050405020304" pitchFamily="18" charset="0"/>
                <a:ea typeface="Times New Roman" panose="02020603050405020304" pitchFamily="18" charset="0"/>
                <a:cs typeface="SimSun" panose="02010600030101010101" pitchFamily="2" charset="-122"/>
              </a:rPr>
              <a:t>, Maharashtra (India) 416 301 </a:t>
            </a:r>
            <a:endParaRPr lang="en-IN" sz="1600" dirty="0">
              <a:effectLst/>
              <a:latin typeface="Calibri" panose="020F0502020204030204" pitchFamily="34" charset="0"/>
              <a:ea typeface="SimSun" panose="02010600030101010101" pitchFamily="2" charset="-122"/>
              <a:cs typeface="SimSun" panose="02010600030101010101" pitchFamily="2" charset="-122"/>
            </a:endParaRPr>
          </a:p>
        </p:txBody>
      </p:sp>
      <p:sp>
        <p:nvSpPr>
          <p:cNvPr id="6" name="Rectangle 5">
            <a:extLst>
              <a:ext uri="{FF2B5EF4-FFF2-40B4-BE49-F238E27FC236}">
                <a16:creationId xmlns:a16="http://schemas.microsoft.com/office/drawing/2014/main" id="{D14AC8D7-7457-4ADD-98F6-46DF4EEA06C6}"/>
              </a:ext>
            </a:extLst>
          </p:cNvPr>
          <p:cNvSpPr>
            <a:spLocks noChangeArrowheads="1"/>
          </p:cNvSpPr>
          <p:nvPr/>
        </p:nvSpPr>
        <p:spPr bwMode="auto">
          <a:xfrm>
            <a:off x="1519395" y="2813790"/>
            <a:ext cx="5181600" cy="94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F81BD"/>
                </a:solidFill>
                <a:effectLst/>
                <a:latin typeface="Cambria" panose="02040503050406030204" pitchFamily="18" charset="0"/>
              </a:rPr>
              <a:t>Department of Computer science and Engineering </a:t>
            </a:r>
          </a:p>
          <a:p>
            <a:pPr marL="0" marR="0" lvl="0" indent="0" algn="ctr" defTabSz="914400" rtl="0" eaLnBrk="0" fontAlgn="base" latinLnBrk="0" hangingPunct="0">
              <a:lnSpc>
                <a:spcPct val="100000"/>
              </a:lnSpc>
              <a:spcBef>
                <a:spcPct val="0"/>
              </a:spcBef>
              <a:spcAft>
                <a:spcPct val="0"/>
              </a:spcAft>
              <a:buClrTx/>
              <a:buSzTx/>
              <a:buFontTx/>
              <a:buNone/>
              <a:tabLst/>
            </a:pPr>
            <a:r>
              <a:rPr lang="en-IN" sz="1600" dirty="0"/>
              <a:t>Academic Year 2021-22 </a:t>
            </a:r>
            <a:endParaRPr kumimoji="0" lang="en-US" altLang="en-US" sz="1600" b="1" i="0" u="none" strike="noStrike" cap="none" normalizeH="0" baseline="0" dirty="0">
              <a:ln>
                <a:noFill/>
              </a:ln>
              <a:solidFill>
                <a:srgbClr val="4F81BD"/>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0" name="Picture 148">
            <a:extLst>
              <a:ext uri="{FF2B5EF4-FFF2-40B4-BE49-F238E27FC236}">
                <a16:creationId xmlns:a16="http://schemas.microsoft.com/office/drawing/2014/main" id="{F64119CC-0CD1-4EAD-B4AD-044818529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407" y="3757598"/>
            <a:ext cx="2187575" cy="22177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95CBB37F-3ADC-4A2F-B7D5-7A17E99D2BC4}"/>
              </a:ext>
            </a:extLst>
          </p:cNvPr>
          <p:cNvSpPr>
            <a:spLocks noChangeArrowheads="1"/>
          </p:cNvSpPr>
          <p:nvPr/>
        </p:nvSpPr>
        <p:spPr bwMode="auto">
          <a:xfrm>
            <a:off x="5289550" y="5875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onotype Corsiva" panose="03010101010201010101" pitchFamily="66" charset="0"/>
                <a:cs typeface="Monotype Corsiva" panose="03010101010201010101" pitchFamily="66"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556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cs typeface="Arial" panose="020B0604020202020204" pitchFamily="34" charset="0"/>
              </a:rPr>
              <a:t>Deep learning techniques like </a:t>
            </a:r>
            <a:r>
              <a:rPr lang="en-IN" dirty="0"/>
              <a:t>CNN </a:t>
            </a:r>
            <a:r>
              <a:rPr lang="en-US" dirty="0"/>
              <a:t>algorithm is used to detect the disordered leaf.</a:t>
            </a:r>
          </a:p>
          <a:p>
            <a:r>
              <a:rPr lang="en-US" dirty="0"/>
              <a:t>This system helps the farmers to easily </a:t>
            </a:r>
            <a:r>
              <a:rPr lang="en-IN" dirty="0"/>
              <a:t>choose the appropriate </a:t>
            </a:r>
            <a:r>
              <a:rPr lang="en-US" dirty="0"/>
              <a:t>pesticides for the plants.</a:t>
            </a:r>
          </a:p>
          <a:p>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F548DDFB-DA66-4A3C-AC75-502F3A01961B}" type="slidenum">
              <a:rPr lang="en-US" smtClean="0"/>
              <a:pPr/>
              <a:t>10</a:t>
            </a:fld>
            <a:endParaRPr lang="en-US"/>
          </a:p>
        </p:txBody>
      </p:sp>
    </p:spTree>
    <p:extLst>
      <p:ext uri="{BB962C8B-B14F-4D97-AF65-F5344CB8AC3E}">
        <p14:creationId xmlns:p14="http://schemas.microsoft.com/office/powerpoint/2010/main" val="21290831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r>
              <a:rPr lang="en-US" dirty="0"/>
              <a:t>References</a:t>
            </a:r>
          </a:p>
        </p:txBody>
      </p:sp>
      <p:sp>
        <p:nvSpPr>
          <p:cNvPr id="3" name="Content Placeholder 2"/>
          <p:cNvSpPr>
            <a:spLocks noGrp="1"/>
          </p:cNvSpPr>
          <p:nvPr>
            <p:ph idx="1"/>
          </p:nvPr>
        </p:nvSpPr>
        <p:spPr>
          <a:xfrm>
            <a:off x="487462" y="1605888"/>
            <a:ext cx="6591985" cy="4800600"/>
          </a:xfrm>
        </p:spPr>
        <p:txBody>
          <a:bodyPr>
            <a:noAutofit/>
          </a:bodyPr>
          <a:lstStyle/>
          <a:p>
            <a:pPr>
              <a:buNone/>
            </a:pPr>
            <a:r>
              <a:rPr lang="en-US" dirty="0"/>
              <a:t>[1] Salih, T.A., Ali, A.J. and Ahmed, M.N. (2020), ”Deep Learning Convolution Neural Network to Detect and Classify Tomato Plant Leaf Diseases”, Open Access Library Journal, 7.</a:t>
            </a:r>
            <a:r>
              <a:rPr lang="en-US" dirty="0">
                <a:solidFill>
                  <a:schemeClr val="tx1"/>
                </a:solidFill>
              </a:rPr>
              <a:t>[2] </a:t>
            </a:r>
            <a:r>
              <a:rPr lang="en-IN" dirty="0"/>
              <a:t>S. R. </a:t>
            </a:r>
            <a:r>
              <a:rPr lang="en-IN" dirty="0" err="1"/>
              <a:t>Maniyath</a:t>
            </a:r>
            <a:r>
              <a:rPr lang="en-IN" dirty="0"/>
              <a:t> et al., “Plant disease detection using machine learning,” Proc. - 2018 Int. Conf. Des. </a:t>
            </a:r>
            <a:r>
              <a:rPr lang="en-IN" dirty="0" err="1"/>
              <a:t>Innov</a:t>
            </a:r>
            <a:r>
              <a:rPr lang="en-IN" dirty="0"/>
              <a:t>. 3Cs </a:t>
            </a:r>
            <a:r>
              <a:rPr lang="en-IN" dirty="0" err="1"/>
              <a:t>Comput</a:t>
            </a:r>
            <a:r>
              <a:rPr lang="en-IN" dirty="0"/>
              <a:t>. </a:t>
            </a:r>
            <a:r>
              <a:rPr lang="en-IN" dirty="0" err="1"/>
              <a:t>Commun</a:t>
            </a:r>
            <a:r>
              <a:rPr lang="en-IN" dirty="0"/>
              <a:t>. Control. ICDI3C 2018.</a:t>
            </a:r>
          </a:p>
          <a:p>
            <a:pPr>
              <a:buNone/>
            </a:pPr>
            <a:r>
              <a:rPr lang="en-IN" dirty="0"/>
              <a:t>[2] Iftikhar Ahmad, Muhammad Hamid, Suhail Yousaf, Syed Tanveer Shah, and Muhammad </a:t>
            </a:r>
            <a:r>
              <a:rPr lang="en-IN" dirty="0" err="1"/>
              <a:t>Ovais</a:t>
            </a:r>
            <a:r>
              <a:rPr lang="en-IN" dirty="0"/>
              <a:t> Ahmad, “Optimizing Pretrained Convolutional Neural Networks for Tomato Leaf Disease Detection”, </a:t>
            </a:r>
            <a:r>
              <a:rPr lang="en-IN" dirty="0" err="1"/>
              <a:t>Hindawi</a:t>
            </a:r>
            <a:r>
              <a:rPr lang="en-IN" dirty="0"/>
              <a:t> Complexity Volume 2020.</a:t>
            </a:r>
          </a:p>
          <a:p>
            <a:pPr>
              <a:buNone/>
            </a:pPr>
            <a:r>
              <a:rPr lang="en-IN" dirty="0"/>
              <a:t>[3] Rangarajan, A.K., </a:t>
            </a:r>
            <a:r>
              <a:rPr lang="en-IN" dirty="0" err="1"/>
              <a:t>Purushothaman</a:t>
            </a:r>
            <a:r>
              <a:rPr lang="en-IN" dirty="0"/>
              <a:t>, </a:t>
            </a:r>
            <a:r>
              <a:rPr lang="en-IN" dirty="0" err="1"/>
              <a:t>R.,Ramesh</a:t>
            </a:r>
            <a:r>
              <a:rPr lang="en-IN" dirty="0"/>
              <a:t>, A., 2018, ”Tomato crop disease classification using pre-trained deep learning algorithm”, Procedia computer science 133, 1040-1047. </a:t>
            </a:r>
          </a:p>
          <a:p>
            <a:pPr>
              <a:buNone/>
            </a:pPr>
            <a:r>
              <a:rPr lang="en-IN" dirty="0"/>
              <a:t>[4] https://www.kaggle.com/emmarex/plantdisease </a:t>
            </a:r>
          </a:p>
        </p:txBody>
      </p:sp>
      <p:sp>
        <p:nvSpPr>
          <p:cNvPr id="4" name="Slide Number Placeholder 3"/>
          <p:cNvSpPr>
            <a:spLocks noGrp="1"/>
          </p:cNvSpPr>
          <p:nvPr>
            <p:ph type="sldNum" sz="quarter" idx="12"/>
          </p:nvPr>
        </p:nvSpPr>
        <p:spPr/>
        <p:txBody>
          <a:bodyPr/>
          <a:lstStyle/>
          <a:p>
            <a:fld id="{F548DDFB-DA66-4A3C-AC75-502F3A01961B}" type="slidenum">
              <a:rPr lang="en-US" smtClean="0"/>
              <a:pPr/>
              <a:t>11</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724D-1281-42C5-AD74-CE1E94983D3A}"/>
              </a:ext>
            </a:extLst>
          </p:cNvPr>
          <p:cNvSpPr>
            <a:spLocks noGrp="1"/>
          </p:cNvSpPr>
          <p:nvPr>
            <p:ph type="ctrTitle"/>
          </p:nvPr>
        </p:nvSpPr>
        <p:spPr>
          <a:xfrm>
            <a:off x="685800" y="1752601"/>
            <a:ext cx="6600451" cy="1676399"/>
          </a:xfrm>
        </p:spPr>
        <p:txBody>
          <a:bodyPr/>
          <a:lstStyle/>
          <a:p>
            <a:pPr algn="ctr"/>
            <a:r>
              <a:rPr lang="en-US" dirty="0"/>
              <a:t>     Thank you!</a:t>
            </a:r>
            <a:endParaRPr lang="en-IN" dirty="0"/>
          </a:p>
        </p:txBody>
      </p:sp>
      <p:sp>
        <p:nvSpPr>
          <p:cNvPr id="3" name="Slide Number Placeholder 2"/>
          <p:cNvSpPr>
            <a:spLocks noGrp="1"/>
          </p:cNvSpPr>
          <p:nvPr>
            <p:ph type="sldNum" sz="quarter" idx="12"/>
          </p:nvPr>
        </p:nvSpPr>
        <p:spPr/>
        <p:txBody>
          <a:bodyPr/>
          <a:lstStyle/>
          <a:p>
            <a:fld id="{F548DDFB-DA66-4A3C-AC75-502F3A01961B}" type="slidenum">
              <a:rPr lang="en-US" smtClean="0"/>
              <a:pPr/>
              <a:t>12</a:t>
            </a:fld>
            <a:endParaRPr lang="en-US"/>
          </a:p>
        </p:txBody>
      </p:sp>
    </p:spTree>
    <p:extLst>
      <p:ext uri="{BB962C8B-B14F-4D97-AF65-F5344CB8AC3E}">
        <p14:creationId xmlns:p14="http://schemas.microsoft.com/office/powerpoint/2010/main" val="41845899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38119"/>
            <a:ext cx="6219451" cy="1729381"/>
          </a:xfrm>
        </p:spPr>
        <p:txBody>
          <a:bodyPr>
            <a:noAutofit/>
          </a:bodyPr>
          <a:lstStyle/>
          <a:p>
            <a:pPr algn="ctr"/>
            <a:r>
              <a:rPr lang="en-US" sz="4000" b="1" dirty="0">
                <a:latin typeface="Times New Roman" panose="02020603050405020304" pitchFamily="18" charset="0"/>
                <a:cs typeface="Times New Roman" panose="02020603050405020304" pitchFamily="18" charset="0"/>
              </a:rPr>
              <a:t>Detection of Tomato Leaf Diseases Using Deep Learning Approach</a:t>
            </a:r>
          </a:p>
        </p:txBody>
      </p:sp>
      <p:sp>
        <p:nvSpPr>
          <p:cNvPr id="3" name="Subtitle 2"/>
          <p:cNvSpPr>
            <a:spLocks noGrp="1"/>
          </p:cNvSpPr>
          <p:nvPr>
            <p:ph type="subTitle" idx="1"/>
          </p:nvPr>
        </p:nvSpPr>
        <p:spPr>
          <a:xfrm>
            <a:off x="647699" y="3397980"/>
            <a:ext cx="6600451" cy="2398463"/>
          </a:xfrm>
        </p:spPr>
        <p:txBody>
          <a:bodyPr>
            <a:normAutofit lnSpcReduction="10000"/>
          </a:bodyPr>
          <a:lstStyle/>
          <a:p>
            <a:pPr marL="285750" indent="-285750" algn="l">
              <a:buFont typeface="Arial" panose="020B0604020202020204" pitchFamily="34" charset="0"/>
              <a:buChar char="•"/>
            </a:pPr>
            <a:r>
              <a:rPr lang="en-US" sz="2000" b="1" dirty="0">
                <a:solidFill>
                  <a:schemeClr val="tx1"/>
                </a:solidFill>
              </a:rPr>
              <a:t>Presented By: </a:t>
            </a:r>
            <a:br>
              <a:rPr lang="en-US" sz="2000" b="1" dirty="0">
                <a:solidFill>
                  <a:schemeClr val="tx1"/>
                </a:solidFill>
              </a:rPr>
            </a:br>
            <a:r>
              <a:rPr lang="en-US" sz="2000" b="1" dirty="0">
                <a:solidFill>
                  <a:schemeClr val="tx1"/>
                </a:solidFill>
              </a:rPr>
              <a:t>				  </a:t>
            </a:r>
            <a:r>
              <a:rPr lang="en-US" sz="2000" b="1" dirty="0" err="1">
                <a:solidFill>
                  <a:schemeClr val="tx1"/>
                </a:solidFill>
              </a:rPr>
              <a:t>Dhanashri</a:t>
            </a:r>
            <a:r>
              <a:rPr lang="en-US" sz="2000" b="1" dirty="0">
                <a:solidFill>
                  <a:schemeClr val="tx1"/>
                </a:solidFill>
              </a:rPr>
              <a:t> </a:t>
            </a:r>
            <a:r>
              <a:rPr lang="en-US" sz="2000" b="1" dirty="0" err="1">
                <a:solidFill>
                  <a:schemeClr val="tx1"/>
                </a:solidFill>
              </a:rPr>
              <a:t>Thorat</a:t>
            </a:r>
            <a:r>
              <a:rPr lang="en-US" sz="2000" b="1" dirty="0">
                <a:solidFill>
                  <a:schemeClr val="tx1"/>
                </a:solidFill>
              </a:rPr>
              <a:t> (412)</a:t>
            </a:r>
            <a:br>
              <a:rPr lang="en-US" sz="2000" b="1" dirty="0">
                <a:solidFill>
                  <a:schemeClr val="tx1"/>
                </a:solidFill>
              </a:rPr>
            </a:br>
            <a:r>
              <a:rPr lang="en-US" sz="2000" b="1" dirty="0">
                <a:solidFill>
                  <a:schemeClr val="tx1"/>
                </a:solidFill>
              </a:rPr>
              <a:t>				  </a:t>
            </a:r>
            <a:r>
              <a:rPr lang="en-US" sz="2000" b="1" dirty="0" err="1">
                <a:solidFill>
                  <a:schemeClr val="tx1"/>
                </a:solidFill>
              </a:rPr>
              <a:t>Vrushali</a:t>
            </a:r>
            <a:r>
              <a:rPr lang="en-US" sz="2000" b="1" dirty="0">
                <a:solidFill>
                  <a:schemeClr val="tx1"/>
                </a:solidFill>
              </a:rPr>
              <a:t> Patil 		(441)</a:t>
            </a:r>
            <a:br>
              <a:rPr lang="en-US" sz="2000" b="1" dirty="0">
                <a:solidFill>
                  <a:schemeClr val="tx1"/>
                </a:solidFill>
              </a:rPr>
            </a:br>
            <a:r>
              <a:rPr lang="en-US" sz="2000" b="1" dirty="0">
                <a:solidFill>
                  <a:schemeClr val="tx1"/>
                </a:solidFill>
              </a:rPr>
              <a:t>				  Pratik Patil 		(456)</a:t>
            </a:r>
            <a:br>
              <a:rPr lang="en-US" sz="2000" b="1" dirty="0">
                <a:solidFill>
                  <a:schemeClr val="tx1"/>
                </a:solidFill>
              </a:rPr>
            </a:br>
            <a:r>
              <a:rPr lang="en-US" sz="2000" b="1" dirty="0">
                <a:solidFill>
                  <a:schemeClr val="tx1"/>
                </a:solidFill>
              </a:rPr>
              <a:t>				  Shradha Babar	(467)</a:t>
            </a:r>
          </a:p>
          <a:p>
            <a:pPr marL="285750" indent="-285750" algn="l">
              <a:buFont typeface="Arial" panose="020B0604020202020204" pitchFamily="34" charset="0"/>
              <a:buChar char="•"/>
            </a:pPr>
            <a:r>
              <a:rPr lang="en-US" sz="2000" b="1" dirty="0">
                <a:solidFill>
                  <a:schemeClr val="tx1"/>
                </a:solidFill>
              </a:rPr>
              <a:t>Guided By: Mr. S. P. Patil</a:t>
            </a:r>
          </a:p>
          <a:p>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F548DDFB-DA66-4A3C-AC75-502F3A01961B}" type="slidenum">
              <a:rPr lang="en-US" smtClean="0"/>
              <a:pPr/>
              <a:t>2</a:t>
            </a:fld>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1942415" y="1524000"/>
            <a:ext cx="6591985" cy="4387222"/>
          </a:xfrm>
        </p:spPr>
        <p:txBody>
          <a:bodyPr>
            <a:normAutofit/>
          </a:bodyPr>
          <a:lstStyle/>
          <a:p>
            <a:pPr marL="0" indent="0">
              <a:buNone/>
            </a:pPr>
            <a:endParaRPr lang="en-US" dirty="0"/>
          </a:p>
          <a:p>
            <a:r>
              <a:rPr lang="en-US" dirty="0"/>
              <a:t>Abstract</a:t>
            </a:r>
          </a:p>
          <a:p>
            <a:r>
              <a:rPr lang="en-US" dirty="0"/>
              <a:t>Problem statement</a:t>
            </a:r>
          </a:p>
          <a:p>
            <a:r>
              <a:rPr lang="en-US" dirty="0"/>
              <a:t>Literature survey</a:t>
            </a:r>
          </a:p>
          <a:p>
            <a:r>
              <a:rPr lang="en-US" dirty="0"/>
              <a:t>Objectives</a:t>
            </a:r>
          </a:p>
          <a:p>
            <a:r>
              <a:rPr lang="en-US" dirty="0"/>
              <a:t>Methodology</a:t>
            </a:r>
          </a:p>
          <a:p>
            <a:r>
              <a:rPr lang="en-US" dirty="0"/>
              <a:t>Conclusion</a:t>
            </a:r>
          </a:p>
          <a:p>
            <a:r>
              <a:rPr lang="en-US" dirty="0"/>
              <a:t>References</a:t>
            </a:r>
          </a:p>
          <a:p>
            <a:pPr marL="0" indent="0">
              <a:buNone/>
            </a:pPr>
            <a:endParaRPr lang="en-US" dirty="0"/>
          </a:p>
        </p:txBody>
      </p:sp>
      <p:sp>
        <p:nvSpPr>
          <p:cNvPr id="4" name="Slide Number Placeholder 3"/>
          <p:cNvSpPr>
            <a:spLocks noGrp="1"/>
          </p:cNvSpPr>
          <p:nvPr>
            <p:ph type="sldNum" sz="quarter" idx="12"/>
          </p:nvPr>
        </p:nvSpPr>
        <p:spPr/>
        <p:txBody>
          <a:bodyPr/>
          <a:lstStyle/>
          <a:p>
            <a:fld id="{F548DDFB-DA66-4A3C-AC75-502F3A01961B}" type="slidenum">
              <a:rPr lang="en-US" smtClean="0"/>
              <a:pPr/>
              <a:t>3</a:t>
            </a:fld>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dirty="0"/>
              <a:t>deep learning -&gt;crop disease detection and classification. </a:t>
            </a:r>
          </a:p>
          <a:p>
            <a:r>
              <a:rPr lang="en-US" dirty="0"/>
              <a:t>Through this project, we hope to accomplish:</a:t>
            </a:r>
            <a:br>
              <a:rPr lang="en-US" dirty="0"/>
            </a:br>
            <a:br>
              <a:rPr lang="en-US" dirty="0"/>
            </a:br>
            <a:r>
              <a:rPr lang="en-US" dirty="0"/>
              <a:t> I) Easy way to choose the appropriate pesticides for plants.</a:t>
            </a:r>
            <a:br>
              <a:rPr lang="en-US" dirty="0"/>
            </a:br>
            <a:br>
              <a:rPr lang="en-US" dirty="0"/>
            </a:br>
            <a:r>
              <a:rPr lang="en-US" dirty="0"/>
              <a:t> II) System will help farmers about preventative measures about diseases. </a:t>
            </a:r>
          </a:p>
        </p:txBody>
      </p:sp>
      <p:sp>
        <p:nvSpPr>
          <p:cNvPr id="4" name="Slide Number Placeholder 3"/>
          <p:cNvSpPr>
            <a:spLocks noGrp="1"/>
          </p:cNvSpPr>
          <p:nvPr>
            <p:ph type="sldNum" sz="quarter" idx="12"/>
          </p:nvPr>
        </p:nvSpPr>
        <p:spPr/>
        <p:txBody>
          <a:bodyPr/>
          <a:lstStyle/>
          <a:p>
            <a:fld id="{F548DDFB-DA66-4A3C-AC75-502F3A01961B}" type="slidenum">
              <a:rPr lang="en-US" smtClean="0"/>
              <a:pPr/>
              <a:t>4</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609598" y="1676400"/>
            <a:ext cx="6781801" cy="4495800"/>
          </a:xfrm>
        </p:spPr>
        <p:txBody>
          <a:bodyPr>
            <a:normAutofit/>
          </a:bodyPr>
          <a:lstStyle/>
          <a:p>
            <a:r>
              <a:rPr lang="en-US" dirty="0"/>
              <a:t>To design and develop a system for detection of diseases on Tomato leaf using Deep Learning </a:t>
            </a:r>
            <a:r>
              <a:rPr lang="en-US" dirty="0" err="1"/>
              <a:t>approch</a:t>
            </a:r>
            <a:r>
              <a:rPr lang="en-US" dirty="0"/>
              <a:t> . </a:t>
            </a:r>
          </a:p>
        </p:txBody>
      </p:sp>
      <p:sp>
        <p:nvSpPr>
          <p:cNvPr id="4" name="Slide Number Placeholder 3"/>
          <p:cNvSpPr>
            <a:spLocks noGrp="1"/>
          </p:cNvSpPr>
          <p:nvPr>
            <p:ph type="sldNum" sz="quarter" idx="12"/>
          </p:nvPr>
        </p:nvSpPr>
        <p:spPr/>
        <p:txBody>
          <a:bodyPr/>
          <a:lstStyle/>
          <a:p>
            <a:fld id="{F548DDFB-DA66-4A3C-AC75-502F3A01961B}" type="slidenum">
              <a:rPr lang="en-US" smtClean="0"/>
              <a:pPr/>
              <a:t>5</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8" y="52719"/>
            <a:ext cx="6347713" cy="1320800"/>
          </a:xfrm>
        </p:spPr>
        <p:txBody>
          <a:bodyPr/>
          <a:lstStyle/>
          <a:p>
            <a:r>
              <a:rPr lang="en-US" dirty="0"/>
              <a:t>Literature Survey</a:t>
            </a:r>
          </a:p>
        </p:txBody>
      </p:sp>
      <p:sp>
        <p:nvSpPr>
          <p:cNvPr id="3" name="Content Placeholder 2"/>
          <p:cNvSpPr>
            <a:spLocks noGrp="1"/>
          </p:cNvSpPr>
          <p:nvPr>
            <p:ph idx="1"/>
          </p:nvPr>
        </p:nvSpPr>
        <p:spPr>
          <a:xfrm>
            <a:off x="457200" y="609600"/>
            <a:ext cx="6858001" cy="4800600"/>
          </a:xfrm>
        </p:spPr>
        <p:txBody>
          <a:bodyPr>
            <a:noAutofit/>
          </a:bodyPr>
          <a:lstStyle/>
          <a:p>
            <a:r>
              <a:rPr lang="en-US" dirty="0" err="1"/>
              <a:t>Thair</a:t>
            </a:r>
            <a:r>
              <a:rPr lang="en-US" dirty="0"/>
              <a:t> A. Salih, et al.[1] use CNN. CNN method depends on feature extraction (such as color, leaves edge, etc.) from an input image and on this basis, the decision of classification is done. A </a:t>
            </a:r>
            <a:r>
              <a:rPr lang="en-US" dirty="0" err="1"/>
              <a:t>Matlab</a:t>
            </a:r>
            <a:r>
              <a:rPr lang="en-US" dirty="0"/>
              <a:t> m-file has been used to build the CNN structure. A dataset obtained from plant village has been used for training the network (CNN). The suggested neural network has been applied to classify six types of tomato leaves situation (one healthy and five types of leave plant diseases). The results show that the convolution neural network (CNN) has achieved a classification accuracy of 96.43%. </a:t>
            </a:r>
          </a:p>
          <a:p>
            <a:r>
              <a:rPr lang="en-US" dirty="0"/>
              <a:t>Iftikhar Ahmad, et al.[2] consider four CNN architectures, namely, VGG-16, VGG-19, </a:t>
            </a:r>
            <a:r>
              <a:rPr lang="en-US" dirty="0" err="1"/>
              <a:t>ResNet</a:t>
            </a:r>
            <a:r>
              <a:rPr lang="en-US" dirty="0"/>
              <a:t>, and Inception V3, and use feature extraction and parameter-tuning to identify and classify tomato leaf diseases. They test the underlying models on two datasets, a </a:t>
            </a:r>
            <a:r>
              <a:rPr lang="en-US" dirty="0" err="1"/>
              <a:t>laboratorybased</a:t>
            </a:r>
            <a:r>
              <a:rPr lang="en-US" dirty="0"/>
              <a:t> dataset and self-collected data from the field. They observe that all architectures perform better on the laboratory-based dataset than on field-based data, with performance on various metrics showing variance in the range of 10%– 15%. Inception V3 is identified as the best performing algorithm on both datasets.</a:t>
            </a:r>
          </a:p>
        </p:txBody>
      </p:sp>
      <p:sp>
        <p:nvSpPr>
          <p:cNvPr id="4" name="Slide Number Placeholder 3"/>
          <p:cNvSpPr>
            <a:spLocks noGrp="1"/>
          </p:cNvSpPr>
          <p:nvPr>
            <p:ph type="sldNum" sz="quarter" idx="12"/>
          </p:nvPr>
        </p:nvSpPr>
        <p:spPr/>
        <p:txBody>
          <a:bodyPr/>
          <a:lstStyle/>
          <a:p>
            <a:fld id="{F548DDFB-DA66-4A3C-AC75-502F3A01961B}" type="slidenum">
              <a:rPr lang="en-US" smtClean="0"/>
              <a:pPr/>
              <a:t>6</a:t>
            </a:fld>
            <a:endParaRPr lang="en-US"/>
          </a:p>
        </p:txBody>
      </p:sp>
    </p:spTree>
    <p:extLst>
      <p:ext uri="{BB962C8B-B14F-4D97-AF65-F5344CB8AC3E}">
        <p14:creationId xmlns:p14="http://schemas.microsoft.com/office/powerpoint/2010/main" val="531085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609599" y="1930400"/>
            <a:ext cx="6347714" cy="4318000"/>
          </a:xfrm>
        </p:spPr>
        <p:txBody>
          <a:bodyPr>
            <a:normAutofit/>
          </a:bodyPr>
          <a:lstStyle/>
          <a:p>
            <a:r>
              <a:rPr lang="en-US" dirty="0"/>
              <a:t>To collect a dataset of tomato leaves from Kaggle. </a:t>
            </a:r>
          </a:p>
          <a:p>
            <a:r>
              <a:rPr lang="en-US" dirty="0"/>
              <a:t>To train the deep learning model for disease detection of tomato leaf and test the same.</a:t>
            </a:r>
          </a:p>
          <a:p>
            <a:r>
              <a:rPr lang="en-US" dirty="0"/>
              <a:t> To analyze the performance of the model and improve the same by tuning the trainable parameters. </a:t>
            </a:r>
          </a:p>
          <a:p>
            <a:r>
              <a:rPr lang="en-US" dirty="0"/>
              <a:t>To design and develop a web application to incorporate the model for disease detection. </a:t>
            </a:r>
          </a:p>
          <a:p>
            <a:r>
              <a:rPr lang="en-US" dirty="0"/>
              <a:t>To recommend the appropriate pesticides according to disease.</a:t>
            </a:r>
          </a:p>
        </p:txBody>
      </p:sp>
      <p:sp>
        <p:nvSpPr>
          <p:cNvPr id="4" name="Slide Number Placeholder 3"/>
          <p:cNvSpPr>
            <a:spLocks noGrp="1"/>
          </p:cNvSpPr>
          <p:nvPr>
            <p:ph type="sldNum" sz="quarter" idx="12"/>
          </p:nvPr>
        </p:nvSpPr>
        <p:spPr/>
        <p:txBody>
          <a:bodyPr/>
          <a:lstStyle/>
          <a:p>
            <a:fld id="{F548DDFB-DA66-4A3C-AC75-502F3A01961B}" type="slidenum">
              <a:rPr lang="en-US" smtClean="0"/>
              <a:pPr/>
              <a:t>7</a:t>
            </a:fld>
            <a:endParaRPr lang="en-US"/>
          </a:p>
        </p:txBody>
      </p:sp>
    </p:spTree>
    <p:extLst>
      <p:ext uri="{BB962C8B-B14F-4D97-AF65-F5344CB8AC3E}">
        <p14:creationId xmlns:p14="http://schemas.microsoft.com/office/powerpoint/2010/main" val="753008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a:xfrm>
            <a:off x="609598" y="1449310"/>
            <a:ext cx="6781801" cy="4957178"/>
          </a:xfrm>
        </p:spPr>
        <p:txBody>
          <a:bodyPr>
            <a:normAutofit lnSpcReduction="10000"/>
          </a:bodyPr>
          <a:lstStyle/>
          <a:p>
            <a:r>
              <a:rPr lang="en-US" dirty="0"/>
              <a:t>Capturing images of disordered tomato plant’s leaf is taken as an input and it is pre-processed for the improvement to remove the unwanted distortion for feature processing</a:t>
            </a:r>
          </a:p>
          <a:p>
            <a:r>
              <a:rPr lang="en-US" dirty="0"/>
              <a:t>In the feature extraction the shape, color and texture of tomato leaf is identified. </a:t>
            </a:r>
          </a:p>
          <a:p>
            <a:r>
              <a:rPr lang="en-US" dirty="0"/>
              <a:t>Database consists of many images with healthy and unhealthy leaves of tomato plant  and images are trained to identify the model from the database.</a:t>
            </a:r>
          </a:p>
          <a:p>
            <a:r>
              <a:rPr lang="en-US" dirty="0"/>
              <a:t>In Neural Network(NN) classification, the part of plant is recognized whether it is normal or abnormal.</a:t>
            </a:r>
          </a:p>
          <a:p>
            <a:r>
              <a:rPr lang="en-US" dirty="0"/>
              <a:t> If it is abnormal, the defected region is classified.</a:t>
            </a:r>
          </a:p>
          <a:p>
            <a:r>
              <a:rPr lang="en-US" dirty="0"/>
              <a:t>The affected area and type of bacteria, virus, etc. are identified in the result.</a:t>
            </a:r>
          </a:p>
          <a:p>
            <a:r>
              <a:rPr lang="en-US" dirty="0"/>
              <a:t>According to the disease, the system will provide the appropriate pesticides.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548DDFB-DA66-4A3C-AC75-502F3A01961B}" type="slidenum">
              <a:rPr lang="en-US" smtClean="0"/>
              <a:pPr/>
              <a:t>8</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299806"/>
            <a:ext cx="6347713" cy="701213"/>
          </a:xfrm>
        </p:spPr>
        <p:txBody>
          <a:bodyPr/>
          <a:lstStyle/>
          <a:p>
            <a:r>
              <a:rPr lang="en-US" dirty="0"/>
              <a:t>Working</a:t>
            </a:r>
          </a:p>
        </p:txBody>
      </p:sp>
      <p:sp>
        <p:nvSpPr>
          <p:cNvPr id="4" name="Slide Number Placeholder 3"/>
          <p:cNvSpPr>
            <a:spLocks noGrp="1"/>
          </p:cNvSpPr>
          <p:nvPr>
            <p:ph type="sldNum" sz="quarter" idx="12"/>
          </p:nvPr>
        </p:nvSpPr>
        <p:spPr/>
        <p:txBody>
          <a:bodyPr/>
          <a:lstStyle/>
          <a:p>
            <a:fld id="{F548DDFB-DA66-4A3C-AC75-502F3A01961B}" type="slidenum">
              <a:rPr lang="en-US" smtClean="0"/>
              <a:pPr/>
              <a:t>9</a:t>
            </a:fld>
            <a:endParaRPr lang="en-US"/>
          </a:p>
        </p:txBody>
      </p:sp>
      <p:sp>
        <p:nvSpPr>
          <p:cNvPr id="6" name="Content Placeholder 5">
            <a:extLst>
              <a:ext uri="{FF2B5EF4-FFF2-40B4-BE49-F238E27FC236}">
                <a16:creationId xmlns:a16="http://schemas.microsoft.com/office/drawing/2014/main" id="{4EB054C0-24E5-486A-91F0-9484E96D6966}"/>
              </a:ext>
            </a:extLst>
          </p:cNvPr>
          <p:cNvSpPr>
            <a:spLocks noGrp="1"/>
          </p:cNvSpPr>
          <p:nvPr>
            <p:ph idx="1"/>
          </p:nvPr>
        </p:nvSpPr>
        <p:spPr>
          <a:xfrm>
            <a:off x="353281" y="1155010"/>
            <a:ext cx="6347714" cy="455642"/>
          </a:xfrm>
        </p:spPr>
        <p:txBody>
          <a:bodyPr/>
          <a:lstStyle/>
          <a:p>
            <a:r>
              <a:rPr lang="en-US" dirty="0"/>
              <a:t>Data Flow Diagram</a:t>
            </a:r>
          </a:p>
          <a:p>
            <a:endParaRPr lang="en-IN" dirty="0"/>
          </a:p>
        </p:txBody>
      </p:sp>
      <p:pic>
        <p:nvPicPr>
          <p:cNvPr id="7" name="Picture 6">
            <a:extLst>
              <a:ext uri="{FF2B5EF4-FFF2-40B4-BE49-F238E27FC236}">
                <a16:creationId xmlns:a16="http://schemas.microsoft.com/office/drawing/2014/main" id="{907BD8A9-D2F8-4479-88F8-340E21000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49" y="1610651"/>
            <a:ext cx="5603177" cy="4947543"/>
          </a:xfrm>
          <a:prstGeom prst="rect">
            <a:avLst/>
          </a:prstGeom>
        </p:spPr>
      </p:pic>
    </p:spTree>
  </p:cSld>
  <p:clrMapOvr>
    <a:masterClrMapping/>
  </p:clrMapOvr>
  <p:transition>
    <p:fad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965</TotalTime>
  <Words>844</Words>
  <Application>Microsoft Office PowerPoint</Application>
  <PresentationFormat>On-screen Show (4:3)</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Times New Roman</vt:lpstr>
      <vt:lpstr>Trebuchet MS</vt:lpstr>
      <vt:lpstr>Wingdings 3</vt:lpstr>
      <vt:lpstr>Facet</vt:lpstr>
      <vt:lpstr>PowerPoint Presentation</vt:lpstr>
      <vt:lpstr>Detection of Tomato Leaf Diseases Using Deep Learning Approach</vt:lpstr>
      <vt:lpstr>Contents</vt:lpstr>
      <vt:lpstr>Abstract</vt:lpstr>
      <vt:lpstr>Problem Statement</vt:lpstr>
      <vt:lpstr>Literature Survey</vt:lpstr>
      <vt:lpstr>Objectives</vt:lpstr>
      <vt:lpstr>Methodology </vt:lpstr>
      <vt:lpstr>Working</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Homomorphic encryption</dc:title>
  <dc:creator>Windows User</dc:creator>
  <cp:lastModifiedBy>Aditya Patil</cp:lastModifiedBy>
  <cp:revision>127</cp:revision>
  <dcterms:created xsi:type="dcterms:W3CDTF">2020-08-10T04:47:32Z</dcterms:created>
  <dcterms:modified xsi:type="dcterms:W3CDTF">2022-02-02T05:33:28Z</dcterms:modified>
</cp:coreProperties>
</file>