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1CF144-9669-4096-8C89-CD431D11B28B}">
  <a:tblStyle styleId="{931CF144-9669-4096-8C89-CD431D11B2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52abe7b4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52abe7b4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52abe7b46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52abe7b46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52abe7b46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52abe7b46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52abe7b4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52abe7b4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52abe7b4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52abe7b4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52abe7b46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52abe7b46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52abe7b4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52abe7b4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52abe7b46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52abe7b46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52abe7b46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52abe7b46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52abe7b46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52abe7b46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52abe7b46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52abe7b46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52abe7b46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52abe7b46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52abe7b46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52abe7b46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atalog.data.gov/dataset/nypd-calls-for-servi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1228726"/>
            <a:ext cx="8222100" cy="8190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 sz="1900">
                <a:latin typeface="Calibri"/>
                <a:ea typeface="Calibri"/>
                <a:cs typeface="Calibri"/>
                <a:sym typeface="Calibri"/>
              </a:rPr>
              <a:t>Resource Allocation Optimization and Predictive Analytics for Crime and Accidents based on 911 NYPD Incident Data.</a:t>
            </a:r>
            <a:endParaRPr b="1" sz="1900">
              <a:latin typeface="Calibri"/>
              <a:ea typeface="Calibri"/>
              <a:cs typeface="Calibri"/>
              <a:sym typeface="Calibri"/>
            </a:endParaRPr>
          </a:p>
        </p:txBody>
      </p:sp>
      <p:sp>
        <p:nvSpPr>
          <p:cNvPr id="86" name="Google Shape;86;p13"/>
          <p:cNvSpPr txBox="1"/>
          <p:nvPr>
            <p:ph idx="1" type="subTitle"/>
          </p:nvPr>
        </p:nvSpPr>
        <p:spPr>
          <a:xfrm>
            <a:off x="598100" y="2715968"/>
            <a:ext cx="8222100" cy="1977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900">
                <a:latin typeface="Calibri"/>
                <a:ea typeface="Calibri"/>
                <a:cs typeface="Calibri"/>
                <a:sym typeface="Calibri"/>
              </a:rPr>
              <a:t>By:</a:t>
            </a:r>
            <a:endParaRPr sz="1900">
              <a:latin typeface="Calibri"/>
              <a:ea typeface="Calibri"/>
              <a:cs typeface="Calibri"/>
              <a:sym typeface="Calibri"/>
            </a:endParaRPr>
          </a:p>
          <a:p>
            <a:pPr indent="0" lvl="0" marL="0" rtl="0" algn="r">
              <a:spcBef>
                <a:spcPts val="0"/>
              </a:spcBef>
              <a:spcAft>
                <a:spcPts val="0"/>
              </a:spcAft>
              <a:buNone/>
            </a:pPr>
            <a:r>
              <a:t/>
            </a:r>
            <a:endParaRPr sz="1900">
              <a:latin typeface="Calibri"/>
              <a:ea typeface="Calibri"/>
              <a:cs typeface="Calibri"/>
              <a:sym typeface="Calibri"/>
            </a:endParaRPr>
          </a:p>
          <a:p>
            <a:pPr indent="0" lvl="0" marL="0" rtl="0" algn="r">
              <a:spcBef>
                <a:spcPts val="0"/>
              </a:spcBef>
              <a:spcAft>
                <a:spcPts val="0"/>
              </a:spcAft>
              <a:buNone/>
            </a:pPr>
            <a:r>
              <a:rPr lang="en" sz="1900">
                <a:latin typeface="Calibri"/>
                <a:ea typeface="Calibri"/>
                <a:cs typeface="Calibri"/>
                <a:sym typeface="Calibri"/>
              </a:rPr>
              <a:t>Preeti Chougule (20027873)</a:t>
            </a:r>
            <a:endParaRPr sz="1900">
              <a:latin typeface="Calibri"/>
              <a:ea typeface="Calibri"/>
              <a:cs typeface="Calibri"/>
              <a:sym typeface="Calibri"/>
            </a:endParaRPr>
          </a:p>
          <a:p>
            <a:pPr indent="0" lvl="0" marL="0" rtl="0" algn="r">
              <a:spcBef>
                <a:spcPts val="0"/>
              </a:spcBef>
              <a:spcAft>
                <a:spcPts val="0"/>
              </a:spcAft>
              <a:buNone/>
            </a:pPr>
            <a:r>
              <a:rPr lang="en" sz="1900">
                <a:latin typeface="Calibri"/>
                <a:ea typeface="Calibri"/>
                <a:cs typeface="Calibri"/>
                <a:sym typeface="Calibri"/>
              </a:rPr>
              <a:t>Smeet </a:t>
            </a:r>
            <a:r>
              <a:rPr lang="en" sz="1900">
                <a:latin typeface="Calibri"/>
                <a:ea typeface="Calibri"/>
                <a:cs typeface="Calibri"/>
                <a:sym typeface="Calibri"/>
              </a:rPr>
              <a:t>Nalawade (20033924)</a:t>
            </a:r>
            <a:endParaRPr sz="1900">
              <a:latin typeface="Calibri"/>
              <a:ea typeface="Calibri"/>
              <a:cs typeface="Calibri"/>
              <a:sym typeface="Calibri"/>
            </a:endParaRPr>
          </a:p>
          <a:p>
            <a:pPr indent="0" lvl="0" marL="0" rtl="0" algn="r">
              <a:spcBef>
                <a:spcPts val="0"/>
              </a:spcBef>
              <a:spcAft>
                <a:spcPts val="0"/>
              </a:spcAft>
              <a:buNone/>
            </a:pPr>
            <a:r>
              <a:rPr lang="en" sz="1900">
                <a:latin typeface="Calibri"/>
                <a:ea typeface="Calibri"/>
                <a:cs typeface="Calibri"/>
                <a:sym typeface="Calibri"/>
              </a:rPr>
              <a:t>Vrushali Khatane (20027219)</a:t>
            </a:r>
            <a:endParaRPr sz="19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 Loading</a:t>
            </a:r>
            <a:endParaRPr>
              <a:latin typeface="Calibri"/>
              <a:ea typeface="Calibri"/>
              <a:cs typeface="Calibri"/>
              <a:sym typeface="Calibri"/>
            </a:endParaRPr>
          </a:p>
        </p:txBody>
      </p:sp>
      <p:sp>
        <p:nvSpPr>
          <p:cNvPr id="139" name="Google Shape;139;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latin typeface="Calibri"/>
                <a:ea typeface="Calibri"/>
                <a:cs typeface="Calibri"/>
                <a:sym typeface="Calibri"/>
              </a:rPr>
              <a:t>BigQuery Integration:</a:t>
            </a:r>
            <a:r>
              <a:rPr lang="en">
                <a:latin typeface="Calibri"/>
                <a:ea typeface="Calibri"/>
                <a:cs typeface="Calibri"/>
                <a:sym typeface="Calibri"/>
              </a:rPr>
              <a:t> After processing, cleaned data will be loaded into BigQuery, enabling efficient querying and further analysis.</a:t>
            </a:r>
            <a:endParaRPr>
              <a:latin typeface="Calibri"/>
              <a:ea typeface="Calibri"/>
              <a:cs typeface="Calibri"/>
              <a:sym typeface="Calibri"/>
            </a:endParaRPr>
          </a:p>
          <a:p>
            <a:pPr indent="0" lvl="0" marL="0" rtl="0" algn="just">
              <a:spcBef>
                <a:spcPts val="1200"/>
              </a:spcBef>
              <a:spcAft>
                <a:spcPts val="0"/>
              </a:spcAft>
              <a:buNone/>
            </a:pPr>
            <a:r>
              <a:rPr b="1" lang="en">
                <a:latin typeface="Calibri"/>
                <a:ea typeface="Calibri"/>
                <a:cs typeface="Calibri"/>
                <a:sym typeface="Calibri"/>
              </a:rPr>
              <a:t>Dataproc Integration:</a:t>
            </a:r>
            <a:r>
              <a:rPr lang="en">
                <a:latin typeface="Calibri"/>
                <a:ea typeface="Calibri"/>
                <a:cs typeface="Calibri"/>
                <a:sym typeface="Calibri"/>
              </a:rPr>
              <a:t> Cleaned and transformed data will also be available in Google Cloud Dataproc to facilitate distributed data processing and model training in PySpark.</a:t>
            </a:r>
            <a:endParaRPr>
              <a:latin typeface="Calibri"/>
              <a:ea typeface="Calibri"/>
              <a:cs typeface="Calibri"/>
              <a:sym typeface="Calibri"/>
            </a:endParaRPr>
          </a:p>
          <a:p>
            <a:pPr indent="0" lvl="0" marL="0" rtl="0" algn="just">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Classification Models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45" name="Google Shape;145;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7500" lnSpcReduction="10000"/>
          </a:bodyPr>
          <a:lstStyle/>
          <a:p>
            <a:pPr indent="-336867" lvl="0" marL="457200" rtl="0" algn="just">
              <a:spcBef>
                <a:spcPts val="0"/>
              </a:spcBef>
              <a:spcAft>
                <a:spcPts val="0"/>
              </a:spcAft>
              <a:buSzPct val="122222"/>
              <a:buFont typeface="Calibri"/>
              <a:buChar char="●"/>
            </a:pPr>
            <a:r>
              <a:rPr lang="en">
                <a:latin typeface="Calibri"/>
                <a:ea typeface="Calibri"/>
                <a:cs typeface="Calibri"/>
                <a:sym typeface="Calibri"/>
              </a:rPr>
              <a:t>Linear Regression</a:t>
            </a:r>
            <a:endParaRPr>
              <a:latin typeface="Calibri"/>
              <a:ea typeface="Calibri"/>
              <a:cs typeface="Calibri"/>
              <a:sym typeface="Calibri"/>
            </a:endParaRPr>
          </a:p>
          <a:p>
            <a:pPr indent="0" lvl="0" marL="457200" rtl="0" algn="just">
              <a:spcBef>
                <a:spcPts val="1200"/>
              </a:spcBef>
              <a:spcAft>
                <a:spcPts val="0"/>
              </a:spcAft>
              <a:buNone/>
            </a:pPr>
            <a:r>
              <a:rPr lang="en">
                <a:latin typeface="Calibri"/>
                <a:ea typeface="Calibri"/>
                <a:cs typeface="Calibri"/>
                <a:sym typeface="Calibri"/>
              </a:rPr>
              <a:t>By predicting incident volumes, linear regression will  help answer how many resources might be needed, allowing for precise scaling in high-demand areas. The predictions will guide resource allocation by estimating the number of incidents expected, aiding in strategic pre-positioning of resources.</a:t>
            </a:r>
            <a:endParaRPr>
              <a:latin typeface="Calibri"/>
              <a:ea typeface="Calibri"/>
              <a:cs typeface="Calibri"/>
              <a:sym typeface="Calibri"/>
            </a:endParaRPr>
          </a:p>
          <a:p>
            <a:pPr indent="-317182" lvl="0" marL="457200" rtl="0" algn="just">
              <a:spcBef>
                <a:spcPts val="1200"/>
              </a:spcBef>
              <a:spcAft>
                <a:spcPts val="0"/>
              </a:spcAft>
              <a:buSzPct val="100000"/>
              <a:buFont typeface="Calibri"/>
              <a:buChar char="●"/>
            </a:pPr>
            <a:r>
              <a:rPr lang="en">
                <a:latin typeface="Calibri"/>
                <a:ea typeface="Calibri"/>
                <a:cs typeface="Calibri"/>
                <a:sym typeface="Calibri"/>
              </a:rPr>
              <a:t>Random Forest</a:t>
            </a:r>
            <a:endParaRPr>
              <a:latin typeface="Calibri"/>
              <a:ea typeface="Calibri"/>
              <a:cs typeface="Calibri"/>
              <a:sym typeface="Calibri"/>
            </a:endParaRPr>
          </a:p>
          <a:p>
            <a:pPr indent="0" lvl="0" marL="457200" rtl="0" algn="just">
              <a:spcBef>
                <a:spcPts val="1200"/>
              </a:spcBef>
              <a:spcAft>
                <a:spcPts val="0"/>
              </a:spcAft>
              <a:buNone/>
            </a:pPr>
            <a:r>
              <a:rPr lang="en">
                <a:latin typeface="Calibri"/>
                <a:ea typeface="Calibri"/>
                <a:cs typeface="Calibri"/>
                <a:sym typeface="Calibri"/>
              </a:rPr>
              <a:t>By classifying the type of incidents, the model helps decide what type of resources to allocate in each area. It also offers feature importance insights, highlighting key factors that influence incident types.</a:t>
            </a:r>
            <a:endParaRPr>
              <a:latin typeface="Calibri"/>
              <a:ea typeface="Calibri"/>
              <a:cs typeface="Calibri"/>
              <a:sym typeface="Calibri"/>
            </a:endParaRPr>
          </a:p>
          <a:p>
            <a:pPr indent="-317182" lvl="0" marL="457200" rtl="0" algn="just">
              <a:spcBef>
                <a:spcPts val="1200"/>
              </a:spcBef>
              <a:spcAft>
                <a:spcPts val="0"/>
              </a:spcAft>
              <a:buSzPct val="100000"/>
              <a:buFont typeface="Calibri"/>
              <a:buChar char="●"/>
            </a:pPr>
            <a:r>
              <a:rPr lang="en">
                <a:latin typeface="Calibri"/>
                <a:ea typeface="Calibri"/>
                <a:cs typeface="Calibri"/>
                <a:sym typeface="Calibri"/>
              </a:rPr>
              <a:t>K-means clustering</a:t>
            </a:r>
            <a:endParaRPr>
              <a:latin typeface="Calibri"/>
              <a:ea typeface="Calibri"/>
              <a:cs typeface="Calibri"/>
              <a:sym typeface="Calibri"/>
            </a:endParaRPr>
          </a:p>
          <a:p>
            <a:pPr indent="0" lvl="0" marL="457200" rtl="0" algn="just">
              <a:spcBef>
                <a:spcPts val="1200"/>
              </a:spcBef>
              <a:spcAft>
                <a:spcPts val="1200"/>
              </a:spcAft>
              <a:buNone/>
            </a:pPr>
            <a:r>
              <a:rPr lang="en">
                <a:latin typeface="Calibri"/>
                <a:ea typeface="Calibri"/>
                <a:cs typeface="Calibri"/>
                <a:sym typeface="Calibri"/>
              </a:rPr>
              <a:t>Apply K-means clustering to spatial and temporal data to create clusters of high-risk zones. This helps map incident-prone regions, allowing for optimized resource allocation.</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2480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Metrics </a:t>
            </a:r>
            <a:r>
              <a:rPr lang="en">
                <a:latin typeface="Calibri"/>
                <a:ea typeface="Calibri"/>
                <a:cs typeface="Calibri"/>
                <a:sym typeface="Calibri"/>
              </a:rPr>
              <a:t>Performance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51" name="Google Shape;151;p24"/>
          <p:cNvSpPr txBox="1"/>
          <p:nvPr>
            <p:ph idx="1" type="body"/>
          </p:nvPr>
        </p:nvSpPr>
        <p:spPr>
          <a:xfrm>
            <a:off x="311700" y="855875"/>
            <a:ext cx="8520600" cy="3897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Calibri"/>
              <a:buChar char="●"/>
            </a:pPr>
            <a:r>
              <a:rPr lang="en" sz="1400">
                <a:latin typeface="Calibri"/>
                <a:ea typeface="Calibri"/>
                <a:cs typeface="Calibri"/>
                <a:sym typeface="Calibri"/>
              </a:rPr>
              <a:t>Regression: (Linear Regression)</a:t>
            </a:r>
            <a:endParaRPr sz="1400">
              <a:latin typeface="Calibri"/>
              <a:ea typeface="Calibri"/>
              <a:cs typeface="Calibri"/>
              <a:sym typeface="Calibri"/>
            </a:endParaRPr>
          </a:p>
          <a:p>
            <a:pPr indent="-317500" lvl="0" marL="914400" rtl="0" algn="l">
              <a:lnSpc>
                <a:spcPct val="100000"/>
              </a:lnSpc>
              <a:spcBef>
                <a:spcPts val="0"/>
              </a:spcBef>
              <a:spcAft>
                <a:spcPts val="0"/>
              </a:spcAft>
              <a:buSzPts val="1400"/>
              <a:buFont typeface="Calibri"/>
              <a:buChar char="❖"/>
            </a:pPr>
            <a:r>
              <a:rPr lang="en" sz="1400">
                <a:latin typeface="Calibri"/>
                <a:ea typeface="Calibri"/>
                <a:cs typeface="Calibri"/>
                <a:sym typeface="Calibri"/>
              </a:rPr>
              <a:t>Root mean squared: To predict response times for incidents based on features, by minimizing the RMSE, you can ensure that your model provides accurate estimates of response times</a:t>
            </a:r>
            <a:endParaRPr sz="1400">
              <a:latin typeface="Calibri"/>
              <a:ea typeface="Calibri"/>
              <a:cs typeface="Calibri"/>
              <a:sym typeface="Calibri"/>
            </a:endParaRPr>
          </a:p>
          <a:p>
            <a:pPr indent="-317500" lvl="0" marL="457200" rtl="0" algn="l">
              <a:lnSpc>
                <a:spcPct val="100000"/>
              </a:lnSpc>
              <a:spcBef>
                <a:spcPts val="1000"/>
              </a:spcBef>
              <a:spcAft>
                <a:spcPts val="0"/>
              </a:spcAft>
              <a:buSzPts val="1400"/>
              <a:buFont typeface="Calibri"/>
              <a:buChar char="●"/>
            </a:pPr>
            <a:r>
              <a:rPr lang="en" sz="1400">
                <a:latin typeface="Calibri"/>
                <a:ea typeface="Calibri"/>
                <a:cs typeface="Calibri"/>
                <a:sym typeface="Calibri"/>
              </a:rPr>
              <a:t>For classification: (Random Forest)</a:t>
            </a:r>
            <a:endParaRPr sz="1400">
              <a:latin typeface="Calibri"/>
              <a:ea typeface="Calibri"/>
              <a:cs typeface="Calibri"/>
              <a:sym typeface="Calibri"/>
            </a:endParaRPr>
          </a:p>
          <a:p>
            <a:pPr indent="-317500" lvl="0" marL="914400" rtl="0" algn="l">
              <a:lnSpc>
                <a:spcPct val="100000"/>
              </a:lnSpc>
              <a:spcBef>
                <a:spcPts val="0"/>
              </a:spcBef>
              <a:spcAft>
                <a:spcPts val="0"/>
              </a:spcAft>
              <a:buSzPts val="1400"/>
              <a:buFont typeface="Calibri"/>
              <a:buChar char="❖"/>
            </a:pPr>
            <a:r>
              <a:rPr lang="en" sz="1400">
                <a:latin typeface="Calibri"/>
                <a:ea typeface="Calibri"/>
                <a:cs typeface="Calibri"/>
                <a:sym typeface="Calibri"/>
              </a:rPr>
              <a:t>Accuracy : Overall correctness of predictions.</a:t>
            </a:r>
            <a:endParaRPr sz="1400">
              <a:latin typeface="Calibri"/>
              <a:ea typeface="Calibri"/>
              <a:cs typeface="Calibri"/>
              <a:sym typeface="Calibri"/>
            </a:endParaRPr>
          </a:p>
          <a:p>
            <a:pPr indent="-317500" lvl="0" marL="914400" rtl="0" algn="l">
              <a:lnSpc>
                <a:spcPct val="100000"/>
              </a:lnSpc>
              <a:spcBef>
                <a:spcPts val="0"/>
              </a:spcBef>
              <a:spcAft>
                <a:spcPts val="0"/>
              </a:spcAft>
              <a:buSzPts val="1400"/>
              <a:buFont typeface="Calibri"/>
              <a:buChar char="❖"/>
            </a:pPr>
            <a:r>
              <a:rPr lang="en" sz="1400">
                <a:latin typeface="Calibri"/>
                <a:ea typeface="Calibri"/>
                <a:cs typeface="Calibri"/>
                <a:sym typeface="Calibri"/>
              </a:rPr>
              <a:t>precision recall : To evaluate the effectiveness of incident prioritization.</a:t>
            </a:r>
            <a:endParaRPr sz="1400">
              <a:latin typeface="Calibri"/>
              <a:ea typeface="Calibri"/>
              <a:cs typeface="Calibri"/>
              <a:sym typeface="Calibri"/>
            </a:endParaRPr>
          </a:p>
          <a:p>
            <a:pPr indent="-317500" lvl="0" marL="457200" rtl="0" algn="l">
              <a:lnSpc>
                <a:spcPct val="100000"/>
              </a:lnSpc>
              <a:spcBef>
                <a:spcPts val="1000"/>
              </a:spcBef>
              <a:spcAft>
                <a:spcPts val="0"/>
              </a:spcAft>
              <a:buSzPts val="1400"/>
              <a:buFont typeface="Calibri"/>
              <a:buChar char="●"/>
            </a:pPr>
            <a:r>
              <a:rPr lang="en" sz="1400">
                <a:latin typeface="Calibri"/>
                <a:ea typeface="Calibri"/>
                <a:cs typeface="Calibri"/>
                <a:sym typeface="Calibri"/>
              </a:rPr>
              <a:t>For clustering: (K-means clustering)</a:t>
            </a:r>
            <a:endParaRPr sz="1400">
              <a:latin typeface="Calibri"/>
              <a:ea typeface="Calibri"/>
              <a:cs typeface="Calibri"/>
              <a:sym typeface="Calibri"/>
            </a:endParaRPr>
          </a:p>
          <a:p>
            <a:pPr indent="-317500" lvl="0" marL="914400" rtl="0" algn="l">
              <a:lnSpc>
                <a:spcPct val="100000"/>
              </a:lnSpc>
              <a:spcBef>
                <a:spcPts val="0"/>
              </a:spcBef>
              <a:spcAft>
                <a:spcPts val="0"/>
              </a:spcAft>
              <a:buSzPts val="1400"/>
              <a:buFont typeface="Calibri"/>
              <a:buChar char="❖"/>
            </a:pPr>
            <a:r>
              <a:rPr lang="en" sz="1400">
                <a:latin typeface="Calibri"/>
                <a:ea typeface="Calibri"/>
                <a:cs typeface="Calibri"/>
                <a:sym typeface="Calibri"/>
              </a:rPr>
              <a:t>Davies-Bouldin Index (DBI) : The Davies-Bouldin Index measures the average "similarity" between each cluster and the cluster that is most similar to it. Lower values indicate better clustering quality. </a:t>
            </a:r>
            <a:endParaRPr sz="1400">
              <a:latin typeface="Calibri"/>
              <a:ea typeface="Calibri"/>
              <a:cs typeface="Calibri"/>
              <a:sym typeface="Calibri"/>
            </a:endParaRPr>
          </a:p>
          <a:p>
            <a:pPr indent="0" lvl="0" marL="0" rtl="0" algn="l">
              <a:lnSpc>
                <a:spcPct val="100000"/>
              </a:lnSpc>
              <a:spcBef>
                <a:spcPts val="1200"/>
              </a:spcBef>
              <a:spcAft>
                <a:spcPts val="1200"/>
              </a:spcAft>
              <a:buNone/>
            </a:pPr>
            <a:r>
              <a:t/>
            </a:r>
            <a:endParaRPr sz="14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171450"/>
            <a:ext cx="8520600" cy="48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Scale-in and Scale-out</a:t>
            </a:r>
            <a:endParaRPr>
              <a:latin typeface="Calibri"/>
              <a:ea typeface="Calibri"/>
              <a:cs typeface="Calibri"/>
              <a:sym typeface="Calibri"/>
            </a:endParaRPr>
          </a:p>
        </p:txBody>
      </p:sp>
      <p:sp>
        <p:nvSpPr>
          <p:cNvPr id="157" name="Google Shape;157;p25"/>
          <p:cNvSpPr txBox="1"/>
          <p:nvPr>
            <p:ph idx="1" type="body"/>
          </p:nvPr>
        </p:nvSpPr>
        <p:spPr>
          <a:xfrm>
            <a:off x="311700" y="714375"/>
            <a:ext cx="8520600" cy="385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Scale-in approach will focus on varying the data size processed by each machine learning model to assess computational efficiency. Specifically, we’ll evaluate performance at four data thresholds—20%, 50%, 75%, and 100% of the dataset—to observe how computation time scales with data volume. This will help us identify the optimal balance between data load and processing speed for each model.</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For the scale-out strategy, we will measure computational time based on the number of worker nodes involved in processing. By incrementally increasing from one to four worker nodes, we can analyze the impact of parallelization on model performance and processing efficiency. This approach will provide insights into how well each model distributes workload across multiple nodes, allowing us to determine the optimal configuration for resource utilization and scalability.</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514475"/>
            <a:ext cx="8520600" cy="1466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300"/>
              <a:t>Thank you!!</a:t>
            </a:r>
            <a:endParaRPr sz="4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Problem Statement </a:t>
            </a:r>
            <a:endParaRPr>
              <a:latin typeface="Calibri"/>
              <a:ea typeface="Calibri"/>
              <a:cs typeface="Calibri"/>
              <a:sym typeface="Calibri"/>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alibri"/>
                <a:ea typeface="Calibri"/>
                <a:cs typeface="Calibri"/>
                <a:sym typeface="Calibri"/>
              </a:rPr>
              <a:t>Emergency services often face challenges in allocating resources efficiently, which can lead to delayed response times, reduced service effectiveness, and potential negative outcomes in critical situations. Due to variations in incident patterns across locations and times, traditional resource allocation methods may fall short in ensuring timely and effective emergency responses. This problem is especially significant in urban areas with high population density, where the demand for emergency services fluctuates unpredictably.</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Objective</a:t>
            </a:r>
            <a:endParaRPr>
              <a:latin typeface="Calibri"/>
              <a:ea typeface="Calibri"/>
              <a:cs typeface="Calibri"/>
              <a:sym typeface="Calibri"/>
            </a:endParaRPr>
          </a:p>
        </p:txBody>
      </p:sp>
      <p:sp>
        <p:nvSpPr>
          <p:cNvPr id="98" name="Google Shape;98;p15"/>
          <p:cNvSpPr txBox="1"/>
          <p:nvPr>
            <p:ph idx="1" type="body"/>
          </p:nvPr>
        </p:nvSpPr>
        <p:spPr>
          <a:xfrm>
            <a:off x="311700" y="1076325"/>
            <a:ext cx="8520600" cy="3492600"/>
          </a:xfrm>
          <a:prstGeom prst="rect">
            <a:avLst/>
          </a:prstGeom>
        </p:spPr>
        <p:txBody>
          <a:bodyPr anchorCtr="0" anchor="t" bIns="91425" lIns="91425" spcFirstLastPara="1" rIns="91425" wrap="square" tIns="91425">
            <a:normAutofit/>
          </a:bodyPr>
          <a:lstStyle/>
          <a:p>
            <a:pPr indent="-330200" lvl="0" marL="457200" rtl="0" algn="l">
              <a:spcBef>
                <a:spcPts val="1000"/>
              </a:spcBef>
              <a:spcAft>
                <a:spcPts val="0"/>
              </a:spcAft>
              <a:buSzPts val="1600"/>
              <a:buFont typeface="Calibri"/>
              <a:buChar char="●"/>
            </a:pPr>
            <a:r>
              <a:rPr lang="en" sz="1600">
                <a:latin typeface="Calibri"/>
                <a:ea typeface="Calibri"/>
                <a:cs typeface="Calibri"/>
                <a:sym typeface="Calibri"/>
              </a:rPr>
              <a:t>Optimize Resource Allocation: Develop a data-driven system to optimize the allocation of resources (</a:t>
            </a:r>
            <a:r>
              <a:rPr lang="en" sz="1600">
                <a:latin typeface="Calibri"/>
                <a:ea typeface="Calibri"/>
                <a:cs typeface="Calibri"/>
                <a:sym typeface="Calibri"/>
              </a:rPr>
              <a:t>e.g., </a:t>
            </a:r>
            <a:r>
              <a:rPr lang="en" sz="1600">
                <a:latin typeface="Calibri"/>
                <a:ea typeface="Calibri"/>
                <a:cs typeface="Calibri"/>
                <a:sym typeface="Calibri"/>
              </a:rPr>
              <a:t>emergency vehicles</a:t>
            </a:r>
            <a:r>
              <a:rPr lang="en" sz="1600">
                <a:latin typeface="Calibri"/>
                <a:ea typeface="Calibri"/>
                <a:cs typeface="Calibri"/>
                <a:sym typeface="Calibri"/>
              </a:rPr>
              <a:t>, personnel</a:t>
            </a:r>
            <a:r>
              <a:rPr lang="en" sz="1600">
                <a:latin typeface="Calibri"/>
                <a:ea typeface="Calibri"/>
                <a:cs typeface="Calibri"/>
                <a:sym typeface="Calibri"/>
              </a:rPr>
              <a:t>) based on historical incident data. By analyzing patterns in emergency incidents, this system will enable decision-makers to allocate resources more effectively to areas with high predicted need.</a:t>
            </a:r>
            <a:endParaRPr sz="1600">
              <a:latin typeface="Calibri"/>
              <a:ea typeface="Calibri"/>
              <a:cs typeface="Calibri"/>
              <a:sym typeface="Calibri"/>
            </a:endParaRPr>
          </a:p>
          <a:p>
            <a:pPr indent="-330200" lvl="0" marL="457200" rtl="0" algn="l">
              <a:spcBef>
                <a:spcPts val="1200"/>
              </a:spcBef>
              <a:spcAft>
                <a:spcPts val="0"/>
              </a:spcAft>
              <a:buSzPts val="1600"/>
              <a:buFont typeface="Calibri"/>
              <a:buChar char="●"/>
            </a:pPr>
            <a:r>
              <a:rPr lang="en" sz="1600">
                <a:latin typeface="Calibri"/>
                <a:ea typeface="Calibri"/>
                <a:cs typeface="Calibri"/>
                <a:sym typeface="Calibri"/>
              </a:rPr>
              <a:t>Develop Predictive Models for Incident Likelihood: Build predictive models to forecast the likelihood of specific types of incidents at different locations and times. These predictions will help in pre-positioning resources and preparing for potential surges in demand, thereby improving response times and resource utilization.</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a:t>
            </a:r>
            <a:endParaRPr>
              <a:latin typeface="Calibri"/>
              <a:ea typeface="Calibri"/>
              <a:cs typeface="Calibri"/>
              <a:sym typeface="Calibri"/>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155CD"/>
                </a:solidFill>
                <a:latin typeface="Calibri"/>
                <a:ea typeface="Calibri"/>
                <a:cs typeface="Calibri"/>
                <a:sym typeface="Calibri"/>
              </a:rPr>
              <a:t>Dataset Link:  </a:t>
            </a:r>
            <a:r>
              <a:rPr lang="en" sz="1400" u="sng">
                <a:solidFill>
                  <a:schemeClr val="hlink"/>
                </a:solidFill>
                <a:latin typeface="Calibri"/>
                <a:ea typeface="Calibri"/>
                <a:cs typeface="Calibri"/>
                <a:sym typeface="Calibri"/>
                <a:hlinkClick r:id="rId3"/>
              </a:rPr>
              <a:t>https://catalog.data.gov/dataset/nypd-calls-for-service</a:t>
            </a:r>
            <a:endParaRPr sz="1400" u="sng">
              <a:solidFill>
                <a:srgbClr val="1155CD"/>
              </a:solidFill>
              <a:latin typeface="Calibri"/>
              <a:ea typeface="Calibri"/>
              <a:cs typeface="Calibri"/>
              <a:sym typeface="Calibri"/>
            </a:endParaRPr>
          </a:p>
          <a:p>
            <a:pPr indent="0" lvl="0" marL="0" rtl="0" algn="l">
              <a:spcBef>
                <a:spcPts val="0"/>
              </a:spcBef>
              <a:spcAft>
                <a:spcPts val="0"/>
              </a:spcAft>
              <a:buNone/>
            </a:pPr>
            <a:r>
              <a:t/>
            </a:r>
            <a:endParaRPr sz="1400" u="sng">
              <a:solidFill>
                <a:srgbClr val="1155CD"/>
              </a:solidFill>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Time Range: Jan 2024 - Oct 2024</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Number of rows: 5,430,525</a:t>
            </a:r>
            <a:endParaRPr>
              <a:latin typeface="Calibri"/>
              <a:ea typeface="Calibri"/>
              <a:cs typeface="Calibri"/>
              <a:sym typeface="Calibri"/>
            </a:endParaRPr>
          </a:p>
          <a:p>
            <a:pPr indent="0" lvl="0" marL="0" rtl="0" algn="l">
              <a:spcBef>
                <a:spcPts val="1200"/>
              </a:spcBef>
              <a:spcAft>
                <a:spcPts val="1200"/>
              </a:spcAft>
              <a:buNone/>
            </a:pPr>
            <a:r>
              <a:rPr lang="en">
                <a:latin typeface="Calibri"/>
                <a:ea typeface="Calibri"/>
                <a:cs typeface="Calibri"/>
                <a:sym typeface="Calibri"/>
              </a:rPr>
              <a:t>Column features: 18</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861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a:t>
            </a:r>
            <a:endParaRPr>
              <a:latin typeface="Calibri"/>
              <a:ea typeface="Calibri"/>
              <a:cs typeface="Calibri"/>
              <a:sym typeface="Calibri"/>
            </a:endParaRPr>
          </a:p>
        </p:txBody>
      </p:sp>
      <p:sp>
        <p:nvSpPr>
          <p:cNvPr id="110" name="Google Shape;110;p17"/>
          <p:cNvSpPr txBox="1"/>
          <p:nvPr>
            <p:ph idx="1" type="body"/>
          </p:nvPr>
        </p:nvSpPr>
        <p:spPr>
          <a:xfrm>
            <a:off x="311700" y="587925"/>
            <a:ext cx="8520600" cy="428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Calibri"/>
                <a:ea typeface="Calibri"/>
                <a:cs typeface="Calibri"/>
                <a:sym typeface="Calibri"/>
              </a:rPr>
              <a:t>Column features names:</a:t>
            </a:r>
            <a:endParaRPr>
              <a:latin typeface="Calibri"/>
              <a:ea typeface="Calibri"/>
              <a:cs typeface="Calibri"/>
              <a:sym typeface="Calibri"/>
            </a:endParaRPr>
          </a:p>
        </p:txBody>
      </p:sp>
      <p:graphicFrame>
        <p:nvGraphicFramePr>
          <p:cNvPr id="111" name="Google Shape;111;p17"/>
          <p:cNvGraphicFramePr/>
          <p:nvPr/>
        </p:nvGraphicFramePr>
        <p:xfrm>
          <a:off x="447650" y="970050"/>
          <a:ext cx="3000000" cy="3000000"/>
        </p:xfrm>
        <a:graphic>
          <a:graphicData uri="http://schemas.openxmlformats.org/drawingml/2006/table">
            <a:tbl>
              <a:tblPr>
                <a:noFill/>
                <a:tableStyleId>{931CF144-9669-4096-8C89-CD431D11B28B}</a:tableStyleId>
              </a:tblPr>
              <a:tblGrid>
                <a:gridCol w="1376375"/>
                <a:gridCol w="3729050"/>
                <a:gridCol w="1452575"/>
                <a:gridCol w="1690700"/>
              </a:tblGrid>
              <a:tr h="512700">
                <a:tc>
                  <a:txBody>
                    <a:bodyPr/>
                    <a:lstStyle/>
                    <a:p>
                      <a:pPr indent="0" lvl="0" marL="0" rtl="0" algn="l">
                        <a:spcBef>
                          <a:spcPts val="0"/>
                        </a:spcBef>
                        <a:spcAft>
                          <a:spcPts val="0"/>
                        </a:spcAft>
                        <a:buNone/>
                      </a:pPr>
                      <a:r>
                        <a:rPr lang="en" sz="1000">
                          <a:latin typeface="Roboto"/>
                          <a:ea typeface="Roboto"/>
                          <a:cs typeface="Roboto"/>
                          <a:sym typeface="Roboto"/>
                        </a:rPr>
                        <a:t>CAD_EVNT_ID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Unique identifier generated by the the ICAD 911 system</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cad_evnt_id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CREATE_DATE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Date of call</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create_date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Floating Timestamp</a:t>
                      </a:r>
                      <a:endParaRPr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INCIDENT_DATE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Date of incident</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incident_date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Floating Timestamp</a:t>
                      </a:r>
                      <a:endParaRPr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INCIDENT_TIME</a:t>
                      </a:r>
                      <a:endParaRPr sz="105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Time of incident</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incident_time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NYPD_PCT_CD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NYPD precinct call is in</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nypd_pct_cd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Number</a:t>
                      </a:r>
                      <a:endParaRPr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BORO_NM</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Borough call is in</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boro_nm</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PATRL_BORO_NM</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NYPD patrol Borough call is in</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patrl_boro_nm</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GEO_CD_X</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The X-Coordinate of the midblock of the street segment where the violation was issued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geo_cd_x</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b="1" sz="1000">
                        <a:latin typeface="Roboto"/>
                        <a:ea typeface="Roboto"/>
                        <a:cs typeface="Roboto"/>
                        <a:sym typeface="Roboto"/>
                      </a:endParaRPr>
                    </a:p>
                  </a:txBody>
                  <a:tcPr marT="91425" marB="91425" marR="91425" marL="91425"/>
                </a:tc>
              </a:tr>
              <a:tr h="400575">
                <a:tc>
                  <a:txBody>
                    <a:bodyPr/>
                    <a:lstStyle/>
                    <a:p>
                      <a:pPr indent="0" lvl="0" marL="0" rtl="0" algn="l">
                        <a:spcBef>
                          <a:spcPts val="0"/>
                        </a:spcBef>
                        <a:spcAft>
                          <a:spcPts val="0"/>
                        </a:spcAft>
                        <a:buNone/>
                      </a:pPr>
                      <a:r>
                        <a:rPr lang="en" sz="1050">
                          <a:latin typeface="Roboto"/>
                          <a:ea typeface="Roboto"/>
                          <a:cs typeface="Roboto"/>
                          <a:sym typeface="Roboto"/>
                        </a:rPr>
                        <a:t>GEO_CD_Y</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The Y-Coordinate of the midblock of the street segment where the violation was issued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geo_cd_y</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18"/>
          <p:cNvGraphicFramePr/>
          <p:nvPr/>
        </p:nvGraphicFramePr>
        <p:xfrm>
          <a:off x="360650" y="219075"/>
          <a:ext cx="3000000" cy="3000000"/>
        </p:xfrm>
        <a:graphic>
          <a:graphicData uri="http://schemas.openxmlformats.org/drawingml/2006/table">
            <a:tbl>
              <a:tblPr>
                <a:noFill/>
                <a:tableStyleId>{931CF144-9669-4096-8C89-CD431D11B28B}</a:tableStyleId>
              </a:tblPr>
              <a:tblGrid>
                <a:gridCol w="1257950"/>
                <a:gridCol w="3505850"/>
                <a:gridCol w="1553225"/>
                <a:gridCol w="2105675"/>
              </a:tblGrid>
              <a:tr h="381000">
                <a:tc>
                  <a:txBody>
                    <a:bodyPr/>
                    <a:lstStyle/>
                    <a:p>
                      <a:pPr indent="0" lvl="0" marL="0" rtl="0" algn="l">
                        <a:spcBef>
                          <a:spcPts val="0"/>
                        </a:spcBef>
                        <a:spcAft>
                          <a:spcPts val="0"/>
                        </a:spcAft>
                        <a:buNone/>
                      </a:pPr>
                      <a:r>
                        <a:rPr lang="en" sz="1000">
                          <a:latin typeface="Roboto"/>
                          <a:ea typeface="Roboto"/>
                          <a:cs typeface="Roboto"/>
                          <a:sym typeface="Roboto"/>
                        </a:rPr>
                        <a:t>RADIO_CODE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NYPD code used to inform NYPD member of service the nature of the call</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radio_code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TYP_DESC</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Description based on RADIO_CODE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typ_desc</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CIP_JOBS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Flag indicating if the call relates to a Crime In Progress (CIP)</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cip_jobs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Text</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ADD_TS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Timestamp of when the call was added to the system</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add_ts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Floating Timestamp</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DISP_TS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Timestamp of when the call was dispatched to a responding unit</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disp_ts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Floating Timestamp</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ARRIVD_TS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Timestamp of when the responding unit arrived on the scene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arrivd_ts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Floating Timestamp</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CLOSNG_TS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Timestamp of when the call was marked closed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closng_ts</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Floating Timestamp</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Latitude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The Latitude of the midblock of the street segment where the violation was issued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latitude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Number</a:t>
                      </a:r>
                      <a:endParaRPr sz="1000">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050">
                          <a:latin typeface="Roboto"/>
                          <a:ea typeface="Roboto"/>
                          <a:cs typeface="Roboto"/>
                          <a:sym typeface="Roboto"/>
                        </a:rPr>
                        <a:t>Longitude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The Longitude of the midblock of the street segment where the violation was issued</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latin typeface="Roboto"/>
                          <a:ea typeface="Roboto"/>
                          <a:cs typeface="Roboto"/>
                          <a:sym typeface="Roboto"/>
                        </a:rPr>
                        <a:t>longitude</a:t>
                      </a:r>
                      <a:endParaRPr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00">
                          <a:latin typeface="Roboto"/>
                          <a:ea typeface="Roboto"/>
                          <a:cs typeface="Roboto"/>
                          <a:sym typeface="Roboto"/>
                        </a:rPr>
                        <a:t>Number</a:t>
                      </a:r>
                      <a:endParaRPr sz="10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152400" y="971550"/>
            <a:ext cx="8839204" cy="25809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 Extraction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27" name="Google Shape;127;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alibri"/>
                <a:ea typeface="Calibri"/>
                <a:cs typeface="Calibri"/>
                <a:sym typeface="Calibri"/>
              </a:rPr>
              <a:t>Source: The primary source for this project is historical incident data stored in Google Cloud Storage (GCS).</a:t>
            </a:r>
            <a:endParaRPr>
              <a:latin typeface="Calibri"/>
              <a:ea typeface="Calibri"/>
              <a:cs typeface="Calibri"/>
              <a:sym typeface="Calibri"/>
            </a:endParaRPr>
          </a:p>
          <a:p>
            <a:pPr indent="0" lvl="0" marL="0" rtl="0" algn="l">
              <a:spcBef>
                <a:spcPts val="1200"/>
              </a:spcBef>
              <a:spcAft>
                <a:spcPts val="0"/>
              </a:spcAft>
              <a:buNone/>
            </a:pPr>
            <a:r>
              <a:rPr lang="en">
                <a:latin typeface="Calibri"/>
                <a:ea typeface="Calibri"/>
                <a:cs typeface="Calibri"/>
                <a:sym typeface="Calibri"/>
              </a:rPr>
              <a:t>Format: The data is initially stored as CSV files in GCS, containing information such as incident type, location, time, and response details.</a:t>
            </a:r>
            <a:endParaRPr>
              <a:latin typeface="Calibri"/>
              <a:ea typeface="Calibri"/>
              <a:cs typeface="Calibri"/>
              <a:sym typeface="Calibri"/>
            </a:endParaRPr>
          </a:p>
          <a:p>
            <a:pPr indent="0" lvl="0" marL="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25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alibri"/>
                <a:ea typeface="Calibri"/>
                <a:cs typeface="Calibri"/>
                <a:sym typeface="Calibri"/>
              </a:rPr>
              <a:t>Data Transformation</a:t>
            </a:r>
            <a:endParaRPr>
              <a:latin typeface="Calibri"/>
              <a:ea typeface="Calibri"/>
              <a:cs typeface="Calibri"/>
              <a:sym typeface="Calibri"/>
            </a:endParaRPr>
          </a:p>
        </p:txBody>
      </p:sp>
      <p:sp>
        <p:nvSpPr>
          <p:cNvPr id="133" name="Google Shape;133;p21"/>
          <p:cNvSpPr txBox="1"/>
          <p:nvPr>
            <p:ph idx="1" type="body"/>
          </p:nvPr>
        </p:nvSpPr>
        <p:spPr>
          <a:xfrm>
            <a:off x="311700" y="865400"/>
            <a:ext cx="8520600" cy="3339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latin typeface="Calibri"/>
                <a:ea typeface="Calibri"/>
                <a:cs typeface="Calibri"/>
                <a:sym typeface="Calibri"/>
              </a:rPr>
              <a:t>Initial data cleaning will include:</a:t>
            </a:r>
            <a:endParaRPr b="1">
              <a:latin typeface="Calibri"/>
              <a:ea typeface="Calibri"/>
              <a:cs typeface="Calibri"/>
              <a:sym typeface="Calibri"/>
            </a:endParaRPr>
          </a:p>
          <a:p>
            <a:pPr indent="-308610" lvl="0" marL="457200" rtl="0" algn="l">
              <a:spcBef>
                <a:spcPts val="1200"/>
              </a:spcBef>
              <a:spcAft>
                <a:spcPts val="0"/>
              </a:spcAft>
              <a:buSzPct val="100000"/>
              <a:buFont typeface="Calibri"/>
              <a:buChar char="●"/>
            </a:pPr>
            <a:r>
              <a:rPr lang="en">
                <a:latin typeface="Calibri"/>
                <a:ea typeface="Calibri"/>
                <a:cs typeface="Calibri"/>
                <a:sym typeface="Calibri"/>
              </a:rPr>
              <a:t>Handling missing values, such as filling with relevant default values or removing rows with excessive nulls.</a:t>
            </a:r>
            <a:endParaRPr>
              <a:latin typeface="Calibri"/>
              <a:ea typeface="Calibri"/>
              <a:cs typeface="Calibri"/>
              <a:sym typeface="Calibri"/>
            </a:endParaRPr>
          </a:p>
          <a:p>
            <a:pPr indent="-308610" lvl="0" marL="457200" rtl="0" algn="l">
              <a:spcBef>
                <a:spcPts val="0"/>
              </a:spcBef>
              <a:spcAft>
                <a:spcPts val="0"/>
              </a:spcAft>
              <a:buSzPct val="100000"/>
              <a:buFont typeface="Calibri"/>
              <a:buChar char="●"/>
            </a:pPr>
            <a:r>
              <a:rPr lang="en">
                <a:latin typeface="Calibri"/>
                <a:ea typeface="Calibri"/>
                <a:cs typeface="Calibri"/>
                <a:sym typeface="Calibri"/>
              </a:rPr>
              <a:t>Removing duplicates to prevent skewed analysis.</a:t>
            </a:r>
            <a:endParaRPr>
              <a:latin typeface="Calibri"/>
              <a:ea typeface="Calibri"/>
              <a:cs typeface="Calibri"/>
              <a:sym typeface="Calibri"/>
            </a:endParaRPr>
          </a:p>
          <a:p>
            <a:pPr indent="-308610" lvl="0" marL="457200" rtl="0" algn="l">
              <a:spcBef>
                <a:spcPts val="0"/>
              </a:spcBef>
              <a:spcAft>
                <a:spcPts val="0"/>
              </a:spcAft>
              <a:buSzPct val="100000"/>
              <a:buFont typeface="Calibri"/>
              <a:buChar char="●"/>
            </a:pPr>
            <a:r>
              <a:rPr lang="en">
                <a:latin typeface="Calibri"/>
                <a:ea typeface="Calibri"/>
                <a:cs typeface="Calibri"/>
                <a:sym typeface="Calibri"/>
              </a:rPr>
              <a:t>Ensuring data types are correct for all columns (e.g., timestamps, numerical values, categorical labels).</a:t>
            </a:r>
            <a:endParaRPr>
              <a:latin typeface="Calibri"/>
              <a:ea typeface="Calibri"/>
              <a:cs typeface="Calibri"/>
              <a:sym typeface="Calibri"/>
            </a:endParaRPr>
          </a:p>
          <a:p>
            <a:pPr indent="0" lvl="0" marL="0" rtl="0" algn="l">
              <a:spcBef>
                <a:spcPts val="1200"/>
              </a:spcBef>
              <a:spcAft>
                <a:spcPts val="0"/>
              </a:spcAft>
              <a:buNone/>
            </a:pPr>
            <a:r>
              <a:rPr b="1" lang="en">
                <a:latin typeface="Calibri"/>
                <a:ea typeface="Calibri"/>
                <a:cs typeface="Calibri"/>
                <a:sym typeface="Calibri"/>
              </a:rPr>
              <a:t>Feature Engineering: </a:t>
            </a:r>
            <a:endParaRPr>
              <a:latin typeface="Calibri"/>
              <a:ea typeface="Calibri"/>
              <a:cs typeface="Calibri"/>
              <a:sym typeface="Calibri"/>
            </a:endParaRPr>
          </a:p>
          <a:p>
            <a:pPr indent="-308610" lvl="0" marL="457200" rtl="0" algn="l">
              <a:spcBef>
                <a:spcPts val="1200"/>
              </a:spcBef>
              <a:spcAft>
                <a:spcPts val="0"/>
              </a:spcAft>
              <a:buSzPct val="100000"/>
              <a:buFont typeface="Calibri"/>
              <a:buChar char="●"/>
            </a:pPr>
            <a:r>
              <a:rPr lang="en">
                <a:latin typeface="Calibri"/>
                <a:ea typeface="Calibri"/>
                <a:cs typeface="Calibri"/>
                <a:sym typeface="Calibri"/>
              </a:rPr>
              <a:t>Temporal Analysis: Columns like CREATE_DATE, INCIDENT_DATE, and INCIDENT_TIME allow us to examine incident patterns over time, helping to predict peak times and allocate resources effectively.</a:t>
            </a:r>
            <a:endParaRPr>
              <a:latin typeface="Calibri"/>
              <a:ea typeface="Calibri"/>
              <a:cs typeface="Calibri"/>
              <a:sym typeface="Calibri"/>
            </a:endParaRPr>
          </a:p>
          <a:p>
            <a:pPr indent="-308610" lvl="0" marL="457200" rtl="0" algn="l">
              <a:spcBef>
                <a:spcPts val="0"/>
              </a:spcBef>
              <a:spcAft>
                <a:spcPts val="0"/>
              </a:spcAft>
              <a:buSzPct val="100000"/>
              <a:buFont typeface="Calibri"/>
              <a:buChar char="●"/>
            </a:pPr>
            <a:r>
              <a:rPr lang="en">
                <a:latin typeface="Calibri"/>
                <a:ea typeface="Calibri"/>
                <a:cs typeface="Calibri"/>
                <a:sym typeface="Calibri"/>
              </a:rPr>
              <a:t>Geographic and Spatial Analysis: Features like NYPD_PCT_CD, BORO_NM, GEO_CD_X, GEO_CD_Y, Latitude, and Longitude enable spatial mapping of incidents, essential for identifying hotspots and allocating resources efficiently.</a:t>
            </a:r>
            <a:endParaRPr>
              <a:latin typeface="Calibri"/>
              <a:ea typeface="Calibri"/>
              <a:cs typeface="Calibri"/>
              <a:sym typeface="Calibri"/>
            </a:endParaRPr>
          </a:p>
          <a:p>
            <a:pPr indent="-308610" lvl="0" marL="457200" rtl="0" algn="l">
              <a:spcBef>
                <a:spcPts val="0"/>
              </a:spcBef>
              <a:spcAft>
                <a:spcPts val="0"/>
              </a:spcAft>
              <a:buSzPct val="100000"/>
              <a:buFont typeface="Calibri"/>
              <a:buChar char="●"/>
            </a:pPr>
            <a:r>
              <a:rPr lang="en">
                <a:latin typeface="Calibri"/>
                <a:ea typeface="Calibri"/>
                <a:cs typeface="Calibri"/>
                <a:sym typeface="Calibri"/>
              </a:rPr>
              <a:t>Incident Classification: RADIO_CODE, TYP_DESC, and CIP_JOBS are important for categorizing incidents by type and urgency, allowing for prioritized responses.</a:t>
            </a:r>
            <a:endParaRPr>
              <a:latin typeface="Calibri"/>
              <a:ea typeface="Calibri"/>
              <a:cs typeface="Calibri"/>
              <a:sym typeface="Calibri"/>
            </a:endParaRPr>
          </a:p>
          <a:p>
            <a:pPr indent="-308610" lvl="0" marL="457200" rtl="0" algn="l">
              <a:spcBef>
                <a:spcPts val="0"/>
              </a:spcBef>
              <a:spcAft>
                <a:spcPts val="0"/>
              </a:spcAft>
              <a:buSzPct val="100000"/>
              <a:buFont typeface="Calibri"/>
              <a:buChar char="●"/>
            </a:pPr>
            <a:r>
              <a:rPr lang="en">
                <a:latin typeface="Calibri"/>
                <a:ea typeface="Calibri"/>
                <a:cs typeface="Calibri"/>
                <a:sym typeface="Calibri"/>
              </a:rPr>
              <a:t>Response Time Analysis: ADD_TS, DISP_TS, ARRIVD_TS, and CLOSNG_TS allow for calculating various response times, identifying delays, and optimizing dispatch and response workflows.</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