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77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4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17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17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2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0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8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7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8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8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3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5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BE3D08-A784-4232-9ED0-EE08F50E0D7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795221-5B61-443D-B71B-1ACD879C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F9D6-36C0-25A6-F2F2-50F1E392C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lang="en-US" sz="6000" spc="-5" dirty="0">
                <a:solidFill>
                  <a:srgbClr val="465257"/>
                </a:solidFill>
                <a:latin typeface="Calibri Light"/>
                <a:cs typeface="Calibri Light"/>
              </a:rPr>
              <a:t>BUDGET</a:t>
            </a:r>
            <a:r>
              <a:rPr lang="en-US" sz="6000" spc="-20" dirty="0">
                <a:solidFill>
                  <a:srgbClr val="465257"/>
                </a:solidFill>
                <a:latin typeface="Calibri Light"/>
                <a:cs typeface="Calibri Light"/>
              </a:rPr>
              <a:t> </a:t>
            </a:r>
            <a:r>
              <a:rPr lang="en-US" sz="6000" dirty="0">
                <a:solidFill>
                  <a:srgbClr val="465257"/>
                </a:solidFill>
                <a:latin typeface="Calibri Light"/>
                <a:cs typeface="Calibri Light"/>
              </a:rPr>
              <a:t>SALES</a:t>
            </a:r>
            <a:r>
              <a:rPr lang="en-US" sz="6000" spc="-30" dirty="0">
                <a:solidFill>
                  <a:srgbClr val="465257"/>
                </a:solidFill>
                <a:latin typeface="Calibri Light"/>
                <a:cs typeface="Calibri Light"/>
              </a:rPr>
              <a:t> </a:t>
            </a:r>
            <a:r>
              <a:rPr lang="en-US" sz="6000" spc="-5" dirty="0">
                <a:solidFill>
                  <a:srgbClr val="465257"/>
                </a:solidFill>
                <a:latin typeface="Calibri Light"/>
                <a:cs typeface="Calibri Light"/>
              </a:rPr>
              <a:t>ANALYSIS</a:t>
            </a:r>
            <a:br>
              <a:rPr lang="en-US" sz="5400" dirty="0">
                <a:latin typeface="Calibri Light"/>
                <a:cs typeface="Calibri Light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26154-76E5-63FA-CF3C-70364469E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Vrushali Kolamkar</a:t>
            </a:r>
          </a:p>
        </p:txBody>
      </p:sp>
    </p:spTree>
    <p:extLst>
      <p:ext uri="{BB962C8B-B14F-4D97-AF65-F5344CB8AC3E}">
        <p14:creationId xmlns:p14="http://schemas.microsoft.com/office/powerpoint/2010/main" val="4085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6B89-A012-FFCA-8449-4713FFFC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4A7D-7670-7AD2-2E4D-FAC43429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13360" marR="5080">
              <a:lnSpc>
                <a:spcPct val="127800"/>
              </a:lnSpc>
            </a:pP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Our</a:t>
            </a:r>
            <a:r>
              <a:rPr lang="en-US" sz="28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"Domain</a:t>
            </a:r>
            <a:r>
              <a:rPr lang="en-US" sz="28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Sale"</a:t>
            </a:r>
            <a:r>
              <a:rPr lang="en-US" sz="2800" spc="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process</a:t>
            </a:r>
            <a:r>
              <a:rPr lang="en-US" sz="28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lang="en-US" sz="28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structured</a:t>
            </a:r>
            <a:r>
              <a:rPr lang="en-US" sz="28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lang="en-US" sz="2800" spc="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help</a:t>
            </a:r>
            <a:r>
              <a:rPr lang="en-US" sz="2800" spc="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potential 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buyers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purchase</a:t>
            </a:r>
            <a:r>
              <a:rPr lang="en-US" sz="28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domain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they</a:t>
            </a:r>
            <a:r>
              <a:rPr lang="en-US" sz="28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want</a:t>
            </a:r>
            <a:r>
              <a:rPr lang="en-US" sz="28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immediately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without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lang="en-US" sz="2800" spc="-4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hassle of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contacting the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seller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directly.</a:t>
            </a:r>
            <a:endParaRPr lang="en-US" sz="2800" dirty="0">
              <a:latin typeface="Segoe UI"/>
              <a:cs typeface="Segoe UI"/>
            </a:endParaRPr>
          </a:p>
          <a:p>
            <a:pPr marL="213360" marR="98425">
              <a:lnSpc>
                <a:spcPct val="127899"/>
              </a:lnSpc>
              <a:spcBef>
                <a:spcPts val="785"/>
              </a:spcBef>
            </a:pP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A seller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lists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a 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domain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sale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at a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specific price 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 our 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Marketplace.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An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interested</a:t>
            </a:r>
            <a:r>
              <a:rPr lang="en-US" sz="28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buyer</a:t>
            </a:r>
            <a:r>
              <a:rPr lang="en-US" sz="28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sees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this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domain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for 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sale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lang="en-US" sz="28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decides to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buy 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it.</a:t>
            </a:r>
            <a:endParaRPr lang="en-US" sz="28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6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23CC-0EBD-2CA1-E3AA-AF04A729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D628-42A1-6FBF-CDE1-B850F0B7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40665" marR="62230" indent="-228600">
              <a:lnSpc>
                <a:spcPct val="127499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The collection includes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records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for sales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orders,</a:t>
            </a:r>
            <a:r>
              <a:rPr lang="en-US" sz="28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customer </a:t>
            </a:r>
            <a:r>
              <a:rPr lang="en-US" sz="28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information,</a:t>
            </a:r>
            <a:r>
              <a:rPr lang="en-US" sz="28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r>
              <a:rPr lang="en-US" sz="28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information,</a:t>
            </a:r>
            <a:r>
              <a:rPr lang="en-US" sz="28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lang="en-US" sz="28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geographical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data.</a:t>
            </a:r>
            <a:endParaRPr lang="en-US" sz="2800" dirty="0">
              <a:latin typeface="Segoe UI"/>
              <a:cs typeface="Segoe UI"/>
            </a:endParaRPr>
          </a:p>
          <a:p>
            <a:pPr marL="240665" marR="29209" indent="-228600">
              <a:lnSpc>
                <a:spcPct val="127499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order to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deduce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important metrics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patterns</a:t>
            </a:r>
            <a:r>
              <a:rPr lang="en-US" sz="28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dataset,</a:t>
            </a:r>
            <a:r>
              <a:rPr lang="en-US" sz="28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this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project will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use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provided</a:t>
            </a:r>
            <a:r>
              <a:rPr lang="en-US" sz="28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lang="en-US" sz="28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perform </a:t>
            </a:r>
            <a:r>
              <a:rPr lang="en-US" sz="28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ETL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data analysis.</a:t>
            </a:r>
            <a:endParaRPr lang="en-US" sz="2800" dirty="0">
              <a:latin typeface="Segoe UI"/>
              <a:cs typeface="Segoe UI"/>
            </a:endParaRPr>
          </a:p>
          <a:p>
            <a:pPr marL="240665" marR="5080" indent="-228600">
              <a:lnSpc>
                <a:spcPts val="2460"/>
              </a:lnSpc>
              <a:spcBef>
                <a:spcPts val="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Additionally,</a:t>
            </a:r>
            <a:r>
              <a:rPr lang="en-US" sz="28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several visualizations 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reports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are</a:t>
            </a:r>
            <a:r>
              <a:rPr lang="en-US" sz="28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created </a:t>
            </a:r>
            <a:r>
              <a:rPr lang="en-US" sz="28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lang="en-US" sz="28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represent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significant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linkages.</a:t>
            </a:r>
            <a:endParaRPr lang="en-US" sz="2800" dirty="0">
              <a:latin typeface="Segoe UI"/>
              <a:cs typeface="Segoe 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D7A0-55C8-00D1-5D30-01F77E2E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spc="-5" dirty="0">
                <a:solidFill>
                  <a:srgbClr val="374045"/>
                </a:solidFill>
                <a:latin typeface="Segoe UI"/>
                <a:cs typeface="Segoe UI"/>
              </a:rPr>
              <a:t>Benefits</a:t>
            </a:r>
            <a:br>
              <a:rPr lang="en-US" sz="4400" dirty="0">
                <a:latin typeface="Segoe UI"/>
                <a:cs typeface="Segoe 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FA2F-7446-5BBF-7036-85488085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98525" indent="-457200" algn="just">
              <a:lnSpc>
                <a:spcPct val="150000"/>
              </a:lnSpc>
              <a:tabLst>
                <a:tab pos="670560" algn="l"/>
                <a:tab pos="671195" algn="l"/>
              </a:tabLst>
            </a:pP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Help in making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wiser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business decisions.</a:t>
            </a:r>
            <a:endParaRPr lang="en-US" sz="2800" dirty="0">
              <a:latin typeface="Segoe UI"/>
              <a:cs typeface="Segoe UI"/>
            </a:endParaRPr>
          </a:p>
          <a:p>
            <a:pPr marL="899160" marR="5080" indent="-457200" algn="just">
              <a:lnSpc>
                <a:spcPct val="150000"/>
              </a:lnSpc>
              <a:spcBef>
                <a:spcPts val="130"/>
              </a:spcBef>
              <a:tabLst>
                <a:tab pos="670560" algn="l"/>
                <a:tab pos="671195" algn="l"/>
              </a:tabLst>
            </a:pP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Aid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 in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customer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satisfaction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and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trend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monitoring,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which </a:t>
            </a:r>
            <a:r>
              <a:rPr lang="en-US" sz="28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serve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current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consumers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and attract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new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ones.</a:t>
            </a:r>
            <a:endParaRPr lang="en-US" sz="2800" dirty="0">
              <a:latin typeface="Segoe UI"/>
              <a:cs typeface="Segoe UI"/>
            </a:endParaRPr>
          </a:p>
          <a:p>
            <a:pPr marL="898525" indent="-457200" algn="just">
              <a:lnSpc>
                <a:spcPct val="150000"/>
              </a:lnSpc>
              <a:spcBef>
                <a:spcPts val="235"/>
              </a:spcBef>
              <a:tabLst>
                <a:tab pos="670560" algn="l"/>
                <a:tab pos="671195" algn="l"/>
              </a:tabLst>
            </a:pP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Greater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client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base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understanding</a:t>
            </a:r>
            <a:r>
              <a:rPr lang="en-US" sz="28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lang="en-US" sz="28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provided.</a:t>
            </a:r>
            <a:endParaRPr lang="en-US" sz="2800" dirty="0">
              <a:latin typeface="Segoe UI"/>
              <a:cs typeface="Segoe UI"/>
            </a:endParaRPr>
          </a:p>
          <a:p>
            <a:pPr marL="898525" indent="-457200" algn="just">
              <a:lnSpc>
                <a:spcPct val="150000"/>
              </a:lnSpc>
              <a:spcBef>
                <a:spcPts val="385"/>
              </a:spcBef>
              <a:tabLst>
                <a:tab pos="670560" algn="l"/>
                <a:tab pos="671195" algn="l"/>
              </a:tabLst>
            </a:pP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Facilitates seamless resource management</a:t>
            </a:r>
            <a:r>
              <a:rPr lang="en-US" sz="28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2800" spc="-5" dirty="0">
                <a:solidFill>
                  <a:srgbClr val="374045"/>
                </a:solidFill>
                <a:latin typeface="Segoe UI"/>
                <a:cs typeface="Segoe UI"/>
              </a:rPr>
              <a:t>flow.</a:t>
            </a:r>
            <a:endParaRPr lang="en-US" sz="2800" dirty="0">
              <a:latin typeface="Segoe UI"/>
              <a:cs typeface="Segoe 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9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4C15-6DBC-4B82-77AC-D6B81013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F9FA-8DFC-5FDA-7F69-841EB01E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FA377BC-9836-A817-6826-014B44B7FE8A}"/>
              </a:ext>
            </a:extLst>
          </p:cNvPr>
          <p:cNvSpPr txBox="1"/>
          <p:nvPr/>
        </p:nvSpPr>
        <p:spPr>
          <a:xfrm>
            <a:off x="2436871" y="976508"/>
            <a:ext cx="2400300" cy="573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8	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Segoe UI"/>
              <a:cs typeface="Segoe UI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03759001-5373-AEBC-6E7A-EFA67AA11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78654"/>
              </p:ext>
            </p:extLst>
          </p:nvPr>
        </p:nvGraphicFramePr>
        <p:xfrm>
          <a:off x="2650739" y="2268098"/>
          <a:ext cx="5726429" cy="3809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24">
                <a:tc gridSpan="2">
                  <a:txBody>
                    <a:bodyPr/>
                    <a:lstStyle/>
                    <a:p>
                      <a:pPr marL="296545">
                        <a:lnSpc>
                          <a:spcPts val="1670"/>
                        </a:lnSpc>
                        <a:spcBef>
                          <a:spcPts val="340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1.</a:t>
                      </a:r>
                      <a:r>
                        <a:rPr sz="1400" spc="114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Price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per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unit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Distribution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1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525145" marR="227329" indent="-228600">
                        <a:lnSpc>
                          <a:spcPct val="110800"/>
                        </a:lnSpc>
                        <a:buFont typeface="Wingdings"/>
                        <a:buChar char="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According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to the above 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distribution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plot 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we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can 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conclude</a:t>
                      </a:r>
                      <a:r>
                        <a:rPr sz="1400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that</a:t>
                      </a:r>
                      <a:r>
                        <a:rPr sz="1400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maximum</a:t>
                      </a:r>
                      <a:r>
                        <a:rPr sz="1400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 unit price is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below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$1000</a:t>
                      </a:r>
                      <a:endParaRPr sz="1400" dirty="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15">
                <a:tc gridSpan="2">
                  <a:txBody>
                    <a:bodyPr/>
                    <a:lstStyle/>
                    <a:p>
                      <a:pPr marL="296545">
                        <a:lnSpc>
                          <a:spcPts val="1670"/>
                        </a:lnSpc>
                        <a:spcBef>
                          <a:spcPts val="135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2.</a:t>
                      </a:r>
                      <a:r>
                        <a:rPr sz="1400" spc="12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line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number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distribution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525145" marR="135255" indent="-228600">
                        <a:lnSpc>
                          <a:spcPts val="1860"/>
                        </a:lnSpc>
                        <a:spcBef>
                          <a:spcPts val="45"/>
                        </a:spcBef>
                        <a:buFont typeface="Wingdings"/>
                        <a:buChar char="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Most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 the time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three to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two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products are ordered in</a:t>
                      </a:r>
                      <a:endParaRPr sz="1400" dirty="0">
                        <a:latin typeface="Segoe UI"/>
                        <a:cs typeface="Segoe UI"/>
                      </a:endParaRPr>
                    </a:p>
                    <a:p>
                      <a:pPr marL="525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single</a:t>
                      </a:r>
                      <a:r>
                        <a:rPr sz="14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</a:t>
                      </a:r>
                      <a:endParaRPr sz="1400" dirty="0">
                        <a:latin typeface="Segoe UI"/>
                        <a:cs typeface="Segoe U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4">
            <a:extLst>
              <a:ext uri="{FF2B5EF4-FFF2-40B4-BE49-F238E27FC236}">
                <a16:creationId xmlns:a16="http://schemas.microsoft.com/office/drawing/2014/main" id="{E891CD9C-3746-153F-42ED-23FC6E4D9FE7}"/>
              </a:ext>
            </a:extLst>
          </p:cNvPr>
          <p:cNvGrpSpPr/>
          <p:nvPr/>
        </p:nvGrpSpPr>
        <p:grpSpPr>
          <a:xfrm>
            <a:off x="2726635" y="2546736"/>
            <a:ext cx="2247900" cy="1569720"/>
            <a:chOff x="990600" y="1897379"/>
            <a:chExt cx="2247900" cy="156972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682F8259-02A4-96DB-0745-5694012A589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897379"/>
              <a:ext cx="2247900" cy="1569720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8AB02E0C-253E-0A9A-AB2B-702941F975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305" y="1912111"/>
              <a:ext cx="2146935" cy="1467738"/>
            </a:xfrm>
            <a:prstGeom prst="rect">
              <a:avLst/>
            </a:prstGeom>
          </p:spPr>
        </p:pic>
      </p:grpSp>
      <p:grpSp>
        <p:nvGrpSpPr>
          <p:cNvPr id="9" name="object 7">
            <a:extLst>
              <a:ext uri="{FF2B5EF4-FFF2-40B4-BE49-F238E27FC236}">
                <a16:creationId xmlns:a16="http://schemas.microsoft.com/office/drawing/2014/main" id="{740FC95D-D0B7-1A00-10CA-FCCA3EAB7EBF}"/>
              </a:ext>
            </a:extLst>
          </p:cNvPr>
          <p:cNvGrpSpPr/>
          <p:nvPr/>
        </p:nvGrpSpPr>
        <p:grpSpPr>
          <a:xfrm>
            <a:off x="2726635" y="4518792"/>
            <a:ext cx="2247900" cy="1545590"/>
            <a:chOff x="990600" y="3869435"/>
            <a:chExt cx="2247900" cy="1545590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4E0758FD-A2DF-17A1-6889-0087C6900A3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600" y="3869435"/>
              <a:ext cx="2247900" cy="1545336"/>
            </a:xfrm>
            <a:prstGeom prst="rect">
              <a:avLst/>
            </a:prstGeom>
          </p:spPr>
        </p:pic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DB220DE0-8ED2-BD1A-8B6C-75B5B563E9E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305" y="3884294"/>
              <a:ext cx="2146681" cy="1443355"/>
            </a:xfrm>
            <a:prstGeom prst="rect">
              <a:avLst/>
            </a:prstGeom>
          </p:spPr>
        </p:pic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id="{3BB18044-BBF5-B249-48ED-8737B228E585}"/>
              </a:ext>
            </a:extLst>
          </p:cNvPr>
          <p:cNvSpPr txBox="1">
            <a:spLocks/>
          </p:cNvSpPr>
          <p:nvPr/>
        </p:nvSpPr>
        <p:spPr>
          <a:xfrm>
            <a:off x="8132008" y="10267543"/>
            <a:ext cx="295909" cy="2952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20"/>
              </a:spcBef>
            </a:pPr>
            <a:r>
              <a:rPr lang="en-US" spc="-5"/>
              <a:t>8</a:t>
            </a:r>
            <a:endParaRPr lang="en-US" spc="-5" dirty="0"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47A0DE6-498E-00B6-D70E-986CE538A222}"/>
              </a:ext>
            </a:extLst>
          </p:cNvPr>
          <p:cNvSpPr txBox="1">
            <a:spLocks/>
          </p:cNvSpPr>
          <p:nvPr/>
        </p:nvSpPr>
        <p:spPr>
          <a:xfrm>
            <a:off x="6985452" y="10309061"/>
            <a:ext cx="1051560" cy="2120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90"/>
              </a:spcBef>
            </a:pPr>
            <a:r>
              <a:rPr lang="en-US" spc="-5"/>
              <a:t>ABHISHEK</a:t>
            </a:r>
            <a:r>
              <a:rPr lang="en-US" spc="-55"/>
              <a:t> </a:t>
            </a:r>
            <a:r>
              <a:rPr lang="en-US"/>
              <a:t>DOKE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5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6557CD33-443E-3470-6C5B-43E98D79D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25721"/>
              </p:ext>
            </p:extLst>
          </p:nvPr>
        </p:nvGraphicFramePr>
        <p:xfrm>
          <a:off x="872279" y="385574"/>
          <a:ext cx="9252382" cy="638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491">
                <a:tc gridSpan="2">
                  <a:txBody>
                    <a:bodyPr/>
                    <a:lstStyle/>
                    <a:p>
                      <a:pPr marL="352425">
                        <a:lnSpc>
                          <a:spcPts val="1650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3.</a:t>
                      </a:r>
                      <a:r>
                        <a:rPr sz="1400" spc="10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</a:t>
                      </a:r>
                      <a:r>
                        <a:rPr sz="1400" b="1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quantity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distribution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4604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23570" marR="231775" lvl="0" indent="-228600" algn="l" defTabSz="914400" rtl="0" eaLnBrk="1" fontAlgn="auto" latinLnBrk="0" hangingPunct="1">
                        <a:lnSpc>
                          <a:spcPts val="186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ClrTx/>
                        <a:buSzPct val="114285"/>
                        <a:buFont typeface="Wingdings"/>
                        <a:buChar char=""/>
                        <a:tabLst>
                          <a:tab pos="623570" algn="l"/>
                          <a:tab pos="624205" algn="l"/>
                        </a:tabLst>
                        <a:defRPr/>
                      </a:pPr>
                      <a:endParaRPr lang="en-US" sz="1400" spc="-5" dirty="0">
                        <a:solidFill>
                          <a:srgbClr val="374045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marL="623570" marR="231775" lvl="0" indent="-228600" algn="l" defTabSz="914400" rtl="0" eaLnBrk="1" fontAlgn="auto" latinLnBrk="0" hangingPunct="1">
                        <a:lnSpc>
                          <a:spcPts val="186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ClrTx/>
                        <a:buSzPct val="114285"/>
                        <a:buFont typeface="Wingdings"/>
                        <a:buChar char=""/>
                        <a:tabLst>
                          <a:tab pos="623570" algn="l"/>
                          <a:tab pos="624205" algn="l"/>
                        </a:tabLst>
                        <a:defRPr/>
                      </a:pPr>
                      <a:endParaRPr lang="en-US" sz="1400" spc="-5" dirty="0">
                        <a:solidFill>
                          <a:srgbClr val="374045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marL="623570" marR="231775" lvl="0" indent="-228600" algn="l" defTabSz="914400" rtl="0" eaLnBrk="1" fontAlgn="auto" latinLnBrk="0" hangingPunct="1">
                        <a:lnSpc>
                          <a:spcPts val="186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ClrTx/>
                        <a:buSzPct val="114285"/>
                        <a:buFont typeface="Wingdings"/>
                        <a:buChar char=""/>
                        <a:tabLst>
                          <a:tab pos="623570" algn="l"/>
                          <a:tab pos="624205" algn="l"/>
                        </a:tabLst>
                        <a:defRPr/>
                      </a:pPr>
                      <a:endParaRPr lang="en-US" sz="1400" spc="-5" dirty="0">
                        <a:solidFill>
                          <a:srgbClr val="374045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marL="394970" marR="231775" lvl="0" indent="0" algn="l" defTabSz="914400" rtl="0" eaLnBrk="1" fontAlgn="auto" latinLnBrk="0" hangingPunct="1">
                        <a:lnSpc>
                          <a:spcPts val="186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ClrTx/>
                        <a:buSzPct val="114285"/>
                        <a:buFont typeface="Wingdings"/>
                        <a:buNone/>
                        <a:tabLst>
                          <a:tab pos="623570" algn="l"/>
                          <a:tab pos="624205" algn="l"/>
                        </a:tabLst>
                        <a:defRPr/>
                      </a:pPr>
                      <a:r>
                        <a:rPr lang="en-US"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            5.</a:t>
                      </a:r>
                      <a:r>
                        <a:rPr lang="en-US" sz="1400" spc="10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Year</a:t>
                      </a:r>
                      <a:r>
                        <a:rPr lang="en-US"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wise</a:t>
                      </a:r>
                      <a:r>
                        <a:rPr lang="en-US"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</a:t>
                      </a:r>
                      <a:endParaRPr lang="en-US" sz="1400" dirty="0">
                        <a:latin typeface="Segoe UI"/>
                        <a:cs typeface="Segoe UI"/>
                      </a:endParaRPr>
                    </a:p>
                    <a:p>
                      <a:pPr marL="623570" marR="231775" indent="-228600">
                        <a:lnSpc>
                          <a:spcPts val="1860"/>
                        </a:lnSpc>
                        <a:spcBef>
                          <a:spcPts val="20"/>
                        </a:spcBef>
                        <a:buSzPct val="114285"/>
                        <a:buFont typeface="Wingdings"/>
                        <a:buChar char=""/>
                        <a:tabLst>
                          <a:tab pos="623570" algn="l"/>
                          <a:tab pos="624205" algn="l"/>
                        </a:tabLst>
                      </a:pPr>
                      <a:endParaRPr sz="1400" dirty="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111">
                <a:tc>
                  <a:txBody>
                    <a:bodyPr/>
                    <a:lstStyle/>
                    <a:p>
                      <a:pPr marL="352425">
                        <a:lnSpc>
                          <a:spcPts val="1650"/>
                        </a:lnSpc>
                        <a:spcBef>
                          <a:spcPts val="120"/>
                        </a:spcBef>
                      </a:pPr>
                      <a:endParaRPr lang="en-US" sz="1400" spc="-5" dirty="0">
                        <a:solidFill>
                          <a:srgbClr val="374045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marL="352425">
                        <a:lnSpc>
                          <a:spcPts val="1650"/>
                        </a:lnSpc>
                        <a:spcBef>
                          <a:spcPts val="120"/>
                        </a:spcBef>
                      </a:pPr>
                      <a:endParaRPr lang="en-US" sz="1400" spc="-5" dirty="0">
                        <a:solidFill>
                          <a:srgbClr val="374045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marL="352425">
                        <a:lnSpc>
                          <a:spcPts val="1650"/>
                        </a:lnSpc>
                        <a:spcBef>
                          <a:spcPts val="120"/>
                        </a:spcBef>
                      </a:pPr>
                      <a:endParaRPr lang="en-US" sz="1400" spc="-5" dirty="0">
                        <a:solidFill>
                          <a:srgbClr val="374045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marL="352425">
                        <a:lnSpc>
                          <a:spcPts val="1650"/>
                        </a:lnSpc>
                        <a:spcBef>
                          <a:spcPts val="120"/>
                        </a:spcBef>
                      </a:pPr>
                      <a:endParaRPr lang="en-US" sz="1400" spc="-5" dirty="0">
                        <a:solidFill>
                          <a:srgbClr val="374045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marL="352425">
                        <a:lnSpc>
                          <a:spcPts val="1650"/>
                        </a:lnSpc>
                        <a:spcBef>
                          <a:spcPts val="120"/>
                        </a:spcBef>
                      </a:pPr>
                      <a:endParaRPr lang="en-US" sz="1400" spc="-5" dirty="0">
                        <a:solidFill>
                          <a:srgbClr val="374045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marL="352425">
                        <a:lnSpc>
                          <a:spcPts val="1650"/>
                        </a:lnSpc>
                        <a:spcBef>
                          <a:spcPts val="120"/>
                        </a:spcBef>
                      </a:pPr>
                      <a:endParaRPr lang="en-US" sz="1400" spc="-5" dirty="0">
                        <a:solidFill>
                          <a:srgbClr val="374045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marL="352425">
                        <a:lnSpc>
                          <a:spcPts val="1650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4.</a:t>
                      </a:r>
                      <a:r>
                        <a:rPr sz="1400" spc="10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Age</a:t>
                      </a:r>
                      <a:r>
                        <a:rPr sz="1400" b="1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distribution</a:t>
                      </a:r>
                      <a:endParaRPr sz="1400" dirty="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81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23570" indent="-229235">
                        <a:lnSpc>
                          <a:spcPct val="100000"/>
                        </a:lnSpc>
                        <a:spcBef>
                          <a:spcPts val="110"/>
                        </a:spcBef>
                        <a:buFont typeface="Wingdings"/>
                        <a:buChar char=""/>
                        <a:tabLst>
                          <a:tab pos="623570" algn="l"/>
                          <a:tab pos="624205" algn="l"/>
                        </a:tabLst>
                      </a:pPr>
                      <a:endParaRPr sz="1400" dirty="0">
                        <a:latin typeface="Segoe UI"/>
                        <a:cs typeface="Segoe UI"/>
                      </a:endParaRPr>
                    </a:p>
                  </a:txBody>
                  <a:tcPr marL="0" marR="0" marT="1397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87">
                <a:tc>
                  <a:txBody>
                    <a:bodyPr/>
                    <a:lstStyle/>
                    <a:p>
                      <a:pPr marL="352425">
                        <a:lnSpc>
                          <a:spcPts val="1655"/>
                        </a:lnSpc>
                        <a:spcBef>
                          <a:spcPts val="975"/>
                        </a:spcBef>
                      </a:pPr>
                      <a:endParaRPr sz="1400" dirty="0">
                        <a:latin typeface="Segoe UI"/>
                        <a:cs typeface="Segoe UI"/>
                      </a:endParaRPr>
                    </a:p>
                  </a:txBody>
                  <a:tcPr marL="0" marR="0" marT="123825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7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23570" marR="417195" indent="-228600">
                        <a:lnSpc>
                          <a:spcPts val="1860"/>
                        </a:lnSpc>
                        <a:spcBef>
                          <a:spcPts val="30"/>
                        </a:spcBef>
                        <a:buFont typeface="Wingdings"/>
                        <a:buChar char=""/>
                        <a:tabLst>
                          <a:tab pos="623570" algn="l"/>
                          <a:tab pos="624205" algn="l"/>
                        </a:tabLst>
                      </a:pPr>
                      <a:endParaRPr sz="1400" dirty="0">
                        <a:latin typeface="Segoe UI"/>
                        <a:cs typeface="Segoe UI"/>
                      </a:endParaRPr>
                    </a:p>
                  </a:txBody>
                  <a:tcPr marL="0" marR="0" marT="381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" name="object 4">
            <a:extLst>
              <a:ext uri="{FF2B5EF4-FFF2-40B4-BE49-F238E27FC236}">
                <a16:creationId xmlns:a16="http://schemas.microsoft.com/office/drawing/2014/main" id="{FE04C918-04C0-3473-81F0-544E4A204772}"/>
              </a:ext>
            </a:extLst>
          </p:cNvPr>
          <p:cNvGrpSpPr/>
          <p:nvPr/>
        </p:nvGrpSpPr>
        <p:grpSpPr>
          <a:xfrm>
            <a:off x="1298677" y="810769"/>
            <a:ext cx="3723188" cy="2064444"/>
            <a:chOff x="986027" y="1155191"/>
            <a:chExt cx="2304415" cy="1632585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FED94DA7-F857-F1BB-65F6-6B2AD1760C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1155191"/>
              <a:ext cx="2304288" cy="1632203"/>
            </a:xfrm>
            <a:prstGeom prst="rect">
              <a:avLst/>
            </a:prstGeom>
          </p:spPr>
        </p:pic>
        <p:pic>
          <p:nvPicPr>
            <p:cNvPr id="17" name="object 6">
              <a:extLst>
                <a:ext uri="{FF2B5EF4-FFF2-40B4-BE49-F238E27FC236}">
                  <a16:creationId xmlns:a16="http://schemas.microsoft.com/office/drawing/2014/main" id="{64B626C6-E6BA-ED37-B8AF-FEF5F6D5E58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129" y="1169923"/>
              <a:ext cx="2201926" cy="1530350"/>
            </a:xfrm>
            <a:prstGeom prst="rect">
              <a:avLst/>
            </a:prstGeom>
          </p:spPr>
        </p:pic>
      </p:grpSp>
      <p:grpSp>
        <p:nvGrpSpPr>
          <p:cNvPr id="18" name="object 7">
            <a:extLst>
              <a:ext uri="{FF2B5EF4-FFF2-40B4-BE49-F238E27FC236}">
                <a16:creationId xmlns:a16="http://schemas.microsoft.com/office/drawing/2014/main" id="{9BE33730-D14A-1682-1A9F-20CCA1964984}"/>
              </a:ext>
            </a:extLst>
          </p:cNvPr>
          <p:cNvGrpSpPr/>
          <p:nvPr/>
        </p:nvGrpSpPr>
        <p:grpSpPr>
          <a:xfrm>
            <a:off x="1386088" y="3731214"/>
            <a:ext cx="3569662" cy="2063960"/>
            <a:chOff x="986027" y="3029711"/>
            <a:chExt cx="2354580" cy="1858010"/>
          </a:xfrm>
        </p:grpSpPr>
        <p:pic>
          <p:nvPicPr>
            <p:cNvPr id="19" name="object 8">
              <a:extLst>
                <a:ext uri="{FF2B5EF4-FFF2-40B4-BE49-F238E27FC236}">
                  <a16:creationId xmlns:a16="http://schemas.microsoft.com/office/drawing/2014/main" id="{F684D20B-A778-DB72-849E-08C7E9B6965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27" y="3029711"/>
              <a:ext cx="2354580" cy="1857756"/>
            </a:xfrm>
            <a:prstGeom prst="rect">
              <a:avLst/>
            </a:prstGeom>
          </p:spPr>
        </p:pic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19B53AC6-EB01-BE49-8702-036A8DE1E12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129" y="3044697"/>
              <a:ext cx="2251074" cy="1756410"/>
            </a:xfrm>
            <a:prstGeom prst="rect">
              <a:avLst/>
            </a:prstGeom>
          </p:spPr>
        </p:pic>
      </p:grpSp>
      <p:grpSp>
        <p:nvGrpSpPr>
          <p:cNvPr id="21" name="object 10">
            <a:extLst>
              <a:ext uri="{FF2B5EF4-FFF2-40B4-BE49-F238E27FC236}">
                <a16:creationId xmlns:a16="http://schemas.microsoft.com/office/drawing/2014/main" id="{31419BE0-67EB-0F88-9EA4-AE49C7F8D9A1}"/>
              </a:ext>
            </a:extLst>
          </p:cNvPr>
          <p:cNvGrpSpPr/>
          <p:nvPr/>
        </p:nvGrpSpPr>
        <p:grpSpPr>
          <a:xfrm>
            <a:off x="6196112" y="1842749"/>
            <a:ext cx="3106913" cy="2395855"/>
            <a:chOff x="986027" y="5346191"/>
            <a:chExt cx="2583180" cy="2395855"/>
          </a:xfrm>
        </p:grpSpPr>
        <p:pic>
          <p:nvPicPr>
            <p:cNvPr id="22" name="object 11">
              <a:extLst>
                <a:ext uri="{FF2B5EF4-FFF2-40B4-BE49-F238E27FC236}">
                  <a16:creationId xmlns:a16="http://schemas.microsoft.com/office/drawing/2014/main" id="{A02777DE-0143-E568-C772-2DF638E5665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027" y="5346191"/>
              <a:ext cx="2583180" cy="2395728"/>
            </a:xfrm>
            <a:prstGeom prst="rect">
              <a:avLst/>
            </a:prstGeom>
          </p:spPr>
        </p:pic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D9235B65-4CDB-2A40-892E-7A9F9E97DFF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129" y="5361431"/>
              <a:ext cx="2479547" cy="2292985"/>
            </a:xfrm>
            <a:prstGeom prst="rect">
              <a:avLst/>
            </a:prstGeom>
          </p:spPr>
        </p:pic>
      </p:grpSp>
      <p:sp>
        <p:nvSpPr>
          <p:cNvPr id="24" name="object 13">
            <a:extLst>
              <a:ext uri="{FF2B5EF4-FFF2-40B4-BE49-F238E27FC236}">
                <a16:creationId xmlns:a16="http://schemas.microsoft.com/office/drawing/2014/main" id="{AAD99B3D-9B88-D5A3-797D-A2346BF74E43}"/>
              </a:ext>
            </a:extLst>
          </p:cNvPr>
          <p:cNvSpPr txBox="1">
            <a:spLocks/>
          </p:cNvSpPr>
          <p:nvPr/>
        </p:nvSpPr>
        <p:spPr>
          <a:xfrm>
            <a:off x="6395973" y="9618186"/>
            <a:ext cx="295909" cy="2952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20"/>
              </a:spcBef>
            </a:pPr>
            <a:r>
              <a:rPr lang="en-US" spc="-5"/>
              <a:t>9</a:t>
            </a:r>
            <a:endParaRPr lang="en-US" spc="-5" dirty="0"/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6AB61651-483D-84D1-6455-FF4375B136BB}"/>
              </a:ext>
            </a:extLst>
          </p:cNvPr>
          <p:cNvSpPr txBox="1">
            <a:spLocks/>
          </p:cNvSpPr>
          <p:nvPr/>
        </p:nvSpPr>
        <p:spPr>
          <a:xfrm>
            <a:off x="5249417" y="9659704"/>
            <a:ext cx="1051560" cy="2120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90"/>
              </a:spcBef>
            </a:pPr>
            <a:r>
              <a:rPr lang="en-US" spc="-5"/>
              <a:t>ABHISHEK</a:t>
            </a:r>
            <a:r>
              <a:rPr lang="en-US" spc="-55"/>
              <a:t> </a:t>
            </a:r>
            <a:r>
              <a:rPr lang="en-US"/>
              <a:t>DOKE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>
            <a:extLst>
              <a:ext uri="{FF2B5EF4-FFF2-40B4-BE49-F238E27FC236}">
                <a16:creationId xmlns:a16="http://schemas.microsoft.com/office/drawing/2014/main" id="{0102FD58-CFE9-895C-7AEC-844588500EA0}"/>
              </a:ext>
            </a:extLst>
          </p:cNvPr>
          <p:cNvGrpSpPr/>
          <p:nvPr/>
        </p:nvGrpSpPr>
        <p:grpSpPr>
          <a:xfrm>
            <a:off x="1065540" y="1592232"/>
            <a:ext cx="3432048" cy="3673536"/>
            <a:chOff x="986027" y="1155191"/>
            <a:chExt cx="2658110" cy="179705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093A567-A9D0-EC98-F95C-01C2DBFAD62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1155191"/>
              <a:ext cx="2657856" cy="1796796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D4BFCAE2-CED8-D350-43A5-B12B563641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129" y="1169923"/>
              <a:ext cx="2555747" cy="1695450"/>
            </a:xfrm>
            <a:prstGeom prst="rect">
              <a:avLst/>
            </a:prstGeom>
          </p:spPr>
        </p:pic>
      </p:grpSp>
      <p:grpSp>
        <p:nvGrpSpPr>
          <p:cNvPr id="7" name="object 7">
            <a:extLst>
              <a:ext uri="{FF2B5EF4-FFF2-40B4-BE49-F238E27FC236}">
                <a16:creationId xmlns:a16="http://schemas.microsoft.com/office/drawing/2014/main" id="{327A5AA8-00B0-8C27-5104-5E4D9B71F8A5}"/>
              </a:ext>
            </a:extLst>
          </p:cNvPr>
          <p:cNvGrpSpPr/>
          <p:nvPr/>
        </p:nvGrpSpPr>
        <p:grpSpPr>
          <a:xfrm>
            <a:off x="6990090" y="1592232"/>
            <a:ext cx="3432175" cy="4624070"/>
            <a:chOff x="1443227" y="3307079"/>
            <a:chExt cx="3432175" cy="4624070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CBB14549-FA7B-9CB9-9655-59B2B786748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3227" y="3307079"/>
              <a:ext cx="3432048" cy="4623816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20CFEDD9-3FB9-A85B-774E-A5162A0D99B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7329" y="3321557"/>
              <a:ext cx="3329686" cy="4523105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A9E145EA-BA8A-D638-1764-CB357166C7E4}"/>
              </a:ext>
            </a:extLst>
          </p:cNvPr>
          <p:cNvSpPr txBox="1">
            <a:spLocks/>
          </p:cNvSpPr>
          <p:nvPr/>
        </p:nvSpPr>
        <p:spPr>
          <a:xfrm>
            <a:off x="7085086" y="12720035"/>
            <a:ext cx="295909" cy="2952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20"/>
              </a:spcBef>
            </a:pPr>
            <a:r>
              <a:rPr lang="en-US" spc="-5"/>
              <a:t>11</a:t>
            </a:r>
            <a:endParaRPr lang="en-US"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6765860-3D8A-FADF-BD95-F24F9ACDC33B}"/>
              </a:ext>
            </a:extLst>
          </p:cNvPr>
          <p:cNvSpPr txBox="1">
            <a:spLocks/>
          </p:cNvSpPr>
          <p:nvPr/>
        </p:nvSpPr>
        <p:spPr>
          <a:xfrm>
            <a:off x="5938530" y="12761553"/>
            <a:ext cx="1051560" cy="2120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90"/>
              </a:spcBef>
            </a:pPr>
            <a:r>
              <a:rPr lang="en-US" spc="-5"/>
              <a:t>ABHISHEK</a:t>
            </a:r>
            <a:r>
              <a:rPr lang="en-US" spc="-55"/>
              <a:t> </a:t>
            </a:r>
            <a:r>
              <a:rPr lang="en-US"/>
              <a:t>DOKE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362A8-90BC-51E2-CA1B-4A76FEC8E1F1}"/>
              </a:ext>
            </a:extLst>
          </p:cNvPr>
          <p:cNvSpPr txBox="1"/>
          <p:nvPr/>
        </p:nvSpPr>
        <p:spPr>
          <a:xfrm>
            <a:off x="900946" y="896731"/>
            <a:ext cx="4015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374045"/>
                </a:solidFill>
                <a:latin typeface="Segoe UI"/>
                <a:cs typeface="Segoe UI"/>
              </a:rPr>
              <a:t>Country</a:t>
            </a:r>
            <a:r>
              <a:rPr lang="en-US" sz="1800" b="1" spc="-5" dirty="0">
                <a:solidFill>
                  <a:srgbClr val="374045"/>
                </a:solidFill>
                <a:latin typeface="Segoe UI"/>
                <a:cs typeface="Segoe UI"/>
              </a:rPr>
              <a:t> wise</a:t>
            </a:r>
            <a:r>
              <a:rPr lang="en-US" sz="18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1800" b="1" spc="-5" dirty="0">
                <a:solidFill>
                  <a:srgbClr val="374045"/>
                </a:solidFill>
                <a:latin typeface="Segoe UI"/>
                <a:cs typeface="Segoe UI"/>
              </a:rPr>
              <a:t>quantity</a:t>
            </a:r>
            <a:r>
              <a:rPr lang="en-US" sz="18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1800" b="1" spc="-5" dirty="0">
                <a:solidFill>
                  <a:srgbClr val="374045"/>
                </a:solidFill>
                <a:latin typeface="Segoe UI"/>
                <a:cs typeface="Segoe UI"/>
              </a:rPr>
              <a:t>ordered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A1171-5634-DB2D-FBBC-32A3B2B886D9}"/>
              </a:ext>
            </a:extLst>
          </p:cNvPr>
          <p:cNvSpPr txBox="1"/>
          <p:nvPr/>
        </p:nvSpPr>
        <p:spPr>
          <a:xfrm>
            <a:off x="6096000" y="6980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5" dirty="0">
                <a:solidFill>
                  <a:srgbClr val="374045"/>
                </a:solidFill>
                <a:latin typeface="Segoe UI"/>
                <a:cs typeface="Segoe UI"/>
              </a:rPr>
              <a:t>Overall profit</a:t>
            </a:r>
            <a:r>
              <a:rPr lang="en-US" sz="18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1800" b="1" spc="-5" dirty="0">
                <a:solidFill>
                  <a:srgbClr val="374045"/>
                </a:solidFill>
                <a:latin typeface="Segoe UI"/>
                <a:cs typeface="Segoe UI"/>
              </a:rPr>
              <a:t>based</a:t>
            </a:r>
            <a:r>
              <a:rPr lang="en-US" sz="18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1800" b="1" spc="-5" dirty="0">
                <a:solidFill>
                  <a:srgbClr val="374045"/>
                </a:solidFill>
                <a:latin typeface="Segoe UI"/>
                <a:cs typeface="Segoe UI"/>
              </a:rPr>
              <a:t>on</a:t>
            </a:r>
            <a:r>
              <a:rPr lang="en-US" sz="1800" b="1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1800" b="1" spc="-5" dirty="0">
                <a:solidFill>
                  <a:srgbClr val="374045"/>
                </a:solidFill>
                <a:latin typeface="Segoe UI"/>
                <a:cs typeface="Segoe UI"/>
              </a:rPr>
              <a:t>order</a:t>
            </a:r>
            <a:r>
              <a:rPr lang="en-US" sz="18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1800" b="1" spc="-5" dirty="0">
                <a:solidFill>
                  <a:srgbClr val="374045"/>
                </a:solidFill>
                <a:latin typeface="Segoe UI"/>
                <a:cs typeface="Segoe UI"/>
              </a:rPr>
              <a:t>year,</a:t>
            </a:r>
            <a:r>
              <a:rPr lang="en-US" sz="18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1800" b="1" spc="-5" dirty="0">
                <a:solidFill>
                  <a:srgbClr val="374045"/>
                </a:solidFill>
                <a:latin typeface="Segoe UI"/>
                <a:cs typeface="Segoe UI"/>
              </a:rPr>
              <a:t>category</a:t>
            </a:r>
            <a:r>
              <a:rPr lang="en-US" sz="18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1800" b="1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lang="en-US" sz="18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lang="en-US" sz="1800" b="1" spc="-5" dirty="0">
                <a:solidFill>
                  <a:srgbClr val="374045"/>
                </a:solidFill>
                <a:latin typeface="Segoe UI"/>
                <a:cs typeface="Segoe UI"/>
              </a:rPr>
              <a:t>subcategory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2743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255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 Light</vt:lpstr>
      <vt:lpstr>Century Gothic</vt:lpstr>
      <vt:lpstr>Segoe UI</vt:lpstr>
      <vt:lpstr>Symbol</vt:lpstr>
      <vt:lpstr>Times New Roman</vt:lpstr>
      <vt:lpstr>Wingdings</vt:lpstr>
      <vt:lpstr>Wingdings 3</vt:lpstr>
      <vt:lpstr>Slice</vt:lpstr>
      <vt:lpstr>BUDGET SALES ANALYSIS </vt:lpstr>
      <vt:lpstr>Problem Statement</vt:lpstr>
      <vt:lpstr>Objective</vt:lpstr>
      <vt:lpstr>Benefits </vt:lpstr>
      <vt:lpstr>Insights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SALES ANALYSIS </dc:title>
  <dc:creator>Vrushali Gadekar</dc:creator>
  <cp:lastModifiedBy>Vrushali Gadekar</cp:lastModifiedBy>
  <cp:revision>1</cp:revision>
  <dcterms:created xsi:type="dcterms:W3CDTF">2024-07-30T08:12:51Z</dcterms:created>
  <dcterms:modified xsi:type="dcterms:W3CDTF">2024-07-30T08:21:17Z</dcterms:modified>
</cp:coreProperties>
</file>