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78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68C9282-B381-454D-9DAC-CC710AF07B00}" type="datetimeFigureOut">
              <a:rPr lang="en-IN" smtClean="0"/>
              <a:pPr/>
              <a:t>25-04-2021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6B02F48-93B0-404A-8A91-37589CD89D3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68C9282-B381-454D-9DAC-CC710AF07B00}" type="datetimeFigureOut">
              <a:rPr lang="en-IN" smtClean="0"/>
              <a:pPr/>
              <a:t>25-04-2021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B02F48-93B0-404A-8A91-37589CD89D3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68C9282-B381-454D-9DAC-CC710AF07B00}" type="datetimeFigureOut">
              <a:rPr lang="en-IN" smtClean="0"/>
              <a:pPr/>
              <a:t>25-04-2021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B02F48-93B0-404A-8A91-37589CD89D3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68C9282-B381-454D-9DAC-CC710AF07B00}" type="datetimeFigureOut">
              <a:rPr lang="en-IN" smtClean="0"/>
              <a:pPr/>
              <a:t>25-04-2021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B02F48-93B0-404A-8A91-37589CD89D3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68C9282-B381-454D-9DAC-CC710AF07B00}" type="datetimeFigureOut">
              <a:rPr lang="en-IN" smtClean="0"/>
              <a:pPr/>
              <a:t>25-04-2021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B02F48-93B0-404A-8A91-37589CD89D3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68C9282-B381-454D-9DAC-CC710AF07B00}" type="datetimeFigureOut">
              <a:rPr lang="en-IN" smtClean="0"/>
              <a:pPr/>
              <a:t>25-04-2021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B02F48-93B0-404A-8A91-37589CD89D3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68C9282-B381-454D-9DAC-CC710AF07B00}" type="datetimeFigureOut">
              <a:rPr lang="en-IN" smtClean="0"/>
              <a:pPr/>
              <a:t>25-04-2021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B02F48-93B0-404A-8A91-37589CD89D3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68C9282-B381-454D-9DAC-CC710AF07B00}" type="datetimeFigureOut">
              <a:rPr lang="en-IN" smtClean="0"/>
              <a:pPr/>
              <a:t>25-04-2021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B02F48-93B0-404A-8A91-37589CD89D3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68C9282-B381-454D-9DAC-CC710AF07B00}" type="datetimeFigureOut">
              <a:rPr lang="en-IN" smtClean="0"/>
              <a:pPr/>
              <a:t>25-04-2021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B02F48-93B0-404A-8A91-37589CD89D3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>
            <a:extLst/>
          </a:lstStyle>
          <a:p>
            <a:fld id="{868C9282-B381-454D-9DAC-CC710AF07B00}" type="datetimeFigureOut">
              <a:rPr lang="en-IN" smtClean="0"/>
              <a:pPr/>
              <a:t>25-04-2021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B02F48-93B0-404A-8A91-37589CD89D3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68C9282-B381-454D-9DAC-CC710AF07B00}" type="datetimeFigureOut">
              <a:rPr lang="en-IN" smtClean="0"/>
              <a:pPr/>
              <a:t>25-04-2021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6B02F48-93B0-404A-8A91-37589CD89D3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868C9282-B381-454D-9DAC-CC710AF07B00}" type="datetimeFigureOut">
              <a:rPr lang="en-IN" smtClean="0"/>
              <a:pPr/>
              <a:t>25-04-2021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6B02F48-93B0-404A-8A91-37589CD89D3C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3931C8-5C21-4280-A83D-B797A4668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" y="1477111"/>
            <a:ext cx="12192000" cy="1744393"/>
          </a:xfrm>
        </p:spPr>
        <p:txBody>
          <a:bodyPr>
            <a:noAutofit/>
          </a:bodyPr>
          <a:lstStyle/>
          <a:p>
            <a:pPr algn="ctr"/>
            <a:r>
              <a:rPr lang="en-IN" sz="880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 </a:t>
            </a:r>
            <a:r>
              <a:rPr lang="en-IN" sz="600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SIGN  </a:t>
            </a:r>
            <a:r>
              <a:rPr lang="en-IN" sz="600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LANGUAGE </a:t>
            </a:r>
            <a:r>
              <a:rPr lang="en-IN" sz="600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/>
            </a:r>
            <a:br>
              <a:rPr lang="en-IN" sz="600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r>
              <a:rPr lang="en-IN" sz="600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DETECTION   </a:t>
            </a:r>
            <a:endParaRPr lang="en-IN" sz="600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xmlns="" id="{E03931C8-5C21-4280-A83D-B797A46684AD}"/>
              </a:ext>
            </a:extLst>
          </p:cNvPr>
          <p:cNvSpPr txBox="1">
            <a:spLocks/>
          </p:cNvSpPr>
          <p:nvPr/>
        </p:nvSpPr>
        <p:spPr>
          <a:xfrm>
            <a:off x="7357403" y="4747846"/>
            <a:ext cx="4496972" cy="1744393"/>
          </a:xfrm>
          <a:prstGeom prst="rect">
            <a:avLst/>
          </a:prstGeom>
        </p:spPr>
        <p:txBody>
          <a:bodyPr vert="horz" rtlCol="0" anchor="ctr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800" b="1" dirty="0" smtClean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j-lt"/>
                <a:ea typeface="+mj-ea"/>
                <a:cs typeface="+mj-cs"/>
              </a:rPr>
              <a:t>Project </a:t>
            </a:r>
            <a:r>
              <a:rPr kumimoji="0" lang="en-IN" sz="2800" b="1" i="0" u="none" strike="noStrike" kern="1200" normalizeH="0" baseline="0" noProof="0" dirty="0" smtClean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By :</a:t>
            </a:r>
          </a:p>
          <a:p>
            <a:pPr algn="ctr">
              <a:spcBef>
                <a:spcPct val="0"/>
              </a:spcBef>
            </a:pPr>
            <a:r>
              <a:rPr lang="en-IN" sz="2800" b="1" dirty="0" smtClean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             Mina </a:t>
            </a:r>
            <a:r>
              <a:rPr lang="en-IN" sz="2800" b="1" dirty="0" err="1" smtClean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Nikam</a:t>
            </a:r>
            <a:r>
              <a:rPr lang="en-IN" sz="2800" b="1" dirty="0" smtClean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. 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800" b="1" dirty="0" smtClean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j-lt"/>
                <a:ea typeface="+mj-ea"/>
                <a:cs typeface="+mj-cs"/>
              </a:rPr>
              <a:t>               </a:t>
            </a:r>
            <a:r>
              <a:rPr lang="en-IN" sz="2800" b="1" dirty="0" err="1" smtClean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j-lt"/>
                <a:ea typeface="+mj-ea"/>
                <a:cs typeface="+mj-cs"/>
              </a:rPr>
              <a:t>Vrushali</a:t>
            </a:r>
            <a:r>
              <a:rPr lang="en-IN" sz="2800" b="1" dirty="0" smtClean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IN" sz="2800" b="1" dirty="0" err="1" smtClean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j-lt"/>
                <a:ea typeface="+mj-ea"/>
                <a:cs typeface="+mj-cs"/>
              </a:rPr>
              <a:t>Salvi</a:t>
            </a:r>
            <a:endParaRPr lang="en-IN" sz="2800" b="1" dirty="0" smtClean="0">
              <a:ln w="11430"/>
              <a:solidFill>
                <a:srgbClr val="FFFF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41714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D6ACF2D-7E03-4370-BB22-C41896E3F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81330"/>
            <a:ext cx="10972800" cy="4131680"/>
          </a:xfrm>
        </p:spPr>
        <p:txBody>
          <a:bodyPr>
            <a:normAutofit/>
          </a:bodyPr>
          <a:lstStyle/>
          <a:p>
            <a:pPr marL="0" indent="0"/>
            <a:r>
              <a:rPr lang="en-US" b="0" i="0" dirty="0" smtClean="0">
                <a:solidFill>
                  <a:srgbClr val="3B3835"/>
                </a:solidFill>
                <a:effectLst/>
                <a:latin typeface="Georgia" pitchFamily="18" charset="0"/>
              </a:rPr>
              <a:t> In </a:t>
            </a:r>
            <a:r>
              <a:rPr lang="en-US" b="0" i="0" dirty="0">
                <a:solidFill>
                  <a:srgbClr val="3B3835"/>
                </a:solidFill>
                <a:effectLst/>
                <a:latin typeface="Georgia" pitchFamily="18" charset="0"/>
              </a:rPr>
              <a:t>our society we have people with disabilities. </a:t>
            </a:r>
            <a:endParaRPr lang="en-US" b="0" i="0" dirty="0" smtClean="0">
              <a:solidFill>
                <a:srgbClr val="3B3835"/>
              </a:solidFill>
              <a:effectLst/>
              <a:latin typeface="Georgia" pitchFamily="18" charset="0"/>
            </a:endParaRPr>
          </a:p>
          <a:p>
            <a:pPr marL="0" indent="0">
              <a:buNone/>
            </a:pPr>
            <a:endParaRPr lang="en-US" b="0" i="0" dirty="0">
              <a:solidFill>
                <a:srgbClr val="3B3835"/>
              </a:solidFill>
              <a:effectLst/>
              <a:latin typeface="Georgia" pitchFamily="18" charset="0"/>
            </a:endParaRPr>
          </a:p>
          <a:p>
            <a:pPr marL="0" indent="0"/>
            <a:r>
              <a:rPr lang="en-US" b="0" i="0" dirty="0" smtClean="0">
                <a:solidFill>
                  <a:srgbClr val="3B3835"/>
                </a:solidFill>
                <a:effectLst/>
                <a:latin typeface="Georgia" pitchFamily="18" charset="0"/>
              </a:rPr>
              <a:t> </a:t>
            </a:r>
            <a:r>
              <a:rPr lang="en-US" b="0" i="0" dirty="0">
                <a:solidFill>
                  <a:srgbClr val="3B3835"/>
                </a:solidFill>
                <a:effectLst/>
                <a:latin typeface="Georgia" pitchFamily="18" charset="0"/>
              </a:rPr>
              <a:t>The technology is developing day by day but no significant developments are undertaken for the betterment of these people</a:t>
            </a:r>
            <a:r>
              <a:rPr lang="en-US" b="0" i="0" dirty="0" smtClean="0">
                <a:solidFill>
                  <a:srgbClr val="3B3835"/>
                </a:solidFill>
                <a:effectLst/>
                <a:latin typeface="Georgia" pitchFamily="18" charset="0"/>
              </a:rPr>
              <a:t>.</a:t>
            </a:r>
          </a:p>
          <a:p>
            <a:pPr marL="0" indent="0">
              <a:buNone/>
            </a:pPr>
            <a:endParaRPr lang="en-US" b="0" i="0" dirty="0" smtClean="0">
              <a:solidFill>
                <a:srgbClr val="3B3835"/>
              </a:solidFill>
              <a:effectLst/>
              <a:latin typeface="Georgia" pitchFamily="18" charset="0"/>
            </a:endParaRPr>
          </a:p>
          <a:p>
            <a:pPr marL="0" indent="0"/>
            <a:r>
              <a:rPr lang="en-US" b="0" i="0" dirty="0" smtClean="0">
                <a:solidFill>
                  <a:srgbClr val="3B3835"/>
                </a:solidFill>
                <a:effectLst/>
                <a:latin typeface="Georgia" pitchFamily="18" charset="0"/>
              </a:rPr>
              <a:t> About </a:t>
            </a:r>
            <a:r>
              <a:rPr lang="en-US" b="0" i="0" dirty="0">
                <a:solidFill>
                  <a:srgbClr val="3B3835"/>
                </a:solidFill>
                <a:effectLst/>
                <a:latin typeface="Georgia" pitchFamily="18" charset="0"/>
              </a:rPr>
              <a:t>nine billion people in the world are deaf and </a:t>
            </a:r>
            <a:r>
              <a:rPr lang="en-US" b="0" i="0" dirty="0" smtClean="0">
                <a:solidFill>
                  <a:srgbClr val="3B3835"/>
                </a:solidFill>
                <a:effectLst/>
                <a:latin typeface="Georgia" pitchFamily="18" charset="0"/>
              </a:rPr>
              <a:t>dumb</a:t>
            </a:r>
          </a:p>
          <a:p>
            <a:pPr marL="0" indent="0">
              <a:buNone/>
            </a:pPr>
            <a:endParaRPr lang="en-US" b="0" i="0" dirty="0">
              <a:solidFill>
                <a:srgbClr val="3B3835"/>
              </a:solidFill>
              <a:effectLst/>
              <a:latin typeface="Georgia" pitchFamily="18" charset="0"/>
            </a:endParaRPr>
          </a:p>
          <a:p>
            <a:pPr marL="0" indent="0"/>
            <a:r>
              <a:rPr lang="en-US" b="0" i="0" dirty="0" smtClean="0">
                <a:solidFill>
                  <a:srgbClr val="3B3835"/>
                </a:solidFill>
                <a:effectLst/>
                <a:latin typeface="Georgia" pitchFamily="18" charset="0"/>
              </a:rPr>
              <a:t> Communications </a:t>
            </a:r>
            <a:r>
              <a:rPr lang="en-US" b="0" i="0" dirty="0">
                <a:solidFill>
                  <a:srgbClr val="3B3835"/>
                </a:solidFill>
                <a:effectLst/>
                <a:latin typeface="Georgia" pitchFamily="18" charset="0"/>
              </a:rPr>
              <a:t>between deaf-mute and a normal person have always been a challenging task.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7BC038-C714-49B9-88B8-DF498A244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7717" y="204299"/>
            <a:ext cx="8886092" cy="1143000"/>
          </a:xfrm>
        </p:spPr>
        <p:txBody>
          <a:bodyPr>
            <a:normAutofit/>
          </a:bodyPr>
          <a:lstStyle/>
          <a:p>
            <a:r>
              <a:rPr lang="en-IN" sz="5400" b="1" dirty="0">
                <a:solidFill>
                  <a:srgbClr val="0070C0"/>
                </a:solidFill>
              </a:rPr>
              <a:t>                        PROBLEM</a:t>
            </a:r>
          </a:p>
        </p:txBody>
      </p:sp>
    </p:spTree>
    <p:extLst>
      <p:ext uri="{BB962C8B-B14F-4D97-AF65-F5344CB8AC3E}">
        <p14:creationId xmlns:p14="http://schemas.microsoft.com/office/powerpoint/2010/main" xmlns="" val="3068745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734ACE6-5DD2-4690-9F46-8068D1408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b="0" i="0" dirty="0" smtClean="0">
                <a:effectLst/>
                <a:latin typeface="Georgia" pitchFamily="18" charset="0"/>
              </a:rPr>
              <a:t>• </a:t>
            </a:r>
            <a:r>
              <a:rPr lang="en-US" sz="2400" b="0" i="0" dirty="0">
                <a:effectLst/>
                <a:latin typeface="Georgia" pitchFamily="18" charset="0"/>
              </a:rPr>
              <a:t>Hand gesture recognition system is widely used technology for helping the deaf and dumb people</a:t>
            </a:r>
            <a:r>
              <a:rPr lang="en-US" sz="2400" b="0" i="0" dirty="0" smtClean="0">
                <a:effectLst/>
                <a:latin typeface="Georgia" pitchFamily="18" charset="0"/>
              </a:rPr>
              <a:t>.</a:t>
            </a:r>
          </a:p>
          <a:p>
            <a:pPr marL="0" indent="0">
              <a:buNone/>
            </a:pPr>
            <a:endParaRPr lang="en-US" sz="2400" b="0" i="0" dirty="0">
              <a:effectLst/>
              <a:latin typeface="Georgia" pitchFamily="18" charset="0"/>
            </a:endParaRPr>
          </a:p>
          <a:p>
            <a:pPr marL="0" indent="0">
              <a:buNone/>
            </a:pPr>
            <a:r>
              <a:rPr lang="en-US" sz="2400" b="0" i="0" dirty="0">
                <a:effectLst/>
                <a:latin typeface="Georgia" pitchFamily="18" charset="0"/>
              </a:rPr>
              <a:t>• Human hand has remained a popular choice to convey information in situations where other forms like speech cannot be used</a:t>
            </a:r>
            <a:r>
              <a:rPr lang="en-US" sz="2400" b="0" i="0" dirty="0" smtClean="0">
                <a:effectLst/>
                <a:latin typeface="Georgia" pitchFamily="18" charset="0"/>
              </a:rPr>
              <a:t>.</a:t>
            </a:r>
          </a:p>
          <a:p>
            <a:pPr marL="0" indent="0">
              <a:buNone/>
            </a:pPr>
            <a:endParaRPr lang="en-US" sz="2400" b="0" i="0" dirty="0">
              <a:effectLst/>
              <a:latin typeface="Georgia" pitchFamily="18" charset="0"/>
            </a:endParaRPr>
          </a:p>
          <a:p>
            <a:pPr marL="0" indent="0">
              <a:buNone/>
            </a:pPr>
            <a:r>
              <a:rPr lang="en-US" sz="2400" b="0" i="0" dirty="0">
                <a:effectLst/>
                <a:latin typeface="Georgia" pitchFamily="18" charset="0"/>
              </a:rPr>
              <a:t>• We aim for developing an deaf and dumb gesture recognize system for establishing communication between the deaf and the dumb people. </a:t>
            </a:r>
            <a:endParaRPr lang="en-US" sz="2400" b="0" i="0" dirty="0" smtClean="0">
              <a:effectLst/>
              <a:latin typeface="Georgia" pitchFamily="18" charset="0"/>
            </a:endParaRPr>
          </a:p>
          <a:p>
            <a:pPr marL="0" indent="0">
              <a:buNone/>
            </a:pPr>
            <a:endParaRPr lang="en-US" sz="2400" b="0" i="0" dirty="0">
              <a:effectLst/>
              <a:latin typeface="Georgia" pitchFamily="18" charset="0"/>
            </a:endParaRPr>
          </a:p>
          <a:p>
            <a:pPr marL="0" indent="0">
              <a:buNone/>
            </a:pPr>
            <a:r>
              <a:rPr lang="en-US" sz="2400" b="0" i="0" dirty="0">
                <a:effectLst/>
                <a:latin typeface="Georgia" pitchFamily="18" charset="0"/>
              </a:rPr>
              <a:t>• Gestures are considered as the most natural expressive way for communications between human and computers in virtual system. </a:t>
            </a:r>
            <a:endParaRPr lang="en-US" sz="2400" b="0" i="0" dirty="0" smtClean="0">
              <a:effectLst/>
              <a:latin typeface="Georgia" pitchFamily="18" charset="0"/>
            </a:endParaRPr>
          </a:p>
          <a:p>
            <a:pPr marL="0" indent="0">
              <a:buNone/>
            </a:pPr>
            <a:endParaRPr lang="en-US" sz="2400" b="0" i="0" dirty="0">
              <a:effectLst/>
              <a:latin typeface="Georgia" pitchFamily="18" charset="0"/>
            </a:endParaRPr>
          </a:p>
          <a:p>
            <a:pPr marL="0" indent="0">
              <a:buNone/>
            </a:pPr>
            <a:r>
              <a:rPr lang="en-US" sz="2400" b="0" i="0" dirty="0">
                <a:effectLst/>
                <a:latin typeface="Georgia" pitchFamily="18" charset="0"/>
              </a:rPr>
              <a:t>• Hand gestures which can represent ideas using unique shapes and finger orientation have a scope for human machine interaction.</a:t>
            </a:r>
            <a:endParaRPr lang="en-IN" sz="2400" dirty="0">
              <a:latin typeface="Georgia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271D91-A864-4C2B-9327-4006F2397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5175" y="260571"/>
            <a:ext cx="8970498" cy="1143000"/>
          </a:xfrm>
        </p:spPr>
        <p:txBody>
          <a:bodyPr>
            <a:normAutofit/>
          </a:bodyPr>
          <a:lstStyle/>
          <a:p>
            <a:r>
              <a:rPr lang="en-IN" sz="5400" b="1" dirty="0"/>
              <a:t>                        </a:t>
            </a:r>
            <a:r>
              <a:rPr lang="en-IN" sz="5400" b="1" dirty="0">
                <a:solidFill>
                  <a:srgbClr val="0070C0"/>
                </a:solidFill>
              </a:rPr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xmlns="" val="3754517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7732B74-BA67-4D2D-9CFE-02E8A8F95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3B3835"/>
                </a:solidFill>
                <a:effectLst/>
                <a:latin typeface="Georgia" pitchFamily="18" charset="0"/>
              </a:rPr>
              <a:t> • Deaf and dumb gesture recognition system is an inexpensive device</a:t>
            </a:r>
            <a:r>
              <a:rPr lang="en-US" b="0" i="0" dirty="0" smtClean="0">
                <a:solidFill>
                  <a:srgbClr val="3B3835"/>
                </a:solidFill>
                <a:effectLst/>
                <a:latin typeface="Georgia" pitchFamily="18" charset="0"/>
              </a:rPr>
              <a:t>.</a:t>
            </a:r>
          </a:p>
          <a:p>
            <a:pPr marL="0" indent="0">
              <a:buNone/>
            </a:pPr>
            <a:r>
              <a:rPr lang="en-US" b="0" i="0" dirty="0" smtClean="0">
                <a:solidFill>
                  <a:srgbClr val="3B3835"/>
                </a:solidFill>
                <a:effectLst/>
                <a:latin typeface="Georgia" pitchFamily="18" charset="0"/>
              </a:rPr>
              <a:t> </a:t>
            </a:r>
            <a:endParaRPr lang="en-US" b="0" i="0" dirty="0">
              <a:solidFill>
                <a:srgbClr val="3B3835"/>
              </a:solidFill>
              <a:effectLst/>
              <a:latin typeface="Georgia" pitchFamily="18" charset="0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3B3835"/>
                </a:solidFill>
                <a:effectLst/>
                <a:latin typeface="Georgia" pitchFamily="18" charset="0"/>
              </a:rPr>
              <a:t>• It is also very efficient device when compared to the existing devices</a:t>
            </a:r>
            <a:r>
              <a:rPr lang="en-US" b="0" i="0" dirty="0" smtClean="0">
                <a:solidFill>
                  <a:srgbClr val="3B3835"/>
                </a:solidFill>
                <a:effectLst/>
                <a:latin typeface="Georgia" pitchFamily="18" charset="0"/>
              </a:rPr>
              <a:t>.</a:t>
            </a:r>
          </a:p>
          <a:p>
            <a:pPr marL="0" indent="0">
              <a:buNone/>
            </a:pPr>
            <a:r>
              <a:rPr lang="en-US" b="0" i="0" dirty="0" smtClean="0">
                <a:solidFill>
                  <a:srgbClr val="3B3835"/>
                </a:solidFill>
                <a:effectLst/>
                <a:latin typeface="Georgia" pitchFamily="18" charset="0"/>
              </a:rPr>
              <a:t> </a:t>
            </a:r>
            <a:endParaRPr lang="en-US" b="0" i="0" dirty="0">
              <a:solidFill>
                <a:srgbClr val="3B3835"/>
              </a:solidFill>
              <a:effectLst/>
              <a:latin typeface="Georgia" pitchFamily="18" charset="0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3B3835"/>
                </a:solidFill>
                <a:effectLst/>
                <a:latin typeface="Georgia" pitchFamily="18" charset="0"/>
              </a:rPr>
              <a:t>• The main objective of this project is to achieve communication of deaf-mute people like a normal person. </a:t>
            </a:r>
            <a:endParaRPr lang="en-US" b="0" i="0" dirty="0" smtClean="0">
              <a:solidFill>
                <a:srgbClr val="3B3835"/>
              </a:solidFill>
              <a:effectLst/>
              <a:latin typeface="Georgia" pitchFamily="18" charset="0"/>
            </a:endParaRPr>
          </a:p>
          <a:p>
            <a:pPr marL="0" indent="0">
              <a:buNone/>
            </a:pPr>
            <a:endParaRPr lang="en-US" b="0" i="0" dirty="0">
              <a:solidFill>
                <a:srgbClr val="3B3835"/>
              </a:solidFill>
              <a:effectLst/>
              <a:latin typeface="Georgia" pitchFamily="18" charset="0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3B3835"/>
                </a:solidFill>
                <a:effectLst/>
                <a:latin typeface="Georgia" pitchFamily="18" charset="0"/>
              </a:rPr>
              <a:t>• It does not require any additional controller or processor.</a:t>
            </a:r>
            <a:endParaRPr lang="en-IN" dirty="0">
              <a:latin typeface="Georgia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54933D-3310-4999-855E-983AEEA13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1495" y="204300"/>
            <a:ext cx="8140505" cy="1143000"/>
          </a:xfrm>
        </p:spPr>
        <p:txBody>
          <a:bodyPr>
            <a:normAutofit/>
          </a:bodyPr>
          <a:lstStyle/>
          <a:p>
            <a:r>
              <a:rPr lang="en-IN" sz="4400" b="1" dirty="0"/>
              <a:t>              </a:t>
            </a:r>
            <a:r>
              <a:rPr lang="en-IN" sz="4400" b="1" dirty="0">
                <a:solidFill>
                  <a:srgbClr val="0070C0"/>
                </a:solidFill>
              </a:rPr>
              <a:t>MARKET OVERVIEW</a:t>
            </a:r>
          </a:p>
        </p:txBody>
      </p:sp>
    </p:spTree>
    <p:extLst>
      <p:ext uri="{BB962C8B-B14F-4D97-AF65-F5344CB8AC3E}">
        <p14:creationId xmlns:p14="http://schemas.microsoft.com/office/powerpoint/2010/main" xmlns="" val="1325242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87055F1-1C86-4792-B556-ADBD4EC17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3B3835"/>
                </a:solidFill>
                <a:effectLst/>
                <a:latin typeface="Georgia" pitchFamily="18" charset="0"/>
              </a:rPr>
              <a:t>• It allows deaf and dumb people to communicate with </a:t>
            </a:r>
            <a:r>
              <a:rPr lang="en-US" b="0" i="0" dirty="0" smtClean="0">
                <a:solidFill>
                  <a:srgbClr val="3B3835"/>
                </a:solidFill>
                <a:effectLst/>
                <a:latin typeface="Georgia" pitchFamily="18" charset="0"/>
              </a:rPr>
              <a:t>normal people.</a:t>
            </a:r>
          </a:p>
          <a:p>
            <a:pPr marL="0" indent="0">
              <a:buNone/>
            </a:pPr>
            <a:endParaRPr lang="en-US" b="0" i="0" dirty="0">
              <a:solidFill>
                <a:srgbClr val="3B3835"/>
              </a:solidFill>
              <a:effectLst/>
              <a:latin typeface="Georgia" pitchFamily="18" charset="0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3B3835"/>
                </a:solidFill>
                <a:effectLst/>
                <a:latin typeface="Georgia" pitchFamily="18" charset="0"/>
              </a:rPr>
              <a:t>• It is a best device for these people to overcome their disability . </a:t>
            </a:r>
            <a:endParaRPr lang="en-US" b="0" i="0" dirty="0" smtClean="0">
              <a:solidFill>
                <a:srgbClr val="3B3835"/>
              </a:solidFill>
              <a:effectLst/>
              <a:latin typeface="Georgia" pitchFamily="18" charset="0"/>
            </a:endParaRPr>
          </a:p>
          <a:p>
            <a:pPr marL="0" indent="0">
              <a:buNone/>
            </a:pPr>
            <a:endParaRPr lang="en-US" b="0" i="0" dirty="0" smtClean="0">
              <a:solidFill>
                <a:srgbClr val="3B3835"/>
              </a:solidFill>
              <a:effectLst/>
              <a:latin typeface="Georgia" pitchFamily="18" charset="0"/>
            </a:endParaRPr>
          </a:p>
          <a:p>
            <a:pPr marL="0" indent="0">
              <a:buNone/>
            </a:pPr>
            <a:r>
              <a:rPr lang="en-US" b="0" i="0" dirty="0" smtClean="0">
                <a:solidFill>
                  <a:srgbClr val="3B3835"/>
                </a:solidFill>
                <a:effectLst/>
                <a:latin typeface="Georgia" pitchFamily="18" charset="0"/>
              </a:rPr>
              <a:t>• It can also be used to train teachers .</a:t>
            </a:r>
          </a:p>
          <a:p>
            <a:pPr marL="0" indent="0">
              <a:buNone/>
            </a:pPr>
            <a:endParaRPr lang="en-US" b="0" i="0" dirty="0">
              <a:solidFill>
                <a:srgbClr val="3B3835"/>
              </a:solidFill>
              <a:effectLst/>
              <a:latin typeface="Georgia" pitchFamily="18" charset="0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3B3835"/>
                </a:solidFill>
                <a:effectLst/>
                <a:latin typeface="Georgia" pitchFamily="18" charset="0"/>
              </a:rPr>
              <a:t>• This hand gesture recognition system can be used for interfacing between computer and human using hand gesture.</a:t>
            </a:r>
            <a:endParaRPr lang="en-IN" dirty="0">
              <a:latin typeface="Georgia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570C179-1346-4620-BCED-5A4F5BDB6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7612" y="0"/>
            <a:ext cx="10194388" cy="1143000"/>
          </a:xfrm>
        </p:spPr>
        <p:txBody>
          <a:bodyPr>
            <a:normAutofit/>
          </a:bodyPr>
          <a:lstStyle/>
          <a:p>
            <a:r>
              <a:rPr lang="en-IN" sz="4800" b="1" dirty="0">
                <a:solidFill>
                  <a:srgbClr val="0070C0"/>
                </a:solidFill>
              </a:rPr>
              <a:t>              TARGET CUSTOMER</a:t>
            </a:r>
          </a:p>
        </p:txBody>
      </p:sp>
    </p:spTree>
    <p:extLst>
      <p:ext uri="{BB962C8B-B14F-4D97-AF65-F5344CB8AC3E}">
        <p14:creationId xmlns:p14="http://schemas.microsoft.com/office/powerpoint/2010/main" xmlns="" val="3266061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FBC725C4-0265-4896-A907-7E5B41BE41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14115" y="1481138"/>
            <a:ext cx="9363769" cy="4525962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BC6BED-9AEA-46E0-BBAD-FCDF88217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b="1" dirty="0"/>
              <a:t>        </a:t>
            </a:r>
            <a:r>
              <a:rPr lang="en-IN" sz="5400" b="1" dirty="0">
                <a:solidFill>
                  <a:srgbClr val="0070C0"/>
                </a:solidFill>
              </a:rPr>
              <a:t>FUNCTIONAL FLOW CHART</a:t>
            </a:r>
          </a:p>
        </p:txBody>
      </p:sp>
    </p:spTree>
    <p:extLst>
      <p:ext uri="{BB962C8B-B14F-4D97-AF65-F5344CB8AC3E}">
        <p14:creationId xmlns:p14="http://schemas.microsoft.com/office/powerpoint/2010/main" xmlns="" val="3833826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BF03112-49E8-458E-99F8-63BF5A1BE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3B3835"/>
                </a:solidFill>
                <a:effectLst/>
                <a:latin typeface="Georgia" pitchFamily="18" charset="0"/>
              </a:rPr>
              <a:t>• This </a:t>
            </a:r>
            <a:r>
              <a:rPr lang="en-US" b="0" i="0" dirty="0" err="1" smtClean="0">
                <a:solidFill>
                  <a:srgbClr val="3B3835"/>
                </a:solidFill>
                <a:effectLst/>
                <a:latin typeface="Georgia" pitchFamily="18" charset="0"/>
              </a:rPr>
              <a:t>systemcan</a:t>
            </a:r>
            <a:r>
              <a:rPr lang="en-US" b="0" i="0" dirty="0" smtClean="0">
                <a:solidFill>
                  <a:srgbClr val="3B3835"/>
                </a:solidFill>
                <a:effectLst/>
                <a:latin typeface="Georgia" pitchFamily="18" charset="0"/>
              </a:rPr>
              <a:t> </a:t>
            </a:r>
            <a:r>
              <a:rPr lang="en-US" b="0" i="0" dirty="0">
                <a:solidFill>
                  <a:srgbClr val="3B3835"/>
                </a:solidFill>
                <a:effectLst/>
                <a:latin typeface="Georgia" pitchFamily="18" charset="0"/>
              </a:rPr>
              <a:t>be developed into a device that includes various sign languages in different countries</a:t>
            </a:r>
            <a:r>
              <a:rPr lang="en-US" b="0" i="0" dirty="0" smtClean="0">
                <a:solidFill>
                  <a:srgbClr val="3B3835"/>
                </a:solidFill>
                <a:effectLst/>
                <a:latin typeface="Georgia" pitchFamily="18" charset="0"/>
              </a:rPr>
              <a:t>.</a:t>
            </a:r>
          </a:p>
          <a:p>
            <a:pPr marL="0" indent="0">
              <a:buNone/>
            </a:pPr>
            <a:endParaRPr lang="en-US" b="0" i="0" dirty="0">
              <a:solidFill>
                <a:srgbClr val="3B3835"/>
              </a:solidFill>
              <a:effectLst/>
              <a:latin typeface="Georgia" pitchFamily="18" charset="0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3B3835"/>
                </a:solidFill>
                <a:effectLst/>
                <a:latin typeface="Georgia" pitchFamily="18" charset="0"/>
              </a:rPr>
              <a:t>• We want to make it into a complete product that makes the deaf and dumb people to communicate like a normal people. </a:t>
            </a:r>
            <a:endParaRPr lang="en-US" b="0" i="0" dirty="0" smtClean="0">
              <a:solidFill>
                <a:srgbClr val="3B3835"/>
              </a:solidFill>
              <a:effectLst/>
              <a:latin typeface="Georgia" pitchFamily="18" charset="0"/>
            </a:endParaRPr>
          </a:p>
          <a:p>
            <a:pPr marL="0" indent="0">
              <a:buNone/>
            </a:pPr>
            <a:endParaRPr lang="en-US" b="0" i="0" dirty="0">
              <a:solidFill>
                <a:srgbClr val="3B3835"/>
              </a:solidFill>
              <a:effectLst/>
              <a:latin typeface="Georgia" pitchFamily="18" charset="0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3B3835"/>
                </a:solidFill>
                <a:effectLst/>
                <a:latin typeface="Georgia" pitchFamily="18" charset="0"/>
              </a:rPr>
              <a:t>• We want to produce a product for blind people that converts the information in any hand written notes, newspaper or books into a audio signal that these people can here.</a:t>
            </a:r>
            <a:endParaRPr lang="en-IN" dirty="0">
              <a:latin typeface="Georgia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C181E9-1626-44EB-B960-CD9EDD8A7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0" y="182880"/>
            <a:ext cx="8299938" cy="1143000"/>
          </a:xfrm>
        </p:spPr>
        <p:txBody>
          <a:bodyPr>
            <a:normAutofit/>
          </a:bodyPr>
          <a:lstStyle/>
          <a:p>
            <a:r>
              <a:rPr lang="en-IN" sz="4800" b="1" dirty="0"/>
              <a:t>                  </a:t>
            </a:r>
            <a:r>
              <a:rPr lang="en-IN" sz="4800" b="1" dirty="0">
                <a:solidFill>
                  <a:srgbClr val="0070C0"/>
                </a:solidFill>
              </a:rPr>
              <a:t>FUTURE PLANS</a:t>
            </a:r>
          </a:p>
        </p:txBody>
      </p:sp>
    </p:spTree>
    <p:extLst>
      <p:ext uri="{BB962C8B-B14F-4D97-AF65-F5344CB8AC3E}">
        <p14:creationId xmlns:p14="http://schemas.microsoft.com/office/powerpoint/2010/main" xmlns="" val="5633292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80</TotalTime>
  <Words>321</Words>
  <Application>Microsoft Office PowerPoint</Application>
  <PresentationFormat>Custom</PresentationFormat>
  <Paragraphs>45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Concourse</vt:lpstr>
      <vt:lpstr>  SIGN  LANGUAGE  DETECTION   </vt:lpstr>
      <vt:lpstr>                        PROBLEM</vt:lpstr>
      <vt:lpstr>                        SOLUTION</vt:lpstr>
      <vt:lpstr>              MARKET OVERVIEW</vt:lpstr>
      <vt:lpstr>              TARGET CUSTOMER</vt:lpstr>
      <vt:lpstr>        FUNCTIONAL FLOW CHART</vt:lpstr>
      <vt:lpstr>                  FUTURE PLANS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Sign Language Detection</dc:title>
  <dc:creator>SHRIKANT</dc:creator>
  <cp:lastModifiedBy>Vrusha</cp:lastModifiedBy>
  <cp:revision>8</cp:revision>
  <dcterms:created xsi:type="dcterms:W3CDTF">2021-04-25T12:57:51Z</dcterms:created>
  <dcterms:modified xsi:type="dcterms:W3CDTF">2021-04-25T15:11:14Z</dcterms:modified>
</cp:coreProperties>
</file>