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824">
          <p15:clr>
            <a:srgbClr val="A4A3A4"/>
          </p15:clr>
        </p15:guide>
        <p15:guide id="2" pos="103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198" autoAdjust="0"/>
    <p:restoredTop sz="98316" autoAdjust="0"/>
  </p:normalViewPr>
  <p:slideViewPr>
    <p:cSldViewPr snapToGrid="0">
      <p:cViewPr>
        <p:scale>
          <a:sx n="41" d="100"/>
          <a:sy n="41" d="100"/>
        </p:scale>
        <p:origin x="-816" y="2744"/>
      </p:cViewPr>
      <p:guideLst>
        <p:guide orient="horz" pos="13824"/>
        <p:guide pos="10368"/>
      </p:guideLst>
    </p:cSldViewPr>
  </p:slideViewPr>
  <p:notesTextViewPr>
    <p:cViewPr>
      <p:scale>
        <a:sx n="1" d="1"/>
        <a:sy n="1" d="1"/>
      </p:scale>
      <p:origin x="0" y="0"/>
    </p:cViewPr>
  </p:notesTextViewPr>
  <p:sorterViewPr>
    <p:cViewPr>
      <p:scale>
        <a:sx n="100" d="100"/>
        <a:sy n="100" d="100"/>
      </p:scale>
      <p:origin x="0" y="-1860"/>
    </p:cViewPr>
  </p:sorterViewPr>
  <p:notesViewPr>
    <p:cSldViewPr snapToGrid="0" showGuides="1">
      <p:cViewPr varScale="1">
        <p:scale>
          <a:sx n="65" d="100"/>
          <a:sy n="65" d="100"/>
        </p:scale>
        <p:origin x="2796" y="60"/>
      </p:cViewPr>
      <p:guideLst/>
    </p:cSldViewPr>
  </p:notesViewPr>
  <p:gridSpacing cx="182880" cy="18288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27/03/19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27/03/19</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1320800"/>
            <a:ext cx="23317200" cy="335272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4800600" y="4784807"/>
            <a:ext cx="23317200" cy="1107996"/>
          </a:xfrm>
        </p:spPr>
        <p:txBody>
          <a:bodyPr>
            <a:noAutofit/>
          </a:bodyPr>
          <a:lstStyle>
            <a:lvl1pPr marL="0" indent="0">
              <a:spcBef>
                <a:spcPts val="0"/>
              </a:spcBef>
              <a:buNone/>
              <a:defRPr sz="1800">
                <a:solidFill>
                  <a:schemeClr val="bg1"/>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pPr/>
              <a:t>27/03/19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dirty="0"/>
          </a:p>
        </p:txBody>
      </p:sp>
      <p:sp>
        <p:nvSpPr>
          <p:cNvPr id="7" name="Text Placeholder 6"/>
          <p:cNvSpPr>
            <a:spLocks noGrp="1"/>
          </p:cNvSpPr>
          <p:nvPr>
            <p:ph type="body" sz="quarter" idx="13" hasCustomPrompt="1"/>
          </p:nvPr>
        </p:nvSpPr>
        <p:spPr>
          <a:xfrm>
            <a:off x="857250" y="7802880"/>
            <a:ext cx="9601200" cy="1625600"/>
          </a:xfrm>
          <a:prstGeom prst="round1Rect">
            <a:avLst/>
          </a:prstGeom>
          <a:solidFill>
            <a:schemeClr val="accent2"/>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857250" y="9428480"/>
            <a:ext cx="9601200" cy="9144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857250" y="20043648"/>
            <a:ext cx="9601200" cy="1625600"/>
          </a:xfrm>
          <a:prstGeom prst="round1Rect">
            <a:avLst/>
          </a:prstGeom>
          <a:solidFill>
            <a:schemeClr val="accent3"/>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857250" y="21669252"/>
            <a:ext cx="9601200" cy="12117553"/>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857250" y="34442400"/>
            <a:ext cx="9601200" cy="1625600"/>
          </a:xfrm>
          <a:prstGeom prst="round1Rect">
            <a:avLst/>
          </a:prstGeom>
          <a:solidFill>
            <a:schemeClr val="accent4"/>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85725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1658600" y="7802880"/>
            <a:ext cx="9601200" cy="1625600"/>
          </a:xfrm>
          <a:prstGeom prst="round1Rect">
            <a:avLst/>
          </a:prstGeom>
          <a:solidFill>
            <a:schemeClr val="accent5"/>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1658600" y="9428480"/>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1658600" y="15930880"/>
            <a:ext cx="9601200" cy="8229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1658600" y="31292800"/>
            <a:ext cx="9601200" cy="23368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1658600" y="34442400"/>
            <a:ext cx="9601200" cy="1625600"/>
          </a:xfrm>
          <a:prstGeom prst="round1Rect">
            <a:avLst/>
          </a:prstGeom>
          <a:solidFill>
            <a:schemeClr val="accent6"/>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165860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2425660" y="7802880"/>
            <a:ext cx="9601200" cy="1625600"/>
          </a:xfrm>
          <a:prstGeom prst="round1Rect">
            <a:avLst/>
          </a:prstGeom>
          <a:solidFill>
            <a:schemeClr val="accent6"/>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2425660" y="9428480"/>
            <a:ext cx="9601200" cy="9753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2425660" y="21116544"/>
            <a:ext cx="9601200" cy="9753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2425660" y="34442400"/>
            <a:ext cx="9601200" cy="1625600"/>
          </a:xfrm>
          <a:prstGeom prst="round1Rect">
            <a:avLst/>
          </a:prstGeom>
          <a:solidFill>
            <a:schemeClr val="accent1"/>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242566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32918402" y="3403599"/>
            <a:ext cx="9335453"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t"/>
          <a:lstStyle/>
          <a:p>
            <a:pPr lvl="0">
              <a:spcBef>
                <a:spcPts val="900"/>
              </a:spcBef>
            </a:pPr>
            <a:r>
              <a:rPr sz="72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900"/>
              </a:spcBef>
            </a:pPr>
            <a:r>
              <a:rPr lang="en-US" sz="495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25"/>
              </a:spcBef>
            </a:pPr>
            <a:endParaRPr sz="4500" dirty="0">
              <a:solidFill>
                <a:prstClr val="white">
                  <a:lumMod val="50000"/>
                </a:prstClr>
              </a:solidFill>
              <a:latin typeface="Calibri Light" panose="020F0302020204030204" pitchFamily="34" charset="0"/>
              <a:cs typeface="Calibri" panose="020F0502020204030204" pitchFamily="34" charset="0"/>
            </a:endParaRPr>
          </a:p>
          <a:p>
            <a:pPr lvl="0">
              <a:spcBef>
                <a:spcPts val="900"/>
              </a:spcBef>
            </a:pPr>
            <a:r>
              <a:rPr sz="6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900"/>
              </a:spcBef>
            </a:pPr>
            <a:r>
              <a:rPr sz="495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950" dirty="0" smtClean="0">
                <a:solidFill>
                  <a:prstClr val="white">
                    <a:lumMod val="50000"/>
                  </a:prstClr>
                </a:solidFill>
                <a:latin typeface="Calibri Light" panose="020F0302020204030204" pitchFamily="34" charset="0"/>
                <a:cs typeface="Calibri" panose="020F0502020204030204" pitchFamily="34" charset="0"/>
              </a:rPr>
              <a:t>poster </a:t>
            </a:r>
            <a:r>
              <a:rPr sz="4950" dirty="0" smtClean="0">
                <a:solidFill>
                  <a:prstClr val="white">
                    <a:lumMod val="50000"/>
                  </a:prstClr>
                </a:solidFill>
                <a:latin typeface="Calibri Light" panose="020F0302020204030204" pitchFamily="34" charset="0"/>
                <a:cs typeface="Calibri" panose="020F0502020204030204" pitchFamily="34" charset="0"/>
              </a:rPr>
              <a:t>are </a:t>
            </a:r>
            <a:r>
              <a:rPr sz="4950" dirty="0">
                <a:solidFill>
                  <a:prstClr val="white">
                    <a:lumMod val="50000"/>
                  </a:prstClr>
                </a:solidFill>
                <a:latin typeface="Calibri Light" panose="020F0302020204030204" pitchFamily="34" charset="0"/>
                <a:cs typeface="Calibri" panose="020F0502020204030204" pitchFamily="34" charset="0"/>
              </a:rPr>
              <a:t>formatted for you. </a:t>
            </a:r>
            <a:r>
              <a:rPr lang="en-US" sz="4950" dirty="0" smtClean="0">
                <a:solidFill>
                  <a:prstClr val="white">
                    <a:lumMod val="50000"/>
                  </a:prstClr>
                </a:solidFill>
                <a:latin typeface="Calibri Light" panose="020F0302020204030204" pitchFamily="34" charset="0"/>
                <a:cs typeface="Calibri" panose="020F0502020204030204" pitchFamily="34" charset="0"/>
              </a:rPr>
              <a:t>Type</a:t>
            </a:r>
            <a:r>
              <a:rPr lang="en-US" sz="495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495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495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800"/>
              </a:spcBef>
            </a:pPr>
            <a:r>
              <a:rPr lang="en-US" sz="4950" dirty="0" smtClean="0">
                <a:solidFill>
                  <a:prstClr val="white">
                    <a:lumMod val="50000"/>
                  </a:prstClr>
                </a:solidFill>
                <a:latin typeface="Calibri Light" panose="020F0302020204030204" pitchFamily="34" charset="0"/>
                <a:cs typeface="Calibri" panose="020F0502020204030204" pitchFamily="34" charset="0"/>
              </a:rPr>
              <a:t>T</a:t>
            </a:r>
            <a:r>
              <a:rPr sz="4950" dirty="0" smtClean="0">
                <a:solidFill>
                  <a:prstClr val="white">
                    <a:lumMod val="50000"/>
                  </a:prstClr>
                </a:solidFill>
                <a:latin typeface="Calibri Light" panose="020F0302020204030204" pitchFamily="34" charset="0"/>
                <a:cs typeface="Calibri" panose="020F0502020204030204" pitchFamily="34" charset="0"/>
              </a:rPr>
              <a:t>o </a:t>
            </a:r>
            <a:r>
              <a:rPr sz="495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1800"/>
              </a:spcBef>
            </a:pPr>
            <a:r>
              <a:rPr sz="495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950" dirty="0" smtClean="0">
                <a:solidFill>
                  <a:prstClr val="white">
                    <a:lumMod val="50000"/>
                  </a:prstClr>
                </a:solidFill>
                <a:latin typeface="Calibri Light" panose="020F0302020204030204" pitchFamily="34" charset="0"/>
                <a:cs typeface="Calibri" panose="020F0502020204030204" pitchFamily="34" charset="0"/>
              </a:rPr>
              <a:t>content</a:t>
            </a:r>
            <a:r>
              <a:rPr sz="4950" dirty="0" smtClean="0">
                <a:solidFill>
                  <a:prstClr val="white">
                    <a:lumMod val="50000"/>
                  </a:prstClr>
                </a:solidFill>
                <a:latin typeface="Calibri Light" panose="020F0302020204030204" pitchFamily="34" charset="0"/>
                <a:cs typeface="Calibri" panose="020F0502020204030204" pitchFamily="34" charset="0"/>
              </a:rPr>
              <a:t> </a:t>
            </a:r>
            <a:r>
              <a:rPr sz="495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1800"/>
              </a:spcBef>
            </a:pPr>
            <a:r>
              <a:rPr sz="495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950" dirty="0" smtClean="0">
                <a:solidFill>
                  <a:prstClr val="white">
                    <a:lumMod val="50000"/>
                  </a:prstClr>
                </a:solidFill>
                <a:latin typeface="Calibri Light" panose="020F0302020204030204" pitchFamily="34" charset="0"/>
                <a:cs typeface="Calibri" panose="020F0502020204030204" pitchFamily="34" charset="0"/>
              </a:rPr>
              <a:t>right-</a:t>
            </a:r>
            <a:r>
              <a:rPr sz="4950" dirty="0" smtClean="0">
                <a:solidFill>
                  <a:prstClr val="white">
                    <a:lumMod val="50000"/>
                  </a:prstClr>
                </a:solidFill>
                <a:latin typeface="Calibri Light" panose="020F0302020204030204" pitchFamily="34" charset="0"/>
                <a:cs typeface="Calibri" panose="020F0502020204030204" pitchFamily="34" charset="0"/>
              </a:rPr>
              <a:t>click </a:t>
            </a:r>
            <a:r>
              <a:rPr sz="4950" dirty="0">
                <a:solidFill>
                  <a:prstClr val="white">
                    <a:lumMod val="50000"/>
                  </a:prstClr>
                </a:solidFill>
                <a:latin typeface="Calibri Light" panose="020F0302020204030204" pitchFamily="34" charset="0"/>
                <a:cs typeface="Calibri" panose="020F0502020204030204" pitchFamily="34" charset="0"/>
              </a:rPr>
              <a:t>a </a:t>
            </a:r>
            <a:r>
              <a:rPr sz="4950" dirty="0" smtClean="0">
                <a:solidFill>
                  <a:prstClr val="white">
                    <a:lumMod val="50000"/>
                  </a:prstClr>
                </a:solidFill>
                <a:latin typeface="Calibri Light" panose="020F0302020204030204" pitchFamily="34" charset="0"/>
                <a:cs typeface="Calibri" panose="020F0502020204030204" pitchFamily="34" charset="0"/>
              </a:rPr>
              <a:t>picture</a:t>
            </a:r>
            <a:r>
              <a:rPr lang="en-US" sz="495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95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950" dirty="0" smtClean="0">
                <a:solidFill>
                  <a:prstClr val="white">
                    <a:lumMod val="50000"/>
                  </a:prstClr>
                </a:solidFill>
                <a:latin typeface="Calibri Light" panose="020F0302020204030204" pitchFamily="34" charset="0"/>
                <a:cs typeface="Calibri" panose="020F0502020204030204" pitchFamily="34" charset="0"/>
              </a:rPr>
              <a:t>esize</a:t>
            </a:r>
            <a:r>
              <a:rPr lang="en-US" sz="495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495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xmlns="">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6705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44" dirty="0"/>
          </a:p>
        </p:txBody>
      </p:sp>
      <p:sp>
        <p:nvSpPr>
          <p:cNvPr id="2" name="Title Placeholder 1"/>
          <p:cNvSpPr>
            <a:spLocks noGrp="1"/>
          </p:cNvSpPr>
          <p:nvPr>
            <p:ph type="title"/>
          </p:nvPr>
        </p:nvSpPr>
        <p:spPr bwMode="auto">
          <a:xfrm>
            <a:off x="4800600" y="1320800"/>
            <a:ext cx="23317200" cy="335272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800600" y="8026401"/>
            <a:ext cx="23317200" cy="31506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50" y="42819597"/>
            <a:ext cx="7406640" cy="609600"/>
          </a:xfrm>
          <a:prstGeom prst="rect">
            <a:avLst/>
          </a:prstGeom>
        </p:spPr>
        <p:txBody>
          <a:bodyPr vert="horz" lIns="91440" tIns="45720" rIns="91440" bIns="45720" rtlCol="0" anchor="ctr"/>
          <a:lstStyle>
            <a:lvl1pPr algn="l">
              <a:defRPr sz="1200">
                <a:solidFill>
                  <a:schemeClr val="tx1">
                    <a:tint val="75000"/>
                  </a:schemeClr>
                </a:solidFill>
              </a:defRPr>
            </a:lvl1pPr>
          </a:lstStyle>
          <a:p>
            <a:fld id="{ECAA57DF-1C19-4726-AB84-014692BAD8F5}" type="datetimeFigureOut">
              <a:rPr lang="en-US" smtClean="0"/>
              <a:pPr/>
              <a:t>27/03/19</a:t>
            </a:fld>
            <a:endParaRPr lang="en-US" dirty="0"/>
          </a:p>
        </p:txBody>
      </p:sp>
      <p:sp>
        <p:nvSpPr>
          <p:cNvPr id="5" name="Footer Placeholder 4"/>
          <p:cNvSpPr>
            <a:spLocks noGrp="1"/>
          </p:cNvSpPr>
          <p:nvPr>
            <p:ph type="ftr" sz="quarter" idx="3"/>
          </p:nvPr>
        </p:nvSpPr>
        <p:spPr>
          <a:xfrm>
            <a:off x="8263890" y="42819597"/>
            <a:ext cx="16390620" cy="609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42819597"/>
            <a:ext cx="7406640" cy="609600"/>
          </a:xfrm>
          <a:prstGeom prst="rect">
            <a:avLst/>
          </a:prstGeom>
        </p:spPr>
        <p:txBody>
          <a:bodyPr vert="horz" lIns="91440" tIns="45720" rIns="91440" bIns="45720" rtlCol="0" anchor="ctr"/>
          <a:lstStyle>
            <a:lvl1pPr algn="r">
              <a:defRPr sz="12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3291675" rtl="0" eaLnBrk="1" latinLnBrk="0" hangingPunct="1">
        <a:lnSpc>
          <a:spcPct val="90000"/>
        </a:lnSpc>
        <a:spcBef>
          <a:spcPct val="0"/>
        </a:spcBef>
        <a:buNone/>
        <a:defRPr sz="6600" b="1" kern="1200">
          <a:solidFill>
            <a:schemeClr val="bg1"/>
          </a:solidFill>
          <a:latin typeface="+mj-lt"/>
          <a:ea typeface="+mj-ea"/>
          <a:cs typeface="+mj-cs"/>
        </a:defRPr>
      </a:lvl1pPr>
    </p:titleStyle>
    <p:bodyStyle>
      <a:lvl1pPr marL="342884" indent="-342884" algn="l" defTabSz="3291675" rtl="0" eaLnBrk="1" latinLnBrk="0" hangingPunct="1">
        <a:lnSpc>
          <a:spcPct val="100000"/>
        </a:lnSpc>
        <a:spcBef>
          <a:spcPts val="900"/>
        </a:spcBef>
        <a:buClr>
          <a:schemeClr val="accent2"/>
        </a:buClr>
        <a:buFont typeface="Arial" panose="020B0604020202020204" pitchFamily="34" charset="0"/>
        <a:buChar char="•"/>
        <a:defRPr sz="2100" kern="1200">
          <a:solidFill>
            <a:schemeClr val="tx1"/>
          </a:solidFill>
          <a:latin typeface="+mn-lt"/>
          <a:ea typeface="+mn-ea"/>
          <a:cs typeface="+mn-cs"/>
        </a:defRPr>
      </a:lvl1pPr>
      <a:lvl2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19" indent="-342884" algn="l" defTabSz="3291675"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3291675" rtl="0" eaLnBrk="1" latinLnBrk="0" hangingPunct="1">
        <a:defRPr sz="6480" kern="1200">
          <a:solidFill>
            <a:schemeClr val="tx1"/>
          </a:solidFill>
          <a:latin typeface="+mn-lt"/>
          <a:ea typeface="+mn-ea"/>
          <a:cs typeface="+mn-cs"/>
        </a:defRPr>
      </a:lvl1pPr>
      <a:lvl2pPr marL="1645838" algn="l" defTabSz="3291675" rtl="0" eaLnBrk="1" latinLnBrk="0" hangingPunct="1">
        <a:defRPr sz="6480" kern="1200">
          <a:solidFill>
            <a:schemeClr val="tx1"/>
          </a:solidFill>
          <a:latin typeface="+mn-lt"/>
          <a:ea typeface="+mn-ea"/>
          <a:cs typeface="+mn-cs"/>
        </a:defRPr>
      </a:lvl2pPr>
      <a:lvl3pPr marL="3291675" algn="l" defTabSz="3291675" rtl="0" eaLnBrk="1" latinLnBrk="0" hangingPunct="1">
        <a:defRPr sz="6480" kern="1200">
          <a:solidFill>
            <a:schemeClr val="tx1"/>
          </a:solidFill>
          <a:latin typeface="+mn-lt"/>
          <a:ea typeface="+mn-ea"/>
          <a:cs typeface="+mn-cs"/>
        </a:defRPr>
      </a:lvl3pPr>
      <a:lvl4pPr marL="4937513" algn="l" defTabSz="3291675" rtl="0" eaLnBrk="1" latinLnBrk="0" hangingPunct="1">
        <a:defRPr sz="6480" kern="1200">
          <a:solidFill>
            <a:schemeClr val="tx1"/>
          </a:solidFill>
          <a:latin typeface="+mn-lt"/>
          <a:ea typeface="+mn-ea"/>
          <a:cs typeface="+mn-cs"/>
        </a:defRPr>
      </a:lvl4pPr>
      <a:lvl5pPr marL="6583351" algn="l" defTabSz="3291675" rtl="0" eaLnBrk="1" latinLnBrk="0" hangingPunct="1">
        <a:defRPr sz="6480" kern="1200">
          <a:solidFill>
            <a:schemeClr val="tx1"/>
          </a:solidFill>
          <a:latin typeface="+mn-lt"/>
          <a:ea typeface="+mn-ea"/>
          <a:cs typeface="+mn-cs"/>
        </a:defRPr>
      </a:lvl5pPr>
      <a:lvl6pPr marL="8229189" algn="l" defTabSz="3291675" rtl="0" eaLnBrk="1" latinLnBrk="0" hangingPunct="1">
        <a:defRPr sz="6480" kern="1200">
          <a:solidFill>
            <a:schemeClr val="tx1"/>
          </a:solidFill>
          <a:latin typeface="+mn-lt"/>
          <a:ea typeface="+mn-ea"/>
          <a:cs typeface="+mn-cs"/>
        </a:defRPr>
      </a:lvl6pPr>
      <a:lvl7pPr marL="9875027" algn="l" defTabSz="3291675" rtl="0" eaLnBrk="1" latinLnBrk="0" hangingPunct="1">
        <a:defRPr sz="6480" kern="1200">
          <a:solidFill>
            <a:schemeClr val="tx1"/>
          </a:solidFill>
          <a:latin typeface="+mn-lt"/>
          <a:ea typeface="+mn-ea"/>
          <a:cs typeface="+mn-cs"/>
        </a:defRPr>
      </a:lvl7pPr>
      <a:lvl8pPr marL="11520864" algn="l" defTabSz="3291675" rtl="0" eaLnBrk="1" latinLnBrk="0" hangingPunct="1">
        <a:defRPr sz="6480" kern="1200">
          <a:solidFill>
            <a:schemeClr val="tx1"/>
          </a:solidFill>
          <a:latin typeface="+mn-lt"/>
          <a:ea typeface="+mn-ea"/>
          <a:cs typeface="+mn-cs"/>
        </a:defRPr>
      </a:lvl8pPr>
      <a:lvl9pPr marL="13166702" algn="l" defTabSz="3291675" rtl="0" eaLnBrk="1" latinLnBrk="0" hangingPunct="1">
        <a:defRPr sz="648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824"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enpencileraser.com/what-is-penpencil-eraser.php" TargetMode="External"/><Relationship Id="rId4" Type="http://schemas.openxmlformats.org/officeDocument/2006/relationships/hyperlink" Target="https://web-school.in/about-us/"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jpe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18" y="453651"/>
            <a:ext cx="3904586" cy="36964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itle 3"/>
          <p:cNvSpPr>
            <a:spLocks noGrp="1"/>
          </p:cNvSpPr>
          <p:nvPr>
            <p:ph type="title"/>
          </p:nvPr>
        </p:nvSpPr>
        <p:spPr>
          <a:xfrm>
            <a:off x="4459705" y="721021"/>
            <a:ext cx="23508324" cy="2314089"/>
          </a:xfrm>
        </p:spPr>
        <p:txBody>
          <a:bodyPr>
            <a:noAutofit/>
          </a:bodyPr>
          <a:lstStyle/>
          <a:p>
            <a:pPr algn="ctr"/>
            <a:r>
              <a:rPr lang="en-US" sz="13800" dirty="0" smtClean="0">
                <a:effectLst>
                  <a:outerShdw blurRad="50800" dist="38100" dir="2700000" algn="tl" rotWithShape="0">
                    <a:prstClr val="black">
                      <a:alpha val="40000"/>
                    </a:prstClr>
                  </a:outerShdw>
                </a:effectLst>
                <a:latin typeface="Arial" pitchFamily="34" charset="0"/>
                <a:ea typeface="Times New Roman"/>
                <a:cs typeface="Arial" pitchFamily="34" charset="0"/>
              </a:rPr>
              <a:t>Eduwiz</a:t>
            </a:r>
            <a:endParaRPr lang="en-US" sz="8000" dirty="0">
              <a:latin typeface="Arial" pitchFamily="34" charset="0"/>
              <a:cs typeface="Arial" pitchFamily="34" charset="0"/>
            </a:endParaRPr>
          </a:p>
        </p:txBody>
      </p:sp>
      <p:sp>
        <p:nvSpPr>
          <p:cNvPr id="23" name="Text Placeholder 22"/>
          <p:cNvSpPr>
            <a:spLocks noGrp="1"/>
          </p:cNvSpPr>
          <p:nvPr>
            <p:ph type="body" sz="quarter" idx="36"/>
          </p:nvPr>
        </p:nvSpPr>
        <p:spPr>
          <a:xfrm>
            <a:off x="0" y="3548529"/>
            <a:ext cx="30562150" cy="3115940"/>
          </a:xfrm>
        </p:spPr>
        <p:txBody>
          <a:bodyPr/>
          <a:lstStyle/>
          <a:p>
            <a:pPr lvl="0" algn="ctr">
              <a:buClr>
                <a:srgbClr val="AD8F67"/>
              </a:buClr>
            </a:pPr>
            <a:r>
              <a:rPr lang="en-US" sz="4800" b="1" dirty="0" smtClean="0">
                <a:solidFill>
                  <a:srgbClr val="FFFFFF"/>
                </a:solidFill>
                <a:latin typeface="Arial" panose="020B0604020202020204" pitchFamily="34" charset="0"/>
                <a:cs typeface="Arial" panose="020B0604020202020204" pitchFamily="34" charset="0"/>
              </a:rPr>
              <a:t>          Prepared By:                                          H.O.D                                            Guided By           </a:t>
            </a:r>
          </a:p>
          <a:p>
            <a:pPr lvl="0" algn="just">
              <a:buClr>
                <a:srgbClr val="AD8F67"/>
              </a:buClr>
            </a:pPr>
            <a:r>
              <a:rPr lang="en-US" sz="4800" b="1" dirty="0" smtClean="0">
                <a:solidFill>
                  <a:srgbClr val="FFFFFF"/>
                </a:solidFill>
                <a:latin typeface="Arial" panose="020B0604020202020204" pitchFamily="34" charset="0"/>
                <a:cs typeface="Arial" panose="020B0604020202020204" pitchFamily="34" charset="0"/>
              </a:rPr>
              <a:t>    	       Vrushank A. Patel                                  </a:t>
            </a:r>
            <a:r>
              <a:rPr lang="nb-NO" sz="4800" b="1" dirty="0" smtClean="0"/>
              <a:t>Prof</a:t>
            </a:r>
            <a:r>
              <a:rPr lang="nb-NO" sz="4800" b="1" dirty="0"/>
              <a:t>. Sanket Raval </a:t>
            </a:r>
            <a:r>
              <a:rPr lang="nb-NO" sz="4800" b="1" dirty="0" smtClean="0"/>
              <a:t>	</a:t>
            </a:r>
            <a:r>
              <a:rPr lang="nb-NO" sz="4800" b="1" dirty="0"/>
              <a:t> </a:t>
            </a:r>
            <a:r>
              <a:rPr lang="nb-NO" sz="4800" b="1" dirty="0" smtClean="0"/>
              <a:t>          Prof</a:t>
            </a:r>
            <a:r>
              <a:rPr lang="nb-NO" sz="4800" b="1" dirty="0"/>
              <a:t>. Sanket </a:t>
            </a:r>
            <a:r>
              <a:rPr lang="nb-NO" sz="4800" b="1" dirty="0" smtClean="0"/>
              <a:t>Raval</a:t>
            </a:r>
          </a:p>
          <a:p>
            <a:pPr lvl="0" algn="just">
              <a:buClr>
                <a:srgbClr val="AD8F67"/>
              </a:buClr>
            </a:pPr>
            <a:r>
              <a:rPr lang="nb-NO" sz="4800" b="1" dirty="0" smtClean="0"/>
              <a:t>	         151280116042	               	                Asst. Professor                                       Asst. Professor</a:t>
            </a:r>
            <a:endParaRPr lang="en-US" sz="4800" b="1" dirty="0" smtClean="0">
              <a:solidFill>
                <a:srgbClr val="FFFFFF"/>
              </a:solidFill>
              <a:latin typeface="Arial" panose="020B0604020202020204" pitchFamily="34" charset="0"/>
              <a:cs typeface="Arial" panose="020B0604020202020204" pitchFamily="34" charset="0"/>
            </a:endParaRPr>
          </a:p>
          <a:p>
            <a:pPr lvl="0" algn="ctr">
              <a:buClr>
                <a:srgbClr val="AD8F67"/>
              </a:buClr>
            </a:pPr>
            <a:endParaRPr lang="en-US" sz="4800" b="1" dirty="0">
              <a:solidFill>
                <a:srgbClr val="FFFFFF"/>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914400" y="7042066"/>
            <a:ext cx="31165799" cy="1118994"/>
          </a:xfrm>
        </p:spPr>
        <p:txBody>
          <a:bodyPr/>
          <a:lstStyle/>
          <a:p>
            <a:pPr algn="ctr"/>
            <a:r>
              <a:rPr lang="en-US" b="1" dirty="0" smtClean="0"/>
              <a:t>abstract</a:t>
            </a:r>
            <a:endParaRPr lang="en-US" b="1" dirty="0"/>
          </a:p>
        </p:txBody>
      </p:sp>
      <p:sp>
        <p:nvSpPr>
          <p:cNvPr id="11" name="Content Placeholder 10"/>
          <p:cNvSpPr>
            <a:spLocks noGrp="1"/>
          </p:cNvSpPr>
          <p:nvPr>
            <p:ph sz="quarter" idx="24"/>
          </p:nvPr>
        </p:nvSpPr>
        <p:spPr>
          <a:xfrm>
            <a:off x="681444" y="8226504"/>
            <a:ext cx="31398756" cy="2651667"/>
          </a:xfrm>
        </p:spPr>
        <p:txBody>
          <a:bodyPr>
            <a:noAutofit/>
          </a:bodyPr>
          <a:lstStyle/>
          <a:p>
            <a:pPr marL="0" indent="0" algn="just">
              <a:spcBef>
                <a:spcPts val="0"/>
              </a:spcBef>
              <a:buNone/>
            </a:pPr>
            <a:r>
              <a:rPr lang="en-US" sz="3200" dirty="0">
                <a:latin typeface="Arial"/>
                <a:cs typeface="Arial"/>
              </a:rPr>
              <a:t>Project Eduwiz is the School management based project comes with all new features like Student management, Dashboards, Reports, Analytics,  Database security,  Data backup, Email and SMS Integration etc</a:t>
            </a:r>
            <a:r>
              <a:rPr lang="en-US" sz="3200" dirty="0" smtClean="0">
                <a:latin typeface="Arial"/>
                <a:cs typeface="Arial"/>
              </a:rPr>
              <a:t>.</a:t>
            </a:r>
            <a:r>
              <a:rPr lang="en-US" sz="3200" dirty="0">
                <a:latin typeface="Arial"/>
                <a:cs typeface="Arial"/>
              </a:rPr>
              <a:t> The educational management System is a typical information management system, including the establishment and </a:t>
            </a:r>
            <a:r>
              <a:rPr lang="en-US" sz="3200" dirty="0" smtClean="0">
                <a:latin typeface="Arial"/>
                <a:cs typeface="Arial"/>
              </a:rPr>
              <a:t>maintenance of  </a:t>
            </a:r>
            <a:r>
              <a:rPr lang="en-US" sz="3200" dirty="0">
                <a:latin typeface="Arial"/>
                <a:cs typeface="Arial"/>
              </a:rPr>
              <a:t>database and the development of front stage application program</a:t>
            </a:r>
            <a:r>
              <a:rPr lang="en-US" sz="3200" dirty="0" smtClean="0">
                <a:latin typeface="Arial"/>
                <a:cs typeface="Arial"/>
              </a:rPr>
              <a:t>.</a:t>
            </a:r>
            <a:r>
              <a:rPr lang="en-US" sz="3200" dirty="0">
                <a:latin typeface="Arial"/>
                <a:cs typeface="Arial"/>
              </a:rPr>
              <a:t> It requires a database of data consistency and integrity to build strong, full and good, and for the </a:t>
            </a:r>
            <a:r>
              <a:rPr lang="en-US" sz="3200" dirty="0" smtClean="0">
                <a:latin typeface="Arial"/>
                <a:cs typeface="Arial"/>
              </a:rPr>
              <a:t>latter procedure, it requires full-functioned and easy to use and so on</a:t>
            </a:r>
            <a:r>
              <a:rPr lang="en-US" sz="3200" dirty="0" smtClean="0">
                <a:latin typeface="Arial"/>
                <a:cs typeface="Arial"/>
              </a:rPr>
              <a:t>.</a:t>
            </a:r>
            <a:r>
              <a:rPr lang="en-US" sz="3200" dirty="0">
                <a:latin typeface="Arial"/>
                <a:cs typeface="Arial"/>
              </a:rPr>
              <a:t> The main objective of the Management System is to manage the details of Schools, Students, Classes</a:t>
            </a:r>
            <a:r>
              <a:rPr lang="en-US" sz="3200" dirty="0" smtClean="0">
                <a:latin typeface="Arial"/>
                <a:cs typeface="Arial"/>
              </a:rPr>
              <a:t>, Teachers</a:t>
            </a:r>
            <a:r>
              <a:rPr lang="en-US" sz="3200" dirty="0">
                <a:latin typeface="Arial"/>
                <a:cs typeface="Arial"/>
              </a:rPr>
              <a:t>, Registrations.</a:t>
            </a:r>
          </a:p>
          <a:p>
            <a:pPr marL="0" lvl="0" indent="0" algn="just">
              <a:buNone/>
            </a:pPr>
            <a:endParaRPr lang="en-US" sz="3200" dirty="0" smtClean="0">
              <a:latin typeface="Arial"/>
              <a:cs typeface="Arial"/>
            </a:endParaRPr>
          </a:p>
          <a:p>
            <a:pPr marL="0" indent="0">
              <a:buNone/>
            </a:pPr>
            <a:endParaRPr lang="en-US" sz="3200" dirty="0">
              <a:latin typeface="Arial"/>
              <a:cs typeface="Arial"/>
            </a:endParaRPr>
          </a:p>
          <a:p>
            <a:pPr marL="0" lvl="0" indent="0">
              <a:buNone/>
            </a:pPr>
            <a:endParaRPr lang="en-US" sz="3200" dirty="0">
              <a:latin typeface="Arial"/>
              <a:cs typeface="Arial"/>
            </a:endParaRPr>
          </a:p>
          <a:p>
            <a:pPr marL="0" indent="0">
              <a:buNone/>
            </a:pPr>
            <a:endParaRPr lang="en-US" sz="3200" b="1" dirty="0">
              <a:latin typeface="Arial"/>
              <a:cs typeface="Arial"/>
            </a:endParaRPr>
          </a:p>
        </p:txBody>
      </p:sp>
      <p:sp>
        <p:nvSpPr>
          <p:cNvPr id="7" name="Text Placeholder 6"/>
          <p:cNvSpPr>
            <a:spLocks noGrp="1"/>
          </p:cNvSpPr>
          <p:nvPr>
            <p:ph type="body" sz="quarter" idx="17"/>
          </p:nvPr>
        </p:nvSpPr>
        <p:spPr>
          <a:xfrm>
            <a:off x="822958" y="31424878"/>
            <a:ext cx="10005462" cy="1005898"/>
          </a:xfrm>
        </p:spPr>
        <p:txBody>
          <a:bodyPr/>
          <a:lstStyle/>
          <a:p>
            <a:pPr algn="ctr"/>
            <a:r>
              <a:rPr lang="en-US" b="1" dirty="0" smtClean="0"/>
              <a:t>PROPOSED  </a:t>
            </a:r>
            <a:r>
              <a:rPr lang="en-US" b="1" dirty="0"/>
              <a:t>system </a:t>
            </a:r>
            <a:endParaRPr lang="en-US" dirty="0"/>
          </a:p>
        </p:txBody>
      </p:sp>
      <p:sp>
        <p:nvSpPr>
          <p:cNvPr id="8" name="Text Placeholder 7"/>
          <p:cNvSpPr>
            <a:spLocks noGrp="1"/>
          </p:cNvSpPr>
          <p:nvPr>
            <p:ph type="body" sz="quarter" idx="19"/>
          </p:nvPr>
        </p:nvSpPr>
        <p:spPr>
          <a:xfrm>
            <a:off x="857250" y="17968638"/>
            <a:ext cx="9971170" cy="1079538"/>
          </a:xfrm>
        </p:spPr>
        <p:txBody>
          <a:bodyPr/>
          <a:lstStyle/>
          <a:p>
            <a:pPr algn="ctr"/>
            <a:r>
              <a:rPr lang="en-US" b="1" dirty="0" smtClean="0"/>
              <a:t>LITERATURE SURVEY</a:t>
            </a:r>
            <a:endParaRPr lang="en-US" b="1" dirty="0"/>
          </a:p>
        </p:txBody>
      </p:sp>
      <p:sp>
        <p:nvSpPr>
          <p:cNvPr id="9" name="Text Placeholder 8"/>
          <p:cNvSpPr>
            <a:spLocks noGrp="1"/>
          </p:cNvSpPr>
          <p:nvPr>
            <p:ph type="body" sz="quarter" idx="21"/>
          </p:nvPr>
        </p:nvSpPr>
        <p:spPr>
          <a:xfrm>
            <a:off x="11612477" y="11260167"/>
            <a:ext cx="10049344" cy="1190780"/>
          </a:xfrm>
        </p:spPr>
        <p:txBody>
          <a:bodyPr/>
          <a:lstStyle/>
          <a:p>
            <a:pPr algn="ctr"/>
            <a:r>
              <a:rPr lang="en-US" b="1" dirty="0" smtClean="0"/>
              <a:t>Work flow of the system</a:t>
            </a:r>
            <a:endParaRPr lang="en-US" b="1" dirty="0"/>
          </a:p>
        </p:txBody>
      </p:sp>
      <p:sp>
        <p:nvSpPr>
          <p:cNvPr id="16" name="Text Placeholder 15"/>
          <p:cNvSpPr>
            <a:spLocks noGrp="1"/>
          </p:cNvSpPr>
          <p:nvPr>
            <p:ph type="body" sz="quarter" idx="29"/>
          </p:nvPr>
        </p:nvSpPr>
        <p:spPr>
          <a:xfrm>
            <a:off x="11579820" y="34745925"/>
            <a:ext cx="10049344" cy="944090"/>
          </a:xfrm>
          <a:solidFill>
            <a:schemeClr val="tx2">
              <a:lumMod val="60000"/>
              <a:lumOff val="40000"/>
            </a:schemeClr>
          </a:solidFill>
        </p:spPr>
        <p:txBody>
          <a:bodyPr/>
          <a:lstStyle/>
          <a:p>
            <a:pPr algn="ctr"/>
            <a:r>
              <a:rPr lang="en-US" sz="4000" b="1" dirty="0" smtClean="0"/>
              <a:t>Modules of Proposed system</a:t>
            </a:r>
            <a:endParaRPr lang="en-US" sz="4000" b="1" dirty="0"/>
          </a:p>
        </p:txBody>
      </p:sp>
      <p:sp>
        <p:nvSpPr>
          <p:cNvPr id="18" name="Text Placeholder 17"/>
          <p:cNvSpPr>
            <a:spLocks noGrp="1"/>
          </p:cNvSpPr>
          <p:nvPr>
            <p:ph type="body" sz="quarter" idx="31"/>
          </p:nvPr>
        </p:nvSpPr>
        <p:spPr>
          <a:xfrm>
            <a:off x="22482797" y="11256579"/>
            <a:ext cx="9601200" cy="1109897"/>
          </a:xfrm>
        </p:spPr>
        <p:txBody>
          <a:bodyPr/>
          <a:lstStyle/>
          <a:p>
            <a:pPr algn="ctr"/>
            <a:r>
              <a:rPr lang="en-US" b="1" dirty="0" smtClean="0"/>
              <a:t>Implementation RESULTS</a:t>
            </a:r>
            <a:endParaRPr lang="en-US" b="1" dirty="0"/>
          </a:p>
        </p:txBody>
      </p:sp>
      <p:sp>
        <p:nvSpPr>
          <p:cNvPr id="21" name="Text Placeholder 20"/>
          <p:cNvSpPr>
            <a:spLocks noGrp="1"/>
          </p:cNvSpPr>
          <p:nvPr>
            <p:ph type="body" sz="quarter" idx="34"/>
          </p:nvPr>
        </p:nvSpPr>
        <p:spPr>
          <a:xfrm>
            <a:off x="22523548" y="34325104"/>
            <a:ext cx="9556652" cy="856252"/>
          </a:xfrm>
        </p:spPr>
        <p:txBody>
          <a:bodyPr/>
          <a:lstStyle/>
          <a:p>
            <a:pPr algn="ctr"/>
            <a:r>
              <a:rPr lang="en-US" b="1" dirty="0" smtClean="0"/>
              <a:t>conclusions</a:t>
            </a:r>
            <a:endParaRPr lang="en-US" b="1" dirty="0"/>
          </a:p>
        </p:txBody>
      </p:sp>
      <p:sp>
        <p:nvSpPr>
          <p:cNvPr id="41" name="Content Placeholder 21"/>
          <p:cNvSpPr>
            <a:spLocks noGrp="1"/>
          </p:cNvSpPr>
          <p:nvPr>
            <p:ph sz="quarter" idx="35"/>
          </p:nvPr>
        </p:nvSpPr>
        <p:spPr>
          <a:xfrm>
            <a:off x="22545318" y="35229011"/>
            <a:ext cx="9534881" cy="4776711"/>
          </a:xfrm>
        </p:spPr>
        <p:txBody>
          <a:bodyPr>
            <a:noAutofit/>
          </a:bodyPr>
          <a:lstStyle/>
          <a:p>
            <a:pPr algn="just"/>
            <a:r>
              <a:rPr lang="en-US" sz="3200" dirty="0" smtClean="0"/>
              <a:t>At </a:t>
            </a:r>
            <a:r>
              <a:rPr lang="en-US" sz="3200" dirty="0"/>
              <a:t>the end of the system we can say that this system will provide a single platform where </a:t>
            </a:r>
            <a:r>
              <a:rPr lang="en-US" sz="3200" dirty="0" smtClean="0"/>
              <a:t>Students, teachers, parents and school admin can organize their work easily.</a:t>
            </a:r>
            <a:endParaRPr lang="en-US" sz="3200" dirty="0"/>
          </a:p>
          <a:p>
            <a:pPr algn="just"/>
            <a:r>
              <a:rPr lang="en-US" sz="3200" dirty="0" smtClean="0"/>
              <a:t>User </a:t>
            </a:r>
            <a:r>
              <a:rPr lang="en-US" sz="3200" dirty="0"/>
              <a:t>will not only have web application but also android </a:t>
            </a:r>
            <a:r>
              <a:rPr lang="en-US" sz="3200" dirty="0" smtClean="0"/>
              <a:t>application which is under development.</a:t>
            </a:r>
            <a:endParaRPr lang="en-US" sz="3200" dirty="0"/>
          </a:p>
          <a:p>
            <a:pPr algn="just"/>
            <a:r>
              <a:rPr lang="en-US" sz="3200" dirty="0" smtClean="0"/>
              <a:t>It </a:t>
            </a:r>
            <a:r>
              <a:rPr lang="en-US" sz="3200" dirty="0"/>
              <a:t>will save time of user as will find everything in a single place. </a:t>
            </a:r>
          </a:p>
          <a:p>
            <a:pPr marL="0" indent="0" algn="just">
              <a:buNone/>
            </a:pPr>
            <a:endParaRPr lang="en-US" sz="3000" dirty="0" smtClean="0">
              <a:latin typeface="Arial" panose="020B0604020202020204" pitchFamily="34" charset="0"/>
              <a:cs typeface="Arial" panose="020B0604020202020204" pitchFamily="34" charset="0"/>
            </a:endParaRPr>
          </a:p>
          <a:p>
            <a:pPr marL="0" indent="0" algn="just">
              <a:buNone/>
            </a:pPr>
            <a:endParaRPr lang="en-US" sz="3000" dirty="0">
              <a:latin typeface="Arial" panose="020B0604020202020204" pitchFamily="34" charset="0"/>
              <a:cs typeface="Arial" panose="020B0604020202020204" pitchFamily="34" charset="0"/>
            </a:endParaRPr>
          </a:p>
        </p:txBody>
      </p:sp>
      <p:sp>
        <p:nvSpPr>
          <p:cNvPr id="22" name="Text Placeholder 20"/>
          <p:cNvSpPr txBox="1">
            <a:spLocks/>
          </p:cNvSpPr>
          <p:nvPr/>
        </p:nvSpPr>
        <p:spPr>
          <a:xfrm>
            <a:off x="852229" y="24319988"/>
            <a:ext cx="9988927" cy="1058207"/>
          </a:xfrm>
          <a:prstGeom prst="round1Rect">
            <a:avLst/>
          </a:prstGeom>
          <a:solidFill>
            <a:schemeClr val="bg2">
              <a:lumMod val="25000"/>
            </a:schemeClr>
          </a:solidFill>
        </p:spPr>
        <p:txBody>
          <a:bodyPr vert="horz" lIns="274320" tIns="34290" rIns="68580" bIns="3429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algn="ctr"/>
            <a:r>
              <a:rPr lang="en-US" sz="4500" b="1" dirty="0" smtClean="0"/>
              <a:t>references </a:t>
            </a:r>
            <a:endParaRPr lang="en-US" sz="4500" b="1" dirty="0"/>
          </a:p>
        </p:txBody>
      </p:sp>
      <p:sp>
        <p:nvSpPr>
          <p:cNvPr id="24" name="Content Placeholder 21"/>
          <p:cNvSpPr>
            <a:spLocks noGrp="1"/>
          </p:cNvSpPr>
          <p:nvPr>
            <p:ph sz="quarter" idx="35"/>
          </p:nvPr>
        </p:nvSpPr>
        <p:spPr>
          <a:xfrm>
            <a:off x="22482796" y="40572639"/>
            <a:ext cx="9597404" cy="3654878"/>
          </a:xfrm>
        </p:spPr>
        <p:txBody>
          <a:bodyPr>
            <a:noAutofit/>
          </a:bodyPr>
          <a:lstStyle/>
          <a:p>
            <a:pPr algn="just"/>
            <a:r>
              <a:rPr lang="en-US" sz="3000" dirty="0" smtClean="0">
                <a:latin typeface="Arial" panose="020B0604020202020204" pitchFamily="34" charset="0"/>
                <a:cs typeface="Arial" panose="020B0604020202020204" pitchFamily="34" charset="0"/>
              </a:rPr>
              <a:t>We are thankful </a:t>
            </a:r>
            <a:r>
              <a:rPr lang="en-US" sz="3000" dirty="0">
                <a:latin typeface="Arial" panose="020B0604020202020204" pitchFamily="34" charset="0"/>
                <a:cs typeface="Arial" panose="020B0604020202020204" pitchFamily="34" charset="0"/>
              </a:rPr>
              <a:t>to </a:t>
            </a:r>
            <a:r>
              <a:rPr lang="en-US" sz="3000" dirty="0" smtClean="0">
                <a:latin typeface="Arial" panose="020B0604020202020204" pitchFamily="34" charset="0"/>
                <a:cs typeface="Arial" panose="020B0604020202020204" pitchFamily="34" charset="0"/>
              </a:rPr>
              <a:t>our Head and guide Mr, Sanket Raval for there guidance</a:t>
            </a:r>
            <a:r>
              <a:rPr lang="en-US" sz="3000" dirty="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support and suggestions in during the project </a:t>
            </a:r>
            <a:r>
              <a:rPr lang="en-US" sz="3000" dirty="0">
                <a:latin typeface="Arial" panose="020B0604020202020204" pitchFamily="34" charset="0"/>
                <a:cs typeface="Arial" panose="020B0604020202020204" pitchFamily="34" charset="0"/>
              </a:rPr>
              <a:t>w</a:t>
            </a:r>
            <a:r>
              <a:rPr lang="en-US" sz="3000" dirty="0" smtClean="0">
                <a:latin typeface="Arial" panose="020B0604020202020204" pitchFamily="34" charset="0"/>
                <a:cs typeface="Arial" panose="020B0604020202020204" pitchFamily="34" charset="0"/>
              </a:rPr>
              <a:t>ork. </a:t>
            </a:r>
            <a:endParaRPr lang="en-US" sz="3000" dirty="0">
              <a:latin typeface="Arial" panose="020B0604020202020204" pitchFamily="34" charset="0"/>
              <a:cs typeface="Arial" panose="020B0604020202020204" pitchFamily="34" charset="0"/>
            </a:endParaRPr>
          </a:p>
          <a:p>
            <a:pPr algn="just"/>
            <a:r>
              <a:rPr lang="en-US" sz="3000" dirty="0" smtClean="0">
                <a:latin typeface="Arial" panose="020B0604020202020204" pitchFamily="34" charset="0"/>
                <a:cs typeface="Arial" panose="020B0604020202020204" pitchFamily="34" charset="0"/>
              </a:rPr>
              <a:t>We are thankful to our friends </a:t>
            </a:r>
            <a:r>
              <a:rPr lang="en-US" sz="3000" dirty="0">
                <a:latin typeface="Arial" panose="020B0604020202020204" pitchFamily="34" charset="0"/>
                <a:cs typeface="Arial" panose="020B0604020202020204" pitchFamily="34" charset="0"/>
              </a:rPr>
              <a:t>for </a:t>
            </a:r>
            <a:r>
              <a:rPr lang="en-US" sz="3000" dirty="0" smtClean="0">
                <a:latin typeface="Arial" panose="020B0604020202020204" pitchFamily="34" charset="0"/>
                <a:cs typeface="Arial" panose="020B0604020202020204" pitchFamily="34" charset="0"/>
              </a:rPr>
              <a:t>their </a:t>
            </a:r>
            <a:r>
              <a:rPr lang="en-US" sz="3000" dirty="0">
                <a:latin typeface="Arial" panose="020B0604020202020204" pitchFamily="34" charset="0"/>
                <a:cs typeface="Arial" panose="020B0604020202020204" pitchFamily="34" charset="0"/>
              </a:rPr>
              <a:t>suggestion during this work.</a:t>
            </a:r>
          </a:p>
        </p:txBody>
      </p:sp>
      <p:sp>
        <p:nvSpPr>
          <p:cNvPr id="39" name="Text Placeholder 20"/>
          <p:cNvSpPr txBox="1">
            <a:spLocks/>
          </p:cNvSpPr>
          <p:nvPr/>
        </p:nvSpPr>
        <p:spPr>
          <a:xfrm>
            <a:off x="22482796" y="39704247"/>
            <a:ext cx="9597404" cy="892275"/>
          </a:xfrm>
          <a:prstGeom prst="round1Rect">
            <a:avLst/>
          </a:prstGeom>
          <a:solidFill>
            <a:schemeClr val="accent1"/>
          </a:solidFill>
        </p:spPr>
        <p:txBody>
          <a:bodyPr vert="horz" lIns="274320" tIns="34290" rIns="68580" bIns="3429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algn="ctr"/>
            <a:r>
              <a:rPr lang="en-US" sz="4500" b="1" dirty="0" smtClean="0"/>
              <a:t>Acknowledgement </a:t>
            </a:r>
            <a:endParaRPr lang="en-US" sz="4500" b="1" dirty="0"/>
          </a:p>
        </p:txBody>
      </p:sp>
      <p:sp>
        <p:nvSpPr>
          <p:cNvPr id="42" name="Content Placeholder 21"/>
          <p:cNvSpPr>
            <a:spLocks noGrp="1"/>
          </p:cNvSpPr>
          <p:nvPr>
            <p:ph sz="quarter" idx="35"/>
          </p:nvPr>
        </p:nvSpPr>
        <p:spPr>
          <a:xfrm>
            <a:off x="583235" y="25478247"/>
            <a:ext cx="9979150" cy="5757260"/>
          </a:xfrm>
        </p:spPr>
        <p:txBody>
          <a:bodyPr>
            <a:noAutofit/>
          </a:bodyPr>
          <a:lstStyle/>
          <a:p>
            <a:pPr marL="457200" indent="-457200" algn="just">
              <a:buFont typeface="+mj-lt"/>
              <a:buAutoNum type="arabicPeriod"/>
            </a:pPr>
            <a:r>
              <a:rPr lang="en-US" sz="3000" b="1" dirty="0" smtClean="0">
                <a:latin typeface="Arial" panose="020B0604020202020204" pitchFamily="34" charset="0"/>
                <a:cs typeface="Arial" panose="020B0604020202020204" pitchFamily="34" charset="0"/>
              </a:rPr>
              <a:t>Fekara School and student management system</a:t>
            </a:r>
            <a:r>
              <a:rPr lang="en-US" sz="3000" dirty="0" smtClean="0">
                <a:latin typeface="Arial" panose="020B0604020202020204" pitchFamily="34" charset="0"/>
                <a:cs typeface="Arial" panose="020B0604020202020204" pitchFamily="34" charset="0"/>
              </a:rPr>
              <a:t>        https://fekara.com/school-software/</a:t>
            </a:r>
          </a:p>
          <a:p>
            <a:pPr marL="457200" indent="-457200" algn="just">
              <a:buFont typeface="+mj-lt"/>
              <a:buAutoNum type="arabicPeriod"/>
            </a:pPr>
            <a:r>
              <a:rPr lang="en-US" sz="3000" b="1" dirty="0" smtClean="0">
                <a:latin typeface="Arial" panose="020B0604020202020204" pitchFamily="34" charset="0"/>
                <a:cs typeface="Arial" panose="020B0604020202020204" pitchFamily="34" charset="0"/>
              </a:rPr>
              <a:t>Trymyschool web school ERP</a:t>
            </a:r>
          </a:p>
          <a:p>
            <a:pPr marL="480035" lvl="1" indent="0" algn="just">
              <a:buNone/>
            </a:pPr>
            <a:r>
              <a:rPr lang="en-US" sz="3000" dirty="0" smtClean="0">
                <a:latin typeface="Arial" panose="020B0604020202020204" pitchFamily="34" charset="0"/>
                <a:cs typeface="Arial" panose="020B0604020202020204" pitchFamily="34" charset="0"/>
              </a:rPr>
              <a:t>https://www.trymyschool.com/features/information-management-system</a:t>
            </a:r>
          </a:p>
          <a:p>
            <a:pPr marL="457200" indent="-457200">
              <a:buFont typeface="+mj-lt"/>
              <a:buAutoNum type="arabicPeriod"/>
            </a:pPr>
            <a:r>
              <a:rPr lang="en-US" sz="3000" b="1" dirty="0" smtClean="0">
                <a:latin typeface="Arial" panose="020B0604020202020204" pitchFamily="34" charset="0"/>
                <a:cs typeface="Arial" panose="020B0604020202020204" pitchFamily="34" charset="0"/>
              </a:rPr>
              <a:t>Drive your school with penpencileraser          </a:t>
            </a:r>
            <a:r>
              <a:rPr lang="en-US" sz="3000" dirty="0" smtClean="0">
                <a:latin typeface="Arial" panose="020B0604020202020204" pitchFamily="34" charset="0"/>
                <a:cs typeface="Arial" panose="020B0604020202020204" pitchFamily="34" charset="0"/>
                <a:hlinkClick r:id="rId3"/>
              </a:rPr>
              <a:t>https://www.penpencileraser.com/what-is-penpencil-eraser.php</a:t>
            </a:r>
            <a:endParaRPr lang="en-US" sz="3000" dirty="0">
              <a:latin typeface="Arial" panose="020B0604020202020204" pitchFamily="34" charset="0"/>
              <a:cs typeface="Arial" panose="020B0604020202020204" pitchFamily="34" charset="0"/>
            </a:endParaRPr>
          </a:p>
          <a:p>
            <a:pPr marL="457200" indent="-457200">
              <a:buFont typeface="+mj-lt"/>
              <a:buAutoNum type="arabicPeriod"/>
            </a:pPr>
            <a:r>
              <a:rPr lang="en-US" sz="3000" b="1" dirty="0" smtClean="0">
                <a:latin typeface="Arial" panose="020B0604020202020204" pitchFamily="34" charset="0"/>
                <a:cs typeface="Arial" panose="020B0604020202020204" pitchFamily="34" charset="0"/>
              </a:rPr>
              <a:t>Web School ERP: School management system</a:t>
            </a:r>
            <a:r>
              <a:rPr lang="en-US" sz="3000" dirty="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hlinkClick r:id="rId4"/>
              </a:rPr>
              <a:t>https://web-school.in/about-us/</a:t>
            </a:r>
            <a:endParaRPr lang="en-US" sz="3000" dirty="0" smtClean="0">
              <a:latin typeface="Arial" panose="020B0604020202020204" pitchFamily="34" charset="0"/>
              <a:cs typeface="Arial" panose="020B0604020202020204" pitchFamily="34" charset="0"/>
            </a:endParaRPr>
          </a:p>
          <a:p>
            <a:pPr marL="457200" indent="-457200">
              <a:buFont typeface="+mj-lt"/>
              <a:buAutoNum type="arabicPeriod"/>
            </a:pPr>
            <a:endParaRPr lang="en-US" sz="3000" b="1" dirty="0" smtClean="0">
              <a:latin typeface="Arial" panose="020B0604020202020204" pitchFamily="34" charset="0"/>
              <a:cs typeface="Arial" panose="020B0604020202020204" pitchFamily="34" charset="0"/>
            </a:endParaRPr>
          </a:p>
        </p:txBody>
      </p:sp>
      <p:sp>
        <p:nvSpPr>
          <p:cNvPr id="53" name="TextBox 52"/>
          <p:cNvSpPr txBox="1"/>
          <p:nvPr/>
        </p:nvSpPr>
        <p:spPr>
          <a:xfrm>
            <a:off x="11579820" y="35730973"/>
            <a:ext cx="10049344" cy="7848302"/>
          </a:xfrm>
          <a:prstGeom prst="rect">
            <a:avLst/>
          </a:prstGeom>
          <a:noFill/>
        </p:spPr>
        <p:txBody>
          <a:bodyPr wrap="square" rtlCol="0">
            <a:spAutoFit/>
          </a:bodyPr>
          <a:lstStyle/>
          <a:p>
            <a:r>
              <a:rPr lang="en-US" sz="3200" dirty="0" smtClean="0">
                <a:latin typeface="Arial"/>
                <a:cs typeface="Arial"/>
              </a:rPr>
              <a:t>The </a:t>
            </a:r>
            <a:r>
              <a:rPr lang="en-US" sz="3200" dirty="0">
                <a:latin typeface="Arial"/>
                <a:cs typeface="Arial"/>
              </a:rPr>
              <a:t>modules in the existing systems are: </a:t>
            </a:r>
            <a:endParaRPr lang="en-US" sz="3200" dirty="0" smtClean="0">
              <a:latin typeface="Arial"/>
              <a:cs typeface="Arial"/>
            </a:endParaRPr>
          </a:p>
          <a:p>
            <a:endParaRPr lang="en-US" sz="3000" dirty="0" smtClean="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US" sz="3000" dirty="0" smtClean="0">
                <a:latin typeface="Arial" panose="020B0604020202020204" pitchFamily="34" charset="0"/>
                <a:cs typeface="Arial" panose="020B0604020202020204" pitchFamily="34" charset="0"/>
              </a:rPr>
              <a:t>Administrator</a:t>
            </a:r>
          </a:p>
          <a:p>
            <a:pPr marL="457200" lvl="0" indent="-457200">
              <a:buFont typeface="Arial" panose="020B0604020202020204" pitchFamily="34" charset="0"/>
              <a:buChar char="•"/>
            </a:pPr>
            <a:r>
              <a:rPr lang="en-US" sz="3000" dirty="0" smtClean="0">
                <a:latin typeface="Arial" panose="020B0604020202020204" pitchFamily="34" charset="0"/>
                <a:cs typeface="Arial" panose="020B0604020202020204" pitchFamily="34" charset="0"/>
              </a:rPr>
              <a:t>Clerk</a:t>
            </a:r>
          </a:p>
          <a:p>
            <a:pPr marL="457200" lvl="0" indent="-457200">
              <a:buFont typeface="Arial" panose="020B0604020202020204" pitchFamily="34" charset="0"/>
              <a:buChar char="•"/>
            </a:pPr>
            <a:r>
              <a:rPr lang="en-US" sz="3000" dirty="0" smtClean="0">
                <a:latin typeface="Arial" panose="020B0604020202020204" pitchFamily="34" charset="0"/>
                <a:cs typeface="Arial" panose="020B0604020202020204" pitchFamily="34" charset="0"/>
              </a:rPr>
              <a:t>Students</a:t>
            </a:r>
          </a:p>
          <a:p>
            <a:pPr marL="457200" lvl="0" indent="-457200">
              <a:buFont typeface="Arial" panose="020B0604020202020204" pitchFamily="34" charset="0"/>
              <a:buChar char="•"/>
            </a:pPr>
            <a:r>
              <a:rPr lang="en-US" sz="3000" dirty="0" smtClean="0">
                <a:latin typeface="Arial" panose="020B0604020202020204" pitchFamily="34" charset="0"/>
                <a:cs typeface="Arial" panose="020B0604020202020204" pitchFamily="34" charset="0"/>
              </a:rPr>
              <a:t>Teachers</a:t>
            </a:r>
          </a:p>
          <a:p>
            <a:pPr marL="457200" lvl="0" indent="-457200">
              <a:buFont typeface="Arial" panose="020B0604020202020204" pitchFamily="34" charset="0"/>
              <a:buChar char="•"/>
            </a:pPr>
            <a:r>
              <a:rPr lang="en-US" sz="3000" dirty="0" smtClean="0">
                <a:latin typeface="Arial" panose="020B0604020202020204" pitchFamily="34" charset="0"/>
                <a:cs typeface="Arial" panose="020B0604020202020204" pitchFamily="34" charset="0"/>
              </a:rPr>
              <a:t>Parents</a:t>
            </a:r>
            <a:endParaRPr lang="en-US" sz="3000" dirty="0">
              <a:latin typeface="Arial" panose="020B0604020202020204" pitchFamily="34" charset="0"/>
              <a:cs typeface="Arial" panose="020B0604020202020204" pitchFamily="34" charset="0"/>
            </a:endParaRPr>
          </a:p>
          <a:p>
            <a:pPr algn="just"/>
            <a:endParaRPr lang="en-IN" sz="3000" b="1" dirty="0" smtClean="0">
              <a:latin typeface="Arial" pitchFamily="34" charset="0"/>
              <a:cs typeface="Arial" pitchFamily="34" charset="0"/>
            </a:endParaRPr>
          </a:p>
          <a:p>
            <a:pPr lvl="0"/>
            <a:r>
              <a:rPr lang="en-IN" sz="2400" dirty="0" smtClean="0">
                <a:latin typeface="Arial" pitchFamily="34" charset="0"/>
                <a:cs typeface="Arial" pitchFamily="34" charset="0"/>
              </a:rPr>
              <a:t> </a:t>
            </a:r>
          </a:p>
          <a:p>
            <a:pPr lvl="0"/>
            <a:endParaRPr lang="en-IN" sz="2400" dirty="0">
              <a:latin typeface="Arial" pitchFamily="34" charset="0"/>
              <a:cs typeface="Arial" pitchFamily="34" charset="0"/>
            </a:endParaRPr>
          </a:p>
          <a:p>
            <a:pPr lvl="0"/>
            <a:endParaRPr lang="en-IN" sz="2400" dirty="0" smtClean="0">
              <a:latin typeface="Arial" pitchFamily="34" charset="0"/>
              <a:cs typeface="Arial" pitchFamily="34" charset="0"/>
            </a:endParaRPr>
          </a:p>
          <a:p>
            <a:pPr marL="457200" indent="-457200" algn="just">
              <a:buFont typeface="Arial"/>
              <a:buChar char="•"/>
            </a:pPr>
            <a:r>
              <a:rPr lang="en-US" sz="3200" dirty="0"/>
              <a:t>Single platform for everything. </a:t>
            </a:r>
          </a:p>
          <a:p>
            <a:pPr marL="457200" indent="-457200" algn="just">
              <a:buFont typeface="Arial"/>
              <a:buChar char="•"/>
            </a:pPr>
            <a:r>
              <a:rPr lang="en-US" sz="3200" dirty="0"/>
              <a:t>Trustworthiness of </a:t>
            </a:r>
            <a:r>
              <a:rPr lang="en-US" sz="3200" dirty="0" smtClean="0"/>
              <a:t>everything. </a:t>
            </a:r>
            <a:endParaRPr lang="en-US" sz="3200" dirty="0"/>
          </a:p>
          <a:p>
            <a:pPr marL="457200" indent="-457200" algn="just">
              <a:buFont typeface="Arial"/>
              <a:buChar char="•"/>
            </a:pPr>
            <a:r>
              <a:rPr lang="en-US" sz="3200" dirty="0"/>
              <a:t>Knowledge of local events </a:t>
            </a:r>
            <a:r>
              <a:rPr lang="en-US" sz="3200" dirty="0" smtClean="0"/>
              <a:t>and schedules around </a:t>
            </a:r>
            <a:r>
              <a:rPr lang="en-US" sz="3200" dirty="0"/>
              <a:t>the area. </a:t>
            </a:r>
          </a:p>
          <a:p>
            <a:pPr marL="457200" indent="-457200" algn="just">
              <a:buFont typeface="Arial"/>
              <a:buChar char="•"/>
            </a:pPr>
            <a:r>
              <a:rPr lang="en-US" sz="3200" dirty="0" smtClean="0"/>
              <a:t>Information of activities and timings through platform of Institutes.</a:t>
            </a:r>
          </a:p>
        </p:txBody>
      </p:sp>
      <p:sp>
        <p:nvSpPr>
          <p:cNvPr id="30" name="TextBox 29"/>
          <p:cNvSpPr txBox="1"/>
          <p:nvPr/>
        </p:nvSpPr>
        <p:spPr>
          <a:xfrm>
            <a:off x="914400" y="42957751"/>
            <a:ext cx="22117050" cy="523220"/>
          </a:xfrm>
          <a:prstGeom prst="rect">
            <a:avLst/>
          </a:prstGeom>
          <a:solidFill>
            <a:schemeClr val="bg2"/>
          </a:solidFill>
        </p:spPr>
        <p:txBody>
          <a:bodyPr wrap="square" rtlCol="0">
            <a:spAutoFit/>
          </a:bodyPr>
          <a:lstStyle/>
          <a:p>
            <a:endParaRPr lang="en-IN" sz="2800" dirty="0" err="1" smtClean="0">
              <a:latin typeface="Arial" pitchFamily="34" charset="0"/>
              <a:cs typeface="Arial" pitchFamily="34" charset="0"/>
            </a:endParaRPr>
          </a:p>
        </p:txBody>
      </p:sp>
      <p:sp>
        <p:nvSpPr>
          <p:cNvPr id="31" name="TextBox 30"/>
          <p:cNvSpPr txBox="1"/>
          <p:nvPr/>
        </p:nvSpPr>
        <p:spPr>
          <a:xfrm>
            <a:off x="822958" y="43269989"/>
            <a:ext cx="31181042" cy="523220"/>
          </a:xfrm>
          <a:prstGeom prst="rect">
            <a:avLst/>
          </a:prstGeom>
          <a:solidFill>
            <a:schemeClr val="tx1">
              <a:lumMod val="75000"/>
              <a:lumOff val="25000"/>
            </a:schemeClr>
          </a:solidFill>
        </p:spPr>
        <p:txBody>
          <a:bodyPr wrap="square" rtlCol="0">
            <a:spAutoFit/>
          </a:bodyPr>
          <a:lstStyle/>
          <a:p>
            <a:pPr algn="ctr"/>
            <a:r>
              <a:rPr lang="en-IN" sz="2800" b="1" dirty="0" smtClean="0">
                <a:solidFill>
                  <a:schemeClr val="bg1"/>
                </a:solidFill>
                <a:latin typeface="Arial" pitchFamily="34" charset="0"/>
                <a:cs typeface="Arial" pitchFamily="34" charset="0"/>
              </a:rPr>
              <a:t>Department of Information Technology</a:t>
            </a:r>
          </a:p>
        </p:txBody>
      </p:sp>
      <p:sp>
        <p:nvSpPr>
          <p:cNvPr id="3" name="TextBox 2"/>
          <p:cNvSpPr txBox="1"/>
          <p:nvPr/>
        </p:nvSpPr>
        <p:spPr>
          <a:xfrm>
            <a:off x="822958" y="32561939"/>
            <a:ext cx="10005462" cy="10248960"/>
          </a:xfrm>
          <a:prstGeom prst="rect">
            <a:avLst/>
          </a:prstGeom>
          <a:noFill/>
        </p:spPr>
        <p:txBody>
          <a:bodyPr wrap="square" rtlCol="0">
            <a:spAutoFit/>
          </a:bodyPr>
          <a:lstStyle/>
          <a:p>
            <a:pPr algn="just"/>
            <a:r>
              <a:rPr lang="en-US" sz="3000" dirty="0">
                <a:latin typeface="Arial"/>
                <a:cs typeface="Arial"/>
              </a:rPr>
              <a:t>The proposed system has functionality which can make it ease for </a:t>
            </a:r>
            <a:r>
              <a:rPr lang="en-US" sz="3000" dirty="0" smtClean="0">
                <a:latin typeface="Arial"/>
                <a:cs typeface="Arial"/>
              </a:rPr>
              <a:t>school admin,</a:t>
            </a:r>
            <a:r>
              <a:rPr lang="en-US" sz="3000" dirty="0">
                <a:latin typeface="Arial"/>
                <a:cs typeface="Arial"/>
              </a:rPr>
              <a:t> </a:t>
            </a:r>
            <a:r>
              <a:rPr lang="en-US" sz="3000" dirty="0" smtClean="0">
                <a:latin typeface="Arial"/>
                <a:cs typeface="Arial"/>
              </a:rPr>
              <a:t>teachers, students and their parents. </a:t>
            </a:r>
            <a:r>
              <a:rPr lang="en-US" sz="3000" dirty="0">
                <a:latin typeface="Arial"/>
                <a:cs typeface="Arial"/>
              </a:rPr>
              <a:t>The </a:t>
            </a:r>
            <a:r>
              <a:rPr lang="en-US" sz="3000" dirty="0" smtClean="0">
                <a:latin typeface="Arial"/>
                <a:cs typeface="Arial"/>
              </a:rPr>
              <a:t>Eduwiz </a:t>
            </a:r>
            <a:r>
              <a:rPr lang="en-US" sz="3000" dirty="0">
                <a:latin typeface="Arial"/>
                <a:cs typeface="Arial"/>
              </a:rPr>
              <a:t>will </a:t>
            </a:r>
            <a:r>
              <a:rPr lang="en-US" sz="3000" dirty="0" smtClean="0">
                <a:latin typeface="Arial"/>
                <a:cs typeface="Arial"/>
              </a:rPr>
              <a:t>first register administrator </a:t>
            </a:r>
            <a:r>
              <a:rPr lang="en-US" sz="3000" dirty="0">
                <a:latin typeface="Arial"/>
                <a:cs typeface="Arial"/>
              </a:rPr>
              <a:t>into our </a:t>
            </a:r>
            <a:r>
              <a:rPr lang="en-US" sz="3000" dirty="0" smtClean="0">
                <a:latin typeface="Arial"/>
                <a:cs typeface="Arial"/>
              </a:rPr>
              <a:t>system with taking all the required information. </a:t>
            </a:r>
            <a:r>
              <a:rPr lang="en-US" sz="3000" dirty="0">
                <a:latin typeface="Arial"/>
                <a:cs typeface="Arial"/>
              </a:rPr>
              <a:t>The </a:t>
            </a:r>
            <a:r>
              <a:rPr lang="en-US" sz="3000" dirty="0" smtClean="0">
                <a:latin typeface="Arial"/>
                <a:cs typeface="Arial"/>
              </a:rPr>
              <a:t>visitor[student or parents] </a:t>
            </a:r>
            <a:r>
              <a:rPr lang="en-US" sz="3000" dirty="0">
                <a:latin typeface="Arial"/>
                <a:cs typeface="Arial"/>
              </a:rPr>
              <a:t>can search and contact </a:t>
            </a:r>
            <a:r>
              <a:rPr lang="en-US" sz="3000" dirty="0" smtClean="0">
                <a:latin typeface="Arial"/>
                <a:cs typeface="Arial"/>
              </a:rPr>
              <a:t>school for further information and queries. The Dashboard account will automatically created when admin account will created. Dashboard will provide different information among different users. For ex. For any parents their student account dashboard will give only that student’s information graphs and result information. But the admin dashboard will show allover number of students per class and standard, allover fees collection charts, allover students result and performance, students attendance graph, teacher’s attendance etc. Students results will also reflected on their account on eduwiz which will be accessible by their respective parents. Student account dashboards are specially designed to reflect the student’s status in school like results, activity console etc. Complaint registration forms are currently under development but they will be ready in some couple of days.</a:t>
            </a:r>
            <a:endParaRPr lang="en-US" sz="3000" dirty="0">
              <a:effectLst/>
              <a:latin typeface="Arial"/>
              <a:cs typeface="Arial"/>
            </a:endParaRPr>
          </a:p>
        </p:txBody>
      </p:sp>
      <p:sp>
        <p:nvSpPr>
          <p:cNvPr id="40" name="Text Placeholder 8"/>
          <p:cNvSpPr txBox="1">
            <a:spLocks/>
          </p:cNvSpPr>
          <p:nvPr/>
        </p:nvSpPr>
        <p:spPr>
          <a:xfrm>
            <a:off x="857249" y="11218822"/>
            <a:ext cx="9971171" cy="1235937"/>
          </a:xfrm>
          <a:prstGeom prst="round1Rect">
            <a:avLst/>
          </a:prstGeom>
          <a:solidFill>
            <a:schemeClr val="bg2">
              <a:lumMod val="50000"/>
            </a:schemeClr>
          </a:solidFill>
        </p:spPr>
        <p:txBody>
          <a:bodyPr vert="horz" lIns="365760" tIns="45720" rIns="91440" bIns="45720" rtlCol="0" anchor="ctr">
            <a:noAutofit/>
          </a:bodyPr>
          <a:lstStyle>
            <a:lvl1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675"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a:r>
              <a:rPr lang="en-US" b="1" dirty="0" smtClean="0"/>
              <a:t>Introduction</a:t>
            </a:r>
            <a:endParaRPr lang="en-US" b="1" dirty="0"/>
          </a:p>
        </p:txBody>
      </p:sp>
      <p:sp>
        <p:nvSpPr>
          <p:cNvPr id="12" name="TextBox 11"/>
          <p:cNvSpPr txBox="1"/>
          <p:nvPr/>
        </p:nvSpPr>
        <p:spPr>
          <a:xfrm>
            <a:off x="857250" y="12678069"/>
            <a:ext cx="9971170" cy="11218456"/>
          </a:xfrm>
          <a:prstGeom prst="rect">
            <a:avLst/>
          </a:prstGeom>
          <a:noFill/>
        </p:spPr>
        <p:txBody>
          <a:bodyPr wrap="square" rtlCol="0">
            <a:spAutoFit/>
          </a:bodyPr>
          <a:lstStyle/>
          <a:p>
            <a:pPr algn="just"/>
            <a:r>
              <a:rPr lang="en-US" sz="3100" dirty="0" smtClean="0">
                <a:latin typeface="Arial"/>
                <a:cs typeface="Arial"/>
              </a:rPr>
              <a:t>I am going create an application that will minimize all paper meets expectations and to keep the documents of the understudies and in the meantime the vital papers of the school a system that completely automated, easy to use, time successful and proficient. In huge amount of schools and specially in government schools, I’ve seen the only thing on which they store and retrieve the information or data, and that is bunch of papers and files.</a:t>
            </a:r>
            <a:r>
              <a:rPr lang="en-US" sz="3100" dirty="0">
                <a:latin typeface="Arial"/>
                <a:cs typeface="Arial"/>
              </a:rPr>
              <a:t> It is really too complicated to manage the academic data from files and bunches of papers.</a:t>
            </a:r>
          </a:p>
          <a:p>
            <a:pPr algn="just"/>
            <a:endParaRPr lang="en-US" sz="3000" dirty="0" smtClean="0">
              <a:latin typeface="Arial"/>
              <a:cs typeface="Arial"/>
            </a:endParaRPr>
          </a:p>
          <a:p>
            <a:pPr lvl="0" algn="just" defTabSz="900135"/>
            <a:endParaRPr lang="en-US" sz="3000" dirty="0" smtClean="0">
              <a:solidFill>
                <a:prstClr val="black"/>
              </a:solidFill>
              <a:latin typeface="Arial"/>
              <a:cs typeface="Arial"/>
            </a:endParaRPr>
          </a:p>
          <a:p>
            <a:pPr lvl="0" algn="just" defTabSz="900135"/>
            <a:endParaRPr lang="en-US" sz="3000" dirty="0">
              <a:solidFill>
                <a:prstClr val="black"/>
              </a:solidFill>
              <a:latin typeface="Arial"/>
              <a:cs typeface="Arial"/>
            </a:endParaRPr>
          </a:p>
          <a:p>
            <a:pPr lvl="0" algn="just" defTabSz="900135"/>
            <a:endParaRPr lang="en-US" sz="3000" dirty="0" smtClean="0">
              <a:solidFill>
                <a:prstClr val="black"/>
              </a:solidFill>
              <a:latin typeface="Arial"/>
              <a:cs typeface="Arial"/>
            </a:endParaRPr>
          </a:p>
          <a:p>
            <a:pPr marL="514350" lvl="0" indent="-514350" algn="just" defTabSz="900135">
              <a:buFont typeface="+mj-lt"/>
              <a:buAutoNum type="arabicPeriod"/>
            </a:pPr>
            <a:r>
              <a:rPr lang="en-US" sz="3000" b="1" dirty="0" smtClean="0">
                <a:latin typeface="Arial"/>
                <a:cs typeface="Arial"/>
              </a:rPr>
              <a:t>BOOKS REFERED </a:t>
            </a:r>
          </a:p>
          <a:p>
            <a:pPr marL="977900" lvl="0" indent="-514350" algn="just" defTabSz="898525">
              <a:buFont typeface="Arial"/>
              <a:buChar char="•"/>
            </a:pPr>
            <a:r>
              <a:rPr lang="en-US" sz="3000" dirty="0">
                <a:latin typeface="Arial"/>
                <a:cs typeface="Arial"/>
              </a:rPr>
              <a:t>Formal Engineering</a:t>
            </a:r>
          </a:p>
          <a:p>
            <a:pPr marL="977900" lvl="0" indent="-514350" algn="just" defTabSz="898525">
              <a:buFont typeface="Arial"/>
              <a:buChar char="•"/>
            </a:pPr>
            <a:r>
              <a:rPr lang="en-US" sz="3000" dirty="0">
                <a:latin typeface="Arial"/>
                <a:cs typeface="Arial"/>
              </a:rPr>
              <a:t>Applied Datastructures and Algorithms</a:t>
            </a:r>
          </a:p>
          <a:p>
            <a:pPr marL="977900" lvl="0" indent="-514350" algn="just" defTabSz="898525">
              <a:buFont typeface="Arial"/>
              <a:buChar char="•"/>
            </a:pPr>
            <a:r>
              <a:rPr lang="en-US" sz="3000" dirty="0">
                <a:latin typeface="Arial"/>
                <a:cs typeface="Arial"/>
              </a:rPr>
              <a:t>Head first Software Design Patterns</a:t>
            </a:r>
          </a:p>
          <a:p>
            <a:pPr marL="977900" lvl="0" indent="-514350" algn="just" defTabSz="898525">
              <a:buFont typeface="Arial"/>
              <a:buChar char="•"/>
            </a:pPr>
            <a:r>
              <a:rPr lang="en-US" sz="3000" dirty="0">
                <a:latin typeface="Arial"/>
                <a:cs typeface="Arial"/>
              </a:rPr>
              <a:t>Programming </a:t>
            </a:r>
            <a:r>
              <a:rPr lang="en-US" sz="3000" dirty="0" smtClean="0">
                <a:latin typeface="Arial"/>
                <a:cs typeface="Arial"/>
              </a:rPr>
              <a:t>Pearls</a:t>
            </a:r>
          </a:p>
          <a:p>
            <a:pPr lvl="0" algn="just" defTabSz="898525">
              <a:lnSpc>
                <a:spcPct val="120000"/>
              </a:lnSpc>
            </a:pPr>
            <a:r>
              <a:rPr lang="en-US" sz="3000" b="1" dirty="0" smtClean="0">
                <a:latin typeface="Arial"/>
                <a:cs typeface="Arial"/>
              </a:rPr>
              <a:t>2. WEBSITES REFERED</a:t>
            </a:r>
          </a:p>
          <a:p>
            <a:pPr marL="890588" lvl="0" indent="-457200" algn="just" defTabSz="898525">
              <a:lnSpc>
                <a:spcPct val="120000"/>
              </a:lnSpc>
              <a:buFont typeface="Arial"/>
              <a:buChar char="•"/>
            </a:pPr>
            <a:r>
              <a:rPr lang="en-US" sz="3000" dirty="0" smtClean="0">
                <a:solidFill>
                  <a:srgbClr val="292934"/>
                </a:solidFill>
                <a:latin typeface="Arial"/>
                <a:cs typeface="Arial"/>
              </a:rPr>
              <a:t>Medium.freecodecamp.org</a:t>
            </a:r>
          </a:p>
          <a:p>
            <a:pPr marL="890588" lvl="0" indent="-457200" algn="just" defTabSz="898525">
              <a:lnSpc>
                <a:spcPct val="120000"/>
              </a:lnSpc>
              <a:buFont typeface="Arial"/>
              <a:buChar char="•"/>
            </a:pPr>
            <a:r>
              <a:rPr lang="en-US" sz="3000" dirty="0" smtClean="0">
                <a:solidFill>
                  <a:srgbClr val="292934"/>
                </a:solidFill>
                <a:latin typeface="Arial"/>
                <a:cs typeface="Arial"/>
              </a:rPr>
              <a:t>techdevguide.withgoogle.com</a:t>
            </a:r>
          </a:p>
          <a:p>
            <a:pPr marL="890588" lvl="0" indent="-457200" algn="just" defTabSz="898525">
              <a:lnSpc>
                <a:spcPct val="120000"/>
              </a:lnSpc>
              <a:buFont typeface="Arial"/>
              <a:buChar char="•"/>
            </a:pPr>
            <a:r>
              <a:rPr lang="en-US" sz="3000" dirty="0" smtClean="0">
                <a:solidFill>
                  <a:srgbClr val="292934"/>
                </a:solidFill>
                <a:latin typeface="Arial"/>
                <a:cs typeface="Arial"/>
              </a:rPr>
              <a:t>Vectr.com</a:t>
            </a:r>
          </a:p>
        </p:txBody>
      </p:sp>
      <p:sp>
        <p:nvSpPr>
          <p:cNvPr id="14" name="TextBox 13"/>
          <p:cNvSpPr txBox="1"/>
          <p:nvPr/>
        </p:nvSpPr>
        <p:spPr>
          <a:xfrm>
            <a:off x="14441410" y="18633515"/>
            <a:ext cx="4419801" cy="58477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3200" b="1" dirty="0" smtClean="0">
                <a:latin typeface="Arial" panose="020B0604020202020204" pitchFamily="34" charset="0"/>
                <a:cs typeface="Arial" panose="020B0604020202020204" pitchFamily="34" charset="0"/>
              </a:rPr>
              <a:t>Fig.1 Existing System</a:t>
            </a:r>
          </a:p>
        </p:txBody>
      </p:sp>
      <p:sp>
        <p:nvSpPr>
          <p:cNvPr id="56" name="Text Placeholder 20"/>
          <p:cNvSpPr txBox="1">
            <a:spLocks/>
          </p:cNvSpPr>
          <p:nvPr/>
        </p:nvSpPr>
        <p:spPr>
          <a:xfrm>
            <a:off x="11612476" y="39238207"/>
            <a:ext cx="10049343" cy="1058207"/>
          </a:xfrm>
          <a:prstGeom prst="round1Rect">
            <a:avLst/>
          </a:prstGeom>
        </p:spPr>
        <p:style>
          <a:lnRef idx="1">
            <a:schemeClr val="accent5"/>
          </a:lnRef>
          <a:fillRef idx="2">
            <a:schemeClr val="accent5"/>
          </a:fillRef>
          <a:effectRef idx="1">
            <a:schemeClr val="accent5"/>
          </a:effectRef>
          <a:fontRef idx="minor">
            <a:schemeClr val="dk1"/>
          </a:fontRef>
        </p:style>
        <p:txBody>
          <a:bodyPr vert="horz" lIns="274320" tIns="34290" rIns="68580" bIns="3429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algn="ctr"/>
            <a:r>
              <a:rPr lang="en-US" sz="4500" b="1" dirty="0" smtClean="0"/>
              <a:t>Advantage of the system </a:t>
            </a:r>
            <a:endParaRPr lang="en-US" sz="4500" b="1" dirty="0"/>
          </a:p>
        </p:txBody>
      </p:sp>
      <p:sp>
        <p:nvSpPr>
          <p:cNvPr id="66" name="TextBox 65"/>
          <p:cNvSpPr txBox="1"/>
          <p:nvPr/>
        </p:nvSpPr>
        <p:spPr>
          <a:xfrm>
            <a:off x="25190675" y="18986844"/>
            <a:ext cx="4147740" cy="5539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0" b="1" dirty="0" smtClean="0">
                <a:latin typeface="Arial" panose="020B0604020202020204" pitchFamily="34" charset="0"/>
                <a:cs typeface="Arial" panose="020B0604020202020204" pitchFamily="34" charset="0"/>
              </a:rPr>
              <a:t>Fig.3 Eduwiz home</a:t>
            </a:r>
          </a:p>
        </p:txBody>
      </p:sp>
      <p:sp>
        <p:nvSpPr>
          <p:cNvPr id="67" name="TextBox 66"/>
          <p:cNvSpPr txBox="1"/>
          <p:nvPr/>
        </p:nvSpPr>
        <p:spPr>
          <a:xfrm>
            <a:off x="24992143" y="25926764"/>
            <a:ext cx="4674138" cy="553998"/>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3000" b="1" dirty="0" smtClean="0">
                <a:latin typeface="Arial" panose="020B0604020202020204" pitchFamily="34" charset="0"/>
                <a:cs typeface="Arial" panose="020B0604020202020204" pitchFamily="34" charset="0"/>
              </a:rPr>
              <a:t>Fig.4 Registration </a:t>
            </a:r>
            <a:r>
              <a:rPr lang="en-US" sz="3000" b="1" dirty="0">
                <a:latin typeface="Arial" panose="020B0604020202020204" pitchFamily="34" charset="0"/>
                <a:cs typeface="Arial" panose="020B0604020202020204" pitchFamily="34" charset="0"/>
              </a:rPr>
              <a:t>Panel</a:t>
            </a:r>
          </a:p>
        </p:txBody>
      </p:sp>
      <p:sp>
        <p:nvSpPr>
          <p:cNvPr id="68" name="TextBox 67"/>
          <p:cNvSpPr txBox="1"/>
          <p:nvPr/>
        </p:nvSpPr>
        <p:spPr>
          <a:xfrm>
            <a:off x="24767926" y="33361683"/>
            <a:ext cx="4396824" cy="5539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0" b="1" dirty="0" smtClean="0">
                <a:latin typeface="Arial" panose="020B0604020202020204" pitchFamily="34" charset="0"/>
                <a:cs typeface="Arial" panose="020B0604020202020204" pitchFamily="34" charset="0"/>
              </a:rPr>
              <a:t>Fig.5 Dashboard Panel</a:t>
            </a:r>
          </a:p>
        </p:txBody>
      </p:sp>
      <p:sp>
        <p:nvSpPr>
          <p:cNvPr id="340" name="TextBox 339"/>
          <p:cNvSpPr txBox="1"/>
          <p:nvPr/>
        </p:nvSpPr>
        <p:spPr>
          <a:xfrm>
            <a:off x="14191317" y="33953471"/>
            <a:ext cx="4891660" cy="58477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3200" b="1" dirty="0" smtClean="0">
                <a:latin typeface="Arial" panose="020B0604020202020204" pitchFamily="34" charset="0"/>
                <a:cs typeface="Arial" panose="020B0604020202020204" pitchFamily="34" charset="0"/>
              </a:rPr>
              <a:t>Fig.2 System Work Flow</a:t>
            </a:r>
          </a:p>
        </p:txBody>
      </p:sp>
      <p:pic>
        <p:nvPicPr>
          <p:cNvPr id="2" name="Picture 1"/>
          <p:cNvPicPr>
            <a:picLocks noChangeAspect="1"/>
          </p:cNvPicPr>
          <p:nvPr/>
        </p:nvPicPr>
        <p:blipFill>
          <a:blip r:embed="rId5"/>
          <a:stretch>
            <a:fillRect/>
          </a:stretch>
        </p:blipFill>
        <p:spPr>
          <a:xfrm>
            <a:off x="28671951" y="457200"/>
            <a:ext cx="4049486" cy="3692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34958436" y="9588673"/>
            <a:ext cx="184666" cy="1015663"/>
          </a:xfrm>
          <a:prstGeom prst="rect">
            <a:avLst/>
          </a:prstGeom>
          <a:noFill/>
        </p:spPr>
        <p:txBody>
          <a:bodyPr wrap="none" rtlCol="0">
            <a:spAutoFit/>
          </a:bodyPr>
          <a:lstStyle/>
          <a:p>
            <a:endParaRPr lang="en-US" sz="6000" dirty="0" smtClean="0"/>
          </a:p>
        </p:txBody>
      </p:sp>
      <p:pic>
        <p:nvPicPr>
          <p:cNvPr id="38" name="Picture 37" descr="school-management-syste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65528" y="12926950"/>
            <a:ext cx="9989016" cy="5710637"/>
          </a:xfrm>
          <a:prstGeom prst="rect">
            <a:avLst/>
          </a:prstGeom>
        </p:spPr>
      </p:pic>
      <p:pic>
        <p:nvPicPr>
          <p:cNvPr id="43" name="Picture 3" descr="D:\Study\Final year project\Presentations\school-should-have-school-managemnt-software.jpg"/>
          <p:cNvPicPr>
            <a:picLocks noChangeAspect="1" noChangeArrowheads="1"/>
          </p:cNvPicPr>
          <p:nvPr/>
        </p:nvPicPr>
        <p:blipFill>
          <a:blip r:embed="rId7"/>
          <a:srcRect/>
          <a:stretch>
            <a:fillRect/>
          </a:stretch>
        </p:blipFill>
        <p:spPr bwMode="auto">
          <a:xfrm>
            <a:off x="11665489" y="26765766"/>
            <a:ext cx="10031469" cy="7029491"/>
          </a:xfrm>
          <a:prstGeom prst="rect">
            <a:avLst/>
          </a:prstGeom>
          <a:noFill/>
        </p:spPr>
      </p:pic>
      <p:pic>
        <p:nvPicPr>
          <p:cNvPr id="13" name="Picture 12" descr="Screenshot 2019-03-24 at 11.28.27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04780" y="20002963"/>
            <a:ext cx="9532516" cy="5333994"/>
          </a:xfrm>
          <a:prstGeom prst="rect">
            <a:avLst/>
          </a:prstGeom>
        </p:spPr>
      </p:pic>
      <p:pic>
        <p:nvPicPr>
          <p:cNvPr id="15" name="Picture 14" descr="Screenshot 2019-03-24 at 11.39.16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55556" y="26994431"/>
            <a:ext cx="9449988" cy="5899599"/>
          </a:xfrm>
          <a:prstGeom prst="rect">
            <a:avLst/>
          </a:prstGeom>
        </p:spPr>
      </p:pic>
      <p:pic>
        <p:nvPicPr>
          <p:cNvPr id="17" name="Picture 16" descr="Screenshot 2019-03-24 at 11.44.28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05496" y="12636832"/>
            <a:ext cx="9499605" cy="5937253"/>
          </a:xfrm>
          <a:prstGeom prst="rect">
            <a:avLst/>
          </a:prstGeom>
        </p:spPr>
      </p:pic>
      <p:pic>
        <p:nvPicPr>
          <p:cNvPr id="45" name="Picture 3" descr="D:\Study\Final year project\Presentations\school-management-system-12-638.jpg"/>
          <p:cNvPicPr>
            <a:picLocks noChangeAspect="1" noChangeArrowheads="1"/>
          </p:cNvPicPr>
          <p:nvPr/>
        </p:nvPicPr>
        <p:blipFill>
          <a:blip r:embed="rId11"/>
          <a:srcRect/>
          <a:stretch>
            <a:fillRect/>
          </a:stretch>
        </p:blipFill>
        <p:spPr bwMode="auto">
          <a:xfrm>
            <a:off x="11667580" y="19657901"/>
            <a:ext cx="9983759" cy="6665119"/>
          </a:xfrm>
          <a:prstGeom prst="rect">
            <a:avLst/>
          </a:prstGeom>
          <a:noFill/>
        </p:spPr>
      </p:pic>
    </p:spTree>
    <p:extLst>
      <p:ext uri="{BB962C8B-B14F-4D97-AF65-F5344CB8AC3E}">
        <p14:creationId xmlns:p14="http://schemas.microsoft.com/office/powerpoint/2010/main" val="9311989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Poster (blue and brown design)" id="{605FF724-FBCD-48B8-AADE-CAF98A99C12F}" vid="{96070F77-7E76-449C-8883-310D4AD6CCB5}"/>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616</Words>
  <Application>Microsoft Macintosh PowerPoint</Application>
  <PresentationFormat>Custom</PresentationFormat>
  <Paragraphs>64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Eduwiz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2014-06-05T20:35:46Z</dcterms:created>
  <dcterms:modified xsi:type="dcterms:W3CDTF">2019-03-27T07:57:25Z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