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614C-84E0-41CC-A50C-B7B426A829AF}" type="datetimeFigureOut">
              <a:rPr lang="en-GB" smtClean="0"/>
              <a:pPr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0083-EDC1-4846-B9DE-B555DA1AF7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614C-84E0-41CC-A50C-B7B426A829AF}" type="datetimeFigureOut">
              <a:rPr lang="en-GB" smtClean="0"/>
              <a:pPr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0083-EDC1-4846-B9DE-B555DA1AF7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614C-84E0-41CC-A50C-B7B426A829AF}" type="datetimeFigureOut">
              <a:rPr lang="en-GB" smtClean="0"/>
              <a:pPr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0083-EDC1-4846-B9DE-B555DA1AF7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614C-84E0-41CC-A50C-B7B426A829AF}" type="datetimeFigureOut">
              <a:rPr lang="en-GB" smtClean="0"/>
              <a:pPr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0083-EDC1-4846-B9DE-B555DA1AF7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614C-84E0-41CC-A50C-B7B426A829AF}" type="datetimeFigureOut">
              <a:rPr lang="en-GB" smtClean="0"/>
              <a:pPr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0083-EDC1-4846-B9DE-B555DA1AF7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614C-84E0-41CC-A50C-B7B426A829AF}" type="datetimeFigureOut">
              <a:rPr lang="en-GB" smtClean="0"/>
              <a:pPr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0083-EDC1-4846-B9DE-B555DA1AF7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614C-84E0-41CC-A50C-B7B426A829AF}" type="datetimeFigureOut">
              <a:rPr lang="en-GB" smtClean="0"/>
              <a:pPr/>
              <a:t>14/11/2018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0083-EDC1-4846-B9DE-B555DA1AF7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614C-84E0-41CC-A50C-B7B426A829AF}" type="datetimeFigureOut">
              <a:rPr lang="en-GB" smtClean="0"/>
              <a:pPr/>
              <a:t>14/11/2018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0083-EDC1-4846-B9DE-B555DA1AF7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614C-84E0-41CC-A50C-B7B426A829AF}" type="datetimeFigureOut">
              <a:rPr lang="en-GB" smtClean="0"/>
              <a:pPr/>
              <a:t>14/11/2018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0083-EDC1-4846-B9DE-B555DA1AF7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614C-84E0-41CC-A50C-B7B426A829AF}" type="datetimeFigureOut">
              <a:rPr lang="en-GB" smtClean="0"/>
              <a:pPr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0083-EDC1-4846-B9DE-B555DA1AF7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614C-84E0-41CC-A50C-B7B426A829AF}" type="datetimeFigureOut">
              <a:rPr lang="en-GB" smtClean="0"/>
              <a:pPr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0083-EDC1-4846-B9DE-B555DA1AF7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2614C-84E0-41CC-A50C-B7B426A829AF}" type="datetimeFigureOut">
              <a:rPr lang="en-GB" smtClean="0"/>
              <a:pPr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00083-EDC1-4846-B9DE-B555DA1AF7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MAX" TargetMode="External"/><Relationship Id="rId2" Type="http://schemas.openxmlformats.org/officeDocument/2006/relationships/hyperlink" Target="http://en.wikipedia.org/wiki/Telecommun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Last_mi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WiMax 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endParaRPr lang="en-GB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Telephone and cable companies provide wired access to the Internet for homes and offices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Today everything changed from wired to wireless because of two reasons</a:t>
            </a: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Wired access is not available and  even available it is expensive</a:t>
            </a: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People need to access the Internet when they are using cellular phones</a:t>
            </a:r>
          </a:p>
          <a:p>
            <a:pPr lvl="1">
              <a:buNone/>
            </a:pPr>
            <a:endParaRPr lang="en-US" sz="2000" dirty="0" smtClean="0"/>
          </a:p>
          <a:p>
            <a:pPr lvl="1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WiMAX is an IP based, wireless broadband access technology that provides performance similar to 802.11/Wi-Fi networks with the coverage and QOS (quality of service) of cellular networks. WiMAX is also an acronym meaning "Worldwide Interoperability for Microwave Access (WiMAX). </a:t>
            </a:r>
          </a:p>
          <a:p>
            <a:endParaRPr lang="en-GB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  <a:ln>
            <a:solidFill>
              <a:srgbClr val="00B050"/>
            </a:solidFill>
          </a:ln>
        </p:spPr>
        <p:txBody>
          <a:bodyPr/>
          <a:lstStyle/>
          <a:p>
            <a:pPr>
              <a:buNone/>
            </a:pPr>
            <a:r>
              <a:rPr lang="en-GB" sz="2000" b="1" dirty="0" smtClean="0"/>
              <a:t>Addressing : </a:t>
            </a:r>
          </a:p>
          <a:p>
            <a:pPr marL="457200" indent="-457200">
              <a:buAutoNum type="arabicPeriod"/>
            </a:pPr>
            <a:r>
              <a:rPr lang="en-GB" sz="2000" dirty="0" smtClean="0"/>
              <a:t>Each subscriber and base station has a 48bits MAC address</a:t>
            </a:r>
          </a:p>
          <a:p>
            <a:pPr marL="457200" indent="-457200">
              <a:buAutoNum type="arabicPeriod"/>
            </a:pPr>
            <a:r>
              <a:rPr lang="en-GB" sz="2000" dirty="0" smtClean="0"/>
              <a:t>But these addresses are not there in the frame format</a:t>
            </a:r>
          </a:p>
          <a:p>
            <a:pPr marL="457200" indent="-457200">
              <a:buAutoNum type="arabicPeriod"/>
            </a:pPr>
            <a:r>
              <a:rPr lang="en-GB" sz="2000" dirty="0" smtClean="0"/>
              <a:t>Both </a:t>
            </a:r>
            <a:r>
              <a:rPr lang="en-GB" sz="2000" dirty="0" err="1" smtClean="0"/>
              <a:t>src</a:t>
            </a:r>
            <a:r>
              <a:rPr lang="en-GB" sz="2000" dirty="0" smtClean="0"/>
              <a:t> and des address are mapped to connection identifier during connection establishment phase.</a:t>
            </a:r>
          </a:p>
          <a:p>
            <a:pPr marL="457200" indent="-457200">
              <a:buAutoNum type="arabicPeriod"/>
            </a:pPr>
            <a:r>
              <a:rPr lang="en-GB" sz="2000" dirty="0" smtClean="0"/>
              <a:t>Connection identifier is a virtual connection identifier (VCI) </a:t>
            </a:r>
          </a:p>
          <a:p>
            <a:pPr marL="457200" indent="-457200">
              <a:buAutoNum type="arabicPeriod"/>
            </a:pPr>
            <a:r>
              <a:rPr lang="en-GB" sz="2000" dirty="0" smtClean="0"/>
              <a:t>Each frame uses the same VCI throughout the session during data transfer </a:t>
            </a:r>
          </a:p>
          <a:p>
            <a:pPr marL="457200" indent="-457200">
              <a:buAutoNum type="arabicPeriod"/>
            </a:pPr>
            <a:r>
              <a:rPr lang="en-GB" sz="2000" dirty="0" smtClean="0"/>
              <a:t>Protocol offers connection-oriented service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b="1" dirty="0" smtClean="0"/>
              <a:t>Security </a:t>
            </a:r>
            <a:r>
              <a:rPr lang="en-GB" sz="2000" b="1" dirty="0" err="1" smtClean="0"/>
              <a:t>sublayer</a:t>
            </a:r>
            <a:endParaRPr lang="en-GB" sz="2000" b="1" dirty="0" smtClean="0"/>
          </a:p>
          <a:p>
            <a:pPr>
              <a:buNone/>
            </a:pPr>
            <a:r>
              <a:rPr lang="en-GB" sz="2000" dirty="0" smtClean="0"/>
              <a:t>1. The Last </a:t>
            </a:r>
            <a:r>
              <a:rPr lang="en-GB" sz="2000" dirty="0" err="1" smtClean="0"/>
              <a:t>sublayer</a:t>
            </a:r>
            <a:r>
              <a:rPr lang="en-GB" sz="2000" dirty="0" smtClean="0"/>
              <a:t> in the data link layer provides security form communication </a:t>
            </a:r>
          </a:p>
          <a:p>
            <a:pPr>
              <a:buNone/>
            </a:pPr>
            <a:r>
              <a:rPr lang="en-GB" sz="2000" dirty="0" smtClean="0"/>
              <a:t>2. It takes care of encrypting the information exchanged between </a:t>
            </a:r>
            <a:r>
              <a:rPr lang="en-GB" sz="2000" dirty="0" err="1" smtClean="0"/>
              <a:t>subscribesr</a:t>
            </a:r>
            <a:r>
              <a:rPr lang="en-GB" sz="2000" dirty="0" smtClean="0"/>
              <a:t> and base station</a:t>
            </a:r>
            <a:endParaRPr lang="en-GB" sz="2000" dirty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GB" sz="2000" b="1" dirty="0" smtClean="0"/>
              <a:t>Transmission convergence </a:t>
            </a:r>
            <a:r>
              <a:rPr lang="en-GB" sz="2000" b="1" dirty="0" err="1" smtClean="0"/>
              <a:t>sublayer</a:t>
            </a:r>
            <a:endParaRPr lang="en-GB" sz="2000" b="1" dirty="0" smtClean="0"/>
          </a:p>
          <a:p>
            <a:pPr marL="457200" indent="-457200">
              <a:buAutoNum type="arabicPeriod"/>
            </a:pPr>
            <a:r>
              <a:rPr lang="en-GB" sz="2000" dirty="0" smtClean="0"/>
              <a:t>Uses TDD time division duplex (</a:t>
            </a:r>
            <a:r>
              <a:rPr lang="en-GB" sz="2000" dirty="0" err="1" smtClean="0"/>
              <a:t>bidiretional</a:t>
            </a:r>
            <a:r>
              <a:rPr lang="en-GB" sz="2000" dirty="0" smtClean="0"/>
              <a:t>)</a:t>
            </a:r>
          </a:p>
          <a:p>
            <a:pPr marL="457200" indent="-457200">
              <a:buAutoNum type="arabicPeriod"/>
            </a:pPr>
            <a:r>
              <a:rPr lang="en-GB" sz="2000" dirty="0" smtClean="0"/>
              <a:t>Physical layer packs the frame received from the DLL into two </a:t>
            </a:r>
            <a:r>
              <a:rPr lang="en-GB" sz="2000" dirty="0" err="1" smtClean="0"/>
              <a:t>subframes</a:t>
            </a:r>
            <a:endParaRPr lang="en-GB" sz="2000" dirty="0" smtClean="0"/>
          </a:p>
          <a:p>
            <a:pPr marL="857250" lvl="1" indent="-457200">
              <a:buAutoNum type="arabicPeriod"/>
            </a:pPr>
            <a:r>
              <a:rPr lang="en-GB" sz="1600" b="1" dirty="0" smtClean="0"/>
              <a:t>One frame carries data from base station to the subscriber (downstream)</a:t>
            </a:r>
          </a:p>
          <a:p>
            <a:pPr marL="857250" lvl="1" indent="-457200">
              <a:buAutoNum type="arabicPeriod"/>
            </a:pPr>
            <a:r>
              <a:rPr lang="en-GB" sz="1600" b="1" dirty="0" smtClean="0"/>
              <a:t>Another frame carries data from the subscriber to the base station(upstream)</a:t>
            </a:r>
          </a:p>
          <a:p>
            <a:pPr marL="857250" lvl="1" indent="-457200">
              <a:buAutoNum type="arabicPeriod"/>
            </a:pPr>
            <a:r>
              <a:rPr lang="en-GB" sz="1600" b="1" dirty="0" smtClean="0"/>
              <a:t>Each </a:t>
            </a:r>
            <a:r>
              <a:rPr lang="en-GB" sz="1600" b="1" dirty="0" err="1" smtClean="0"/>
              <a:t>subframe</a:t>
            </a:r>
            <a:r>
              <a:rPr lang="en-GB" sz="1600" b="1" dirty="0" smtClean="0"/>
              <a:t> is divided into slots</a:t>
            </a:r>
          </a:p>
          <a:p>
            <a:pPr marL="857250" lvl="1" indent="-457200">
              <a:buAutoNum type="arabicPeriod"/>
            </a:pPr>
            <a:endParaRPr lang="en-GB" sz="1600" dirty="0" smtClean="0"/>
          </a:p>
          <a:p>
            <a:pPr marL="457200" indent="-457200">
              <a:buAutoNum type="arabicPeriod"/>
            </a:pPr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pPr>
              <a:buNone/>
            </a:pPr>
            <a:r>
              <a:rPr lang="en-GB" sz="2000" dirty="0" smtClean="0"/>
              <a:t>               Dr Downstream Reservation ,  D-downstream data</a:t>
            </a:r>
          </a:p>
          <a:p>
            <a:pPr>
              <a:buNone/>
            </a:pPr>
            <a:r>
              <a:rPr lang="en-GB" sz="2000" dirty="0" smtClean="0"/>
              <a:t> </a:t>
            </a:r>
            <a:r>
              <a:rPr lang="en-GB" sz="2000" dirty="0" smtClean="0"/>
              <a:t>               UR Upstream reservation      , C-control , U-Upstream data</a:t>
            </a:r>
          </a:p>
          <a:p>
            <a:pPr>
              <a:buNone/>
            </a:pPr>
            <a:r>
              <a:rPr lang="en-GB" sz="2000" dirty="0" smtClean="0"/>
              <a:t> </a:t>
            </a:r>
            <a:r>
              <a:rPr lang="en-GB" sz="2000" dirty="0" smtClean="0"/>
              <a:t>                CR-means request</a:t>
            </a:r>
          </a:p>
          <a:p>
            <a:endParaRPr lang="en-GB" sz="2000" dirty="0" smtClean="0"/>
          </a:p>
          <a:p>
            <a:pPr>
              <a:buNone/>
            </a:pPr>
            <a:endParaRPr lang="en-GB" sz="2000" b="1" dirty="0" smtClean="0"/>
          </a:p>
          <a:p>
            <a:endParaRPr lang="en-GB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667000"/>
          <a:ext cx="609600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.........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  <a:ln w="381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GB" sz="2000" b="1" dirty="0" smtClean="0"/>
              <a:t>Physical medium dependent </a:t>
            </a:r>
            <a:r>
              <a:rPr lang="en-GB" sz="2000" b="1" dirty="0" err="1" smtClean="0"/>
              <a:t>sublayer</a:t>
            </a:r>
            <a:endParaRPr lang="en-GB" sz="2000" b="1" dirty="0" smtClean="0"/>
          </a:p>
          <a:p>
            <a:pPr algn="just">
              <a:buNone/>
            </a:pPr>
            <a:r>
              <a:rPr lang="en-GB" sz="2000" b="1" dirty="0" smtClean="0"/>
              <a:t>	1</a:t>
            </a:r>
            <a:r>
              <a:rPr lang="en-GB" sz="2000" dirty="0" smtClean="0"/>
              <a:t>. original IEEE 802.16 defined the band 10-66GHZ and modulations QPSK (2bits/baud), QAM-16 (4bits/baud) and QAM(6bits/baud) for long, medium and short distance communication</a:t>
            </a:r>
          </a:p>
          <a:p>
            <a:pPr algn="just">
              <a:buNone/>
            </a:pPr>
            <a:r>
              <a:rPr lang="en-GB" sz="2000" dirty="0" smtClean="0"/>
              <a:t>	2. IEEE </a:t>
            </a:r>
            <a:r>
              <a:rPr lang="en-GB" sz="2000" dirty="0" smtClean="0"/>
              <a:t>defined  </a:t>
            </a:r>
            <a:r>
              <a:rPr lang="en-GB" sz="2000" dirty="0" smtClean="0"/>
              <a:t>802.16d (fixed </a:t>
            </a:r>
            <a:r>
              <a:rPr lang="en-GB" sz="2000" dirty="0" err="1" smtClean="0"/>
              <a:t>WiMax</a:t>
            </a:r>
            <a:r>
              <a:rPr lang="en-GB" sz="2000" dirty="0" smtClean="0"/>
              <a:t>) which added the band 2-11 GHZ </a:t>
            </a:r>
            <a:r>
              <a:rPr lang="en-GB" sz="2000" dirty="0" smtClean="0"/>
              <a:t>using </a:t>
            </a:r>
            <a:r>
              <a:rPr lang="en-GB" sz="2000" dirty="0" smtClean="0"/>
              <a:t>orthogonal frequency </a:t>
            </a:r>
            <a:r>
              <a:rPr lang="en-GB" sz="2000" dirty="0" smtClean="0"/>
              <a:t>division </a:t>
            </a:r>
            <a:r>
              <a:rPr lang="en-GB" sz="2000" dirty="0" smtClean="0"/>
              <a:t>multiplexing OFDM</a:t>
            </a:r>
          </a:p>
          <a:p>
            <a:pPr algn="just">
              <a:buNone/>
            </a:pPr>
            <a:r>
              <a:rPr lang="en-GB" dirty="0" smtClean="0"/>
              <a:t>    </a:t>
            </a:r>
            <a:r>
              <a:rPr lang="en-GB" sz="2000" dirty="0" smtClean="0"/>
              <a:t>3. IEEE defined  802.16e (mobile </a:t>
            </a:r>
            <a:r>
              <a:rPr lang="en-GB" sz="2000" dirty="0" err="1" smtClean="0"/>
              <a:t>WiMax</a:t>
            </a:r>
            <a:r>
              <a:rPr lang="en-GB" sz="2000" dirty="0" smtClean="0"/>
              <a:t>) and added scalable orthogonal FDM (SOFDM)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5745163"/>
          </a:xfrm>
          <a:ln w="38100">
            <a:solidFill>
              <a:srgbClr val="92D050"/>
            </a:solidFill>
          </a:ln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2000" dirty="0" smtClean="0"/>
              <a:t>   </a:t>
            </a:r>
            <a:r>
              <a:rPr lang="en-US" sz="2000" b="1" dirty="0" smtClean="0"/>
              <a:t> WiMAX</a:t>
            </a:r>
            <a:r>
              <a:rPr lang="en-US" sz="2000" dirty="0" smtClean="0"/>
              <a:t> (</a:t>
            </a:r>
            <a:r>
              <a:rPr lang="en-US" sz="2000" b="1" dirty="0" smtClean="0"/>
              <a:t>Worldwide Interoperability for Microwave Access</a:t>
            </a:r>
            <a:r>
              <a:rPr lang="en-US" sz="2000" dirty="0" smtClean="0"/>
              <a:t>) is a </a:t>
            </a:r>
            <a:r>
              <a:rPr lang="en-US" sz="2000" dirty="0" smtClean="0">
                <a:hlinkClick r:id="rId2" tooltip="Telecommunication"/>
              </a:rPr>
              <a:t>telecommunications</a:t>
            </a:r>
            <a:r>
              <a:rPr lang="en-US" sz="2000" dirty="0" smtClean="0"/>
              <a:t> protocol that provides fixed and mobile Internet access.    The name "WiMAX" was created by the </a:t>
            </a:r>
            <a:r>
              <a:rPr lang="en-US" sz="2000" dirty="0" smtClean="0">
                <a:hlinkClick r:id="rId3"/>
              </a:rPr>
              <a:t>WiMAX Forum</a:t>
            </a:r>
            <a:r>
              <a:rPr lang="en-US" sz="2000" dirty="0" smtClean="0"/>
              <a:t>, which was formed in June 2001 to promote conformity and interoperability of the standard. The forum describes WiMAX as "a standards-based technology enabling the delivery of </a:t>
            </a:r>
            <a:r>
              <a:rPr lang="en-US" sz="2000" dirty="0" smtClean="0">
                <a:hlinkClick r:id="rId4" tooltip="Last mile"/>
              </a:rPr>
              <a:t>last mile</a:t>
            </a:r>
            <a:r>
              <a:rPr lang="en-US" sz="2000" dirty="0" smtClean="0"/>
              <a:t> wireless broadband access as an alternative to cable and DSL".</a:t>
            </a:r>
          </a:p>
          <a:p>
            <a:pPr>
              <a:buNone/>
            </a:pPr>
            <a:endParaRPr lang="en-US" sz="2000" dirty="0" smtClean="0"/>
          </a:p>
          <a:p>
            <a:pPr>
              <a:lnSpc>
                <a:spcPct val="170000"/>
              </a:lnSpc>
              <a:buNone/>
            </a:pPr>
            <a:r>
              <a:rPr lang="en-GB" sz="2000" b="1" dirty="0" smtClean="0"/>
              <a:t>16.1.1  Services </a:t>
            </a:r>
          </a:p>
          <a:p>
            <a:pPr>
              <a:lnSpc>
                <a:spcPct val="170000"/>
              </a:lnSpc>
              <a:buNone/>
            </a:pPr>
            <a:r>
              <a:rPr lang="en-GB" sz="2000" dirty="0"/>
              <a:t> </a:t>
            </a:r>
            <a:r>
              <a:rPr lang="en-GB" sz="2000" dirty="0" smtClean="0"/>
              <a:t>WiMAX provides two types of services </a:t>
            </a:r>
          </a:p>
          <a:p>
            <a:pPr lvl="1">
              <a:lnSpc>
                <a:spcPct val="170000"/>
              </a:lnSpc>
            </a:pPr>
            <a:r>
              <a:rPr lang="en-GB" sz="2000" dirty="0" smtClean="0"/>
              <a:t>Fixed </a:t>
            </a:r>
          </a:p>
          <a:p>
            <a:pPr lvl="1">
              <a:lnSpc>
                <a:spcPct val="170000"/>
              </a:lnSpc>
            </a:pPr>
            <a:r>
              <a:rPr lang="en-GB" sz="2000" dirty="0" smtClean="0"/>
              <a:t>Mobile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  <a:ln>
            <a:solidFill>
              <a:srgbClr val="92D050"/>
            </a:solidFill>
          </a:ln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GB" sz="3800" b="1" dirty="0" smtClean="0">
                <a:latin typeface="Times New Roman" pitchFamily="18" charset="0"/>
                <a:cs typeface="Times New Roman" pitchFamily="18" charset="0"/>
              </a:rPr>
              <a:t>Fixed WiMax  </a:t>
            </a:r>
            <a:r>
              <a:rPr lang="en-GB" sz="3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lang="en-GB" sz="3800" dirty="0" smtClean="0">
                <a:latin typeface="Times New Roman" pitchFamily="18" charset="0"/>
                <a:cs typeface="Times New Roman" pitchFamily="18" charset="0"/>
              </a:rPr>
              <a:t>A base station can use different types of antenna like   </a:t>
            </a:r>
            <a:r>
              <a:rPr lang="en-GB" sz="3800" dirty="0" err="1" smtClean="0">
                <a:latin typeface="Times New Roman" pitchFamily="18" charset="0"/>
                <a:cs typeface="Times New Roman" pitchFamily="18" charset="0"/>
              </a:rPr>
              <a:t>omnidirectional</a:t>
            </a:r>
            <a:r>
              <a:rPr lang="en-GB" sz="3800" dirty="0" smtClean="0">
                <a:latin typeface="Times New Roman" pitchFamily="18" charset="0"/>
                <a:cs typeface="Times New Roman" pitchFamily="18" charset="0"/>
              </a:rPr>
              <a:t>, sector or panel to optimize the performance</a:t>
            </a: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lang="en-GB" sz="3800" dirty="0" smtClean="0">
                <a:latin typeface="Times New Roman" pitchFamily="18" charset="0"/>
                <a:cs typeface="Times New Roman" pitchFamily="18" charset="0"/>
              </a:rPr>
              <a:t>WiMAX uses a </a:t>
            </a:r>
            <a:r>
              <a:rPr lang="en-GB" sz="3800" dirty="0" err="1" smtClean="0">
                <a:latin typeface="Times New Roman" pitchFamily="18" charset="0"/>
                <a:cs typeface="Times New Roman" pitchFamily="18" charset="0"/>
              </a:rPr>
              <a:t>beamsteering</a:t>
            </a:r>
            <a:r>
              <a:rPr lang="en-GB" sz="3800" dirty="0" smtClean="0">
                <a:latin typeface="Times New Roman" pitchFamily="18" charset="0"/>
                <a:cs typeface="Times New Roman" pitchFamily="18" charset="0"/>
              </a:rPr>
              <a:t> adaptive antenna system (AAS)</a:t>
            </a: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lang="en-GB" sz="3800" dirty="0" smtClean="0">
                <a:latin typeface="Times New Roman" pitchFamily="18" charset="0"/>
                <a:cs typeface="Times New Roman" pitchFamily="18" charset="0"/>
              </a:rPr>
              <a:t>During transmission, it focuses its energy in the direction of the subscriber</a:t>
            </a: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lang="en-GB" sz="3800" dirty="0" smtClean="0">
                <a:latin typeface="Times New Roman" pitchFamily="18" charset="0"/>
                <a:cs typeface="Times New Roman" pitchFamily="18" charset="0"/>
              </a:rPr>
              <a:t>While receiving , it focus in the direction of the subscriber station to receive maximum energy sent by the subscriber</a:t>
            </a: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lang="en-GB" sz="3800" dirty="0" smtClean="0">
                <a:latin typeface="Times New Roman" pitchFamily="18" charset="0"/>
                <a:cs typeface="Times New Roman" pitchFamily="18" charset="0"/>
              </a:rPr>
              <a:t>Fixed service is similar to telephone network or wired connection network</a:t>
            </a: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lang="en-GB" sz="3800" dirty="0" smtClean="0">
                <a:latin typeface="Times New Roman" pitchFamily="18" charset="0"/>
                <a:cs typeface="Times New Roman" pitchFamily="18" charset="0"/>
              </a:rPr>
              <a:t>WiMax also uses MIMO antenna system, which can provide simultaneous transmission and receiving functions</a:t>
            </a:r>
          </a:p>
          <a:p>
            <a:pPr marL="457200" indent="-457200">
              <a:buAutoNum type="arabicPeriod"/>
            </a:pPr>
            <a:endParaRPr lang="en-GB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</a:p>
          <a:p>
            <a:pPr>
              <a:buNone/>
            </a:pPr>
            <a:r>
              <a:rPr lang="en-GB" sz="3800" b="1" dirty="0" smtClean="0"/>
              <a:t>Please see the diagram from the text book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915400" cy="6172200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b="1" dirty="0" smtClean="0"/>
              <a:t>Mobile WiMax</a:t>
            </a:r>
          </a:p>
          <a:p>
            <a:r>
              <a:rPr lang="en-GB" sz="2000" dirty="0" smtClean="0"/>
              <a:t>It is same as fixed service except the subscribers are mobile stations that move from one place to another</a:t>
            </a:r>
          </a:p>
          <a:p>
            <a:r>
              <a:rPr lang="en-GB" sz="2000" dirty="0" smtClean="0"/>
              <a:t>The same issue is involved in cellular telephone system, such as roaming</a:t>
            </a:r>
          </a:p>
          <a:p>
            <a:pPr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Please see the figure from textbook</a:t>
            </a:r>
          </a:p>
          <a:p>
            <a:pPr>
              <a:buNone/>
            </a:pP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2000" b="1" u="sng" dirty="0" smtClean="0">
                <a:latin typeface="Times New Roman" pitchFamily="18" charset="0"/>
                <a:cs typeface="Times New Roman" pitchFamily="18" charset="0"/>
              </a:rPr>
              <a:t>16.1.2  IEEE project 802.16</a:t>
            </a:r>
          </a:p>
          <a:p>
            <a:pPr>
              <a:buNone/>
            </a:pP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Standard IEEE 802.11  is wireless LAN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Distance between a base station  and a host in 802.11 is very  limited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Defines connectionless communication</a:t>
            </a:r>
          </a:p>
          <a:p>
            <a:pPr marL="457200" indent="-457200">
              <a:buFont typeface="+mj-lt"/>
              <a:buAutoNum type="arabicPeriod"/>
            </a:pP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Standard IEEE 802.16 is a standard for a wireless WAN (or MAN)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distance between a base station and subscriber station  may be separated by 10s of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kilometer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Defines connection oriented service</a:t>
            </a:r>
          </a:p>
          <a:p>
            <a:pPr marL="857250" lvl="1" indent="-457200">
              <a:buFont typeface="+mj-lt"/>
              <a:buAutoNum type="arabicPeriod"/>
            </a:pPr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GB" sz="2000" b="1" dirty="0" smtClean="0"/>
              <a:t>IEEE 802.16</a:t>
            </a:r>
          </a:p>
          <a:p>
            <a:pPr lvl="1"/>
            <a:r>
              <a:rPr lang="en-GB" sz="2000" dirty="0" smtClean="0"/>
              <a:t>Two revision happened</a:t>
            </a:r>
          </a:p>
          <a:p>
            <a:pPr lvl="1"/>
            <a:r>
              <a:rPr lang="en-GB" sz="2000" dirty="0" smtClean="0"/>
              <a:t>802.16d :which concentrates on the fixed WiMax</a:t>
            </a:r>
          </a:p>
          <a:p>
            <a:pPr lvl="1"/>
            <a:r>
              <a:rPr lang="en-GB" sz="2000" dirty="0" smtClean="0"/>
              <a:t>802.16e: which defines the mobile WiMax</a:t>
            </a:r>
          </a:p>
          <a:p>
            <a:pPr lvl="1">
              <a:buNone/>
            </a:pPr>
            <a:endParaRPr lang="en-GB" sz="2000" dirty="0"/>
          </a:p>
          <a:p>
            <a:pPr>
              <a:buNone/>
            </a:pPr>
            <a:r>
              <a:rPr lang="en-GB" sz="2400" u="sng" dirty="0" smtClean="0"/>
              <a:t>16.1.3 : Layers in project 802.16</a:t>
            </a:r>
          </a:p>
          <a:p>
            <a:pPr>
              <a:buNone/>
            </a:pPr>
            <a:endParaRPr lang="en-GB" sz="2400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2819400"/>
          <a:ext cx="3886200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86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Service specific</a:t>
                      </a:r>
                      <a:r>
                        <a:rPr lang="en-GB" b="1" baseline="0" dirty="0" smtClean="0"/>
                        <a:t> convergence sub layers</a:t>
                      </a:r>
                      <a:endParaRPr lang="en-GB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MAC sub layers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Security sub layers</a:t>
                      </a:r>
                      <a:endParaRPr lang="en-GB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3124200"/>
            <a:ext cx="16002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Data link layer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4114800"/>
          <a:ext cx="4038600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Transmission convergence </a:t>
                      </a:r>
                      <a:r>
                        <a:rPr lang="en-GB" dirty="0" err="1" smtClean="0"/>
                        <a:t>sublayers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Physical medium dependent </a:t>
                      </a:r>
                      <a:r>
                        <a:rPr lang="en-GB" dirty="0" err="1" smtClean="0"/>
                        <a:t>sublayers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" y="4267200"/>
            <a:ext cx="16002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Physical  layer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Layers in project 802.16</a:t>
            </a:r>
          </a:p>
          <a:p>
            <a:pPr marL="457200" indent="-457200"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Service specific convergence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sublayers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It is for broadband wireless communication</a:t>
            </a:r>
          </a:p>
          <a:p>
            <a:pPr marL="857250" lvl="1" indent="-457200"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It is devised for connection oriented service  in which each connection may benefit from specific QOS</a:t>
            </a:r>
          </a:p>
          <a:p>
            <a:pPr marL="457200" indent="-457200"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MAC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sublayers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Defines access method and the format of the frame</a:t>
            </a:r>
          </a:p>
          <a:p>
            <a:pPr marL="857250" lvl="1" indent="-457200"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It is the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sublayer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designed for connection oriented service</a:t>
            </a:r>
          </a:p>
          <a:p>
            <a:pPr marL="857250" lvl="1" indent="-457200"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packets are routed from base station to the subscriber station using connection identifier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Access method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WiMax uses reservation scheduling access method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Base station needs to make a slot reservation before sending a slot size of data to a subscriber station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Subscriber station need to re</a:t>
            </a:r>
            <a:r>
              <a:rPr lang="en-GB" sz="2000" dirty="0" smtClean="0"/>
              <a:t>serve slot and before sending a slot size of data to the base station</a:t>
            </a:r>
            <a:endParaRPr lang="en-GB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Frame format</a:t>
            </a:r>
          </a:p>
          <a:p>
            <a:pPr>
              <a:buNone/>
            </a:pPr>
            <a:r>
              <a:rPr lang="en-GB" sz="2400" u="sng" dirty="0" smtClean="0">
                <a:latin typeface="Times New Roman" pitchFamily="18" charset="0"/>
                <a:cs typeface="Times New Roman" pitchFamily="18" charset="0"/>
              </a:rPr>
              <a:t>WiMax  generic frame format</a:t>
            </a:r>
          </a:p>
          <a:p>
            <a:pPr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       3bytes	     2 B   	1B	variable	4B</a:t>
            </a:r>
          </a:p>
          <a:p>
            <a:pPr>
              <a:buNone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      1bits       1	     6	   1	1	2	1	11</a:t>
            </a:r>
          </a:p>
          <a:p>
            <a:pPr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First bit is the frame identifier . If 0 it is generic frame. If 1 it is control frame</a:t>
            </a:r>
          </a:p>
          <a:p>
            <a:pPr>
              <a:buNone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EC: encryption control . Denotes whether encryption is required or not for security purpose. If the bits is 0, it means no encryption, if it is 1, it means needs encryption at the security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sublayers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676400"/>
          <a:ext cx="6629400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400"/>
                <a:gridCol w="1447800"/>
                <a:gridCol w="853440"/>
                <a:gridCol w="1325880"/>
                <a:gridCol w="1325880"/>
              </a:tblGrid>
              <a:tr h="635000">
                <a:tc>
                  <a:txBody>
                    <a:bodyPr/>
                    <a:lstStyle/>
                    <a:p>
                      <a:r>
                        <a:rPr lang="en-GB" dirty="0" smtClean="0"/>
                        <a:t>Combination of fields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Connection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header CRC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Payload </a:t>
                      </a:r>
                    </a:p>
                    <a:p>
                      <a:r>
                        <a:rPr lang="en-GB" dirty="0" err="1" smtClean="0"/>
                        <a:t>Upto</a:t>
                      </a:r>
                      <a:r>
                        <a:rPr lang="en-GB" dirty="0" smtClean="0"/>
                        <a:t> 2038bytes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CRC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3058160"/>
          <a:ext cx="6400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0100"/>
                <a:gridCol w="800100"/>
                <a:gridCol w="800100"/>
                <a:gridCol w="266700"/>
                <a:gridCol w="1333500"/>
                <a:gridCol w="800100"/>
                <a:gridCol w="3048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LENGTH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990600" y="2590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67000" y="2514600"/>
            <a:ext cx="464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Type : it indicates the type of frame, it is used only for generic frame. It mainly used to indicate type of payload (packed load or fragmented load)</a:t>
            </a:r>
          </a:p>
          <a:p>
            <a:pPr algn="just">
              <a:buNone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CI:  checksum ID is used to indicate frame checksum field should be present  or not . If the payload is multimedia, forward error correction is applied to the frame and there is no need for checksum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EK:  encryption key  (2bits) defines 4 keys for encryption (if required)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Length: (11 bits) defines the total length of the frame. This field is present in generic frame and is replaced by the bytes needed in control frame</a:t>
            </a:r>
          </a:p>
          <a:p>
            <a:pPr>
              <a:buNone/>
            </a:pPr>
            <a:endParaRPr lang="en-GB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400800"/>
          </a:xfrm>
          <a:ln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2000" b="1" u="sng" dirty="0" smtClean="0"/>
              <a:t>WiMax control frame format</a:t>
            </a:r>
          </a:p>
          <a:p>
            <a:pPr>
              <a:buNone/>
            </a:pPr>
            <a:r>
              <a:rPr lang="en-GB" sz="2000" b="1" dirty="0"/>
              <a:t> </a:t>
            </a:r>
            <a:r>
              <a:rPr lang="en-GB" sz="2000" b="1" dirty="0" smtClean="0"/>
              <a:t>                        </a:t>
            </a:r>
          </a:p>
          <a:p>
            <a:pPr>
              <a:buNone/>
            </a:pPr>
            <a:r>
              <a:rPr lang="en-GB" sz="2000" b="1" dirty="0"/>
              <a:t> </a:t>
            </a:r>
            <a:r>
              <a:rPr lang="en-GB" sz="2000" b="1" dirty="0" smtClean="0"/>
              <a:t>                            1 B		2B		</a:t>
            </a:r>
            <a:r>
              <a:rPr lang="en-GB" sz="2000" b="1" dirty="0" err="1" smtClean="0"/>
              <a:t>2B</a:t>
            </a:r>
            <a:r>
              <a:rPr lang="en-GB" sz="2000" b="1" dirty="0" smtClean="0"/>
              <a:t>	1B</a:t>
            </a:r>
          </a:p>
          <a:p>
            <a:pPr>
              <a:buNone/>
            </a:pPr>
            <a:endParaRPr lang="en-GB" sz="2000" b="1" dirty="0" smtClean="0"/>
          </a:p>
          <a:p>
            <a:pPr>
              <a:buNone/>
            </a:pPr>
            <a:endParaRPr lang="en-GB" sz="2000" b="1" dirty="0"/>
          </a:p>
          <a:p>
            <a:pPr>
              <a:buNone/>
            </a:pPr>
            <a:endParaRPr lang="en-GB" sz="2000" b="1" dirty="0" smtClean="0"/>
          </a:p>
          <a:p>
            <a:pPr>
              <a:buNone/>
            </a:pPr>
            <a:r>
              <a:rPr lang="en-GB" sz="2000" b="1" dirty="0"/>
              <a:t> </a:t>
            </a:r>
            <a:r>
              <a:rPr lang="en-GB" sz="2000" b="1" dirty="0" smtClean="0"/>
              <a:t>                            1b     </a:t>
            </a:r>
            <a:r>
              <a:rPr lang="en-GB" sz="2000" b="1" dirty="0" err="1" smtClean="0"/>
              <a:t>1b</a:t>
            </a:r>
            <a:r>
              <a:rPr lang="en-GB" sz="2000" b="1" dirty="0" smtClean="0"/>
              <a:t>     6b</a:t>
            </a:r>
          </a:p>
          <a:p>
            <a:pPr>
              <a:buNone/>
            </a:pPr>
            <a:endParaRPr lang="en-GB" sz="2000" b="1" dirty="0"/>
          </a:p>
          <a:p>
            <a:pPr>
              <a:buNone/>
            </a:pPr>
            <a:endParaRPr lang="en-GB" sz="2000" b="1" dirty="0" smtClean="0"/>
          </a:p>
          <a:p>
            <a:pPr>
              <a:buNone/>
            </a:pPr>
            <a:r>
              <a:rPr lang="en-GB" sz="2000" b="1" dirty="0" smtClean="0"/>
              <a:t>Bytes needed: </a:t>
            </a:r>
            <a:r>
              <a:rPr lang="en-GB" sz="2000" dirty="0" smtClean="0"/>
              <a:t>16bits size	, defines the number of bytes needed for allocated slots in the physical layer</a:t>
            </a:r>
          </a:p>
          <a:p>
            <a:pPr>
              <a:buNone/>
            </a:pPr>
            <a:r>
              <a:rPr lang="en-GB" sz="2000" b="1" dirty="0" smtClean="0"/>
              <a:t>Connection ID</a:t>
            </a:r>
            <a:r>
              <a:rPr lang="en-GB" sz="2000" dirty="0" smtClean="0"/>
              <a:t>: (16bits),  defines the connection identifier for the current connection. IEEE 802.16 and WiMax define a connection-oriented protocol</a:t>
            </a:r>
          </a:p>
          <a:p>
            <a:pPr>
              <a:buNone/>
            </a:pPr>
            <a:r>
              <a:rPr lang="en-GB" sz="2000" b="1" dirty="0" smtClean="0"/>
              <a:t>Header CRC: (8bit header CRC). </a:t>
            </a:r>
            <a:r>
              <a:rPr lang="en-GB" sz="2000" dirty="0" smtClean="0"/>
              <a:t>Is used to check whether header is corrupted. It uses 8 bit polynomial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b="1" dirty="0" smtClean="0"/>
              <a:t>Payload: </a:t>
            </a:r>
            <a:r>
              <a:rPr lang="en-GB" sz="2000" dirty="0" smtClean="0"/>
              <a:t>variable length, defines payload , the data is encapsulated in the frame (frame from service specific convergence </a:t>
            </a:r>
            <a:r>
              <a:rPr lang="en-GB" sz="2000" dirty="0" err="1" smtClean="0"/>
              <a:t>sublayer</a:t>
            </a:r>
            <a:r>
              <a:rPr lang="en-GB" sz="2000" dirty="0" smtClean="0"/>
              <a:t>). This field is not present in the control frame</a:t>
            </a:r>
          </a:p>
          <a:p>
            <a:pPr>
              <a:buNone/>
            </a:pPr>
            <a:r>
              <a:rPr lang="en-GB" sz="2000" b="1" dirty="0" smtClean="0"/>
              <a:t>CRC : is used for error detection over the whole frame. It uses the CRC 32 bit divisor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b="1" u="sng" dirty="0"/>
              <a:t> </a:t>
            </a:r>
            <a:r>
              <a:rPr lang="en-GB" sz="2000" b="1" u="sng" dirty="0" smtClean="0"/>
              <a:t>                 </a:t>
            </a:r>
          </a:p>
          <a:p>
            <a:pPr>
              <a:buNone/>
            </a:pPr>
            <a:endParaRPr lang="en-GB" sz="2000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Three fields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Bytes needed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Connection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Header CRC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362200"/>
          <a:ext cx="2133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371600" y="1752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19400" y="17526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884</Words>
  <Application>Microsoft Office PowerPoint</Application>
  <PresentationFormat>On-screen Show (4:3)</PresentationFormat>
  <Paragraphs>165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WiMax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WiMax</dc:title>
  <dc:creator>user</dc:creator>
  <cp:lastModifiedBy>user</cp:lastModifiedBy>
  <cp:revision>29</cp:revision>
  <dcterms:created xsi:type="dcterms:W3CDTF">2018-11-13T14:54:51Z</dcterms:created>
  <dcterms:modified xsi:type="dcterms:W3CDTF">2018-11-14T01:36:48Z</dcterms:modified>
</cp:coreProperties>
</file>