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70" r:id="rId4"/>
    <p:sldId id="271" r:id="rId5"/>
    <p:sldId id="265" r:id="rId6"/>
    <p:sldId id="258" r:id="rId7"/>
    <p:sldId id="264" r:id="rId8"/>
    <p:sldId id="260" r:id="rId9"/>
    <p:sldId id="272" r:id="rId10"/>
    <p:sldId id="273" r:id="rId11"/>
    <p:sldId id="274" r:id="rId12"/>
    <p:sldId id="259" r:id="rId13"/>
    <p:sldId id="268" r:id="rId14"/>
    <p:sldId id="269" r:id="rId15"/>
    <p:sldId id="261" r:id="rId16"/>
    <p:sldId id="275" r:id="rId17"/>
    <p:sldId id="262" r:id="rId18"/>
    <p:sldId id="276" r:id="rId19"/>
    <p:sldId id="263" r:id="rId20"/>
    <p:sldId id="277" r:id="rId21"/>
    <p:sldId id="278" r:id="rId22"/>
    <p:sldId id="279" r:id="rId23"/>
    <p:sldId id="280" r:id="rId24"/>
    <p:sldId id="281" r:id="rId25"/>
    <p:sldId id="282" r:id="rId26"/>
    <p:sldId id="283" r:id="rId27"/>
    <p:sldId id="266" r:id="rId28"/>
    <p:sldId id="267" r:id="rId29"/>
    <p:sldId id="284"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9878A-CD6C-4806-9B6F-9ADF006F02E4}" type="datetimeFigureOut">
              <a:rPr lang="uk-UA" smtClean="0"/>
              <a:pPr/>
              <a:t>29.01.2022</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D3AA01-624D-4B1C-BFFA-432126332222}" type="slidenum">
              <a:rPr lang="uk-UA" smtClean="0"/>
              <a:pPr/>
              <a:t>‹#›</a:t>
            </a:fld>
            <a:endParaRPr lang="uk-U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8B73514-39A3-4326-897D-8EAE77A2BAAA}" type="datetime1">
              <a:rPr lang="ru-RU" smtClean="0"/>
              <a:t>29.01.2022</a:t>
            </a:fld>
            <a:endParaRPr lang="ru-RU"/>
          </a:p>
        </p:txBody>
      </p:sp>
      <p:sp>
        <p:nvSpPr>
          <p:cNvPr id="5" name="Нижний колонтитул 4"/>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3D899B5-A3DE-4C69-83BA-43BD2EE94D8F}" type="datetime1">
              <a:rPr lang="ru-RU" smtClean="0"/>
              <a:t>29.01.2022</a:t>
            </a:fld>
            <a:endParaRPr lang="ru-RU"/>
          </a:p>
        </p:txBody>
      </p:sp>
      <p:sp>
        <p:nvSpPr>
          <p:cNvPr id="5" name="Нижний колонтитул 4"/>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EF5D87-DFFA-47AA-A061-B014BFE5B8A4}" type="datetime1">
              <a:rPr lang="ru-RU" smtClean="0"/>
              <a:t>29.01.2022</a:t>
            </a:fld>
            <a:endParaRPr lang="ru-RU"/>
          </a:p>
        </p:txBody>
      </p:sp>
      <p:sp>
        <p:nvSpPr>
          <p:cNvPr id="5" name="Нижний колонтитул 4"/>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0BD8DAC-474E-45E5-9B96-E840C3E3E12E}" type="datetime1">
              <a:rPr lang="ru-RU" smtClean="0"/>
              <a:t>29.01.2022</a:t>
            </a:fld>
            <a:endParaRPr lang="ru-RU"/>
          </a:p>
        </p:txBody>
      </p:sp>
      <p:sp>
        <p:nvSpPr>
          <p:cNvPr id="5" name="Нижний колонтитул 4"/>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8D9815A-379D-4440-8DC4-4986BF0CE19E}" type="datetime1">
              <a:rPr lang="ru-RU" smtClean="0"/>
              <a:t>29.01.2022</a:t>
            </a:fld>
            <a:endParaRPr lang="ru-RU"/>
          </a:p>
        </p:txBody>
      </p:sp>
      <p:sp>
        <p:nvSpPr>
          <p:cNvPr id="5" name="Нижний колонтитул 4"/>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68069DD-FF28-4710-8C8B-C2C33A22AA4A}" type="datetime1">
              <a:rPr lang="ru-RU" smtClean="0"/>
              <a:t>29.01.2022</a:t>
            </a:fld>
            <a:endParaRPr lang="ru-RU"/>
          </a:p>
        </p:txBody>
      </p:sp>
      <p:sp>
        <p:nvSpPr>
          <p:cNvPr id="6" name="Нижний колонтитул 5"/>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B2592CD-E952-4B3E-AE11-5EF4A86DE019}" type="datetime1">
              <a:rPr lang="ru-RU" smtClean="0"/>
              <a:t>29.01.2022</a:t>
            </a:fld>
            <a:endParaRPr lang="ru-RU"/>
          </a:p>
        </p:txBody>
      </p:sp>
      <p:sp>
        <p:nvSpPr>
          <p:cNvPr id="8" name="Нижний колонтитул 7"/>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B562398-442C-467F-B0F7-A474BD7EC0E9}" type="datetime1">
              <a:rPr lang="ru-RU" smtClean="0"/>
              <a:t>29.01.2022</a:t>
            </a:fld>
            <a:endParaRPr lang="ru-RU"/>
          </a:p>
        </p:txBody>
      </p:sp>
      <p:sp>
        <p:nvSpPr>
          <p:cNvPr id="4" name="Нижний колонтитул 3"/>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D446B9-49A3-4147-B43A-132876873CE8}" type="datetime1">
              <a:rPr lang="ru-RU" smtClean="0"/>
              <a:t>29.01.2022</a:t>
            </a:fld>
            <a:endParaRPr lang="ru-RU"/>
          </a:p>
        </p:txBody>
      </p:sp>
      <p:sp>
        <p:nvSpPr>
          <p:cNvPr id="3" name="Нижний колонтитул 2"/>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F494B79-E34B-4712-8FB3-81D552FCD8A8}" type="datetime1">
              <a:rPr lang="ru-RU" smtClean="0"/>
              <a:t>29.01.2022</a:t>
            </a:fld>
            <a:endParaRPr lang="ru-RU"/>
          </a:p>
        </p:txBody>
      </p:sp>
      <p:sp>
        <p:nvSpPr>
          <p:cNvPr id="6" name="Нижний колонтитул 5"/>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04F03F8-AA07-49B9-9A25-077030B0B290}" type="datetime1">
              <a:rPr lang="ru-RU" smtClean="0"/>
              <a:t>29.01.2022</a:t>
            </a:fld>
            <a:endParaRPr lang="ru-RU"/>
          </a:p>
        </p:txBody>
      </p:sp>
      <p:sp>
        <p:nvSpPr>
          <p:cNvPr id="6" name="Нижний колонтитул 5"/>
          <p:cNvSpPr>
            <a:spLocks noGrp="1"/>
          </p:cNvSpPr>
          <p:nvPr>
            <p:ph type="ftr" sz="quarter" idx="11"/>
          </p:nvPr>
        </p:nvSpPr>
        <p:spPr/>
        <p:txBody>
          <a:bodyPr/>
          <a:lstStyle/>
          <a:p>
            <a:r>
              <a:rPr lang="ru-RU" smtClean="0"/>
              <a:t>Програмні засоби проектування та реалізації нейромережевих систем. Лекція 1</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33979-D5BC-4ACB-A9C8-E6A383DF7E3B}" type="datetime1">
              <a:rPr lang="ru-RU" smtClean="0"/>
              <a:t>29.01.2022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Програмні засоби проектування та реалізації нейромережевих систем. Лекція 1</a:t>
            </a: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1048;&#1048;%20&#1051;&#1077;&#1082;&#1094;&#1080;&#1103;%201.pptxhttps:/habr.com/ru/post/10848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u.wikipedia.org/wiki/AlphaGo" TargetMode="External"/><Relationship Id="rId2" Type="http://schemas.openxmlformats.org/officeDocument/2006/relationships/hyperlink" Target="https://itc.ua/news/intel-neural-compute-stick-2-neyronnaya-set-razmerom-s-fleshku-za-100/" TargetMode="External"/><Relationship Id="rId1" Type="http://schemas.openxmlformats.org/officeDocument/2006/relationships/slideLayout" Target="../slideLayouts/slideLayout2.xml"/><Relationship Id="rId4" Type="http://schemas.openxmlformats.org/officeDocument/2006/relationships/hyperlink" Target="https://www.nvidia.com/ru-ru/ai-data-scienc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om.univ.kiev.ua/files/13.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rtl="0"/>
            <a:r>
              <a:rPr lang="ru-RU" dirty="0" smtClean="0"/>
              <a:t>Штучні </a:t>
            </a:r>
            <a:r>
              <a:rPr lang="ru-RU" dirty="0" err="1" smtClean="0"/>
              <a:t>нейронні</a:t>
            </a:r>
            <a:r>
              <a:rPr lang="ru-RU" dirty="0" smtClean="0"/>
              <a:t> </a:t>
            </a:r>
            <a:r>
              <a:rPr lang="ru-RU" dirty="0" err="1" smtClean="0"/>
              <a:t>мережі</a:t>
            </a:r>
            <a:r>
              <a:rPr lang="ru-RU" dirty="0" smtClean="0"/>
              <a:t/>
            </a:r>
            <a:br>
              <a:rPr lang="ru-RU" dirty="0" smtClean="0"/>
            </a:br>
            <a:r>
              <a:rPr lang="ru-RU" dirty="0" err="1" smtClean="0"/>
              <a:t>Основні</a:t>
            </a:r>
            <a:r>
              <a:rPr lang="ru-RU" dirty="0" smtClean="0"/>
              <a:t> </a:t>
            </a:r>
            <a:r>
              <a:rPr lang="ru-RU" dirty="0" err="1" smtClean="0"/>
              <a:t>поняття</a:t>
            </a:r>
            <a:endParaRPr lang="ru-RU" sz="3200" dirty="0"/>
          </a:p>
        </p:txBody>
      </p:sp>
      <p:sp>
        <p:nvSpPr>
          <p:cNvPr id="3" name="Подзаголовок 2"/>
          <p:cNvSpPr>
            <a:spLocks noGrp="1"/>
          </p:cNvSpPr>
          <p:nvPr>
            <p:ph type="subTitle" idx="1"/>
          </p:nvPr>
        </p:nvSpPr>
        <p:spPr>
          <a:xfrm>
            <a:off x="1371600" y="3886200"/>
            <a:ext cx="6400800" cy="2423120"/>
          </a:xfrm>
        </p:spPr>
        <p:txBody>
          <a:bodyPr>
            <a:normAutofit/>
          </a:bodyPr>
          <a:lstStyle/>
          <a:p>
            <a:r>
              <a:rPr lang="ru-RU" dirty="0" err="1" smtClean="0"/>
              <a:t>Програмні</a:t>
            </a:r>
            <a:r>
              <a:rPr lang="ru-RU" dirty="0" smtClean="0"/>
              <a:t> </a:t>
            </a:r>
            <a:r>
              <a:rPr lang="ru-RU" dirty="0" err="1" smtClean="0"/>
              <a:t>засоби</a:t>
            </a:r>
            <a:r>
              <a:rPr lang="ru-RU" dirty="0" smtClean="0"/>
              <a:t> </a:t>
            </a:r>
            <a:r>
              <a:rPr lang="ru-RU" dirty="0" err="1" smtClean="0"/>
              <a:t>проектування</a:t>
            </a:r>
            <a:r>
              <a:rPr lang="ru-RU" dirty="0" smtClean="0"/>
              <a:t> та </a:t>
            </a:r>
            <a:r>
              <a:rPr lang="ru-RU" dirty="0" err="1" smtClean="0"/>
              <a:t>реалізації</a:t>
            </a:r>
            <a:r>
              <a:rPr lang="ru-RU" dirty="0" smtClean="0"/>
              <a:t> </a:t>
            </a:r>
            <a:r>
              <a:rPr lang="ru-RU" dirty="0" err="1" smtClean="0"/>
              <a:t>нейромережевих</a:t>
            </a:r>
            <a:r>
              <a:rPr lang="ru-RU" dirty="0" smtClean="0"/>
              <a:t> систем </a:t>
            </a:r>
            <a:endParaRPr lang="en-US" dirty="0" smtClean="0"/>
          </a:p>
          <a:p>
            <a:pPr rtl="0"/>
            <a:r>
              <a:rPr lang="ru-RU" dirty="0" err="1" smtClean="0"/>
              <a:t>Лекція</a:t>
            </a:r>
            <a:r>
              <a:rPr lang="ru-RU" dirty="0" smtClean="0"/>
              <a:t> </a:t>
            </a:r>
            <a:r>
              <a:rPr lang="uk-UA" dirty="0" smtClean="0"/>
              <a:t>1</a:t>
            </a:r>
            <a:endParaRPr lang="ru-RU" dirty="0" smtClean="0"/>
          </a:p>
          <a:p>
            <a:pPr rtl="0"/>
            <a:r>
              <a:rPr lang="ru-RU" dirty="0" err="1" smtClean="0"/>
              <a:t>Шимкович</a:t>
            </a:r>
            <a:r>
              <a:rPr lang="ru-RU" dirty="0" smtClean="0"/>
              <a:t> В.М.</a:t>
            </a:r>
            <a:endParaRPr lang="ru-RU" dirty="0"/>
          </a:p>
        </p:txBody>
      </p:sp>
      <p:sp>
        <p:nvSpPr>
          <p:cNvPr id="4" name="Заголовок 1"/>
          <p:cNvSpPr txBox="1">
            <a:spLocks/>
          </p:cNvSpPr>
          <p:nvPr/>
        </p:nvSpPr>
        <p:spPr>
          <a:xfrm>
            <a:off x="0" y="0"/>
            <a:ext cx="9144000" cy="1470025"/>
          </a:xfrm>
          <a:prstGeom prst="rect">
            <a:avLst/>
          </a:prstGeom>
        </p:spPr>
        <p:txBody>
          <a:bodyPr vert="horz" lIns="91440" tIns="45720" rIns="91440" bIns="45720" rtlCol="0" anchor="ctr">
            <a:normAutofit/>
          </a:bodyPr>
          <a:lstStyle/>
          <a:p>
            <a:pPr lvl="0" algn="ctr" rtl="0">
              <a:spcBef>
                <a:spcPct val="0"/>
              </a:spcBef>
            </a:pPr>
            <a:r>
              <a:rPr lang="ru-RU" sz="2800" dirty="0" smtClean="0"/>
              <a:t>Національний технічний університет України</a:t>
            </a:r>
            <a:br>
              <a:rPr lang="ru-RU" sz="2800" dirty="0" smtClean="0"/>
            </a:br>
            <a:r>
              <a:rPr lang="ru-RU" sz="2800" dirty="0" smtClean="0"/>
              <a:t>"Київський політехнічний інститут імені Ігоря Сікорського"</a:t>
            </a:r>
            <a:endParaRPr kumimoji="0" lang="ru-RU" sz="28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5697559"/>
          </a:xfrm>
        </p:spPr>
        <p:txBody>
          <a:bodyPr>
            <a:normAutofit fontScale="77500" lnSpcReduction="20000"/>
          </a:bodyPr>
          <a:lstStyle/>
          <a:p>
            <a:pPr algn="just" fontAlgn="base"/>
            <a:r>
              <a:rPr lang="uk-UA" b="1" dirty="0" smtClean="0"/>
              <a:t>Адаптація до змін навколишнього середовища</a:t>
            </a:r>
            <a:r>
              <a:rPr lang="uk-UA" dirty="0" smtClean="0"/>
              <a:t>. Нейронні мережі, навчаючись на даних, здатні </a:t>
            </a:r>
            <a:r>
              <a:rPr lang="uk-UA" dirty="0" err="1" smtClean="0"/>
              <a:t>підлаштовуватися</a:t>
            </a:r>
            <a:r>
              <a:rPr lang="uk-UA" dirty="0" smtClean="0"/>
              <a:t> під навколишнє середовище, що змінюється (наприклад, під зміни ситуації на ринку, якщо завдання </a:t>
            </a:r>
            <a:r>
              <a:rPr lang="uk-UA" dirty="0" err="1" smtClean="0"/>
              <a:t>нейромережі-</a:t>
            </a:r>
            <a:r>
              <a:rPr lang="uk-UA" dirty="0" smtClean="0"/>
              <a:t> прогнозування коливань цін на біржі). Якщо необхідно вирішувати якесь завдання в умовах нестаціонарного середовища, то можуть бути створені нейронні мережі, що перенавчаються в режимі реального часу. Чим вище адаптивні здібності системи, тим більш стійкою буде її робота в нестаціонарному середовищі.</a:t>
            </a:r>
          </a:p>
          <a:p>
            <a:pPr algn="just" rtl="0" fontAlgn="base"/>
            <a:r>
              <a:rPr lang="uk-UA" b="1" dirty="0" err="1" smtClean="0"/>
              <a:t>Відмовостійкість</a:t>
            </a:r>
            <a:r>
              <a:rPr lang="uk-UA" b="1" dirty="0" smtClean="0"/>
              <a:t> нейронних мереж</a:t>
            </a:r>
            <a:r>
              <a:rPr lang="uk-UA" dirty="0" smtClean="0"/>
              <a:t>. На несприятливу зміну умов </a:t>
            </a:r>
            <a:r>
              <a:rPr lang="uk-UA" dirty="0" err="1" smtClean="0"/>
              <a:t>нейромережа</a:t>
            </a:r>
            <a:r>
              <a:rPr lang="uk-UA" dirty="0" smtClean="0"/>
              <a:t> реагує лише незначним зниженням продуктивності. Ця особливість пояснюється розподіленим характером зберігання інформації в нейронній мережі, тому тільки серйозні пошкодження структури можуть істотно вплинути на працездатність </a:t>
            </a:r>
            <a:r>
              <a:rPr lang="uk-UA" dirty="0" err="1" smtClean="0"/>
              <a:t>нейромережі</a:t>
            </a:r>
            <a:r>
              <a:rPr lang="uk-UA" dirty="0" smtClean="0"/>
              <a:t>.</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10</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785794"/>
          </a:xfrm>
        </p:spPr>
        <p:txBody>
          <a:bodyPr>
            <a:normAutofit/>
          </a:bodyPr>
          <a:lstStyle/>
          <a:p>
            <a:pPr rtl="0"/>
            <a:r>
              <a:rPr lang="uk-UA" sz="3200" b="1" dirty="0" smtClean="0"/>
              <a:t>Недоліки нейронних мереж</a:t>
            </a:r>
            <a:endParaRPr lang="uk-UA" sz="3200" dirty="0"/>
          </a:p>
        </p:txBody>
      </p:sp>
      <p:sp>
        <p:nvSpPr>
          <p:cNvPr id="3" name="Содержимое 2"/>
          <p:cNvSpPr>
            <a:spLocks noGrp="1"/>
          </p:cNvSpPr>
          <p:nvPr>
            <p:ph idx="1"/>
          </p:nvPr>
        </p:nvSpPr>
        <p:spPr>
          <a:xfrm>
            <a:off x="457200" y="642918"/>
            <a:ext cx="8229600" cy="5857916"/>
          </a:xfrm>
        </p:spPr>
        <p:txBody>
          <a:bodyPr>
            <a:normAutofit fontScale="62500" lnSpcReduction="20000"/>
          </a:bodyPr>
          <a:lstStyle/>
          <a:p>
            <a:pPr algn="just" rtl="0" fontAlgn="base"/>
            <a:r>
              <a:rPr lang="uk-UA" b="1" dirty="0" smtClean="0"/>
              <a:t>Відповідь, що видається ШНМ, завжди приблизна</a:t>
            </a:r>
            <a:r>
              <a:rPr lang="uk-UA" dirty="0" smtClean="0"/>
              <a:t>. Нейронні мережі не здатні давати точні і однозначні відповіді. Але завдання, в яких треба застосовувати ШНМ і одночасно отримувати точні відповіді, зустрічаються досить рідко.</a:t>
            </a:r>
          </a:p>
          <a:p>
            <a:pPr algn="just" fontAlgn="base"/>
            <a:r>
              <a:rPr lang="uk-UA" b="1" dirty="0" smtClean="0"/>
              <a:t>Нездатність прийняття рішень в кілька етапів</a:t>
            </a:r>
            <a:r>
              <a:rPr lang="uk-UA" dirty="0" smtClean="0"/>
              <a:t>. Нейронна мережа не може вирішувати завдання, які вимагають послідовного виконання декількох кроків; вона здатна вирішувати завдання тільки "в один крок". Тому нейронна мережа не може, наприклад, довести математичну теорему.</a:t>
            </a:r>
          </a:p>
          <a:p>
            <a:pPr algn="just" rtl="0" fontAlgn="base"/>
            <a:r>
              <a:rPr lang="uk-UA" b="1" dirty="0" smtClean="0"/>
              <a:t>Нездатність вирішувати обчислювальні завдання</a:t>
            </a:r>
            <a:r>
              <a:rPr lang="uk-UA" dirty="0" smtClean="0"/>
              <a:t>. У ШНМ можна завантажити, припустимо, математичне рівняння і отримати його рішення для різних параметрів. Але це і не є призначенням нейронних мереж.</a:t>
            </a:r>
          </a:p>
          <a:p>
            <a:pPr algn="just" rtl="0" fontAlgn="base"/>
            <a:r>
              <a:rPr lang="uk-UA" b="1" dirty="0" smtClean="0"/>
              <a:t>Трудомісткість і тривалість навчання</a:t>
            </a:r>
            <a:r>
              <a:rPr lang="uk-UA" dirty="0" smtClean="0"/>
              <a:t>. Для того щоб нейронна мережа могла коректно вирішувати поставлені завдання, потрібно провести її навчання на десятках мільйонів наборів вхідних даних. Але вже розроблені різні технології прискореного навчання, сучасні </a:t>
            </a:r>
            <a:r>
              <a:rPr lang="uk-UA" dirty="0" err="1" smtClean="0"/>
              <a:t>відеокарти</a:t>
            </a:r>
            <a:r>
              <a:rPr lang="uk-UA" dirty="0" smtClean="0"/>
              <a:t> дозволяють навчати </a:t>
            </a:r>
            <a:r>
              <a:rPr lang="uk-UA" dirty="0" err="1" smtClean="0"/>
              <a:t>нейромережі</a:t>
            </a:r>
            <a:r>
              <a:rPr lang="uk-UA" dirty="0" smtClean="0"/>
              <a:t> в сотні разів швидше, а недавно з'явилися готові, попередньо навчені </a:t>
            </a:r>
            <a:r>
              <a:rPr lang="uk-UA" dirty="0" err="1" smtClean="0"/>
              <a:t>нейромережі</a:t>
            </a:r>
            <a:r>
              <a:rPr lang="uk-UA" dirty="0" smtClean="0"/>
              <a:t>, зокрема, що розпізнають образи. На основі таких </a:t>
            </a:r>
            <a:r>
              <a:rPr lang="uk-UA" dirty="0" err="1" smtClean="0"/>
              <a:t>нейромереж</a:t>
            </a:r>
            <a:r>
              <a:rPr lang="uk-UA" dirty="0" smtClean="0"/>
              <a:t> можна створювати додатки, не займаючись тривалим навчанням.</a:t>
            </a:r>
          </a:p>
          <a:p>
            <a:pPr algn="just"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11</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714356"/>
            <a:ext cx="8286808" cy="1571636"/>
          </a:xfrm>
        </p:spPr>
        <p:txBody>
          <a:bodyPr>
            <a:normAutofit fontScale="62500" lnSpcReduction="20000"/>
          </a:bodyPr>
          <a:lstStyle/>
          <a:p>
            <a:pPr algn="just" rtl="0">
              <a:buNone/>
            </a:pPr>
            <a:r>
              <a:rPr lang="ru-RU" dirty="0" smtClean="0"/>
              <a:t>Нейронні мережі можуть бути використані в таких об'єктах як робототехніка, управління безпілотними літальними апаратами, управлінні транспортними засобами, розпізнаванні образів, аналізі та прийнятті рішень в системах Інтернету Речей, управлінні космічними кораблями, військовою технікою і багатьма іншими різними сферами застосування в сучасних технологіях. </a:t>
            </a:r>
            <a:endParaRPr lang="uk-UA" dirty="0"/>
          </a:p>
        </p:txBody>
      </p:sp>
      <p:pic>
        <p:nvPicPr>
          <p:cNvPr id="1026" name="Picture 2"/>
          <p:cNvPicPr>
            <a:picLocks noChangeAspect="1" noChangeArrowheads="1"/>
          </p:cNvPicPr>
          <p:nvPr/>
        </p:nvPicPr>
        <p:blipFill>
          <a:blip r:embed="rId2" cstate="print"/>
          <a:srcRect/>
          <a:stretch>
            <a:fillRect/>
          </a:stretch>
        </p:blipFill>
        <p:spPr bwMode="auto">
          <a:xfrm>
            <a:off x="4214810" y="2214554"/>
            <a:ext cx="4662499" cy="4067447"/>
          </a:xfrm>
          <a:prstGeom prst="rect">
            <a:avLst/>
          </a:prstGeom>
          <a:noFill/>
          <a:ln w="9525">
            <a:noFill/>
            <a:miter lim="800000"/>
            <a:headEnd/>
            <a:tailEnd/>
          </a:ln>
          <a:effectLst/>
        </p:spPr>
      </p:pic>
      <p:sp>
        <p:nvSpPr>
          <p:cNvPr id="6" name="Прямоугольник 5"/>
          <p:cNvSpPr/>
          <p:nvPr/>
        </p:nvSpPr>
        <p:spPr>
          <a:xfrm>
            <a:off x="571472" y="2428868"/>
            <a:ext cx="3571900" cy="3477875"/>
          </a:xfrm>
          <a:prstGeom prst="rect">
            <a:avLst/>
          </a:prstGeom>
        </p:spPr>
        <p:txBody>
          <a:bodyPr wrap="square">
            <a:spAutoFit/>
          </a:bodyPr>
          <a:lstStyle/>
          <a:p>
            <a:pPr algn="just" rtl="0"/>
            <a:r>
              <a:rPr lang="ru-RU" sz="2000" dirty="0" smtClean="0"/>
              <a:t>У цих системах нейронні мережі можуть використовуватися для ідентифікації об'єктів, прогнозування стану об'єктів, розпізнавання, кластеризації, класифікації, аналізу великої кількості даних, що надходять з великою швидкістю від великої кількості пристроїв і датчиків тощо.</a:t>
            </a:r>
            <a:endParaRPr lang="uk-UA" sz="2000" dirty="0"/>
          </a:p>
        </p:txBody>
      </p:sp>
      <p:sp>
        <p:nvSpPr>
          <p:cNvPr id="7" name="Заголовок 1"/>
          <p:cNvSpPr>
            <a:spLocks noGrp="1"/>
          </p:cNvSpPr>
          <p:nvPr>
            <p:ph type="title"/>
          </p:nvPr>
        </p:nvSpPr>
        <p:spPr>
          <a:xfrm>
            <a:off x="0" y="0"/>
            <a:ext cx="9144000" cy="642918"/>
          </a:xfrm>
        </p:spPr>
        <p:txBody>
          <a:bodyPr>
            <a:normAutofit fontScale="90000"/>
          </a:bodyPr>
          <a:lstStyle/>
          <a:p>
            <a:pPr rtl="0"/>
            <a:r>
              <a:rPr lang="uk-UA" sz="3200" b="1" dirty="0" smtClean="0"/>
              <a:t>Завдання, які вирішуються нейронними мережами</a:t>
            </a:r>
            <a:endParaRPr lang="uk-UA" sz="3200" b="1" dirty="0"/>
          </a:p>
        </p:txBody>
      </p:sp>
      <p:sp>
        <p:nvSpPr>
          <p:cNvPr id="8" name="Номер слайда 7"/>
          <p:cNvSpPr>
            <a:spLocks noGrp="1"/>
          </p:cNvSpPr>
          <p:nvPr>
            <p:ph type="sldNum" sz="quarter" idx="12"/>
          </p:nvPr>
        </p:nvSpPr>
        <p:spPr/>
        <p:txBody>
          <a:bodyPr/>
          <a:lstStyle/>
          <a:p>
            <a:fld id="{725C68B6-61C2-468F-89AB-4B9F7531AA68}" type="slidenum">
              <a:rPr lang="ru-RU" smtClean="0"/>
              <a:pPr/>
              <a:t>12</a:t>
            </a:fld>
            <a:endParaRPr lang="ru-RU"/>
          </a:p>
        </p:txBody>
      </p:sp>
      <p:sp>
        <p:nvSpPr>
          <p:cNvPr id="9" name="Нижний колонтитул 8"/>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5840435"/>
          </a:xfrm>
        </p:spPr>
        <p:txBody>
          <a:bodyPr>
            <a:normAutofit fontScale="62500" lnSpcReduction="20000"/>
          </a:bodyPr>
          <a:lstStyle/>
          <a:p>
            <a:pPr algn="just" rtl="0" fontAlgn="base">
              <a:buNone/>
            </a:pPr>
            <a:r>
              <a:rPr lang="uk-UA" dirty="0" smtClean="0"/>
              <a:t>Нейронні мережі використовуються для вирішення складних завдань, які вимагають аналітичних обчислень подібних тим, які робить людський мозок. Найпоширенішими завданнями, для вирішення яких застосовуються нейронні мережі, є:</a:t>
            </a:r>
          </a:p>
          <a:p>
            <a:pPr algn="just" rtl="0" fontAlgn="base"/>
            <a:r>
              <a:rPr lang="uk-UA" b="1" dirty="0" smtClean="0"/>
              <a:t>Розпізнавання образів</a:t>
            </a:r>
            <a:r>
              <a:rPr lang="uk-UA" dirty="0" smtClean="0"/>
              <a:t>. Образами можуть виступати різні об'єкти: символи тексту, зображення, зразки звуків і т.д. В даний час це найбільш широка область застосування нейронних мереж. Зокрема, ця їхня здатність використовується в </a:t>
            </a:r>
            <a:r>
              <a:rPr lang="uk-UA" dirty="0" err="1" smtClean="0"/>
              <a:t>Google</a:t>
            </a:r>
            <a:r>
              <a:rPr lang="uk-UA" dirty="0" smtClean="0"/>
              <a:t>, коли ви шукаєте фото, або в камері </a:t>
            </a:r>
            <a:r>
              <a:rPr lang="uk-UA" dirty="0" err="1" smtClean="0"/>
              <a:t>смартфона</a:t>
            </a:r>
            <a:r>
              <a:rPr lang="uk-UA" dirty="0" smtClean="0"/>
              <a:t>, коли вона визначає положення вашого обличчя і виділяє його, і в багатьох інших додатках.</a:t>
            </a:r>
          </a:p>
          <a:p>
            <a:pPr algn="just" rtl="0" fontAlgn="base"/>
            <a:r>
              <a:rPr lang="uk-UA" b="1" dirty="0" smtClean="0"/>
              <a:t>Класифікація </a:t>
            </a:r>
            <a:r>
              <a:rPr lang="uk-UA" dirty="0" smtClean="0"/>
              <a:t>- розподіл даних по параметрах. Наприклад, на вхід ШНМ подається набір даних про людей і потрібно вирішити, кому можна давати кредит, а кому ні. Цю роботу може виконати нейронна мережа, аналізуючи таку інформацію, як вік, платоспроможність, кредитна історія і т.д.</a:t>
            </a:r>
          </a:p>
          <a:p>
            <a:pPr algn="just" rtl="0" fontAlgn="base"/>
            <a:r>
              <a:rPr lang="uk-UA" b="1" dirty="0" smtClean="0"/>
              <a:t>Прийняття рішень і управління</a:t>
            </a:r>
            <a:r>
              <a:rPr lang="uk-UA" dirty="0" smtClean="0"/>
              <a:t>. Це завдання близьке до задачі класифікації. Класифікації підлягають ситуації, характеристики яких надходять на вхід нейронної мережі. На виході мережі в результаті повинен з'явитися рішення, яке вона прийняла. При цьому в якості вхідних сигналів використовуються різні критерії стану керованої системи.</a:t>
            </a:r>
          </a:p>
          <a:p>
            <a:pPr algn="l"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13</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6143668"/>
          </a:xfrm>
        </p:spPr>
        <p:txBody>
          <a:bodyPr>
            <a:normAutofit fontScale="62500" lnSpcReduction="20000"/>
          </a:bodyPr>
          <a:lstStyle/>
          <a:p>
            <a:pPr algn="just" rtl="0" fontAlgn="base"/>
            <a:r>
              <a:rPr lang="uk-UA" b="1" dirty="0" err="1" smtClean="0"/>
              <a:t>Кластеризація</a:t>
            </a:r>
            <a:r>
              <a:rPr lang="uk-UA" dirty="0" smtClean="0"/>
              <a:t>. Під </a:t>
            </a:r>
            <a:r>
              <a:rPr lang="uk-UA" dirty="0" err="1" smtClean="0"/>
              <a:t>кластеризацією</a:t>
            </a:r>
            <a:r>
              <a:rPr lang="uk-UA" dirty="0" smtClean="0"/>
              <a:t> розуміється розбиття множини вхідних сигналів на класи, при цьому ні кількість, ні ознаки класів заздалегідь не відомі. Після навчання така мережа здатна визначати, до якого класу належить вхідний сигнал. Мережа також може сигналізувати про те, що вхідний сигнал не відноситься ні до одного з виділених класів - це є ознакою появи нових даних, відсутніх в навчальній вибірці. Таким чином, подібна мережа може виявляти нові, невідомі раніше класи сигналів.</a:t>
            </a:r>
          </a:p>
          <a:p>
            <a:pPr algn="just" rtl="0" fontAlgn="base"/>
            <a:r>
              <a:rPr lang="uk-UA" b="1" dirty="0" smtClean="0"/>
              <a:t>Прогнозування</a:t>
            </a:r>
            <a:r>
              <a:rPr lang="uk-UA" dirty="0" smtClean="0"/>
              <a:t>. Здібності нейронної мережі до прогнозування безпосередньо випливають з її здатності до узагальнення і виділення прихованих залежностей між вхідними та вихідними даними. Після навчання мережа здатна передбачити майбутнє значення якоїсь послідовності на основі декількох попередніх значень і (або) якихось існуючих зараз чинників.</a:t>
            </a:r>
          </a:p>
          <a:p>
            <a:pPr algn="just" rtl="0" fontAlgn="base"/>
            <a:r>
              <a:rPr lang="uk-UA" b="1" dirty="0" smtClean="0"/>
              <a:t>Стиснення даних і асоціативна пам'ять</a:t>
            </a:r>
            <a:r>
              <a:rPr lang="uk-UA" dirty="0" smtClean="0"/>
              <a:t>. Здатність </a:t>
            </a:r>
            <a:r>
              <a:rPr lang="uk-UA" dirty="0" err="1" smtClean="0"/>
              <a:t>нейромереж</a:t>
            </a:r>
            <a:r>
              <a:rPr lang="uk-UA" dirty="0" smtClean="0"/>
              <a:t> до виявлення взаємозв'язків між різними параметрами дає можливість представити дані більш компактно, якщо дані тісно пов'язані між собою. Зворотний процес - відновлення вихідного набору даних по частині інформації – називається асоціативною пам'яттю. Асоціативна пам'ять дозволяє також відновлювати вихідний сигнал / образ з </a:t>
            </a:r>
            <a:r>
              <a:rPr lang="uk-UA" dirty="0" err="1" smtClean="0"/>
              <a:t>зашумленних</a:t>
            </a:r>
            <a:r>
              <a:rPr lang="uk-UA" dirty="0" smtClean="0"/>
              <a:t> / пошкоджених вхідних даних.</a:t>
            </a:r>
          </a:p>
          <a:p>
            <a:pPr algn="just" rtl="0" fontAlgn="base"/>
            <a:r>
              <a:rPr lang="uk-UA" dirty="0" smtClean="0"/>
              <a:t>Нейронні мережі також використовуються для аналізу даних, розв'язання оптимізаційних задач, знаходження </a:t>
            </a:r>
            <a:r>
              <a:rPr lang="uk-UA" dirty="0" err="1" smtClean="0"/>
              <a:t>патернів</a:t>
            </a:r>
            <a:r>
              <a:rPr lang="uk-UA" dirty="0" smtClean="0"/>
              <a:t> у великих обсягах даних, орієнтації в просторі та ін.</a:t>
            </a:r>
          </a:p>
          <a:p>
            <a:pPr algn="l"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14</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642918"/>
          </a:xfrm>
        </p:spPr>
        <p:txBody>
          <a:bodyPr>
            <a:normAutofit/>
          </a:bodyPr>
          <a:lstStyle/>
          <a:p>
            <a:pPr rtl="0"/>
            <a:r>
              <a:rPr lang="ru-RU" sz="3200" b="1" dirty="0" err="1" smtClean="0"/>
              <a:t>Біологічний</a:t>
            </a:r>
            <a:r>
              <a:rPr lang="ru-RU" sz="3200" b="1" dirty="0" smtClean="0"/>
              <a:t> нейрон</a:t>
            </a:r>
            <a:endParaRPr lang="uk-UA" sz="3200" b="1" dirty="0"/>
          </a:p>
        </p:txBody>
      </p:sp>
      <p:sp>
        <p:nvSpPr>
          <p:cNvPr id="3" name="Содержимое 2"/>
          <p:cNvSpPr>
            <a:spLocks noGrp="1"/>
          </p:cNvSpPr>
          <p:nvPr>
            <p:ph idx="1"/>
          </p:nvPr>
        </p:nvSpPr>
        <p:spPr>
          <a:xfrm>
            <a:off x="457200" y="785795"/>
            <a:ext cx="8229600" cy="2500330"/>
          </a:xfrm>
        </p:spPr>
        <p:txBody>
          <a:bodyPr>
            <a:normAutofit fontScale="62500" lnSpcReduction="20000"/>
          </a:bodyPr>
          <a:lstStyle/>
          <a:p>
            <a:pPr algn="just" fontAlgn="base">
              <a:buNone/>
            </a:pPr>
            <a:r>
              <a:rPr lang="uk-UA" dirty="0" smtClean="0"/>
              <a:t>Біологічний нейрон складається з тіла діаметром від 3 до 100 мкм, що містить ядро ​​і відростки. Виділяють два види відростків. Аксон зазвичай - довжелезний відросток, адаптований для проведення збудження від тіла нейрона. Дендрити - зазвичай, короткі і дуже розгалужені відростки, служать основним місцем навчання які впливають на нейрон збуджуючих і гальмівних </a:t>
            </a:r>
            <a:r>
              <a:rPr lang="uk-UA" dirty="0" err="1" smtClean="0"/>
              <a:t>синапсів</a:t>
            </a:r>
            <a:r>
              <a:rPr lang="uk-UA" dirty="0" smtClean="0"/>
              <a:t> (різні нейрони мають різне співвідношення довжини аксона і дендритів).</a:t>
            </a:r>
          </a:p>
          <a:p>
            <a:pPr algn="just" rtl="0" fontAlgn="base">
              <a:buNone/>
            </a:pPr>
            <a:r>
              <a:rPr lang="uk-UA" dirty="0" smtClean="0"/>
              <a:t>Нейрон може мати кілька дендритів і зазвичай тільки один аксон. Один нейрон може мати </a:t>
            </a:r>
            <a:r>
              <a:rPr lang="uk-UA" dirty="0" err="1" smtClean="0"/>
              <a:t>зв'язк</a:t>
            </a:r>
            <a:r>
              <a:rPr lang="uk-UA" dirty="0" smtClean="0"/>
              <a:t> з 20-ма тисячами інших нейронів.</a:t>
            </a:r>
          </a:p>
          <a:p>
            <a:pPr algn="l" rtl="0"/>
            <a:endParaRPr lang="uk-UA" dirty="0"/>
          </a:p>
        </p:txBody>
      </p:sp>
      <p:pic>
        <p:nvPicPr>
          <p:cNvPr id="8194" name="Picture 2" descr="Что такое Нейрон? | Развитие мышления, улучшение памяти - Включи Мозг на  MozgiON"/>
          <p:cNvPicPr>
            <a:picLocks noChangeAspect="1" noChangeArrowheads="1"/>
          </p:cNvPicPr>
          <p:nvPr/>
        </p:nvPicPr>
        <p:blipFill>
          <a:blip r:embed="rId2" cstate="print"/>
          <a:srcRect/>
          <a:stretch>
            <a:fillRect/>
          </a:stretch>
        </p:blipFill>
        <p:spPr bwMode="auto">
          <a:xfrm>
            <a:off x="285720" y="3286124"/>
            <a:ext cx="4786346" cy="3102433"/>
          </a:xfrm>
          <a:prstGeom prst="rect">
            <a:avLst/>
          </a:prstGeom>
          <a:noFill/>
        </p:spPr>
      </p:pic>
      <p:pic>
        <p:nvPicPr>
          <p:cNvPr id="8198" name="Picture 6" descr="Hq Neuron Wallpapers - Growth Mindset Brain Neurons - 1400x788 Wallpaper -  teahub.io"/>
          <p:cNvPicPr>
            <a:picLocks noChangeAspect="1" noChangeArrowheads="1"/>
          </p:cNvPicPr>
          <p:nvPr/>
        </p:nvPicPr>
        <p:blipFill>
          <a:blip r:embed="rId3" cstate="print"/>
          <a:srcRect/>
          <a:stretch>
            <a:fillRect/>
          </a:stretch>
        </p:blipFill>
        <p:spPr bwMode="auto">
          <a:xfrm>
            <a:off x="5214942" y="3143248"/>
            <a:ext cx="3643338" cy="3293701"/>
          </a:xfrm>
          <a:prstGeom prst="rect">
            <a:avLst/>
          </a:prstGeom>
          <a:noFill/>
        </p:spPr>
      </p:pic>
      <p:sp>
        <p:nvSpPr>
          <p:cNvPr id="6" name="Номер слайда 5"/>
          <p:cNvSpPr>
            <a:spLocks noGrp="1"/>
          </p:cNvSpPr>
          <p:nvPr>
            <p:ph type="sldNum" sz="quarter" idx="12"/>
          </p:nvPr>
        </p:nvSpPr>
        <p:spPr/>
        <p:txBody>
          <a:bodyPr/>
          <a:lstStyle/>
          <a:p>
            <a:fld id="{725C68B6-61C2-468F-89AB-4B9F7531AA68}" type="slidenum">
              <a:rPr lang="ru-RU" smtClean="0"/>
              <a:pPr/>
              <a:t>15</a:t>
            </a:fld>
            <a:endParaRPr lang="ru-RU"/>
          </a:p>
        </p:txBody>
      </p:sp>
      <p:sp>
        <p:nvSpPr>
          <p:cNvPr id="7" name="Нижний колонтитул 6"/>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6000792"/>
          </a:xfrm>
        </p:spPr>
        <p:txBody>
          <a:bodyPr>
            <a:normAutofit fontScale="62500" lnSpcReduction="20000"/>
          </a:bodyPr>
          <a:lstStyle/>
          <a:p>
            <a:pPr algn="just" rtl="0">
              <a:buNone/>
            </a:pPr>
            <a:r>
              <a:rPr lang="uk-UA" dirty="0" smtClean="0"/>
              <a:t>Біологічний нейрон є важливим елементом клітин нервової системи і будівельним матеріалом мозку. Нейрони є в кількох формах, залежно від їх призначення і дислокації, але в цілому вони ідентичні за структурою.</a:t>
            </a:r>
          </a:p>
          <a:p>
            <a:pPr algn="just" rtl="0" fontAlgn="base">
              <a:buNone/>
            </a:pPr>
            <a:r>
              <a:rPr lang="uk-UA" dirty="0" smtClean="0"/>
              <a:t>Кожен нейрон є пристроєм обробки інформації, який отримує сигнали від інших нейронів через спеціальну структуру введення, що складається з дендритів. Якщо сукупний вхідний сигнал перевищує </a:t>
            </a:r>
            <a:r>
              <a:rPr lang="uk-UA" dirty="0" err="1" smtClean="0"/>
              <a:t>пороговий</a:t>
            </a:r>
            <a:r>
              <a:rPr lang="uk-UA" dirty="0" smtClean="0"/>
              <a:t> рівень, то клітинка передає сигнал далі в аксон, а потім в структуру виведення сигналу, від якої він передається в інші нейрони. Сигнали передається за допомогою електронних хвиль. (Протягом життя у людини число нейронів не збільшується, але зростає кількість зв'язків між ними, як підсумок навчання).</a:t>
            </a:r>
          </a:p>
          <a:p>
            <a:pPr algn="just" rtl="0" fontAlgn="base">
              <a:buNone/>
            </a:pPr>
            <a:r>
              <a:rPr lang="uk-UA" dirty="0" smtClean="0"/>
              <a:t>Мозок людини складається з величезного числа нейронів, з'єднаних між собою великою кількістю зв'язків. </a:t>
            </a:r>
            <a:r>
              <a:rPr lang="uk-UA" dirty="0" smtClean="0">
                <a:hlinkClick r:id="rId2"/>
              </a:rPr>
              <a:t>Здоровий людський мозок містить близько 200 </a:t>
            </a:r>
            <a:r>
              <a:rPr lang="uk-UA" dirty="0" err="1" smtClean="0">
                <a:hlinkClick r:id="rId2"/>
              </a:rPr>
              <a:t>млрд</a:t>
            </a:r>
            <a:r>
              <a:rPr lang="uk-UA" dirty="0" smtClean="0">
                <a:hlinkClick r:id="rId2"/>
              </a:rPr>
              <a:t> нервових клітин</a:t>
            </a:r>
            <a:r>
              <a:rPr lang="uk-UA" dirty="0" smtClean="0"/>
              <a:t>, які з'єднуються один з одним сотнями трильйонів </a:t>
            </a:r>
            <a:r>
              <a:rPr lang="uk-UA" dirty="0" err="1" smtClean="0"/>
              <a:t>синапсів</a:t>
            </a:r>
            <a:r>
              <a:rPr lang="uk-UA" dirty="0" smtClean="0"/>
              <a:t>. Від кожної нервової клітини можуть відходити десятки тисяч </a:t>
            </a:r>
            <a:r>
              <a:rPr lang="uk-UA" dirty="0" err="1" smtClean="0"/>
              <a:t>синапсів</a:t>
            </a:r>
            <a:r>
              <a:rPr lang="uk-UA" dirty="0" smtClean="0"/>
              <a:t>. В одній тільки корі великих півкуль людини знаходиться близько 125 трлн. </a:t>
            </a:r>
            <a:r>
              <a:rPr lang="uk-UA" dirty="0" err="1" smtClean="0"/>
              <a:t>синапсів</a:t>
            </a:r>
            <a:r>
              <a:rPr lang="uk-UA" dirty="0" smtClean="0"/>
              <a:t> - в 1500 разів більше, ніж зірок у нашій галактиці. Мозок містить в собі сенсори і провідні шляхи. У сенсорах формуються хімічні сигнали, </a:t>
            </a:r>
            <a:r>
              <a:rPr lang="uk-UA" i="1" dirty="0" smtClean="0"/>
              <a:t>поширюються зі швидкістю від 5 до 125 метрів </a:t>
            </a:r>
            <a:r>
              <a:rPr lang="uk-UA" dirty="0" smtClean="0"/>
              <a:t>за секунду. Сенсори кодують різні види сигналів в єдиний універсальний частотно-імпульсний код.</a:t>
            </a:r>
          </a:p>
          <a:p>
            <a:pPr algn="l"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16</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642918"/>
          </a:xfrm>
        </p:spPr>
        <p:txBody>
          <a:bodyPr>
            <a:normAutofit/>
          </a:bodyPr>
          <a:lstStyle/>
          <a:p>
            <a:pPr rtl="0"/>
            <a:r>
              <a:rPr lang="ru-RU" sz="3200" b="1" dirty="0" err="1" smtClean="0"/>
              <a:t>Штучний</a:t>
            </a:r>
            <a:r>
              <a:rPr lang="ru-RU" sz="3200" b="1" dirty="0" smtClean="0"/>
              <a:t> нейрон</a:t>
            </a:r>
            <a:endParaRPr lang="uk-UA" sz="3200" b="1" dirty="0"/>
          </a:p>
        </p:txBody>
      </p:sp>
      <p:sp>
        <p:nvSpPr>
          <p:cNvPr id="3" name="Содержимое 2"/>
          <p:cNvSpPr>
            <a:spLocks noGrp="1"/>
          </p:cNvSpPr>
          <p:nvPr>
            <p:ph idx="1"/>
          </p:nvPr>
        </p:nvSpPr>
        <p:spPr>
          <a:xfrm>
            <a:off x="457200" y="642918"/>
            <a:ext cx="8229600" cy="3071834"/>
          </a:xfrm>
        </p:spPr>
        <p:txBody>
          <a:bodyPr>
            <a:normAutofit fontScale="62500" lnSpcReduction="20000"/>
          </a:bodyPr>
          <a:lstStyle/>
          <a:p>
            <a:pPr algn="just">
              <a:buNone/>
            </a:pPr>
            <a:r>
              <a:rPr lang="uk-UA" dirty="0" smtClean="0"/>
              <a:t>Штучний нейрон імітує, в першому наближенні, властивості біологічного нейрона. Модель нейрона працює наступним чином. Вхідні сигнали надходять на блоки, що реалізують функцію </a:t>
            </a:r>
            <a:r>
              <a:rPr lang="uk-UA" dirty="0" err="1" smtClean="0"/>
              <a:t>синапсів</a:t>
            </a:r>
            <a:r>
              <a:rPr lang="uk-UA" dirty="0" smtClean="0"/>
              <a:t>, кожен з яких характеризується своїм ваговим коефіцієнтом (</a:t>
            </a:r>
            <a:r>
              <a:rPr lang="uk-UA" dirty="0" err="1" smtClean="0"/>
              <a:t>синаптичною</a:t>
            </a:r>
            <a:r>
              <a:rPr lang="uk-UA" dirty="0" smtClean="0"/>
              <a:t> вагою). Зважені вхідні сигнали подаються на лінійний суматор, після чого результат суми надходить на блок </a:t>
            </a:r>
            <a:r>
              <a:rPr lang="uk-UA" dirty="0" err="1" smtClean="0"/>
              <a:t>активаціоної</a:t>
            </a:r>
            <a:r>
              <a:rPr lang="uk-UA" dirty="0" smtClean="0"/>
              <a:t> функції і після відповідної обробки подається на вихід. Звичайно активаційна функція обмежує вихідний сигнал нейрона в діапазоні [0,1] або [-1,1]. Модель нейрона також включає в себе зміщення. Зміщення додається до вхідного сигналу блоку </a:t>
            </a:r>
            <a:r>
              <a:rPr lang="uk-UA" dirty="0" err="1" smtClean="0"/>
              <a:t>активаціоної</a:t>
            </a:r>
            <a:r>
              <a:rPr lang="uk-UA" dirty="0" smtClean="0"/>
              <a:t> функції. Функціональна схема моделі штучного нейрона безперервного типу показана на рисунку.</a:t>
            </a:r>
            <a:endParaRPr lang="uk-UA" dirty="0"/>
          </a:p>
        </p:txBody>
      </p:sp>
      <p:pic>
        <p:nvPicPr>
          <p:cNvPr id="1026" name="Picture 2"/>
          <p:cNvPicPr>
            <a:picLocks noChangeAspect="1" noChangeArrowheads="1"/>
          </p:cNvPicPr>
          <p:nvPr/>
        </p:nvPicPr>
        <p:blipFill>
          <a:blip r:embed="rId2" cstate="print"/>
          <a:srcRect l="38086" t="32292" r="28515" b="39582"/>
          <a:stretch>
            <a:fillRect/>
          </a:stretch>
        </p:blipFill>
        <p:spPr bwMode="auto">
          <a:xfrm>
            <a:off x="1928794" y="3714752"/>
            <a:ext cx="5580102" cy="2643206"/>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17</a:t>
            </a:fld>
            <a:endParaRPr lang="ru-RU"/>
          </a:p>
        </p:txBody>
      </p:sp>
      <p:sp>
        <p:nvSpPr>
          <p:cNvPr id="6" name="Нижний колонтитул 5"/>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5"/>
            <a:ext cx="8229600" cy="928693"/>
          </a:xfrm>
        </p:spPr>
        <p:txBody>
          <a:bodyPr>
            <a:normAutofit fontScale="92500" lnSpcReduction="10000"/>
          </a:bodyPr>
          <a:lstStyle/>
          <a:p>
            <a:pPr algn="just" rtl="0">
              <a:buNone/>
            </a:pPr>
            <a:r>
              <a:rPr lang="ru-RU" dirty="0" smtClean="0"/>
              <a:t>Математично модель нейрона </a:t>
            </a:r>
            <a:r>
              <a:rPr lang="ru-RU" dirty="0" err="1" smtClean="0"/>
              <a:t>описується</a:t>
            </a:r>
            <a:r>
              <a:rPr lang="ru-RU" dirty="0" smtClean="0"/>
              <a:t> </a:t>
            </a:r>
            <a:r>
              <a:rPr lang="ru-RU" dirty="0" err="1" smtClean="0"/>
              <a:t>наступною</a:t>
            </a:r>
            <a:r>
              <a:rPr lang="ru-RU" dirty="0" smtClean="0"/>
              <a:t> формулою:</a:t>
            </a:r>
            <a:endParaRPr lang="uk-UA" dirty="0"/>
          </a:p>
        </p:txBody>
      </p:sp>
      <p:pic>
        <p:nvPicPr>
          <p:cNvPr id="1026" name="Picture 2"/>
          <p:cNvPicPr>
            <a:picLocks noChangeAspect="1" noChangeArrowheads="1"/>
          </p:cNvPicPr>
          <p:nvPr/>
        </p:nvPicPr>
        <p:blipFill>
          <a:blip r:embed="rId2" cstate="print"/>
          <a:srcRect l="23438" t="37500" r="34960" b="21875"/>
          <a:stretch>
            <a:fillRect/>
          </a:stretch>
        </p:blipFill>
        <p:spPr bwMode="auto">
          <a:xfrm>
            <a:off x="357158" y="1643050"/>
            <a:ext cx="6892851" cy="3786214"/>
          </a:xfrm>
          <a:prstGeom prst="rect">
            <a:avLst/>
          </a:prstGeom>
          <a:noFill/>
          <a:ln w="9525">
            <a:noFill/>
            <a:miter lim="800000"/>
            <a:headEnd/>
            <a:tailEnd/>
          </a:ln>
          <a:effectLst/>
        </p:spPr>
      </p:pic>
      <p:sp>
        <p:nvSpPr>
          <p:cNvPr id="4" name="Номер слайда 3"/>
          <p:cNvSpPr>
            <a:spLocks noGrp="1"/>
          </p:cNvSpPr>
          <p:nvPr>
            <p:ph type="sldNum" sz="quarter" idx="12"/>
          </p:nvPr>
        </p:nvSpPr>
        <p:spPr/>
        <p:txBody>
          <a:bodyPr/>
          <a:lstStyle/>
          <a:p>
            <a:fld id="{725C68B6-61C2-468F-89AB-4B9F7531AA68}" type="slidenum">
              <a:rPr lang="ru-RU" smtClean="0"/>
              <a:pPr/>
              <a:t>18</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p:spPr>
        <p:txBody>
          <a:bodyPr>
            <a:normAutofit/>
          </a:bodyPr>
          <a:lstStyle/>
          <a:p>
            <a:pPr rtl="0"/>
            <a:r>
              <a:rPr lang="ru-RU" sz="3200" b="1" dirty="0" err="1" smtClean="0"/>
              <a:t>Функції</a:t>
            </a:r>
            <a:r>
              <a:rPr lang="ru-RU" sz="3200" b="1" dirty="0" smtClean="0"/>
              <a:t> активації </a:t>
            </a:r>
            <a:endParaRPr lang="uk-UA" sz="3200" b="1" dirty="0"/>
          </a:p>
        </p:txBody>
      </p:sp>
      <p:sp>
        <p:nvSpPr>
          <p:cNvPr id="3" name="Содержимое 2"/>
          <p:cNvSpPr>
            <a:spLocks noGrp="1"/>
          </p:cNvSpPr>
          <p:nvPr>
            <p:ph idx="1"/>
          </p:nvPr>
        </p:nvSpPr>
        <p:spPr>
          <a:xfrm>
            <a:off x="457200" y="714356"/>
            <a:ext cx="8229600" cy="2000264"/>
          </a:xfrm>
        </p:spPr>
        <p:txBody>
          <a:bodyPr>
            <a:normAutofit fontScale="70000" lnSpcReduction="20000"/>
          </a:bodyPr>
          <a:lstStyle/>
          <a:p>
            <a:pPr algn="just" rtl="0">
              <a:buNone/>
            </a:pPr>
            <a:r>
              <a:rPr lang="ru-RU" dirty="0" err="1" smtClean="0"/>
              <a:t>Активаційна</a:t>
            </a:r>
            <a:r>
              <a:rPr lang="ru-RU" dirty="0" smtClean="0"/>
              <a:t> функція </a:t>
            </a:r>
            <a:r>
              <a:rPr lang="en-US" i="1" dirty="0" smtClean="0"/>
              <a:t>f</a:t>
            </a:r>
            <a:r>
              <a:rPr lang="ru-RU" dirty="0" smtClean="0"/>
              <a:t>(.) нейрона виконує нелінійне перетворення, здійснюване нейроном. Існує багато видів активаційних функцій, </a:t>
            </a:r>
            <a:r>
              <a:rPr lang="ru-RU" dirty="0" err="1" smtClean="0"/>
              <a:t>але</a:t>
            </a:r>
            <a:r>
              <a:rPr lang="ru-RU" dirty="0" smtClean="0"/>
              <a:t> </a:t>
            </a:r>
            <a:r>
              <a:rPr lang="ru-RU" dirty="0" err="1" smtClean="0"/>
              <a:t>найбільший</a:t>
            </a:r>
            <a:r>
              <a:rPr lang="ru-RU" dirty="0" smtClean="0"/>
              <a:t> поширені наступні чотири: гранична функція, лінійна функція, кусочно-лінійна функція, </a:t>
            </a:r>
            <a:r>
              <a:rPr lang="ru-RU" dirty="0" err="1" smtClean="0"/>
              <a:t>функції</a:t>
            </a:r>
            <a:r>
              <a:rPr lang="ru-RU" dirty="0" smtClean="0"/>
              <a:t> </a:t>
            </a:r>
            <a:r>
              <a:rPr lang="ru-RU" dirty="0" err="1" smtClean="0"/>
              <a:t>сигмоїдального</a:t>
            </a:r>
            <a:r>
              <a:rPr lang="ru-RU" dirty="0" smtClean="0"/>
              <a:t> типу, функція Гаусса. Функції активації штучних нейронів представлені на рисунку</a:t>
            </a:r>
            <a:endParaRPr lang="uk-UA" dirty="0"/>
          </a:p>
        </p:txBody>
      </p:sp>
      <p:pic>
        <p:nvPicPr>
          <p:cNvPr id="4" name="Рисунок 3"/>
          <p:cNvPicPr/>
          <p:nvPr/>
        </p:nvPicPr>
        <p:blipFill>
          <a:blip r:embed="rId2" cstate="print"/>
          <a:srcRect/>
          <a:stretch>
            <a:fillRect/>
          </a:stretch>
        </p:blipFill>
        <p:spPr bwMode="auto">
          <a:xfrm>
            <a:off x="2500298" y="2643182"/>
            <a:ext cx="4071966" cy="4000528"/>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725C68B6-61C2-468F-89AB-4B9F7531AA68}" type="slidenum">
              <a:rPr lang="ru-RU" smtClean="0"/>
              <a:pPr/>
              <a:t>19</a:t>
            </a:fld>
            <a:endParaRPr lang="ru-RU"/>
          </a:p>
        </p:txBody>
      </p:sp>
      <p:sp>
        <p:nvSpPr>
          <p:cNvPr id="6" name="Нижний колонтитул 5"/>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56"/>
          </a:xfrm>
        </p:spPr>
        <p:txBody>
          <a:bodyPr>
            <a:normAutofit/>
          </a:bodyPr>
          <a:lstStyle/>
          <a:p>
            <a:pPr rtl="0"/>
            <a:r>
              <a:rPr lang="ru-RU" sz="3200" b="1" dirty="0" smtClean="0"/>
              <a:t>Нейронні мережі та штучний інтелект</a:t>
            </a:r>
            <a:endParaRPr lang="uk-UA" sz="3200" b="1" dirty="0"/>
          </a:p>
        </p:txBody>
      </p:sp>
      <p:sp>
        <p:nvSpPr>
          <p:cNvPr id="3" name="Содержимое 2"/>
          <p:cNvSpPr>
            <a:spLocks noGrp="1"/>
          </p:cNvSpPr>
          <p:nvPr>
            <p:ph idx="1"/>
          </p:nvPr>
        </p:nvSpPr>
        <p:spPr>
          <a:xfrm>
            <a:off x="457200" y="785794"/>
            <a:ext cx="8229600" cy="5340369"/>
          </a:xfrm>
        </p:spPr>
        <p:txBody>
          <a:bodyPr/>
          <a:lstStyle/>
          <a:p>
            <a:pPr algn="l" rtl="0"/>
            <a:endParaRPr lang="uk-UA" dirty="0"/>
          </a:p>
        </p:txBody>
      </p:sp>
      <p:pic>
        <p:nvPicPr>
          <p:cNvPr id="13314" name="Picture 2" descr="Презентация на тему: Поточная обработка данных"/>
          <p:cNvPicPr>
            <a:picLocks noChangeAspect="1" noChangeArrowheads="1"/>
          </p:cNvPicPr>
          <p:nvPr/>
        </p:nvPicPr>
        <p:blipFill>
          <a:blip r:embed="rId2" cstate="print"/>
          <a:srcRect/>
          <a:stretch>
            <a:fillRect/>
          </a:stretch>
        </p:blipFill>
        <p:spPr bwMode="auto">
          <a:xfrm>
            <a:off x="1714480" y="1285860"/>
            <a:ext cx="5349871" cy="4592895"/>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2</a:t>
            </a:fld>
            <a:endParaRPr lang="ru-RU"/>
          </a:p>
        </p:txBody>
      </p:sp>
      <p:sp>
        <p:nvSpPr>
          <p:cNvPr id="6" name="Нижний колонтитул 5"/>
          <p:cNvSpPr>
            <a:spLocks noGrp="1"/>
          </p:cNvSpPr>
          <p:nvPr>
            <p:ph type="ftr" sz="quarter" idx="11"/>
          </p:nvPr>
        </p:nvSpPr>
        <p:spPr>
          <a:xfrm>
            <a:off x="2428860" y="6286520"/>
            <a:ext cx="4591072" cy="365125"/>
          </a:xfrm>
        </p:spPr>
        <p:txBody>
          <a:bodyPr/>
          <a:lstStyle/>
          <a:p>
            <a:pPr algn="l" rtl="0"/>
            <a:r>
              <a:rPr lang="ru-RU" dirty="0" err="1" smtClean="0"/>
              <a:t>Програмні</a:t>
            </a:r>
            <a:r>
              <a:rPr lang="ru-RU" dirty="0" smtClean="0"/>
              <a:t> </a:t>
            </a:r>
            <a:r>
              <a:rPr lang="ru-RU" dirty="0" err="1" smtClean="0"/>
              <a:t>засоби</a:t>
            </a:r>
            <a:r>
              <a:rPr lang="ru-RU" dirty="0" smtClean="0"/>
              <a:t> </a:t>
            </a:r>
            <a:r>
              <a:rPr lang="ru-RU" dirty="0" err="1" smtClean="0"/>
              <a:t>проектування</a:t>
            </a:r>
            <a:r>
              <a:rPr lang="ru-RU" dirty="0" smtClean="0"/>
              <a:t> та </a:t>
            </a:r>
            <a:r>
              <a:rPr lang="ru-RU" dirty="0" err="1" smtClean="0"/>
              <a:t>реалізації</a:t>
            </a:r>
            <a:r>
              <a:rPr lang="ru-RU" dirty="0" smtClean="0"/>
              <a:t> </a:t>
            </a:r>
            <a:r>
              <a:rPr lang="ru-RU" dirty="0" err="1" smtClean="0"/>
              <a:t>нейромережевих</a:t>
            </a:r>
            <a:r>
              <a:rPr lang="ru-RU" dirty="0" smtClean="0"/>
              <a:t> систем. </a:t>
            </a:r>
            <a:r>
              <a:rPr lang="ru-RU" dirty="0" err="1" smtClean="0"/>
              <a:t>Лекція</a:t>
            </a:r>
            <a:r>
              <a:rPr lang="ru-RU" dirty="0" smtClean="0"/>
              <a:t> 1</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285728"/>
            <a:ext cx="8286808" cy="400110"/>
          </a:xfrm>
          <a:prstGeom prst="rect">
            <a:avLst/>
          </a:prstGeom>
        </p:spPr>
        <p:txBody>
          <a:bodyPr wrap="square">
            <a:spAutoFit/>
          </a:bodyPr>
          <a:lstStyle/>
          <a:p>
            <a:pPr algn="l" rtl="0"/>
            <a:r>
              <a:rPr lang="ru-RU" sz="2000" dirty="0" smtClean="0"/>
              <a:t>Лінійна функція (крива </a:t>
            </a:r>
            <a:r>
              <a:rPr lang="ru-RU" sz="2000" i="1" dirty="0" smtClean="0"/>
              <a:t>а</a:t>
            </a:r>
            <a:r>
              <a:rPr lang="ru-RU" sz="2000" dirty="0" smtClean="0"/>
              <a:t>) описується залежністю:</a:t>
            </a:r>
            <a:endParaRPr lang="uk-UA" sz="2000" dirty="0"/>
          </a:p>
        </p:txBody>
      </p:sp>
      <p:pic>
        <p:nvPicPr>
          <p:cNvPr id="1026" name="Picture 2"/>
          <p:cNvPicPr>
            <a:picLocks noChangeAspect="1" noChangeArrowheads="1"/>
          </p:cNvPicPr>
          <p:nvPr/>
        </p:nvPicPr>
        <p:blipFill>
          <a:blip r:embed="rId2" cstate="print"/>
          <a:srcRect/>
          <a:stretch>
            <a:fillRect/>
          </a:stretch>
        </p:blipFill>
        <p:spPr bwMode="auto">
          <a:xfrm>
            <a:off x="3786182" y="857232"/>
            <a:ext cx="1828800" cy="457200"/>
          </a:xfrm>
          <a:prstGeom prst="rect">
            <a:avLst/>
          </a:prstGeom>
          <a:noFill/>
          <a:ln w="9525">
            <a:noFill/>
            <a:miter lim="800000"/>
            <a:headEnd/>
            <a:tailEnd/>
          </a:ln>
          <a:effectLst/>
        </p:spPr>
      </p:pic>
      <p:sp>
        <p:nvSpPr>
          <p:cNvPr id="6" name="Прямоугольник 5"/>
          <p:cNvSpPr/>
          <p:nvPr/>
        </p:nvSpPr>
        <p:spPr>
          <a:xfrm>
            <a:off x="500034" y="1357298"/>
            <a:ext cx="8072494" cy="400110"/>
          </a:xfrm>
          <a:prstGeom prst="rect">
            <a:avLst/>
          </a:prstGeom>
        </p:spPr>
        <p:txBody>
          <a:bodyPr wrap="square">
            <a:spAutoFit/>
          </a:bodyPr>
          <a:lstStyle/>
          <a:p>
            <a:pPr algn="l" rtl="0"/>
            <a:r>
              <a:rPr lang="ru-RU" sz="2000" dirty="0" smtClean="0"/>
              <a:t>Порогова функція (крива </a:t>
            </a:r>
            <a:r>
              <a:rPr lang="ru-RU" sz="2000" i="1" dirty="0" smtClean="0"/>
              <a:t>б</a:t>
            </a:r>
            <a:r>
              <a:rPr lang="ru-RU" sz="2000" dirty="0" smtClean="0"/>
              <a:t>) описується наступною залежністю:</a:t>
            </a:r>
            <a:endParaRPr lang="uk-UA" sz="2000" dirty="0"/>
          </a:p>
        </p:txBody>
      </p:sp>
      <p:pic>
        <p:nvPicPr>
          <p:cNvPr id="1027" name="Picture 3"/>
          <p:cNvPicPr>
            <a:picLocks noChangeAspect="1" noChangeArrowheads="1"/>
          </p:cNvPicPr>
          <p:nvPr/>
        </p:nvPicPr>
        <p:blipFill>
          <a:blip r:embed="rId3" cstate="print"/>
          <a:srcRect/>
          <a:stretch>
            <a:fillRect/>
          </a:stretch>
        </p:blipFill>
        <p:spPr bwMode="auto">
          <a:xfrm>
            <a:off x="2428860" y="1785926"/>
            <a:ext cx="4029075" cy="1019175"/>
          </a:xfrm>
          <a:prstGeom prst="rect">
            <a:avLst/>
          </a:prstGeom>
          <a:noFill/>
          <a:ln w="9525">
            <a:noFill/>
            <a:miter lim="800000"/>
            <a:headEnd/>
            <a:tailEnd/>
          </a:ln>
          <a:effectLst/>
        </p:spPr>
      </p:pic>
      <p:sp>
        <p:nvSpPr>
          <p:cNvPr id="8" name="Прямоугольник 7"/>
          <p:cNvSpPr/>
          <p:nvPr/>
        </p:nvSpPr>
        <p:spPr>
          <a:xfrm>
            <a:off x="642910" y="3000372"/>
            <a:ext cx="7858180" cy="1631216"/>
          </a:xfrm>
          <a:prstGeom prst="rect">
            <a:avLst/>
          </a:prstGeom>
        </p:spPr>
        <p:txBody>
          <a:bodyPr wrap="square">
            <a:spAutoFit/>
          </a:bodyPr>
          <a:lstStyle/>
          <a:p>
            <a:pPr algn="just" rtl="0"/>
            <a:r>
              <a:rPr lang="ru-RU" sz="2000" dirty="0" smtClean="0"/>
              <a:t>де </a:t>
            </a:r>
            <a:r>
              <a:rPr lang="ru-RU" sz="2000" i="1" dirty="0" smtClean="0"/>
              <a:t>а</a:t>
            </a:r>
            <a:r>
              <a:rPr lang="ru-RU" sz="2000" dirty="0" smtClean="0"/>
              <a:t> - параметр, що визначає нахилу лінійної ділянки. При нескінченно великому значенні параметра а функція вироджується в порогову.</a:t>
            </a:r>
          </a:p>
          <a:p>
            <a:pPr algn="just" rtl="0"/>
            <a:r>
              <a:rPr lang="ru-RU" sz="2000" dirty="0" smtClean="0"/>
              <a:t>На рисунку крива </a:t>
            </a:r>
            <a:r>
              <a:rPr lang="ru-RU" sz="2000" i="1" dirty="0" smtClean="0"/>
              <a:t>б</a:t>
            </a:r>
            <a:r>
              <a:rPr lang="ru-RU" sz="2000" dirty="0" smtClean="0"/>
              <a:t> зображений вид кусочно-лінійної функції при а = 1.</a:t>
            </a:r>
            <a:endParaRPr lang="uk-UA" sz="2000" dirty="0"/>
          </a:p>
        </p:txBody>
      </p:sp>
      <p:sp>
        <p:nvSpPr>
          <p:cNvPr id="7" name="Номер слайда 6"/>
          <p:cNvSpPr>
            <a:spLocks noGrp="1"/>
          </p:cNvSpPr>
          <p:nvPr>
            <p:ph type="sldNum" sz="quarter" idx="12"/>
          </p:nvPr>
        </p:nvSpPr>
        <p:spPr/>
        <p:txBody>
          <a:bodyPr/>
          <a:lstStyle/>
          <a:p>
            <a:fld id="{725C68B6-61C2-468F-89AB-4B9F7531AA68}" type="slidenum">
              <a:rPr lang="ru-RU" smtClean="0"/>
              <a:pPr/>
              <a:t>20</a:t>
            </a:fld>
            <a:endParaRPr lang="ru-RU"/>
          </a:p>
        </p:txBody>
      </p:sp>
      <p:sp>
        <p:nvSpPr>
          <p:cNvPr id="9" name="Нижний колонтитул 8"/>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71472" y="285728"/>
            <a:ext cx="8215370" cy="3477875"/>
          </a:xfrm>
          <a:prstGeom prst="rect">
            <a:avLst/>
          </a:prstGeom>
        </p:spPr>
        <p:txBody>
          <a:bodyPr wrap="square">
            <a:spAutoFit/>
          </a:bodyPr>
          <a:lstStyle/>
          <a:p>
            <a:pPr algn="just"/>
            <a:r>
              <a:rPr lang="uk-UA" sz="2000" dirty="0" err="1" smtClean="0"/>
              <a:t>Сигмоїдальні</a:t>
            </a:r>
            <a:r>
              <a:rPr lang="uk-UA" sz="2000" dirty="0" smtClean="0"/>
              <a:t> функції (крива в) це найбільш широко використовуваний тип активаційних функцій. </a:t>
            </a:r>
            <a:r>
              <a:rPr lang="uk-UA" sz="2000" dirty="0" err="1" smtClean="0"/>
              <a:t>Сигмоїдальні</a:t>
            </a:r>
            <a:r>
              <a:rPr lang="uk-UA" sz="2000" dirty="0" smtClean="0"/>
              <a:t> функції є монотонно зростаючими, постійними і диференційованими. Диференційованість є важливою властивістю для деяких методів навчання і аналізу. </a:t>
            </a:r>
            <a:r>
              <a:rPr lang="uk-UA" sz="2000" dirty="0" err="1" smtClean="0"/>
              <a:t>Сигмоїдальні</a:t>
            </a:r>
            <a:r>
              <a:rPr lang="uk-UA" sz="2000" dirty="0" smtClean="0"/>
              <a:t> функції мають універсальні апроксимаційні властивості. Особливістю нейронів з такою функцією активації є те, що вони посилюють сильні сигнали істотно менше, ніж слабкі, оскільки області сильних сигналів відповідають пологим ділянкам характеристики. Це дозволяє запобігти насичення від великих сигналів.</a:t>
            </a:r>
          </a:p>
          <a:p>
            <a:pPr algn="just" rtl="0"/>
            <a:r>
              <a:rPr lang="uk-UA" sz="2000" dirty="0" err="1" smtClean="0"/>
              <a:t>Сигмоїдальні</a:t>
            </a:r>
            <a:r>
              <a:rPr lang="uk-UA" sz="2000" dirty="0" smtClean="0"/>
              <a:t> функціями розуміється клас функцій, які описуються виразом:</a:t>
            </a:r>
            <a:endParaRPr lang="uk-UA" sz="2000" dirty="0"/>
          </a:p>
        </p:txBody>
      </p:sp>
      <p:pic>
        <p:nvPicPr>
          <p:cNvPr id="2050" name="Picture 2"/>
          <p:cNvPicPr>
            <a:picLocks noChangeAspect="1" noChangeArrowheads="1"/>
          </p:cNvPicPr>
          <p:nvPr/>
        </p:nvPicPr>
        <p:blipFill>
          <a:blip r:embed="rId2" cstate="print"/>
          <a:srcRect/>
          <a:stretch>
            <a:fillRect/>
          </a:stretch>
        </p:blipFill>
        <p:spPr bwMode="auto">
          <a:xfrm>
            <a:off x="428596" y="3929066"/>
            <a:ext cx="6957971" cy="1216026"/>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21</a:t>
            </a:fld>
            <a:endParaRPr lang="ru-RU"/>
          </a:p>
        </p:txBody>
      </p:sp>
      <p:sp>
        <p:nvSpPr>
          <p:cNvPr id="6" name="Нижний колонтитул 5"/>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357166"/>
            <a:ext cx="8215370" cy="400110"/>
          </a:xfrm>
          <a:prstGeom prst="rect">
            <a:avLst/>
          </a:prstGeom>
        </p:spPr>
        <p:txBody>
          <a:bodyPr wrap="square">
            <a:spAutoFit/>
          </a:bodyPr>
          <a:lstStyle/>
          <a:p>
            <a:pPr algn="l" rtl="0"/>
            <a:r>
              <a:rPr lang="ru-RU" sz="2000" dirty="0" smtClean="0"/>
              <a:t>якщо прийняти </a:t>
            </a:r>
            <a:r>
              <a:rPr lang="ru-RU" sz="2000" dirty="0" err="1" smtClean="0"/>
              <a:t>k</a:t>
            </a:r>
            <a:r>
              <a:rPr lang="ru-RU" sz="2000" dirty="0" smtClean="0"/>
              <a:t> = 0, </a:t>
            </a:r>
            <a:r>
              <a:rPr lang="ru-RU" sz="2000" dirty="0" err="1" smtClean="0"/>
              <a:t>c</a:t>
            </a:r>
            <a:r>
              <a:rPr lang="ru-RU" sz="2000" dirty="0" smtClean="0"/>
              <a:t> = 1, </a:t>
            </a:r>
            <a:r>
              <a:rPr lang="ru-RU" sz="2000" dirty="0" err="1" smtClean="0"/>
              <a:t>b</a:t>
            </a:r>
            <a:r>
              <a:rPr lang="ru-RU" sz="2000" dirty="0" smtClean="0"/>
              <a:t> = 1, і T = 1, то вираз набуде вигляду:</a:t>
            </a:r>
            <a:endParaRPr lang="uk-UA" sz="2000" dirty="0"/>
          </a:p>
        </p:txBody>
      </p:sp>
      <p:pic>
        <p:nvPicPr>
          <p:cNvPr id="3074" name="Picture 2"/>
          <p:cNvPicPr>
            <a:picLocks noChangeAspect="1" noChangeArrowheads="1"/>
          </p:cNvPicPr>
          <p:nvPr/>
        </p:nvPicPr>
        <p:blipFill>
          <a:blip r:embed="rId2" cstate="print"/>
          <a:srcRect/>
          <a:stretch>
            <a:fillRect/>
          </a:stretch>
        </p:blipFill>
        <p:spPr bwMode="auto">
          <a:xfrm>
            <a:off x="1357290" y="857232"/>
            <a:ext cx="5867400" cy="1066800"/>
          </a:xfrm>
          <a:prstGeom prst="rect">
            <a:avLst/>
          </a:prstGeom>
          <a:noFill/>
          <a:ln w="9525">
            <a:noFill/>
            <a:miter lim="800000"/>
            <a:headEnd/>
            <a:tailEnd/>
          </a:ln>
          <a:effectLst/>
        </p:spPr>
      </p:pic>
      <p:sp>
        <p:nvSpPr>
          <p:cNvPr id="6" name="Прямоугольник 5"/>
          <p:cNvSpPr/>
          <p:nvPr/>
        </p:nvSpPr>
        <p:spPr>
          <a:xfrm>
            <a:off x="500034" y="2071678"/>
            <a:ext cx="8215370" cy="1015663"/>
          </a:xfrm>
          <a:prstGeom prst="rect">
            <a:avLst/>
          </a:prstGeom>
        </p:spPr>
        <p:txBody>
          <a:bodyPr wrap="square">
            <a:spAutoFit/>
          </a:bodyPr>
          <a:lstStyle/>
          <a:p>
            <a:pPr algn="just" rtl="0"/>
            <a:r>
              <a:rPr lang="ru-RU" sz="2000" dirty="0" smtClean="0"/>
              <a:t>Функція, описана </a:t>
            </a:r>
            <a:r>
              <a:rPr lang="ru-RU" sz="2000" dirty="0" err="1" smtClean="0"/>
              <a:t>виразом</a:t>
            </a:r>
            <a:r>
              <a:rPr lang="ru-RU" sz="2000" dirty="0" smtClean="0"/>
              <a:t> називається «класичний» </a:t>
            </a:r>
            <a:r>
              <a:rPr lang="ru-RU" sz="2000" dirty="0" err="1" smtClean="0"/>
              <a:t>сигмоид</a:t>
            </a:r>
            <a:r>
              <a:rPr lang="ru-RU" sz="2000" dirty="0" smtClean="0"/>
              <a:t> (крива в).</a:t>
            </a:r>
          </a:p>
          <a:p>
            <a:pPr algn="just"/>
            <a:r>
              <a:rPr lang="ru-RU" sz="2000" dirty="0" err="1" smtClean="0"/>
              <a:t>Якщо</a:t>
            </a:r>
            <a:r>
              <a:rPr lang="ru-RU" sz="2000" dirty="0" smtClean="0"/>
              <a:t> прийняти </a:t>
            </a:r>
            <a:r>
              <a:rPr lang="ru-RU" sz="2000" dirty="0" err="1" smtClean="0"/>
              <a:t>k</a:t>
            </a:r>
            <a:r>
              <a:rPr lang="ru-RU" sz="2000" dirty="0" smtClean="0"/>
              <a:t> = 1, </a:t>
            </a:r>
            <a:r>
              <a:rPr lang="ru-RU" sz="2000" dirty="0" err="1" smtClean="0"/>
              <a:t>c</a:t>
            </a:r>
            <a:r>
              <a:rPr lang="ru-RU" sz="2000" dirty="0" smtClean="0"/>
              <a:t> = 2, </a:t>
            </a:r>
            <a:r>
              <a:rPr lang="ru-RU" sz="2000" dirty="0" err="1" smtClean="0"/>
              <a:t>b</a:t>
            </a:r>
            <a:r>
              <a:rPr lang="ru-RU" sz="2000" dirty="0" smtClean="0"/>
              <a:t> = 1, і T = 2, то </a:t>
            </a:r>
            <a:r>
              <a:rPr lang="ru-RU" sz="2000" dirty="0" err="1" smtClean="0"/>
              <a:t>вираз</a:t>
            </a:r>
            <a:r>
              <a:rPr lang="ru-RU" sz="2000" dirty="0" smtClean="0"/>
              <a:t>, </a:t>
            </a:r>
            <a:r>
              <a:rPr lang="ru-RU" sz="2000" dirty="0" err="1" smtClean="0"/>
              <a:t>що</a:t>
            </a:r>
            <a:r>
              <a:rPr lang="ru-RU" sz="2000" dirty="0" smtClean="0"/>
              <a:t> </a:t>
            </a:r>
            <a:r>
              <a:rPr lang="ru-RU" sz="2000" dirty="0" err="1" smtClean="0"/>
              <a:t>описує</a:t>
            </a:r>
            <a:r>
              <a:rPr lang="ru-RU" sz="2000" dirty="0" smtClean="0"/>
              <a:t> </a:t>
            </a:r>
            <a:r>
              <a:rPr lang="ru-RU" sz="2000" dirty="0" err="1" smtClean="0"/>
              <a:t>клас</a:t>
            </a:r>
            <a:r>
              <a:rPr lang="ru-RU" sz="2000" dirty="0" smtClean="0"/>
              <a:t> </a:t>
            </a:r>
            <a:r>
              <a:rPr lang="uk-UA" sz="2000" dirty="0" err="1" smtClean="0"/>
              <a:t>сигмоїдальних</a:t>
            </a:r>
            <a:r>
              <a:rPr lang="uk-UA" sz="2000" dirty="0" smtClean="0"/>
              <a:t> функцій</a:t>
            </a:r>
            <a:r>
              <a:rPr lang="ru-RU" sz="2000" dirty="0" smtClean="0"/>
              <a:t> набуде вигляду:</a:t>
            </a:r>
            <a:endParaRPr lang="uk-UA" sz="2000" dirty="0"/>
          </a:p>
        </p:txBody>
      </p:sp>
      <p:pic>
        <p:nvPicPr>
          <p:cNvPr id="3075" name="Picture 3"/>
          <p:cNvPicPr>
            <a:picLocks noChangeAspect="1" noChangeArrowheads="1"/>
          </p:cNvPicPr>
          <p:nvPr/>
        </p:nvPicPr>
        <p:blipFill>
          <a:blip r:embed="rId3" cstate="print"/>
          <a:srcRect/>
          <a:stretch>
            <a:fillRect/>
          </a:stretch>
        </p:blipFill>
        <p:spPr bwMode="auto">
          <a:xfrm>
            <a:off x="428596" y="3357562"/>
            <a:ext cx="8072494" cy="868671"/>
          </a:xfrm>
          <a:prstGeom prst="rect">
            <a:avLst/>
          </a:prstGeom>
          <a:noFill/>
          <a:ln w="9525">
            <a:noFill/>
            <a:miter lim="800000"/>
            <a:headEnd/>
            <a:tailEnd/>
          </a:ln>
          <a:effectLst/>
        </p:spPr>
      </p:pic>
      <p:sp>
        <p:nvSpPr>
          <p:cNvPr id="7" name="Прямоугольник 6"/>
          <p:cNvSpPr/>
          <p:nvPr/>
        </p:nvSpPr>
        <p:spPr>
          <a:xfrm>
            <a:off x="642910" y="4643446"/>
            <a:ext cx="7643866" cy="707886"/>
          </a:xfrm>
          <a:prstGeom prst="rect">
            <a:avLst/>
          </a:prstGeom>
        </p:spPr>
        <p:txBody>
          <a:bodyPr wrap="square">
            <a:spAutoFit/>
          </a:bodyPr>
          <a:lstStyle/>
          <a:p>
            <a:pPr algn="l" rtl="0"/>
            <a:r>
              <a:rPr lang="ru-RU" sz="2000" dirty="0" smtClean="0"/>
              <a:t>Функція, описана </a:t>
            </a:r>
            <a:r>
              <a:rPr lang="ru-RU" sz="2000" dirty="0" err="1" smtClean="0"/>
              <a:t>виразом</a:t>
            </a:r>
            <a:r>
              <a:rPr lang="ru-RU" sz="2000" dirty="0" smtClean="0"/>
              <a:t> називається гіперболічний тангенс (крива г).</a:t>
            </a:r>
            <a:endParaRPr lang="uk-UA" sz="2000" dirty="0"/>
          </a:p>
        </p:txBody>
      </p:sp>
      <p:sp>
        <p:nvSpPr>
          <p:cNvPr id="8" name="Номер слайда 7"/>
          <p:cNvSpPr>
            <a:spLocks noGrp="1"/>
          </p:cNvSpPr>
          <p:nvPr>
            <p:ph type="sldNum" sz="quarter" idx="12"/>
          </p:nvPr>
        </p:nvSpPr>
        <p:spPr/>
        <p:txBody>
          <a:bodyPr/>
          <a:lstStyle/>
          <a:p>
            <a:fld id="{725C68B6-61C2-468F-89AB-4B9F7531AA68}" type="slidenum">
              <a:rPr lang="ru-RU" smtClean="0"/>
              <a:pPr/>
              <a:t>22</a:t>
            </a:fld>
            <a:endParaRPr lang="ru-RU"/>
          </a:p>
        </p:txBody>
      </p:sp>
      <p:sp>
        <p:nvSpPr>
          <p:cNvPr id="9" name="Нижний колонтитул 8"/>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71480"/>
            <a:ext cx="8229600" cy="5554683"/>
          </a:xfrm>
        </p:spPr>
        <p:txBody>
          <a:bodyPr>
            <a:normAutofit fontScale="85000" lnSpcReduction="20000"/>
          </a:bodyPr>
          <a:lstStyle/>
          <a:p>
            <a:pPr algn="just" rtl="0">
              <a:buNone/>
            </a:pPr>
            <a:r>
              <a:rPr lang="ru-RU" dirty="0" smtClean="0"/>
              <a:t>Активною областю визначення функції активації нейрона є область значень вхідних параметрів, в якій спостерігається суттєва зміна значень функції активації.</a:t>
            </a:r>
          </a:p>
          <a:p>
            <a:pPr algn="just" rtl="0">
              <a:buNone/>
            </a:pPr>
            <a:r>
              <a:rPr lang="ru-RU" dirty="0" smtClean="0"/>
              <a:t>Для </a:t>
            </a:r>
            <a:r>
              <a:rPr lang="ru-RU" dirty="0" err="1" smtClean="0"/>
              <a:t>сигмоїдальної</a:t>
            </a:r>
            <a:r>
              <a:rPr lang="ru-RU" dirty="0" smtClean="0"/>
              <a:t> функції використовується інтервал [-4; 4] як активна область визначення, при цьому функція приймає значення в інтервалі (0,018; 0,982), що становить 96,4% від усієї області значень. Для </a:t>
            </a:r>
            <a:r>
              <a:rPr lang="ru-RU" dirty="0" err="1" smtClean="0"/>
              <a:t>тангенціальної</a:t>
            </a:r>
            <a:r>
              <a:rPr lang="ru-RU" dirty="0" smtClean="0"/>
              <a:t>, </a:t>
            </a:r>
            <a:r>
              <a:rPr lang="ru-RU" dirty="0" err="1" smtClean="0"/>
              <a:t>сигмоїдальної</a:t>
            </a:r>
            <a:r>
              <a:rPr lang="ru-RU" dirty="0" smtClean="0"/>
              <a:t> і радіально-базисної функції як активну область </a:t>
            </a:r>
            <a:r>
              <a:rPr lang="ru-RU" dirty="0" err="1" smtClean="0"/>
              <a:t>визначення</a:t>
            </a:r>
            <a:r>
              <a:rPr lang="ru-RU" dirty="0" smtClean="0"/>
              <a:t> </a:t>
            </a:r>
            <a:r>
              <a:rPr lang="ru-RU" dirty="0" err="1" smtClean="0"/>
              <a:t>є</a:t>
            </a:r>
            <a:r>
              <a:rPr lang="ru-RU" dirty="0" smtClean="0"/>
              <a:t> інтервал [-2; 2], в якому зазначені функції приймають значення в інтервалах (-0,964; 0,964) і (0,0183; 1], відповідно.</a:t>
            </a:r>
          </a:p>
          <a:p>
            <a:pPr algn="just" rtl="0">
              <a:buNone/>
            </a:pPr>
            <a:r>
              <a:rPr lang="ru-RU" dirty="0" smtClean="0"/>
              <a:t>Найскладнішою з точки зору цифрової реалізації </a:t>
            </a:r>
            <a:r>
              <a:rPr lang="ru-RU" dirty="0" err="1" smtClean="0"/>
              <a:t>є</a:t>
            </a:r>
            <a:r>
              <a:rPr lang="ru-RU" dirty="0" smtClean="0"/>
              <a:t> </a:t>
            </a:r>
            <a:r>
              <a:rPr lang="ru-RU" dirty="0" err="1" smtClean="0"/>
              <a:t>сигмоїдальні</a:t>
            </a:r>
            <a:r>
              <a:rPr lang="ru-RU" dirty="0" smtClean="0"/>
              <a:t> функції активації, які є нелінійними функціями.</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23</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85720" y="142852"/>
            <a:ext cx="3714750" cy="304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072066" y="142852"/>
            <a:ext cx="3562350" cy="3143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357158" y="3214686"/>
            <a:ext cx="3619500" cy="31051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5072066" y="3286124"/>
            <a:ext cx="3762375" cy="3086100"/>
          </a:xfrm>
          <a:prstGeom prst="rect">
            <a:avLst/>
          </a:prstGeom>
          <a:noFill/>
          <a:ln w="9525">
            <a:noFill/>
            <a:miter lim="800000"/>
            <a:headEnd/>
            <a:tailEnd/>
          </a:ln>
          <a:effectLst/>
        </p:spPr>
      </p:pic>
      <p:sp>
        <p:nvSpPr>
          <p:cNvPr id="8" name="Номер слайда 7"/>
          <p:cNvSpPr>
            <a:spLocks noGrp="1"/>
          </p:cNvSpPr>
          <p:nvPr>
            <p:ph type="sldNum" sz="quarter" idx="12"/>
          </p:nvPr>
        </p:nvSpPr>
        <p:spPr/>
        <p:txBody>
          <a:bodyPr/>
          <a:lstStyle/>
          <a:p>
            <a:fld id="{725C68B6-61C2-468F-89AB-4B9F7531AA68}" type="slidenum">
              <a:rPr lang="ru-RU" smtClean="0"/>
              <a:pPr/>
              <a:t>24</a:t>
            </a:fld>
            <a:endParaRPr lang="ru-RU"/>
          </a:p>
        </p:txBody>
      </p:sp>
      <p:sp>
        <p:nvSpPr>
          <p:cNvPr id="9" name="Нижний колонтитул 8"/>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5768997"/>
          </a:xfrm>
        </p:spPr>
        <p:txBody>
          <a:bodyPr>
            <a:normAutofit fontScale="62500" lnSpcReduction="20000"/>
          </a:bodyPr>
          <a:lstStyle/>
          <a:p>
            <a:pPr algn="just">
              <a:buNone/>
            </a:pPr>
            <a:r>
              <a:rPr lang="uk-UA" dirty="0" smtClean="0"/>
              <a:t>Випрямлений лінійний блок (</a:t>
            </a:r>
            <a:r>
              <a:rPr lang="uk-UA" dirty="0" err="1" smtClean="0"/>
              <a:t>ReLU</a:t>
            </a:r>
            <a:r>
              <a:rPr lang="uk-UA" dirty="0" smtClean="0"/>
              <a:t>) (c) - ще одна ефективна функція активації. Коли </a:t>
            </a:r>
            <a:r>
              <a:rPr lang="uk-UA" i="1" dirty="0" smtClean="0"/>
              <a:t>x</a:t>
            </a:r>
            <a:r>
              <a:rPr lang="uk-UA" dirty="0" smtClean="0"/>
              <a:t> менше 0, його значення функції дорівнює 0; коли </a:t>
            </a:r>
            <a:r>
              <a:rPr lang="uk-UA" i="1" dirty="0" smtClean="0"/>
              <a:t>x</a:t>
            </a:r>
            <a:r>
              <a:rPr lang="uk-UA" dirty="0" smtClean="0"/>
              <a:t> більше або дорівнює 0, його значення функції - це сам </a:t>
            </a:r>
            <a:r>
              <a:rPr lang="uk-UA" i="1" dirty="0" smtClean="0"/>
              <a:t>x</a:t>
            </a:r>
            <a:r>
              <a:rPr lang="uk-UA" dirty="0" smtClean="0"/>
              <a:t>. Порівняно з </a:t>
            </a:r>
            <a:r>
              <a:rPr lang="uk-UA" dirty="0" err="1" smtClean="0"/>
              <a:t>сигмоїдальною</a:t>
            </a:r>
            <a:r>
              <a:rPr lang="uk-UA" dirty="0" smtClean="0"/>
              <a:t> функцією і функцією гіперболічного тангенсу, істотною перевагою використання функції </a:t>
            </a:r>
            <a:r>
              <a:rPr lang="uk-UA" dirty="0" err="1" smtClean="0"/>
              <a:t>ReLU</a:t>
            </a:r>
            <a:r>
              <a:rPr lang="uk-UA" dirty="0" smtClean="0"/>
              <a:t> є те, що вона може прискорити навчання. </a:t>
            </a:r>
            <a:r>
              <a:rPr lang="uk-UA" dirty="0" err="1" smtClean="0"/>
              <a:t>Сигмоїдальна</a:t>
            </a:r>
            <a:r>
              <a:rPr lang="uk-UA" dirty="0" smtClean="0"/>
              <a:t> функція і функція гіперболічного тангенсу мають в </a:t>
            </a:r>
            <a:r>
              <a:rPr lang="uk-UA" dirty="0" err="1" smtClean="0"/>
              <a:t>експоненційну</a:t>
            </a:r>
            <a:r>
              <a:rPr lang="uk-UA" dirty="0" smtClean="0"/>
              <a:t> операцію, яка вимагає розрахунку похідних, тоді як похідна </a:t>
            </a:r>
            <a:r>
              <a:rPr lang="uk-UA" dirty="0" err="1" smtClean="0"/>
              <a:t>ReLU</a:t>
            </a:r>
            <a:r>
              <a:rPr lang="uk-UA" dirty="0" smtClean="0"/>
              <a:t> є константою. Більш того, в </a:t>
            </a:r>
            <a:r>
              <a:rPr lang="uk-UA" dirty="0" err="1" smtClean="0"/>
              <a:t>сигмоїдальній</a:t>
            </a:r>
            <a:r>
              <a:rPr lang="uk-UA" dirty="0" smtClean="0"/>
              <a:t> функції і функції гіперболічного тангенсу, якщо значення </a:t>
            </a:r>
            <a:r>
              <a:rPr lang="uk-UA" i="1" dirty="0" smtClean="0"/>
              <a:t>x</a:t>
            </a:r>
            <a:r>
              <a:rPr lang="uk-UA" dirty="0" smtClean="0"/>
              <a:t> занадто велике або занадто мале, градієнт функції досить малий, що може привести до повільної збіжності функції. Однак, коли </a:t>
            </a:r>
            <a:r>
              <a:rPr lang="uk-UA" i="1" dirty="0" smtClean="0"/>
              <a:t>x</a:t>
            </a:r>
            <a:r>
              <a:rPr lang="uk-UA" dirty="0" smtClean="0"/>
              <a:t> менше 0, похідна </a:t>
            </a:r>
            <a:r>
              <a:rPr lang="uk-UA" dirty="0" err="1" smtClean="0"/>
              <a:t>ReLU</a:t>
            </a:r>
            <a:r>
              <a:rPr lang="uk-UA" dirty="0" smtClean="0"/>
              <a:t> дорівнює 0, а коли </a:t>
            </a:r>
            <a:r>
              <a:rPr lang="uk-UA" i="1" dirty="0" smtClean="0"/>
              <a:t>х</a:t>
            </a:r>
            <a:r>
              <a:rPr lang="uk-UA" dirty="0" smtClean="0"/>
              <a:t> більше 0, похідна дорівнює 1, тому можна отримати ефект ідеальної збіжності. </a:t>
            </a:r>
            <a:r>
              <a:rPr lang="uk-UA" dirty="0" err="1" smtClean="0"/>
              <a:t>AlexNet</a:t>
            </a:r>
            <a:r>
              <a:rPr lang="uk-UA" dirty="0" smtClean="0"/>
              <a:t>, найкраща модель в ILSVRC-2012, використовує </a:t>
            </a:r>
            <a:r>
              <a:rPr lang="uk-UA" dirty="0" err="1" smtClean="0"/>
              <a:t>ReLU</a:t>
            </a:r>
            <a:r>
              <a:rPr lang="uk-UA" dirty="0" smtClean="0"/>
              <a:t> в якості функції активації моделі на основі CNN. </a:t>
            </a:r>
            <a:r>
              <a:rPr lang="uk-UA" dirty="0" err="1" smtClean="0"/>
              <a:t>ReLU</a:t>
            </a:r>
            <a:r>
              <a:rPr lang="uk-UA" dirty="0" smtClean="0"/>
              <a:t> пом'якшує проблему зникнення градієнта. Використання </a:t>
            </a:r>
            <a:r>
              <a:rPr lang="uk-UA" dirty="0" err="1" smtClean="0"/>
              <a:t>ReLU</a:t>
            </a:r>
            <a:r>
              <a:rPr lang="uk-UA" dirty="0" smtClean="0"/>
              <a:t> перевершує </a:t>
            </a:r>
            <a:r>
              <a:rPr lang="uk-UA" dirty="0" err="1" smtClean="0"/>
              <a:t>сигмоїд</a:t>
            </a:r>
            <a:r>
              <a:rPr lang="uk-UA" dirty="0" smtClean="0"/>
              <a:t> в глибоких мережах.</a:t>
            </a:r>
          </a:p>
          <a:p>
            <a:pPr algn="just">
              <a:buNone/>
            </a:pPr>
            <a:r>
              <a:rPr lang="uk-UA" dirty="0" smtClean="0"/>
              <a:t>З того, що обговорювалося вище, ми можемо виявити, що </a:t>
            </a:r>
            <a:r>
              <a:rPr lang="uk-UA" dirty="0" err="1" smtClean="0"/>
              <a:t>ReLU</a:t>
            </a:r>
            <a:r>
              <a:rPr lang="uk-UA" dirty="0" smtClean="0"/>
              <a:t> не враховує верхню межу. На практиці ми можемо встановити верхню межу, наприклад </a:t>
            </a:r>
            <a:r>
              <a:rPr lang="en-US" dirty="0" smtClean="0"/>
              <a:t>max </a:t>
            </a:r>
            <a:r>
              <a:rPr lang="uk-UA" dirty="0" err="1" smtClean="0"/>
              <a:t>ReLU</a:t>
            </a:r>
            <a:r>
              <a:rPr lang="uk-UA" dirty="0" smtClean="0"/>
              <a:t> </a:t>
            </a:r>
            <a:r>
              <a:rPr lang="en-US" dirty="0" smtClean="0"/>
              <a:t>= </a:t>
            </a:r>
            <a:r>
              <a:rPr lang="uk-UA" dirty="0" smtClean="0"/>
              <a:t>6.</a:t>
            </a:r>
            <a:endParaRPr lang="uk-UA" dirty="0"/>
          </a:p>
        </p:txBody>
      </p:sp>
      <p:sp>
        <p:nvSpPr>
          <p:cNvPr id="4" name="Нижний колонтитул 3"/>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25</a:t>
            </a:fld>
            <a:endParaRPr lang="ru-RU"/>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5840435"/>
          </a:xfrm>
        </p:spPr>
        <p:txBody>
          <a:bodyPr>
            <a:normAutofit fontScale="62500" lnSpcReduction="20000"/>
          </a:bodyPr>
          <a:lstStyle/>
          <a:p>
            <a:pPr algn="just" rtl="0">
              <a:buNone/>
            </a:pPr>
            <a:r>
              <a:rPr lang="ru-RU" dirty="0" smtClean="0"/>
              <a:t>Однак, коли </a:t>
            </a:r>
            <a:r>
              <a:rPr lang="ru-RU" i="1" dirty="0" err="1" smtClean="0"/>
              <a:t>x</a:t>
            </a:r>
            <a:r>
              <a:rPr lang="ru-RU" dirty="0" smtClean="0"/>
              <a:t> менше 0, </a:t>
            </a:r>
            <a:r>
              <a:rPr lang="ru-RU" dirty="0" err="1" smtClean="0"/>
              <a:t>градієнт</a:t>
            </a:r>
            <a:r>
              <a:rPr lang="ru-RU" dirty="0" smtClean="0"/>
              <a:t> </a:t>
            </a:r>
            <a:r>
              <a:rPr lang="ru-RU" dirty="0" err="1" smtClean="0"/>
              <a:t>ReLU</a:t>
            </a:r>
            <a:r>
              <a:rPr lang="en-US" dirty="0" smtClean="0"/>
              <a:t> </a:t>
            </a:r>
            <a:r>
              <a:rPr lang="ru-RU" dirty="0" err="1" smtClean="0"/>
              <a:t>дорівнює</a:t>
            </a:r>
            <a:r>
              <a:rPr lang="ru-RU" dirty="0" smtClean="0"/>
              <a:t> 0, що означає, що помилка зворотного поширення буде помножена на 0, в результаті чого помилка не буде передана на попередній рівень. У цьому сценарії нейрони будуть </a:t>
            </a:r>
            <a:r>
              <a:rPr lang="ru-RU" dirty="0" err="1" smtClean="0"/>
              <a:t>вважатися</a:t>
            </a:r>
            <a:r>
              <a:rPr lang="ru-RU" dirty="0" smtClean="0"/>
              <a:t> </a:t>
            </a:r>
            <a:r>
              <a:rPr lang="ru-RU" dirty="0" err="1" smtClean="0"/>
              <a:t>інактивовани</a:t>
            </a:r>
            <a:r>
              <a:rPr lang="uk-UA" dirty="0" smtClean="0"/>
              <a:t>ми</a:t>
            </a:r>
            <a:r>
              <a:rPr lang="ru-RU" dirty="0" smtClean="0"/>
              <a:t> або мертвими. Тому пропонуються деякі поліпшені </a:t>
            </a:r>
            <a:r>
              <a:rPr lang="ru-RU" dirty="0" err="1" smtClean="0"/>
              <a:t>версії</a:t>
            </a:r>
            <a:r>
              <a:rPr lang="ru-RU" dirty="0" smtClean="0"/>
              <a:t>. </a:t>
            </a:r>
            <a:r>
              <a:rPr lang="ru-RU" dirty="0" err="1" smtClean="0"/>
              <a:t>Leaky</a:t>
            </a:r>
            <a:r>
              <a:rPr lang="ru-RU" dirty="0" smtClean="0"/>
              <a:t> </a:t>
            </a:r>
            <a:r>
              <a:rPr lang="ru-RU" dirty="0" err="1" smtClean="0"/>
              <a:t>ReLU</a:t>
            </a:r>
            <a:r>
              <a:rPr lang="ru-RU" dirty="0" smtClean="0"/>
              <a:t> (</a:t>
            </a:r>
            <a:r>
              <a:rPr lang="ru-RU" dirty="0" err="1" smtClean="0"/>
              <a:t>d</a:t>
            </a:r>
            <a:r>
              <a:rPr lang="ru-RU" dirty="0" smtClean="0"/>
              <a:t>) </a:t>
            </a:r>
            <a:r>
              <a:rPr lang="ru-RU" dirty="0" err="1" smtClean="0"/>
              <a:t>може</a:t>
            </a:r>
            <a:r>
              <a:rPr lang="ru-RU" dirty="0" smtClean="0"/>
              <a:t> </a:t>
            </a:r>
            <a:r>
              <a:rPr lang="ru-RU" dirty="0" err="1" smtClean="0"/>
              <a:t>знизити</a:t>
            </a:r>
            <a:r>
              <a:rPr lang="ru-RU" dirty="0" smtClean="0"/>
              <a:t> </a:t>
            </a:r>
            <a:r>
              <a:rPr lang="ru-RU" dirty="0" err="1" smtClean="0"/>
              <a:t>інактивацію</a:t>
            </a:r>
            <a:r>
              <a:rPr lang="ru-RU" dirty="0" smtClean="0"/>
              <a:t> </a:t>
            </a:r>
            <a:r>
              <a:rPr lang="ru-RU" dirty="0" err="1" smtClean="0"/>
              <a:t>нейронів</a:t>
            </a:r>
            <a:r>
              <a:rPr lang="ru-RU" dirty="0" smtClean="0"/>
              <a:t>, коли </a:t>
            </a:r>
            <a:r>
              <a:rPr lang="ru-RU" i="1" dirty="0" err="1" smtClean="0"/>
              <a:t>x</a:t>
            </a:r>
            <a:r>
              <a:rPr lang="ru-RU" dirty="0" smtClean="0"/>
              <a:t> менше 0, вихідний сигнал </a:t>
            </a:r>
            <a:r>
              <a:rPr lang="ru-RU" dirty="0" err="1" smtClean="0"/>
              <a:t>Leaky</a:t>
            </a:r>
            <a:r>
              <a:rPr lang="ru-RU" dirty="0" smtClean="0"/>
              <a:t> </a:t>
            </a:r>
            <a:r>
              <a:rPr lang="ru-RU" dirty="0" err="1" smtClean="0"/>
              <a:t>ReLU</a:t>
            </a:r>
            <a:r>
              <a:rPr lang="ru-RU" dirty="0" smtClean="0"/>
              <a:t> дорівнює 𝑥 / 𝑎 замість нуля, де '</a:t>
            </a:r>
            <a:r>
              <a:rPr lang="ru-RU" i="1" dirty="0" err="1" smtClean="0"/>
              <a:t>a</a:t>
            </a:r>
            <a:r>
              <a:rPr lang="ru-RU" dirty="0" smtClean="0"/>
              <a:t>'- фіксований параметр в діапазоні (1, + ∞).</a:t>
            </a:r>
          </a:p>
          <a:p>
            <a:pPr algn="just" rtl="0">
              <a:buNone/>
            </a:pPr>
            <a:r>
              <a:rPr lang="ru-RU" dirty="0" smtClean="0"/>
              <a:t>Інший варіант </a:t>
            </a:r>
            <a:r>
              <a:rPr lang="ru-RU" dirty="0" err="1" smtClean="0"/>
              <a:t>ReLU</a:t>
            </a:r>
            <a:r>
              <a:rPr lang="ru-RU" dirty="0" smtClean="0"/>
              <a:t> - це </a:t>
            </a:r>
            <a:r>
              <a:rPr lang="ru-RU" dirty="0" err="1" smtClean="0"/>
              <a:t>PReLU</a:t>
            </a:r>
            <a:r>
              <a:rPr lang="ru-RU" dirty="0" smtClean="0"/>
              <a:t> (</a:t>
            </a:r>
            <a:r>
              <a:rPr lang="ru-RU" dirty="0" err="1" smtClean="0"/>
              <a:t>e</a:t>
            </a:r>
            <a:r>
              <a:rPr lang="ru-RU" dirty="0" smtClean="0"/>
              <a:t>), на </a:t>
            </a:r>
            <a:r>
              <a:rPr lang="ru-RU" dirty="0" err="1" smtClean="0"/>
              <a:t>відміну</a:t>
            </a:r>
            <a:r>
              <a:rPr lang="ru-RU" dirty="0" smtClean="0"/>
              <a:t> </a:t>
            </a:r>
            <a:r>
              <a:rPr lang="ru-RU" dirty="0" err="1" smtClean="0"/>
              <a:t>від</a:t>
            </a:r>
            <a:r>
              <a:rPr lang="ru-RU" dirty="0" smtClean="0"/>
              <a:t> </a:t>
            </a:r>
            <a:r>
              <a:rPr lang="ru-RU" dirty="0" err="1" smtClean="0"/>
              <a:t>Leaky</a:t>
            </a:r>
            <a:r>
              <a:rPr lang="ru-RU" dirty="0" smtClean="0"/>
              <a:t> </a:t>
            </a:r>
            <a:r>
              <a:rPr lang="ru-RU" dirty="0" err="1" smtClean="0"/>
              <a:t>ReLU</a:t>
            </a:r>
            <a:r>
              <a:rPr lang="ru-RU" dirty="0" smtClean="0"/>
              <a:t>, </a:t>
            </a:r>
            <a:r>
              <a:rPr lang="ru-RU" dirty="0" err="1" smtClean="0"/>
              <a:t>нахил</a:t>
            </a:r>
            <a:r>
              <a:rPr lang="ru-RU" dirty="0" smtClean="0"/>
              <a:t> негативній </a:t>
            </a:r>
            <a:r>
              <a:rPr lang="ru-RU" dirty="0" err="1" smtClean="0"/>
              <a:t>частині</a:t>
            </a:r>
            <a:r>
              <a:rPr lang="ru-RU" dirty="0" smtClean="0"/>
              <a:t> </a:t>
            </a:r>
            <a:r>
              <a:rPr lang="ru-RU" dirty="0" err="1" smtClean="0"/>
              <a:t>PReLU</a:t>
            </a:r>
            <a:r>
              <a:rPr lang="ru-RU" dirty="0" smtClean="0"/>
              <a:t> </a:t>
            </a:r>
            <a:r>
              <a:rPr lang="ru-RU" dirty="0" err="1" smtClean="0"/>
              <a:t>заснований</a:t>
            </a:r>
            <a:r>
              <a:rPr lang="ru-RU" dirty="0" smtClean="0"/>
              <a:t> на даних, а не на заздалегідь визначених. Вважайте, </a:t>
            </a:r>
            <a:r>
              <a:rPr lang="ru-RU" dirty="0" err="1" smtClean="0"/>
              <a:t>що</a:t>
            </a:r>
            <a:r>
              <a:rPr lang="ru-RU" dirty="0" smtClean="0"/>
              <a:t> </a:t>
            </a:r>
            <a:r>
              <a:rPr lang="ru-RU" dirty="0" err="1" smtClean="0"/>
              <a:t>PReLU</a:t>
            </a:r>
            <a:r>
              <a:rPr lang="ru-RU" dirty="0" smtClean="0"/>
              <a:t> є ключем до перевищення рівня класифікації людей в наборі даних класифікації </a:t>
            </a:r>
            <a:r>
              <a:rPr lang="ru-RU" dirty="0" err="1" smtClean="0"/>
              <a:t>ImageNet</a:t>
            </a:r>
            <a:r>
              <a:rPr lang="ru-RU" dirty="0" smtClean="0"/>
              <a:t> 2012. Функція експоненційних лінійних одиниць (ELU) (</a:t>
            </a:r>
            <a:r>
              <a:rPr lang="ru-RU" dirty="0" err="1" smtClean="0"/>
              <a:t>f</a:t>
            </a:r>
            <a:r>
              <a:rPr lang="ru-RU" dirty="0" smtClean="0"/>
              <a:t>) - ще одна поліпшена версія </a:t>
            </a:r>
            <a:r>
              <a:rPr lang="ru-RU" dirty="0" err="1" smtClean="0"/>
              <a:t>ReLU</a:t>
            </a:r>
            <a:r>
              <a:rPr lang="ru-RU" dirty="0" smtClean="0"/>
              <a:t>. оскільки</a:t>
            </a:r>
            <a:r>
              <a:rPr lang="ru-RU" dirty="0" err="1" smtClean="0"/>
              <a:t>ReLU</a:t>
            </a:r>
            <a:r>
              <a:rPr lang="ru-RU" dirty="0" smtClean="0"/>
              <a:t> активований неотрицательно, середнє значення його виходу більше 0. Ця проблема викличе зсув наступного блоку рівня.</a:t>
            </a:r>
          </a:p>
          <a:p>
            <a:pPr algn="just" rtl="0">
              <a:buNone/>
            </a:pPr>
            <a:r>
              <a:rPr lang="ru-RU" dirty="0" smtClean="0"/>
              <a:t>Функція ELU має від'ємне значення, тому середнє значення її виведення близько до 0, що робить швидкість збіжності вище, ніж у </a:t>
            </a:r>
            <a:r>
              <a:rPr lang="ru-RU" dirty="0" err="1" smtClean="0"/>
              <a:t>ReLU</a:t>
            </a:r>
            <a:r>
              <a:rPr lang="ru-RU" dirty="0" smtClean="0"/>
              <a:t>. Однак негативна частина - це крива, яка вимагає безлічі складних похідних.</a:t>
            </a:r>
            <a:endParaRPr lang="uk-UA" dirty="0"/>
          </a:p>
        </p:txBody>
      </p:sp>
      <p:sp>
        <p:nvSpPr>
          <p:cNvPr id="4" name="Нижний колонтитул 3"/>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26</a:t>
            </a:fld>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56"/>
          </a:xfrm>
        </p:spPr>
        <p:txBody>
          <a:bodyPr>
            <a:normAutofit/>
          </a:bodyPr>
          <a:lstStyle/>
          <a:p>
            <a:pPr rtl="0"/>
            <a:r>
              <a:rPr lang="ru-RU" sz="3200" b="1" dirty="0" err="1" smtClean="0"/>
              <a:t>Типи</a:t>
            </a:r>
            <a:r>
              <a:rPr lang="ru-RU" sz="3200" b="1" dirty="0" smtClean="0"/>
              <a:t> </a:t>
            </a:r>
            <a:r>
              <a:rPr lang="ru-RU" sz="3200" b="1" dirty="0" err="1" smtClean="0"/>
              <a:t>нейромереж</a:t>
            </a:r>
            <a:r>
              <a:rPr lang="ru-RU" sz="3200" b="1" dirty="0" smtClean="0"/>
              <a:t> і їх класифікація</a:t>
            </a:r>
            <a:endParaRPr lang="uk-UA" sz="3200" dirty="0"/>
          </a:p>
        </p:txBody>
      </p:sp>
      <p:sp>
        <p:nvSpPr>
          <p:cNvPr id="3" name="Содержимое 2"/>
          <p:cNvSpPr>
            <a:spLocks noGrp="1"/>
          </p:cNvSpPr>
          <p:nvPr>
            <p:ph idx="1"/>
          </p:nvPr>
        </p:nvSpPr>
        <p:spPr>
          <a:xfrm>
            <a:off x="457200" y="785794"/>
            <a:ext cx="8229600" cy="5340369"/>
          </a:xfrm>
        </p:spPr>
        <p:txBody>
          <a:bodyPr>
            <a:normAutofit fontScale="70000" lnSpcReduction="20000"/>
          </a:bodyPr>
          <a:lstStyle/>
          <a:p>
            <a:pPr algn="just" rtl="0" fontAlgn="base">
              <a:buNone/>
            </a:pPr>
            <a:r>
              <a:rPr lang="ru-RU" dirty="0" smtClean="0"/>
              <a:t>Станом на початок 2019 р. розроблено 26 </a:t>
            </a:r>
            <a:r>
              <a:rPr lang="ru-RU" dirty="0" err="1" smtClean="0"/>
              <a:t>типів</a:t>
            </a:r>
            <a:r>
              <a:rPr lang="ru-RU" dirty="0" smtClean="0"/>
              <a:t> </a:t>
            </a:r>
            <a:r>
              <a:rPr lang="ru-RU" dirty="0" err="1" smtClean="0"/>
              <a:t>нейромереж</a:t>
            </a:r>
            <a:r>
              <a:rPr lang="ru-RU" dirty="0" smtClean="0"/>
              <a:t> </a:t>
            </a:r>
            <a:r>
              <a:rPr lang="ru-RU" dirty="0" err="1" smtClean="0"/>
              <a:t>і</a:t>
            </a:r>
            <a:r>
              <a:rPr lang="ru-RU" dirty="0" smtClean="0"/>
              <a:t> велика </a:t>
            </a:r>
            <a:r>
              <a:rPr lang="ru-RU" dirty="0" err="1" smtClean="0"/>
              <a:t>безліч</a:t>
            </a:r>
            <a:r>
              <a:rPr lang="ru-RU" dirty="0" smtClean="0"/>
              <a:t> їх варіацій. З них 12 називалися за іменами їх винахідників, у решти були такі </a:t>
            </a:r>
            <a:r>
              <a:rPr lang="ru-RU" dirty="0" err="1" smtClean="0"/>
              <a:t>назви</a:t>
            </a:r>
            <a:r>
              <a:rPr lang="ru-RU" dirty="0" smtClean="0"/>
              <a:t> як </a:t>
            </a:r>
            <a:r>
              <a:rPr lang="ru-RU" i="1" dirty="0" smtClean="0"/>
              <a:t>хаотична, сіамська, </a:t>
            </a:r>
            <a:r>
              <a:rPr lang="ru-RU" i="1" dirty="0" err="1" smtClean="0"/>
              <a:t>осциляторна</a:t>
            </a:r>
            <a:r>
              <a:rPr lang="ru-RU" i="1" dirty="0" smtClean="0"/>
              <a:t>, адаптивного резонансу </a:t>
            </a:r>
            <a:r>
              <a:rPr lang="ru-RU" dirty="0" err="1" smtClean="0"/>
              <a:t>і</a:t>
            </a:r>
            <a:r>
              <a:rPr lang="ru-RU" dirty="0" smtClean="0"/>
              <a:t> т.п. Для того щоб якось систематизувати вже наявні </a:t>
            </a:r>
            <a:r>
              <a:rPr lang="ru-RU" dirty="0" err="1" smtClean="0"/>
              <a:t>і</a:t>
            </a:r>
            <a:r>
              <a:rPr lang="ru-RU" dirty="0" smtClean="0"/>
              <a:t> </a:t>
            </a:r>
            <a:r>
              <a:rPr lang="ru-RU" dirty="0" err="1" smtClean="0"/>
              <a:t>майбутні</a:t>
            </a:r>
            <a:r>
              <a:rPr lang="ru-RU" dirty="0" smtClean="0"/>
              <a:t> </a:t>
            </a:r>
            <a:r>
              <a:rPr lang="ru-RU" dirty="0" err="1" smtClean="0"/>
              <a:t>нейромережі</a:t>
            </a:r>
            <a:r>
              <a:rPr lang="ru-RU" dirty="0" smtClean="0"/>
              <a:t>, </a:t>
            </a:r>
            <a:r>
              <a:rPr lang="ru-RU" dirty="0" err="1" smtClean="0"/>
              <a:t>робляться</a:t>
            </a:r>
            <a:r>
              <a:rPr lang="ru-RU" dirty="0" smtClean="0"/>
              <a:t> спроби їх класифікації.</a:t>
            </a:r>
          </a:p>
          <a:p>
            <a:pPr algn="just" rtl="0" fontAlgn="base"/>
            <a:r>
              <a:rPr lang="ru-RU" b="1" dirty="0" smtClean="0"/>
              <a:t>Класифікація за типом вхідних даних</a:t>
            </a:r>
            <a:r>
              <a:rPr lang="ru-RU" dirty="0" smtClean="0"/>
              <a:t>: </a:t>
            </a:r>
            <a:r>
              <a:rPr lang="ru-RU" i="1" dirty="0" err="1" smtClean="0"/>
              <a:t>аналогові</a:t>
            </a:r>
            <a:r>
              <a:rPr lang="ru-RU" dirty="0" smtClean="0"/>
              <a:t> (</a:t>
            </a:r>
            <a:r>
              <a:rPr lang="ru-RU" dirty="0" err="1" smtClean="0"/>
              <a:t>аа</a:t>
            </a:r>
            <a:r>
              <a:rPr lang="ru-RU" dirty="0" smtClean="0"/>
              <a:t> вході дійсні числа), </a:t>
            </a:r>
            <a:r>
              <a:rPr lang="ru-RU" i="1" dirty="0" err="1" smtClean="0"/>
              <a:t>цифров</a:t>
            </a:r>
            <a:r>
              <a:rPr lang="uk-UA" i="1" dirty="0" smtClean="0"/>
              <a:t>і</a:t>
            </a:r>
            <a:r>
              <a:rPr lang="ru-RU" dirty="0" smtClean="0"/>
              <a:t> (на вході двійкові числа) і </a:t>
            </a:r>
            <a:r>
              <a:rPr lang="ru-RU" i="1" dirty="0" smtClean="0"/>
              <a:t>образні</a:t>
            </a:r>
            <a:r>
              <a:rPr lang="ru-RU" dirty="0" smtClean="0"/>
              <a:t> (На вході знаки, ієрогліфи, символи) нейронні мережі.</a:t>
            </a:r>
          </a:p>
          <a:p>
            <a:pPr algn="just" rtl="0" fontAlgn="base"/>
            <a:r>
              <a:rPr lang="ru-RU" b="1" dirty="0" smtClean="0"/>
              <a:t>Класифікація за характером навчання</a:t>
            </a:r>
            <a:r>
              <a:rPr lang="ru-RU" dirty="0" smtClean="0"/>
              <a:t>: </a:t>
            </a:r>
            <a:r>
              <a:rPr lang="ru-RU" i="1" dirty="0" smtClean="0"/>
              <a:t>навчання з учителем</a:t>
            </a:r>
            <a:r>
              <a:rPr lang="ru-RU" dirty="0" smtClean="0"/>
              <a:t> (</a:t>
            </a:r>
            <a:r>
              <a:rPr lang="ru-RU" dirty="0" err="1" smtClean="0"/>
              <a:t>вихідний</a:t>
            </a:r>
            <a:r>
              <a:rPr lang="ru-RU" dirty="0" smtClean="0"/>
              <a:t> простір рішень нейронної мережі відомо), </a:t>
            </a:r>
            <a:r>
              <a:rPr lang="ru-RU" i="1" dirty="0" smtClean="0"/>
              <a:t>навчання без учителя</a:t>
            </a:r>
            <a:r>
              <a:rPr lang="ru-RU" dirty="0" smtClean="0"/>
              <a:t> (</a:t>
            </a:r>
            <a:r>
              <a:rPr lang="ru-RU" dirty="0" err="1" smtClean="0"/>
              <a:t>вихідний</a:t>
            </a:r>
            <a:r>
              <a:rPr lang="ru-RU" dirty="0" smtClean="0"/>
              <a:t> простір рішень формується тільки на основі вхідних впливів, а також вони </a:t>
            </a:r>
            <a:r>
              <a:rPr lang="ru-RU" dirty="0" err="1" smtClean="0"/>
              <a:t>називають</a:t>
            </a:r>
            <a:r>
              <a:rPr lang="ru-RU" dirty="0" smtClean="0"/>
              <a:t> </a:t>
            </a:r>
            <a:r>
              <a:rPr lang="ru-RU" i="1" dirty="0" err="1" smtClean="0"/>
              <a:t>самоорганізующимися</a:t>
            </a:r>
            <a:r>
              <a:rPr lang="ru-RU" dirty="0" smtClean="0"/>
              <a:t>); </a:t>
            </a:r>
            <a:r>
              <a:rPr lang="ru-RU" i="1" dirty="0" smtClean="0"/>
              <a:t>навчання з </a:t>
            </a:r>
            <a:r>
              <a:rPr lang="ru-RU" i="1" dirty="0" err="1" smtClean="0"/>
              <a:t>підкріпленням</a:t>
            </a:r>
            <a:r>
              <a:rPr lang="ru-RU" dirty="0" smtClean="0"/>
              <a:t> (</a:t>
            </a:r>
            <a:r>
              <a:rPr lang="ru-RU" dirty="0" err="1" smtClean="0"/>
              <a:t>використовується</a:t>
            </a:r>
            <a:r>
              <a:rPr lang="ru-RU" dirty="0" smtClean="0"/>
              <a:t> система призначення штрафів і заохочень, що отримуються в результаті </a:t>
            </a:r>
            <a:r>
              <a:rPr lang="ru-RU" dirty="0" err="1" smtClean="0"/>
              <a:t>взаємодії</a:t>
            </a:r>
            <a:r>
              <a:rPr lang="ru-RU" dirty="0" smtClean="0"/>
              <a:t> ШНМ з середовищем).</a:t>
            </a:r>
          </a:p>
          <a:p>
            <a:pPr algn="l"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27</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6215106"/>
          </a:xfrm>
        </p:spPr>
        <p:txBody>
          <a:bodyPr>
            <a:normAutofit fontScale="62500" lnSpcReduction="20000"/>
          </a:bodyPr>
          <a:lstStyle/>
          <a:p>
            <a:pPr algn="just" rtl="0" fontAlgn="base"/>
            <a:r>
              <a:rPr lang="ru-RU" b="1" dirty="0" smtClean="0"/>
              <a:t>Класифікація за характером налаштування синапсів</a:t>
            </a:r>
            <a:r>
              <a:rPr lang="ru-RU" dirty="0" smtClean="0"/>
              <a:t>: </a:t>
            </a:r>
            <a:r>
              <a:rPr lang="ru-RU" i="1" dirty="0" smtClean="0"/>
              <a:t>мережі з фіксованими </a:t>
            </a:r>
            <a:r>
              <a:rPr lang="ru-RU" i="1" dirty="0" err="1" smtClean="0"/>
              <a:t>зв'язками</a:t>
            </a:r>
            <a:r>
              <a:rPr lang="ru-RU" dirty="0" smtClean="0"/>
              <a:t> (</a:t>
            </a:r>
            <a:r>
              <a:rPr lang="ru-RU" dirty="0" err="1" smtClean="0"/>
              <a:t>вагові</a:t>
            </a:r>
            <a:r>
              <a:rPr lang="ru-RU" dirty="0" smtClean="0"/>
              <a:t> коефіцієнти нейронної мережі вибираються відразу, виходячи з умов задачі), </a:t>
            </a:r>
            <a:r>
              <a:rPr lang="ru-RU" i="1" dirty="0" smtClean="0"/>
              <a:t>мережі з динамічними </a:t>
            </a:r>
            <a:r>
              <a:rPr lang="ru-RU" i="1" dirty="0" err="1" smtClean="0"/>
              <a:t>зв'язками</a:t>
            </a:r>
            <a:r>
              <a:rPr lang="ru-RU" dirty="0" smtClean="0"/>
              <a:t> (у </a:t>
            </a:r>
            <a:r>
              <a:rPr lang="ru-RU" dirty="0" err="1" smtClean="0"/>
              <a:t>цих</a:t>
            </a:r>
            <a:r>
              <a:rPr lang="ru-RU" dirty="0" smtClean="0"/>
              <a:t> мережах в процесі навчання відбувається настройка </a:t>
            </a:r>
            <a:r>
              <a:rPr lang="ru-RU" dirty="0" err="1" smtClean="0"/>
              <a:t>синаптичних</a:t>
            </a:r>
            <a:r>
              <a:rPr lang="ru-RU" dirty="0" smtClean="0"/>
              <a:t> зв'язків).</a:t>
            </a:r>
          </a:p>
          <a:p>
            <a:pPr algn="just" rtl="0" fontAlgn="base"/>
            <a:r>
              <a:rPr lang="ru-RU" b="1" dirty="0" smtClean="0"/>
              <a:t>Класифікація за часом передачі сигналу</a:t>
            </a:r>
            <a:r>
              <a:rPr lang="ru-RU" dirty="0" smtClean="0"/>
              <a:t>: </a:t>
            </a:r>
            <a:r>
              <a:rPr lang="ru-RU" i="1" dirty="0" smtClean="0"/>
              <a:t>синхронні </a:t>
            </a:r>
            <a:r>
              <a:rPr lang="ru-RU" i="1" dirty="0" err="1" smtClean="0"/>
              <a:t>мережі</a:t>
            </a:r>
            <a:r>
              <a:rPr lang="ru-RU" dirty="0" smtClean="0"/>
              <a:t> (час передачі для кожної </a:t>
            </a:r>
            <a:r>
              <a:rPr lang="ru-RU" dirty="0" err="1" smtClean="0"/>
              <a:t>синаптичної</a:t>
            </a:r>
            <a:r>
              <a:rPr lang="ru-RU" dirty="0" smtClean="0"/>
              <a:t> </a:t>
            </a:r>
            <a:r>
              <a:rPr lang="ru-RU" dirty="0" err="1" smtClean="0"/>
              <a:t>зв'язку</a:t>
            </a:r>
            <a:r>
              <a:rPr lang="ru-RU" dirty="0" smtClean="0"/>
              <a:t> </a:t>
            </a:r>
            <a:r>
              <a:rPr lang="ru-RU" dirty="0" err="1" smtClean="0"/>
              <a:t>однаковий</a:t>
            </a:r>
            <a:r>
              <a:rPr lang="ru-RU" dirty="0" smtClean="0"/>
              <a:t> </a:t>
            </a:r>
            <a:r>
              <a:rPr lang="ru-RU" dirty="0" err="1" smtClean="0"/>
              <a:t>фіксований</a:t>
            </a:r>
            <a:r>
              <a:rPr lang="ru-RU" dirty="0" smtClean="0"/>
              <a:t> </a:t>
            </a:r>
            <a:r>
              <a:rPr lang="ru-RU" dirty="0" err="1" smtClean="0"/>
              <a:t>постійний</a:t>
            </a:r>
            <a:r>
              <a:rPr lang="ru-RU" dirty="0" smtClean="0"/>
              <a:t>), </a:t>
            </a:r>
            <a:r>
              <a:rPr lang="ru-RU" i="1" dirty="0" smtClean="0"/>
              <a:t>асинхронні </a:t>
            </a:r>
            <a:r>
              <a:rPr lang="ru-RU" i="1" dirty="0" err="1" smtClean="0"/>
              <a:t>мережі</a:t>
            </a:r>
            <a:r>
              <a:rPr lang="ru-RU" dirty="0" smtClean="0"/>
              <a:t> (час передачі для кожного зв'язку між </a:t>
            </a:r>
            <a:r>
              <a:rPr lang="ru-RU" dirty="0" err="1" smtClean="0"/>
              <a:t>елементами</a:t>
            </a:r>
            <a:r>
              <a:rPr lang="ru-RU" dirty="0" smtClean="0"/>
              <a:t> </a:t>
            </a:r>
            <a:r>
              <a:rPr lang="ru-RU" dirty="0" err="1" smtClean="0"/>
              <a:t>свій</a:t>
            </a:r>
            <a:r>
              <a:rPr lang="ru-RU" dirty="0" smtClean="0"/>
              <a:t>, але теж постійне).</a:t>
            </a:r>
          </a:p>
          <a:p>
            <a:pPr algn="just" rtl="0" fontAlgn="base"/>
            <a:r>
              <a:rPr lang="ru-RU" b="1" dirty="0" smtClean="0"/>
              <a:t>Класифікація за характером зв'язків</a:t>
            </a:r>
            <a:r>
              <a:rPr lang="ru-RU" dirty="0" smtClean="0"/>
              <a:t>: </a:t>
            </a:r>
            <a:r>
              <a:rPr lang="ru-RU" i="1" dirty="0" smtClean="0"/>
              <a:t>мережі прямого </a:t>
            </a:r>
            <a:r>
              <a:rPr lang="ru-RU" i="1" dirty="0" err="1" smtClean="0"/>
              <a:t>поширення</a:t>
            </a:r>
            <a:r>
              <a:rPr lang="ru-RU" dirty="0" smtClean="0"/>
              <a:t> (</a:t>
            </a:r>
            <a:r>
              <a:rPr lang="ru-RU" dirty="0" err="1" smtClean="0"/>
              <a:t>всі</a:t>
            </a:r>
            <a:r>
              <a:rPr lang="ru-RU" dirty="0" smtClean="0"/>
              <a:t> зв'язки направлені строго від вхідних нейронів до вихідних), </a:t>
            </a:r>
            <a:r>
              <a:rPr lang="ru-RU" i="1" dirty="0" smtClean="0"/>
              <a:t>рекурентні </a:t>
            </a:r>
            <a:r>
              <a:rPr lang="ru-RU" i="1" dirty="0" err="1" smtClean="0"/>
              <a:t>мережі</a:t>
            </a:r>
            <a:r>
              <a:rPr lang="ru-RU" dirty="0" smtClean="0"/>
              <a:t> (сигнал з вихідних нейронів або нейронів прихованого шару частково передається назад на входи нейронів вхідного шару), </a:t>
            </a:r>
            <a:r>
              <a:rPr lang="ru-RU" i="1" dirty="0" smtClean="0"/>
              <a:t>рекуррентная мережу </a:t>
            </a:r>
            <a:r>
              <a:rPr lang="ru-RU" i="1" dirty="0" err="1" smtClean="0"/>
              <a:t>Хопфилда</a:t>
            </a:r>
            <a:r>
              <a:rPr lang="ru-RU" dirty="0" smtClean="0"/>
              <a:t> (</a:t>
            </a:r>
            <a:r>
              <a:rPr lang="ru-RU" dirty="0" err="1" smtClean="0"/>
              <a:t>фільтрує</a:t>
            </a:r>
            <a:r>
              <a:rPr lang="ru-RU" dirty="0" smtClean="0"/>
              <a:t> вхідні дані, повертаючись до стійкого стану і, таким чином, дозволяє вирішувати завдання стиснення даних і побудови асоціативної пам'яті), </a:t>
            </a:r>
            <a:r>
              <a:rPr lang="ru-RU" i="1" dirty="0" smtClean="0"/>
              <a:t>двонаправлені </a:t>
            </a:r>
            <a:r>
              <a:rPr lang="ru-RU" i="1" dirty="0" err="1" smtClean="0"/>
              <a:t>мережі</a:t>
            </a:r>
            <a:r>
              <a:rPr lang="ru-RU" dirty="0" smtClean="0"/>
              <a:t> (</a:t>
            </a:r>
            <a:r>
              <a:rPr lang="ru-RU" dirty="0" err="1" smtClean="0"/>
              <a:t>між</a:t>
            </a:r>
            <a:r>
              <a:rPr lang="ru-RU" dirty="0" smtClean="0"/>
              <a:t> шарами існують зв'язку як в напрямку від вхідного шару до вихідного, так і в зворотному).</a:t>
            </a:r>
          </a:p>
          <a:p>
            <a:pPr algn="just" rtl="0" fontAlgn="base"/>
            <a:r>
              <a:rPr lang="ru-RU" dirty="0" smtClean="0"/>
              <a:t>Крім того, використовуються </a:t>
            </a:r>
            <a:r>
              <a:rPr lang="ru-RU" i="1" dirty="0" smtClean="0"/>
              <a:t>радіально-базисні мережі</a:t>
            </a:r>
            <a:r>
              <a:rPr lang="ru-RU" dirty="0" smtClean="0"/>
              <a:t> (або </a:t>
            </a:r>
            <a:r>
              <a:rPr lang="ru-RU" i="1" dirty="0" smtClean="0"/>
              <a:t>RBF-мережі</a:t>
            </a:r>
            <a:r>
              <a:rPr lang="ru-RU" dirty="0" smtClean="0"/>
              <a:t>), </a:t>
            </a:r>
            <a:r>
              <a:rPr lang="ru-RU" i="1" dirty="0" smtClean="0"/>
              <a:t>самоорганізуються карти</a:t>
            </a:r>
            <a:r>
              <a:rPr lang="ru-RU" dirty="0" smtClean="0"/>
              <a:t> (зокрема, </a:t>
            </a:r>
            <a:r>
              <a:rPr lang="ru-RU" i="1" dirty="0" smtClean="0"/>
              <a:t>самоорганізована карта </a:t>
            </a:r>
            <a:r>
              <a:rPr lang="ru-RU" i="1" dirty="0" err="1" smtClean="0"/>
              <a:t>Кохонена</a:t>
            </a:r>
            <a:r>
              <a:rPr lang="ru-RU" dirty="0" smtClean="0"/>
              <a:t>) І мережі інших класів, ще не цілком сформованих.</a:t>
            </a:r>
          </a:p>
          <a:p>
            <a:pPr algn="l" rtl="0"/>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28</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420888"/>
            <a:ext cx="8229600" cy="1143000"/>
          </a:xfrm>
        </p:spPr>
        <p:txBody>
          <a:bodyPr/>
          <a:lstStyle/>
          <a:p>
            <a:pPr rtl="0"/>
            <a:r>
              <a:rPr lang="ru-RU" dirty="0" smtClean="0"/>
              <a:t>Дякую за увагу!</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mtClean="0"/>
              <a:pPr/>
              <a:t>29</a:t>
            </a:fld>
            <a:endParaRPr lang="ru-RU"/>
          </a:p>
        </p:txBody>
      </p:sp>
      <p:sp>
        <p:nvSpPr>
          <p:cNvPr id="4" name="Нижний колонтитул 3"/>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71480"/>
            <a:ext cx="8229600" cy="5554683"/>
          </a:xfrm>
        </p:spPr>
        <p:txBody>
          <a:bodyPr>
            <a:normAutofit fontScale="92500" lnSpcReduction="10000"/>
          </a:bodyPr>
          <a:lstStyle/>
          <a:p>
            <a:pPr algn="just"/>
            <a:r>
              <a:rPr lang="uk-UA" b="1" dirty="0" smtClean="0"/>
              <a:t>Штучний інтелект</a:t>
            </a:r>
            <a:r>
              <a:rPr lang="uk-UA" dirty="0" smtClean="0"/>
              <a:t> - це напрямок в інформатиці та інформаційних технологіях, завданням якого є відтворення за допомогою обчислювальних систем та інших штучних пристроїв розумних розмірковувань і дій.</a:t>
            </a:r>
          </a:p>
          <a:p>
            <a:pPr algn="just" rtl="0"/>
            <a:r>
              <a:rPr lang="uk-UA" b="1" dirty="0" smtClean="0"/>
              <a:t>Машинне навчання</a:t>
            </a:r>
            <a:r>
              <a:rPr lang="uk-UA" dirty="0" smtClean="0"/>
              <a:t> (</a:t>
            </a:r>
            <a:r>
              <a:rPr lang="uk-UA" dirty="0" err="1" smtClean="0"/>
              <a:t>МО</a:t>
            </a:r>
            <a:r>
              <a:rPr lang="uk-UA" dirty="0" smtClean="0"/>
              <a:t>, </a:t>
            </a:r>
            <a:r>
              <a:rPr lang="uk-UA" dirty="0" err="1" smtClean="0"/>
              <a:t>Machine</a:t>
            </a:r>
            <a:r>
              <a:rPr lang="uk-UA" dirty="0" smtClean="0"/>
              <a:t> </a:t>
            </a:r>
            <a:r>
              <a:rPr lang="uk-UA" dirty="0" err="1" smtClean="0"/>
              <a:t>Learning</a:t>
            </a:r>
            <a:r>
              <a:rPr lang="uk-UA" dirty="0" smtClean="0"/>
              <a:t>, ML) - множина математичних, статистичних та обчислювальних методів для розробки алгоритмів, здатних вирішити задачу не прямим способом, а на основі пошуку закономірностей в різноманітних вхідних даних, систем здатних навчатися.</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rtl="0"/>
            <a:endParaRPr lang="uk-UA"/>
          </a:p>
        </p:txBody>
      </p:sp>
      <p:sp>
        <p:nvSpPr>
          <p:cNvPr id="3" name="Содержимое 2"/>
          <p:cNvSpPr>
            <a:spLocks noGrp="1"/>
          </p:cNvSpPr>
          <p:nvPr>
            <p:ph idx="1"/>
          </p:nvPr>
        </p:nvSpPr>
        <p:spPr/>
        <p:txBody>
          <a:bodyPr/>
          <a:lstStyle/>
          <a:p>
            <a:pPr algn="l" rtl="0"/>
            <a:endParaRPr lang="uk-UA" dirty="0"/>
          </a:p>
        </p:txBody>
      </p:sp>
      <p:pic>
        <p:nvPicPr>
          <p:cNvPr id="4" name="Picture 6" descr="https://www.bigdataschool.ru/wp-content/uploads/2019/02/7ry-768x874.jpg"/>
          <p:cNvPicPr>
            <a:picLocks noChangeAspect="1" noChangeArrowheads="1"/>
          </p:cNvPicPr>
          <p:nvPr/>
        </p:nvPicPr>
        <p:blipFill>
          <a:blip r:embed="rId2" cstate="print"/>
          <a:srcRect/>
          <a:stretch>
            <a:fillRect/>
          </a:stretch>
        </p:blipFill>
        <p:spPr bwMode="auto">
          <a:xfrm>
            <a:off x="1785918" y="142852"/>
            <a:ext cx="5500726" cy="6259942"/>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4</a:t>
            </a:fld>
            <a:endParaRPr lang="ru-RU"/>
          </a:p>
        </p:txBody>
      </p:sp>
      <p:sp>
        <p:nvSpPr>
          <p:cNvPr id="6" name="Нижний колонтитул 5"/>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229600" cy="571504"/>
          </a:xfrm>
        </p:spPr>
        <p:txBody>
          <a:bodyPr>
            <a:noAutofit/>
          </a:bodyPr>
          <a:lstStyle/>
          <a:p>
            <a:pPr rtl="0"/>
            <a:r>
              <a:rPr lang="ru-RU" sz="3200" b="1" dirty="0" smtClean="0"/>
              <a:t>Нейронна мережа</a:t>
            </a:r>
            <a:endParaRPr lang="uk-UA" sz="3200" b="1" dirty="0"/>
          </a:p>
        </p:txBody>
      </p:sp>
      <p:sp>
        <p:nvSpPr>
          <p:cNvPr id="3" name="Содержимое 2"/>
          <p:cNvSpPr>
            <a:spLocks noGrp="1"/>
          </p:cNvSpPr>
          <p:nvPr>
            <p:ph idx="1"/>
          </p:nvPr>
        </p:nvSpPr>
        <p:spPr>
          <a:xfrm>
            <a:off x="457200" y="785794"/>
            <a:ext cx="8229600" cy="5340369"/>
          </a:xfrm>
        </p:spPr>
        <p:txBody>
          <a:bodyPr>
            <a:normAutofit fontScale="85000" lnSpcReduction="10000"/>
          </a:bodyPr>
          <a:lstStyle/>
          <a:p>
            <a:pPr algn="l" rtl="0"/>
            <a:endParaRPr lang="uk-UA" dirty="0" smtClean="0"/>
          </a:p>
          <a:p>
            <a:pPr algn="just" rtl="0"/>
            <a:r>
              <a:rPr lang="uk-UA" dirty="0" smtClean="0"/>
              <a:t>Штучна нейронна мережа (ШНМ) - математична модель, а також її програмна або апаратна реалізація, побудована за принципом організації та функціонування біологічних нейронних мереж - нервових клітин живого організму.</a:t>
            </a:r>
          </a:p>
          <a:p>
            <a:pPr algn="just" rtl="0"/>
            <a:r>
              <a:rPr lang="uk-UA" dirty="0" smtClean="0"/>
              <a:t>Штучна нейронна мережа (ШНМ) - це величезний розподілений паралельний процесор, що складається з елементарних одиниць обробки інформації, що накопичують експериментальні знання і надають їх для подальшої обробки. </a:t>
            </a:r>
          </a:p>
          <a:p>
            <a:pPr algn="l" rtl="0">
              <a:buNone/>
            </a:pPr>
            <a:r>
              <a:rPr lang="uk-UA" dirty="0" smtClean="0"/>
              <a:t> </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5</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14356"/>
          </a:xfrm>
        </p:spPr>
        <p:txBody>
          <a:bodyPr>
            <a:normAutofit/>
          </a:bodyPr>
          <a:lstStyle/>
          <a:p>
            <a:pPr rtl="0"/>
            <a:r>
              <a:rPr lang="ru-RU" sz="3200" b="1" dirty="0" smtClean="0"/>
              <a:t>Розвиток нейронних мереж</a:t>
            </a:r>
            <a:endParaRPr lang="uk-UA" sz="3200" b="1" dirty="0"/>
          </a:p>
        </p:txBody>
      </p:sp>
      <p:sp>
        <p:nvSpPr>
          <p:cNvPr id="3" name="Содержимое 2"/>
          <p:cNvSpPr>
            <a:spLocks noGrp="1"/>
          </p:cNvSpPr>
          <p:nvPr>
            <p:ph idx="1"/>
          </p:nvPr>
        </p:nvSpPr>
        <p:spPr>
          <a:xfrm>
            <a:off x="457200" y="642918"/>
            <a:ext cx="8229600" cy="5786478"/>
          </a:xfrm>
        </p:spPr>
        <p:txBody>
          <a:bodyPr>
            <a:normAutofit fontScale="55000" lnSpcReduction="20000"/>
          </a:bodyPr>
          <a:lstStyle/>
          <a:p>
            <a:pPr algn="just" rtl="0">
              <a:buNone/>
            </a:pPr>
            <a:r>
              <a:rPr lang="uk-UA" dirty="0" smtClean="0"/>
              <a:t>Розвиток штучних </a:t>
            </a:r>
            <a:r>
              <a:rPr lang="uk-UA" dirty="0" err="1" smtClean="0"/>
              <a:t>нейромереж</a:t>
            </a:r>
            <a:r>
              <a:rPr lang="uk-UA" dirty="0" smtClean="0"/>
              <a:t> почався з появою електронно-обчислювальних машин (ЕОМ) в кінці 1940 року. В цей час, канадський фізіолог і </a:t>
            </a:r>
            <a:r>
              <a:rPr lang="uk-UA" dirty="0" err="1" smtClean="0"/>
              <a:t>нейропсихолог</a:t>
            </a:r>
            <a:r>
              <a:rPr lang="uk-UA" dirty="0" smtClean="0"/>
              <a:t> Дональд </a:t>
            </a:r>
            <a:r>
              <a:rPr lang="uk-UA" dirty="0" err="1" smtClean="0"/>
              <a:t>Хебб</a:t>
            </a:r>
            <a:r>
              <a:rPr lang="uk-UA" dirty="0" smtClean="0"/>
              <a:t> створив алгоритм нейронної мережі і заклав принципи його роботи в ЕОМ. Потім, важливими точками в розвитку штучних </a:t>
            </a:r>
            <a:r>
              <a:rPr lang="uk-UA" dirty="0" err="1" smtClean="0"/>
              <a:t>нейромереж</a:t>
            </a:r>
            <a:r>
              <a:rPr lang="uk-UA" dirty="0" smtClean="0"/>
              <a:t> були такі дати</a:t>
            </a:r>
            <a:r>
              <a:rPr lang="ru-RU" dirty="0" smtClean="0"/>
              <a:t>: </a:t>
            </a:r>
            <a:endParaRPr lang="en-US" dirty="0" smtClean="0"/>
          </a:p>
          <a:p>
            <a:pPr algn="just" rtl="0"/>
            <a:r>
              <a:rPr lang="ru-RU" dirty="0" smtClean="0"/>
              <a:t>1. 1954 рік - </a:t>
            </a:r>
            <a:r>
              <a:rPr lang="uk-UA" dirty="0" smtClean="0"/>
              <a:t>на робочій ЕОМ вперше на практиці застосували </a:t>
            </a:r>
            <a:r>
              <a:rPr lang="uk-UA" dirty="0" err="1" smtClean="0"/>
              <a:t>нейромережу</a:t>
            </a:r>
            <a:r>
              <a:rPr lang="ru-RU" dirty="0" smtClean="0"/>
              <a:t>. </a:t>
            </a:r>
            <a:endParaRPr lang="en-US" dirty="0" smtClean="0"/>
          </a:p>
          <a:p>
            <a:pPr algn="just" rtl="0"/>
            <a:r>
              <a:rPr lang="ru-RU" dirty="0" smtClean="0"/>
              <a:t>2. 1958 рік - </a:t>
            </a:r>
            <a:r>
              <a:rPr lang="uk-UA" dirty="0" smtClean="0"/>
              <a:t>американським вченим по нейрофізіології і штучному інтелекту, </a:t>
            </a:r>
            <a:r>
              <a:rPr lang="uk-UA" dirty="0" err="1" smtClean="0"/>
              <a:t>Френком</a:t>
            </a:r>
            <a:r>
              <a:rPr lang="uk-UA" dirty="0" smtClean="0"/>
              <a:t> </a:t>
            </a:r>
            <a:r>
              <a:rPr lang="uk-UA" dirty="0" err="1" smtClean="0"/>
              <a:t>Розенблаттом</a:t>
            </a:r>
            <a:r>
              <a:rPr lang="uk-UA" dirty="0" smtClean="0"/>
              <a:t> був розроблений алгоритм розпізнавання образів і надано його короткий виклад для громадськості</a:t>
            </a:r>
            <a:r>
              <a:rPr lang="ru-RU" dirty="0" smtClean="0"/>
              <a:t>. </a:t>
            </a:r>
            <a:endParaRPr lang="en-US" dirty="0" smtClean="0"/>
          </a:p>
          <a:p>
            <a:pPr algn="just" rtl="0"/>
            <a:r>
              <a:rPr lang="ru-RU" dirty="0" smtClean="0"/>
              <a:t>3. З 1960 рік - ЕОМ не могла </a:t>
            </a:r>
            <a:r>
              <a:rPr lang="ru-RU" dirty="0" err="1" smtClean="0"/>
              <a:t>належним</a:t>
            </a:r>
            <a:r>
              <a:rPr lang="ru-RU" dirty="0" smtClean="0"/>
              <a:t> чином, через </a:t>
            </a:r>
            <a:r>
              <a:rPr lang="ru-RU" dirty="0" err="1" smtClean="0"/>
              <a:t>слабкі</a:t>
            </a:r>
            <a:r>
              <a:rPr lang="ru-RU" dirty="0" smtClean="0"/>
              <a:t> </a:t>
            </a:r>
            <a:r>
              <a:rPr lang="ru-RU" dirty="0" err="1" smtClean="0"/>
              <a:t>потужності</a:t>
            </a:r>
            <a:r>
              <a:rPr lang="ru-RU" dirty="0" smtClean="0"/>
              <a:t>, виконувати складні завдання, покладені на неї, тому інтерес до </a:t>
            </a:r>
            <a:r>
              <a:rPr lang="ru-RU" dirty="0" err="1" smtClean="0"/>
              <a:t>технології</a:t>
            </a:r>
            <a:r>
              <a:rPr lang="ru-RU" dirty="0" smtClean="0"/>
              <a:t> </a:t>
            </a:r>
            <a:r>
              <a:rPr lang="ru-RU" dirty="0" err="1" smtClean="0"/>
              <a:t>нейронних</a:t>
            </a:r>
            <a:r>
              <a:rPr lang="ru-RU" dirty="0" smtClean="0"/>
              <a:t> мереж </a:t>
            </a:r>
            <a:r>
              <a:rPr lang="ru-RU" dirty="0" err="1" smtClean="0"/>
              <a:t>трохи</a:t>
            </a:r>
            <a:r>
              <a:rPr lang="ru-RU" dirty="0" smtClean="0"/>
              <a:t> згас. </a:t>
            </a:r>
            <a:endParaRPr lang="en-US" dirty="0" smtClean="0"/>
          </a:p>
          <a:p>
            <a:pPr algn="just" rtl="0"/>
            <a:r>
              <a:rPr lang="ru-RU" dirty="0" smtClean="0"/>
              <a:t>4. Через двадцятирічний період повним ходом йшла «комп'ютеризація», і потужності тодішніх комп'ютерів вистачило, щоб знову розпалити інтерес до </a:t>
            </a:r>
            <a:r>
              <a:rPr lang="ru-RU" dirty="0" err="1" smtClean="0"/>
              <a:t>нейромереж</a:t>
            </a:r>
            <a:r>
              <a:rPr lang="ru-RU" dirty="0" smtClean="0"/>
              <a:t>. У 1980 році з'явилася система з механізмом зворотного зв'язку і почалися розробки алгоритмів по самонавчання.</a:t>
            </a:r>
            <a:endParaRPr lang="en-US" dirty="0" smtClean="0"/>
          </a:p>
          <a:p>
            <a:pPr algn="just"/>
            <a:r>
              <a:rPr lang="uk-UA" dirty="0" smtClean="0"/>
              <a:t>5. Через наступні 20 років, потужності комп'ютерів зросли настільки, що в 2000 році вчені-дослідники змогли застосовувати </a:t>
            </a:r>
            <a:r>
              <a:rPr lang="uk-UA" dirty="0" err="1" smtClean="0"/>
              <a:t>нейромережі</a:t>
            </a:r>
            <a:r>
              <a:rPr lang="uk-UA" dirty="0" smtClean="0"/>
              <a:t> в багатьох сферах. З'явилися програми розпізнавання мови, імітації зору, когнітивного сприйняття інформації. </a:t>
            </a:r>
            <a:r>
              <a:rPr lang="ru-RU" dirty="0" err="1" smtClean="0"/>
              <a:t>Нейронні</a:t>
            </a:r>
            <a:r>
              <a:rPr lang="ru-RU" dirty="0" smtClean="0"/>
              <a:t> </a:t>
            </a:r>
            <a:r>
              <a:rPr lang="ru-RU" dirty="0" err="1" smtClean="0"/>
              <a:t>мережі</a:t>
            </a:r>
            <a:r>
              <a:rPr lang="uk-UA" dirty="0" smtClean="0"/>
              <a:t>, машинне навчання, робототехніка, комп'ютеризація стали частиною чогось більшого, під назвою «штучний інтелект».</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6</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785794"/>
          </a:xfrm>
        </p:spPr>
        <p:txBody>
          <a:bodyPr>
            <a:normAutofit/>
          </a:bodyPr>
          <a:lstStyle/>
          <a:p>
            <a:pPr rtl="0"/>
            <a:r>
              <a:rPr lang="ru-RU" sz="3200" b="1" dirty="0" smtClean="0"/>
              <a:t>Реалізації нейронних мереж</a:t>
            </a:r>
            <a:endParaRPr lang="uk-UA" sz="3200" b="1" dirty="0"/>
          </a:p>
        </p:txBody>
      </p:sp>
      <p:sp>
        <p:nvSpPr>
          <p:cNvPr id="3" name="Содержимое 2"/>
          <p:cNvSpPr>
            <a:spLocks noGrp="1"/>
          </p:cNvSpPr>
          <p:nvPr>
            <p:ph idx="1"/>
          </p:nvPr>
        </p:nvSpPr>
        <p:spPr>
          <a:xfrm>
            <a:off x="457200" y="642918"/>
            <a:ext cx="8229600" cy="5929354"/>
          </a:xfrm>
        </p:spPr>
        <p:txBody>
          <a:bodyPr>
            <a:normAutofit fontScale="47500" lnSpcReduction="20000"/>
          </a:bodyPr>
          <a:lstStyle/>
          <a:p>
            <a:pPr algn="just" rtl="0" fontAlgn="base">
              <a:buNone/>
            </a:pPr>
            <a:r>
              <a:rPr lang="uk-UA" dirty="0" smtClean="0"/>
              <a:t>У 2013 р вважалося, що створення масштабних нейронних мереж обходиться дуже дорого з точки зору обчислювальних ресурсів. Наприклад, компанії </a:t>
            </a:r>
            <a:r>
              <a:rPr lang="uk-UA" dirty="0" err="1" smtClean="0"/>
              <a:t>Google</a:t>
            </a:r>
            <a:r>
              <a:rPr lang="uk-UA" dirty="0" smtClean="0"/>
              <a:t> для створення мережі, яка навчилася всього лише розпізнавати кішок в серії роликів </a:t>
            </a:r>
            <a:r>
              <a:rPr lang="uk-UA" dirty="0" err="1" smtClean="0"/>
              <a:t>YouTube</a:t>
            </a:r>
            <a:r>
              <a:rPr lang="uk-UA" dirty="0" smtClean="0"/>
              <a:t>, довелося задіяти приблизно 1000 серверів, що еквівалентно 16 тисячам процесорних ядер. Побудована мережа характеризувалася 1,7 млрд. параметрів, віртуально </a:t>
            </a:r>
            <a:r>
              <a:rPr lang="uk-UA" dirty="0" err="1" smtClean="0"/>
              <a:t>відображаючих</a:t>
            </a:r>
            <a:r>
              <a:rPr lang="uk-UA" dirty="0" smtClean="0"/>
              <a:t> зв'язки між нейронами. Пізніше компанія </a:t>
            </a:r>
            <a:r>
              <a:rPr lang="uk-UA" dirty="0" err="1" smtClean="0"/>
              <a:t>Google</a:t>
            </a:r>
            <a:r>
              <a:rPr lang="uk-UA" dirty="0" smtClean="0"/>
              <a:t> створила мережу з 11,2 млрд. параметрів, а </a:t>
            </a:r>
            <a:r>
              <a:rPr lang="uk-UA" dirty="0" err="1" smtClean="0"/>
              <a:t>Ливерморска</a:t>
            </a:r>
            <a:r>
              <a:rPr lang="uk-UA" dirty="0" smtClean="0"/>
              <a:t> національна лабораторія </a:t>
            </a:r>
            <a:r>
              <a:rPr lang="uk-UA" dirty="0" err="1" smtClean="0"/>
              <a:t>Лоренса</a:t>
            </a:r>
            <a:r>
              <a:rPr lang="uk-UA" dirty="0" smtClean="0"/>
              <a:t> - з 15-ю млрд. На 32-й Міжнародній конференції по машинному навчання в Ліллі компанія </a:t>
            </a:r>
            <a:r>
              <a:rPr lang="uk-UA" dirty="0" err="1" smtClean="0"/>
              <a:t>Digital</a:t>
            </a:r>
            <a:r>
              <a:rPr lang="uk-UA" dirty="0" smtClean="0"/>
              <a:t> </a:t>
            </a:r>
            <a:r>
              <a:rPr lang="uk-UA" dirty="0" err="1" smtClean="0"/>
              <a:t>Reasoning</a:t>
            </a:r>
            <a:r>
              <a:rPr lang="uk-UA" dirty="0" smtClean="0"/>
              <a:t> заявила про створення нейронної мережі з 160-ю млрд. параметрів - найбільшої ШНМ в світі станом на середину 2015 р. За словами технічного керівника </a:t>
            </a:r>
            <a:r>
              <a:rPr lang="uk-UA" dirty="0" err="1" smtClean="0"/>
              <a:t>Digital</a:t>
            </a:r>
            <a:r>
              <a:rPr lang="uk-UA" dirty="0" smtClean="0"/>
              <a:t> </a:t>
            </a:r>
            <a:r>
              <a:rPr lang="uk-UA" dirty="0" err="1" smtClean="0"/>
              <a:t>Reasoning</a:t>
            </a:r>
            <a:r>
              <a:rPr lang="uk-UA" dirty="0" smtClean="0"/>
              <a:t> Метью Рассела (</a:t>
            </a:r>
            <a:r>
              <a:rPr lang="uk-UA" dirty="0" err="1" smtClean="0"/>
              <a:t>Matthew</a:t>
            </a:r>
            <a:r>
              <a:rPr lang="uk-UA" dirty="0" smtClean="0"/>
              <a:t> </a:t>
            </a:r>
            <a:r>
              <a:rPr lang="uk-UA" dirty="0" err="1" smtClean="0"/>
              <a:t>Russell</a:t>
            </a:r>
            <a:r>
              <a:rPr lang="uk-UA" dirty="0" smtClean="0"/>
              <a:t>), ця нейронна мережа здатна не тільки читати, а й розуміти людську мову, при цьому враховуючи її контекст. Найбільша ШНМ працює з високою точністю: якщо розробники </a:t>
            </a:r>
            <a:r>
              <a:rPr lang="uk-UA" dirty="0" err="1" smtClean="0"/>
              <a:t>Google</a:t>
            </a:r>
            <a:r>
              <a:rPr lang="uk-UA" dirty="0" smtClean="0"/>
              <a:t> зуміли досягти результату 76,2%, а Стенфордський університет - 75%, то показник </a:t>
            </a:r>
            <a:r>
              <a:rPr lang="uk-UA" dirty="0" err="1" smtClean="0"/>
              <a:t>Digital</a:t>
            </a:r>
            <a:r>
              <a:rPr lang="uk-UA" dirty="0" smtClean="0"/>
              <a:t> </a:t>
            </a:r>
            <a:r>
              <a:rPr lang="uk-UA" dirty="0" err="1" smtClean="0"/>
              <a:t>Reasoning</a:t>
            </a:r>
            <a:r>
              <a:rPr lang="uk-UA" dirty="0" smtClean="0"/>
              <a:t> склав 85,8%.</a:t>
            </a:r>
          </a:p>
          <a:p>
            <a:pPr algn="just" rtl="0" fontAlgn="base">
              <a:buNone/>
            </a:pPr>
            <a:r>
              <a:rPr lang="uk-UA" dirty="0" smtClean="0"/>
              <a:t>Але технології розвиваються дуже швидко. У 2017 р дочірня компанія </a:t>
            </a:r>
            <a:r>
              <a:rPr lang="uk-UA" dirty="0" err="1" smtClean="0"/>
              <a:t>Intel</a:t>
            </a:r>
            <a:r>
              <a:rPr lang="uk-UA" dirty="0" smtClean="0"/>
              <a:t> з назвою </a:t>
            </a:r>
            <a:r>
              <a:rPr lang="uk-UA" dirty="0" err="1" smtClean="0"/>
              <a:t>Movidius</a:t>
            </a:r>
            <a:r>
              <a:rPr lang="uk-UA" dirty="0" smtClean="0"/>
              <a:t> випустила на ринок </a:t>
            </a:r>
            <a:r>
              <a:rPr lang="uk-UA" dirty="0" smtClean="0">
                <a:hlinkClick r:id="rId2"/>
              </a:rPr>
              <a:t>пристрій </a:t>
            </a:r>
            <a:r>
              <a:rPr lang="uk-UA" dirty="0" err="1" smtClean="0">
                <a:hlinkClick r:id="rId2"/>
              </a:rPr>
              <a:t>Neural</a:t>
            </a:r>
            <a:r>
              <a:rPr lang="uk-UA" dirty="0" smtClean="0">
                <a:hlinkClick r:id="rId2"/>
              </a:rPr>
              <a:t> </a:t>
            </a:r>
            <a:r>
              <a:rPr lang="uk-UA" dirty="0" err="1" smtClean="0">
                <a:hlinkClick r:id="rId2"/>
              </a:rPr>
              <a:t>Compute</a:t>
            </a:r>
            <a:r>
              <a:rPr lang="uk-UA" dirty="0" smtClean="0">
                <a:hlinkClick r:id="rId2"/>
              </a:rPr>
              <a:t> </a:t>
            </a:r>
            <a:r>
              <a:rPr lang="uk-UA" dirty="0" err="1" smtClean="0">
                <a:hlinkClick r:id="rId2"/>
              </a:rPr>
              <a:t>Stick</a:t>
            </a:r>
            <a:r>
              <a:rPr lang="uk-UA" dirty="0" smtClean="0"/>
              <a:t>. Він має розміри, порівнянні зі звичайною </a:t>
            </a:r>
            <a:r>
              <a:rPr lang="uk-UA" dirty="0" err="1" smtClean="0"/>
              <a:t>флешкою</a:t>
            </a:r>
            <a:r>
              <a:rPr lang="uk-UA" dirty="0" smtClean="0"/>
              <a:t>, при цьому всередині знаходиться потужна нейронна мережа з функцією глибокого машинного навчання. Компанія </a:t>
            </a:r>
            <a:r>
              <a:rPr lang="uk-UA" dirty="0" err="1" smtClean="0"/>
              <a:t>Movidius</a:t>
            </a:r>
            <a:r>
              <a:rPr lang="uk-UA" dirty="0" smtClean="0"/>
              <a:t> вже пропонує купити на ринку пристрій </a:t>
            </a:r>
            <a:r>
              <a:rPr lang="uk-UA" dirty="0" err="1" smtClean="0"/>
              <a:t>Neural</a:t>
            </a:r>
            <a:r>
              <a:rPr lang="uk-UA" dirty="0" smtClean="0"/>
              <a:t> </a:t>
            </a:r>
            <a:r>
              <a:rPr lang="uk-UA" dirty="0" err="1" smtClean="0"/>
              <a:t>Compute</a:t>
            </a:r>
            <a:r>
              <a:rPr lang="uk-UA" dirty="0" smtClean="0"/>
              <a:t> </a:t>
            </a:r>
            <a:r>
              <a:rPr lang="uk-UA" dirty="0" err="1" smtClean="0"/>
              <a:t>Stick</a:t>
            </a:r>
            <a:r>
              <a:rPr lang="uk-UA" dirty="0" smtClean="0"/>
              <a:t> всього за $ 79.</a:t>
            </a:r>
          </a:p>
          <a:p>
            <a:pPr algn="just" rtl="0" fontAlgn="base">
              <a:buNone/>
            </a:pPr>
            <a:r>
              <a:rPr lang="uk-UA" dirty="0" smtClean="0"/>
              <a:t>Слід відзначити й інші досягнення </a:t>
            </a:r>
            <a:r>
              <a:rPr lang="uk-UA" dirty="0" err="1" smtClean="0"/>
              <a:t>нейромереж</a:t>
            </a:r>
            <a:r>
              <a:rPr lang="uk-UA" dirty="0" smtClean="0"/>
              <a:t>:</a:t>
            </a:r>
          </a:p>
          <a:p>
            <a:pPr algn="just" fontAlgn="base">
              <a:buNone/>
            </a:pPr>
            <a:r>
              <a:rPr lang="uk-UA" dirty="0" smtClean="0"/>
              <a:t>Компанія </a:t>
            </a:r>
            <a:r>
              <a:rPr lang="uk-UA" dirty="0" err="1" smtClean="0"/>
              <a:t>Google</a:t>
            </a:r>
            <a:r>
              <a:rPr lang="uk-UA" dirty="0" smtClean="0"/>
              <a:t>: </a:t>
            </a:r>
            <a:r>
              <a:rPr lang="uk-UA" dirty="0" smtClean="0">
                <a:hlinkClick r:id="rId3"/>
              </a:rPr>
              <a:t>технологія </a:t>
            </a:r>
            <a:r>
              <a:rPr lang="uk-UA" dirty="0" err="1" smtClean="0">
                <a:hlinkClick r:id="rId3"/>
              </a:rPr>
              <a:t>AlphaGo</a:t>
            </a:r>
            <a:r>
              <a:rPr lang="uk-UA" dirty="0" smtClean="0">
                <a:hlinkClick r:id="rId3"/>
              </a:rPr>
              <a:t> виграла у чемпіона світу з гри </a:t>
            </a:r>
            <a:r>
              <a:rPr lang="uk-UA" dirty="0" err="1" smtClean="0">
                <a:hlinkClick r:id="rId3"/>
              </a:rPr>
              <a:t>го</a:t>
            </a:r>
            <a:r>
              <a:rPr lang="uk-UA" dirty="0" smtClean="0"/>
              <a:t>; в березні 2016 року корпорація продала на аукціоні 29 картин, намальованих </a:t>
            </a:r>
            <a:r>
              <a:rPr lang="ru-RU" dirty="0" err="1" smtClean="0"/>
              <a:t>нейронними</a:t>
            </a:r>
            <a:r>
              <a:rPr lang="ru-RU" dirty="0" smtClean="0"/>
              <a:t> мережами</a:t>
            </a:r>
            <a:r>
              <a:rPr lang="uk-UA" dirty="0" smtClean="0"/>
              <a:t>.</a:t>
            </a:r>
          </a:p>
          <a:p>
            <a:pPr algn="just" rtl="0" fontAlgn="base">
              <a:buNone/>
            </a:pPr>
            <a:r>
              <a:rPr lang="uk-UA" dirty="0" smtClean="0"/>
              <a:t>Компанія Microsoft: проект </a:t>
            </a:r>
            <a:r>
              <a:rPr lang="uk-UA" dirty="0" err="1" smtClean="0"/>
              <a:t>CaptionBot</a:t>
            </a:r>
            <a:r>
              <a:rPr lang="uk-UA" dirty="0" smtClean="0"/>
              <a:t> розпізнає зображення на знімках і автоматично генерує підписи до них, проект </a:t>
            </a:r>
            <a:r>
              <a:rPr lang="uk-UA" dirty="0" err="1" smtClean="0"/>
              <a:t>WhatDog</a:t>
            </a:r>
            <a:r>
              <a:rPr lang="uk-UA" dirty="0" smtClean="0"/>
              <a:t> по фотографії визначає породу собаки, сервіс </a:t>
            </a:r>
            <a:r>
              <a:rPr lang="uk-UA" dirty="0" err="1" smtClean="0"/>
              <a:t>HowOld</a:t>
            </a:r>
            <a:r>
              <a:rPr lang="uk-UA" dirty="0" smtClean="0"/>
              <a:t> визначає вік людини на знімку.</a:t>
            </a:r>
          </a:p>
          <a:p>
            <a:pPr algn="just" rtl="0"/>
            <a:endParaRPr lang="en-US" dirty="0" smtClean="0"/>
          </a:p>
          <a:p>
            <a:pPr algn="just" rtl="0">
              <a:buNone/>
            </a:pPr>
            <a:r>
              <a:rPr lang="ru-RU" dirty="0" smtClean="0">
                <a:hlinkClick r:id="rId4"/>
              </a:rPr>
              <a:t>NVIDIA AI </a:t>
            </a:r>
            <a:r>
              <a:rPr lang="ru-RU" dirty="0" err="1" smtClean="0">
                <a:hlinkClick r:id="rId4"/>
              </a:rPr>
              <a:t>Enterprise</a:t>
            </a:r>
            <a:r>
              <a:rPr lang="ru-RU" dirty="0" smtClean="0"/>
              <a:t> - </a:t>
            </a:r>
            <a:r>
              <a:rPr lang="uk-UA" dirty="0" smtClean="0"/>
              <a:t>програмний набір інструментів для </a:t>
            </a:r>
            <a:r>
              <a:rPr lang="uk-UA" dirty="0" err="1" smtClean="0"/>
              <a:t>віртуалізації</a:t>
            </a:r>
            <a:r>
              <a:rPr lang="uk-UA" dirty="0" smtClean="0"/>
              <a:t> робочих завдань, який забезпечує продуктивність </a:t>
            </a:r>
            <a:r>
              <a:rPr lang="uk-UA" dirty="0" err="1" smtClean="0"/>
              <a:t>ШІ-додатків</a:t>
            </a:r>
            <a:r>
              <a:rPr lang="uk-UA" dirty="0" smtClean="0"/>
              <a:t>.</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7</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42918"/>
          </a:xfrm>
        </p:spPr>
        <p:txBody>
          <a:bodyPr>
            <a:normAutofit/>
          </a:bodyPr>
          <a:lstStyle/>
          <a:p>
            <a:pPr rtl="0"/>
            <a:r>
              <a:rPr lang="ru-RU" sz="3200" b="1" dirty="0" smtClean="0"/>
              <a:t>Основні властивості нейронних мереж</a:t>
            </a:r>
            <a:endParaRPr lang="uk-UA" sz="3200" b="1" dirty="0"/>
          </a:p>
        </p:txBody>
      </p:sp>
      <p:sp>
        <p:nvSpPr>
          <p:cNvPr id="3" name="Содержимое 2"/>
          <p:cNvSpPr>
            <a:spLocks noGrp="1"/>
          </p:cNvSpPr>
          <p:nvPr>
            <p:ph idx="1"/>
          </p:nvPr>
        </p:nvSpPr>
        <p:spPr>
          <a:xfrm>
            <a:off x="457200" y="642918"/>
            <a:ext cx="8229600" cy="5483245"/>
          </a:xfrm>
        </p:spPr>
        <p:txBody>
          <a:bodyPr>
            <a:normAutofit fontScale="70000" lnSpcReduction="20000"/>
          </a:bodyPr>
          <a:lstStyle/>
          <a:p>
            <a:pPr algn="just" rtl="0"/>
            <a:r>
              <a:rPr lang="uk-UA" dirty="0" smtClean="0"/>
              <a:t>По-перше це універсальні апроксимаційні властивості багатошарових мереж, які відіграють ключову роль у формуванні нелінійних функцій. На основі узагальненої апроксимаційної теореми </a:t>
            </a:r>
            <a:r>
              <a:rPr lang="uk-UA" dirty="0" err="1" smtClean="0">
                <a:hlinkClick r:id="rId2"/>
              </a:rPr>
              <a:t>Стоуна-Вейерштрасса</a:t>
            </a:r>
            <a:r>
              <a:rPr lang="uk-UA" dirty="0" smtClean="0"/>
              <a:t> зроблений висновок про те, що за допомогою нелінійних нейронних мереж можна як завгодно точно рівномірно наблизити будь-яку безперервну функцію багатьох змінних на будь-якій замкнутій обмеженій множині. </a:t>
            </a:r>
          </a:p>
          <a:p>
            <a:pPr algn="just" rtl="0"/>
            <a:r>
              <a:rPr lang="uk-UA" dirty="0" smtClean="0"/>
              <a:t>По-друге це можливість до навчання, як на етапі проектування </a:t>
            </a:r>
            <a:r>
              <a:rPr lang="uk-UA" dirty="0" err="1" smtClean="0"/>
              <a:t>нейромережевої</a:t>
            </a:r>
            <a:r>
              <a:rPr lang="uk-UA" dirty="0" smtClean="0"/>
              <a:t> системи так і </a:t>
            </a:r>
            <a:r>
              <a:rPr lang="uk-UA" dirty="0" err="1" smtClean="0"/>
              <a:t>донавчатись</a:t>
            </a:r>
            <a:r>
              <a:rPr lang="uk-UA" dirty="0" smtClean="0"/>
              <a:t> в процесі функціонування в реальному часі. </a:t>
            </a:r>
          </a:p>
          <a:p>
            <a:pPr algn="just" rtl="0"/>
            <a:r>
              <a:rPr lang="uk-UA" dirty="0" smtClean="0"/>
              <a:t>По-третє, це здатність </a:t>
            </a:r>
            <a:r>
              <a:rPr lang="uk-UA" dirty="0" err="1" smtClean="0"/>
              <a:t>нейромереж</a:t>
            </a:r>
            <a:r>
              <a:rPr lang="uk-UA" dirty="0" smtClean="0"/>
              <a:t> до паралельної обробки сигналів. Багатошарові нейронні мережі являють собою однорідне обчислювальне середовище. За термінологією </a:t>
            </a:r>
            <a:r>
              <a:rPr lang="uk-UA" dirty="0" err="1" smtClean="0"/>
              <a:t>нейроіформатики</a:t>
            </a:r>
            <a:r>
              <a:rPr lang="uk-UA" dirty="0" smtClean="0"/>
              <a:t> це універсальні паралельні обчислювальні структури, призначені для вирішення найрізноманітніших класів задач. </a:t>
            </a:r>
            <a:endParaRPr lang="uk-UA"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8</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857232"/>
          </a:xfrm>
        </p:spPr>
        <p:txBody>
          <a:bodyPr>
            <a:normAutofit/>
          </a:bodyPr>
          <a:lstStyle/>
          <a:p>
            <a:pPr rtl="0"/>
            <a:r>
              <a:rPr lang="uk-UA" sz="3200" b="1" dirty="0" smtClean="0"/>
              <a:t>Переваги нейронних мереж</a:t>
            </a:r>
            <a:endParaRPr lang="uk-UA" sz="3200" dirty="0"/>
          </a:p>
        </p:txBody>
      </p:sp>
      <p:sp>
        <p:nvSpPr>
          <p:cNvPr id="3" name="Содержимое 2"/>
          <p:cNvSpPr>
            <a:spLocks noGrp="1"/>
          </p:cNvSpPr>
          <p:nvPr>
            <p:ph idx="1"/>
          </p:nvPr>
        </p:nvSpPr>
        <p:spPr>
          <a:xfrm>
            <a:off x="457200" y="785794"/>
            <a:ext cx="8229600" cy="5715040"/>
          </a:xfrm>
        </p:spPr>
        <p:txBody>
          <a:bodyPr>
            <a:normAutofit fontScale="70000" lnSpcReduction="20000"/>
          </a:bodyPr>
          <a:lstStyle/>
          <a:p>
            <a:pPr algn="just" rtl="0" fontAlgn="base">
              <a:buNone/>
            </a:pPr>
            <a:r>
              <a:rPr lang="uk-UA" dirty="0" smtClean="0"/>
              <a:t>Основними перевагами нейронних мереж перед традиційними обчислювальними методами є:</a:t>
            </a:r>
          </a:p>
          <a:p>
            <a:pPr algn="just" rtl="0" fontAlgn="base"/>
            <a:r>
              <a:rPr lang="uk-UA" b="1" dirty="0" smtClean="0"/>
              <a:t>Вирішення задач в умовах невизначеності</a:t>
            </a:r>
            <a:r>
              <a:rPr lang="uk-UA" dirty="0" smtClean="0"/>
              <a:t>. Завдяки здатності до навчання, нейронна мережа дозволяє вирішувати завдання з невідомими закономірностями і залежностями між вхідними та вихідними даними, що дозволяє працювати з неповними даними.</a:t>
            </a:r>
          </a:p>
          <a:p>
            <a:pPr algn="just" rtl="0" fontAlgn="base"/>
            <a:r>
              <a:rPr lang="uk-UA" b="1" dirty="0" smtClean="0"/>
              <a:t>Стійкість до шумів у вхідних даних</a:t>
            </a:r>
            <a:r>
              <a:rPr lang="uk-UA" dirty="0" smtClean="0"/>
              <a:t>. Нейронна мережа може самостійно виявляти неінформативні для аналізу параметри і робити їх відсів, в зв'язку з чим відпадає необхідність у попередньому аналізі вхідних даних.</a:t>
            </a:r>
          </a:p>
          <a:p>
            <a:pPr algn="just" rtl="0" fontAlgn="base"/>
            <a:r>
              <a:rPr lang="uk-UA" b="1" dirty="0" smtClean="0"/>
              <a:t>Гнучкість структури нейронних мереж</a:t>
            </a:r>
            <a:r>
              <a:rPr lang="uk-UA" dirty="0" smtClean="0"/>
              <a:t>. Компоненти нейрокомп'ютерів - нейрони і зв'язки між ними - можна комбінувати різними способами. За рахунок цього один нейрокомп'ютер можна застосовувати для вирішення різних завдань, часто не пов'язаних між собою.</a:t>
            </a:r>
          </a:p>
          <a:p>
            <a:pPr algn="just" rtl="0" fontAlgn="base"/>
            <a:r>
              <a:rPr lang="uk-UA" b="1" dirty="0" smtClean="0"/>
              <a:t>Висока швидкодія.</a:t>
            </a:r>
            <a:r>
              <a:rPr lang="uk-UA" dirty="0" smtClean="0"/>
              <a:t> Вхідні дані обробляються багатьма нейронами одночасно, завдяки чому нейронні мережі вирішують завдання швидше, ніж більшість інших алгоритмів.</a:t>
            </a:r>
          </a:p>
        </p:txBody>
      </p:sp>
      <p:sp>
        <p:nvSpPr>
          <p:cNvPr id="4" name="Номер слайда 3"/>
          <p:cNvSpPr>
            <a:spLocks noGrp="1"/>
          </p:cNvSpPr>
          <p:nvPr>
            <p:ph type="sldNum" sz="quarter" idx="12"/>
          </p:nvPr>
        </p:nvSpPr>
        <p:spPr/>
        <p:txBody>
          <a:bodyPr/>
          <a:lstStyle/>
          <a:p>
            <a:fld id="{725C68B6-61C2-468F-89AB-4B9F7531AA68}" type="slidenum">
              <a:rPr lang="ru-RU" smtClean="0"/>
              <a:pPr/>
              <a:t>9</a:t>
            </a:fld>
            <a:endParaRPr lang="ru-RU"/>
          </a:p>
        </p:txBody>
      </p:sp>
      <p:sp>
        <p:nvSpPr>
          <p:cNvPr id="5" name="Нижний колонтитул 4"/>
          <p:cNvSpPr>
            <a:spLocks noGrp="1"/>
          </p:cNvSpPr>
          <p:nvPr>
            <p:ph type="ftr" sz="quarter" idx="11"/>
          </p:nvPr>
        </p:nvSpPr>
        <p:spPr/>
        <p:txBody>
          <a:bodyPr/>
          <a:lstStyle/>
          <a:p>
            <a:pPr algn="l" rtl="0"/>
            <a:r>
              <a:rPr lang="ru-RU" smtClean="0"/>
              <a:t>Програмні засоби проектування та реалізації нейромережевих систем. Лекція 1</a:t>
            </a: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3674</Words>
  <Application>Microsoft Office PowerPoint</Application>
  <PresentationFormat>Экран (4:3)</PresentationFormat>
  <Paragraphs>150</Paragraphs>
  <Slides>29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Тема Office</vt:lpstr>
      <vt:lpstr>Штучні нейронні мережі Основні поняття</vt:lpstr>
      <vt:lpstr>Нейронні мережі та штучний інтелект</vt:lpstr>
      <vt:lpstr>Слайд 3</vt:lpstr>
      <vt:lpstr>Слайд 4</vt:lpstr>
      <vt:lpstr>Нейронна мережа</vt:lpstr>
      <vt:lpstr>Розвиток нейронних мереж</vt:lpstr>
      <vt:lpstr>Реалізації нейронних мереж</vt:lpstr>
      <vt:lpstr>Основні властивості нейронних мереж</vt:lpstr>
      <vt:lpstr>Переваги нейронних мереж</vt:lpstr>
      <vt:lpstr>Слайд 10</vt:lpstr>
      <vt:lpstr>Недоліки нейронних мереж</vt:lpstr>
      <vt:lpstr>Завдання, які вирішуються нейронними мережами</vt:lpstr>
      <vt:lpstr>Слайд 13</vt:lpstr>
      <vt:lpstr>Слайд 14</vt:lpstr>
      <vt:lpstr>Біологічний нейрон</vt:lpstr>
      <vt:lpstr>Слайд 16</vt:lpstr>
      <vt:lpstr>Штучний нейрон</vt:lpstr>
      <vt:lpstr>Слайд 18</vt:lpstr>
      <vt:lpstr>Функції активації </vt:lpstr>
      <vt:lpstr>Слайд 20</vt:lpstr>
      <vt:lpstr>Слайд 21</vt:lpstr>
      <vt:lpstr>Слайд 22</vt:lpstr>
      <vt:lpstr>Слайд 23</vt:lpstr>
      <vt:lpstr>Слайд 24</vt:lpstr>
      <vt:lpstr>Слайд 25</vt:lpstr>
      <vt:lpstr>Слайд 26</vt:lpstr>
      <vt:lpstr>Типи нейромереж і їх класифікація</vt:lpstr>
      <vt:lpstr>Слайд 28</vt:lpstr>
      <vt:lpstr>Дякую за увагу!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Искусственные нейронные сети</dc:title>
  <dc:creator>Mariana Chmil</dc:creator>
  <cp:lastModifiedBy>Volodymyr Shymkovych</cp:lastModifiedBy>
  <cp:revision>107</cp:revision>
  <dcterms:created xsi:type="dcterms:W3CDTF">2021-09-29T11:40:49Z</dcterms:created>
  <dcterms:modified xsi:type="dcterms:W3CDTF">2022-01-29T10:00:03Z</dcterms:modified>
</cp:coreProperties>
</file>