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9A445-FAB9-40D7-96BE-FB4A81AB7A8E}" type="datetimeFigureOut">
              <a:rPr lang="ru-RU" smtClean="0"/>
              <a:pPr/>
              <a:t>18.02.2022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797D65-52F4-401B-B3B3-4D9D3E85555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97D65-52F4-401B-B3B3-4D9D3E855559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59ED-8434-4A6F-BBB4-3D8C6E66215C}" type="datetime1">
              <a:rPr lang="ru-RU" smtClean="0"/>
              <a:pPr/>
              <a:t>18.02.2022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Програмні засоби проектування та реалізації нейромережевих систем. Лекція 3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7D879-2CC7-42D8-9A21-D81A1B72F479}" type="datetime1">
              <a:rPr lang="ru-RU" smtClean="0"/>
              <a:pPr/>
              <a:t>18.02.2022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Програмні засоби проектування та реалізації нейромережевих систем. Лекція 3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488B4-DBA9-4E85-B13B-7F7B7D4ABA99}" type="datetime1">
              <a:rPr lang="ru-RU" smtClean="0"/>
              <a:pPr/>
              <a:t>18.02.2022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Програмні засоби проектування та реалізації нейромережевих систем. Лекція 3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BAFA1-4119-4718-96E2-66684223C54B}" type="datetime1">
              <a:rPr lang="ru-RU" smtClean="0"/>
              <a:pPr/>
              <a:t>18.02.2022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Програмні засоби проектування та реалізації нейромережевих систем. Лекція 3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B9AB6-9609-4C0F-B314-0B8832E46B9E}" type="datetime1">
              <a:rPr lang="ru-RU" smtClean="0"/>
              <a:pPr/>
              <a:t>18.02.2022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Програмні засоби проектування та реалізації нейромережевих систем. Лекція 3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72A7E-B4A0-44F1-9048-FFD193AC6834}" type="datetime1">
              <a:rPr lang="ru-RU" smtClean="0"/>
              <a:pPr/>
              <a:t>18.02.2022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Програмні засоби проектування та реалізації нейромережевих систем. Лекція 3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09C8-676F-4A79-914A-70218BE0AA59}" type="datetime1">
              <a:rPr lang="ru-RU" smtClean="0"/>
              <a:pPr/>
              <a:t>18.02.2022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Програмні засоби проектування та реалізації нейромережевих систем. Лекція 3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7BB28-57A7-4A0E-A2A0-04787AEC9F95}" type="datetime1">
              <a:rPr lang="ru-RU" smtClean="0"/>
              <a:pPr/>
              <a:t>18.02.2022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Програмні засоби проектування та реалізації нейромережевих систем. Лекція 3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E8A8F-125F-4CBF-AC23-E650CF501337}" type="datetime1">
              <a:rPr lang="ru-RU" smtClean="0"/>
              <a:pPr/>
              <a:t>18.02.2022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Програмні засоби проектування та реалізації нейромережевих систем. Лекція 3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0B21-87FB-4FCA-A431-C5E1D1FB62EC}" type="datetime1">
              <a:rPr lang="ru-RU" smtClean="0"/>
              <a:pPr/>
              <a:t>18.02.2022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Програмні засоби проектування та реалізації нейромережевих систем. Лекція 3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820E1-82CB-49AB-A561-2B4BB5B3B877}" type="datetime1">
              <a:rPr lang="ru-RU" smtClean="0"/>
              <a:pPr/>
              <a:t>18.02.2022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Програмні засоби проектування та реалізації нейромережевих систем. Лекція 3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3836E-E52A-4595-AAEB-966F6A4F68DF}" type="datetime1">
              <a:rPr lang="ru-RU" smtClean="0"/>
              <a:pPr/>
              <a:t>18.02.2022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Програмні засоби проектування та реалізації нейромережевих систем. Лекція 3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api_guides/python/math_ops#Reduction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ahabr.ru/company/ods/blog/322076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pastebin.com/a7WdCLEw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pastebin.com/raw/F6tLn8Aw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nvidia.com/cuda-downloads" TargetMode="External"/><Relationship Id="rId2" Type="http://schemas.openxmlformats.org/officeDocument/2006/relationships/hyperlink" Target="https://developer.nvidia.com/cuda-gpu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nvidia.com/cudnn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ectifier_(neural_networks)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pastebin.com/9M9NES35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install/" TargetMode="External"/><Relationship Id="rId2" Type="http://schemas.openxmlformats.org/officeDocument/2006/relationships/hyperlink" Target="https://github.com/NVIDIA/nvidia-dock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get_started/get_started" TargetMode="External"/><Relationship Id="rId2" Type="http://schemas.openxmlformats.org/officeDocument/2006/relationships/hyperlink" Target="https://www.tensorflow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lab.research.google.com/" TargetMode="External"/><Relationship Id="rId5" Type="http://schemas.openxmlformats.org/officeDocument/2006/relationships/hyperlink" Target="https://github.com/tensorflow/models/" TargetMode="External"/><Relationship Id="rId4" Type="http://schemas.openxmlformats.org/officeDocument/2006/relationships/hyperlink" Target="https://github.com/jtoy/awesome-tensorflow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api_docs/python/tf/InteractiveSession" TargetMode="External"/><Relationship Id="rId2" Type="http://schemas.openxmlformats.org/officeDocument/2006/relationships/hyperlink" Target="https://www.tensorflow.org/api_docs/python/tf/Sessio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err="1" smtClean="0"/>
              <a:t>Tensorflow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rtl="0">
              <a:spcBef>
                <a:spcPct val="0"/>
              </a:spcBef>
            </a:pPr>
            <a:r>
              <a:rPr lang="ru-RU" sz="2800" dirty="0" smtClean="0"/>
              <a:t>Національний технічний університет України</a:t>
            </a:r>
            <a:br>
              <a:rPr lang="ru-RU" sz="2800" dirty="0" smtClean="0"/>
            </a:br>
            <a:r>
              <a:rPr lang="ru-RU" sz="2800" dirty="0" smtClean="0"/>
              <a:t>"Київський політехнічний інститут імені Ігоря Сікорського"</a:t>
            </a:r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423120"/>
          </a:xfrm>
        </p:spPr>
        <p:txBody>
          <a:bodyPr>
            <a:normAutofit/>
          </a:bodyPr>
          <a:lstStyle/>
          <a:p>
            <a:r>
              <a:rPr lang="ru-RU" dirty="0" err="1" smtClean="0"/>
              <a:t>Програмні</a:t>
            </a:r>
            <a:r>
              <a:rPr lang="ru-RU" dirty="0" smtClean="0"/>
              <a:t> </a:t>
            </a:r>
            <a:r>
              <a:rPr lang="ru-RU" dirty="0" err="1" smtClean="0"/>
              <a:t>засоби</a:t>
            </a:r>
            <a:r>
              <a:rPr lang="ru-RU" dirty="0" smtClean="0"/>
              <a:t> </a:t>
            </a:r>
            <a:r>
              <a:rPr lang="ru-RU" dirty="0" err="1" smtClean="0"/>
              <a:t>проектування</a:t>
            </a:r>
            <a:r>
              <a:rPr lang="ru-RU" dirty="0" smtClean="0"/>
              <a:t> та </a:t>
            </a:r>
            <a:r>
              <a:rPr lang="ru-RU" dirty="0" err="1" smtClean="0"/>
              <a:t>реалізації</a:t>
            </a:r>
            <a:r>
              <a:rPr lang="ru-RU" dirty="0" smtClean="0"/>
              <a:t> </a:t>
            </a:r>
            <a:r>
              <a:rPr lang="ru-RU" dirty="0" err="1" smtClean="0"/>
              <a:t>нейромережевих</a:t>
            </a:r>
            <a:r>
              <a:rPr lang="ru-RU" dirty="0" smtClean="0"/>
              <a:t> систем </a:t>
            </a:r>
            <a:endParaRPr lang="en-US" dirty="0" smtClean="0"/>
          </a:p>
          <a:p>
            <a:pPr rtl="0"/>
            <a:r>
              <a:rPr lang="ru-RU" dirty="0" err="1" smtClean="0"/>
              <a:t>Лекція</a:t>
            </a:r>
            <a:r>
              <a:rPr lang="ru-RU" dirty="0" smtClean="0"/>
              <a:t> </a:t>
            </a:r>
            <a:r>
              <a:rPr lang="uk-UA" dirty="0" smtClean="0"/>
              <a:t>3</a:t>
            </a:r>
            <a:endParaRPr lang="ru-RU" dirty="0" smtClean="0"/>
          </a:p>
          <a:p>
            <a:pPr rtl="0"/>
            <a:r>
              <a:rPr lang="ru-RU" dirty="0" err="1" smtClean="0"/>
              <a:t>Шимкович</a:t>
            </a:r>
            <a:r>
              <a:rPr lang="ru-RU" dirty="0" smtClean="0"/>
              <a:t> В.М.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620688"/>
          </a:xfrm>
        </p:spPr>
        <p:txBody>
          <a:bodyPr>
            <a:normAutofit/>
          </a:bodyPr>
          <a:lstStyle/>
          <a:p>
            <a:r>
              <a:rPr lang="uk-UA" sz="3200" b="1" dirty="0" smtClean="0"/>
              <a:t>Тензори, операції і змінні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 fontScale="62500" lnSpcReduction="20000"/>
          </a:bodyPr>
          <a:lstStyle/>
          <a:p>
            <a:pPr algn="just">
              <a:buNone/>
            </a:pPr>
            <a:r>
              <a:rPr lang="uk-UA" dirty="0" smtClean="0"/>
              <a:t>Створимо, наприклад, тензор, заповнений нулями.</a:t>
            </a:r>
            <a:endParaRPr lang="ru-RU" dirty="0" smtClean="0"/>
          </a:p>
          <a:p>
            <a:pPr algn="just">
              <a:buNone/>
            </a:pPr>
            <a:r>
              <a:rPr lang="uk-UA" dirty="0" err="1" smtClean="0"/>
              <a:t>zeros_tensor=</a:t>
            </a:r>
            <a:r>
              <a:rPr lang="uk-UA" dirty="0" smtClean="0"/>
              <a:t> </a:t>
            </a:r>
            <a:r>
              <a:rPr lang="uk-UA" dirty="0" err="1" smtClean="0"/>
              <a:t>tf.zeros</a:t>
            </a:r>
            <a:r>
              <a:rPr lang="uk-UA" dirty="0" smtClean="0"/>
              <a:t> ([3,3])</a:t>
            </a:r>
            <a:endParaRPr lang="ru-RU" dirty="0" smtClean="0"/>
          </a:p>
          <a:p>
            <a:pPr algn="just">
              <a:buNone/>
            </a:pPr>
            <a:r>
              <a:rPr lang="uk-UA" dirty="0" smtClean="0"/>
              <a:t>Взагалі, API в TF багато в чому нагадуватиме </a:t>
            </a:r>
            <a:r>
              <a:rPr lang="uk-UA" dirty="0" err="1" smtClean="0"/>
              <a:t>numpy</a:t>
            </a:r>
            <a:r>
              <a:rPr lang="uk-UA" dirty="0" smtClean="0"/>
              <a:t> і </a:t>
            </a:r>
            <a:r>
              <a:rPr lang="uk-UA" dirty="0" err="1" smtClean="0"/>
              <a:t>tf.zeros</a:t>
            </a:r>
            <a:r>
              <a:rPr lang="uk-UA" dirty="0" smtClean="0"/>
              <a:t> () - далеко не єдина функція, що має прямий аналог в </a:t>
            </a:r>
            <a:r>
              <a:rPr lang="uk-UA" dirty="0" err="1" smtClean="0"/>
              <a:t>numpy</a:t>
            </a:r>
            <a:r>
              <a:rPr lang="uk-UA" dirty="0" smtClean="0"/>
              <a:t>. Щоб побачити значення тензора, його потрібно виконати. Детальніше про виконання графа трохи нижче, поки що обійдемося тим, що виведемо значення тензора і сам тензор.</a:t>
            </a:r>
            <a:endParaRPr lang="ru-RU" dirty="0" smtClean="0"/>
          </a:p>
          <a:p>
            <a:pPr algn="just">
              <a:buNone/>
            </a:pPr>
            <a:endParaRPr lang="uk-UA" dirty="0" smtClean="0"/>
          </a:p>
          <a:p>
            <a:pPr algn="just">
              <a:buNone/>
            </a:pPr>
            <a:r>
              <a:rPr lang="uk-UA" dirty="0" err="1" smtClean="0"/>
              <a:t>print</a:t>
            </a:r>
            <a:r>
              <a:rPr lang="uk-UA" dirty="0" smtClean="0"/>
              <a:t>(</a:t>
            </a:r>
            <a:r>
              <a:rPr lang="uk-UA" dirty="0" err="1" smtClean="0"/>
              <a:t>zeros_tensor.eval</a:t>
            </a:r>
            <a:r>
              <a:rPr lang="uk-UA" dirty="0" smtClean="0"/>
              <a:t> ())</a:t>
            </a:r>
            <a:endParaRPr lang="ru-RU" dirty="0" smtClean="0"/>
          </a:p>
          <a:p>
            <a:pPr algn="just" latinLnBrk="1">
              <a:buNone/>
            </a:pPr>
            <a:r>
              <a:rPr lang="uk-UA" dirty="0" err="1" smtClean="0"/>
              <a:t>print</a:t>
            </a:r>
            <a:r>
              <a:rPr lang="uk-UA" dirty="0" smtClean="0"/>
              <a:t>(</a:t>
            </a:r>
            <a:r>
              <a:rPr lang="uk-UA" dirty="0" err="1" smtClean="0"/>
              <a:t>Zeros_tensor</a:t>
            </a:r>
            <a:r>
              <a:rPr lang="uk-UA" dirty="0" smtClean="0"/>
              <a:t>)</a:t>
            </a:r>
            <a:endParaRPr lang="ru-RU" dirty="0" smtClean="0"/>
          </a:p>
          <a:p>
            <a:pPr algn="just" fontAlgn="base" latinLnBrk="1">
              <a:buNone/>
            </a:pPr>
            <a:r>
              <a:rPr lang="uk-UA" dirty="0" smtClean="0"/>
              <a:t>[[0. 0. 0.]</a:t>
            </a:r>
            <a:endParaRPr lang="ru-RU" dirty="0" smtClean="0"/>
          </a:p>
          <a:p>
            <a:pPr algn="just" fontAlgn="base" latinLnBrk="1">
              <a:buNone/>
            </a:pPr>
            <a:r>
              <a:rPr lang="uk-UA" dirty="0" smtClean="0"/>
              <a:t> [0. 0. 0.]</a:t>
            </a:r>
            <a:endParaRPr lang="ru-RU" dirty="0" smtClean="0"/>
          </a:p>
          <a:p>
            <a:pPr algn="just" fontAlgn="base" latinLnBrk="1">
              <a:buNone/>
            </a:pPr>
            <a:r>
              <a:rPr lang="uk-UA" dirty="0" smtClean="0"/>
              <a:t> [0. 0. 0.]]</a:t>
            </a:r>
            <a:endParaRPr lang="ru-RU" dirty="0" smtClean="0"/>
          </a:p>
          <a:p>
            <a:pPr algn="just" fontAlgn="base" latinLnBrk="1">
              <a:buNone/>
            </a:pPr>
            <a:r>
              <a:rPr lang="uk-UA" dirty="0" err="1" smtClean="0"/>
              <a:t>Tensor</a:t>
            </a:r>
            <a:r>
              <a:rPr lang="uk-UA" dirty="0" smtClean="0"/>
              <a:t> ( "</a:t>
            </a:r>
            <a:r>
              <a:rPr lang="uk-UA" dirty="0" err="1" smtClean="0"/>
              <a:t>zeros</a:t>
            </a:r>
            <a:r>
              <a:rPr lang="uk-UA" dirty="0" smtClean="0"/>
              <a:t>: 0", </a:t>
            </a:r>
            <a:r>
              <a:rPr lang="uk-UA" dirty="0" err="1" smtClean="0"/>
              <a:t>shape</a:t>
            </a:r>
            <a:r>
              <a:rPr lang="uk-UA" dirty="0" smtClean="0"/>
              <a:t> = (3, 3), </a:t>
            </a:r>
            <a:r>
              <a:rPr lang="uk-UA" dirty="0" err="1" smtClean="0"/>
              <a:t>dtype</a:t>
            </a:r>
            <a:r>
              <a:rPr lang="uk-UA" dirty="0" smtClean="0"/>
              <a:t> = float32)</a:t>
            </a:r>
            <a:endParaRPr lang="ru-RU" dirty="0" smtClean="0"/>
          </a:p>
          <a:p>
            <a:pPr algn="just">
              <a:buNone/>
            </a:pPr>
            <a:endParaRPr lang="uk-UA" dirty="0" smtClean="0"/>
          </a:p>
          <a:p>
            <a:pPr algn="just">
              <a:buNone/>
            </a:pPr>
            <a:r>
              <a:rPr lang="uk-UA" dirty="0" smtClean="0"/>
              <a:t>Різниця між рядками полягає в тому, що в першому рядку відбувається обчислення тензора, а у другому рядку ми просто друкуємо уявлення об'єкта.</a:t>
            </a:r>
            <a:endParaRPr lang="ru-RU" dirty="0" smtClean="0"/>
          </a:p>
          <a:p>
            <a:pPr algn="just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Програмні засоби проектування та реалізації нейромережевих систем. Лекція 3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uk-UA" dirty="0" smtClean="0"/>
              <a:t>В наведеному вище прикладі використано конструкцію </a:t>
            </a:r>
            <a:r>
              <a:rPr lang="uk-UA" dirty="0" err="1" smtClean="0"/>
              <a:t>sess.run</a:t>
            </a:r>
            <a:r>
              <a:rPr lang="uk-UA" dirty="0" smtClean="0"/>
              <a:t> - це метод виконання операцій графа в сесії. У першому рядку створено тензор з усіченням нормального розподілу. Для нього використовується стандартна генерація нормального розподілу, але з нього виключається все, що випадає за межі двох стандартних відхилень. Крім цього генератора є рівномірний, простий нормальний, гамма і ще кілька інших розподілів. </a:t>
            </a:r>
          </a:p>
          <a:p>
            <a:pPr algn="just">
              <a:buNone/>
            </a:pPr>
            <a:r>
              <a:rPr lang="uk-UA" dirty="0" smtClean="0"/>
              <a:t>Дуже характерна для TF штука - вже реалізована більшість популярних варіантів виконання операції і, можливо, перед винаходом велосипеда варто поглянути на документацію. Другий тензор - це заповнений значенням 0.5 багатовимірний масив розміру 2х2 і це щось схоже на </a:t>
            </a:r>
            <a:r>
              <a:rPr lang="uk-UA" dirty="0" err="1" smtClean="0"/>
              <a:t>numpy</a:t>
            </a:r>
            <a:r>
              <a:rPr lang="uk-UA" dirty="0" smtClean="0"/>
              <a:t> і його функції створення багатовимірних масивів.</a:t>
            </a:r>
            <a:endParaRPr lang="ru-RU" dirty="0" smtClean="0"/>
          </a:p>
          <a:p>
            <a:pPr algn="just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Програмні засоби проектування та реалізації нейромережевих систем. Лекція 3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 fontScale="55000" lnSpcReduction="20000"/>
          </a:bodyPr>
          <a:lstStyle/>
          <a:p>
            <a:pPr algn="just">
              <a:buNone/>
            </a:pPr>
            <a:r>
              <a:rPr lang="uk-UA" dirty="0" smtClean="0"/>
              <a:t>Створимо тепер змінну на основі тензора:</a:t>
            </a:r>
            <a:endParaRPr lang="ru-RU" dirty="0" smtClean="0"/>
          </a:p>
          <a:p>
            <a:pPr algn="just" latinLnBrk="1">
              <a:buNone/>
            </a:pPr>
            <a:r>
              <a:rPr lang="uk-UA" dirty="0" smtClean="0"/>
              <a:t>v = </a:t>
            </a:r>
            <a:r>
              <a:rPr lang="uk-UA" dirty="0" err="1" smtClean="0"/>
              <a:t>tf.Variable</a:t>
            </a:r>
            <a:r>
              <a:rPr lang="uk-UA" dirty="0" smtClean="0"/>
              <a:t> (</a:t>
            </a:r>
            <a:r>
              <a:rPr lang="uk-UA" dirty="0" err="1" smtClean="0"/>
              <a:t>zeros_tensor</a:t>
            </a:r>
            <a:r>
              <a:rPr lang="uk-UA" dirty="0" smtClean="0"/>
              <a:t>)</a:t>
            </a:r>
            <a:endParaRPr lang="ru-RU" dirty="0" smtClean="0"/>
          </a:p>
          <a:p>
            <a:pPr algn="just">
              <a:buNone/>
            </a:pPr>
            <a:r>
              <a:rPr lang="uk-UA" dirty="0" smtClean="0"/>
              <a:t>Змінна бере участь в обчисленнях як вузол обчислювального графа, зберігає стан, і їй потрібна якась ініціалізація. Так, якщо в наступному прикладі обійтися без першого рядка, то TF викине виняток.</a:t>
            </a:r>
            <a:endParaRPr lang="ru-RU" dirty="0" smtClean="0"/>
          </a:p>
          <a:p>
            <a:pPr algn="just" latinLnBrk="1">
              <a:buNone/>
            </a:pPr>
            <a:endParaRPr lang="uk-UA" dirty="0" smtClean="0"/>
          </a:p>
          <a:p>
            <a:pPr algn="just" latinLnBrk="1">
              <a:buNone/>
            </a:pPr>
            <a:r>
              <a:rPr lang="uk-UA" dirty="0" err="1" smtClean="0"/>
              <a:t>sess.run</a:t>
            </a:r>
            <a:r>
              <a:rPr lang="uk-UA" dirty="0" smtClean="0"/>
              <a:t> (</a:t>
            </a:r>
            <a:r>
              <a:rPr lang="uk-UA" dirty="0" err="1" smtClean="0"/>
              <a:t>v.initializer</a:t>
            </a:r>
            <a:r>
              <a:rPr lang="uk-UA" dirty="0" smtClean="0"/>
              <a:t>)</a:t>
            </a:r>
            <a:endParaRPr lang="ru-RU" dirty="0" smtClean="0"/>
          </a:p>
          <a:p>
            <a:pPr algn="just" latinLnBrk="1">
              <a:buNone/>
            </a:pPr>
            <a:r>
              <a:rPr lang="uk-UA" dirty="0" err="1" smtClean="0"/>
              <a:t>v.eval</a:t>
            </a:r>
            <a:r>
              <a:rPr lang="uk-UA" dirty="0" smtClean="0"/>
              <a:t> ()</a:t>
            </a:r>
            <a:endParaRPr lang="ru-RU" dirty="0" smtClean="0"/>
          </a:p>
          <a:p>
            <a:pPr algn="just" fontAlgn="base" latinLnBrk="1">
              <a:buNone/>
            </a:pPr>
            <a:endParaRPr lang="uk-UA" dirty="0" smtClean="0"/>
          </a:p>
          <a:p>
            <a:pPr algn="just" fontAlgn="base" latinLnBrk="1">
              <a:buNone/>
            </a:pPr>
            <a:r>
              <a:rPr lang="uk-UA" dirty="0" err="1" smtClean="0"/>
              <a:t>array</a:t>
            </a:r>
            <a:r>
              <a:rPr lang="uk-UA" dirty="0" smtClean="0"/>
              <a:t> ([[0., 0., 0.],</a:t>
            </a:r>
            <a:endParaRPr lang="ru-RU" dirty="0" smtClean="0"/>
          </a:p>
          <a:p>
            <a:pPr algn="just" fontAlgn="base" latinLnBrk="1">
              <a:buNone/>
            </a:pPr>
            <a:r>
              <a:rPr lang="uk-UA" dirty="0" smtClean="0"/>
              <a:t> [0., 0., 0.],</a:t>
            </a:r>
            <a:endParaRPr lang="ru-RU" dirty="0" smtClean="0"/>
          </a:p>
          <a:p>
            <a:pPr algn="just" fontAlgn="base" latinLnBrk="1">
              <a:buNone/>
            </a:pPr>
            <a:r>
              <a:rPr lang="uk-UA" dirty="0" smtClean="0"/>
              <a:t> [0., 0., 0.]], </a:t>
            </a:r>
            <a:r>
              <a:rPr lang="uk-UA" dirty="0" err="1" smtClean="0"/>
              <a:t>dtype</a:t>
            </a:r>
            <a:r>
              <a:rPr lang="uk-UA" dirty="0" smtClean="0"/>
              <a:t> = float32)</a:t>
            </a:r>
            <a:endParaRPr lang="ru-RU" dirty="0" smtClean="0"/>
          </a:p>
          <a:p>
            <a:pPr algn="just">
              <a:buNone/>
            </a:pPr>
            <a:endParaRPr lang="uk-UA" dirty="0" smtClean="0"/>
          </a:p>
          <a:p>
            <a:pPr algn="just">
              <a:buNone/>
            </a:pPr>
            <a:r>
              <a:rPr lang="uk-UA" dirty="0" smtClean="0"/>
              <a:t>Операції над змінними створюють обчислювальний граф, який можна потім виконати. Ще є </a:t>
            </a:r>
            <a:r>
              <a:rPr lang="uk-UA" dirty="0" err="1" smtClean="0"/>
              <a:t>плейсхолдери</a:t>
            </a:r>
            <a:r>
              <a:rPr lang="uk-UA" dirty="0" smtClean="0"/>
              <a:t> - об'єкти, які </a:t>
            </a:r>
            <a:r>
              <a:rPr lang="uk-UA" dirty="0" err="1" smtClean="0"/>
              <a:t>параметризують</a:t>
            </a:r>
            <a:r>
              <a:rPr lang="uk-UA" dirty="0" smtClean="0"/>
              <a:t> граф і відзначають місця для підстановки зовнішніх значень. Як написано в офіційній документації, </a:t>
            </a:r>
            <a:r>
              <a:rPr lang="uk-UA" dirty="0" err="1" smtClean="0"/>
              <a:t>плейсхолдер</a:t>
            </a:r>
            <a:r>
              <a:rPr lang="uk-UA" dirty="0" smtClean="0"/>
              <a:t> - це обіцянка підставити значення потім. </a:t>
            </a:r>
          </a:p>
          <a:p>
            <a:pPr algn="just">
              <a:buNone/>
            </a:pPr>
            <a:endParaRPr lang="uk-UA" dirty="0" smtClean="0"/>
          </a:p>
          <a:p>
            <a:pPr algn="just">
              <a:buNone/>
            </a:pPr>
            <a:r>
              <a:rPr lang="uk-UA" dirty="0" smtClean="0"/>
              <a:t>Створимо </a:t>
            </a:r>
            <a:r>
              <a:rPr lang="uk-UA" dirty="0" err="1" smtClean="0"/>
              <a:t>плейсхолдер</a:t>
            </a:r>
            <a:r>
              <a:rPr lang="uk-UA" dirty="0" smtClean="0"/>
              <a:t> і призначаємо йому тип даних і розмір:</a:t>
            </a:r>
            <a:endParaRPr lang="ru-RU" dirty="0" smtClean="0"/>
          </a:p>
          <a:p>
            <a:pPr algn="just" latinLnBrk="1">
              <a:buNone/>
            </a:pPr>
            <a:endParaRPr lang="uk-UA" dirty="0" smtClean="0"/>
          </a:p>
          <a:p>
            <a:pPr algn="just" latinLnBrk="1">
              <a:buNone/>
            </a:pPr>
            <a:r>
              <a:rPr lang="uk-UA" dirty="0" smtClean="0"/>
              <a:t>x = </a:t>
            </a:r>
            <a:r>
              <a:rPr lang="uk-UA" dirty="0" err="1" smtClean="0"/>
              <a:t>tf.placeholder</a:t>
            </a:r>
            <a:r>
              <a:rPr lang="uk-UA" dirty="0" smtClean="0"/>
              <a:t> (tf.float32, </a:t>
            </a:r>
            <a:r>
              <a:rPr lang="uk-UA" dirty="0" err="1" smtClean="0"/>
              <a:t>shape=</a:t>
            </a:r>
            <a:r>
              <a:rPr lang="uk-UA" dirty="0" smtClean="0"/>
              <a:t>(4, 4))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Програмні засоби проектування та реалізації нейромережевих систем. Лекція 3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>
            <a:normAutofit/>
          </a:bodyPr>
          <a:lstStyle/>
          <a:p>
            <a:r>
              <a:rPr lang="uk-UA" sz="3200" b="1" dirty="0" smtClean="0"/>
              <a:t>Найпростіші обчислення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620689"/>
            <a:ext cx="8435280" cy="2088231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uk-UA" sz="2400" dirty="0" smtClean="0"/>
              <a:t>Як приклад створимо і обчислимо кілька виразів.</a:t>
            </a:r>
            <a:endParaRPr lang="ru-RU" sz="2400" dirty="0" smtClean="0"/>
          </a:p>
          <a:p>
            <a:pPr algn="just" latinLnBrk="1">
              <a:buNone/>
            </a:pPr>
            <a:r>
              <a:rPr lang="uk-UA" sz="2400" dirty="0" smtClean="0"/>
              <a:t>x = </a:t>
            </a:r>
            <a:r>
              <a:rPr lang="uk-UA" sz="2400" dirty="0" err="1" smtClean="0"/>
              <a:t>tf.placeholder</a:t>
            </a:r>
            <a:r>
              <a:rPr lang="uk-UA" sz="2400" dirty="0" smtClean="0"/>
              <a:t> (tf.float32)</a:t>
            </a:r>
            <a:endParaRPr lang="ru-RU" sz="2400" dirty="0" smtClean="0"/>
          </a:p>
          <a:p>
            <a:pPr algn="just" latinLnBrk="1">
              <a:buNone/>
            </a:pPr>
            <a:r>
              <a:rPr lang="uk-UA" sz="2400" dirty="0" smtClean="0"/>
              <a:t>f = 1 + 2 * x + </a:t>
            </a:r>
            <a:r>
              <a:rPr lang="uk-UA" sz="2400" dirty="0" err="1" smtClean="0"/>
              <a:t>tf.pow</a:t>
            </a:r>
            <a:r>
              <a:rPr lang="uk-UA" sz="2400" dirty="0" smtClean="0"/>
              <a:t> (x,2)</a:t>
            </a:r>
            <a:endParaRPr lang="ru-RU" sz="2400" dirty="0" smtClean="0"/>
          </a:p>
          <a:p>
            <a:pPr algn="just" latinLnBrk="1">
              <a:buNone/>
            </a:pPr>
            <a:r>
              <a:rPr lang="uk-UA" sz="2400" dirty="0" err="1" smtClean="0"/>
              <a:t>sess.run</a:t>
            </a:r>
            <a:r>
              <a:rPr lang="uk-UA" sz="2400" dirty="0" smtClean="0"/>
              <a:t> (f, </a:t>
            </a:r>
            <a:r>
              <a:rPr lang="uk-UA" sz="2400" dirty="0" err="1" smtClean="0"/>
              <a:t>feed_dict=</a:t>
            </a:r>
            <a:r>
              <a:rPr lang="uk-UA" sz="2400" dirty="0" smtClean="0"/>
              <a:t>{X:10})</a:t>
            </a:r>
            <a:endParaRPr lang="ru-RU" sz="2400" dirty="0" smtClean="0"/>
          </a:p>
          <a:p>
            <a:pPr algn="just" fontAlgn="base" latinLnBrk="1">
              <a:buNone/>
            </a:pPr>
            <a:endParaRPr lang="uk-UA" sz="2400" dirty="0" smtClean="0"/>
          </a:p>
          <a:p>
            <a:pPr algn="just" fontAlgn="base" latinLnBrk="1">
              <a:buNone/>
            </a:pPr>
            <a:r>
              <a:rPr lang="uk-UA" sz="2400" dirty="0" smtClean="0"/>
              <a:t>Результат: 120.99999</a:t>
            </a:r>
            <a:endParaRPr lang="ru-RU" sz="2400" dirty="0" smtClean="0"/>
          </a:p>
          <a:p>
            <a:pPr algn="just" fontAlgn="base" latinLnBrk="1">
              <a:buNone/>
            </a:pPr>
            <a:endParaRPr lang="uk-UA" sz="2400" dirty="0" smtClean="0"/>
          </a:p>
          <a:p>
            <a:pPr algn="just">
              <a:buNone/>
            </a:pPr>
            <a:endParaRPr lang="ru-RU" sz="2400" dirty="0"/>
          </a:p>
        </p:txBody>
      </p:sp>
      <p:pic>
        <p:nvPicPr>
          <p:cNvPr id="4" name="Рисунок 3" descr="https://camo.githubusercontent.com/804249a5b1f37d92657b185ce2aa3497b13506c6/68747470733a2f2f686162726173746f726167652e6f72672f66696c65732f3163342f3565642f3133662f31633435656431336664386634666134383835306236616232303865633866642e706e67"/>
          <p:cNvPicPr/>
          <p:nvPr/>
        </p:nvPicPr>
        <p:blipFill>
          <a:blip r:embed="rId2" cstate="print"/>
          <a:srcRect t="6344" b="16430"/>
          <a:stretch>
            <a:fillRect/>
          </a:stretch>
        </p:blipFill>
        <p:spPr bwMode="auto">
          <a:xfrm>
            <a:off x="2051720" y="2636912"/>
            <a:ext cx="4752528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Програмні засоби проектування та реалізації нейромережевих систем. Лекція 3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 fontScale="92500"/>
          </a:bodyPr>
          <a:lstStyle/>
          <a:p>
            <a:pPr algn="just">
              <a:buNone/>
            </a:pPr>
            <a:r>
              <a:rPr lang="uk-UA" sz="2400" dirty="0" smtClean="0"/>
              <a:t>x і y, що вказують на операції в цій схемі - це додаткові параметри, замість яких могли б бути ребра графа, але ми підставили в </a:t>
            </a:r>
            <a:r>
              <a:rPr lang="uk-UA" sz="2400" i="1" dirty="0" smtClean="0"/>
              <a:t>f</a:t>
            </a:r>
            <a:r>
              <a:rPr lang="uk-UA" sz="2400" dirty="0" smtClean="0"/>
              <a:t> скалярні значення 1 і 2 це просто позначення в графі для чисел. У цьому прикладі ми створюємо </a:t>
            </a:r>
            <a:r>
              <a:rPr lang="uk-UA" sz="2400" dirty="0" err="1" smtClean="0"/>
              <a:t>плейсхолдер</a:t>
            </a:r>
            <a:r>
              <a:rPr lang="uk-UA" sz="2400" dirty="0" smtClean="0"/>
              <a:t> і на його основі - граф виразу </a:t>
            </a:r>
            <a:r>
              <a:rPr lang="ru-RU" sz="2400" dirty="0" smtClean="0"/>
              <a:t>1+2</a:t>
            </a:r>
            <a:r>
              <a:rPr lang="en-US" sz="2400" i="1" dirty="0" smtClean="0"/>
              <a:t>x</a:t>
            </a:r>
            <a:r>
              <a:rPr lang="en-US" sz="2400" dirty="0" smtClean="0"/>
              <a:t>+</a:t>
            </a:r>
            <a:r>
              <a:rPr lang="en-US" sz="2400" i="1" dirty="0" smtClean="0"/>
              <a:t>x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, </a:t>
            </a:r>
            <a:r>
              <a:rPr lang="uk-UA" sz="2400" dirty="0" smtClean="0"/>
              <a:t>а після цього виконуємо обчислення графа в контексті поточної сесії. В коді не вказано форму в параметрах </a:t>
            </a:r>
            <a:r>
              <a:rPr lang="uk-UA" sz="2400" dirty="0" err="1" smtClean="0"/>
              <a:t>плейсхолдера</a:t>
            </a:r>
            <a:r>
              <a:rPr lang="uk-UA" sz="2400" dirty="0" smtClean="0"/>
              <a:t> і це означає, що можна подавати на вхід тензори будь-яких розмірів. Єдине, що необхідно вказати - це тип тензора. Параметри при обчисленні всередині сесії передаються через </a:t>
            </a:r>
            <a:r>
              <a:rPr lang="uk-UA" sz="2400" dirty="0" err="1" smtClean="0"/>
              <a:t>feed_dict</a:t>
            </a:r>
            <a:r>
              <a:rPr lang="uk-UA" sz="2400" dirty="0" smtClean="0"/>
              <a:t> - словник з усім, що необхідно для обчислень.</a:t>
            </a:r>
          </a:p>
          <a:p>
            <a:pPr algn="just">
              <a:buNone/>
            </a:pPr>
            <a:endParaRPr lang="uk-UA" sz="2400" dirty="0" smtClean="0"/>
          </a:p>
          <a:p>
            <a:pPr algn="just">
              <a:buNone/>
            </a:pPr>
            <a:r>
              <a:rPr lang="ru-RU" sz="2400" dirty="0" err="1" smtClean="0"/>
              <a:t>Спробуємо</a:t>
            </a:r>
            <a:r>
              <a:rPr lang="ru-RU" sz="2400" dirty="0" smtClean="0"/>
              <a:t> </a:t>
            </a:r>
            <a:r>
              <a:rPr lang="ru-RU" sz="2400" dirty="0" err="1" smtClean="0"/>
              <a:t>зібрати</a:t>
            </a:r>
            <a:r>
              <a:rPr lang="ru-RU" sz="2400" dirty="0" smtClean="0"/>
              <a:t> </a:t>
            </a:r>
            <a:r>
              <a:rPr lang="ru-RU" sz="2400" dirty="0" err="1" smtClean="0"/>
              <a:t>що-небудь</a:t>
            </a:r>
            <a:r>
              <a:rPr lang="ru-RU" sz="2400" dirty="0" smtClean="0"/>
              <a:t> </a:t>
            </a:r>
            <a:r>
              <a:rPr lang="ru-RU" sz="2400" dirty="0" err="1" smtClean="0"/>
              <a:t>більш</a:t>
            </a:r>
            <a:r>
              <a:rPr lang="ru-RU" sz="2400" dirty="0" smtClean="0"/>
              <a:t> практично </a:t>
            </a:r>
            <a:r>
              <a:rPr lang="ru-RU" sz="2400" dirty="0" err="1" smtClean="0"/>
              <a:t>значуще</a:t>
            </a:r>
            <a:r>
              <a:rPr lang="ru-RU" sz="2400" dirty="0" smtClean="0"/>
              <a:t>.</a:t>
            </a:r>
            <a:br>
              <a:rPr lang="ru-RU" sz="2400" dirty="0" smtClean="0"/>
            </a:br>
            <a:r>
              <a:rPr lang="ru-RU" sz="2400" dirty="0" smtClean="0"/>
              <a:t>Ось, </a:t>
            </a:r>
            <a:r>
              <a:rPr lang="ru-RU" sz="2400" dirty="0" err="1" smtClean="0"/>
              <a:t>наприклад</a:t>
            </a:r>
            <a:r>
              <a:rPr lang="ru-RU" sz="2400" dirty="0" smtClean="0"/>
              <a:t>, </a:t>
            </a:r>
            <a:r>
              <a:rPr lang="ru-RU" sz="2400" dirty="0" err="1" smtClean="0"/>
              <a:t>сигмоїда</a:t>
            </a:r>
            <a:r>
              <a:rPr lang="ru-RU" sz="2400" dirty="0" smtClean="0"/>
              <a:t>:</a:t>
            </a:r>
          </a:p>
          <a:p>
            <a:pPr algn="just">
              <a:buNone/>
            </a:pPr>
            <a:r>
              <a:rPr lang="ru-RU" sz="2400" dirty="0" smtClean="0"/>
              <a:t/>
            </a:r>
            <a:br>
              <a:rPr lang="ru-RU" sz="2400" dirty="0" smtClean="0"/>
            </a:br>
            <a:endParaRPr lang="ru-RU" sz="2400" dirty="0" smtClean="0"/>
          </a:p>
          <a:p>
            <a:pPr algn="just">
              <a:buNone/>
            </a:pPr>
            <a:endParaRPr lang="ru-RU" sz="2400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3491880" y="5373216"/>
          <a:ext cx="1944216" cy="864096"/>
        </p:xfrm>
        <a:graphic>
          <a:graphicData uri="http://schemas.openxmlformats.org/presentationml/2006/ole">
            <p:oleObj spid="_x0000_s49153" name="Equation" r:id="rId3" imgW="1028520" imgH="457200" progId="Equation.DSMT4">
              <p:embed/>
            </p:oleObj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Програмні засоби проектування та реалізації нейромережевих систем. Лекція 3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92696"/>
          </a:xfrm>
        </p:spPr>
        <p:txBody>
          <a:bodyPr>
            <a:normAutofit/>
          </a:bodyPr>
          <a:lstStyle/>
          <a:p>
            <a:r>
              <a:rPr lang="uk-UA" sz="3200" dirty="0" smtClean="0"/>
              <a:t>Обчислення </a:t>
            </a:r>
            <a:r>
              <a:rPr lang="uk-UA" sz="3200" dirty="0" err="1" smtClean="0"/>
              <a:t>сигмоїди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620688"/>
            <a:ext cx="4834880" cy="5505475"/>
          </a:xfrm>
        </p:spPr>
        <p:txBody>
          <a:bodyPr>
            <a:normAutofit fontScale="40000" lnSpcReduction="20000"/>
          </a:bodyPr>
          <a:lstStyle/>
          <a:p>
            <a:pPr latinLnBrk="1">
              <a:buNone/>
            </a:pPr>
            <a:r>
              <a:rPr lang="uk-UA" sz="4500" b="1" dirty="0" err="1" smtClean="0"/>
              <a:t>import</a:t>
            </a:r>
            <a:r>
              <a:rPr lang="uk-UA" sz="4500" dirty="0" smtClean="0"/>
              <a:t> </a:t>
            </a:r>
            <a:r>
              <a:rPr lang="uk-UA" sz="4500" b="1" dirty="0" err="1" smtClean="0"/>
              <a:t>numpy</a:t>
            </a:r>
            <a:r>
              <a:rPr lang="uk-UA" sz="4500" dirty="0" smtClean="0"/>
              <a:t> </a:t>
            </a:r>
            <a:r>
              <a:rPr lang="uk-UA" sz="4500" b="1" dirty="0" err="1" smtClean="0"/>
              <a:t>as</a:t>
            </a:r>
            <a:r>
              <a:rPr lang="uk-UA" sz="4500" dirty="0" smtClean="0"/>
              <a:t> </a:t>
            </a:r>
            <a:r>
              <a:rPr lang="uk-UA" sz="4500" b="1" dirty="0" err="1" smtClean="0"/>
              <a:t>np</a:t>
            </a:r>
            <a:endParaRPr lang="ru-RU" sz="4500" dirty="0" smtClean="0"/>
          </a:p>
          <a:p>
            <a:pPr latinLnBrk="1">
              <a:buNone/>
            </a:pPr>
            <a:r>
              <a:rPr lang="uk-UA" sz="4500" dirty="0" smtClean="0"/>
              <a:t>x = </a:t>
            </a:r>
            <a:r>
              <a:rPr lang="uk-UA" sz="4500" dirty="0" err="1" smtClean="0"/>
              <a:t>tf.placeholder</a:t>
            </a:r>
            <a:r>
              <a:rPr lang="uk-UA" sz="4500" dirty="0" smtClean="0"/>
              <a:t> (dtype=tf.float32)</a:t>
            </a:r>
            <a:endParaRPr lang="ru-RU" sz="4500" dirty="0" smtClean="0"/>
          </a:p>
          <a:p>
            <a:pPr latinLnBrk="1">
              <a:buNone/>
            </a:pPr>
            <a:r>
              <a:rPr lang="uk-UA" sz="4500" dirty="0" err="1" smtClean="0"/>
              <a:t>sigma=</a:t>
            </a:r>
            <a:r>
              <a:rPr lang="uk-UA" sz="4500" dirty="0" smtClean="0"/>
              <a:t> 1 / (1 + </a:t>
            </a:r>
            <a:r>
              <a:rPr lang="uk-UA" sz="4500" dirty="0" err="1" smtClean="0"/>
              <a:t>tf.exp</a:t>
            </a:r>
            <a:r>
              <a:rPr lang="uk-UA" sz="4500" dirty="0" smtClean="0"/>
              <a:t> (-x))</a:t>
            </a:r>
            <a:endParaRPr lang="ru-RU" sz="4500" dirty="0" smtClean="0"/>
          </a:p>
          <a:p>
            <a:pPr latinLnBrk="1">
              <a:buNone/>
            </a:pPr>
            <a:r>
              <a:rPr lang="uk-UA" sz="4500" dirty="0" err="1" smtClean="0"/>
              <a:t>sigma.eval</a:t>
            </a:r>
            <a:r>
              <a:rPr lang="uk-UA" sz="4500" dirty="0" smtClean="0"/>
              <a:t> (</a:t>
            </a:r>
            <a:r>
              <a:rPr lang="uk-UA" sz="4500" dirty="0" err="1" smtClean="0"/>
              <a:t>feed_dict=</a:t>
            </a:r>
            <a:r>
              <a:rPr lang="uk-UA" sz="4500" dirty="0" smtClean="0"/>
              <a:t>{X: </a:t>
            </a:r>
            <a:r>
              <a:rPr lang="uk-UA" sz="4500" dirty="0" err="1" smtClean="0"/>
              <a:t>np.linspace</a:t>
            </a:r>
            <a:r>
              <a:rPr lang="uk-UA" sz="4500" dirty="0" smtClean="0"/>
              <a:t> (-5,5)})</a:t>
            </a:r>
            <a:endParaRPr lang="ru-RU" sz="4500" dirty="0" smtClean="0"/>
          </a:p>
          <a:p>
            <a:pPr fontAlgn="base" latinLnBrk="1">
              <a:buNone/>
            </a:pPr>
            <a:endParaRPr lang="uk-UA" dirty="0" smtClean="0"/>
          </a:p>
          <a:p>
            <a:pPr fontAlgn="base" latinLnBrk="1">
              <a:buNone/>
            </a:pPr>
            <a:endParaRPr lang="uk-UA" dirty="0" smtClean="0"/>
          </a:p>
          <a:p>
            <a:pPr fontAlgn="base" latinLnBrk="1">
              <a:buNone/>
            </a:pPr>
            <a:endParaRPr lang="uk-UA" dirty="0" smtClean="0"/>
          </a:p>
          <a:p>
            <a:pPr fontAlgn="base" latinLnBrk="1">
              <a:buNone/>
            </a:pPr>
            <a:r>
              <a:rPr lang="uk-UA" dirty="0" err="1" smtClean="0"/>
              <a:t>array</a:t>
            </a:r>
            <a:r>
              <a:rPr lang="uk-UA" dirty="0" smtClean="0"/>
              <a:t> (</a:t>
            </a:r>
          </a:p>
          <a:p>
            <a:pPr fontAlgn="base" latinLnBrk="1">
              <a:buNone/>
            </a:pPr>
            <a:r>
              <a:rPr lang="uk-UA" dirty="0" smtClean="0"/>
              <a:t>[0.00669285, 0.00819568, 0.01003255, 0.01227603, 0.01501357,</a:t>
            </a:r>
            <a:endParaRPr lang="ru-RU" dirty="0" smtClean="0"/>
          </a:p>
          <a:p>
            <a:pPr fontAlgn="base" latinLnBrk="1">
              <a:buNone/>
            </a:pPr>
            <a:r>
              <a:rPr lang="uk-UA" dirty="0" smtClean="0"/>
              <a:t> 0.01835024, 0.02241159, 0.02734679, 0.03333168, 0.04057176,</a:t>
            </a:r>
            <a:endParaRPr lang="ru-RU" dirty="0" smtClean="0"/>
          </a:p>
          <a:p>
            <a:pPr fontAlgn="base" latinLnBrk="1">
              <a:buNone/>
            </a:pPr>
            <a:r>
              <a:rPr lang="uk-UA" dirty="0" smtClean="0"/>
              <a:t> 0.04930425, 0.05979915, 0.07235796, 0.0873094, 0.10500059,</a:t>
            </a:r>
            <a:endParaRPr lang="ru-RU" dirty="0" smtClean="0"/>
          </a:p>
          <a:p>
            <a:pPr fontAlgn="base" latinLnBrk="1">
              <a:buNone/>
            </a:pPr>
            <a:r>
              <a:rPr lang="uk-UA" dirty="0" smtClean="0"/>
              <a:t> 0.12578245, 0.14998817, 0.17790413, 0.20973383, 0.24555731,</a:t>
            </a:r>
            <a:endParaRPr lang="ru-RU" dirty="0" smtClean="0"/>
          </a:p>
          <a:p>
            <a:pPr fontAlgn="base" latinLnBrk="1">
              <a:buNone/>
            </a:pPr>
            <a:r>
              <a:rPr lang="uk-UA" dirty="0" smtClean="0"/>
              <a:t> 0.28529066, 0.32865253, 0.3751457, 0.42406148, 0.47451192,</a:t>
            </a:r>
            <a:endParaRPr lang="ru-RU" dirty="0" smtClean="0"/>
          </a:p>
          <a:p>
            <a:pPr fontAlgn="base" latinLnBrk="1">
              <a:buNone/>
            </a:pPr>
            <a:r>
              <a:rPr lang="uk-UA" dirty="0" smtClean="0"/>
              <a:t> 0.52548808, 0.57593852, 0.62485433, 0.67134744, 0.71470934,</a:t>
            </a:r>
            <a:endParaRPr lang="ru-RU" dirty="0" smtClean="0"/>
          </a:p>
          <a:p>
            <a:pPr fontAlgn="base" latinLnBrk="1">
              <a:buNone/>
            </a:pPr>
            <a:r>
              <a:rPr lang="uk-UA" dirty="0" smtClean="0"/>
              <a:t> 0.75444275, 0.79026616, 0.82209587, 0.85001183, 0.87421757,</a:t>
            </a:r>
            <a:endParaRPr lang="ru-RU" dirty="0" smtClean="0"/>
          </a:p>
          <a:p>
            <a:pPr fontAlgn="base" latinLnBrk="1">
              <a:buNone/>
            </a:pPr>
            <a:r>
              <a:rPr lang="uk-UA" dirty="0" smtClean="0"/>
              <a:t> 0.89499938, 0.91269064, 0.92764211, 0.94020081, 0.95069569,</a:t>
            </a:r>
            <a:endParaRPr lang="ru-RU" dirty="0" smtClean="0"/>
          </a:p>
          <a:p>
            <a:pPr fontAlgn="base" latinLnBrk="1">
              <a:buNone/>
            </a:pPr>
            <a:r>
              <a:rPr lang="uk-UA" dirty="0" smtClean="0"/>
              <a:t> 0.95942819, 0.96666825, 0.97265327, 0.97758842, 0.98164982,</a:t>
            </a:r>
            <a:endParaRPr lang="ru-RU" dirty="0" smtClean="0"/>
          </a:p>
          <a:p>
            <a:pPr fontAlgn="base" latinLnBrk="1">
              <a:buNone/>
            </a:pPr>
            <a:r>
              <a:rPr lang="uk-UA" dirty="0" smtClean="0"/>
              <a:t> 0.98498636, 0.98772395, 0.98996747, 0.99180436, 0.99330717],</a:t>
            </a:r>
          </a:p>
          <a:p>
            <a:pPr fontAlgn="base" latinLnBrk="1">
              <a:buNone/>
            </a:pPr>
            <a:r>
              <a:rPr lang="uk-UA" dirty="0" smtClean="0"/>
              <a:t> </a:t>
            </a:r>
            <a:r>
              <a:rPr lang="uk-UA" dirty="0" err="1" smtClean="0"/>
              <a:t>dtype</a:t>
            </a:r>
            <a:r>
              <a:rPr lang="uk-UA" dirty="0" smtClean="0"/>
              <a:t> = float32)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4" name="Рисунок 3" descr="https://camo.githubusercontent.com/15a49f2efb7cfacfa911f47fad99ee145c29317b/68747470733a2f2f686162726173746f726167652e6f72672f66696c65732f6630372f6432392f6336372f66303764323963363765313734613432616562636463393538393635336465632e706e6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980728"/>
            <a:ext cx="2971858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Програмні засоби проектування та реалізації нейромережевих систем. Лекція 3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fontScale="70000" lnSpcReduction="20000"/>
          </a:bodyPr>
          <a:lstStyle/>
          <a:p>
            <a:pPr algn="just">
              <a:buNone/>
            </a:pPr>
            <a:r>
              <a:rPr lang="uk-UA" sz="3400" dirty="0" smtClean="0"/>
              <a:t>У фрагменті з запуском обчислення функції є один момент, який відрізняє цей приклад від попередніх. Справа в тому, що в </a:t>
            </a:r>
            <a:r>
              <a:rPr lang="uk-UA" sz="3400" dirty="0" err="1" smtClean="0"/>
              <a:t>плейсхолдер</a:t>
            </a:r>
            <a:r>
              <a:rPr lang="uk-UA" sz="3400" dirty="0" smtClean="0"/>
              <a:t> замість одного скалярного значення ми передаємо цілий масив. TF обробляє всі значення масиву разом, в рамках одного тензора (пам'ятаємо, що масив == тензор). Точно таким же чином ми можемо передавати в граф об'єкти цілими </a:t>
            </a:r>
            <a:r>
              <a:rPr lang="uk-UA" sz="3400" dirty="0" err="1" smtClean="0"/>
              <a:t>Батче</a:t>
            </a:r>
            <a:r>
              <a:rPr lang="uk-UA" sz="3400" dirty="0" smtClean="0"/>
              <a:t> і поставляти нейронній мережі картинки цілком.</a:t>
            </a:r>
            <a:endParaRPr lang="ru-RU" sz="3400" dirty="0" smtClean="0"/>
          </a:p>
          <a:p>
            <a:pPr algn="just">
              <a:buNone/>
            </a:pPr>
            <a:r>
              <a:rPr lang="uk-UA" sz="3400" dirty="0" smtClean="0"/>
              <a:t>В цілому робота з тензорами нагадує роботу з масивами в </a:t>
            </a:r>
            <a:r>
              <a:rPr lang="uk-UA" sz="3400" dirty="0" err="1" smtClean="0"/>
              <a:t>numpy</a:t>
            </a:r>
            <a:r>
              <a:rPr lang="uk-UA" sz="3400" dirty="0" smtClean="0"/>
              <a:t>. Однак, є деякі відмінності. Коли ми хочемо знизити розмірність, будь-яким чином об'єднавши значення в тензор за певним виміром, ми користуємося тими функціями, які починаються з </a:t>
            </a:r>
            <a:r>
              <a:rPr lang="uk-UA" sz="3400" dirty="0" smtClean="0">
                <a:hlinkClick r:id="rId2"/>
              </a:rPr>
              <a:t>reduce_</a:t>
            </a:r>
            <a:r>
              <a:rPr lang="uk-UA" sz="3400" dirty="0" smtClean="0"/>
              <a:t>. Якщо порівняти c API </a:t>
            </a:r>
            <a:r>
              <a:rPr lang="uk-UA" sz="3400" dirty="0" err="1" smtClean="0"/>
              <a:t>Theano</a:t>
            </a:r>
            <a:r>
              <a:rPr lang="uk-UA" sz="3400" dirty="0" smtClean="0"/>
              <a:t> - в TF немає поділу на вектори і матриці, але замість цього доводиться стежити за розмінностями тензорів в графі і є механізм виведення форми тензора, який дозволяє отримати розмірності ще до </a:t>
            </a:r>
            <a:r>
              <a:rPr lang="uk-UA" sz="3400" dirty="0" err="1" smtClean="0"/>
              <a:t>runtime</a:t>
            </a:r>
            <a:r>
              <a:rPr lang="uk-UA" sz="3400" dirty="0" smtClean="0"/>
              <a:t>.</a:t>
            </a:r>
            <a:endParaRPr lang="ru-RU" sz="340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Програмні засоби проектування та реалізації нейромережевих систем. Лекція 3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301608" cy="548680"/>
          </a:xfrm>
        </p:spPr>
        <p:txBody>
          <a:bodyPr>
            <a:noAutofit/>
          </a:bodyPr>
          <a:lstStyle/>
          <a:p>
            <a:r>
              <a:rPr lang="uk-UA" sz="3200" b="1" dirty="0" smtClean="0"/>
              <a:t>Машинне навчання</a:t>
            </a:r>
            <a:endParaRPr lang="uk-UA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620689"/>
            <a:ext cx="8229600" cy="1008111"/>
          </a:xfrm>
        </p:spPr>
        <p:txBody>
          <a:bodyPr/>
          <a:lstStyle/>
          <a:p>
            <a:pPr algn="just">
              <a:buNone/>
            </a:pPr>
            <a:r>
              <a:rPr lang="uk-UA" sz="2000" dirty="0" smtClean="0"/>
              <a:t>Розберемо для початку класичну лінійну регресію, з детальним описом якої можна ознайомитися </a:t>
            </a:r>
            <a:r>
              <a:rPr lang="uk-UA" sz="2000" dirty="0" smtClean="0">
                <a:hlinkClick r:id="rId3"/>
              </a:rPr>
              <a:t>тут</a:t>
            </a:r>
            <a:r>
              <a:rPr lang="uk-UA" sz="2000" dirty="0" smtClean="0"/>
              <a:t>, </a:t>
            </a:r>
            <a:r>
              <a:rPr lang="uk-UA" sz="2000" dirty="0" smtClean="0"/>
              <a:t>однак </a:t>
            </a:r>
            <a:r>
              <a:rPr lang="uk-UA" sz="2000" dirty="0" smtClean="0"/>
              <a:t>для навчання будемо використовувати метод градієнтного спуску.</a:t>
            </a:r>
            <a:endParaRPr lang="ru-RU" sz="2000" dirty="0" smtClean="0"/>
          </a:p>
          <a:p>
            <a:endParaRPr lang="ru-RU" dirty="0"/>
          </a:p>
        </p:txBody>
      </p:sp>
      <p:pic>
        <p:nvPicPr>
          <p:cNvPr id="24578" name="Picture 2" descr="https://habrastorage.org/getpro/habr/comment_images/caf/f57/dfc/caff57dfca0f0a3a7ad50d486d4b353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3688" y="2060848"/>
            <a:ext cx="5513858" cy="3528392"/>
          </a:xfrm>
          <a:prstGeom prst="rect">
            <a:avLst/>
          </a:prstGeom>
          <a:noFill/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Програмні засоби проектування та реалізації нейромережевих систем. Лекція 3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 numCol="2">
            <a:normAutofit fontScale="47500" lnSpcReduction="20000"/>
          </a:bodyPr>
          <a:lstStyle/>
          <a:p>
            <a:pPr>
              <a:buNone/>
            </a:pPr>
            <a:r>
              <a:rPr lang="uk-UA" dirty="0" smtClean="0"/>
              <a:t>Імпортуємо бібліотеки:</a:t>
            </a:r>
            <a:endParaRPr lang="ru-RU" dirty="0" smtClean="0"/>
          </a:p>
          <a:p>
            <a:pPr latinLnBrk="1">
              <a:buNone/>
            </a:pPr>
            <a:r>
              <a:rPr lang="uk-UA" b="1" dirty="0" err="1" smtClean="0"/>
              <a:t>import</a:t>
            </a:r>
            <a:r>
              <a:rPr lang="uk-UA" dirty="0" smtClean="0"/>
              <a:t> </a:t>
            </a:r>
            <a:r>
              <a:rPr lang="uk-UA" b="1" dirty="0" err="1" smtClean="0"/>
              <a:t>os</a:t>
            </a:r>
            <a:endParaRPr lang="ru-RU" dirty="0" smtClean="0"/>
          </a:p>
          <a:p>
            <a:pPr latinLnBrk="1">
              <a:buNone/>
            </a:pPr>
            <a:r>
              <a:rPr lang="uk-UA" b="1" dirty="0" err="1" smtClean="0"/>
              <a:t>import</a:t>
            </a:r>
            <a:r>
              <a:rPr lang="uk-UA" dirty="0" smtClean="0"/>
              <a:t> </a:t>
            </a:r>
            <a:r>
              <a:rPr lang="uk-UA" b="1" dirty="0" err="1" smtClean="0"/>
              <a:t>numpy</a:t>
            </a:r>
            <a:r>
              <a:rPr lang="uk-UA" dirty="0" smtClean="0"/>
              <a:t> </a:t>
            </a:r>
            <a:r>
              <a:rPr lang="uk-UA" b="1" dirty="0" err="1" smtClean="0"/>
              <a:t>as</a:t>
            </a:r>
            <a:r>
              <a:rPr lang="uk-UA" dirty="0" smtClean="0"/>
              <a:t> </a:t>
            </a:r>
            <a:r>
              <a:rPr lang="uk-UA" b="1" dirty="0" err="1" smtClean="0"/>
              <a:t>np</a:t>
            </a:r>
            <a:endParaRPr lang="ru-RU" dirty="0" smtClean="0"/>
          </a:p>
          <a:p>
            <a:pPr latinLnBrk="1">
              <a:buNone/>
            </a:pPr>
            <a:r>
              <a:rPr lang="uk-UA" b="1" dirty="0" err="1" smtClean="0"/>
              <a:t>import</a:t>
            </a:r>
            <a:r>
              <a:rPr lang="uk-UA" dirty="0" smtClean="0"/>
              <a:t> </a:t>
            </a:r>
            <a:r>
              <a:rPr lang="uk-UA" b="1" dirty="0" err="1" smtClean="0"/>
              <a:t>tensorflow</a:t>
            </a:r>
            <a:r>
              <a:rPr lang="uk-UA" dirty="0" smtClean="0"/>
              <a:t> </a:t>
            </a:r>
            <a:r>
              <a:rPr lang="uk-UA" b="1" dirty="0" err="1" smtClean="0"/>
              <a:t>as</a:t>
            </a:r>
            <a:r>
              <a:rPr lang="uk-UA" dirty="0" smtClean="0"/>
              <a:t> </a:t>
            </a:r>
            <a:r>
              <a:rPr lang="uk-UA" b="1" dirty="0" err="1" smtClean="0"/>
              <a:t>tf</a:t>
            </a:r>
            <a:endParaRPr lang="ru-RU" dirty="0" smtClean="0"/>
          </a:p>
          <a:p>
            <a:pPr latinLnBrk="1">
              <a:buNone/>
            </a:pPr>
            <a:r>
              <a:rPr lang="uk-UA" b="1" dirty="0" err="1" smtClean="0"/>
              <a:t>import</a:t>
            </a:r>
            <a:r>
              <a:rPr lang="uk-UA" dirty="0" smtClean="0"/>
              <a:t> </a:t>
            </a:r>
            <a:r>
              <a:rPr lang="uk-UA" b="1" dirty="0" err="1" smtClean="0"/>
              <a:t>tqdm</a:t>
            </a:r>
            <a:endParaRPr lang="ru-RU" dirty="0" smtClean="0"/>
          </a:p>
          <a:p>
            <a:pPr latinLnBrk="1">
              <a:buNone/>
            </a:pPr>
            <a:r>
              <a:rPr lang="uk-UA" b="1" dirty="0" err="1" smtClean="0"/>
              <a:t>import</a:t>
            </a:r>
            <a:r>
              <a:rPr lang="uk-UA" dirty="0" smtClean="0"/>
              <a:t> </a:t>
            </a:r>
            <a:r>
              <a:rPr lang="uk-UA" b="1" dirty="0" err="1" smtClean="0"/>
              <a:t>matplotlib.pyplot</a:t>
            </a:r>
            <a:r>
              <a:rPr lang="uk-UA" dirty="0" smtClean="0"/>
              <a:t> </a:t>
            </a:r>
            <a:r>
              <a:rPr lang="uk-UA" b="1" dirty="0" err="1" smtClean="0"/>
              <a:t>as</a:t>
            </a:r>
            <a:r>
              <a:rPr lang="uk-UA" dirty="0" smtClean="0"/>
              <a:t> </a:t>
            </a:r>
            <a:r>
              <a:rPr lang="uk-UA" b="1" dirty="0" err="1" smtClean="0"/>
              <a:t>plt</a:t>
            </a:r>
            <a:endParaRPr lang="ru-RU" dirty="0" smtClean="0"/>
          </a:p>
          <a:p>
            <a:pPr latinLnBrk="1">
              <a:buNone/>
            </a:pPr>
            <a:r>
              <a:rPr lang="uk-UA" dirty="0" smtClean="0"/>
              <a:t>%</a:t>
            </a:r>
            <a:r>
              <a:rPr lang="uk-UA" dirty="0" err="1" smtClean="0"/>
              <a:t>matplotlib</a:t>
            </a:r>
            <a:r>
              <a:rPr lang="uk-UA" dirty="0" smtClean="0"/>
              <a:t> </a:t>
            </a:r>
            <a:r>
              <a:rPr lang="uk-UA" dirty="0" err="1" smtClean="0"/>
              <a:t>inline</a:t>
            </a:r>
            <a:endParaRPr lang="ru-RU" dirty="0" smtClean="0"/>
          </a:p>
          <a:p>
            <a:pPr latinLnBrk="1">
              <a:buNone/>
            </a:pPr>
            <a:r>
              <a:rPr lang="uk-UA" b="1" dirty="0" err="1" smtClean="0"/>
              <a:t>import</a:t>
            </a:r>
            <a:r>
              <a:rPr lang="uk-UA" dirty="0" smtClean="0"/>
              <a:t> </a:t>
            </a:r>
            <a:r>
              <a:rPr lang="uk-UA" b="1" dirty="0" err="1" smtClean="0"/>
              <a:t>seaborn</a:t>
            </a:r>
            <a:endParaRPr lang="ru-RU" dirty="0" smtClean="0"/>
          </a:p>
          <a:p>
            <a:pPr>
              <a:buNone/>
            </a:pPr>
            <a:endParaRPr lang="uk-UA" dirty="0" smtClean="0"/>
          </a:p>
          <a:p>
            <a:pPr>
              <a:buNone/>
            </a:pPr>
            <a:r>
              <a:rPr lang="uk-UA" dirty="0" smtClean="0"/>
              <a:t>І скинемо стан графа:</a:t>
            </a:r>
            <a:endParaRPr lang="ru-RU" dirty="0" smtClean="0"/>
          </a:p>
          <a:p>
            <a:pPr latinLnBrk="1">
              <a:buNone/>
            </a:pPr>
            <a:r>
              <a:rPr lang="uk-UA" b="1" dirty="0" err="1" smtClean="0"/>
              <a:t>from</a:t>
            </a:r>
            <a:r>
              <a:rPr lang="uk-UA" dirty="0" smtClean="0"/>
              <a:t> </a:t>
            </a:r>
            <a:r>
              <a:rPr lang="uk-UA" b="1" dirty="0" err="1" smtClean="0"/>
              <a:t>tensorflow.python.framework</a:t>
            </a:r>
            <a:r>
              <a:rPr lang="uk-UA" dirty="0" smtClean="0"/>
              <a:t> </a:t>
            </a:r>
            <a:r>
              <a:rPr lang="uk-UA" b="1" dirty="0" err="1" smtClean="0"/>
              <a:t>import</a:t>
            </a:r>
            <a:r>
              <a:rPr lang="uk-UA" dirty="0" smtClean="0"/>
              <a:t> </a:t>
            </a:r>
            <a:r>
              <a:rPr lang="uk-UA" dirty="0" err="1" smtClean="0"/>
              <a:t>ops</a:t>
            </a:r>
            <a:endParaRPr lang="ru-RU" dirty="0" smtClean="0"/>
          </a:p>
          <a:p>
            <a:pPr latinLnBrk="1">
              <a:buNone/>
            </a:pPr>
            <a:r>
              <a:rPr lang="uk-UA" dirty="0" err="1" smtClean="0"/>
              <a:t>ops.reset_default_graph</a:t>
            </a:r>
            <a:r>
              <a:rPr lang="uk-UA" dirty="0" smtClean="0"/>
              <a:t> ()</a:t>
            </a:r>
            <a:endParaRPr lang="ru-RU" dirty="0" smtClean="0"/>
          </a:p>
          <a:p>
            <a:pPr latinLnBrk="1">
              <a:buNone/>
            </a:pPr>
            <a:r>
              <a:rPr lang="uk-UA" dirty="0" err="1" smtClean="0"/>
              <a:t>sess=tf.InteractiveSession</a:t>
            </a:r>
            <a:r>
              <a:rPr lang="uk-UA" dirty="0" smtClean="0"/>
              <a:t> ()</a:t>
            </a:r>
            <a:endParaRPr lang="ru-RU" dirty="0" smtClean="0"/>
          </a:p>
          <a:p>
            <a:pPr>
              <a:buNone/>
            </a:pPr>
            <a:endParaRPr lang="uk-UA" dirty="0" smtClean="0"/>
          </a:p>
          <a:p>
            <a:pPr>
              <a:buNone/>
            </a:pPr>
            <a:r>
              <a:rPr lang="uk-UA" dirty="0" smtClean="0"/>
              <a:t>Дані будуть синтетичні - синус з нормальним шумом:</a:t>
            </a:r>
            <a:endParaRPr lang="ru-RU" dirty="0" smtClean="0"/>
          </a:p>
          <a:p>
            <a:pPr latinLnBrk="1">
              <a:buNone/>
            </a:pPr>
            <a:r>
              <a:rPr lang="uk-UA" i="1" dirty="0" smtClean="0"/>
              <a:t># Створимо вибірку</a:t>
            </a:r>
            <a:endParaRPr lang="ru-RU" dirty="0" smtClean="0"/>
          </a:p>
          <a:p>
            <a:pPr latinLnBrk="1">
              <a:buNone/>
            </a:pPr>
            <a:r>
              <a:rPr lang="uk-UA" dirty="0" smtClean="0"/>
              <a:t>x= </a:t>
            </a:r>
            <a:r>
              <a:rPr lang="uk-UA" dirty="0" err="1" smtClean="0"/>
              <a:t>np.linspace</a:t>
            </a:r>
            <a:r>
              <a:rPr lang="uk-UA" dirty="0" smtClean="0"/>
              <a:t> (0,10, 1000)</a:t>
            </a:r>
            <a:endParaRPr lang="ru-RU" dirty="0" smtClean="0"/>
          </a:p>
          <a:p>
            <a:pPr latinLnBrk="1">
              <a:buNone/>
            </a:pPr>
            <a:r>
              <a:rPr lang="uk-UA" dirty="0" smtClean="0"/>
              <a:t>y = </a:t>
            </a:r>
            <a:r>
              <a:rPr lang="uk-UA" dirty="0" err="1" smtClean="0"/>
              <a:t>np.sin</a:t>
            </a:r>
            <a:r>
              <a:rPr lang="uk-UA" dirty="0" smtClean="0"/>
              <a:t> (x) + </a:t>
            </a:r>
            <a:r>
              <a:rPr lang="uk-UA" dirty="0" err="1" smtClean="0"/>
              <a:t>np.random.normal</a:t>
            </a:r>
            <a:r>
              <a:rPr lang="uk-UA" dirty="0" smtClean="0"/>
              <a:t> (</a:t>
            </a:r>
            <a:r>
              <a:rPr lang="uk-UA" dirty="0" err="1" smtClean="0"/>
              <a:t>size=len</a:t>
            </a:r>
            <a:r>
              <a:rPr lang="uk-UA" dirty="0" smtClean="0"/>
              <a:t>(X))</a:t>
            </a:r>
            <a:endParaRPr lang="ru-RU" dirty="0" smtClean="0"/>
          </a:p>
          <a:p>
            <a:pPr>
              <a:buNone/>
            </a:pPr>
            <a:r>
              <a:rPr lang="uk-UA" dirty="0" err="1" smtClean="0"/>
              <a:t>In</a:t>
            </a:r>
            <a:r>
              <a:rPr lang="uk-UA" dirty="0" smtClean="0"/>
              <a:t> [14]:</a:t>
            </a:r>
            <a:endParaRPr lang="ru-RU" dirty="0" smtClean="0"/>
          </a:p>
          <a:p>
            <a:pPr latinLnBrk="1">
              <a:buNone/>
            </a:pPr>
            <a:r>
              <a:rPr lang="uk-UA" dirty="0" err="1" smtClean="0"/>
              <a:t>plt.plot</a:t>
            </a:r>
            <a:r>
              <a:rPr lang="uk-UA" dirty="0" smtClean="0"/>
              <a:t> (x, y)</a:t>
            </a:r>
            <a:endParaRPr lang="ru-RU" dirty="0" smtClean="0"/>
          </a:p>
          <a:p>
            <a:pPr latinLnBrk="1">
              <a:buNone/>
            </a:pPr>
            <a:r>
              <a:rPr lang="uk-UA" dirty="0" err="1" smtClean="0"/>
              <a:t>plt.show</a:t>
            </a:r>
            <a:r>
              <a:rPr lang="uk-UA" dirty="0" smtClean="0"/>
              <a:t> ()</a:t>
            </a:r>
            <a:endParaRPr lang="ru-RU" dirty="0" smtClean="0"/>
          </a:p>
          <a:p>
            <a:pPr>
              <a:buNone/>
            </a:pPr>
            <a:r>
              <a:rPr lang="uk-UA" dirty="0" smtClean="0"/>
              <a:t> </a:t>
            </a:r>
            <a:endParaRPr lang="ru-RU" dirty="0" smtClean="0"/>
          </a:p>
          <a:p>
            <a:pPr>
              <a:buNone/>
            </a:pPr>
            <a:r>
              <a:rPr lang="uk-UA" dirty="0" smtClean="0"/>
              <a:t>Перемішаємо вибірку і розіб'ємо її на тренувальну і контрольну частини</a:t>
            </a:r>
            <a:endParaRPr lang="ru-RU" dirty="0" smtClean="0"/>
          </a:p>
          <a:p>
            <a:pPr latinLnBrk="1">
              <a:buNone/>
            </a:pPr>
            <a:r>
              <a:rPr lang="uk-UA" dirty="0" err="1" smtClean="0"/>
              <a:t>train_idxes=</a:t>
            </a:r>
            <a:r>
              <a:rPr lang="uk-UA" dirty="0" smtClean="0"/>
              <a:t> </a:t>
            </a:r>
            <a:r>
              <a:rPr lang="uk-UA" dirty="0" err="1" smtClean="0"/>
              <a:t>np.random.choice</a:t>
            </a:r>
            <a:r>
              <a:rPr lang="uk-UA" dirty="0" smtClean="0"/>
              <a:t> (</a:t>
            </a:r>
            <a:r>
              <a:rPr lang="uk-UA" dirty="0" err="1" smtClean="0"/>
              <a:t>list</a:t>
            </a:r>
            <a:r>
              <a:rPr lang="uk-UA" dirty="0" smtClean="0"/>
              <a:t>(</a:t>
            </a:r>
            <a:r>
              <a:rPr lang="uk-UA" dirty="0" err="1" smtClean="0"/>
              <a:t>range</a:t>
            </a:r>
            <a:r>
              <a:rPr lang="uk-UA" dirty="0" smtClean="0"/>
              <a:t>(</a:t>
            </a:r>
            <a:r>
              <a:rPr lang="uk-UA" dirty="0" err="1" smtClean="0"/>
              <a:t>len</a:t>
            </a:r>
            <a:r>
              <a:rPr lang="uk-UA" dirty="0" smtClean="0"/>
              <a:t>(X))), 3 * </a:t>
            </a:r>
            <a:r>
              <a:rPr lang="uk-UA" dirty="0" err="1" smtClean="0"/>
              <a:t>len</a:t>
            </a:r>
            <a:r>
              <a:rPr lang="uk-UA" dirty="0" smtClean="0"/>
              <a:t>(X)// 4)</a:t>
            </a:r>
            <a:endParaRPr lang="ru-RU" dirty="0" smtClean="0"/>
          </a:p>
          <a:p>
            <a:pPr latinLnBrk="1">
              <a:buNone/>
            </a:pPr>
            <a:r>
              <a:rPr lang="uk-UA" dirty="0" err="1" smtClean="0"/>
              <a:t>test_idxes=</a:t>
            </a:r>
            <a:r>
              <a:rPr lang="uk-UA" dirty="0" smtClean="0"/>
              <a:t> </a:t>
            </a:r>
            <a:r>
              <a:rPr lang="uk-UA" dirty="0" err="1" smtClean="0"/>
              <a:t>np.array</a:t>
            </a:r>
            <a:r>
              <a:rPr lang="uk-UA" dirty="0" smtClean="0"/>
              <a:t> (</a:t>
            </a:r>
            <a:r>
              <a:rPr lang="uk-UA" dirty="0" err="1" smtClean="0"/>
              <a:t>range</a:t>
            </a:r>
            <a:r>
              <a:rPr lang="uk-UA" dirty="0" smtClean="0"/>
              <a:t>(</a:t>
            </a:r>
            <a:r>
              <a:rPr lang="uk-UA" dirty="0" err="1" smtClean="0"/>
              <a:t>len</a:t>
            </a:r>
            <a:r>
              <a:rPr lang="uk-UA" dirty="0" smtClean="0"/>
              <a:t>(X)))</a:t>
            </a:r>
            <a:endParaRPr lang="ru-RU" dirty="0" smtClean="0"/>
          </a:p>
          <a:p>
            <a:pPr latinLnBrk="1">
              <a:buNone/>
            </a:pPr>
            <a:r>
              <a:rPr lang="uk-UA" dirty="0" err="1" smtClean="0"/>
              <a:t>test_idxes=</a:t>
            </a:r>
            <a:r>
              <a:rPr lang="uk-UA" dirty="0" smtClean="0"/>
              <a:t> </a:t>
            </a:r>
            <a:r>
              <a:rPr lang="uk-UA" dirty="0" err="1" smtClean="0"/>
              <a:t>np.delete</a:t>
            </a:r>
            <a:r>
              <a:rPr lang="uk-UA" dirty="0" smtClean="0"/>
              <a:t> (</a:t>
            </a:r>
            <a:r>
              <a:rPr lang="uk-UA" dirty="0" err="1" smtClean="0"/>
              <a:t>test_idxes</a:t>
            </a:r>
            <a:r>
              <a:rPr lang="uk-UA" dirty="0" smtClean="0"/>
              <a:t>, </a:t>
            </a:r>
            <a:r>
              <a:rPr lang="uk-UA" dirty="0" err="1" smtClean="0"/>
              <a:t>train_idxes</a:t>
            </a:r>
            <a:r>
              <a:rPr lang="uk-UA" dirty="0" smtClean="0"/>
              <a:t>)</a:t>
            </a:r>
            <a:endParaRPr lang="ru-RU" dirty="0" smtClean="0"/>
          </a:p>
          <a:p>
            <a:pPr latinLnBrk="1">
              <a:buNone/>
            </a:pPr>
            <a:r>
              <a:rPr lang="uk-UA" dirty="0" smtClean="0"/>
              <a:t> </a:t>
            </a:r>
            <a:endParaRPr lang="ru-RU" dirty="0" smtClean="0"/>
          </a:p>
          <a:p>
            <a:pPr latinLnBrk="1">
              <a:buNone/>
            </a:pPr>
            <a:r>
              <a:rPr lang="uk-UA" dirty="0" err="1" smtClean="0"/>
              <a:t>X_Trai</a:t>
            </a:r>
            <a:r>
              <a:rPr lang="uk-UA" dirty="0" smtClean="0"/>
              <a:t>n= x [</a:t>
            </a:r>
            <a:r>
              <a:rPr lang="uk-UA" dirty="0" err="1" smtClean="0"/>
              <a:t>train_idxes</a:t>
            </a:r>
            <a:r>
              <a:rPr lang="uk-UA" dirty="0" smtClean="0"/>
              <a:t>]</a:t>
            </a:r>
            <a:endParaRPr lang="ru-RU" dirty="0" smtClean="0"/>
          </a:p>
          <a:p>
            <a:pPr latinLnBrk="1">
              <a:buNone/>
            </a:pPr>
            <a:r>
              <a:rPr lang="uk-UA" dirty="0" err="1" smtClean="0"/>
              <a:t>Y_Trai</a:t>
            </a:r>
            <a:r>
              <a:rPr lang="uk-UA" dirty="0" smtClean="0"/>
              <a:t>n= y [</a:t>
            </a:r>
            <a:r>
              <a:rPr lang="uk-UA" dirty="0" err="1" smtClean="0"/>
              <a:t>train_idxes</a:t>
            </a:r>
            <a:r>
              <a:rPr lang="uk-UA" dirty="0" smtClean="0"/>
              <a:t>]</a:t>
            </a:r>
            <a:endParaRPr lang="ru-RU" dirty="0" smtClean="0"/>
          </a:p>
          <a:p>
            <a:pPr latinLnBrk="1">
              <a:buNone/>
            </a:pPr>
            <a:r>
              <a:rPr lang="uk-UA" dirty="0" smtClean="0"/>
              <a:t> </a:t>
            </a:r>
            <a:endParaRPr lang="ru-RU" dirty="0" smtClean="0"/>
          </a:p>
          <a:p>
            <a:pPr latinLnBrk="1">
              <a:buNone/>
            </a:pPr>
            <a:r>
              <a:rPr lang="uk-UA" dirty="0" err="1" smtClean="0"/>
              <a:t>X_Tes</a:t>
            </a:r>
            <a:r>
              <a:rPr lang="uk-UA" dirty="0" smtClean="0"/>
              <a:t>t= x [</a:t>
            </a:r>
            <a:r>
              <a:rPr lang="uk-UA" dirty="0" err="1" smtClean="0"/>
              <a:t>test_idxes</a:t>
            </a:r>
            <a:r>
              <a:rPr lang="uk-UA" dirty="0" smtClean="0"/>
              <a:t>]</a:t>
            </a:r>
            <a:endParaRPr lang="ru-RU" dirty="0" smtClean="0"/>
          </a:p>
          <a:p>
            <a:pPr latinLnBrk="1">
              <a:buNone/>
            </a:pPr>
            <a:r>
              <a:rPr lang="uk-UA" dirty="0" err="1" smtClean="0"/>
              <a:t>Y_Tes</a:t>
            </a:r>
            <a:r>
              <a:rPr lang="uk-UA" dirty="0" smtClean="0"/>
              <a:t>t= y [</a:t>
            </a:r>
            <a:r>
              <a:rPr lang="uk-UA" dirty="0" err="1" smtClean="0"/>
              <a:t>test_idxes</a:t>
            </a:r>
            <a:r>
              <a:rPr lang="uk-UA" dirty="0" smtClean="0"/>
              <a:t>]</a:t>
            </a:r>
            <a:endParaRPr lang="ru-RU" dirty="0" smtClean="0"/>
          </a:p>
          <a:p>
            <a:pPr>
              <a:buNone/>
            </a:pPr>
            <a:r>
              <a:rPr lang="uk-UA" dirty="0" smtClean="0"/>
              <a:t>Створимо граф:</a:t>
            </a:r>
            <a:endParaRPr lang="ru-RU" dirty="0" smtClean="0"/>
          </a:p>
          <a:p>
            <a:pPr latinLnBrk="1">
              <a:buNone/>
            </a:pPr>
            <a:endParaRPr lang="uk-UA" dirty="0" smtClean="0"/>
          </a:p>
          <a:p>
            <a:pPr latinLnBrk="1">
              <a:buNone/>
            </a:pPr>
            <a:r>
              <a:rPr lang="uk-UA" dirty="0" smtClean="0"/>
              <a:t>x_ = </a:t>
            </a:r>
            <a:r>
              <a:rPr lang="uk-UA" dirty="0" err="1" smtClean="0"/>
              <a:t>tf.placeholder</a:t>
            </a:r>
            <a:r>
              <a:rPr lang="uk-UA" dirty="0" smtClean="0"/>
              <a:t> (</a:t>
            </a:r>
            <a:r>
              <a:rPr lang="uk-UA" dirty="0" err="1" smtClean="0"/>
              <a:t>name=</a:t>
            </a:r>
            <a:r>
              <a:rPr lang="uk-UA" dirty="0" smtClean="0"/>
              <a:t>"</a:t>
            </a:r>
            <a:r>
              <a:rPr lang="uk-UA" dirty="0" err="1" smtClean="0"/>
              <a:t>Input</a:t>
            </a:r>
            <a:r>
              <a:rPr lang="uk-UA" dirty="0" smtClean="0"/>
              <a:t>", </a:t>
            </a:r>
            <a:r>
              <a:rPr lang="uk-UA" dirty="0" err="1" smtClean="0"/>
              <a:t>shape=</a:t>
            </a:r>
            <a:r>
              <a:rPr lang="uk-UA" dirty="0" smtClean="0"/>
              <a:t>[</a:t>
            </a:r>
            <a:r>
              <a:rPr lang="uk-UA" b="1" dirty="0" err="1" smtClean="0"/>
              <a:t>None</a:t>
            </a:r>
            <a:r>
              <a:rPr lang="uk-UA" dirty="0" smtClean="0"/>
              <a:t>, 1], Dtype=tf.float32)</a:t>
            </a:r>
            <a:endParaRPr lang="ru-RU" dirty="0" smtClean="0"/>
          </a:p>
          <a:p>
            <a:pPr latinLnBrk="1">
              <a:buNone/>
            </a:pPr>
            <a:r>
              <a:rPr lang="uk-UA" dirty="0" smtClean="0"/>
              <a:t>y_ = </a:t>
            </a:r>
            <a:r>
              <a:rPr lang="uk-UA" dirty="0" err="1" smtClean="0"/>
              <a:t>tf.placeholder</a:t>
            </a:r>
            <a:r>
              <a:rPr lang="uk-UA" dirty="0" smtClean="0"/>
              <a:t> (</a:t>
            </a:r>
            <a:r>
              <a:rPr lang="uk-UA" dirty="0" err="1" smtClean="0"/>
              <a:t>name=</a:t>
            </a:r>
            <a:r>
              <a:rPr lang="uk-UA" dirty="0" smtClean="0"/>
              <a:t> "</a:t>
            </a:r>
            <a:r>
              <a:rPr lang="uk-UA" dirty="0" err="1" smtClean="0"/>
              <a:t>Output</a:t>
            </a:r>
            <a:r>
              <a:rPr lang="uk-UA" dirty="0" smtClean="0"/>
              <a:t>", </a:t>
            </a:r>
            <a:r>
              <a:rPr lang="uk-UA" dirty="0" err="1" smtClean="0"/>
              <a:t>shape=</a:t>
            </a:r>
            <a:r>
              <a:rPr lang="uk-UA" dirty="0" smtClean="0"/>
              <a:t>[</a:t>
            </a:r>
            <a:r>
              <a:rPr lang="uk-UA" b="1" dirty="0" err="1" smtClean="0"/>
              <a:t>None</a:t>
            </a:r>
            <a:r>
              <a:rPr lang="uk-UA" dirty="0" smtClean="0"/>
              <a:t>, 1], Dtype=tf.float32)</a:t>
            </a:r>
            <a:endParaRPr lang="ru-RU" dirty="0" smtClean="0"/>
          </a:p>
          <a:p>
            <a:pPr latinLnBrk="1">
              <a:buNone/>
            </a:pPr>
            <a:r>
              <a:rPr lang="uk-UA" dirty="0" err="1" smtClean="0"/>
              <a:t>model_output=</a:t>
            </a:r>
            <a:r>
              <a:rPr lang="uk-UA" dirty="0" smtClean="0"/>
              <a:t> </a:t>
            </a:r>
            <a:r>
              <a:rPr lang="uk-UA" dirty="0" err="1" smtClean="0"/>
              <a:t>tf.Variable</a:t>
            </a:r>
            <a:r>
              <a:rPr lang="uk-UA" dirty="0" smtClean="0"/>
              <a:t> (</a:t>
            </a:r>
            <a:r>
              <a:rPr lang="uk-UA" dirty="0" err="1" smtClean="0"/>
              <a:t>tf.random_normal</a:t>
            </a:r>
            <a:r>
              <a:rPr lang="uk-UA" dirty="0" smtClean="0"/>
              <a:t> ([1]), </a:t>
            </a:r>
            <a:r>
              <a:rPr lang="uk-UA" dirty="0" err="1" smtClean="0"/>
              <a:t>Name='Bias'</a:t>
            </a:r>
            <a:r>
              <a:rPr lang="uk-UA" dirty="0" smtClean="0"/>
              <a:t>) + </a:t>
            </a:r>
            <a:r>
              <a:rPr lang="uk-UA" dirty="0" err="1" smtClean="0"/>
              <a:t>tf.Variable</a:t>
            </a:r>
            <a:r>
              <a:rPr lang="uk-UA" dirty="0" smtClean="0"/>
              <a:t> (</a:t>
            </a:r>
            <a:r>
              <a:rPr lang="uk-UA" dirty="0" err="1" smtClean="0"/>
              <a:t>tf.random_normal</a:t>
            </a:r>
            <a:r>
              <a:rPr lang="uk-UA" dirty="0" smtClean="0"/>
              <a:t> ([1]), </a:t>
            </a:r>
            <a:r>
              <a:rPr lang="uk-UA" dirty="0" err="1" smtClean="0"/>
              <a:t>Name='K'</a:t>
            </a:r>
            <a:r>
              <a:rPr lang="uk-UA" dirty="0" smtClean="0"/>
              <a:t>) * x_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  <p:pic>
        <p:nvPicPr>
          <p:cNvPr id="36866" name="Picture 2" descr="https://habrastorage.org/files/9c2/aef/ec6/9c2aefec6677413da0bdfbca55fcaa9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4505739"/>
            <a:ext cx="3528392" cy="2352261"/>
          </a:xfrm>
          <a:prstGeom prst="rect">
            <a:avLst/>
          </a:prstGeom>
          <a:noFill/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Програмні засоби проектування та реалізації нейромережевих систем. Лекція 3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264696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uk-UA" sz="1600" dirty="0" smtClean="0"/>
              <a:t>Нюанс - в </a:t>
            </a:r>
            <a:r>
              <a:rPr lang="uk-UA" sz="1600" dirty="0" err="1" smtClean="0"/>
              <a:t>плейсхолдері</a:t>
            </a:r>
            <a:r>
              <a:rPr lang="uk-UA" sz="1600" dirty="0" smtClean="0"/>
              <a:t> параметр форми (</a:t>
            </a:r>
            <a:r>
              <a:rPr lang="uk-UA" sz="1600" i="1" dirty="0" err="1" smtClean="0"/>
              <a:t>shape</a:t>
            </a:r>
            <a:r>
              <a:rPr lang="uk-UA" sz="1600" dirty="0" smtClean="0"/>
              <a:t>) містить </a:t>
            </a:r>
            <a:r>
              <a:rPr lang="uk-UA" sz="1600" dirty="0" err="1" smtClean="0"/>
              <a:t>None</a:t>
            </a:r>
            <a:r>
              <a:rPr lang="uk-UA" sz="1600" dirty="0" smtClean="0"/>
              <a:t>. Розмірність </a:t>
            </a:r>
            <a:r>
              <a:rPr lang="uk-UA" sz="1600" dirty="0" err="1" smtClean="0"/>
              <a:t>плейсхолдера</a:t>
            </a:r>
            <a:r>
              <a:rPr lang="uk-UA" sz="1600" dirty="0" smtClean="0"/>
              <a:t> означає, що </a:t>
            </a:r>
            <a:r>
              <a:rPr lang="uk-UA" sz="1600" dirty="0" err="1" smtClean="0"/>
              <a:t>плейсходер</a:t>
            </a:r>
            <a:r>
              <a:rPr lang="uk-UA" sz="1600" dirty="0" smtClean="0"/>
              <a:t> споживає двовимірні тензори, але по одній з осей розмір тензора не визначений і може бути будь-яким. Це зроблено для того, щоб користувач міг передавати значення в граф відразу цілими </a:t>
            </a:r>
            <a:r>
              <a:rPr lang="uk-UA" sz="1600" dirty="0" err="1" smtClean="0"/>
              <a:t>Батче</a:t>
            </a:r>
            <a:r>
              <a:rPr lang="uk-UA" sz="1600" dirty="0" smtClean="0"/>
              <a:t>. Такі специфічні розмірності називають динамічними, TF розраховує дійсну розмірність пов'язаних елементів під час виконання графа.</a:t>
            </a:r>
            <a:endParaRPr lang="ru-RU" sz="1600" dirty="0" smtClean="0"/>
          </a:p>
          <a:p>
            <a:pPr algn="just">
              <a:buNone/>
            </a:pPr>
            <a:r>
              <a:rPr lang="uk-UA" sz="1600" dirty="0" err="1" smtClean="0"/>
              <a:t>Плейсхолдер</a:t>
            </a:r>
            <a:r>
              <a:rPr lang="uk-UA" sz="1600" dirty="0" smtClean="0"/>
              <a:t> для ознаки використовується у формулі, а ось </a:t>
            </a:r>
            <a:r>
              <a:rPr lang="uk-UA" sz="1600" dirty="0" err="1" smtClean="0"/>
              <a:t>плейсхолдер</a:t>
            </a:r>
            <a:r>
              <a:rPr lang="uk-UA" sz="1600" dirty="0" smtClean="0"/>
              <a:t> для відповіді підставляємо в функцію втрат:</a:t>
            </a:r>
            <a:endParaRPr lang="ru-RU" sz="1600" dirty="0" smtClean="0"/>
          </a:p>
          <a:p>
            <a:pPr algn="just" latinLnBrk="1">
              <a:buNone/>
            </a:pPr>
            <a:r>
              <a:rPr lang="uk-UA" sz="1600" dirty="0" err="1" smtClean="0"/>
              <a:t>loss=</a:t>
            </a:r>
            <a:r>
              <a:rPr lang="uk-UA" sz="1600" dirty="0" smtClean="0"/>
              <a:t> </a:t>
            </a:r>
            <a:r>
              <a:rPr lang="uk-UA" sz="1600" dirty="0" err="1" smtClean="0"/>
              <a:t>tf.reduce_mean</a:t>
            </a:r>
            <a:r>
              <a:rPr lang="uk-UA" sz="1600" dirty="0" smtClean="0"/>
              <a:t> (</a:t>
            </a:r>
            <a:r>
              <a:rPr lang="uk-UA" sz="1600" dirty="0" err="1" smtClean="0"/>
              <a:t>tf.pow</a:t>
            </a:r>
            <a:r>
              <a:rPr lang="uk-UA" sz="1600" dirty="0" smtClean="0"/>
              <a:t> (y_ - </a:t>
            </a:r>
            <a:r>
              <a:rPr lang="uk-UA" sz="1600" dirty="0" err="1" smtClean="0"/>
              <a:t>model_output</a:t>
            </a:r>
            <a:r>
              <a:rPr lang="uk-UA" sz="1600" dirty="0" smtClean="0"/>
              <a:t>, 2)) </a:t>
            </a:r>
            <a:r>
              <a:rPr lang="uk-UA" sz="1600" i="1" dirty="0" smtClean="0"/>
              <a:t># Функція втрат</a:t>
            </a:r>
            <a:endParaRPr lang="ru-RU" sz="1600" dirty="0" smtClean="0"/>
          </a:p>
          <a:p>
            <a:pPr algn="just">
              <a:buNone/>
            </a:pPr>
            <a:r>
              <a:rPr lang="uk-UA" sz="1600" dirty="0" smtClean="0"/>
              <a:t>В TF реалізований десяток методів оптимізації. Ми будемо використовувати класичний градієнтний спуск, вказавши йому в параметрах швидкість навчання.</a:t>
            </a:r>
            <a:endParaRPr lang="ru-RU" sz="1600" dirty="0" smtClean="0"/>
          </a:p>
          <a:p>
            <a:pPr algn="just">
              <a:buNone/>
            </a:pPr>
            <a:r>
              <a:rPr lang="uk-UA" sz="1600" dirty="0" smtClean="0"/>
              <a:t>Метод </a:t>
            </a:r>
            <a:r>
              <a:rPr lang="uk-UA" sz="1600" dirty="0" err="1" smtClean="0"/>
              <a:t>minimize</a:t>
            </a:r>
            <a:r>
              <a:rPr lang="uk-UA" sz="1600" dirty="0" smtClean="0"/>
              <a:t> створить нам операцію, обчислення якої буде мінімізувати функцію втрат.</a:t>
            </a:r>
            <a:endParaRPr lang="ru-RU" sz="1600" dirty="0" smtClean="0"/>
          </a:p>
          <a:p>
            <a:pPr algn="just" latinLnBrk="1">
              <a:buNone/>
            </a:pPr>
            <a:r>
              <a:rPr lang="uk-UA" sz="1600" dirty="0" err="1" smtClean="0"/>
              <a:t>gd=</a:t>
            </a:r>
            <a:r>
              <a:rPr lang="uk-UA" sz="1600" dirty="0" smtClean="0"/>
              <a:t> </a:t>
            </a:r>
            <a:r>
              <a:rPr lang="uk-UA" sz="1600" dirty="0" err="1" smtClean="0"/>
              <a:t>tf.train.GradientDescentOptimizer</a:t>
            </a:r>
            <a:r>
              <a:rPr lang="uk-UA" sz="1600" dirty="0" smtClean="0"/>
              <a:t> (0.0001) </a:t>
            </a:r>
            <a:r>
              <a:rPr lang="uk-UA" sz="1600" i="1" dirty="0" smtClean="0"/>
              <a:t># оптимізатор</a:t>
            </a:r>
            <a:endParaRPr lang="ru-RU" sz="1600" dirty="0" smtClean="0"/>
          </a:p>
          <a:p>
            <a:pPr algn="just" latinLnBrk="1">
              <a:buNone/>
            </a:pPr>
            <a:r>
              <a:rPr lang="uk-UA" sz="1600" dirty="0" err="1" smtClean="0"/>
              <a:t>train_ste</a:t>
            </a:r>
            <a:r>
              <a:rPr lang="uk-UA" sz="1600" dirty="0" smtClean="0"/>
              <a:t>p= </a:t>
            </a:r>
            <a:r>
              <a:rPr lang="uk-UA" sz="1600" dirty="0" err="1" smtClean="0"/>
              <a:t>gd.minimize</a:t>
            </a:r>
            <a:r>
              <a:rPr lang="uk-UA" sz="1600" dirty="0" smtClean="0"/>
              <a:t> (</a:t>
            </a:r>
            <a:r>
              <a:rPr lang="uk-UA" sz="1600" dirty="0" err="1" smtClean="0"/>
              <a:t>loss</a:t>
            </a:r>
            <a:r>
              <a:rPr lang="uk-UA" sz="1600" dirty="0" smtClean="0"/>
              <a:t>)</a:t>
            </a:r>
            <a:endParaRPr lang="ru-RU" sz="1600" dirty="0" smtClean="0"/>
          </a:p>
          <a:p>
            <a:pPr algn="just">
              <a:buNone/>
            </a:pPr>
            <a:r>
              <a:rPr lang="uk-UA" sz="1600" dirty="0" smtClean="0"/>
              <a:t>Ініціалізація змінних - вона необхідна для подальших обчислень:</a:t>
            </a:r>
            <a:endParaRPr lang="ru-RU" sz="1600" dirty="0" smtClean="0"/>
          </a:p>
          <a:p>
            <a:pPr algn="just" latinLnBrk="1">
              <a:buNone/>
            </a:pPr>
            <a:r>
              <a:rPr lang="uk-UA" sz="1600" dirty="0" err="1" smtClean="0"/>
              <a:t>sess.run</a:t>
            </a:r>
            <a:r>
              <a:rPr lang="uk-UA" sz="1600" dirty="0" smtClean="0"/>
              <a:t> (</a:t>
            </a:r>
            <a:r>
              <a:rPr lang="uk-UA" sz="1600" dirty="0" err="1" smtClean="0"/>
              <a:t>tf.global_variables_initializer</a:t>
            </a:r>
            <a:r>
              <a:rPr lang="uk-UA" sz="1600" dirty="0" smtClean="0"/>
              <a:t> ())</a:t>
            </a:r>
            <a:endParaRPr lang="ru-RU" sz="1600" dirty="0" smtClean="0"/>
          </a:p>
          <a:p>
            <a:pPr algn="just">
              <a:buNone/>
            </a:pPr>
            <a:r>
              <a:rPr lang="uk-UA" sz="1600" dirty="0" smtClean="0"/>
              <a:t>Перше виконання сесією одночасно операцій </a:t>
            </a:r>
            <a:r>
              <a:rPr lang="uk-UA" sz="1600" dirty="0" err="1" smtClean="0"/>
              <a:t>train_step</a:t>
            </a:r>
            <a:r>
              <a:rPr lang="uk-UA" sz="1600" dirty="0" smtClean="0"/>
              <a:t> і </a:t>
            </a:r>
            <a:r>
              <a:rPr lang="uk-UA" sz="1600" dirty="0" err="1" smtClean="0"/>
              <a:t>loss</a:t>
            </a:r>
            <a:r>
              <a:rPr lang="uk-UA" sz="1600" dirty="0" smtClean="0"/>
              <a:t> робить відразу і навчання, і оцінку помилки на навчальній вибірці, тобто власне оцінку того, як добре запам'ятали вибірку. Друге виконання сесії - підрахунок втрат на тестовій вибірці. У параметрі </a:t>
            </a:r>
            <a:r>
              <a:rPr lang="uk-UA" sz="1600" dirty="0" err="1" smtClean="0"/>
              <a:t>feed_dict</a:t>
            </a:r>
            <a:r>
              <a:rPr lang="uk-UA" sz="1600" dirty="0" smtClean="0"/>
              <a:t> </a:t>
            </a:r>
            <a:r>
              <a:rPr lang="uk-UA" sz="1600" dirty="0" err="1" smtClean="0"/>
              <a:t>передо</a:t>
            </a:r>
            <a:r>
              <a:rPr lang="uk-UA" sz="1600" dirty="0" smtClean="0"/>
              <a:t> в граф значення для </a:t>
            </a:r>
            <a:r>
              <a:rPr lang="uk-UA" sz="1600" dirty="0" err="1" smtClean="0"/>
              <a:t>плейсхолдеров</a:t>
            </a:r>
            <a:r>
              <a:rPr lang="uk-UA" sz="1600" dirty="0" smtClean="0"/>
              <a:t> і зроблено </a:t>
            </a:r>
            <a:r>
              <a:rPr lang="uk-UA" sz="1600" dirty="0" err="1" smtClean="0"/>
              <a:t>reshape</a:t>
            </a:r>
            <a:r>
              <a:rPr lang="uk-UA" sz="1600" dirty="0" smtClean="0"/>
              <a:t> для того, щоб масиви даних збігалися по розмірності. Там, де в </a:t>
            </a:r>
            <a:r>
              <a:rPr lang="uk-UA" sz="1600" dirty="0" err="1" smtClean="0"/>
              <a:t>плейсхолдері</a:t>
            </a:r>
            <a:r>
              <a:rPr lang="uk-UA" sz="1600" dirty="0" smtClean="0"/>
              <a:t> стояло значення </a:t>
            </a:r>
            <a:r>
              <a:rPr lang="uk-UA" sz="1600" dirty="0" err="1" smtClean="0"/>
              <a:t>None</a:t>
            </a:r>
            <a:r>
              <a:rPr lang="uk-UA" sz="1600" dirty="0" smtClean="0"/>
              <a:t>, можна передати будь-яке число. Тензори з такими невизначеними розмірами називаються динамічними, і ось тут їх використано, щоб передавати в граф </a:t>
            </a:r>
            <a:r>
              <a:rPr lang="uk-UA" sz="1600" dirty="0" err="1" smtClean="0"/>
              <a:t>Батче</a:t>
            </a:r>
            <a:r>
              <a:rPr lang="uk-UA" sz="1600" dirty="0" smtClean="0"/>
              <a:t> з прикладами для навчання.</a:t>
            </a:r>
            <a:endParaRPr lang="ru-RU" sz="1600" dirty="0" smtClean="0"/>
          </a:p>
          <a:p>
            <a:pPr algn="just">
              <a:buNone/>
            </a:pPr>
            <a:endParaRPr lang="ru-RU" sz="1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Програмні засоби проектування та реалізації нейромережевих систем. Лекція 3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332656"/>
            <a:ext cx="8229600" cy="2736304"/>
          </a:xfrm>
        </p:spPr>
        <p:txBody>
          <a:bodyPr>
            <a:normAutofit fontScale="55000" lnSpcReduction="20000"/>
          </a:bodyPr>
          <a:lstStyle/>
          <a:p>
            <a:pPr algn="just">
              <a:buNone/>
            </a:pPr>
            <a:r>
              <a:rPr lang="uk-UA" dirty="0" err="1" smtClean="0"/>
              <a:t>Tensorflow</a:t>
            </a:r>
            <a:r>
              <a:rPr lang="uk-UA" dirty="0" smtClean="0"/>
              <a:t> (далі - TF) - досить молодий </a:t>
            </a:r>
            <a:r>
              <a:rPr lang="uk-UA" dirty="0" err="1" smtClean="0"/>
              <a:t>фреймворк</a:t>
            </a:r>
            <a:r>
              <a:rPr lang="uk-UA" dirty="0" smtClean="0"/>
              <a:t> для глибокого машинного навчання, що розробляється в </a:t>
            </a:r>
            <a:r>
              <a:rPr lang="uk-UA" dirty="0" err="1" smtClean="0"/>
              <a:t>Google</a:t>
            </a:r>
            <a:r>
              <a:rPr lang="uk-UA" dirty="0" smtClean="0"/>
              <a:t> </a:t>
            </a:r>
            <a:r>
              <a:rPr lang="uk-UA" dirty="0" err="1" smtClean="0"/>
              <a:t>Brain</a:t>
            </a:r>
            <a:r>
              <a:rPr lang="uk-UA" dirty="0" smtClean="0"/>
              <a:t>. Довгий час </a:t>
            </a:r>
            <a:r>
              <a:rPr lang="uk-UA" dirty="0" err="1" smtClean="0"/>
              <a:t>фреймворк</a:t>
            </a:r>
            <a:r>
              <a:rPr lang="uk-UA" dirty="0" smtClean="0"/>
              <a:t> розроблявся в закритому режимі під назвою </a:t>
            </a:r>
            <a:r>
              <a:rPr lang="uk-UA" dirty="0" err="1" smtClean="0"/>
              <a:t>DistBelief</a:t>
            </a:r>
            <a:r>
              <a:rPr lang="uk-UA" dirty="0" smtClean="0"/>
              <a:t>, але після глобального </a:t>
            </a:r>
            <a:r>
              <a:rPr lang="uk-UA" dirty="0" err="1" smtClean="0"/>
              <a:t>рефакторінга</a:t>
            </a:r>
            <a:r>
              <a:rPr lang="uk-UA" dirty="0" smtClean="0"/>
              <a:t> 9 листопада 2015 року його було випущено в </a:t>
            </a:r>
            <a:r>
              <a:rPr lang="uk-UA" dirty="0" err="1" smtClean="0"/>
              <a:t>open</a:t>
            </a:r>
            <a:r>
              <a:rPr lang="uk-UA" dirty="0" smtClean="0"/>
              <a:t> </a:t>
            </a:r>
            <a:r>
              <a:rPr lang="uk-UA" dirty="0" err="1" smtClean="0"/>
              <a:t>source</a:t>
            </a:r>
            <a:r>
              <a:rPr lang="uk-UA" dirty="0" smtClean="0"/>
              <a:t>. За рік з невеликим TF доріс до версії 1.0, знайшов інтеграцію з </a:t>
            </a:r>
            <a:r>
              <a:rPr lang="uk-UA" dirty="0" err="1" smtClean="0"/>
              <a:t>keras</a:t>
            </a:r>
            <a:r>
              <a:rPr lang="uk-UA" dirty="0" smtClean="0"/>
              <a:t>, став значно швидше і отримав підтримку мобільних платформ. Останнім часом </a:t>
            </a:r>
            <a:r>
              <a:rPr lang="uk-UA" dirty="0" err="1" smtClean="0"/>
              <a:t>фреймворк</a:t>
            </a:r>
            <a:r>
              <a:rPr lang="uk-UA" dirty="0" smtClean="0"/>
              <a:t> розвивається ще й в сторону класичних методів, і в деяких частинах інтерфейсу вже чимось нагадує scikit-learn. До поточної версії інтерфейс змінювався активно і часто, але розробники пообіцяли заморозити зміни в API. Ми будемо розглядати тільки </a:t>
            </a:r>
            <a:r>
              <a:rPr lang="uk-UA" dirty="0" err="1" smtClean="0"/>
              <a:t>Python</a:t>
            </a:r>
            <a:r>
              <a:rPr lang="uk-UA" dirty="0" smtClean="0"/>
              <a:t> API, хоча це не єдиний варіант - також існують інтерфейси для C++ і мобільних платформ.</a:t>
            </a:r>
            <a:endParaRPr lang="ru-RU" dirty="0"/>
          </a:p>
        </p:txBody>
      </p:sp>
      <p:pic>
        <p:nvPicPr>
          <p:cNvPr id="4" name="Рисунок 3" descr="https://camo.githubusercontent.com/486276961694cb6317c752e0391704ebc2677369/68747470733a2f2f686162726173746f726167652e6f72672f66696c65732f3036332f3664312f3161662f30363336643131616661363534353331623038393836636333666631623463612e706e6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3429000"/>
            <a:ext cx="3067050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Програмні засоби проектування та реалізації нейромережевих систем. Лекція 3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60649"/>
            <a:ext cx="8229600" cy="3960440"/>
          </a:xfrm>
        </p:spPr>
        <p:txBody>
          <a:bodyPr>
            <a:normAutofit fontScale="40000" lnSpcReduction="20000"/>
          </a:bodyPr>
          <a:lstStyle/>
          <a:p>
            <a:pPr latinLnBrk="1">
              <a:buNone/>
            </a:pPr>
            <a:r>
              <a:rPr lang="uk-UA" dirty="0" err="1" smtClean="0"/>
              <a:t>n_epoch</a:t>
            </a:r>
            <a:r>
              <a:rPr lang="uk-UA" dirty="0" smtClean="0"/>
              <a:t>s= 100</a:t>
            </a:r>
            <a:endParaRPr lang="ru-RU" dirty="0" smtClean="0"/>
          </a:p>
          <a:p>
            <a:pPr latinLnBrk="1">
              <a:buNone/>
            </a:pPr>
            <a:r>
              <a:rPr lang="uk-UA" dirty="0" err="1" smtClean="0"/>
              <a:t>train_errors=</a:t>
            </a:r>
            <a:r>
              <a:rPr lang="uk-UA" dirty="0" smtClean="0"/>
              <a:t> []</a:t>
            </a:r>
            <a:endParaRPr lang="ru-RU" dirty="0" smtClean="0"/>
          </a:p>
          <a:p>
            <a:pPr latinLnBrk="1">
              <a:buNone/>
            </a:pPr>
            <a:r>
              <a:rPr lang="uk-UA" dirty="0" err="1" smtClean="0"/>
              <a:t>test_errors=</a:t>
            </a:r>
            <a:r>
              <a:rPr lang="uk-UA" dirty="0" smtClean="0"/>
              <a:t> []</a:t>
            </a:r>
            <a:endParaRPr lang="ru-RU" dirty="0" smtClean="0"/>
          </a:p>
          <a:p>
            <a:pPr latinLnBrk="1">
              <a:buNone/>
            </a:pPr>
            <a:r>
              <a:rPr lang="uk-UA" b="1" dirty="0" err="1" smtClean="0"/>
              <a:t>for</a:t>
            </a:r>
            <a:r>
              <a:rPr lang="uk-UA" dirty="0" smtClean="0"/>
              <a:t> i </a:t>
            </a:r>
            <a:r>
              <a:rPr lang="uk-UA" b="1" dirty="0" err="1" smtClean="0"/>
              <a:t>in</a:t>
            </a:r>
            <a:r>
              <a:rPr lang="uk-UA" dirty="0" smtClean="0"/>
              <a:t> </a:t>
            </a:r>
            <a:r>
              <a:rPr lang="uk-UA" dirty="0" err="1" smtClean="0"/>
              <a:t>tqdm.tqdm_notebook</a:t>
            </a:r>
            <a:r>
              <a:rPr lang="uk-UA" dirty="0" smtClean="0"/>
              <a:t> (</a:t>
            </a:r>
            <a:r>
              <a:rPr lang="uk-UA" dirty="0" err="1" smtClean="0"/>
              <a:t>range</a:t>
            </a:r>
            <a:r>
              <a:rPr lang="uk-UA" dirty="0" smtClean="0"/>
              <a:t>(</a:t>
            </a:r>
            <a:r>
              <a:rPr lang="uk-UA" dirty="0" err="1" smtClean="0"/>
              <a:t>N_epochs</a:t>
            </a:r>
            <a:r>
              <a:rPr lang="uk-UA" dirty="0" smtClean="0"/>
              <a:t>)):</a:t>
            </a:r>
            <a:endParaRPr lang="ru-RU" dirty="0" smtClean="0"/>
          </a:p>
          <a:p>
            <a:pPr latinLnBrk="1">
              <a:buNone/>
            </a:pPr>
            <a:r>
              <a:rPr lang="uk-UA" dirty="0" smtClean="0"/>
              <a:t> _, </a:t>
            </a:r>
            <a:r>
              <a:rPr lang="uk-UA" dirty="0" err="1" smtClean="0"/>
              <a:t>Train_err</a:t>
            </a:r>
            <a:r>
              <a:rPr lang="uk-UA" dirty="0" smtClean="0"/>
              <a:t> = </a:t>
            </a:r>
            <a:r>
              <a:rPr lang="uk-UA" dirty="0" err="1" smtClean="0"/>
              <a:t>sess.run</a:t>
            </a:r>
            <a:r>
              <a:rPr lang="uk-UA" dirty="0" smtClean="0"/>
              <a:t> ([</a:t>
            </a:r>
            <a:r>
              <a:rPr lang="uk-UA" dirty="0" err="1" smtClean="0"/>
              <a:t>train_step</a:t>
            </a:r>
            <a:r>
              <a:rPr lang="uk-UA" dirty="0" smtClean="0"/>
              <a:t>, </a:t>
            </a:r>
            <a:r>
              <a:rPr lang="uk-UA" dirty="0" err="1" smtClean="0"/>
              <a:t>loss</a:t>
            </a:r>
            <a:r>
              <a:rPr lang="uk-UA" dirty="0" smtClean="0"/>
              <a:t>], </a:t>
            </a:r>
            <a:r>
              <a:rPr lang="uk-UA" dirty="0" err="1" smtClean="0"/>
              <a:t>feed_dict=</a:t>
            </a:r>
            <a:r>
              <a:rPr lang="uk-UA" dirty="0" smtClean="0"/>
              <a:t>{X_: </a:t>
            </a:r>
            <a:r>
              <a:rPr lang="uk-UA" dirty="0" err="1" smtClean="0"/>
              <a:t>X_Train.reshape</a:t>
            </a:r>
            <a:r>
              <a:rPr lang="uk-UA" dirty="0" smtClean="0"/>
              <a:t> ((</a:t>
            </a:r>
            <a:r>
              <a:rPr lang="uk-UA" dirty="0" err="1" smtClean="0"/>
              <a:t>len</a:t>
            </a:r>
            <a:r>
              <a:rPr lang="uk-UA" dirty="0" smtClean="0"/>
              <a:t>(</a:t>
            </a:r>
            <a:r>
              <a:rPr lang="uk-UA" dirty="0" err="1" smtClean="0"/>
              <a:t>X_Train</a:t>
            </a:r>
            <a:r>
              <a:rPr lang="uk-UA" dirty="0" smtClean="0"/>
              <a:t>),1)), Y_: </a:t>
            </a:r>
            <a:r>
              <a:rPr lang="uk-UA" dirty="0" err="1" smtClean="0"/>
              <a:t>Y_Train.reshape</a:t>
            </a:r>
            <a:r>
              <a:rPr lang="uk-UA" dirty="0" smtClean="0"/>
              <a:t> ((</a:t>
            </a:r>
            <a:r>
              <a:rPr lang="uk-UA" dirty="0" err="1" smtClean="0"/>
              <a:t>len</a:t>
            </a:r>
            <a:r>
              <a:rPr lang="uk-UA" dirty="0" smtClean="0"/>
              <a:t>(</a:t>
            </a:r>
            <a:r>
              <a:rPr lang="uk-UA" dirty="0" err="1" smtClean="0"/>
              <a:t>Y_Train</a:t>
            </a:r>
            <a:r>
              <a:rPr lang="uk-UA" dirty="0" smtClean="0"/>
              <a:t>),1))})</a:t>
            </a:r>
            <a:endParaRPr lang="ru-RU" dirty="0" smtClean="0"/>
          </a:p>
          <a:p>
            <a:pPr latinLnBrk="1">
              <a:buNone/>
            </a:pPr>
            <a:r>
              <a:rPr lang="uk-UA" dirty="0" smtClean="0"/>
              <a:t> </a:t>
            </a:r>
            <a:r>
              <a:rPr lang="uk-UA" dirty="0" err="1" smtClean="0"/>
              <a:t>train_errors.append</a:t>
            </a:r>
            <a:r>
              <a:rPr lang="uk-UA" dirty="0" smtClean="0"/>
              <a:t> (</a:t>
            </a:r>
            <a:r>
              <a:rPr lang="uk-UA" dirty="0" err="1" smtClean="0"/>
              <a:t>train_err</a:t>
            </a:r>
            <a:r>
              <a:rPr lang="uk-UA" dirty="0" smtClean="0"/>
              <a:t>)</a:t>
            </a:r>
            <a:endParaRPr lang="ru-RU" dirty="0" smtClean="0"/>
          </a:p>
          <a:p>
            <a:pPr latinLnBrk="1">
              <a:buNone/>
            </a:pPr>
            <a:r>
              <a:rPr lang="uk-UA" dirty="0" smtClean="0"/>
              <a:t> </a:t>
            </a:r>
            <a:r>
              <a:rPr lang="uk-UA" dirty="0" err="1" smtClean="0"/>
              <a:t>test_errors.append</a:t>
            </a:r>
            <a:r>
              <a:rPr lang="uk-UA" dirty="0" smtClean="0"/>
              <a:t> (</a:t>
            </a:r>
            <a:r>
              <a:rPr lang="uk-UA" dirty="0" err="1" smtClean="0"/>
              <a:t>sess.run</a:t>
            </a:r>
            <a:r>
              <a:rPr lang="uk-UA" dirty="0" smtClean="0"/>
              <a:t> (</a:t>
            </a:r>
            <a:r>
              <a:rPr lang="uk-UA" dirty="0" err="1" smtClean="0"/>
              <a:t>loss</a:t>
            </a:r>
            <a:r>
              <a:rPr lang="uk-UA" dirty="0" smtClean="0"/>
              <a:t>, </a:t>
            </a:r>
            <a:r>
              <a:rPr lang="uk-UA" dirty="0" err="1" smtClean="0"/>
              <a:t>feed_dict=</a:t>
            </a:r>
            <a:r>
              <a:rPr lang="uk-UA" dirty="0" smtClean="0"/>
              <a:t>{X_: </a:t>
            </a:r>
            <a:r>
              <a:rPr lang="uk-UA" dirty="0" err="1" smtClean="0"/>
              <a:t>X_Test.reshape</a:t>
            </a:r>
            <a:r>
              <a:rPr lang="uk-UA" dirty="0" smtClean="0"/>
              <a:t> ((</a:t>
            </a:r>
            <a:r>
              <a:rPr lang="uk-UA" dirty="0" err="1" smtClean="0"/>
              <a:t>len</a:t>
            </a:r>
            <a:r>
              <a:rPr lang="uk-UA" dirty="0" smtClean="0"/>
              <a:t>(</a:t>
            </a:r>
            <a:r>
              <a:rPr lang="uk-UA" dirty="0" err="1" smtClean="0"/>
              <a:t>X_Test</a:t>
            </a:r>
            <a:r>
              <a:rPr lang="uk-UA" dirty="0" smtClean="0"/>
              <a:t>),1)), Y_: </a:t>
            </a:r>
            <a:r>
              <a:rPr lang="uk-UA" dirty="0" err="1" smtClean="0"/>
              <a:t>Y_Test.reshape</a:t>
            </a:r>
            <a:r>
              <a:rPr lang="uk-UA" dirty="0" smtClean="0"/>
              <a:t> ((</a:t>
            </a:r>
            <a:r>
              <a:rPr lang="uk-UA" dirty="0" err="1" smtClean="0"/>
              <a:t>len</a:t>
            </a:r>
            <a:r>
              <a:rPr lang="uk-UA" dirty="0" smtClean="0"/>
              <a:t>(</a:t>
            </a:r>
            <a:r>
              <a:rPr lang="uk-UA" dirty="0" err="1" smtClean="0"/>
              <a:t>Y_Test</a:t>
            </a:r>
            <a:r>
              <a:rPr lang="uk-UA" dirty="0" smtClean="0"/>
              <a:t>),1))}))</a:t>
            </a:r>
            <a:endParaRPr lang="ru-RU" dirty="0" smtClean="0"/>
          </a:p>
          <a:p>
            <a:pPr fontAlgn="base" latinLnBrk="1">
              <a:buNone/>
            </a:pPr>
            <a:r>
              <a:rPr lang="uk-UA" dirty="0" err="1" smtClean="0"/>
              <a:t>Widget</a:t>
            </a:r>
            <a:r>
              <a:rPr lang="uk-UA" dirty="0" smtClean="0"/>
              <a:t> </a:t>
            </a:r>
            <a:r>
              <a:rPr lang="uk-UA" dirty="0" err="1" smtClean="0"/>
              <a:t>Javascript</a:t>
            </a:r>
            <a:r>
              <a:rPr lang="uk-UA" dirty="0" smtClean="0"/>
              <a:t> </a:t>
            </a:r>
            <a:r>
              <a:rPr lang="uk-UA" dirty="0" err="1" smtClean="0"/>
              <a:t>not</a:t>
            </a:r>
            <a:r>
              <a:rPr lang="uk-UA" dirty="0" smtClean="0"/>
              <a:t> </a:t>
            </a:r>
            <a:r>
              <a:rPr lang="uk-UA" dirty="0" err="1" smtClean="0"/>
              <a:t>detected</a:t>
            </a:r>
            <a:r>
              <a:rPr lang="uk-UA" dirty="0" smtClean="0"/>
              <a:t>. </a:t>
            </a:r>
            <a:r>
              <a:rPr lang="uk-UA" dirty="0" err="1" smtClean="0"/>
              <a:t>It</a:t>
            </a:r>
            <a:r>
              <a:rPr lang="uk-UA" dirty="0" smtClean="0"/>
              <a:t> </a:t>
            </a:r>
            <a:r>
              <a:rPr lang="uk-UA" dirty="0" err="1" smtClean="0"/>
              <a:t>may</a:t>
            </a:r>
            <a:r>
              <a:rPr lang="uk-UA" dirty="0" smtClean="0"/>
              <a:t> </a:t>
            </a:r>
            <a:r>
              <a:rPr lang="uk-UA" dirty="0" err="1" smtClean="0"/>
              <a:t>not</a:t>
            </a:r>
            <a:r>
              <a:rPr lang="uk-UA" dirty="0" smtClean="0"/>
              <a:t> </a:t>
            </a:r>
            <a:r>
              <a:rPr lang="uk-UA" dirty="0" err="1" smtClean="0"/>
              <a:t>be</a:t>
            </a:r>
            <a:r>
              <a:rPr lang="uk-UA" dirty="0" smtClean="0"/>
              <a:t> </a:t>
            </a:r>
            <a:r>
              <a:rPr lang="uk-UA" dirty="0" err="1" smtClean="0"/>
              <a:t>installed</a:t>
            </a:r>
            <a:r>
              <a:rPr lang="uk-UA" dirty="0" smtClean="0"/>
              <a:t> </a:t>
            </a:r>
            <a:r>
              <a:rPr lang="uk-UA" dirty="0" err="1" smtClean="0"/>
              <a:t>or</a:t>
            </a:r>
            <a:r>
              <a:rPr lang="uk-UA" dirty="0" smtClean="0"/>
              <a:t> </a:t>
            </a:r>
            <a:r>
              <a:rPr lang="uk-UA" dirty="0" err="1" smtClean="0"/>
              <a:t>enabled</a:t>
            </a:r>
            <a:r>
              <a:rPr lang="uk-UA" dirty="0" smtClean="0"/>
              <a:t> </a:t>
            </a:r>
            <a:r>
              <a:rPr lang="uk-UA" dirty="0" err="1" smtClean="0"/>
              <a:t>properly</a:t>
            </a:r>
            <a:r>
              <a:rPr lang="uk-UA" dirty="0" smtClean="0"/>
              <a:t>.</a:t>
            </a:r>
            <a:endParaRPr lang="ru-RU" dirty="0" smtClean="0"/>
          </a:p>
          <a:p>
            <a:pPr>
              <a:buNone/>
            </a:pPr>
            <a:endParaRPr lang="uk-UA" dirty="0" smtClean="0"/>
          </a:p>
          <a:p>
            <a:pPr>
              <a:buNone/>
            </a:pPr>
            <a:r>
              <a:rPr lang="uk-UA" dirty="0" smtClean="0"/>
              <a:t>Виходить ось така динаміка навчання:</a:t>
            </a:r>
            <a:endParaRPr lang="ru-RU" dirty="0" smtClean="0"/>
          </a:p>
          <a:p>
            <a:pPr latinLnBrk="1">
              <a:buNone/>
            </a:pPr>
            <a:endParaRPr lang="uk-UA" dirty="0" smtClean="0"/>
          </a:p>
          <a:p>
            <a:pPr latinLnBrk="1">
              <a:buNone/>
            </a:pPr>
            <a:r>
              <a:rPr lang="uk-UA" dirty="0" err="1" smtClean="0"/>
              <a:t>plt.plot</a:t>
            </a:r>
            <a:r>
              <a:rPr lang="uk-UA" dirty="0" smtClean="0"/>
              <a:t> (</a:t>
            </a:r>
            <a:r>
              <a:rPr lang="uk-UA" dirty="0" err="1" smtClean="0"/>
              <a:t>list</a:t>
            </a:r>
            <a:r>
              <a:rPr lang="uk-UA" dirty="0" smtClean="0"/>
              <a:t>(</a:t>
            </a:r>
            <a:r>
              <a:rPr lang="uk-UA" dirty="0" err="1" smtClean="0"/>
              <a:t>range</a:t>
            </a:r>
            <a:r>
              <a:rPr lang="uk-UA" dirty="0" smtClean="0"/>
              <a:t>(</a:t>
            </a:r>
            <a:r>
              <a:rPr lang="uk-UA" dirty="0" err="1" smtClean="0"/>
              <a:t>N_epochs</a:t>
            </a:r>
            <a:r>
              <a:rPr lang="uk-UA" dirty="0" smtClean="0"/>
              <a:t>)), </a:t>
            </a:r>
            <a:r>
              <a:rPr lang="uk-UA" dirty="0" err="1" smtClean="0"/>
              <a:t>train_errors</a:t>
            </a:r>
            <a:r>
              <a:rPr lang="uk-UA" dirty="0" smtClean="0"/>
              <a:t>, </a:t>
            </a:r>
            <a:r>
              <a:rPr lang="uk-UA" dirty="0" err="1" smtClean="0"/>
              <a:t>label=</a:t>
            </a:r>
            <a:r>
              <a:rPr lang="uk-UA" dirty="0" smtClean="0"/>
              <a:t> </a:t>
            </a:r>
            <a:r>
              <a:rPr lang="uk-UA" dirty="0" err="1" smtClean="0"/>
              <a:t>'Train'</a:t>
            </a:r>
            <a:r>
              <a:rPr lang="uk-UA" dirty="0" smtClean="0"/>
              <a:t> )</a:t>
            </a:r>
            <a:endParaRPr lang="ru-RU" dirty="0" smtClean="0"/>
          </a:p>
          <a:p>
            <a:pPr latinLnBrk="1">
              <a:buNone/>
            </a:pPr>
            <a:r>
              <a:rPr lang="uk-UA" dirty="0" err="1" smtClean="0"/>
              <a:t>plt.plot</a:t>
            </a:r>
            <a:r>
              <a:rPr lang="uk-UA" dirty="0" smtClean="0"/>
              <a:t> (</a:t>
            </a:r>
            <a:r>
              <a:rPr lang="uk-UA" dirty="0" err="1" smtClean="0"/>
              <a:t>list</a:t>
            </a:r>
            <a:r>
              <a:rPr lang="uk-UA" dirty="0" smtClean="0"/>
              <a:t>(</a:t>
            </a:r>
            <a:r>
              <a:rPr lang="uk-UA" dirty="0" err="1" smtClean="0"/>
              <a:t>range</a:t>
            </a:r>
            <a:r>
              <a:rPr lang="uk-UA" dirty="0" smtClean="0"/>
              <a:t>(</a:t>
            </a:r>
            <a:r>
              <a:rPr lang="uk-UA" dirty="0" err="1" smtClean="0"/>
              <a:t>N_epochs</a:t>
            </a:r>
            <a:r>
              <a:rPr lang="uk-UA" dirty="0" smtClean="0"/>
              <a:t>)), </a:t>
            </a:r>
            <a:r>
              <a:rPr lang="uk-UA" dirty="0" err="1" smtClean="0"/>
              <a:t>test_errors</a:t>
            </a:r>
            <a:r>
              <a:rPr lang="uk-UA" dirty="0" smtClean="0"/>
              <a:t>, </a:t>
            </a:r>
            <a:r>
              <a:rPr lang="uk-UA" dirty="0" err="1" smtClean="0"/>
              <a:t>label='Test'</a:t>
            </a:r>
            <a:r>
              <a:rPr lang="uk-UA" dirty="0" smtClean="0"/>
              <a:t>) </a:t>
            </a:r>
            <a:endParaRPr lang="ru-RU" dirty="0" smtClean="0"/>
          </a:p>
          <a:p>
            <a:pPr latinLnBrk="1">
              <a:buNone/>
            </a:pPr>
            <a:r>
              <a:rPr lang="uk-UA" dirty="0" err="1" smtClean="0"/>
              <a:t>plt.legend</a:t>
            </a:r>
            <a:r>
              <a:rPr lang="uk-UA" dirty="0" smtClean="0"/>
              <a:t> ()</a:t>
            </a:r>
            <a:endParaRPr lang="ru-RU" dirty="0" smtClean="0"/>
          </a:p>
          <a:p>
            <a:pPr latinLnBrk="1">
              <a:buNone/>
            </a:pPr>
            <a:r>
              <a:rPr lang="uk-UA" dirty="0" err="1" smtClean="0"/>
              <a:t>plt.savefig</a:t>
            </a:r>
            <a:r>
              <a:rPr lang="uk-UA" dirty="0" smtClean="0"/>
              <a:t> (</a:t>
            </a:r>
            <a:r>
              <a:rPr lang="uk-UA" dirty="0" err="1" smtClean="0"/>
              <a:t>'Lin_reg.png'</a:t>
            </a:r>
            <a:r>
              <a:rPr lang="uk-UA" dirty="0" smtClean="0"/>
              <a:t>)</a:t>
            </a:r>
            <a:endParaRPr lang="ru-RU" dirty="0" smtClean="0"/>
          </a:p>
          <a:p>
            <a:pPr latinLnBrk="1">
              <a:buNone/>
            </a:pPr>
            <a:r>
              <a:rPr lang="uk-UA" dirty="0" err="1" smtClean="0"/>
              <a:t>plt.show</a:t>
            </a:r>
            <a:r>
              <a:rPr lang="uk-UA" dirty="0" smtClean="0"/>
              <a:t> ()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  <p:pic>
        <p:nvPicPr>
          <p:cNvPr id="34818" name="Picture 2" descr="https://habrastorage.org/files/8d5/3d4/830/8d53d4830722478fa68edfb26a403cc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3284984"/>
            <a:ext cx="4968552" cy="3415880"/>
          </a:xfrm>
          <a:prstGeom prst="rect">
            <a:avLst/>
          </a:prstGeom>
          <a:noFill/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Програмні засоби проектування та реалізації нейромережевих систем. Лекція 3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720079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uk-UA" sz="2400" dirty="0" smtClean="0"/>
              <a:t>У цьому графі присутні допоміжні змінні з градієнтами і операції ініціалізації, вони винесені в окремий блок.</a:t>
            </a:r>
            <a:endParaRPr lang="ru-RU" sz="2400" dirty="0" smtClean="0"/>
          </a:p>
          <a:p>
            <a:pPr algn="just">
              <a:buNone/>
            </a:pPr>
            <a:endParaRPr lang="ru-RU" sz="2400" dirty="0"/>
          </a:p>
        </p:txBody>
      </p:sp>
      <p:pic>
        <p:nvPicPr>
          <p:cNvPr id="4" name="Рисунок 3" descr="https://camo.githubusercontent.com/b2441ea26c4b5ea65edaa3067fe784cc772bb925/68747470733a2f2f686162726173746f726167652e6f72672f66696c65732f3837632f3933302f3531352f38376339333035313531396634656163623762366632383537363861316366372e706e6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340768"/>
            <a:ext cx="7848871" cy="5212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Програмні засоби проектування та реалізації нейромережевих систем. Лекція 3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332657"/>
            <a:ext cx="8229600" cy="129614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uk-UA" dirty="0" smtClean="0"/>
              <a:t>А ось і результати обчислення моделі.</a:t>
            </a:r>
            <a:endParaRPr lang="ru-RU" dirty="0" smtClean="0"/>
          </a:p>
          <a:p>
            <a:pPr latinLnBrk="1">
              <a:buNone/>
            </a:pPr>
            <a:r>
              <a:rPr lang="uk-UA" dirty="0" err="1" smtClean="0"/>
              <a:t>plt.plot</a:t>
            </a:r>
            <a:r>
              <a:rPr lang="uk-UA" dirty="0" smtClean="0"/>
              <a:t> (x, y)</a:t>
            </a:r>
            <a:endParaRPr lang="ru-RU" dirty="0" smtClean="0"/>
          </a:p>
          <a:p>
            <a:pPr latinLnBrk="1">
              <a:buNone/>
            </a:pPr>
            <a:r>
              <a:rPr lang="uk-UA" dirty="0" err="1" smtClean="0"/>
              <a:t>plt.plot</a:t>
            </a:r>
            <a:r>
              <a:rPr lang="uk-UA" dirty="0" smtClean="0"/>
              <a:t> (x, </a:t>
            </a:r>
            <a:r>
              <a:rPr lang="uk-UA" dirty="0" err="1" smtClean="0"/>
              <a:t>sess.run</a:t>
            </a:r>
            <a:r>
              <a:rPr lang="uk-UA" dirty="0" smtClean="0"/>
              <a:t> (</a:t>
            </a:r>
            <a:r>
              <a:rPr lang="uk-UA" dirty="0" err="1" smtClean="0"/>
              <a:t>model_output</a:t>
            </a:r>
            <a:r>
              <a:rPr lang="uk-UA" dirty="0" smtClean="0"/>
              <a:t>, </a:t>
            </a:r>
            <a:r>
              <a:rPr lang="uk-UA" dirty="0" err="1" smtClean="0"/>
              <a:t>feed_dict=</a:t>
            </a:r>
            <a:r>
              <a:rPr lang="uk-UA" dirty="0" smtClean="0"/>
              <a:t>{X_: </a:t>
            </a:r>
            <a:r>
              <a:rPr lang="uk-UA" dirty="0" err="1" smtClean="0"/>
              <a:t>x.reshape</a:t>
            </a:r>
            <a:r>
              <a:rPr lang="uk-UA" dirty="0" smtClean="0"/>
              <a:t> ((</a:t>
            </a:r>
            <a:r>
              <a:rPr lang="uk-UA" dirty="0" err="1" smtClean="0"/>
              <a:t>len</a:t>
            </a:r>
            <a:r>
              <a:rPr lang="uk-UA" dirty="0" smtClean="0"/>
              <a:t>(X),1))}))</a:t>
            </a:r>
            <a:endParaRPr lang="ru-RU" dirty="0" smtClean="0"/>
          </a:p>
          <a:p>
            <a:pPr latinLnBrk="1">
              <a:buNone/>
            </a:pPr>
            <a:r>
              <a:rPr lang="uk-UA" dirty="0" err="1" smtClean="0"/>
              <a:t>plt.savefig</a:t>
            </a:r>
            <a:r>
              <a:rPr lang="uk-UA" dirty="0" smtClean="0"/>
              <a:t> ("</a:t>
            </a:r>
            <a:r>
              <a:rPr lang="uk-UA" dirty="0" err="1" smtClean="0"/>
              <a:t>Lr_forward_pass.png</a:t>
            </a:r>
            <a:r>
              <a:rPr lang="uk-UA" dirty="0" smtClean="0"/>
              <a:t>")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  <p:pic>
        <p:nvPicPr>
          <p:cNvPr id="32770" name="Picture 2" descr="https://habrastorage.org/files/721/1f4/8ca/7211f48ca0034409893d010fa90ca4df.png"/>
          <p:cNvPicPr>
            <a:picLocks noChangeAspect="1" noChangeArrowheads="1"/>
          </p:cNvPicPr>
          <p:nvPr/>
        </p:nvPicPr>
        <p:blipFill>
          <a:blip r:embed="rId2" cstate="print"/>
          <a:srcRect t="7255" b="5682"/>
          <a:stretch>
            <a:fillRect/>
          </a:stretch>
        </p:blipFill>
        <p:spPr bwMode="auto">
          <a:xfrm>
            <a:off x="1619672" y="1556792"/>
            <a:ext cx="5774531" cy="3456384"/>
          </a:xfrm>
          <a:prstGeom prst="rect">
            <a:avLst/>
          </a:prstGeom>
          <a:noFill/>
        </p:spPr>
      </p:pic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07504" y="5089827"/>
            <a:ext cx="8784976" cy="172354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16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  <a:cs typeface="Arial" pitchFamily="34" charset="0"/>
              </a:rPr>
              <a:t>Значення для графіка обчислено ось таким способом:</a:t>
            </a:r>
            <a:endParaRPr kumimoji="0" lang="uk-UA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16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Menlo"/>
                <a:cs typeface="Courier New" pitchFamily="49" charset="0"/>
              </a:rPr>
              <a:t>sess.run</a:t>
            </a:r>
            <a:r>
              <a:rPr kumimoji="0" lang="uk-UA" sz="16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Menlo"/>
                <a:cs typeface="Courier New" pitchFamily="49" charset="0"/>
              </a:rPr>
              <a:t>(</a:t>
            </a:r>
            <a:r>
              <a:rPr kumimoji="0" lang="uk-UA" sz="16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Menlo"/>
                <a:cs typeface="Courier New" pitchFamily="49" charset="0"/>
              </a:rPr>
              <a:t>model_output</a:t>
            </a:r>
            <a:r>
              <a:rPr kumimoji="0" lang="uk-UA" sz="16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Menlo"/>
                <a:cs typeface="Courier New" pitchFamily="49" charset="0"/>
              </a:rPr>
              <a:t>, </a:t>
            </a:r>
            <a:r>
              <a:rPr kumimoji="0" lang="uk-UA" sz="16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Menlo"/>
                <a:cs typeface="Courier New" pitchFamily="49" charset="0"/>
              </a:rPr>
              <a:t>feed_dict=</a:t>
            </a:r>
            <a:r>
              <a:rPr kumimoji="0" lang="uk-UA" sz="16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Menlo"/>
                <a:cs typeface="Courier New" pitchFamily="49" charset="0"/>
              </a:rPr>
              <a:t>{x_:</a:t>
            </a:r>
            <a:r>
              <a:rPr kumimoji="0" lang="uk-UA" sz="16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Menlo"/>
                <a:cs typeface="Courier New" pitchFamily="49" charset="0"/>
              </a:rPr>
              <a:t>x.reshape</a:t>
            </a:r>
            <a:r>
              <a:rPr kumimoji="0" lang="uk-UA" sz="16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Menlo"/>
                <a:cs typeface="Courier New" pitchFamily="49" charset="0"/>
              </a:rPr>
              <a:t>((</a:t>
            </a:r>
            <a:r>
              <a:rPr kumimoji="0" lang="uk-UA" sz="16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Menlo"/>
                <a:cs typeface="Courier New" pitchFamily="49" charset="0"/>
              </a:rPr>
              <a:t>len</a:t>
            </a:r>
            <a:r>
              <a:rPr kumimoji="0" lang="uk-UA" sz="16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Menlo"/>
                <a:cs typeface="Courier New" pitchFamily="49" charset="0"/>
              </a:rPr>
              <a:t>(x), </a:t>
            </a:r>
            <a:r>
              <a:rPr kumimoji="0" lang="uk-UA" sz="1600" b="0" i="0" u="none" strike="noStrike" cap="none" normalizeH="0" baseline="0" dirty="0" smtClean="0">
                <a:ln>
                  <a:noFill/>
                </a:ln>
                <a:solidFill>
                  <a:srgbClr val="986801"/>
                </a:solidFill>
                <a:effectLst/>
                <a:latin typeface="Menlo"/>
                <a:cs typeface="Courier New" pitchFamily="49" charset="0"/>
              </a:rPr>
              <a:t>1</a:t>
            </a:r>
            <a:r>
              <a:rPr kumimoji="0" lang="uk-UA" sz="16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Menlo"/>
                <a:cs typeface="Courier New" pitchFamily="49" charset="0"/>
              </a:rPr>
              <a:t>))})</a:t>
            </a:r>
            <a:r>
              <a:rPr kumimoji="0" lang="uk-UA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uk-UA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uk-UA" sz="16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  <a:cs typeface="Arial" pitchFamily="34" charset="0"/>
              </a:rPr>
              <a:t>Тут в граф передано значення тільки для </a:t>
            </a:r>
            <a:r>
              <a:rPr kumimoji="0" lang="uk-UA" sz="16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  <a:cs typeface="Arial" pitchFamily="34" charset="0"/>
              </a:rPr>
              <a:t>плейсхолдера</a:t>
            </a:r>
            <a:r>
              <a:rPr kumimoji="0" lang="uk-UA" sz="16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  <a:cs typeface="Arial" pitchFamily="34" charset="0"/>
              </a:rPr>
              <a:t> </a:t>
            </a:r>
            <a:r>
              <a:rPr kumimoji="0" lang="uk-UA" sz="16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Menlo"/>
                <a:cs typeface="Arial" pitchFamily="34" charset="0"/>
              </a:rPr>
              <a:t>x_</a:t>
            </a:r>
            <a:r>
              <a:rPr kumimoji="0" lang="uk-UA" sz="16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  <a:cs typeface="Arial" pitchFamily="34" charset="0"/>
              </a:rPr>
              <a:t>- інше просто не потрібно для обчислення виразу </a:t>
            </a:r>
            <a:r>
              <a:rPr kumimoji="0" lang="uk-UA" sz="16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Menlo"/>
                <a:cs typeface="Arial" pitchFamily="34" charset="0"/>
              </a:rPr>
              <a:t>model_output</a:t>
            </a:r>
            <a:r>
              <a:rPr kumimoji="0" lang="uk-UA" sz="16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  <a:cs typeface="Arial" pitchFamily="34" charset="0"/>
              </a:rPr>
              <a:t>.</a:t>
            </a:r>
            <a:endParaRPr kumimoji="0" lang="uk-UA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16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  <a:cs typeface="Arial" pitchFamily="34" charset="0"/>
              </a:rPr>
              <a:t>Повний лістинг програми є </a:t>
            </a:r>
            <a:r>
              <a:rPr kumimoji="0" lang="uk-UA" sz="1600" b="0" i="0" u="none" strike="noStrike" cap="none" normalizeH="0" baseline="0" dirty="0" smtClean="0">
                <a:ln>
                  <a:noFill/>
                </a:ln>
                <a:solidFill>
                  <a:srgbClr val="992298"/>
                </a:solidFill>
                <a:effectLst/>
                <a:latin typeface="-apple-system"/>
                <a:cs typeface="Arial" pitchFamily="34" charset="0"/>
                <a:hlinkClick r:id="rId3"/>
              </a:rPr>
              <a:t>тут</a:t>
            </a:r>
            <a:r>
              <a:rPr kumimoji="0" lang="uk-UA" sz="16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  <a:cs typeface="Arial" pitchFamily="34" charset="0"/>
              </a:rPr>
              <a:t> . Результат вийшов передбачуваним для такої простої лінійної моделі.</a:t>
            </a:r>
            <a:endParaRPr kumimoji="0" lang="uk-UA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Програмні засоби проектування та реалізації нейромережевих систем. Лекція 3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764704"/>
          </a:xfrm>
        </p:spPr>
        <p:txBody>
          <a:bodyPr>
            <a:normAutofit/>
          </a:bodyPr>
          <a:lstStyle/>
          <a:p>
            <a:r>
              <a:rPr lang="uk-UA" sz="3200" b="1" dirty="0" err="1" smtClean="0"/>
              <a:t>Поліноміальная</a:t>
            </a:r>
            <a:r>
              <a:rPr lang="uk-UA" sz="3200" b="1" dirty="0" smtClean="0"/>
              <a:t> регресія</a:t>
            </a:r>
            <a:endParaRPr lang="uk-UA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4104456"/>
          </a:xfrm>
        </p:spPr>
        <p:txBody>
          <a:bodyPr>
            <a:normAutofit fontScale="55000" lnSpcReduction="20000"/>
          </a:bodyPr>
          <a:lstStyle/>
          <a:p>
            <a:pPr algn="just">
              <a:buNone/>
            </a:pPr>
            <a:r>
              <a:rPr lang="uk-UA" dirty="0" smtClean="0"/>
              <a:t>Спробуємо урізноманітнити регресію поліноміальними ознаками, </a:t>
            </a:r>
            <a:r>
              <a:rPr lang="uk-UA" dirty="0" err="1" smtClean="0"/>
              <a:t>регуляризації</a:t>
            </a:r>
            <a:r>
              <a:rPr lang="uk-UA" dirty="0" smtClean="0"/>
              <a:t> і зміною швидкості навчання моделі.</a:t>
            </a:r>
          </a:p>
          <a:p>
            <a:pPr algn="just">
              <a:buNone/>
            </a:pPr>
            <a:r>
              <a:rPr lang="uk-UA" dirty="0" smtClean="0"/>
              <a:t/>
            </a:r>
            <a:br>
              <a:rPr lang="uk-UA" dirty="0" smtClean="0"/>
            </a:br>
            <a:r>
              <a:rPr lang="uk-UA" dirty="0" smtClean="0"/>
              <a:t>В генерації набору даних додамо кілька ступенів і нормуємо ознаки за допомогою </a:t>
            </a:r>
            <a:r>
              <a:rPr lang="uk-UA" dirty="0" err="1" smtClean="0"/>
              <a:t>PolynomialFeatures</a:t>
            </a:r>
            <a:r>
              <a:rPr lang="uk-UA" dirty="0" smtClean="0"/>
              <a:t> і </a:t>
            </a:r>
            <a:r>
              <a:rPr lang="uk-UA" dirty="0" err="1" smtClean="0"/>
              <a:t>StandardScaler</a:t>
            </a:r>
            <a:r>
              <a:rPr lang="uk-UA" dirty="0" smtClean="0"/>
              <a:t> з бібліотеки scikit-learn. Перший об'єкт створить нам поліноміальних ознак скільки захочемо, а другий нормує їх.</a:t>
            </a:r>
          </a:p>
          <a:p>
            <a:pPr algn="just">
              <a:buNone/>
            </a:pPr>
            <a:r>
              <a:rPr lang="uk-UA" dirty="0" smtClean="0"/>
              <a:t/>
            </a:r>
            <a:br>
              <a:rPr lang="uk-UA" dirty="0" smtClean="0"/>
            </a:br>
            <a:r>
              <a:rPr lang="uk-UA" dirty="0" smtClean="0"/>
              <a:t>Для переходу до поліноміальної регресії замінимо всього кілька рядків у графі обчислень:</a:t>
            </a:r>
          </a:p>
          <a:p>
            <a:pPr algn="just">
              <a:buNone/>
            </a:pP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order = 26 </a:t>
            </a:r>
            <a:r>
              <a:rPr lang="en-US" i="1" dirty="0" smtClean="0"/>
              <a:t># </a:t>
            </a:r>
            <a:r>
              <a:rPr lang="ru-RU" i="1" dirty="0" err="1" smtClean="0"/>
              <a:t>ступінь</a:t>
            </a:r>
            <a:r>
              <a:rPr lang="ru-RU" i="1" dirty="0" smtClean="0"/>
              <a:t> </a:t>
            </a:r>
            <a:r>
              <a:rPr lang="ru-RU" i="1" dirty="0" err="1" smtClean="0"/>
              <a:t>полінома</a:t>
            </a:r>
            <a:r>
              <a:rPr lang="ru-RU" dirty="0" smtClean="0"/>
              <a:t> </a:t>
            </a:r>
          </a:p>
          <a:p>
            <a:pPr algn="just">
              <a:buNone/>
            </a:pPr>
            <a:r>
              <a:rPr lang="en-US" dirty="0" smtClean="0"/>
              <a:t>x_ = </a:t>
            </a:r>
            <a:r>
              <a:rPr lang="en-US" dirty="0" err="1" smtClean="0"/>
              <a:t>tf.placeholder</a:t>
            </a:r>
            <a:r>
              <a:rPr lang="en-US" dirty="0" smtClean="0"/>
              <a:t>(name="input", shape=[None, order], </a:t>
            </a:r>
            <a:r>
              <a:rPr lang="en-US" dirty="0" err="1" smtClean="0"/>
              <a:t>dtype</a:t>
            </a:r>
            <a:r>
              <a:rPr lang="en-US" dirty="0" smtClean="0"/>
              <a:t>=tf.float32)</a:t>
            </a:r>
            <a:endParaRPr lang="uk-UA" dirty="0" smtClean="0"/>
          </a:p>
          <a:p>
            <a:pPr algn="just">
              <a:buNone/>
            </a:pPr>
            <a:r>
              <a:rPr lang="en-US" dirty="0" smtClean="0"/>
              <a:t> y_ = </a:t>
            </a:r>
            <a:r>
              <a:rPr lang="en-US" dirty="0" err="1" smtClean="0"/>
              <a:t>tf.placeholder</a:t>
            </a:r>
            <a:r>
              <a:rPr lang="en-US" dirty="0" smtClean="0"/>
              <a:t>(name= "output", shape=[None, 1], </a:t>
            </a:r>
            <a:r>
              <a:rPr lang="en-US" dirty="0" err="1" smtClean="0"/>
              <a:t>dtype</a:t>
            </a:r>
            <a:r>
              <a:rPr lang="en-US" dirty="0" smtClean="0"/>
              <a:t>=tf.float32) </a:t>
            </a:r>
            <a:endParaRPr lang="uk-UA" dirty="0" smtClean="0"/>
          </a:p>
          <a:p>
            <a:pPr algn="just">
              <a:buNone/>
            </a:pPr>
            <a:r>
              <a:rPr lang="en-US" dirty="0" smtClean="0"/>
              <a:t>w = </a:t>
            </a:r>
            <a:r>
              <a:rPr lang="en-US" dirty="0" err="1" smtClean="0"/>
              <a:t>tf.Variable</a:t>
            </a:r>
            <a:r>
              <a:rPr lang="en-US" dirty="0" smtClean="0"/>
              <a:t>(</a:t>
            </a:r>
            <a:r>
              <a:rPr lang="en-US" dirty="0" err="1" smtClean="0"/>
              <a:t>tf.random_normal</a:t>
            </a:r>
            <a:r>
              <a:rPr lang="en-US" dirty="0" smtClean="0"/>
              <a:t>([order, 1]), name='weights') </a:t>
            </a:r>
            <a:endParaRPr lang="uk-UA" dirty="0" smtClean="0"/>
          </a:p>
          <a:p>
            <a:pPr algn="just">
              <a:buNone/>
            </a:pPr>
            <a:r>
              <a:rPr lang="en-US" dirty="0" err="1" smtClean="0"/>
              <a:t>model_output</a:t>
            </a:r>
            <a:r>
              <a:rPr lang="en-US" dirty="0" smtClean="0"/>
              <a:t> = </a:t>
            </a:r>
            <a:r>
              <a:rPr lang="en-US" dirty="0" err="1" smtClean="0"/>
              <a:t>tf.matmul</a:t>
            </a:r>
            <a:r>
              <a:rPr lang="en-US" dirty="0" smtClean="0"/>
              <a:t>(x_, w)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Програмні засоби проектування та реалізації нейромережевих систем. Лекція 3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 fontScale="55000" lnSpcReduction="20000"/>
          </a:bodyPr>
          <a:lstStyle/>
          <a:p>
            <a:pPr algn="just">
              <a:buNone/>
            </a:pPr>
            <a:r>
              <a:rPr lang="uk-UA" dirty="0" smtClean="0"/>
              <a:t>Фактично зараз ми вважаємо </a:t>
            </a:r>
          </a:p>
          <a:p>
            <a:pPr algn="just">
              <a:buNone/>
            </a:pPr>
            <a:endParaRPr lang="uk-UA" dirty="0" smtClean="0"/>
          </a:p>
          <a:p>
            <a:pPr algn="just">
              <a:buNone/>
            </a:pPr>
            <a:r>
              <a:rPr lang="uk-UA" dirty="0" smtClean="0"/>
              <a:t>Очевидно, існує небезпека перенавчання моделі на рівному місці, тому додамо регулюючі штрафи на ваги. Штрафи додамо до функції втрат (</a:t>
            </a:r>
            <a:r>
              <a:rPr lang="uk-UA" dirty="0" err="1" smtClean="0"/>
              <a:t>loss</a:t>
            </a:r>
            <a:r>
              <a:rPr lang="uk-UA" dirty="0" smtClean="0"/>
              <a:t> в прикладах) у вигляді додаткових доданків і отримаємо майже </a:t>
            </a:r>
            <a:r>
              <a:rPr lang="uk-UA" dirty="0" err="1" smtClean="0"/>
              <a:t>ElasticNet</a:t>
            </a:r>
            <a:r>
              <a:rPr lang="uk-UA" dirty="0" smtClean="0"/>
              <a:t> з </a:t>
            </a:r>
            <a:r>
              <a:rPr lang="uk-UA" dirty="0" err="1" smtClean="0"/>
              <a:t>sklearn</a:t>
            </a:r>
            <a:r>
              <a:rPr lang="uk-UA" dirty="0" smtClean="0"/>
              <a:t>.</a:t>
            </a:r>
          </a:p>
          <a:p>
            <a:pPr algn="just">
              <a:buNone/>
            </a:pPr>
            <a:endParaRPr lang="uk-UA" dirty="0" smtClean="0"/>
          </a:p>
          <a:p>
            <a:pPr algn="just">
              <a:buNone/>
            </a:pPr>
            <a:r>
              <a:rPr lang="uk-UA" dirty="0" smtClean="0"/>
              <a:t/>
            </a:r>
            <a:br>
              <a:rPr lang="uk-UA" dirty="0" smtClean="0"/>
            </a:br>
            <a:r>
              <a:rPr lang="uk-UA" dirty="0" smtClean="0"/>
              <a:t/>
            </a:r>
            <a:br>
              <a:rPr lang="uk-UA" dirty="0" smtClean="0"/>
            </a:br>
            <a:r>
              <a:rPr lang="uk-UA" dirty="0" err="1" smtClean="0"/>
              <a:t>loss</a:t>
            </a:r>
            <a:r>
              <a:rPr lang="uk-UA" dirty="0" smtClean="0"/>
              <a:t> = </a:t>
            </a:r>
            <a:r>
              <a:rPr lang="uk-UA" dirty="0" err="1" smtClean="0"/>
              <a:t>tf.reduce_mean</a:t>
            </a:r>
            <a:r>
              <a:rPr lang="uk-UA" dirty="0" smtClean="0"/>
              <a:t>(</a:t>
            </a:r>
            <a:r>
              <a:rPr lang="uk-UA" dirty="0" err="1" smtClean="0"/>
              <a:t>tf.square</a:t>
            </a:r>
            <a:r>
              <a:rPr lang="uk-UA" dirty="0" smtClean="0"/>
              <a:t>(y_ - </a:t>
            </a:r>
            <a:r>
              <a:rPr lang="uk-UA" dirty="0" err="1" smtClean="0"/>
              <a:t>model_output</a:t>
            </a:r>
            <a:r>
              <a:rPr lang="uk-UA" dirty="0" smtClean="0"/>
              <a:t>)) + 0.85* </a:t>
            </a:r>
            <a:r>
              <a:rPr lang="uk-UA" dirty="0" err="1" smtClean="0"/>
              <a:t>tf.nn.l2_loss</a:t>
            </a:r>
            <a:r>
              <a:rPr lang="uk-UA" dirty="0" smtClean="0"/>
              <a:t>(w) + 0.15* </a:t>
            </a:r>
            <a:r>
              <a:rPr lang="uk-UA" dirty="0" err="1" smtClean="0"/>
              <a:t>tf.reduce_mean</a:t>
            </a:r>
            <a:r>
              <a:rPr lang="uk-UA" dirty="0" smtClean="0"/>
              <a:t>(</a:t>
            </a:r>
            <a:r>
              <a:rPr lang="uk-UA" dirty="0" err="1" smtClean="0"/>
              <a:t>tf.abs</a:t>
            </a:r>
            <a:r>
              <a:rPr lang="uk-UA" dirty="0" smtClean="0"/>
              <a:t>(w))</a:t>
            </a:r>
          </a:p>
          <a:p>
            <a:pPr algn="just">
              <a:buNone/>
            </a:pPr>
            <a:r>
              <a:rPr lang="uk-UA" dirty="0" smtClean="0"/>
              <a:t> </a:t>
            </a:r>
            <a:br>
              <a:rPr lang="uk-UA" dirty="0" smtClean="0"/>
            </a:br>
            <a:endParaRPr lang="uk-UA" dirty="0" smtClean="0"/>
          </a:p>
          <a:p>
            <a:pPr algn="just">
              <a:buNone/>
            </a:pPr>
            <a:r>
              <a:rPr lang="uk-UA" dirty="0" smtClean="0"/>
              <a:t>Для найпопулярнішою L2-регресії існує окрема функція l2_loss, а ось відбір ознак за допомогою L1 доведеться реалізувати вручну, але у нас це буде середнє по всім абсолютним значенням ваг.</a:t>
            </a:r>
          </a:p>
          <a:p>
            <a:pPr algn="just">
              <a:buNone/>
            </a:pPr>
            <a:r>
              <a:rPr lang="uk-UA" dirty="0" smtClean="0"/>
              <a:t/>
            </a:r>
            <a:br>
              <a:rPr lang="uk-UA" dirty="0" smtClean="0"/>
            </a:br>
            <a:r>
              <a:rPr lang="uk-UA" dirty="0" smtClean="0"/>
              <a:t>Заради прикладу додамо ще одну суттєву зміна, яка торкнеться темпу навчання. Досить часто при навчанні великих </a:t>
            </a:r>
            <a:r>
              <a:rPr lang="uk-UA" dirty="0" err="1" smtClean="0"/>
              <a:t>нейромереж</a:t>
            </a:r>
            <a:r>
              <a:rPr lang="uk-UA" dirty="0" smtClean="0"/>
              <a:t> це просто необхідний захід для того, щоб уникнути проблем з навчанням і отримати прийнятний результат. Дуже проста ідея - в міру навчання поступово знижувати параметр кроку, уникаючи великих неприємностей.</a:t>
            </a:r>
          </a:p>
          <a:p>
            <a:pPr algn="just">
              <a:buNone/>
            </a:pPr>
            <a:endParaRPr lang="uk-UA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3931313" y="188640"/>
          <a:ext cx="2008839" cy="693316"/>
        </p:xfrm>
        <a:graphic>
          <a:graphicData uri="http://schemas.openxmlformats.org/presentationml/2006/ole">
            <p:oleObj spid="_x0000_s37890" name="Equation" r:id="rId3" imgW="1434960" imgH="495000" progId="Equation.DSMT4">
              <p:embed/>
            </p:oleObj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2467148" y="1700808"/>
          <a:ext cx="4098920" cy="720080"/>
        </p:xfrm>
        <a:graphic>
          <a:graphicData uri="http://schemas.openxmlformats.org/presentationml/2006/ole">
            <p:oleObj spid="_x0000_s37891" name="Equation" r:id="rId4" imgW="2819160" imgH="495000" progId="Equation.DSMT4">
              <p:embed/>
            </p:oleObj>
          </a:graphicData>
        </a:graphic>
      </p:graphicFrame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24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Програмні засоби проектування та реалізації нейромережевих систем. Лекція 3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332657"/>
            <a:ext cx="8229600" cy="2880320"/>
          </a:xfrm>
        </p:spPr>
        <p:txBody>
          <a:bodyPr>
            <a:normAutofit fontScale="62500" lnSpcReduction="20000"/>
          </a:bodyPr>
          <a:lstStyle/>
          <a:p>
            <a:pPr algn="just">
              <a:buNone/>
            </a:pPr>
            <a:r>
              <a:rPr lang="uk-UA" dirty="0" smtClean="0"/>
              <a:t>Замість константного темпу будемо використовувати експоненціальне загасання, яке я взяв прямо з документації:</a:t>
            </a:r>
          </a:p>
          <a:p>
            <a:pPr algn="just">
              <a:buNone/>
            </a:pPr>
            <a:r>
              <a:rPr lang="uk-UA" dirty="0" err="1" smtClean="0"/>
              <a:t>learning_rate</a:t>
            </a:r>
            <a:r>
              <a:rPr lang="uk-UA" dirty="0" smtClean="0"/>
              <a:t> = </a:t>
            </a:r>
            <a:r>
              <a:rPr lang="uk-UA" dirty="0" err="1" smtClean="0"/>
              <a:t>tf.train.exponential_decay</a:t>
            </a:r>
            <a:r>
              <a:rPr lang="uk-UA" dirty="0" smtClean="0"/>
              <a:t>(</a:t>
            </a:r>
            <a:r>
              <a:rPr lang="uk-UA" dirty="0" err="1" smtClean="0"/>
              <a:t>starter_learning_rate</a:t>
            </a:r>
            <a:r>
              <a:rPr lang="uk-UA" dirty="0" smtClean="0"/>
              <a:t>, </a:t>
            </a:r>
            <a:r>
              <a:rPr lang="uk-UA" dirty="0" err="1" smtClean="0"/>
              <a:t>global_step</a:t>
            </a:r>
            <a:r>
              <a:rPr lang="uk-UA" dirty="0" smtClean="0"/>
              <a:t>, 100000, 0.96, </a:t>
            </a:r>
            <a:r>
              <a:rPr lang="uk-UA" dirty="0" err="1" smtClean="0"/>
              <a:t>staircase=True</a:t>
            </a:r>
            <a:r>
              <a:rPr lang="uk-UA" dirty="0" smtClean="0"/>
              <a:t>)</a:t>
            </a:r>
          </a:p>
          <a:p>
            <a:pPr algn="just">
              <a:buNone/>
            </a:pPr>
            <a:r>
              <a:rPr lang="uk-UA" dirty="0" smtClean="0"/>
              <a:t>Усередині функції ховається формула:</a:t>
            </a:r>
          </a:p>
          <a:p>
            <a:pPr algn="just">
              <a:buNone/>
            </a:pPr>
            <a:r>
              <a:rPr lang="uk-UA" dirty="0" smtClean="0"/>
              <a:t/>
            </a:r>
            <a:br>
              <a:rPr lang="uk-UA" dirty="0" smtClean="0"/>
            </a:br>
            <a:endParaRPr lang="uk-UA" dirty="0" smtClean="0"/>
          </a:p>
          <a:p>
            <a:pPr algn="just">
              <a:buNone/>
            </a:pPr>
            <a:r>
              <a:rPr lang="uk-UA" dirty="0" smtClean="0"/>
              <a:t>в нашому прикладі присвоєно значення 100000, decay_rate- 0.96.</a:t>
            </a:r>
          </a:p>
          <a:p>
            <a:pPr algn="just">
              <a:buNone/>
            </a:pPr>
            <a:r>
              <a:rPr lang="uk-UA" dirty="0" smtClean="0"/>
              <a:t>Отримуємо ось такі темпи зниження помилок на навчанні і контролю:</a:t>
            </a:r>
          </a:p>
          <a:p>
            <a:pPr algn="just">
              <a:buNone/>
            </a:pPr>
            <a:endParaRPr lang="uk-UA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2411759" y="1628800"/>
          <a:ext cx="5300894" cy="575816"/>
        </p:xfrm>
        <a:graphic>
          <a:graphicData uri="http://schemas.openxmlformats.org/presentationml/2006/ole">
            <p:oleObj spid="_x0000_s38914" name="Equation" r:id="rId3" imgW="3974760" imgH="431640" progId="Equation.DSMT4">
              <p:embed/>
            </p:oleObj>
          </a:graphicData>
        </a:graphic>
      </p:graphicFrame>
      <p:pic>
        <p:nvPicPr>
          <p:cNvPr id="38916" name="Picture 4" descr="https://habrastorage.org/files/3aa/025/0ac/3aa0250acbb84646be8525515b091ed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95736" y="2996951"/>
            <a:ext cx="5040560" cy="3465385"/>
          </a:xfrm>
          <a:prstGeom prst="rect">
            <a:avLst/>
          </a:prstGeom>
          <a:noFill/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Програмні засоби проектування та реалізації нейромережевих систем. Лекція 3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88641"/>
            <a:ext cx="8229600" cy="1440160"/>
          </a:xfrm>
        </p:spPr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uk-UA" sz="2400" dirty="0" smtClean="0"/>
              <a:t>Крім експоненціального затухання є й інші функції, які дозволяють знижувати швидкість навчання, і звичайно ніщо не заважає створити ще одну функцію під свої потреби. Повний код програми доступний </a:t>
            </a:r>
            <a:r>
              <a:rPr lang="uk-UA" sz="2400" dirty="0" smtClean="0">
                <a:hlinkClick r:id="rId2"/>
              </a:rPr>
              <a:t>тут</a:t>
            </a:r>
            <a:r>
              <a:rPr lang="uk-UA" sz="2400" dirty="0" smtClean="0"/>
              <a:t> .</a:t>
            </a:r>
          </a:p>
          <a:p>
            <a:pPr algn="just">
              <a:buNone/>
            </a:pPr>
            <a:r>
              <a:rPr lang="uk-UA" sz="2400" dirty="0" smtClean="0"/>
              <a:t>Сама модель після навчання і різноманітних підбирань параметрів буде виглядати якось так:</a:t>
            </a:r>
          </a:p>
          <a:p>
            <a:pPr algn="just"/>
            <a:endParaRPr lang="uk-UA" sz="2400" dirty="0"/>
          </a:p>
        </p:txBody>
      </p:sp>
      <p:pic>
        <p:nvPicPr>
          <p:cNvPr id="40962" name="Picture 2" descr="https://habrastorage.org/files/653/552/97c/65355297c80848c8bf528914af1d411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1772816"/>
            <a:ext cx="6048672" cy="4158462"/>
          </a:xfrm>
          <a:prstGeom prst="rect">
            <a:avLst/>
          </a:prstGeom>
          <a:noFill/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Програмні засоби проектування та реалізації нейромережевих систем. Лекція 3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>
            <a:normAutofit/>
          </a:bodyPr>
          <a:lstStyle/>
          <a:p>
            <a:r>
              <a:rPr lang="uk-UA" sz="3200" b="1" dirty="0" smtClean="0"/>
              <a:t>Збереження і завантаження графів</a:t>
            </a:r>
            <a:endParaRPr lang="uk-UA" sz="32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uk-UA" sz="1600" dirty="0" smtClean="0"/>
              <a:t>Ми отримали модель і було б непогано її зберегти. В TF все досить просто - в API є спеціальний </a:t>
            </a:r>
            <a:r>
              <a:rPr lang="uk-UA" sz="1600" dirty="0" err="1" smtClean="0"/>
              <a:t>об'єкт-серіалізатор</a:t>
            </a:r>
            <a:r>
              <a:rPr lang="uk-UA" sz="1600" dirty="0" smtClean="0"/>
              <a:t>, який робить дві речі: зберігає поточний граф, його стан і значення змінних в файл; читає все те ж саме з файлу.</a:t>
            </a:r>
          </a:p>
          <a:p>
            <a:pPr>
              <a:buNone/>
            </a:pPr>
            <a:r>
              <a:rPr lang="uk-UA" sz="1600" dirty="0" smtClean="0"/>
              <a:t>Ось все що потрібно - це створити цей об'єкт:</a:t>
            </a:r>
          </a:p>
          <a:p>
            <a:pPr>
              <a:buNone/>
            </a:pPr>
            <a:r>
              <a:rPr lang="uk-UA" sz="1600" dirty="0" err="1" smtClean="0"/>
              <a:t>saver</a:t>
            </a:r>
            <a:r>
              <a:rPr lang="uk-UA" sz="1600" dirty="0" smtClean="0"/>
              <a:t> = </a:t>
            </a:r>
            <a:r>
              <a:rPr lang="uk-UA" sz="1600" dirty="0" err="1" smtClean="0"/>
              <a:t>tf.train.Saver</a:t>
            </a:r>
            <a:r>
              <a:rPr lang="uk-UA" sz="1600" dirty="0" smtClean="0"/>
              <a:t>()</a:t>
            </a:r>
            <a:br>
              <a:rPr lang="uk-UA" sz="1600" dirty="0" smtClean="0"/>
            </a:br>
            <a:r>
              <a:rPr lang="uk-UA" sz="1600" dirty="0" smtClean="0"/>
              <a:t>Збереження стану поточної сесії проводиться за допомогою методу </a:t>
            </a:r>
            <a:r>
              <a:rPr lang="uk-UA" sz="1600" dirty="0" err="1" smtClean="0"/>
              <a:t>save</a:t>
            </a:r>
            <a:r>
              <a:rPr lang="uk-UA" sz="1600" dirty="0" smtClean="0"/>
              <a:t>:</a:t>
            </a:r>
          </a:p>
          <a:p>
            <a:pPr>
              <a:buNone/>
            </a:pPr>
            <a:r>
              <a:rPr lang="uk-UA" sz="1600" dirty="0" err="1" smtClean="0"/>
              <a:t>saver.save</a:t>
            </a:r>
            <a:r>
              <a:rPr lang="uk-UA" sz="1600" dirty="0" smtClean="0"/>
              <a:t>(</a:t>
            </a:r>
            <a:r>
              <a:rPr lang="uk-UA" sz="1600" dirty="0" err="1" smtClean="0"/>
              <a:t>sess</a:t>
            </a:r>
            <a:r>
              <a:rPr lang="uk-UA" sz="1600" dirty="0" smtClean="0"/>
              <a:t>, "</a:t>
            </a:r>
            <a:r>
              <a:rPr lang="uk-UA" sz="1600" dirty="0" err="1" smtClean="0"/>
              <a:t>checkpoint_dir</a:t>
            </a:r>
            <a:r>
              <a:rPr lang="uk-UA" sz="1600" dirty="0" smtClean="0"/>
              <a:t>/</a:t>
            </a:r>
            <a:r>
              <a:rPr lang="uk-UA" sz="1600" dirty="0" err="1" smtClean="0"/>
              <a:t>model.ckpt</a:t>
            </a:r>
            <a:r>
              <a:rPr lang="uk-UA" sz="1600" dirty="0" smtClean="0"/>
              <a:t>")</a:t>
            </a:r>
            <a:br>
              <a:rPr lang="uk-UA" sz="1600" dirty="0" smtClean="0"/>
            </a:br>
            <a:r>
              <a:rPr lang="uk-UA" sz="1600" dirty="0" smtClean="0"/>
              <a:t>Вже якось прийнято, що збережені стану моделі називають </a:t>
            </a:r>
            <a:r>
              <a:rPr lang="uk-UA" sz="1600" dirty="0" err="1" smtClean="0"/>
              <a:t>Чекпойнт</a:t>
            </a:r>
            <a:r>
              <a:rPr lang="uk-UA" sz="1600" dirty="0" smtClean="0"/>
              <a:t>, звідси назва папок і розширення файлів. Відновлення проводиться за допомогою методу </a:t>
            </a:r>
            <a:r>
              <a:rPr lang="uk-UA" sz="1600" dirty="0" err="1" smtClean="0"/>
              <a:t>restore</a:t>
            </a:r>
            <a:r>
              <a:rPr lang="uk-UA" sz="1600" dirty="0" smtClean="0"/>
              <a:t>:</a:t>
            </a:r>
          </a:p>
          <a:p>
            <a:pPr>
              <a:buNone/>
            </a:pPr>
            <a:endParaRPr lang="uk-UA" sz="1600" dirty="0" smtClean="0"/>
          </a:p>
          <a:p>
            <a:pPr>
              <a:buNone/>
            </a:pPr>
            <a:r>
              <a:rPr lang="uk-UA" sz="1600" dirty="0" err="1" smtClean="0"/>
              <a:t>ckpt</a:t>
            </a:r>
            <a:r>
              <a:rPr lang="uk-UA" sz="1600" dirty="0" smtClean="0"/>
              <a:t> = </a:t>
            </a:r>
            <a:r>
              <a:rPr lang="uk-UA" sz="1600" dirty="0" err="1" smtClean="0"/>
              <a:t>tf.train.get_checkpoint_state</a:t>
            </a:r>
            <a:r>
              <a:rPr lang="uk-UA" sz="1600" dirty="0" smtClean="0"/>
              <a:t>(</a:t>
            </a:r>
            <a:r>
              <a:rPr lang="uk-UA" sz="1600" dirty="0" err="1" smtClean="0"/>
              <a:t>ckpt_dir</a:t>
            </a:r>
            <a:r>
              <a:rPr lang="uk-UA" sz="1600" dirty="0" smtClean="0"/>
              <a:t>)</a:t>
            </a:r>
          </a:p>
          <a:p>
            <a:pPr>
              <a:buNone/>
            </a:pPr>
            <a:r>
              <a:rPr lang="uk-UA" sz="1600" dirty="0" smtClean="0"/>
              <a:t> </a:t>
            </a:r>
            <a:r>
              <a:rPr lang="uk-UA" sz="1600" dirty="0" err="1" smtClean="0"/>
              <a:t>if</a:t>
            </a:r>
            <a:r>
              <a:rPr lang="uk-UA" sz="1600" dirty="0" smtClean="0"/>
              <a:t> </a:t>
            </a:r>
            <a:r>
              <a:rPr lang="uk-UA" sz="1600" dirty="0" err="1" smtClean="0"/>
              <a:t>ckpt</a:t>
            </a:r>
            <a:r>
              <a:rPr lang="uk-UA" sz="1600" dirty="0" smtClean="0"/>
              <a:t> </a:t>
            </a:r>
            <a:r>
              <a:rPr lang="uk-UA" sz="1600" dirty="0" err="1" smtClean="0"/>
              <a:t>and</a:t>
            </a:r>
            <a:r>
              <a:rPr lang="uk-UA" sz="1600" dirty="0" smtClean="0"/>
              <a:t> </a:t>
            </a:r>
            <a:r>
              <a:rPr lang="uk-UA" sz="1600" dirty="0" err="1" smtClean="0"/>
              <a:t>ckpt.model_checkpoint_path</a:t>
            </a:r>
            <a:r>
              <a:rPr lang="uk-UA" sz="1600" dirty="0" smtClean="0"/>
              <a:t>: </a:t>
            </a:r>
          </a:p>
          <a:p>
            <a:pPr>
              <a:buNone/>
            </a:pPr>
            <a:r>
              <a:rPr lang="uk-UA" sz="1600" dirty="0" smtClean="0"/>
              <a:t>          </a:t>
            </a:r>
            <a:r>
              <a:rPr lang="uk-UA" sz="1600" dirty="0" err="1" smtClean="0"/>
              <a:t>print</a:t>
            </a:r>
            <a:r>
              <a:rPr lang="uk-UA" sz="1600" dirty="0" smtClean="0"/>
              <a:t>(</a:t>
            </a:r>
            <a:r>
              <a:rPr lang="uk-UA" sz="1600" dirty="0" err="1" smtClean="0"/>
              <a:t>ckpt.model_checkpoint_path</a:t>
            </a:r>
            <a:r>
              <a:rPr lang="uk-UA" sz="1600" dirty="0" smtClean="0"/>
              <a:t>) </a:t>
            </a:r>
          </a:p>
          <a:p>
            <a:pPr>
              <a:buNone/>
            </a:pPr>
            <a:r>
              <a:rPr lang="uk-UA" sz="1600" dirty="0" smtClean="0"/>
              <a:t>          </a:t>
            </a:r>
            <a:r>
              <a:rPr lang="uk-UA" sz="1600" dirty="0" err="1" smtClean="0"/>
              <a:t>saver.restore</a:t>
            </a:r>
            <a:r>
              <a:rPr lang="uk-UA" sz="1600" dirty="0" smtClean="0"/>
              <a:t>(</a:t>
            </a:r>
            <a:r>
              <a:rPr lang="uk-UA" sz="1600" dirty="0" err="1" smtClean="0"/>
              <a:t>session</a:t>
            </a:r>
            <a:r>
              <a:rPr lang="uk-UA" sz="1600" dirty="0" smtClean="0"/>
              <a:t>, </a:t>
            </a:r>
            <a:r>
              <a:rPr lang="uk-UA" sz="1600" dirty="0" err="1" smtClean="0"/>
              <a:t>ckpt.model_checkpoint_path</a:t>
            </a:r>
            <a:r>
              <a:rPr lang="uk-UA" sz="1600" dirty="0" smtClean="0"/>
              <a:t>)</a:t>
            </a:r>
            <a:br>
              <a:rPr lang="uk-UA" sz="1600" dirty="0" smtClean="0"/>
            </a:br>
            <a:endParaRPr lang="uk-UA" sz="1600" dirty="0" smtClean="0"/>
          </a:p>
          <a:p>
            <a:pPr>
              <a:buNone/>
            </a:pPr>
            <a:r>
              <a:rPr lang="uk-UA" sz="1600" dirty="0" smtClean="0"/>
              <a:t>Спочатку за допомогою спеціальної функції отримуємо стан </a:t>
            </a:r>
            <a:r>
              <a:rPr lang="uk-UA" sz="1600" dirty="0" err="1" smtClean="0"/>
              <a:t>Чекпойнт</a:t>
            </a:r>
            <a:r>
              <a:rPr lang="uk-UA" sz="1600" dirty="0" smtClean="0"/>
              <a:t> (якщо раптом в цільової директорії немає збереженої моделі, функція поверне </a:t>
            </a:r>
            <a:r>
              <a:rPr lang="uk-UA" sz="1600" dirty="0" err="1" smtClean="0"/>
              <a:t>None</a:t>
            </a:r>
            <a:r>
              <a:rPr lang="uk-UA" sz="1600" dirty="0" smtClean="0"/>
              <a:t>). За замовчуванням функція шукає файл </a:t>
            </a:r>
            <a:r>
              <a:rPr lang="uk-UA" sz="1600" dirty="0" err="1" smtClean="0"/>
              <a:t>checkpoint</a:t>
            </a:r>
            <a:r>
              <a:rPr lang="uk-UA" sz="1600" dirty="0" smtClean="0"/>
              <a:t>, але це поведінка можна змінити за допомогою параметра. Після цього </a:t>
            </a:r>
            <a:r>
              <a:rPr lang="uk-UA" sz="1600" dirty="0" err="1" smtClean="0"/>
              <a:t>restore</a:t>
            </a:r>
            <a:r>
              <a:rPr lang="uk-UA" sz="1600" dirty="0" smtClean="0"/>
              <a:t> відновлює стан графа.</a:t>
            </a:r>
          </a:p>
          <a:p>
            <a:pPr>
              <a:buNone/>
            </a:pPr>
            <a:endParaRPr lang="uk-UA" sz="1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Програмні засоби проектування та реалізації нейромережевих систем. Лекція 3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92696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Tensorboard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832648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uk-UA" sz="1600" dirty="0" smtClean="0"/>
              <a:t>Вкрай корисна система в складі TF - web-</a:t>
            </a:r>
            <a:r>
              <a:rPr lang="uk-UA" sz="1600" dirty="0" err="1" smtClean="0"/>
              <a:t>dashboard</a:t>
            </a:r>
            <a:r>
              <a:rPr lang="uk-UA" sz="1600" dirty="0" smtClean="0"/>
              <a:t>, який дозволяє збирати статистику з </a:t>
            </a:r>
            <a:r>
              <a:rPr lang="uk-UA" sz="1600" dirty="0" err="1" smtClean="0"/>
              <a:t>дампів</a:t>
            </a:r>
            <a:r>
              <a:rPr lang="uk-UA" sz="1600" dirty="0" smtClean="0"/>
              <a:t> і </a:t>
            </a:r>
            <a:r>
              <a:rPr lang="uk-UA" sz="1600" dirty="0" err="1" smtClean="0"/>
              <a:t>логів</a:t>
            </a:r>
            <a:r>
              <a:rPr lang="uk-UA" sz="1600" dirty="0" smtClean="0"/>
              <a:t>. Спостерігати, що ж все-таки відбувається під час обчислень. Вкрай зручно те, що </a:t>
            </a:r>
            <a:r>
              <a:rPr lang="uk-UA" sz="1600" dirty="0" err="1" smtClean="0"/>
              <a:t>дашборд</a:t>
            </a:r>
            <a:r>
              <a:rPr lang="uk-UA" sz="1600" dirty="0" smtClean="0"/>
              <a:t> працює на </a:t>
            </a:r>
            <a:r>
              <a:rPr lang="uk-UA" sz="1600" dirty="0" err="1" smtClean="0"/>
              <a:t>веб-сервері</a:t>
            </a:r>
            <a:r>
              <a:rPr lang="uk-UA" sz="1600" dirty="0" smtClean="0"/>
              <a:t> і можна, наприклад, запустивши </a:t>
            </a:r>
            <a:r>
              <a:rPr lang="uk-UA" sz="1600" dirty="0" err="1" smtClean="0"/>
              <a:t>tensorboard</a:t>
            </a:r>
            <a:r>
              <a:rPr lang="uk-UA" sz="1600" dirty="0" smtClean="0"/>
              <a:t> на віддаленій машині в хмарі, спостерігати, що відбувається у себе в вікні браузера.</a:t>
            </a:r>
          </a:p>
          <a:p>
            <a:pPr algn="just">
              <a:buNone/>
            </a:pPr>
            <a:r>
              <a:rPr lang="uk-UA" sz="1600" dirty="0" smtClean="0"/>
              <a:t/>
            </a:r>
            <a:br>
              <a:rPr lang="uk-UA" sz="1600" dirty="0" smtClean="0"/>
            </a:br>
            <a:r>
              <a:rPr lang="uk-UA" sz="1600" dirty="0" err="1" smtClean="0"/>
              <a:t>Tensorboard</a:t>
            </a:r>
            <a:r>
              <a:rPr lang="uk-UA" sz="1600" dirty="0" smtClean="0"/>
              <a:t> вміє:</a:t>
            </a:r>
          </a:p>
          <a:p>
            <a:pPr algn="just">
              <a:buNone/>
            </a:pPr>
            <a:r>
              <a:rPr lang="uk-UA" sz="1600" dirty="0" smtClean="0"/>
              <a:t>Малювати граф обчислень. Граф обчислень варто подивитися хоча б для самоперевірки, щоб переконатися в тому, що зібралося і вважається саме те, що планувалося, і при кодуванні не допущено помилок.</a:t>
            </a:r>
          </a:p>
          <a:p>
            <a:pPr algn="just">
              <a:buNone/>
            </a:pPr>
            <a:r>
              <a:rPr lang="uk-UA" sz="1600" dirty="0" smtClean="0"/>
              <a:t>Показувати статистику по змінним. Можна збирати взагалі будь-яку статистику. Є засіб для аналізу багатовимірних даних (наприклад, </a:t>
            </a:r>
            <a:r>
              <a:rPr lang="uk-UA" sz="1600" dirty="0" err="1" smtClean="0"/>
              <a:t>ембеддінгів</a:t>
            </a:r>
            <a:r>
              <a:rPr lang="uk-UA" sz="1600" dirty="0" smtClean="0"/>
              <a:t>). Для цього в </a:t>
            </a:r>
            <a:r>
              <a:rPr lang="uk-UA" sz="1600" dirty="0" err="1" smtClean="0"/>
              <a:t>дашборда</a:t>
            </a:r>
            <a:r>
              <a:rPr lang="uk-UA" sz="1600" dirty="0" smtClean="0"/>
              <a:t> вбудовані PCA і t-SNE, з якими можна спробувати розглянути дані в 2 і 3 вимірах.</a:t>
            </a:r>
          </a:p>
          <a:p>
            <a:pPr algn="just">
              <a:buNone/>
            </a:pPr>
            <a:r>
              <a:rPr lang="uk-UA" sz="1600" dirty="0" smtClean="0"/>
              <a:t>Можна будувати гістограми розподілів виходів шарів мереж і поведінки змінних.</a:t>
            </a:r>
          </a:p>
          <a:p>
            <a:pPr algn="just">
              <a:buNone/>
            </a:pPr>
            <a:r>
              <a:rPr lang="uk-UA" sz="1600" dirty="0" smtClean="0"/>
              <a:t>Зворотний бік медалі - щоб статистика потрапляла в </a:t>
            </a:r>
            <a:r>
              <a:rPr lang="uk-UA" sz="1600" dirty="0" err="1" smtClean="0"/>
              <a:t>дашборд</a:t>
            </a:r>
            <a:r>
              <a:rPr lang="uk-UA" sz="1600" dirty="0" smtClean="0"/>
              <a:t>, її потрібно зберігати в </a:t>
            </a:r>
            <a:r>
              <a:rPr lang="uk-UA" sz="1600" dirty="0" err="1" smtClean="0"/>
              <a:t>логи</a:t>
            </a:r>
            <a:r>
              <a:rPr lang="uk-UA" sz="1600" dirty="0" smtClean="0"/>
              <a:t> (в форматі </a:t>
            </a:r>
            <a:r>
              <a:rPr lang="uk-UA" sz="1600" dirty="0" err="1" smtClean="0"/>
              <a:t>protobuf</a:t>
            </a:r>
            <a:r>
              <a:rPr lang="uk-UA" sz="1600" dirty="0" smtClean="0"/>
              <a:t>) за допомогою спеціального API. API не дуже складний, згрупований в </a:t>
            </a:r>
            <a:r>
              <a:rPr lang="uk-UA" sz="1600" dirty="0" err="1" smtClean="0"/>
              <a:t>tf.summary</a:t>
            </a:r>
            <a:r>
              <a:rPr lang="uk-UA" sz="1600" dirty="0" smtClean="0"/>
              <a:t>. Для збору статистики потрібно буде окремо зареєструвати змінні за допомогою спеціальних функцій і потім окремо зберегти все в </a:t>
            </a:r>
            <a:r>
              <a:rPr lang="uk-UA" sz="1600" dirty="0" err="1" smtClean="0"/>
              <a:t>лог</a:t>
            </a:r>
            <a:r>
              <a:rPr lang="uk-UA" sz="1600" dirty="0" smtClean="0"/>
              <a:t>.</a:t>
            </a:r>
          </a:p>
          <a:p>
            <a:pPr algn="just">
              <a:buNone/>
            </a:pPr>
            <a:r>
              <a:rPr lang="uk-UA" sz="1600" dirty="0" smtClean="0"/>
              <a:t>Ще при використанні </a:t>
            </a:r>
            <a:r>
              <a:rPr lang="uk-UA" sz="1600" dirty="0" err="1" smtClean="0"/>
              <a:t>Tensorboard</a:t>
            </a:r>
            <a:r>
              <a:rPr lang="uk-UA" sz="1600" dirty="0" smtClean="0"/>
              <a:t> важливо також не забувати про параметр </a:t>
            </a:r>
            <a:r>
              <a:rPr lang="uk-UA" sz="1600" dirty="0" err="1" smtClean="0"/>
              <a:t>nameу</a:t>
            </a:r>
            <a:r>
              <a:rPr lang="uk-UA" sz="1600" dirty="0" smtClean="0"/>
              <a:t> змінних. Ім'я, яке буде присвоєно змінній, потім буде використовуватися для відтворення графа, вибору в інтерфейсі </a:t>
            </a:r>
            <a:r>
              <a:rPr lang="uk-UA" sz="1600" dirty="0" err="1" smtClean="0"/>
              <a:t>дашборда</a:t>
            </a:r>
            <a:r>
              <a:rPr lang="uk-UA" sz="1600" dirty="0" smtClean="0"/>
              <a:t>, загалом, скрізь. Для невеликих графів це не критично, але з ростом складності завдання можуть виникнути проблеми з розумінням того, що відбувається.</a:t>
            </a:r>
          </a:p>
          <a:p>
            <a:pPr algn="just">
              <a:buNone/>
            </a:pPr>
            <a:endParaRPr lang="uk-UA" sz="1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Програмні засоби проектування та реалізації нейромережевих систем. Лекція 3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uk-UA" sz="1600" dirty="0" smtClean="0"/>
              <a:t>Є кілька типів функцій, які зберігають дані змінних по-різному:</a:t>
            </a:r>
          </a:p>
          <a:p>
            <a:pPr>
              <a:buNone/>
            </a:pPr>
            <a:r>
              <a:rPr lang="uk-UA" sz="1600" dirty="0" err="1" smtClean="0"/>
              <a:t>tf.summary.histogram</a:t>
            </a:r>
            <a:r>
              <a:rPr lang="uk-UA" sz="1600" dirty="0" smtClean="0"/>
              <a:t>("</a:t>
            </a:r>
            <a:r>
              <a:rPr lang="uk-UA" sz="1600" dirty="0" err="1" smtClean="0"/>
              <a:t>layer_output</a:t>
            </a:r>
            <a:r>
              <a:rPr lang="uk-UA" sz="1600" dirty="0" smtClean="0"/>
              <a:t>", w_h)</a:t>
            </a:r>
          </a:p>
          <a:p>
            <a:pPr algn="just">
              <a:buNone/>
            </a:pPr>
            <a:r>
              <a:rPr lang="uk-UA" sz="1600" dirty="0" smtClean="0"/>
              <a:t>Ця функція дозволить зібрати гістограму для виходу шару і приблизно оцінити динаміку змін при навчанні. Функція </a:t>
            </a:r>
            <a:r>
              <a:rPr lang="uk-UA" sz="1600" dirty="0" err="1" smtClean="0"/>
              <a:t>tf.summary.scalar</a:t>
            </a:r>
            <a:r>
              <a:rPr lang="uk-UA" sz="1600" dirty="0" smtClean="0"/>
              <a:t>("</a:t>
            </a:r>
            <a:r>
              <a:rPr lang="uk-UA" sz="1600" dirty="0" err="1" smtClean="0"/>
              <a:t>accuracy</a:t>
            </a:r>
            <a:r>
              <a:rPr lang="uk-UA" sz="1600" dirty="0" smtClean="0"/>
              <a:t>", </a:t>
            </a:r>
            <a:r>
              <a:rPr lang="uk-UA" sz="1600" dirty="0" err="1" smtClean="0"/>
              <a:t>learning_rate</a:t>
            </a:r>
            <a:r>
              <a:rPr lang="uk-UA" sz="1600" dirty="0" smtClean="0"/>
              <a:t>) буде зберігати число. Ще можна зберігати аудіо і картинки.</a:t>
            </a:r>
          </a:p>
          <a:p>
            <a:pPr algn="just">
              <a:buNone/>
            </a:pPr>
            <a:r>
              <a:rPr lang="uk-UA" sz="1600" dirty="0" smtClean="0"/>
              <a:t>Для збереження </a:t>
            </a:r>
            <a:r>
              <a:rPr lang="uk-UA" sz="1600" dirty="0" err="1" smtClean="0"/>
              <a:t>логів</a:t>
            </a:r>
            <a:r>
              <a:rPr lang="uk-UA" sz="1600" dirty="0" smtClean="0"/>
              <a:t> потрібно трохи більше: спочатку потрібно створити </a:t>
            </a:r>
            <a:r>
              <a:rPr lang="uk-UA" sz="1600" dirty="0" err="1" smtClean="0"/>
              <a:t>FileWriter</a:t>
            </a:r>
            <a:r>
              <a:rPr lang="uk-UA" sz="1600" dirty="0" smtClean="0"/>
              <a:t> для запису файлу.</a:t>
            </a:r>
          </a:p>
          <a:p>
            <a:pPr>
              <a:buNone/>
            </a:pPr>
            <a:r>
              <a:rPr lang="uk-UA" sz="1600" dirty="0" err="1" smtClean="0"/>
              <a:t>writer</a:t>
            </a:r>
            <a:r>
              <a:rPr lang="uk-UA" sz="1600" dirty="0" smtClean="0"/>
              <a:t> = </a:t>
            </a:r>
            <a:r>
              <a:rPr lang="uk-UA" sz="1600" dirty="0" err="1" smtClean="0"/>
              <a:t>tf.summary.FileWriter</a:t>
            </a:r>
            <a:r>
              <a:rPr lang="uk-UA" sz="1600" dirty="0" smtClean="0"/>
              <a:t>("./</a:t>
            </a:r>
            <a:r>
              <a:rPr lang="uk-UA" sz="1600" dirty="0" err="1" smtClean="0"/>
              <a:t>logs</a:t>
            </a:r>
            <a:r>
              <a:rPr lang="uk-UA" sz="1600" dirty="0" smtClean="0"/>
              <a:t>/</a:t>
            </a:r>
            <a:r>
              <a:rPr lang="uk-UA" sz="1600" dirty="0" err="1" smtClean="0"/>
              <a:t>nn_logs</a:t>
            </a:r>
            <a:r>
              <a:rPr lang="uk-UA" sz="1600" dirty="0" smtClean="0"/>
              <a:t>", </a:t>
            </a:r>
            <a:r>
              <a:rPr lang="uk-UA" sz="1600" dirty="0" err="1" smtClean="0"/>
              <a:t>sess.graph</a:t>
            </a:r>
            <a:r>
              <a:rPr lang="uk-UA" sz="1600" dirty="0" smtClean="0"/>
              <a:t>) </a:t>
            </a:r>
            <a:r>
              <a:rPr lang="uk-UA" sz="1600" i="1" dirty="0" smtClean="0"/>
              <a:t># </a:t>
            </a:r>
            <a:r>
              <a:rPr lang="uk-UA" sz="1600" i="1" dirty="0" err="1" smtClean="0"/>
              <a:t>for</a:t>
            </a:r>
            <a:r>
              <a:rPr lang="uk-UA" sz="1600" i="1" dirty="0" smtClean="0"/>
              <a:t> 1.0</a:t>
            </a:r>
            <a:r>
              <a:rPr lang="uk-UA" sz="1600" dirty="0" smtClean="0"/>
              <a:t> </a:t>
            </a:r>
            <a:r>
              <a:rPr lang="uk-UA" sz="1600" dirty="0" err="1" smtClean="0"/>
              <a:t>merged</a:t>
            </a:r>
            <a:r>
              <a:rPr lang="uk-UA" sz="1600" dirty="0" smtClean="0"/>
              <a:t> = </a:t>
            </a:r>
            <a:r>
              <a:rPr lang="uk-UA" sz="1600" dirty="0" err="1" smtClean="0"/>
              <a:t>tf.summary.merge_all</a:t>
            </a:r>
            <a:r>
              <a:rPr lang="uk-UA" sz="1600" dirty="0" smtClean="0"/>
              <a:t>()</a:t>
            </a:r>
            <a:br>
              <a:rPr lang="uk-UA" sz="1600" dirty="0" smtClean="0"/>
            </a:br>
            <a:r>
              <a:rPr lang="uk-UA" sz="1600" dirty="0" smtClean="0"/>
              <a:t>І об'єднати всю статистику в одному об'єкті.</a:t>
            </a:r>
          </a:p>
          <a:p>
            <a:pPr>
              <a:buNone/>
            </a:pPr>
            <a:r>
              <a:rPr lang="uk-UA" sz="1600" dirty="0" smtClean="0"/>
              <a:t>Тепер потрібно ось цей об'єкт </a:t>
            </a:r>
            <a:r>
              <a:rPr lang="uk-UA" sz="1600" dirty="0" err="1" smtClean="0"/>
              <a:t>mergedпередати</a:t>
            </a:r>
            <a:r>
              <a:rPr lang="uk-UA" sz="1600" dirty="0" smtClean="0"/>
              <a:t> на виконання в сесію і потім за допомогою методу </a:t>
            </a:r>
            <a:r>
              <a:rPr lang="uk-UA" sz="1600" dirty="0" err="1" smtClean="0"/>
              <a:t>FileWriterдодати</a:t>
            </a:r>
            <a:r>
              <a:rPr lang="uk-UA" sz="1600" dirty="0" smtClean="0"/>
              <a:t> нові дані, отримані від сесії.</a:t>
            </a:r>
          </a:p>
          <a:p>
            <a:pPr>
              <a:buNone/>
            </a:pPr>
            <a:r>
              <a:rPr lang="uk-UA" sz="1600" dirty="0" err="1" smtClean="0"/>
              <a:t>summary</a:t>
            </a:r>
            <a:r>
              <a:rPr lang="uk-UA" sz="1600" dirty="0" smtClean="0"/>
              <a:t>, </a:t>
            </a:r>
            <a:r>
              <a:rPr lang="uk-UA" sz="1600" dirty="0" err="1" smtClean="0"/>
              <a:t>op_result</a:t>
            </a:r>
            <a:r>
              <a:rPr lang="uk-UA" sz="1600" dirty="0" smtClean="0"/>
              <a:t> = </a:t>
            </a:r>
            <a:r>
              <a:rPr lang="uk-UA" sz="1600" dirty="0" err="1" smtClean="0"/>
              <a:t>sess.run</a:t>
            </a:r>
            <a:r>
              <a:rPr lang="uk-UA" sz="1600" dirty="0" smtClean="0"/>
              <a:t>([</a:t>
            </a:r>
            <a:r>
              <a:rPr lang="uk-UA" sz="1600" dirty="0" err="1" smtClean="0"/>
              <a:t>merged</a:t>
            </a:r>
            <a:r>
              <a:rPr lang="uk-UA" sz="1600" dirty="0" smtClean="0"/>
              <a:t>, </a:t>
            </a:r>
            <a:r>
              <a:rPr lang="uk-UA" sz="1600" dirty="0" err="1" smtClean="0"/>
              <a:t>op</a:t>
            </a:r>
            <a:r>
              <a:rPr lang="uk-UA" sz="1600" dirty="0" smtClean="0"/>
              <a:t>], </a:t>
            </a:r>
            <a:r>
              <a:rPr lang="uk-UA" sz="1600" dirty="0" err="1" smtClean="0"/>
              <a:t>feed_dict=</a:t>
            </a:r>
            <a:r>
              <a:rPr lang="uk-UA" sz="1600" dirty="0" smtClean="0"/>
              <a:t>{X: </a:t>
            </a:r>
            <a:r>
              <a:rPr lang="uk-UA" sz="1600" dirty="0" err="1" smtClean="0"/>
              <a:t>X_train</a:t>
            </a:r>
            <a:r>
              <a:rPr lang="uk-UA" sz="1600" dirty="0" smtClean="0"/>
              <a:t>, Y: </a:t>
            </a:r>
            <a:r>
              <a:rPr lang="uk-UA" sz="1600" dirty="0" err="1" smtClean="0"/>
              <a:t>y_train</a:t>
            </a:r>
            <a:r>
              <a:rPr lang="uk-UA" sz="1600" dirty="0" smtClean="0"/>
              <a:t>, </a:t>
            </a:r>
            <a:r>
              <a:rPr lang="uk-UA" sz="1600" dirty="0" err="1" smtClean="0"/>
              <a:t>p_keep_input</a:t>
            </a:r>
            <a:r>
              <a:rPr lang="uk-UA" sz="1600" dirty="0" smtClean="0"/>
              <a:t>: 1.0, </a:t>
            </a:r>
            <a:r>
              <a:rPr lang="uk-UA" sz="1600" dirty="0" err="1" smtClean="0"/>
              <a:t>p_keep_hidden</a:t>
            </a:r>
            <a:r>
              <a:rPr lang="uk-UA" sz="1600" dirty="0" smtClean="0"/>
              <a:t>: 1.0}) </a:t>
            </a:r>
            <a:r>
              <a:rPr lang="uk-UA" sz="1600" dirty="0" err="1" smtClean="0"/>
              <a:t>writer.add_summary</a:t>
            </a:r>
            <a:r>
              <a:rPr lang="uk-UA" sz="1600" dirty="0" smtClean="0"/>
              <a:t>(</a:t>
            </a:r>
            <a:r>
              <a:rPr lang="uk-UA" sz="1600" dirty="0" err="1" smtClean="0"/>
              <a:t>summary</a:t>
            </a:r>
            <a:r>
              <a:rPr lang="uk-UA" sz="1600" dirty="0" smtClean="0"/>
              <a:t>, i)</a:t>
            </a:r>
            <a:br>
              <a:rPr lang="uk-UA" sz="1600" dirty="0" smtClean="0"/>
            </a:br>
            <a:endParaRPr lang="uk-UA" sz="1600" dirty="0" smtClean="0"/>
          </a:p>
          <a:p>
            <a:pPr>
              <a:buNone/>
            </a:pPr>
            <a:r>
              <a:rPr lang="uk-UA" sz="1600" dirty="0" smtClean="0"/>
              <a:t>Втім, для простого збереження графа досить ось такого коду:</a:t>
            </a:r>
          </a:p>
          <a:p>
            <a:pPr>
              <a:buNone/>
            </a:pPr>
            <a:r>
              <a:rPr lang="uk-UA" sz="1600" dirty="0" err="1" smtClean="0"/>
              <a:t>merged</a:t>
            </a:r>
            <a:r>
              <a:rPr lang="uk-UA" sz="1600" dirty="0" smtClean="0"/>
              <a:t> = </a:t>
            </a:r>
            <a:r>
              <a:rPr lang="uk-UA" sz="1600" dirty="0" err="1" smtClean="0"/>
              <a:t>tf.summary.merge_all</a:t>
            </a:r>
            <a:r>
              <a:rPr lang="uk-UA" sz="1600" dirty="0" smtClean="0"/>
              <a:t>(</a:t>
            </a:r>
            <a:r>
              <a:rPr lang="uk-UA" sz="1600" dirty="0" err="1" smtClean="0"/>
              <a:t>key='summaries'</a:t>
            </a:r>
            <a:r>
              <a:rPr lang="uk-UA" sz="1600" dirty="0" smtClean="0"/>
              <a:t>) </a:t>
            </a:r>
            <a:r>
              <a:rPr lang="uk-UA" sz="1600" dirty="0" err="1" smtClean="0"/>
              <a:t>if</a:t>
            </a:r>
            <a:r>
              <a:rPr lang="uk-UA" sz="1600" dirty="0" smtClean="0"/>
              <a:t> </a:t>
            </a:r>
            <a:r>
              <a:rPr lang="uk-UA" sz="1600" dirty="0" err="1" smtClean="0"/>
              <a:t>not</a:t>
            </a:r>
            <a:r>
              <a:rPr lang="uk-UA" sz="1600" dirty="0" smtClean="0"/>
              <a:t> </a:t>
            </a:r>
            <a:r>
              <a:rPr lang="uk-UA" sz="1600" dirty="0" err="1" smtClean="0"/>
              <a:t>os.path.exists</a:t>
            </a:r>
            <a:r>
              <a:rPr lang="uk-UA" sz="1600" dirty="0" smtClean="0"/>
              <a:t>(</a:t>
            </a:r>
            <a:r>
              <a:rPr lang="uk-UA" sz="1600" dirty="0" err="1" smtClean="0"/>
              <a:t>'tensorboard_logs</a:t>
            </a:r>
            <a:r>
              <a:rPr lang="uk-UA" sz="1600" dirty="0" smtClean="0"/>
              <a:t>/'): </a:t>
            </a:r>
            <a:r>
              <a:rPr lang="uk-UA" sz="1600" dirty="0" err="1" smtClean="0"/>
              <a:t>os.makedirs</a:t>
            </a:r>
            <a:r>
              <a:rPr lang="uk-UA" sz="1600" dirty="0" smtClean="0"/>
              <a:t>(</a:t>
            </a:r>
            <a:r>
              <a:rPr lang="uk-UA" sz="1600" dirty="0" err="1" smtClean="0"/>
              <a:t>'tensorboard_logs</a:t>
            </a:r>
            <a:r>
              <a:rPr lang="uk-UA" sz="1600" dirty="0" smtClean="0"/>
              <a:t>/') </a:t>
            </a:r>
            <a:r>
              <a:rPr lang="uk-UA" sz="1600" dirty="0" err="1" smtClean="0"/>
              <a:t>my_writer</a:t>
            </a:r>
            <a:r>
              <a:rPr lang="uk-UA" sz="1600" dirty="0" smtClean="0"/>
              <a:t> = </a:t>
            </a:r>
            <a:r>
              <a:rPr lang="uk-UA" sz="1600" dirty="0" err="1" smtClean="0"/>
              <a:t>tf.summary.FileWriter</a:t>
            </a:r>
            <a:r>
              <a:rPr lang="uk-UA" sz="1600" dirty="0" smtClean="0"/>
              <a:t>(</a:t>
            </a:r>
            <a:r>
              <a:rPr lang="uk-UA" sz="1600" dirty="0" err="1" smtClean="0"/>
              <a:t>'tensorboard_logs</a:t>
            </a:r>
            <a:r>
              <a:rPr lang="uk-UA" sz="1600" dirty="0" smtClean="0"/>
              <a:t>/', </a:t>
            </a:r>
            <a:r>
              <a:rPr lang="uk-UA" sz="1600" dirty="0" err="1" smtClean="0"/>
              <a:t>sess.graph</a:t>
            </a:r>
            <a:r>
              <a:rPr lang="uk-UA" sz="1600" dirty="0" smtClean="0"/>
              <a:t>)</a:t>
            </a:r>
          </a:p>
          <a:p>
            <a:pPr algn="just">
              <a:buNone/>
            </a:pPr>
            <a:r>
              <a:rPr lang="uk-UA" sz="1600" dirty="0" smtClean="0"/>
              <a:t>Нюанс: за замовчуванням </a:t>
            </a:r>
            <a:r>
              <a:rPr lang="uk-UA" sz="1600" dirty="0" err="1" smtClean="0"/>
              <a:t>Tensorboard</a:t>
            </a:r>
            <a:r>
              <a:rPr lang="uk-UA" sz="1600" dirty="0" smtClean="0"/>
              <a:t> локально доступний за адресою 127.0.1.1:6006. </a:t>
            </a:r>
            <a:endParaRPr lang="uk-UA" sz="1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Програмні засоби проектування та реалізації нейромережевих систем. Лекція 3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>
            <a:normAutofit/>
          </a:bodyPr>
          <a:lstStyle/>
          <a:p>
            <a:r>
              <a:rPr lang="uk-UA" sz="3200" b="1" dirty="0" smtClean="0"/>
              <a:t>Встановлення</a:t>
            </a:r>
            <a:endParaRPr lang="ru-RU" sz="32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uk-UA" dirty="0" smtClean="0"/>
              <a:t>TF встановлюється стандартно через </a:t>
            </a:r>
            <a:r>
              <a:rPr lang="uk-UA" i="1" dirty="0" err="1" smtClean="0"/>
              <a:t>python</a:t>
            </a:r>
            <a:r>
              <a:rPr lang="uk-UA" i="1" dirty="0" smtClean="0"/>
              <a:t> </a:t>
            </a:r>
            <a:r>
              <a:rPr lang="uk-UA" i="1" dirty="0" err="1" smtClean="0"/>
              <a:t>pip</a:t>
            </a:r>
            <a:r>
              <a:rPr lang="uk-UA" dirty="0" smtClean="0"/>
              <a:t>. Є нюанс: існують окремі алгоритми установки для роботи на CPU і на відкритих платформах </a:t>
            </a:r>
            <a:r>
              <a:rPr lang="en-US" dirty="0" smtClean="0"/>
              <a:t>GPU</a:t>
            </a:r>
            <a:r>
              <a:rPr lang="uk-UA" dirty="0" smtClean="0"/>
              <a:t>.</a:t>
            </a:r>
            <a:endParaRPr lang="ru-RU" dirty="0" smtClean="0"/>
          </a:p>
          <a:p>
            <a:pPr algn="just">
              <a:buNone/>
            </a:pPr>
            <a:r>
              <a:rPr lang="uk-UA" dirty="0" smtClean="0"/>
              <a:t>У випадку з CPU все просто: потрібно поставити з </a:t>
            </a:r>
            <a:r>
              <a:rPr lang="uk-UA" i="1" dirty="0" err="1" smtClean="0"/>
              <a:t>pip</a:t>
            </a:r>
            <a:r>
              <a:rPr lang="uk-UA" dirty="0" smtClean="0"/>
              <a:t> пакет під назвою </a:t>
            </a:r>
            <a:r>
              <a:rPr lang="uk-UA" dirty="0" err="1" smtClean="0"/>
              <a:t>tensorflow</a:t>
            </a:r>
            <a:r>
              <a:rPr lang="uk-UA" dirty="0" smtClean="0"/>
              <a:t>.</a:t>
            </a:r>
            <a:endParaRPr lang="ru-RU" dirty="0" smtClean="0"/>
          </a:p>
          <a:p>
            <a:pPr algn="just">
              <a:buNone/>
            </a:pPr>
            <a:r>
              <a:rPr lang="uk-UA" dirty="0" smtClean="0"/>
              <a:t>У другому випадку потрібно:</a:t>
            </a:r>
            <a:endParaRPr lang="ru-RU" dirty="0" smtClean="0"/>
          </a:p>
          <a:p>
            <a:pPr lvl="0" algn="just">
              <a:buNone/>
            </a:pPr>
            <a:r>
              <a:rPr lang="uk-UA" dirty="0" smtClean="0"/>
              <a:t>перевірити сумісність з </a:t>
            </a:r>
            <a:r>
              <a:rPr lang="uk-UA" dirty="0" err="1" smtClean="0"/>
              <a:t>відеокартою</a:t>
            </a:r>
            <a:r>
              <a:rPr lang="uk-UA" dirty="0" smtClean="0"/>
              <a:t>. Параметр CUDA </a:t>
            </a:r>
            <a:r>
              <a:rPr lang="uk-UA" dirty="0" err="1" smtClean="0"/>
              <a:t>Compute</a:t>
            </a:r>
            <a:r>
              <a:rPr lang="uk-UA" dirty="0" smtClean="0"/>
              <a:t> </a:t>
            </a:r>
            <a:r>
              <a:rPr lang="uk-UA" dirty="0" err="1" smtClean="0"/>
              <a:t>Capability</a:t>
            </a:r>
            <a:r>
              <a:rPr lang="uk-UA" dirty="0" smtClean="0"/>
              <a:t> повинен бути більше 3.5, знайти його для своєї </a:t>
            </a:r>
            <a:r>
              <a:rPr lang="uk-UA" dirty="0" err="1" smtClean="0"/>
              <a:t>відеокарти</a:t>
            </a:r>
            <a:r>
              <a:rPr lang="uk-UA" dirty="0" smtClean="0"/>
              <a:t> можна</a:t>
            </a:r>
            <a:r>
              <a:rPr lang="en-US" dirty="0" smtClean="0"/>
              <a:t> </a:t>
            </a:r>
            <a:r>
              <a:rPr lang="uk-UA" dirty="0" smtClean="0">
                <a:hlinkClick r:id="rId2"/>
              </a:rPr>
              <a:t>тут</a:t>
            </a:r>
            <a:r>
              <a:rPr lang="ru-RU" dirty="0" smtClean="0"/>
              <a:t>, </a:t>
            </a:r>
            <a:r>
              <a:rPr lang="uk-UA" dirty="0" smtClean="0"/>
              <a:t>встановити </a:t>
            </a:r>
            <a:r>
              <a:rPr lang="uk-UA" dirty="0" smtClean="0">
                <a:hlinkClick r:id="rId3"/>
              </a:rPr>
              <a:t>CUDA </a:t>
            </a:r>
            <a:r>
              <a:rPr lang="uk-UA" dirty="0" err="1" smtClean="0">
                <a:hlinkClick r:id="rId3"/>
              </a:rPr>
              <a:t>Toolkit</a:t>
            </a:r>
            <a:r>
              <a:rPr lang="uk-UA" dirty="0" smtClean="0"/>
              <a:t> восьмої версії, встановити </a:t>
            </a:r>
            <a:r>
              <a:rPr lang="uk-UA" dirty="0" err="1" smtClean="0">
                <a:hlinkClick r:id="rId4"/>
              </a:rPr>
              <a:t>cuDNN</a:t>
            </a:r>
            <a:r>
              <a:rPr lang="uk-UA" dirty="0" smtClean="0"/>
              <a:t> версії 5.1.</a:t>
            </a:r>
            <a:endParaRPr lang="ru-RU" dirty="0" smtClean="0"/>
          </a:p>
          <a:p>
            <a:pPr lvl="0" algn="just">
              <a:buNone/>
            </a:pPr>
            <a:r>
              <a:rPr lang="uk-UA" dirty="0" smtClean="0"/>
              <a:t>Встановити з </a:t>
            </a:r>
            <a:r>
              <a:rPr lang="uk-UA" dirty="0" err="1" smtClean="0"/>
              <a:t>pip</a:t>
            </a:r>
            <a:r>
              <a:rPr lang="uk-UA" dirty="0" smtClean="0"/>
              <a:t> пакет tensorflow-gpu.</a:t>
            </a:r>
            <a:endParaRPr lang="ru-RU" dirty="0" smtClean="0"/>
          </a:p>
          <a:p>
            <a:pPr algn="just">
              <a:buNone/>
            </a:pPr>
            <a:r>
              <a:rPr lang="uk-UA" dirty="0" smtClean="0"/>
              <a:t>Втім, документація стверджує, що підтримуються і більш ранні версії CUDA </a:t>
            </a:r>
            <a:r>
              <a:rPr lang="uk-UA" dirty="0" err="1" smtClean="0"/>
              <a:t>Toolkit</a:t>
            </a:r>
            <a:r>
              <a:rPr lang="uk-UA" dirty="0" smtClean="0"/>
              <a:t> і </a:t>
            </a:r>
            <a:r>
              <a:rPr lang="uk-UA" dirty="0" err="1" smtClean="0"/>
              <a:t>cuDNN</a:t>
            </a:r>
            <a:r>
              <a:rPr lang="uk-UA" dirty="0" smtClean="0"/>
              <a:t>, але рекомендує встановлювати версії, зазначені вище.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Програмні засоби проектування та реалізації нейромережевих систем. Лекція 3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>
            <a:normAutofit/>
          </a:bodyPr>
          <a:lstStyle/>
          <a:p>
            <a:r>
              <a:rPr lang="uk-UA" sz="3200" b="1" dirty="0" smtClean="0"/>
              <a:t>Багатошаровий </a:t>
            </a:r>
            <a:r>
              <a:rPr lang="uk-UA" sz="3200" b="1" dirty="0" err="1" smtClean="0"/>
              <a:t>перцептрон</a:t>
            </a:r>
            <a:endParaRPr lang="uk-UA" sz="32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620689"/>
            <a:ext cx="8229600" cy="2304255"/>
          </a:xfrm>
        </p:spPr>
        <p:txBody>
          <a:bodyPr>
            <a:normAutofit fontScale="55000" lnSpcReduction="20000"/>
          </a:bodyPr>
          <a:lstStyle/>
          <a:p>
            <a:pPr algn="just">
              <a:buNone/>
            </a:pPr>
            <a:r>
              <a:rPr lang="uk-UA" dirty="0" smtClean="0"/>
              <a:t>Розберемо канонічний приклад із запам'ятовуванням функції </a:t>
            </a:r>
            <a:r>
              <a:rPr lang="uk-UA" dirty="0" err="1" smtClean="0"/>
              <a:t>xor</a:t>
            </a:r>
            <a:r>
              <a:rPr lang="uk-UA" dirty="0" smtClean="0"/>
              <a:t>, яку лінійна модель не може засвоїти через неможливість лінійного поділу простору ознак.</a:t>
            </a:r>
          </a:p>
          <a:p>
            <a:pPr algn="just">
              <a:buNone/>
            </a:pPr>
            <a:r>
              <a:rPr lang="uk-UA" dirty="0" smtClean="0"/>
              <a:t>Багатошарові мережі засвоюють функцію через те, що роблять неявне перетворення простору ознак в </a:t>
            </a:r>
            <a:r>
              <a:rPr lang="uk-UA" dirty="0" err="1" smtClean="0"/>
              <a:t>розділяєму</a:t>
            </a:r>
            <a:r>
              <a:rPr lang="uk-UA" dirty="0" smtClean="0"/>
              <a:t> або ж (в залежності від реалізації) роблять нелінійне розбиття цього простору. Ми реалізуємо перший варіант - створимо двошаровий </a:t>
            </a:r>
            <a:r>
              <a:rPr lang="uk-UA" dirty="0" err="1" smtClean="0"/>
              <a:t>перцептрон</a:t>
            </a:r>
            <a:r>
              <a:rPr lang="uk-UA" dirty="0" smtClean="0"/>
              <a:t> з нелінійною активацією шарів. Перший шар буде робити нелінійне перетворення, а другий шар - це практично лінійна регресія, яка працює на перетвореному просторі ознак.</a:t>
            </a:r>
          </a:p>
          <a:p>
            <a:pPr algn="just">
              <a:buNone/>
            </a:pPr>
            <a:endParaRPr lang="uk-UA" dirty="0"/>
          </a:p>
        </p:txBody>
      </p:sp>
      <p:pic>
        <p:nvPicPr>
          <p:cNvPr id="41986" name="Picture 2" descr="https://habrastorage.org/files/dc9/f2b/3b2/dc9f2b3b24a34d8684eca18fdbe5d44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2996952"/>
            <a:ext cx="5096278" cy="2952328"/>
          </a:xfrm>
          <a:prstGeom prst="rect">
            <a:avLst/>
          </a:prstGeom>
          <a:noFill/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Програмні засоби проектування та реалізації нейромережевих систем. Лекція 3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336704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uk-UA" dirty="0" smtClean="0"/>
              <a:t>В якості елемента </a:t>
            </a:r>
            <a:r>
              <a:rPr lang="uk-UA" dirty="0" err="1" smtClean="0"/>
              <a:t>нелінійності</a:t>
            </a:r>
            <a:r>
              <a:rPr lang="uk-UA" dirty="0" smtClean="0"/>
              <a:t> будемо використовувати функцію </a:t>
            </a:r>
            <a:r>
              <a:rPr lang="uk-UA" dirty="0" err="1" smtClean="0">
                <a:hlinkClick r:id="rId2"/>
              </a:rPr>
              <a:t>relu</a:t>
            </a:r>
            <a:r>
              <a:rPr lang="uk-UA" dirty="0" smtClean="0"/>
              <a:t>.</a:t>
            </a:r>
          </a:p>
          <a:p>
            <a:pPr>
              <a:buNone/>
            </a:pPr>
            <a:endParaRPr lang="uk-UA" dirty="0" smtClean="0"/>
          </a:p>
          <a:p>
            <a:pPr>
              <a:buNone/>
            </a:pPr>
            <a:r>
              <a:rPr lang="uk-UA" dirty="0" smtClean="0"/>
              <a:t>Визначимо структуру мережі:</a:t>
            </a:r>
          </a:p>
          <a:p>
            <a:pPr latinLnBrk="1">
              <a:buNone/>
            </a:pPr>
            <a:r>
              <a:rPr lang="uk-UA" dirty="0" smtClean="0"/>
              <a:t>x_ = </a:t>
            </a:r>
            <a:r>
              <a:rPr lang="uk-UA" dirty="0" err="1" smtClean="0"/>
              <a:t>tf.placeholder</a:t>
            </a:r>
            <a:r>
              <a:rPr lang="uk-UA" dirty="0" smtClean="0"/>
              <a:t> (</a:t>
            </a:r>
            <a:r>
              <a:rPr lang="uk-UA" dirty="0" err="1" smtClean="0"/>
              <a:t>name=</a:t>
            </a:r>
            <a:r>
              <a:rPr lang="uk-UA" dirty="0" smtClean="0"/>
              <a:t>"</a:t>
            </a:r>
            <a:r>
              <a:rPr lang="uk-UA" dirty="0" err="1" smtClean="0"/>
              <a:t>Input</a:t>
            </a:r>
            <a:r>
              <a:rPr lang="uk-UA" dirty="0" smtClean="0"/>
              <a:t>", </a:t>
            </a:r>
            <a:r>
              <a:rPr lang="uk-UA" dirty="0" err="1" smtClean="0"/>
              <a:t>shape=</a:t>
            </a:r>
            <a:r>
              <a:rPr lang="uk-UA" dirty="0" smtClean="0"/>
              <a:t>[</a:t>
            </a:r>
            <a:r>
              <a:rPr lang="uk-UA" b="1" dirty="0" err="1" smtClean="0"/>
              <a:t>None</a:t>
            </a:r>
            <a:r>
              <a:rPr lang="uk-UA" dirty="0" smtClean="0"/>
              <a:t>, 2], Dtype=tf.float32)</a:t>
            </a:r>
          </a:p>
          <a:p>
            <a:pPr latinLnBrk="1">
              <a:buNone/>
            </a:pPr>
            <a:r>
              <a:rPr lang="uk-UA" dirty="0" smtClean="0"/>
              <a:t>y_ = </a:t>
            </a:r>
            <a:r>
              <a:rPr lang="uk-UA" dirty="0" err="1" smtClean="0"/>
              <a:t>tf.placeholder</a:t>
            </a:r>
            <a:r>
              <a:rPr lang="uk-UA" dirty="0" smtClean="0"/>
              <a:t> (</a:t>
            </a:r>
            <a:r>
              <a:rPr lang="uk-UA" dirty="0" err="1" smtClean="0"/>
              <a:t>name=</a:t>
            </a:r>
            <a:r>
              <a:rPr lang="uk-UA" dirty="0" smtClean="0"/>
              <a:t> "</a:t>
            </a:r>
            <a:r>
              <a:rPr lang="uk-UA" dirty="0" err="1" smtClean="0"/>
              <a:t>Output</a:t>
            </a:r>
            <a:r>
              <a:rPr lang="uk-UA" dirty="0" smtClean="0"/>
              <a:t>", </a:t>
            </a:r>
            <a:r>
              <a:rPr lang="uk-UA" dirty="0" err="1" smtClean="0"/>
              <a:t>shape=</a:t>
            </a:r>
            <a:r>
              <a:rPr lang="uk-UA" dirty="0" smtClean="0"/>
              <a:t>[</a:t>
            </a:r>
            <a:r>
              <a:rPr lang="uk-UA" b="1" dirty="0" err="1" smtClean="0"/>
              <a:t>None</a:t>
            </a:r>
            <a:r>
              <a:rPr lang="uk-UA" dirty="0" smtClean="0"/>
              <a:t>, 1], Dtype=tf.float32)</a:t>
            </a:r>
          </a:p>
          <a:p>
            <a:pPr latinLnBrk="1">
              <a:buNone/>
            </a:pPr>
            <a:r>
              <a:rPr lang="uk-UA" dirty="0" smtClean="0"/>
              <a:t> </a:t>
            </a:r>
            <a:r>
              <a:rPr lang="uk-UA" dirty="0" err="1" smtClean="0"/>
              <a:t>hidden_neurons=</a:t>
            </a:r>
            <a:r>
              <a:rPr lang="uk-UA" dirty="0" smtClean="0"/>
              <a:t> 15</a:t>
            </a:r>
          </a:p>
          <a:p>
            <a:pPr latinLnBrk="1">
              <a:buNone/>
            </a:pPr>
            <a:r>
              <a:rPr lang="uk-UA" dirty="0" smtClean="0"/>
              <a:t>w1 = </a:t>
            </a:r>
            <a:r>
              <a:rPr lang="uk-UA" dirty="0" err="1" smtClean="0"/>
              <a:t>tf.Variable</a:t>
            </a:r>
            <a:r>
              <a:rPr lang="uk-UA" dirty="0" smtClean="0"/>
              <a:t> (</a:t>
            </a:r>
            <a:r>
              <a:rPr lang="uk-UA" dirty="0" err="1" smtClean="0"/>
              <a:t>tf.random_uniform</a:t>
            </a:r>
            <a:r>
              <a:rPr lang="uk-UA" dirty="0" smtClean="0"/>
              <a:t> (</a:t>
            </a:r>
            <a:r>
              <a:rPr lang="uk-UA" dirty="0" err="1" smtClean="0"/>
              <a:t>shape=</a:t>
            </a:r>
            <a:r>
              <a:rPr lang="uk-UA" dirty="0" smtClean="0"/>
              <a:t>[2, </a:t>
            </a:r>
            <a:r>
              <a:rPr lang="uk-UA" dirty="0" err="1" smtClean="0"/>
              <a:t>Hidden_neurons</a:t>
            </a:r>
            <a:r>
              <a:rPr lang="uk-UA" dirty="0" smtClean="0"/>
              <a:t>]))</a:t>
            </a:r>
          </a:p>
          <a:p>
            <a:pPr latinLnBrk="1">
              <a:buNone/>
            </a:pPr>
            <a:r>
              <a:rPr lang="uk-UA" dirty="0" smtClean="0"/>
              <a:t>b1 = </a:t>
            </a:r>
            <a:r>
              <a:rPr lang="uk-UA" dirty="0" err="1" smtClean="0"/>
              <a:t>tf.Variable</a:t>
            </a:r>
            <a:r>
              <a:rPr lang="uk-UA" dirty="0" smtClean="0"/>
              <a:t> (</a:t>
            </a:r>
            <a:r>
              <a:rPr lang="uk-UA" dirty="0" err="1" smtClean="0"/>
              <a:t>tf.constant</a:t>
            </a:r>
            <a:r>
              <a:rPr lang="uk-UA" dirty="0" smtClean="0"/>
              <a:t> (</a:t>
            </a:r>
            <a:r>
              <a:rPr lang="uk-UA" dirty="0" err="1" smtClean="0"/>
              <a:t>value=</a:t>
            </a:r>
            <a:r>
              <a:rPr lang="uk-UA" dirty="0" smtClean="0"/>
              <a:t> 0.0, </a:t>
            </a:r>
            <a:r>
              <a:rPr lang="uk-UA" dirty="0" err="1" smtClean="0"/>
              <a:t>shape=</a:t>
            </a:r>
            <a:r>
              <a:rPr lang="uk-UA" dirty="0" smtClean="0"/>
              <a:t>[</a:t>
            </a:r>
            <a:r>
              <a:rPr lang="uk-UA" dirty="0" err="1" smtClean="0"/>
              <a:t>Hidden_neurons</a:t>
            </a:r>
            <a:r>
              <a:rPr lang="uk-UA" dirty="0" smtClean="0"/>
              <a:t>], dtype=tf.float32))</a:t>
            </a:r>
          </a:p>
          <a:p>
            <a:pPr latinLnBrk="1">
              <a:buNone/>
            </a:pPr>
            <a:r>
              <a:rPr lang="uk-UA" dirty="0" smtClean="0"/>
              <a:t>layer1 = </a:t>
            </a:r>
            <a:r>
              <a:rPr lang="uk-UA" dirty="0" err="1" smtClean="0"/>
              <a:t>tf.nn.relu</a:t>
            </a:r>
            <a:r>
              <a:rPr lang="uk-UA" dirty="0" smtClean="0"/>
              <a:t> (</a:t>
            </a:r>
            <a:r>
              <a:rPr lang="uk-UA" dirty="0" err="1" smtClean="0"/>
              <a:t>tf.add</a:t>
            </a:r>
            <a:r>
              <a:rPr lang="uk-UA" dirty="0" smtClean="0"/>
              <a:t> (</a:t>
            </a:r>
            <a:r>
              <a:rPr lang="uk-UA" dirty="0" err="1" smtClean="0"/>
              <a:t>tf.matmul</a:t>
            </a:r>
            <a:r>
              <a:rPr lang="uk-UA" dirty="0" smtClean="0"/>
              <a:t> (x_, w1), b1))</a:t>
            </a:r>
          </a:p>
          <a:p>
            <a:pPr latinLnBrk="1">
              <a:buNone/>
            </a:pPr>
            <a:r>
              <a:rPr lang="uk-UA" dirty="0" smtClean="0"/>
              <a:t> </a:t>
            </a:r>
          </a:p>
          <a:p>
            <a:pPr latinLnBrk="1">
              <a:buNone/>
            </a:pPr>
            <a:r>
              <a:rPr lang="uk-UA" dirty="0" smtClean="0"/>
              <a:t>w2 = </a:t>
            </a:r>
            <a:r>
              <a:rPr lang="uk-UA" dirty="0" err="1" smtClean="0"/>
              <a:t>tf.Variable</a:t>
            </a:r>
            <a:r>
              <a:rPr lang="uk-UA" dirty="0" smtClean="0"/>
              <a:t> (</a:t>
            </a:r>
            <a:r>
              <a:rPr lang="uk-UA" dirty="0" err="1" smtClean="0"/>
              <a:t>tf.random_uniform</a:t>
            </a:r>
            <a:r>
              <a:rPr lang="uk-UA" dirty="0" smtClean="0"/>
              <a:t> (</a:t>
            </a:r>
            <a:r>
              <a:rPr lang="uk-UA" dirty="0" err="1" smtClean="0"/>
              <a:t>shape=</a:t>
            </a:r>
            <a:r>
              <a:rPr lang="uk-UA" dirty="0" smtClean="0"/>
              <a:t>[</a:t>
            </a:r>
            <a:r>
              <a:rPr lang="uk-UA" dirty="0" err="1" smtClean="0"/>
              <a:t>Hidden_neurons</a:t>
            </a:r>
            <a:r>
              <a:rPr lang="uk-UA" dirty="0" smtClean="0"/>
              <a:t>,1]))</a:t>
            </a:r>
          </a:p>
          <a:p>
            <a:pPr latinLnBrk="1">
              <a:buNone/>
            </a:pPr>
            <a:r>
              <a:rPr lang="uk-UA" dirty="0" smtClean="0"/>
              <a:t>b2 = </a:t>
            </a:r>
            <a:r>
              <a:rPr lang="uk-UA" dirty="0" err="1" smtClean="0"/>
              <a:t>tf.Variable</a:t>
            </a:r>
            <a:r>
              <a:rPr lang="uk-UA" dirty="0" smtClean="0"/>
              <a:t> (</a:t>
            </a:r>
            <a:r>
              <a:rPr lang="uk-UA" dirty="0" err="1" smtClean="0"/>
              <a:t>tf.constant</a:t>
            </a:r>
            <a:r>
              <a:rPr lang="uk-UA" dirty="0" smtClean="0"/>
              <a:t> (</a:t>
            </a:r>
            <a:r>
              <a:rPr lang="uk-UA" dirty="0" err="1" smtClean="0"/>
              <a:t>value=</a:t>
            </a:r>
            <a:r>
              <a:rPr lang="uk-UA" dirty="0" smtClean="0"/>
              <a:t> 0.0, </a:t>
            </a:r>
            <a:r>
              <a:rPr lang="uk-UA" dirty="0" err="1" smtClean="0"/>
              <a:t>shape=</a:t>
            </a:r>
            <a:r>
              <a:rPr lang="uk-UA" dirty="0" smtClean="0"/>
              <a:t>[1], Dtype=tf.float32))</a:t>
            </a:r>
          </a:p>
          <a:p>
            <a:pPr latinLnBrk="1">
              <a:buNone/>
            </a:pPr>
            <a:r>
              <a:rPr lang="uk-UA" dirty="0" smtClean="0"/>
              <a:t> </a:t>
            </a:r>
          </a:p>
          <a:p>
            <a:pPr latinLnBrk="1">
              <a:buNone/>
            </a:pPr>
            <a:r>
              <a:rPr lang="uk-UA" dirty="0" err="1" smtClean="0"/>
              <a:t>nn_output=</a:t>
            </a:r>
            <a:r>
              <a:rPr lang="uk-UA" dirty="0" smtClean="0"/>
              <a:t> </a:t>
            </a:r>
            <a:r>
              <a:rPr lang="uk-UA" dirty="0" err="1" smtClean="0"/>
              <a:t>tf.nn.relu</a:t>
            </a:r>
            <a:r>
              <a:rPr lang="uk-UA" dirty="0" smtClean="0"/>
              <a:t> (</a:t>
            </a:r>
            <a:r>
              <a:rPr lang="uk-UA" dirty="0" err="1" smtClean="0"/>
              <a:t>tf.add</a:t>
            </a:r>
            <a:r>
              <a:rPr lang="uk-UA" dirty="0" smtClean="0"/>
              <a:t> (</a:t>
            </a:r>
            <a:r>
              <a:rPr lang="uk-UA" dirty="0" err="1" smtClean="0"/>
              <a:t>tf.matmul</a:t>
            </a:r>
            <a:r>
              <a:rPr lang="uk-UA" dirty="0" smtClean="0"/>
              <a:t> (layer1, w2), b2))</a:t>
            </a:r>
          </a:p>
          <a:p>
            <a:pPr>
              <a:buNone/>
            </a:pPr>
            <a:endParaRPr lang="uk-UA" dirty="0" smtClean="0"/>
          </a:p>
          <a:p>
            <a:pPr>
              <a:buNone/>
            </a:pP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Програмні засоби проектування та реалізації нейромережевих систем. Лекція 3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>
            <a:normAutofit fontScale="47500" lnSpcReduction="20000"/>
          </a:bodyPr>
          <a:lstStyle/>
          <a:p>
            <a:pPr algn="just">
              <a:buNone/>
            </a:pPr>
            <a:r>
              <a:rPr lang="uk-UA" dirty="0" smtClean="0"/>
              <a:t>На відміну від </a:t>
            </a:r>
            <a:r>
              <a:rPr lang="uk-UA" dirty="0" err="1" smtClean="0"/>
              <a:t>keras</a:t>
            </a:r>
            <a:r>
              <a:rPr lang="uk-UA" dirty="0" smtClean="0"/>
              <a:t> і інших більш </a:t>
            </a:r>
            <a:r>
              <a:rPr lang="uk-UA" dirty="0" err="1" smtClean="0"/>
              <a:t>високорівневих</a:t>
            </a:r>
            <a:r>
              <a:rPr lang="uk-UA" dirty="0" smtClean="0"/>
              <a:t> бібліотек, TF передбачає детальне визначення кожного шару як сукупності деяких арифметичних операцій. Це вірно не для всіх видів шарів, наприклад, згорткові і dropout-шари визначаються однією функцією, в той час як звичайний </a:t>
            </a:r>
            <a:r>
              <a:rPr lang="uk-UA" dirty="0" err="1" smtClean="0"/>
              <a:t>повнозв'язний</a:t>
            </a:r>
            <a:r>
              <a:rPr lang="uk-UA" dirty="0" smtClean="0"/>
              <a:t> шар являє собою оголошення не тільки змінних для ваг і зміщень, а й самих операцій (множення ваг з виходом попереднього шару, додавання зсуву, застосування функції активації).</a:t>
            </a:r>
          </a:p>
          <a:p>
            <a:pPr algn="just">
              <a:buNone/>
            </a:pPr>
            <a:r>
              <a:rPr lang="uk-UA" dirty="0" smtClean="0"/>
              <a:t>Зрозуміло, досить часто все це обертається в подібну функцію:</a:t>
            </a:r>
          </a:p>
          <a:p>
            <a:pPr algn="just" latinLnBrk="1">
              <a:buNone/>
            </a:pPr>
            <a:endParaRPr lang="uk-UA" b="1" dirty="0" smtClean="0"/>
          </a:p>
          <a:p>
            <a:pPr algn="just" latinLnBrk="1">
              <a:buNone/>
            </a:pPr>
            <a:r>
              <a:rPr lang="uk-UA" b="1" dirty="0" err="1" smtClean="0"/>
              <a:t>def</a:t>
            </a:r>
            <a:r>
              <a:rPr lang="uk-UA" dirty="0" smtClean="0"/>
              <a:t> </a:t>
            </a:r>
            <a:r>
              <a:rPr lang="uk-UA" dirty="0" err="1" smtClean="0"/>
              <a:t>fully_connected</a:t>
            </a:r>
            <a:r>
              <a:rPr lang="uk-UA" dirty="0" smtClean="0"/>
              <a:t>(</a:t>
            </a:r>
            <a:r>
              <a:rPr lang="uk-UA" dirty="0" err="1" smtClean="0"/>
              <a:t>Input_layer</a:t>
            </a:r>
            <a:r>
              <a:rPr lang="uk-UA" dirty="0" smtClean="0"/>
              <a:t>, </a:t>
            </a:r>
            <a:r>
              <a:rPr lang="uk-UA" dirty="0" err="1" smtClean="0"/>
              <a:t>weights</a:t>
            </a:r>
            <a:r>
              <a:rPr lang="uk-UA" dirty="0" smtClean="0"/>
              <a:t>, </a:t>
            </a:r>
            <a:r>
              <a:rPr lang="uk-UA" dirty="0" err="1" smtClean="0"/>
              <a:t>biases</a:t>
            </a:r>
            <a:r>
              <a:rPr lang="uk-UA" dirty="0" smtClean="0"/>
              <a:t>):</a:t>
            </a:r>
          </a:p>
          <a:p>
            <a:pPr algn="just" latinLnBrk="1">
              <a:buNone/>
            </a:pPr>
            <a:r>
              <a:rPr lang="uk-UA" dirty="0" smtClean="0"/>
              <a:t> </a:t>
            </a:r>
            <a:r>
              <a:rPr lang="uk-UA" dirty="0" err="1" smtClean="0"/>
              <a:t>layer</a:t>
            </a:r>
            <a:r>
              <a:rPr lang="uk-UA" dirty="0" smtClean="0"/>
              <a:t> = </a:t>
            </a:r>
            <a:r>
              <a:rPr lang="uk-UA" dirty="0" err="1" smtClean="0"/>
              <a:t>tf.add</a:t>
            </a:r>
            <a:r>
              <a:rPr lang="uk-UA" dirty="0" smtClean="0"/>
              <a:t> (</a:t>
            </a:r>
            <a:r>
              <a:rPr lang="uk-UA" dirty="0" err="1" smtClean="0"/>
              <a:t>tf.matmul</a:t>
            </a:r>
            <a:r>
              <a:rPr lang="uk-UA" dirty="0" smtClean="0"/>
              <a:t> (</a:t>
            </a:r>
            <a:r>
              <a:rPr lang="uk-UA" dirty="0" err="1" smtClean="0"/>
              <a:t>input_layer</a:t>
            </a:r>
            <a:r>
              <a:rPr lang="uk-UA" dirty="0" smtClean="0"/>
              <a:t>, </a:t>
            </a:r>
            <a:r>
              <a:rPr lang="uk-UA" dirty="0" err="1" smtClean="0"/>
              <a:t>weights</a:t>
            </a:r>
            <a:r>
              <a:rPr lang="uk-UA" dirty="0" smtClean="0"/>
              <a:t>), </a:t>
            </a:r>
            <a:r>
              <a:rPr lang="uk-UA" dirty="0" err="1" smtClean="0"/>
              <a:t>biases</a:t>
            </a:r>
            <a:r>
              <a:rPr lang="uk-UA" dirty="0" smtClean="0"/>
              <a:t>)</a:t>
            </a:r>
          </a:p>
          <a:p>
            <a:pPr algn="just" latinLnBrk="1">
              <a:buNone/>
            </a:pPr>
            <a:r>
              <a:rPr lang="uk-UA" dirty="0" smtClean="0"/>
              <a:t> </a:t>
            </a:r>
            <a:r>
              <a:rPr lang="uk-UA" b="1" dirty="0" err="1" smtClean="0"/>
              <a:t>return</a:t>
            </a:r>
            <a:r>
              <a:rPr lang="uk-UA" dirty="0" smtClean="0"/>
              <a:t>(</a:t>
            </a:r>
            <a:r>
              <a:rPr lang="uk-UA" dirty="0" err="1" smtClean="0"/>
              <a:t>tf.nn.relu</a:t>
            </a:r>
            <a:r>
              <a:rPr lang="uk-UA" dirty="0" smtClean="0"/>
              <a:t> (</a:t>
            </a:r>
            <a:r>
              <a:rPr lang="uk-UA" dirty="0" err="1" smtClean="0"/>
              <a:t>layer</a:t>
            </a:r>
            <a:r>
              <a:rPr lang="uk-UA" dirty="0" smtClean="0"/>
              <a:t>))</a:t>
            </a:r>
          </a:p>
          <a:p>
            <a:pPr algn="just">
              <a:buNone/>
            </a:pPr>
            <a:endParaRPr lang="uk-UA" dirty="0" smtClean="0"/>
          </a:p>
          <a:p>
            <a:pPr algn="just">
              <a:buNone/>
            </a:pPr>
            <a:r>
              <a:rPr lang="uk-UA" dirty="0" smtClean="0"/>
              <a:t>При цьому оголошення і ініціалізацію змінних зручніше залишати зовні: іноді потрібно використовувати їх ще де-небудь всередині графа (типовий приклад - сіамські нейронні мережі з загальними вагами) або ж просто мати доступ для простого </a:t>
            </a:r>
            <a:r>
              <a:rPr lang="uk-UA" dirty="0" err="1" smtClean="0"/>
              <a:t>логування</a:t>
            </a:r>
            <a:r>
              <a:rPr lang="uk-UA" dirty="0" smtClean="0"/>
              <a:t> в файл і виведення поточних значень, а </a:t>
            </a:r>
            <a:r>
              <a:rPr lang="uk-UA" dirty="0" err="1" smtClean="0"/>
              <a:t>tensorboard</a:t>
            </a:r>
            <a:r>
              <a:rPr lang="uk-UA" dirty="0" smtClean="0"/>
              <a:t> з якихось причин користуватися не хочеться.</a:t>
            </a:r>
          </a:p>
          <a:p>
            <a:pPr algn="just">
              <a:buNone/>
            </a:pPr>
            <a:r>
              <a:rPr lang="uk-UA" dirty="0" smtClean="0"/>
              <a:t>Використовуємо елементарну функцію втрат:</a:t>
            </a:r>
          </a:p>
          <a:p>
            <a:pPr algn="just" latinLnBrk="1">
              <a:buNone/>
            </a:pPr>
            <a:r>
              <a:rPr lang="uk-UA" dirty="0" err="1" smtClean="0"/>
              <a:t>gd=</a:t>
            </a:r>
            <a:r>
              <a:rPr lang="uk-UA" dirty="0" smtClean="0"/>
              <a:t> </a:t>
            </a:r>
            <a:r>
              <a:rPr lang="uk-UA" dirty="0" err="1" smtClean="0"/>
              <a:t>tf.train.GradientDescentOptimizer</a:t>
            </a:r>
            <a:r>
              <a:rPr lang="uk-UA" dirty="0" smtClean="0"/>
              <a:t> (0.001)</a:t>
            </a:r>
          </a:p>
          <a:p>
            <a:pPr algn="just" latinLnBrk="1">
              <a:buNone/>
            </a:pPr>
            <a:r>
              <a:rPr lang="uk-UA" dirty="0" err="1" smtClean="0"/>
              <a:t>loss=</a:t>
            </a:r>
            <a:r>
              <a:rPr lang="uk-UA" dirty="0" smtClean="0"/>
              <a:t> </a:t>
            </a:r>
            <a:r>
              <a:rPr lang="uk-UA" dirty="0" err="1" smtClean="0"/>
              <a:t>tf.reduce_mean</a:t>
            </a:r>
            <a:r>
              <a:rPr lang="uk-UA" dirty="0" smtClean="0"/>
              <a:t> (</a:t>
            </a:r>
            <a:r>
              <a:rPr lang="uk-UA" dirty="0" err="1" smtClean="0"/>
              <a:t>tf.square</a:t>
            </a:r>
            <a:r>
              <a:rPr lang="uk-UA" dirty="0" smtClean="0"/>
              <a:t> (nn_output- y_))</a:t>
            </a:r>
          </a:p>
          <a:p>
            <a:pPr algn="just" latinLnBrk="1">
              <a:buNone/>
            </a:pPr>
            <a:r>
              <a:rPr lang="uk-UA" dirty="0" err="1" smtClean="0"/>
              <a:t>train_ste</a:t>
            </a:r>
            <a:r>
              <a:rPr lang="uk-UA" dirty="0" smtClean="0"/>
              <a:t>p= </a:t>
            </a:r>
            <a:r>
              <a:rPr lang="uk-UA" dirty="0" err="1" smtClean="0"/>
              <a:t>gd.minimize</a:t>
            </a:r>
            <a:r>
              <a:rPr lang="uk-UA" dirty="0" smtClean="0"/>
              <a:t> (</a:t>
            </a:r>
            <a:r>
              <a:rPr lang="uk-UA" dirty="0" err="1" smtClean="0"/>
              <a:t>loss</a:t>
            </a:r>
            <a:r>
              <a:rPr lang="uk-UA" dirty="0" smtClean="0"/>
              <a:t>)</a:t>
            </a:r>
          </a:p>
          <a:p>
            <a:pPr algn="just" latinLnBrk="1">
              <a:buNone/>
            </a:pPr>
            <a:r>
              <a:rPr lang="uk-UA" dirty="0" err="1" smtClean="0"/>
              <a:t>init=</a:t>
            </a:r>
            <a:r>
              <a:rPr lang="uk-UA" dirty="0" smtClean="0"/>
              <a:t> </a:t>
            </a:r>
            <a:r>
              <a:rPr lang="uk-UA" dirty="0" err="1" smtClean="0"/>
              <a:t>tf.global_variables_initializer</a:t>
            </a:r>
            <a:r>
              <a:rPr lang="uk-UA" dirty="0" smtClean="0"/>
              <a:t> ()</a:t>
            </a:r>
          </a:p>
          <a:p>
            <a:pPr algn="just" latinLnBrk="1">
              <a:buNone/>
            </a:pPr>
            <a:r>
              <a:rPr lang="uk-UA" dirty="0" err="1" smtClean="0"/>
              <a:t>sess.run</a:t>
            </a:r>
            <a:r>
              <a:rPr lang="uk-UA" dirty="0" smtClean="0"/>
              <a:t> (</a:t>
            </a:r>
            <a:r>
              <a:rPr lang="uk-UA" dirty="0" err="1" smtClean="0"/>
              <a:t>init</a:t>
            </a:r>
            <a:r>
              <a:rPr lang="uk-UA" dirty="0" smtClean="0"/>
              <a:t>)</a:t>
            </a:r>
          </a:p>
          <a:p>
            <a:pPr algn="just">
              <a:buNone/>
            </a:pPr>
            <a:endParaRPr lang="uk-UA" dirty="0" smtClean="0"/>
          </a:p>
          <a:p>
            <a:pPr algn="just">
              <a:buNone/>
            </a:pPr>
            <a:r>
              <a:rPr lang="uk-UA" dirty="0" smtClean="0"/>
              <a:t>і навчимо:</a:t>
            </a:r>
          </a:p>
          <a:p>
            <a:pPr algn="just" latinLnBrk="1">
              <a:buNone/>
            </a:pPr>
            <a:r>
              <a:rPr lang="uk-UA" dirty="0" err="1" smtClean="0"/>
              <a:t>error=</a:t>
            </a:r>
            <a:r>
              <a:rPr lang="uk-UA" dirty="0" smtClean="0"/>
              <a:t> []</a:t>
            </a:r>
          </a:p>
          <a:p>
            <a:pPr algn="just" latinLnBrk="1">
              <a:buNone/>
            </a:pPr>
            <a:r>
              <a:rPr lang="uk-UA" b="1" dirty="0" err="1" smtClean="0"/>
              <a:t>for</a:t>
            </a:r>
            <a:r>
              <a:rPr lang="uk-UA" dirty="0" smtClean="0"/>
              <a:t> _ </a:t>
            </a:r>
            <a:r>
              <a:rPr lang="uk-UA" b="1" dirty="0" err="1" smtClean="0"/>
              <a:t>in</a:t>
            </a:r>
            <a:r>
              <a:rPr lang="uk-UA" dirty="0" smtClean="0"/>
              <a:t> </a:t>
            </a:r>
            <a:r>
              <a:rPr lang="uk-UA" dirty="0" err="1" smtClean="0"/>
              <a:t>tqdm.tqdm_notebook</a:t>
            </a:r>
            <a:r>
              <a:rPr lang="uk-UA" dirty="0" smtClean="0"/>
              <a:t> (</a:t>
            </a:r>
            <a:r>
              <a:rPr lang="uk-UA" dirty="0" err="1" smtClean="0"/>
              <a:t>range</a:t>
            </a:r>
            <a:r>
              <a:rPr lang="uk-UA" dirty="0" smtClean="0"/>
              <a:t>(20000)):</a:t>
            </a:r>
          </a:p>
          <a:p>
            <a:pPr algn="just" latinLnBrk="1">
              <a:buNone/>
            </a:pPr>
            <a:r>
              <a:rPr lang="uk-UA" dirty="0" smtClean="0"/>
              <a:t> _, </a:t>
            </a:r>
            <a:r>
              <a:rPr lang="uk-UA" dirty="0" err="1" smtClean="0"/>
              <a:t>Err</a:t>
            </a:r>
            <a:r>
              <a:rPr lang="uk-UA" dirty="0" smtClean="0"/>
              <a:t> = </a:t>
            </a:r>
            <a:r>
              <a:rPr lang="uk-UA" dirty="0" err="1" smtClean="0"/>
              <a:t>sess.run</a:t>
            </a:r>
            <a:r>
              <a:rPr lang="uk-UA" dirty="0" smtClean="0"/>
              <a:t> ([</a:t>
            </a:r>
            <a:r>
              <a:rPr lang="uk-UA" dirty="0" err="1" smtClean="0"/>
              <a:t>train_step</a:t>
            </a:r>
            <a:r>
              <a:rPr lang="uk-UA" dirty="0" smtClean="0"/>
              <a:t>, </a:t>
            </a:r>
            <a:r>
              <a:rPr lang="uk-UA" dirty="0" err="1" smtClean="0"/>
              <a:t>loss</a:t>
            </a:r>
            <a:r>
              <a:rPr lang="uk-UA" dirty="0" smtClean="0"/>
              <a:t>], </a:t>
            </a:r>
            <a:r>
              <a:rPr lang="uk-UA" dirty="0" err="1" smtClean="0"/>
              <a:t>feed_dict=</a:t>
            </a:r>
            <a:r>
              <a:rPr lang="uk-UA" dirty="0" smtClean="0"/>
              <a:t>{X_: x, y_: y})</a:t>
            </a:r>
          </a:p>
          <a:p>
            <a:pPr algn="just" latinLnBrk="1">
              <a:buNone/>
            </a:pPr>
            <a:r>
              <a:rPr lang="uk-UA" dirty="0" smtClean="0"/>
              <a:t> </a:t>
            </a:r>
            <a:r>
              <a:rPr lang="uk-UA" dirty="0" err="1" smtClean="0"/>
              <a:t>error.append</a:t>
            </a:r>
            <a:r>
              <a:rPr lang="uk-UA" dirty="0" smtClean="0"/>
              <a:t> (</a:t>
            </a:r>
            <a:r>
              <a:rPr lang="uk-UA" dirty="0" err="1" smtClean="0"/>
              <a:t>err</a:t>
            </a:r>
            <a:r>
              <a:rPr lang="uk-UA" dirty="0" smtClean="0"/>
              <a:t>)</a:t>
            </a:r>
          </a:p>
          <a:p>
            <a:pPr algn="just">
              <a:buNone/>
            </a:pP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Програмні засоби проектування та реалізації нейромережевих систем. Лекція 3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https://camo.githubusercontent.com/097b4fa7b0da39c76384137ad5cccf2841223c3b/68747470733a2f2f686162726173746f726167652e6f72672f66696c65732f3736652f3265342f3138352f37366532653431383536666234343362616230363034333465306639616563322e706e6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620688"/>
            <a:ext cx="8568952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Програмні засоби проектування та реалізації нейромережевих систем. Лекція 3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uk-UA" dirty="0" smtClean="0"/>
              <a:t>У порівнянні з регресією практично нічого не змінилося: той же процес навчання, та ж функція втрат. Єдина частина коду, яка сильно змінилася - це код побудови обчислювального графа. </a:t>
            </a:r>
          </a:p>
          <a:p>
            <a:pPr algn="just">
              <a:buNone/>
            </a:pPr>
            <a:r>
              <a:rPr lang="uk-UA" dirty="0" smtClean="0"/>
              <a:t>Переконатися в правильності роботи мережі можна за допомогою обчислення виходу нейронної мережі в графі:</a:t>
            </a:r>
          </a:p>
          <a:p>
            <a:pPr algn="just">
              <a:buNone/>
            </a:pPr>
            <a:r>
              <a:rPr lang="uk-UA" dirty="0" smtClean="0"/>
              <a:t/>
            </a:r>
            <a:br>
              <a:rPr lang="uk-UA" dirty="0" smtClean="0"/>
            </a:br>
            <a:r>
              <a:rPr lang="uk-UA" dirty="0" err="1" smtClean="0"/>
              <a:t>sess.run</a:t>
            </a:r>
            <a:r>
              <a:rPr lang="uk-UA" dirty="0" smtClean="0"/>
              <a:t>(</a:t>
            </a:r>
            <a:r>
              <a:rPr lang="uk-UA" dirty="0" err="1" smtClean="0"/>
              <a:t>nn_output</a:t>
            </a:r>
            <a:r>
              <a:rPr lang="uk-UA" dirty="0" smtClean="0"/>
              <a:t>, </a:t>
            </a:r>
            <a:r>
              <a:rPr lang="uk-UA" dirty="0" err="1" smtClean="0"/>
              <a:t>feed_dict=</a:t>
            </a:r>
            <a:r>
              <a:rPr lang="uk-UA" dirty="0" smtClean="0"/>
              <a:t>{x_:x})</a:t>
            </a:r>
          </a:p>
          <a:p>
            <a:pPr algn="just">
              <a:buNone/>
            </a:pPr>
            <a:endParaRPr lang="uk-UA" dirty="0" smtClean="0"/>
          </a:p>
          <a:p>
            <a:pPr algn="just">
              <a:buNone/>
            </a:pPr>
            <a:r>
              <a:rPr lang="uk-UA" dirty="0" smtClean="0"/>
              <a:t>Повний код даного прикладу доступний </a:t>
            </a:r>
            <a:r>
              <a:rPr lang="uk-UA" dirty="0" smtClean="0">
                <a:hlinkClick r:id="rId2"/>
              </a:rPr>
              <a:t>тут</a:t>
            </a:r>
            <a:r>
              <a:rPr lang="uk-UA" dirty="0" smtClean="0"/>
              <a:t>. На ноутбуці скам'янілої давності весь код відпрацьовує за 5 секунд.</a:t>
            </a:r>
          </a:p>
          <a:p>
            <a:pPr algn="just">
              <a:buNone/>
            </a:pPr>
            <a:r>
              <a:rPr lang="uk-UA" dirty="0" smtClean="0"/>
              <a:t/>
            </a:r>
            <a:br>
              <a:rPr lang="uk-UA" dirty="0" smtClean="0"/>
            </a:br>
            <a:r>
              <a:rPr lang="uk-UA" dirty="0" smtClean="0"/>
              <a:t>Звичайно, в разі складніших моделей додається </a:t>
            </a:r>
            <a:r>
              <a:rPr lang="uk-UA" dirty="0" err="1" smtClean="0"/>
              <a:t>валідація</a:t>
            </a:r>
            <a:r>
              <a:rPr lang="uk-UA" dirty="0" smtClean="0"/>
              <a:t> на відкладеної вибірці і стеження за якістю в міру навчання і вбудовані в TF методи подачі даних в граф.</a:t>
            </a:r>
          </a:p>
          <a:p>
            <a:pPr algn="just">
              <a:buNone/>
            </a:pP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Програмні засоби проектування та реалізації нейромережевих систем. Лекція 3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>
            <a:normAutofit/>
          </a:bodyPr>
          <a:lstStyle/>
          <a:p>
            <a:r>
              <a:rPr lang="uk-UA" sz="3200" b="1" dirty="0" smtClean="0"/>
              <a:t>Управління ресурсами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832648"/>
          </a:xfrm>
        </p:spPr>
        <p:txBody>
          <a:bodyPr>
            <a:normAutofit fontScale="70000" lnSpcReduction="20000"/>
          </a:bodyPr>
          <a:lstStyle/>
          <a:p>
            <a:pPr algn="just">
              <a:buNone/>
            </a:pPr>
            <a:r>
              <a:rPr lang="uk-UA" dirty="0" smtClean="0"/>
              <a:t>Досить часто світ буває несправедливий, і завдання може не поміщатися повністю в один пристрій. Або ж менеджмент купив всього одну </a:t>
            </a:r>
            <a:r>
              <a:rPr lang="uk-UA" dirty="0" err="1" smtClean="0"/>
              <a:t>Tesla</a:t>
            </a:r>
            <a:r>
              <a:rPr lang="uk-UA" dirty="0" smtClean="0"/>
              <a:t>, і розробники періодично вступають в конфлікти з-за зайнятої картки. В TF на такі випадки є механізми управління обчисленнями. Усередині </a:t>
            </a:r>
            <a:r>
              <a:rPr lang="uk-UA" dirty="0" err="1" smtClean="0"/>
              <a:t>фреймворка</a:t>
            </a:r>
            <a:r>
              <a:rPr lang="uk-UA" dirty="0" smtClean="0"/>
              <a:t> пристрої позначаються як «/</a:t>
            </a:r>
            <a:r>
              <a:rPr lang="uk-UA" dirty="0" err="1" smtClean="0"/>
              <a:t>cpu</a:t>
            </a:r>
            <a:r>
              <a:rPr lang="uk-UA" dirty="0" smtClean="0"/>
              <a:t>: 0», «/</a:t>
            </a:r>
            <a:r>
              <a:rPr lang="uk-UA" dirty="0" err="1" smtClean="0"/>
              <a:t>gpu</a:t>
            </a:r>
            <a:r>
              <a:rPr lang="uk-UA" dirty="0" smtClean="0"/>
              <a:t>: 0» і т.д. Найпростіше - можна вказувати, де саме буде «жити» та чи інша змінна:</a:t>
            </a:r>
            <a:endParaRPr lang="ru-RU" dirty="0" smtClean="0"/>
          </a:p>
          <a:p>
            <a:pPr algn="just" latinLnBrk="1">
              <a:buNone/>
            </a:pPr>
            <a:r>
              <a:rPr lang="uk-UA" b="1" dirty="0" err="1" smtClean="0"/>
              <a:t>with</a:t>
            </a:r>
            <a:r>
              <a:rPr lang="uk-UA" dirty="0" smtClean="0"/>
              <a:t> </a:t>
            </a:r>
            <a:r>
              <a:rPr lang="uk-UA" dirty="0" err="1" smtClean="0"/>
              <a:t>tf.device</a:t>
            </a:r>
            <a:r>
              <a:rPr lang="uk-UA" dirty="0" smtClean="0"/>
              <a:t> ('/ </a:t>
            </a:r>
            <a:r>
              <a:rPr lang="uk-UA" dirty="0" err="1" smtClean="0"/>
              <a:t>Cpu</a:t>
            </a:r>
            <a:r>
              <a:rPr lang="uk-UA" dirty="0" smtClean="0"/>
              <a:t>: 0'):</a:t>
            </a:r>
            <a:endParaRPr lang="ru-RU" dirty="0" smtClean="0"/>
          </a:p>
          <a:p>
            <a:pPr algn="just" latinLnBrk="1">
              <a:buNone/>
            </a:pPr>
            <a:r>
              <a:rPr lang="uk-UA" dirty="0" smtClean="0"/>
              <a:t> a = ...</a:t>
            </a:r>
            <a:endParaRPr lang="ru-RU" dirty="0" smtClean="0"/>
          </a:p>
          <a:p>
            <a:pPr algn="just">
              <a:buNone/>
            </a:pPr>
            <a:r>
              <a:rPr lang="uk-UA" dirty="0" smtClean="0"/>
              <a:t>У цьому прикладі змінна а відправиться на процесор.</a:t>
            </a:r>
            <a:endParaRPr lang="ru-RU" dirty="0" smtClean="0"/>
          </a:p>
          <a:p>
            <a:pPr algn="just">
              <a:buNone/>
            </a:pPr>
            <a:r>
              <a:rPr lang="uk-UA" dirty="0" smtClean="0"/>
              <a:t>Ще можна передати в сесію конфігураційний об'єкт, за допомогою якого можна змінювати проведення обчислень графа. Виглядає це приблизно так:</a:t>
            </a:r>
            <a:endParaRPr lang="ru-RU" dirty="0" smtClean="0"/>
          </a:p>
          <a:p>
            <a:pPr algn="just" latinLnBrk="1">
              <a:buNone/>
            </a:pPr>
            <a:r>
              <a:rPr lang="uk-UA" dirty="0" err="1" smtClean="0"/>
              <a:t>cfg=</a:t>
            </a:r>
            <a:r>
              <a:rPr lang="uk-UA" dirty="0" smtClean="0"/>
              <a:t> </a:t>
            </a:r>
            <a:r>
              <a:rPr lang="uk-UA" dirty="0" err="1" smtClean="0"/>
              <a:t>tf.ConfigProto</a:t>
            </a:r>
            <a:r>
              <a:rPr lang="uk-UA" dirty="0" smtClean="0"/>
              <a:t> ()</a:t>
            </a:r>
            <a:endParaRPr lang="ru-RU" dirty="0" smtClean="0"/>
          </a:p>
          <a:p>
            <a:pPr algn="just" latinLnBrk="1">
              <a:buNone/>
            </a:pPr>
            <a:r>
              <a:rPr lang="uk-UA" dirty="0" err="1" smtClean="0"/>
              <a:t>sess=</a:t>
            </a:r>
            <a:r>
              <a:rPr lang="uk-UA" dirty="0" smtClean="0"/>
              <a:t> </a:t>
            </a:r>
            <a:r>
              <a:rPr lang="uk-UA" dirty="0" err="1" smtClean="0"/>
              <a:t>tf.Session</a:t>
            </a:r>
            <a:r>
              <a:rPr lang="uk-UA" dirty="0" smtClean="0"/>
              <a:t> (</a:t>
            </a:r>
            <a:r>
              <a:rPr lang="uk-UA" dirty="0" err="1" smtClean="0"/>
              <a:t>config=cfg</a:t>
            </a:r>
            <a:r>
              <a:rPr lang="uk-UA" dirty="0" smtClean="0"/>
              <a:t>)</a:t>
            </a:r>
            <a:endParaRPr lang="ru-RU" dirty="0" smtClean="0"/>
          </a:p>
          <a:p>
            <a:pPr algn="just">
              <a:buNone/>
            </a:pPr>
            <a:r>
              <a:rPr lang="uk-UA" dirty="0" smtClean="0"/>
              <a:t>У </a:t>
            </a:r>
            <a:r>
              <a:rPr lang="uk-UA" dirty="0" err="1" smtClean="0"/>
              <a:t>конфігу</a:t>
            </a:r>
            <a:r>
              <a:rPr lang="uk-UA" dirty="0" smtClean="0"/>
              <a:t> насамперед можна включити параметр </a:t>
            </a:r>
            <a:r>
              <a:rPr lang="uk-UA" dirty="0" err="1" smtClean="0"/>
              <a:t>log_device_placement</a:t>
            </a:r>
            <a:r>
              <a:rPr lang="uk-UA" dirty="0" smtClean="0"/>
              <a:t>, щоб розуміти, в який обчислювальний пристрій вирушило обчислення тієї чи іншої частини графа.</a:t>
            </a:r>
            <a:endParaRPr lang="ru-RU" dirty="0" smtClean="0"/>
          </a:p>
          <a:p>
            <a:pPr algn="just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Програмні засоби проектування та реалізації нейромережевих систем. Лекція 3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uk-UA" dirty="0" smtClean="0"/>
              <a:t>Припустимо, в команді розробників можна домовитися про обмеження споживання пам'яті GPU. Зробити це можна за допомогою такого коду:</a:t>
            </a:r>
          </a:p>
          <a:p>
            <a:pPr algn="just">
              <a:buNone/>
            </a:pPr>
            <a:endParaRPr lang="ru-RU" dirty="0" smtClean="0"/>
          </a:p>
          <a:p>
            <a:pPr algn="just" latinLnBrk="1">
              <a:buNone/>
            </a:pPr>
            <a:r>
              <a:rPr lang="uk-UA" dirty="0" err="1" smtClean="0"/>
              <a:t>gpu_opts=</a:t>
            </a:r>
            <a:r>
              <a:rPr lang="uk-UA" dirty="0" smtClean="0"/>
              <a:t> </a:t>
            </a:r>
            <a:r>
              <a:rPr lang="uk-UA" dirty="0" err="1" smtClean="0"/>
              <a:t>tf.GPUOptions</a:t>
            </a:r>
            <a:r>
              <a:rPr lang="uk-UA" dirty="0" smtClean="0"/>
              <a:t> (</a:t>
            </a:r>
            <a:r>
              <a:rPr lang="uk-UA" dirty="0" err="1" smtClean="0"/>
              <a:t>per_process_gpu_memory_fraction=</a:t>
            </a:r>
            <a:r>
              <a:rPr lang="uk-UA" dirty="0" smtClean="0"/>
              <a:t> 0.25)</a:t>
            </a:r>
            <a:endParaRPr lang="ru-RU" dirty="0" smtClean="0"/>
          </a:p>
          <a:p>
            <a:pPr algn="just" latinLnBrk="1">
              <a:buNone/>
            </a:pPr>
            <a:r>
              <a:rPr lang="uk-UA" dirty="0" err="1" smtClean="0"/>
              <a:t>sess=</a:t>
            </a:r>
            <a:r>
              <a:rPr lang="uk-UA" dirty="0" smtClean="0"/>
              <a:t> </a:t>
            </a:r>
            <a:r>
              <a:rPr lang="uk-UA" dirty="0" err="1" smtClean="0"/>
              <a:t>tf.Session</a:t>
            </a:r>
            <a:r>
              <a:rPr lang="uk-UA" dirty="0" smtClean="0"/>
              <a:t> (</a:t>
            </a:r>
            <a:r>
              <a:rPr lang="uk-UA" dirty="0" err="1" smtClean="0"/>
              <a:t>config=tf.ConfigProto</a:t>
            </a:r>
            <a:r>
              <a:rPr lang="uk-UA" dirty="0" smtClean="0"/>
              <a:t> (</a:t>
            </a:r>
            <a:r>
              <a:rPr lang="uk-UA" dirty="0" err="1" smtClean="0"/>
              <a:t>gpu_options=gpu_opts</a:t>
            </a:r>
            <a:r>
              <a:rPr lang="uk-UA" dirty="0" smtClean="0"/>
              <a:t>))</a:t>
            </a:r>
            <a:endParaRPr lang="ru-RU" dirty="0" smtClean="0"/>
          </a:p>
          <a:p>
            <a:pPr algn="just">
              <a:buNone/>
            </a:pPr>
            <a:endParaRPr lang="uk-UA" dirty="0" smtClean="0"/>
          </a:p>
          <a:p>
            <a:pPr algn="just">
              <a:buNone/>
            </a:pPr>
            <a:r>
              <a:rPr lang="uk-UA" dirty="0" smtClean="0"/>
              <a:t>У такій конфігурації сесія не буде споживати більше чверті пам'яті GPU, а це значить, що можна одночасно запустити розрахунки ще кількох моделей, а ще можна запустити модель на CPU, але найпростіше включити параметр </a:t>
            </a:r>
            <a:r>
              <a:rPr lang="uk-UA" dirty="0" err="1" smtClean="0"/>
              <a:t>allow_soft_placement</a:t>
            </a:r>
            <a:r>
              <a:rPr lang="uk-UA" dirty="0" smtClean="0"/>
              <a:t>, щоб TF вирішував ці проблеми сам. </a:t>
            </a:r>
            <a:endParaRPr lang="ru-RU" dirty="0" smtClean="0"/>
          </a:p>
          <a:p>
            <a:pPr algn="just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Програмні засоби проектування та реалізації нейромережевих систем. Лекція 3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uk-UA" dirty="0" smtClean="0"/>
              <a:t>ТF буквально за рік-півтора розрісся настільки, що потрібно робити окремі огляди про застосування </a:t>
            </a:r>
            <a:r>
              <a:rPr lang="uk-UA" dirty="0" err="1" smtClean="0"/>
              <a:t>згорткових</a:t>
            </a:r>
            <a:r>
              <a:rPr lang="uk-UA" dirty="0" smtClean="0"/>
              <a:t> і рекурентних мереж, навчання з підкріпленням і про застосування </a:t>
            </a:r>
            <a:r>
              <a:rPr lang="uk-UA" dirty="0" err="1" smtClean="0"/>
              <a:t>фреймворка</a:t>
            </a:r>
            <a:r>
              <a:rPr lang="uk-UA" dirty="0" smtClean="0"/>
              <a:t> до різних завдань. У цій лекції незачеплені теми структур для читання даних, згортки, різноманітні методи оптимізації та </a:t>
            </a:r>
            <a:r>
              <a:rPr lang="uk-UA" dirty="0" err="1" smtClean="0"/>
              <a:t>високорівневі</a:t>
            </a:r>
            <a:r>
              <a:rPr lang="uk-UA" dirty="0" smtClean="0"/>
              <a:t> бібліотеки-обгортки. Їх розглянемо на наступних лекціях.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Програмні засоби проектування та реалізації нейромережевих систем. Лекція 3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/>
          <a:lstStyle/>
          <a:p>
            <a:r>
              <a:rPr lang="uk-UA" dirty="0" smtClean="0"/>
              <a:t>Дякую за увагу!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Програмні засоби проектування та реалізації нейромережевих систем. Лекція 3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uk-UA" dirty="0" smtClean="0"/>
              <a:t>Розробники рекомендують встановлювати TF в окрему середу з </a:t>
            </a:r>
            <a:r>
              <a:rPr lang="uk-UA" dirty="0" err="1" smtClean="0"/>
              <a:t>virtualenv</a:t>
            </a:r>
            <a:r>
              <a:rPr lang="uk-UA" dirty="0" smtClean="0"/>
              <a:t>, щоб уникнути можливі проблеми з різними версіями і залежностями.</a:t>
            </a:r>
            <a:endParaRPr lang="ru-RU" dirty="0" smtClean="0"/>
          </a:p>
          <a:p>
            <a:pPr algn="just">
              <a:buNone/>
            </a:pPr>
            <a:r>
              <a:rPr lang="uk-UA" dirty="0" smtClean="0"/>
              <a:t>Ще один варіант установки - </a:t>
            </a:r>
            <a:r>
              <a:rPr lang="uk-UA" dirty="0" err="1" smtClean="0"/>
              <a:t>Docker</a:t>
            </a:r>
            <a:r>
              <a:rPr lang="uk-UA" dirty="0" smtClean="0"/>
              <a:t>. За замовчуванням з контейнера буде працювати тільки CPU-версія, але якщо використовувати спеціальний </a:t>
            </a:r>
            <a:r>
              <a:rPr lang="uk-UA" dirty="0" err="1" smtClean="0">
                <a:hlinkClick r:id="rId2"/>
              </a:rPr>
              <a:t>nvidia</a:t>
            </a:r>
            <a:r>
              <a:rPr lang="uk-UA" dirty="0" smtClean="0">
                <a:hlinkClick r:id="rId2"/>
              </a:rPr>
              <a:t> </a:t>
            </a:r>
            <a:r>
              <a:rPr lang="uk-UA" dirty="0" err="1" smtClean="0">
                <a:hlinkClick r:id="rId2"/>
              </a:rPr>
              <a:t>docker</a:t>
            </a:r>
            <a:r>
              <a:rPr lang="uk-UA" dirty="0" smtClean="0"/>
              <a:t>, то можна використовувати і GPU.</a:t>
            </a:r>
            <a:endParaRPr lang="ru-RU" dirty="0" smtClean="0"/>
          </a:p>
          <a:p>
            <a:pPr algn="just">
              <a:buNone/>
            </a:pPr>
            <a:r>
              <a:rPr lang="uk-UA" dirty="0" smtClean="0"/>
              <a:t>Детально процес установки описаний </a:t>
            </a:r>
            <a:r>
              <a:rPr lang="uk-UA" dirty="0" smtClean="0">
                <a:hlinkClick r:id="rId3"/>
              </a:rPr>
              <a:t>тут</a:t>
            </a:r>
            <a:r>
              <a:rPr lang="uk-UA" dirty="0" smtClean="0"/>
              <a:t>.</a:t>
            </a:r>
            <a:endParaRPr lang="ru-RU" dirty="0" smtClean="0"/>
          </a:p>
          <a:p>
            <a:pPr algn="just">
              <a:buNone/>
            </a:pP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>
            <a:normAutofit/>
          </a:bodyPr>
          <a:lstStyle/>
          <a:p>
            <a:r>
              <a:rPr lang="uk-UA" sz="3200" b="1" dirty="0" smtClean="0"/>
              <a:t>Встановлення</a:t>
            </a:r>
            <a:endParaRPr lang="ru-RU" sz="3200" b="1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Програмні засоби проектування та реалізації нейромережевих систем. Лекція 3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>
            <a:normAutofit/>
          </a:bodyPr>
          <a:lstStyle/>
          <a:p>
            <a:r>
              <a:rPr lang="uk-UA" sz="3200" b="1" dirty="0" smtClean="0"/>
              <a:t>Документація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uk-UA" dirty="0" smtClean="0"/>
              <a:t>Документації і прикладів дуже багато.</a:t>
            </a:r>
            <a:endParaRPr lang="ru-RU" dirty="0" smtClean="0"/>
          </a:p>
          <a:p>
            <a:pPr lvl="0" algn="just">
              <a:buNone/>
            </a:pPr>
            <a:r>
              <a:rPr lang="uk-UA" dirty="0" smtClean="0">
                <a:hlinkClick r:id="rId2"/>
              </a:rPr>
              <a:t>Офіційний сайт</a:t>
            </a:r>
            <a:endParaRPr lang="ru-RU" dirty="0" smtClean="0"/>
          </a:p>
          <a:p>
            <a:pPr lvl="0" algn="just">
              <a:buNone/>
            </a:pPr>
            <a:r>
              <a:rPr lang="uk-UA" dirty="0" smtClean="0">
                <a:hlinkClick r:id="rId3"/>
              </a:rPr>
              <a:t>Офіційні інструкції </a:t>
            </a:r>
            <a:endParaRPr lang="ru-RU" dirty="0" smtClean="0"/>
          </a:p>
          <a:p>
            <a:pPr lvl="0" algn="just">
              <a:buNone/>
            </a:pPr>
            <a:r>
              <a:rPr lang="uk-UA" dirty="0" smtClean="0">
                <a:hlinkClick r:id="rId4"/>
              </a:rPr>
              <a:t>Awesome-list - добірка всього самого найкращого по темі</a:t>
            </a:r>
            <a:endParaRPr lang="ru-RU" dirty="0" smtClean="0"/>
          </a:p>
          <a:p>
            <a:pPr lvl="0" algn="just">
              <a:buNone/>
            </a:pPr>
            <a:r>
              <a:rPr lang="uk-UA" dirty="0" smtClean="0">
                <a:hlinkClick r:id="rId5"/>
              </a:rPr>
              <a:t>Відмінний збірник різних моделей на TF</a:t>
            </a:r>
            <a:endParaRPr lang="ru-RU" dirty="0" smtClean="0"/>
          </a:p>
          <a:p>
            <a:pPr algn="just">
              <a:buNone/>
            </a:pPr>
            <a:r>
              <a:rPr lang="uk-UA" dirty="0" smtClean="0"/>
              <a:t>Найкраще орієнтуватися на офіційну документацію - через швидкий розвиток і частої зміни </a:t>
            </a:r>
            <a:r>
              <a:rPr lang="uk-UA" dirty="0" err="1" smtClean="0"/>
              <a:t>api</a:t>
            </a:r>
            <a:r>
              <a:rPr lang="uk-UA" dirty="0" smtClean="0"/>
              <a:t>, в </a:t>
            </a:r>
            <a:r>
              <a:rPr lang="uk-UA" dirty="0" err="1" smtClean="0"/>
              <a:t>інтернеті</a:t>
            </a:r>
            <a:r>
              <a:rPr lang="uk-UA" dirty="0" smtClean="0"/>
              <a:t> дуже багато інструкцій і </a:t>
            </a:r>
            <a:r>
              <a:rPr lang="uk-UA" dirty="0" err="1" smtClean="0"/>
              <a:t>скриптів</a:t>
            </a:r>
            <a:r>
              <a:rPr lang="uk-UA" dirty="0" smtClean="0"/>
              <a:t>, які орієнтовані на старі версії (ну як старі ... піврічної давності) зі старим API, вони не будуть працювати з останніми версіями </a:t>
            </a:r>
            <a:r>
              <a:rPr lang="uk-UA" dirty="0" err="1" smtClean="0"/>
              <a:t>фреймворка</a:t>
            </a:r>
            <a:r>
              <a:rPr lang="uk-UA" dirty="0" smtClean="0"/>
              <a:t>.</a:t>
            </a:r>
          </a:p>
          <a:p>
            <a:pPr algn="just">
              <a:buNone/>
            </a:pPr>
            <a:r>
              <a:rPr lang="uk-UA" dirty="0" smtClean="0"/>
              <a:t>А взагалі дуже рекомендую, особливо за відсутності потрібних </a:t>
            </a:r>
            <a:r>
              <a:rPr lang="uk-UA" dirty="0" err="1" smtClean="0"/>
              <a:t>відеокарт</a:t>
            </a:r>
            <a:r>
              <a:rPr lang="uk-UA" dirty="0" smtClean="0"/>
              <a:t> використовувати </a:t>
            </a:r>
            <a:r>
              <a:rPr lang="en-US" dirty="0" smtClean="0">
                <a:hlinkClick r:id="rId6"/>
              </a:rPr>
              <a:t>Google </a:t>
            </a:r>
            <a:r>
              <a:rPr lang="en-US" dirty="0" err="1" smtClean="0">
                <a:hlinkClick r:id="rId6"/>
              </a:rPr>
              <a:t>Colaboratory</a:t>
            </a:r>
            <a:r>
              <a:rPr lang="uk-UA" dirty="0" smtClean="0"/>
              <a:t>, де всі бібліотеки встановлені і є доступна професійна </a:t>
            </a:r>
            <a:r>
              <a:rPr lang="uk-UA" dirty="0" err="1" smtClean="0"/>
              <a:t>відеокарта</a:t>
            </a:r>
            <a:r>
              <a:rPr lang="uk-UA" dirty="0" smtClean="0"/>
              <a:t> К80 + 16 </a:t>
            </a:r>
            <a:r>
              <a:rPr lang="en-US" dirty="0" err="1" smtClean="0"/>
              <a:t>Gb</a:t>
            </a:r>
            <a:r>
              <a:rPr lang="en-US" dirty="0" smtClean="0"/>
              <a:t> </a:t>
            </a:r>
            <a:r>
              <a:rPr lang="uk-UA" dirty="0" smtClean="0"/>
              <a:t>оперативної </a:t>
            </a:r>
            <a:r>
              <a:rPr lang="uk-UA" dirty="0" err="1" smtClean="0"/>
              <a:t>памяті</a:t>
            </a:r>
            <a:r>
              <a:rPr lang="uk-UA" dirty="0" smtClean="0"/>
              <a:t>.</a:t>
            </a:r>
            <a:endParaRPr lang="ru-RU" dirty="0" smtClean="0"/>
          </a:p>
          <a:p>
            <a:pPr algn="just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Програмні засоби проектування та реалізації нейромережевих систем. Лекція 3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92696"/>
          </a:xfrm>
        </p:spPr>
        <p:txBody>
          <a:bodyPr>
            <a:normAutofit/>
          </a:bodyPr>
          <a:lstStyle/>
          <a:p>
            <a:r>
              <a:rPr lang="uk-UA" sz="3200" b="1" dirty="0" smtClean="0"/>
              <a:t>Базові елементи TF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uk-UA" dirty="0" smtClean="0"/>
              <a:t>За допомогою «</a:t>
            </a:r>
            <a:r>
              <a:rPr lang="uk-UA" dirty="0" err="1" smtClean="0"/>
              <a:t>Hello</a:t>
            </a:r>
            <a:r>
              <a:rPr lang="uk-UA" dirty="0" smtClean="0"/>
              <a:t>, </a:t>
            </a:r>
            <a:r>
              <a:rPr lang="uk-UA" dirty="0" err="1" smtClean="0"/>
              <a:t>world</a:t>
            </a:r>
            <a:r>
              <a:rPr lang="uk-UA" dirty="0" smtClean="0"/>
              <a:t>» переконаємося, що все встановилося правильно:</a:t>
            </a:r>
          </a:p>
          <a:p>
            <a:pPr latinLnBrk="1">
              <a:buNone/>
            </a:pPr>
            <a:endParaRPr lang="uk-UA" b="1" dirty="0" smtClean="0"/>
          </a:p>
          <a:p>
            <a:pPr latinLnBrk="1">
              <a:buNone/>
            </a:pPr>
            <a:r>
              <a:rPr lang="uk-UA" b="1" dirty="0" err="1" smtClean="0"/>
              <a:t>import</a:t>
            </a:r>
            <a:r>
              <a:rPr lang="uk-UA" dirty="0" smtClean="0"/>
              <a:t> </a:t>
            </a:r>
            <a:r>
              <a:rPr lang="uk-UA" b="1" dirty="0" err="1" smtClean="0"/>
              <a:t>tensorflow</a:t>
            </a:r>
            <a:r>
              <a:rPr lang="uk-UA" dirty="0" smtClean="0"/>
              <a:t> </a:t>
            </a:r>
            <a:r>
              <a:rPr lang="uk-UA" b="1" dirty="0" err="1" smtClean="0"/>
              <a:t>as</a:t>
            </a:r>
            <a:r>
              <a:rPr lang="uk-UA" dirty="0" smtClean="0"/>
              <a:t> </a:t>
            </a:r>
            <a:r>
              <a:rPr lang="uk-UA" b="1" dirty="0" err="1" smtClean="0"/>
              <a:t>tf</a:t>
            </a:r>
            <a:r>
              <a:rPr lang="uk-UA" dirty="0" smtClean="0"/>
              <a:t> </a:t>
            </a:r>
            <a:r>
              <a:rPr lang="uk-UA" i="1" dirty="0" smtClean="0"/>
              <a:t># Підключаємо TF</a:t>
            </a:r>
            <a:endParaRPr lang="uk-UA" dirty="0" smtClean="0"/>
          </a:p>
          <a:p>
            <a:pPr latinLnBrk="1">
              <a:buNone/>
            </a:pPr>
            <a:r>
              <a:rPr lang="uk-UA" dirty="0" err="1" smtClean="0"/>
              <a:t>hello=</a:t>
            </a:r>
            <a:r>
              <a:rPr lang="uk-UA" dirty="0" smtClean="0"/>
              <a:t> </a:t>
            </a:r>
            <a:r>
              <a:rPr lang="uk-UA" dirty="0" err="1" smtClean="0"/>
              <a:t>tf.constant</a:t>
            </a:r>
            <a:r>
              <a:rPr lang="uk-UA" dirty="0" smtClean="0"/>
              <a:t> (</a:t>
            </a:r>
            <a:r>
              <a:rPr lang="uk-UA" dirty="0" err="1" smtClean="0"/>
              <a:t>'Hello</a:t>
            </a:r>
            <a:r>
              <a:rPr lang="uk-UA" dirty="0" smtClean="0"/>
              <a:t>, </a:t>
            </a:r>
            <a:r>
              <a:rPr lang="uk-UA" dirty="0" err="1" smtClean="0"/>
              <a:t>TensorFlow</a:t>
            </a:r>
            <a:r>
              <a:rPr lang="uk-UA" dirty="0" smtClean="0"/>
              <a:t>!') </a:t>
            </a:r>
            <a:r>
              <a:rPr lang="uk-UA" i="1" dirty="0" smtClean="0"/>
              <a:t># Створюємо об'єкт з TF</a:t>
            </a:r>
            <a:endParaRPr lang="uk-UA" dirty="0" smtClean="0"/>
          </a:p>
          <a:p>
            <a:pPr latinLnBrk="1">
              <a:buNone/>
            </a:pPr>
            <a:r>
              <a:rPr lang="uk-UA" dirty="0" err="1" smtClean="0"/>
              <a:t>sess=</a:t>
            </a:r>
            <a:r>
              <a:rPr lang="uk-UA" dirty="0" smtClean="0"/>
              <a:t> </a:t>
            </a:r>
            <a:r>
              <a:rPr lang="uk-UA" dirty="0" err="1" smtClean="0"/>
              <a:t>tf.InteractiveSession</a:t>
            </a:r>
            <a:r>
              <a:rPr lang="uk-UA" dirty="0" smtClean="0"/>
              <a:t> ()</a:t>
            </a:r>
            <a:r>
              <a:rPr lang="uk-UA" i="1" dirty="0" smtClean="0"/>
              <a:t># Створюємо сесію</a:t>
            </a:r>
            <a:endParaRPr lang="uk-UA" dirty="0" smtClean="0"/>
          </a:p>
          <a:p>
            <a:pPr latinLnBrk="1">
              <a:buNone/>
            </a:pPr>
            <a:r>
              <a:rPr lang="uk-UA" dirty="0" err="1" smtClean="0"/>
              <a:t>print</a:t>
            </a:r>
            <a:r>
              <a:rPr lang="uk-UA" dirty="0" smtClean="0"/>
              <a:t>(</a:t>
            </a:r>
            <a:r>
              <a:rPr lang="uk-UA" dirty="0" err="1" smtClean="0"/>
              <a:t>sess.run</a:t>
            </a:r>
            <a:r>
              <a:rPr lang="uk-UA" dirty="0" smtClean="0"/>
              <a:t> (</a:t>
            </a:r>
            <a:r>
              <a:rPr lang="uk-UA" dirty="0" err="1" smtClean="0"/>
              <a:t>hello</a:t>
            </a:r>
            <a:r>
              <a:rPr lang="uk-UA" dirty="0" smtClean="0"/>
              <a:t>))</a:t>
            </a:r>
            <a:r>
              <a:rPr lang="uk-UA" i="1" dirty="0" smtClean="0"/>
              <a:t># Сесія "виконує" об'єкт</a:t>
            </a:r>
            <a:endParaRPr lang="uk-UA" dirty="0" smtClean="0"/>
          </a:p>
          <a:p>
            <a:pPr>
              <a:buNone/>
            </a:pPr>
            <a:r>
              <a:rPr lang="uk-UA" dirty="0" err="1" smtClean="0"/>
              <a:t>b'Hello</a:t>
            </a:r>
            <a:r>
              <a:rPr lang="uk-UA" dirty="0" smtClean="0"/>
              <a:t>, </a:t>
            </a:r>
            <a:r>
              <a:rPr lang="uk-UA" dirty="0" err="1" smtClean="0"/>
              <a:t>TensorFlow</a:t>
            </a:r>
            <a:r>
              <a:rPr lang="uk-UA" dirty="0" smtClean="0"/>
              <a:t>! ‘</a:t>
            </a:r>
          </a:p>
          <a:p>
            <a:pPr>
              <a:buNone/>
            </a:pPr>
            <a:endParaRPr lang="uk-UA" dirty="0" smtClean="0"/>
          </a:p>
          <a:p>
            <a:pPr>
              <a:buNone/>
            </a:pPr>
            <a:r>
              <a:rPr lang="uk-UA" dirty="0" smtClean="0"/>
              <a:t>Першою ж рядком підключаємо TF. Цей же шматочок коду зустрічається в документації і дозволяє упевнитися в тому, що все встановилося правильно.</a:t>
            </a:r>
          </a:p>
          <a:p>
            <a:pPr algn="just">
              <a:buNone/>
            </a:pP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Програмні засоби проектування та реалізації нейромережевих систем. Лекція 3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uk-UA" b="1" dirty="0" smtClean="0"/>
              <a:t>Граф обчислень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 fontScale="62500" lnSpcReduction="20000"/>
          </a:bodyPr>
          <a:lstStyle/>
          <a:p>
            <a:pPr algn="just">
              <a:buNone/>
            </a:pPr>
            <a:r>
              <a:rPr lang="uk-UA" dirty="0" smtClean="0"/>
              <a:t>Робота c TF будується навколо побудови і виконання графа обчислень. Граф обчислень - це конструкція, яка описує те, яким чином будуть проводитися обчислення. У класичному імперативному програмуванні пишеться код, який виконується рядок за рядком. В TF звичний імперативний підхід до програмування необхідний тільки для якихось допоміжних цілей. Основа TF - це створення структури, яка задає порядок обчислень. Програми природним чином структуруються на дві частини - складання графа обчислень і виконання обчислень в створених структурах.</a:t>
            </a:r>
            <a:endParaRPr lang="ru-RU" dirty="0" smtClean="0"/>
          </a:p>
          <a:p>
            <a:pPr algn="just">
              <a:buNone/>
            </a:pPr>
            <a:r>
              <a:rPr lang="uk-UA" dirty="0" smtClean="0"/>
              <a:t>В TF граф складається з </a:t>
            </a:r>
            <a:r>
              <a:rPr lang="uk-UA" dirty="0" err="1" smtClean="0"/>
              <a:t>плейсхолдеров</a:t>
            </a:r>
            <a:r>
              <a:rPr lang="uk-UA" dirty="0" smtClean="0"/>
              <a:t>, змінних і операцій. З цих елементів можна зібрати граф, в якому будуть обчислюватися тензори. Тензори - багатовимірні масиви, вони служать «паливом» для графа. Тензором може бути як окреме число, вектор ознак з розв'язуваної задачі або зображення, так і цілий </a:t>
            </a:r>
            <a:r>
              <a:rPr lang="uk-UA" dirty="0" err="1" smtClean="0"/>
              <a:t>Батч</a:t>
            </a:r>
            <a:r>
              <a:rPr lang="uk-UA" dirty="0" smtClean="0"/>
              <a:t> описів об'єктів або масив із зображень. Замість одного об'єкта ми можемо передати в граф масив об'єктів і для нього буде вирахувано масив відповідей. Робота TF з тензорами схожа на те, як обробляє масиви </a:t>
            </a:r>
            <a:r>
              <a:rPr lang="uk-UA" i="1" dirty="0" err="1" smtClean="0"/>
              <a:t>numpy</a:t>
            </a:r>
            <a:r>
              <a:rPr lang="uk-UA" dirty="0" smtClean="0"/>
              <a:t>, у функціях якого можна вказати вісь масиву, щодо якої буде виконуватися обчислення.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Програмні засоби проектування та реалізації нейромережевих систем. Лекція 3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>
            <a:normAutofit/>
          </a:bodyPr>
          <a:lstStyle/>
          <a:p>
            <a:r>
              <a:rPr lang="uk-UA" sz="3200" b="1" dirty="0" smtClean="0"/>
              <a:t>Сесії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760640"/>
          </a:xfrm>
        </p:spPr>
        <p:txBody>
          <a:bodyPr>
            <a:normAutofit fontScale="85000" lnSpcReduction="10000"/>
          </a:bodyPr>
          <a:lstStyle/>
          <a:p>
            <a:pPr algn="just">
              <a:buNone/>
            </a:pPr>
            <a:r>
              <a:rPr lang="uk-UA" dirty="0" smtClean="0"/>
              <a:t>Обчислювальні графи виконуються в сесіях. Об'єкт сесії (</a:t>
            </a:r>
            <a:r>
              <a:rPr lang="uk-UA" dirty="0" err="1" smtClean="0"/>
              <a:t>tf.Session</a:t>
            </a:r>
            <a:r>
              <a:rPr lang="uk-UA" dirty="0" smtClean="0"/>
              <a:t>) приховує в собі контекст виконання графа - необхідні ресурси, допоміжні класи, адресні простори. Існує два типи сесій - звичайні, які реалізовані в </a:t>
            </a:r>
            <a:r>
              <a:rPr lang="uk-UA" dirty="0" err="1" smtClean="0">
                <a:hlinkClick r:id="rId2"/>
              </a:rPr>
              <a:t>tf.Session</a:t>
            </a:r>
            <a:r>
              <a:rPr lang="uk-UA" dirty="0" smtClean="0"/>
              <a:t> і інтерактивні (</a:t>
            </a:r>
            <a:r>
              <a:rPr lang="uk-UA" dirty="0" err="1" smtClean="0">
                <a:hlinkClick r:id="rId3"/>
              </a:rPr>
              <a:t>tf.InteractiveSession</a:t>
            </a:r>
            <a:r>
              <a:rPr lang="uk-UA" dirty="0" smtClean="0"/>
              <a:t>). Різниця між ними в тому, що інтерактивна сесія більше підходить для виконання в консолі і відразу визначає себе як сесія за замовчуванням. Основний ефект - об'єкт сесії не потрібно передавати у функції обчислення як параметр. У прикладах далі будемо вважати, що в даний момент працює інтерактивна сесія, яку ми оголосили в першому прикладі, і коли знадобиться звернення до сесії, </a:t>
            </a:r>
            <a:r>
              <a:rPr lang="uk-UA" dirty="0" err="1" smtClean="0"/>
              <a:t>будуемо</a:t>
            </a:r>
            <a:r>
              <a:rPr lang="uk-UA" dirty="0" smtClean="0"/>
              <a:t> звертатися до об'єкта </a:t>
            </a:r>
            <a:r>
              <a:rPr lang="uk-UA" dirty="0" err="1" smtClean="0"/>
              <a:t>sess</a:t>
            </a:r>
            <a:r>
              <a:rPr lang="uk-UA" dirty="0" smtClean="0"/>
              <a:t>.</a:t>
            </a:r>
            <a:endParaRPr lang="ru-RU" dirty="0" smtClean="0"/>
          </a:p>
          <a:p>
            <a:pPr algn="just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Програмні засоби проектування та реалізації нейромережевих систем. Лекція 3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60649"/>
            <a:ext cx="8229600" cy="864095"/>
          </a:xfrm>
        </p:spPr>
        <p:txBody>
          <a:bodyPr>
            <a:normAutofit fontScale="62500" lnSpcReduction="20000"/>
          </a:bodyPr>
          <a:lstStyle/>
          <a:p>
            <a:pPr algn="just">
              <a:buNone/>
            </a:pPr>
            <a:r>
              <a:rPr lang="uk-UA" dirty="0" smtClean="0"/>
              <a:t>Далі в пості будуть з'являтися стандартні для TF картинки із зображеннями графів, </a:t>
            </a:r>
            <a:r>
              <a:rPr lang="uk-UA" dirty="0" err="1" smtClean="0"/>
              <a:t>згенеровані</a:t>
            </a:r>
            <a:r>
              <a:rPr lang="uk-UA" dirty="0" smtClean="0"/>
              <a:t> вбудованою утилітою під назвою </a:t>
            </a:r>
            <a:r>
              <a:rPr lang="uk-UA" dirty="0" err="1" smtClean="0"/>
              <a:t>Tensorboard</a:t>
            </a:r>
            <a:r>
              <a:rPr lang="uk-UA" dirty="0" smtClean="0"/>
              <a:t>. Позначення там ось такі:</a:t>
            </a:r>
            <a:endParaRPr lang="ru-RU" dirty="0" smtClean="0"/>
          </a:p>
          <a:p>
            <a:pPr algn="just">
              <a:buNone/>
            </a:pP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187624" y="1196752"/>
          <a:ext cx="6936432" cy="3610705"/>
        </p:xfrm>
        <a:graphic>
          <a:graphicData uri="http://schemas.openxmlformats.org/drawingml/2006/table">
            <a:tbl>
              <a:tblPr/>
              <a:tblGrid>
                <a:gridCol w="2312144"/>
                <a:gridCol w="2312144"/>
                <a:gridCol w="2312144"/>
              </a:tblGrid>
              <a:tr h="579496">
                <a:tc>
                  <a:txBody>
                    <a:bodyPr/>
                    <a:lstStyle/>
                    <a:p>
                      <a:pPr marR="381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1400" b="1" dirty="0" err="1" smtClean="0">
                          <a:latin typeface="Times New Roman"/>
                          <a:ea typeface="Calibri"/>
                          <a:cs typeface="Times New Roman"/>
                        </a:rPr>
                        <a:t>Зм</a:t>
                      </a:r>
                      <a:r>
                        <a:rPr lang="uk-UA" sz="1400" b="1" dirty="0" smtClean="0">
                          <a:latin typeface="Times New Roman"/>
                          <a:ea typeface="Calibri"/>
                          <a:cs typeface="Times New Roman"/>
                        </a:rPr>
                        <a:t>і</a:t>
                      </a:r>
                      <a:r>
                        <a:rPr lang="ru-RU" sz="1400" b="1" dirty="0" err="1" smtClean="0">
                          <a:latin typeface="Times New Roman"/>
                          <a:ea typeface="Calibri"/>
                          <a:cs typeface="Times New Roman"/>
                        </a:rPr>
                        <a:t>нна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uk-UA" sz="14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Операція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uk-UA" sz="14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Допоміжний </a:t>
                      </a:r>
                      <a:r>
                        <a:rPr lang="uk-UA" sz="1400" b="1" dirty="0">
                          <a:latin typeface="Times New Roman"/>
                          <a:ea typeface="Times New Roman"/>
                          <a:cs typeface="Times New Roman"/>
                        </a:rPr>
                        <a:t>результат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1713">
                <a:tc>
                  <a:txBody>
                    <a:bodyPr/>
                    <a:lstStyle/>
                    <a:p>
                      <a:pPr marR="381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uk-UA" sz="1400">
                          <a:latin typeface="Times New Roman"/>
                          <a:ea typeface="Times New Roman"/>
                          <a:cs typeface="Times New Roman"/>
                        </a:rPr>
                        <a:t>Вузол графа зазвичай містить дані.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uk-UA" sz="1400" dirty="0">
                          <a:latin typeface="Times New Roman"/>
                          <a:ea typeface="Times New Roman"/>
                          <a:cs typeface="Times New Roman"/>
                        </a:rPr>
                        <a:t>Робить щось зі змінними. Сюди ж відносяться </a:t>
                      </a:r>
                      <a:r>
                        <a:rPr lang="uk-UA" sz="1400" dirty="0" err="1">
                          <a:latin typeface="Times New Roman"/>
                          <a:ea typeface="Times New Roman"/>
                          <a:cs typeface="Times New Roman"/>
                        </a:rPr>
                        <a:t>плейсхолдери</a:t>
                      </a:r>
                      <a:r>
                        <a:rPr lang="uk-UA" sz="1400" dirty="0">
                          <a:latin typeface="Times New Roman"/>
                          <a:ea typeface="Times New Roman"/>
                          <a:cs typeface="Times New Roman"/>
                        </a:rPr>
                        <a:t>, які роблять підстановку значень в граф.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uk-UA" sz="1400">
                          <a:latin typeface="Times New Roman"/>
                          <a:ea typeface="Times New Roman"/>
                          <a:cs typeface="Times New Roman"/>
                        </a:rPr>
                        <a:t>Будь-яке кешування і побічні обчислення типу градієнтів, зазвичай так позначають посилання на окрему частину графа.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9496">
                <a:tc>
                  <a:txBody>
                    <a:bodyPr/>
                    <a:lstStyle/>
                    <a:p>
                      <a:pPr marR="381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endParaRPr lang="uk-UA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endParaRPr lang="uk-UA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endParaRPr lang="uk-UA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7" name="Рисунок 1" descr="https://camo.githubusercontent.com/962a7f02701361fa4a3a499e6d75184aa773281f/68747470733a2f2f686162726173746f726167652e6f72672f66696c65732f3732302f6462362f3838652f37323064623638386536303034326235396138643638323034343231633430312e706e6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4221088"/>
            <a:ext cx="2299730" cy="1944216"/>
          </a:xfrm>
          <a:prstGeom prst="rect">
            <a:avLst/>
          </a:prstGeom>
          <a:noFill/>
        </p:spPr>
      </p:pic>
      <p:pic>
        <p:nvPicPr>
          <p:cNvPr id="1026" name="Рисунок 2" descr="https://camo.githubusercontent.com/c26fb4c477add831fbbd33533d84063f9b8d382f/68747470733a2f2f686162726173746f726167652e6f72672f66696c65732f3139312f3462322f6131392f31393134623261313962366434333164383839656362653936633636643839312e706e6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26904" y="4221088"/>
            <a:ext cx="2269232" cy="1887390"/>
          </a:xfrm>
          <a:prstGeom prst="rect">
            <a:avLst/>
          </a:prstGeom>
          <a:noFill/>
        </p:spPr>
      </p:pic>
      <p:pic>
        <p:nvPicPr>
          <p:cNvPr id="1025" name="Рисунок 3" descr="https://camo.githubusercontent.com/4a55f59b53f24ffe193a16b83d5369465be58d9a/68747470733a2f2f686162726173746f726167652e6f72672f66696c65732f3134352f6433342f6362372f31343564333463623731643234323735396230616661613465313037373262372e706e6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6136" y="4221088"/>
            <a:ext cx="2376264" cy="1966956"/>
          </a:xfrm>
          <a:prstGeom prst="rect">
            <a:avLst/>
          </a:prstGeom>
          <a:noFill/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Програмні засоби проектування та реалізації нейромережевих систем. Лекція 3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3548</Words>
  <Application>Microsoft Office PowerPoint</Application>
  <PresentationFormat>Экран (4:3)</PresentationFormat>
  <Paragraphs>373</Paragraphs>
  <Slides>38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0" baseType="lpstr">
      <vt:lpstr>Тема Office</vt:lpstr>
      <vt:lpstr>Equation</vt:lpstr>
      <vt:lpstr>Tensorflow</vt:lpstr>
      <vt:lpstr>Слайд 2</vt:lpstr>
      <vt:lpstr>Встановлення</vt:lpstr>
      <vt:lpstr>Встановлення</vt:lpstr>
      <vt:lpstr>Документація</vt:lpstr>
      <vt:lpstr>Базові елементи TF</vt:lpstr>
      <vt:lpstr>Граф обчислень</vt:lpstr>
      <vt:lpstr>Сесії</vt:lpstr>
      <vt:lpstr>Слайд 9</vt:lpstr>
      <vt:lpstr>Тензори, операції і змінні</vt:lpstr>
      <vt:lpstr>Слайд 11</vt:lpstr>
      <vt:lpstr>Слайд 12</vt:lpstr>
      <vt:lpstr>Найпростіші обчислення</vt:lpstr>
      <vt:lpstr>Слайд 14</vt:lpstr>
      <vt:lpstr>Обчислення сигмоїди</vt:lpstr>
      <vt:lpstr>Слайд 16</vt:lpstr>
      <vt:lpstr>Машинне навчання</vt:lpstr>
      <vt:lpstr>Слайд 18</vt:lpstr>
      <vt:lpstr>Слайд 19</vt:lpstr>
      <vt:lpstr>Слайд 20</vt:lpstr>
      <vt:lpstr>Слайд 21</vt:lpstr>
      <vt:lpstr>Слайд 22</vt:lpstr>
      <vt:lpstr>Поліноміальная регресія</vt:lpstr>
      <vt:lpstr>Слайд 24</vt:lpstr>
      <vt:lpstr>Слайд 25</vt:lpstr>
      <vt:lpstr>Слайд 26</vt:lpstr>
      <vt:lpstr>Збереження і завантаження графів</vt:lpstr>
      <vt:lpstr>Tensorboard</vt:lpstr>
      <vt:lpstr>Слайд 29</vt:lpstr>
      <vt:lpstr>Багатошаровий перцептрон</vt:lpstr>
      <vt:lpstr>Слайд 31</vt:lpstr>
      <vt:lpstr>Слайд 32</vt:lpstr>
      <vt:lpstr>Слайд 33</vt:lpstr>
      <vt:lpstr>Слайд 34</vt:lpstr>
      <vt:lpstr>Управління ресурсами</vt:lpstr>
      <vt:lpstr>Слайд 36</vt:lpstr>
      <vt:lpstr>Слайд 37</vt:lpstr>
      <vt:lpstr>Дякую за увагу!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</dc:title>
  <cp:lastModifiedBy>Volodymyr Shymkovych</cp:lastModifiedBy>
  <cp:revision>45</cp:revision>
  <dcterms:modified xsi:type="dcterms:W3CDTF">2022-02-18T09:14:29Z</dcterms:modified>
</cp:coreProperties>
</file>