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00" r:id="rId40"/>
    <p:sldId id="295" r:id="rId41"/>
    <p:sldId id="296" r:id="rId42"/>
    <p:sldId id="301" r:id="rId43"/>
    <p:sldId id="297" r:id="rId44"/>
    <p:sldId id="298" r:id="rId45"/>
    <p:sldId id="299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0" r:id="rId56"/>
    <p:sldId id="312" r:id="rId57"/>
    <p:sldId id="313" r:id="rId58"/>
    <p:sldId id="314" r:id="rId59"/>
    <p:sldId id="315" r:id="rId60"/>
    <p:sldId id="316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>
      <p:cViewPr varScale="1">
        <p:scale>
          <a:sx n="72" d="100"/>
          <a:sy n="72" d="100"/>
        </p:scale>
        <p:origin x="4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9D11-3425-4CBA-93AD-D163C5CD85D9}" type="datetimeFigureOut">
              <a:rPr lang="ru-RU" smtClean="0"/>
              <a:pPr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DB43-CA13-41EA-A076-80ABFE988C9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4365104"/>
            <a:ext cx="2915301" cy="21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8520" y="44812"/>
            <a:ext cx="9217024" cy="4464308"/>
          </a:xfrm>
        </p:spPr>
        <p:txBody>
          <a:bodyPr>
            <a:noAutofit/>
          </a:bodyPr>
          <a:lstStyle/>
          <a:p>
            <a:r>
              <a:rPr lang="ru-RU" b="1" dirty="0"/>
              <a:t>Управление информационными проектами и ресурсами</a:t>
            </a:r>
            <a:br>
              <a:rPr lang="ru-RU" b="1" dirty="0"/>
            </a:br>
            <a:br>
              <a:rPr lang="en-US" b="1"/>
            </a:br>
            <a:r>
              <a:rPr lang="ru-RU"/>
              <a:t> </a:t>
            </a:r>
            <a:br>
              <a:rPr lang="en-US" dirty="0"/>
            </a:br>
            <a:r>
              <a:rPr lang="ru-RU" dirty="0"/>
              <a:t>Жизненный цикл проекта и организация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Влияние участников проекта в течение проекта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7860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71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Фазы жизненного цикла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Некоторые жизненные циклы состоят из 4 или 5 фаз, но некоторые имеют 9 фаз и более. </a:t>
            </a:r>
          </a:p>
          <a:p>
            <a:pPr marL="0" indent="0">
              <a:buNone/>
            </a:pPr>
            <a:r>
              <a:rPr lang="ru-RU" dirty="0"/>
              <a:t>Даже в пределах одной области приложения могут существовать значительные различия. </a:t>
            </a:r>
          </a:p>
          <a:p>
            <a:pPr marL="0" indent="0">
              <a:buNone/>
            </a:pPr>
            <a:r>
              <a:rPr lang="ru-RU" dirty="0"/>
              <a:t>В одной организации жизненный цикл разработки программного обеспечения может включать только одну фазу создания продукта, а в другой могут выделяться отдельные фазы для разработки архитектуры и окончательной доводки.</a:t>
            </a:r>
          </a:p>
        </p:txBody>
      </p:sp>
    </p:spTree>
    <p:extLst>
      <p:ext uri="{BB962C8B-B14F-4D97-AF65-F5344CB8AC3E}">
        <p14:creationId xmlns:p14="http://schemas.microsoft.com/office/powerpoint/2010/main" val="262949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r>
              <a:rPr lang="ru-RU" b="1" dirty="0"/>
              <a:t>Характеристики фаз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Autofit/>
          </a:bodyPr>
          <a:lstStyle/>
          <a:p>
            <a:pPr marL="0" indent="900113">
              <a:buNone/>
            </a:pPr>
            <a:r>
              <a:rPr lang="ru-RU" sz="2500" dirty="0"/>
              <a:t>Фаза проекта характеризуется завершением и одобрением одного или нескольких результатов поставки. </a:t>
            </a:r>
          </a:p>
          <a:p>
            <a:pPr marL="0" indent="900113">
              <a:buNone/>
            </a:pPr>
            <a:r>
              <a:rPr lang="ru-RU" sz="2500" dirty="0"/>
              <a:t>Результат поставки – это измеримый, проверяемый продукт работы, например спецификация, отчет по анализу осуществимости, детальный план или опытный образец. </a:t>
            </a:r>
          </a:p>
          <a:p>
            <a:pPr marL="0" indent="900113">
              <a:buNone/>
            </a:pPr>
            <a:r>
              <a:rPr lang="ru-RU" sz="2500" dirty="0"/>
              <a:t>Создание одних результатов поставки определяется процессом управления проектом, а другие могут быть конечными продуктами или элементами конечных продуктов, ради которых создавался проект. </a:t>
            </a:r>
          </a:p>
          <a:p>
            <a:pPr marL="0" indent="900113">
              <a:buNone/>
            </a:pPr>
            <a:r>
              <a:rPr lang="ru-RU" sz="2500" dirty="0"/>
              <a:t>Результаты поставки, а значит и фазы, являются частью общего последовательного процесса, предназначенного для обеспечения необходимого контроля над проектом и получения нужного продукта или услуги, которые являются целью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61600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b="1" dirty="0"/>
              <a:t>Характеристики фаз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92500" lnSpcReduction="20000"/>
          </a:bodyPr>
          <a:lstStyle/>
          <a:p>
            <a:pPr marL="0" indent="900113">
              <a:buNone/>
            </a:pPr>
            <a:r>
              <a:rPr lang="ru-RU" dirty="0"/>
              <a:t>В каждом конкретном проекте фазы могут разбиваться на </a:t>
            </a:r>
            <a:r>
              <a:rPr lang="ru-RU" dirty="0" err="1"/>
              <a:t>подфазы</a:t>
            </a:r>
            <a:r>
              <a:rPr lang="ru-RU" dirty="0"/>
              <a:t> из соображений размера, сложности, уровня риска и ограничений на порядок финансирования.</a:t>
            </a:r>
          </a:p>
          <a:p>
            <a:pPr marL="0" indent="900113">
              <a:buNone/>
            </a:pPr>
            <a:r>
              <a:rPr lang="ru-RU" dirty="0"/>
              <a:t>Фаза может быть закрыта без принятия решения о начале другой фазы. Например, если проект был завершен или риск был оценен как слишком большой, чтобы продолжать проект.</a:t>
            </a:r>
          </a:p>
          <a:p>
            <a:pPr marL="0" indent="900113">
              <a:buNone/>
            </a:pPr>
            <a:r>
              <a:rPr lang="ru-RU" dirty="0"/>
              <a:t>Для обеспечения эффективного контроля в каждой фазе формально имеется своя группа процессов инициации, на выходе которой получается специфичный для данной фазы выход.</a:t>
            </a:r>
          </a:p>
        </p:txBody>
      </p:sp>
    </p:spTree>
    <p:extLst>
      <p:ext uri="{BB962C8B-B14F-4D97-AF65-F5344CB8AC3E}">
        <p14:creationId xmlns:p14="http://schemas.microsoft.com/office/powerpoint/2010/main" val="417545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Обычная последовательность фаз в жизненном цикле проекта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9930"/>
            <a:ext cx="8730423" cy="361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2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Взаимосвязь между жизненным цикла проекта и жизненным</a:t>
            </a:r>
            <a:br>
              <a:rPr lang="ru-RU" b="1" dirty="0"/>
            </a:br>
            <a:r>
              <a:rPr lang="ru-RU" b="1" dirty="0"/>
              <a:t>циклом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72816"/>
            <a:ext cx="9036496" cy="4525963"/>
          </a:xfrm>
        </p:spPr>
        <p:txBody>
          <a:bodyPr>
            <a:normAutofit fontScale="92500" lnSpcReduction="10000"/>
          </a:bodyPr>
          <a:lstStyle/>
          <a:p>
            <a:pPr marL="0" indent="900113">
              <a:buNone/>
            </a:pPr>
            <a:r>
              <a:rPr lang="ru-RU" dirty="0"/>
              <a:t>Движущие силы, которые стимулируют проект, обычно называют проблемами, возможностями или практическими требованиями.</a:t>
            </a:r>
          </a:p>
          <a:p>
            <a:pPr marL="0" indent="900113">
              <a:buNone/>
            </a:pPr>
            <a:r>
              <a:rPr lang="ru-RU" dirty="0"/>
              <a:t>Следует различать жизненный цикл проекта и жизненный цикл продукта.</a:t>
            </a:r>
          </a:p>
          <a:p>
            <a:pPr marL="0" indent="900113">
              <a:buNone/>
            </a:pPr>
            <a:r>
              <a:rPr lang="ru-RU" dirty="0"/>
              <a:t>В некоторых областях приложения, например в разработке новых продуктов или разработке программного обеспечения, организации считают жизненный цикл проекта частью жизненного цикла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60389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Отношения между жизненными циклами проекта и продукта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897101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24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b="1" dirty="0"/>
              <a:t>Участники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Участники проекта – это лица или организации, либо активно участвующие в проекте, либо чьи интересы могут повлиять на результаты исполнения или завершения проекта. </a:t>
            </a:r>
          </a:p>
          <a:p>
            <a:pPr marL="0" indent="0">
              <a:buNone/>
            </a:pPr>
            <a:r>
              <a:rPr lang="ru-RU" dirty="0"/>
              <a:t>Участники также могут влиять на цели и результаты проекта. </a:t>
            </a:r>
          </a:p>
          <a:p>
            <a:pPr marL="0" indent="0">
              <a:buNone/>
            </a:pPr>
            <a:r>
              <a:rPr lang="ru-RU" dirty="0"/>
              <a:t>Команда управления проектом должна выявить участников проекта, определить их требования и ожидания и, насколько это возможно, управлять их влиянием в отношении требований, чтобы обеспечить успешное завершение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344161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Отношения между участниками проекта и проектом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8" y="1772816"/>
            <a:ext cx="874969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64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900113">
              <a:buNone/>
            </a:pPr>
            <a:r>
              <a:rPr lang="ru-RU" dirty="0"/>
              <a:t>Участники проекта имеют различные уровни ответственности и полномочий при участии в проекте, причем ответственность и полномочия могут меняться на разных этапах жизненного цикла проекта.</a:t>
            </a:r>
          </a:p>
          <a:p>
            <a:pPr marL="0" indent="900113">
              <a:buNone/>
            </a:pPr>
            <a:r>
              <a:rPr lang="ru-RU" dirty="0"/>
              <a:t>Участники проекта, игнорирующие свои обязательства, могут вызвать непоправимые последствия для целей проекта.</a:t>
            </a:r>
          </a:p>
          <a:p>
            <a:pPr marL="0" indent="900113">
              <a:buNone/>
            </a:pPr>
            <a:r>
              <a:rPr lang="ru-RU" dirty="0"/>
              <a:t>Участники могут оказывать положительное или отрицательное влияние на проект.</a:t>
            </a:r>
          </a:p>
          <a:p>
            <a:pPr marL="0" indent="900113">
              <a:buNone/>
            </a:pPr>
            <a:r>
              <a:rPr lang="ru-RU" dirty="0"/>
              <a:t>Команда проекта часто не обращает внимания на отрицательно влияющих участников, тем самым рискуя провалить проект.</a:t>
            </a:r>
          </a:p>
        </p:txBody>
      </p:sp>
    </p:spTree>
    <p:extLst>
      <p:ext uri="{BB962C8B-B14F-4D97-AF65-F5344CB8AC3E}">
        <p14:creationId xmlns:p14="http://schemas.microsoft.com/office/powerpoint/2010/main" val="333756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Окружение, в котором выполняются проекты и управление проектами, шире,</a:t>
            </a:r>
            <a:r>
              <a:rPr lang="en-US" dirty="0"/>
              <a:t> </a:t>
            </a:r>
            <a:r>
              <a:rPr lang="ru-RU" dirty="0"/>
              <a:t>чем окружение, непосредственно затрагивающее сам проект.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Команда</a:t>
            </a:r>
            <a:r>
              <a:rPr lang="en-US" dirty="0"/>
              <a:t> </a:t>
            </a:r>
            <a:r>
              <a:rPr lang="ru-RU" dirty="0"/>
              <a:t>управления проектом должна учитывать эту более широкую среду и выбирать такие фазы жизненного цикла, процессы, инструменты и методы, которые</a:t>
            </a:r>
            <a:r>
              <a:rPr lang="en-US" dirty="0"/>
              <a:t> </a:t>
            </a:r>
            <a:r>
              <a:rPr lang="ru-RU" dirty="0"/>
              <a:t>наиболее удачно подходят для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78763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Ключевые участники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>
            <a:normAutofit fontScale="85000" lnSpcReduction="20000"/>
          </a:bodyPr>
          <a:lstStyle/>
          <a:p>
            <a:pPr marL="0" indent="531813">
              <a:buNone/>
            </a:pPr>
            <a:r>
              <a:rPr lang="ru-RU" b="1" dirty="0"/>
              <a:t>Менеджер проекта. </a:t>
            </a:r>
            <a:r>
              <a:rPr lang="ru-RU" dirty="0"/>
              <a:t>Лицо, ответственное за управление проектом.</a:t>
            </a:r>
          </a:p>
          <a:p>
            <a:pPr marL="0" indent="531813">
              <a:buNone/>
            </a:pPr>
            <a:r>
              <a:rPr lang="ru-RU" b="1" dirty="0"/>
              <a:t>Заказчик/пользователь. </a:t>
            </a:r>
            <a:r>
              <a:rPr lang="ru-RU" dirty="0"/>
              <a:t>Лицо или организация, которые будут использовать продукт проекта. </a:t>
            </a:r>
          </a:p>
          <a:p>
            <a:pPr marL="0" indent="531813">
              <a:buNone/>
            </a:pPr>
            <a:r>
              <a:rPr lang="ru-RU" dirty="0"/>
              <a:t>Может существовать множество уровней заказчиков. Например, к числу заказчиков нового фармацевтического препарата могут относиться врачи, назначающие данный препарат, пациенты, которые его принимают, страховщики, которые его оплачивают. </a:t>
            </a:r>
          </a:p>
          <a:p>
            <a:pPr marL="0" indent="531813">
              <a:buNone/>
            </a:pPr>
            <a:r>
              <a:rPr lang="ru-RU" dirty="0"/>
              <a:t>В некоторых областях приложения заказчик и пользователь совпадают, в то время как в других под потребителем подразумевается юридическое лицо, получающее продукты проекта, а под пользователями – тех, кто будет непосредственно использовать продукт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14658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Ключевые участники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>
            <a:normAutofit fontScale="92500" lnSpcReduction="10000"/>
          </a:bodyPr>
          <a:lstStyle/>
          <a:p>
            <a:pPr marL="0" indent="900113">
              <a:buNone/>
            </a:pPr>
            <a:r>
              <a:rPr lang="ru-RU" b="1" dirty="0"/>
              <a:t>Исполняющая организация. </a:t>
            </a:r>
            <a:r>
              <a:rPr lang="ru-RU" dirty="0"/>
              <a:t>Предприятие, чьи сотрудники непосредственно участвуют в исполнении проекта.</a:t>
            </a:r>
          </a:p>
          <a:p>
            <a:pPr marL="0" indent="900113">
              <a:buNone/>
            </a:pPr>
            <a:r>
              <a:rPr lang="ru-RU" b="1" dirty="0"/>
              <a:t>Члены команды проекта. </a:t>
            </a:r>
            <a:r>
              <a:rPr lang="ru-RU" dirty="0"/>
              <a:t>Группа, которая выполняет работы по проекту.</a:t>
            </a:r>
          </a:p>
          <a:p>
            <a:pPr marL="0" indent="900113">
              <a:buNone/>
            </a:pPr>
            <a:r>
              <a:rPr lang="ru-RU" b="1" dirty="0"/>
              <a:t>Команда управления проектом. </a:t>
            </a:r>
            <a:r>
              <a:rPr lang="ru-RU" dirty="0"/>
              <a:t>Члены команды проекта, непосредственно занятые в управлении его операциями.</a:t>
            </a:r>
          </a:p>
          <a:p>
            <a:pPr marL="0" indent="900113">
              <a:buNone/>
            </a:pPr>
            <a:r>
              <a:rPr lang="ru-RU" b="1" dirty="0"/>
              <a:t>Спонсор. </a:t>
            </a:r>
            <a:r>
              <a:rPr lang="ru-RU" dirty="0"/>
              <a:t>Лицо или группа лиц, предоставляющая финансовые ресурсы – деньгами или в натуральном выражении – для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628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Ключевые участники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>
            <a:normAutofit fontScale="92500" lnSpcReduction="10000"/>
          </a:bodyPr>
          <a:lstStyle/>
          <a:p>
            <a:pPr marL="0" indent="531813">
              <a:buNone/>
            </a:pPr>
            <a:r>
              <a:rPr lang="ru-RU" b="1" dirty="0"/>
              <a:t>Источники влияния. </a:t>
            </a:r>
            <a:r>
              <a:rPr lang="ru-RU" dirty="0"/>
              <a:t>Лица или группы, которые напрямую не связаны с получением или использованием продукта проекта, но которые, в связи с их положением в организации-заказчике или исполняющей организации, могут положительно или отрицательно повлиять на ход выполнения проекта.</a:t>
            </a:r>
          </a:p>
          <a:p>
            <a:pPr marL="0" indent="531813">
              <a:buNone/>
            </a:pPr>
            <a:r>
              <a:rPr lang="ru-RU" b="1" dirty="0"/>
              <a:t>Офис управления проектом (PMO). </a:t>
            </a:r>
            <a:r>
              <a:rPr lang="ru-RU" dirty="0"/>
              <a:t>Если в исполняющей организации имеется этот офис, он может быть участником проекта, если он несет прямую или непрямую ответственность за результаты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09826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…….внутренние и внешние, владельцы и инвесторы, продавцы и подрядчики, члены команд и их семей, правительственные учреждения и средства массовой информации, отдельные граждане, временные или постоянные лоббистские организации и общество в целом.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Ключевые участники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617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Менеджеры проекта должны управлять ожиданиями участников проекта, что может быть достаточно сложно, так как у участников проекта могут быть разные или противоположные цели.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Например:</a:t>
            </a:r>
          </a:p>
          <a:p>
            <a:pPr marL="0" indent="0">
              <a:buNone/>
            </a:pPr>
            <a:r>
              <a:rPr lang="ru-RU" dirty="0"/>
              <a:t>Владелец проекта по сооружению объекта недвижимости может быть в первую очередь заинтересован в своевременном завершении строительства, местные органы власти – в получении максимальных налогов, группа защитников окружающей среды – в минимизации негативного воздействия на окружающую среду, а живущие поблизости местные жители могут надеяться на перенесение строительства в другое место.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ru-RU" b="1" dirty="0"/>
              <a:t>Ключевые участники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5522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/>
              <a:t>Влияние организации на проект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900113">
              <a:buNone/>
            </a:pPr>
            <a:r>
              <a:rPr lang="ru-RU" dirty="0"/>
              <a:t>Проект всегда испытывает влияние со стороны организации или организаций, которые его инициировали.</a:t>
            </a:r>
          </a:p>
          <a:p>
            <a:pPr marL="0" indent="900113">
              <a:buNone/>
            </a:pPr>
            <a:r>
              <a:rPr lang="ru-RU" dirty="0"/>
              <a:t>Организационная зрелость – зрелость ее системы управления проектами, культуры, стиля, организационной структуры и офиса управления проектами – также может влиять на проект.</a:t>
            </a:r>
          </a:p>
        </p:txBody>
      </p:sp>
    </p:spTree>
    <p:extLst>
      <p:ext uri="{BB962C8B-B14F-4D97-AF65-F5344CB8AC3E}">
        <p14:creationId xmlns:p14="http://schemas.microsoft.com/office/powerpoint/2010/main" val="280539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057"/>
            <a:ext cx="8229600" cy="829655"/>
          </a:xfrm>
        </p:spPr>
        <p:txBody>
          <a:bodyPr/>
          <a:lstStyle/>
          <a:p>
            <a:r>
              <a:rPr lang="ru-RU" b="1" dirty="0"/>
              <a:t>Организационные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Проектные организации</a:t>
            </a:r>
            <a:r>
              <a:rPr lang="ru-RU" sz="2400" dirty="0"/>
              <a:t> – это те организации, чья деятельность состоит главным образом из проектов. Эти организации могут быть отнесены к одной из</a:t>
            </a:r>
            <a:r>
              <a:rPr lang="en-US" sz="2400" dirty="0"/>
              <a:t> </a:t>
            </a:r>
            <a:r>
              <a:rPr lang="ru-RU" sz="2400" dirty="0"/>
              <a:t>двух категорий:</a:t>
            </a:r>
          </a:p>
          <a:p>
            <a:pPr marL="0" indent="0">
              <a:buNone/>
            </a:pPr>
            <a:r>
              <a:rPr lang="ru-RU" sz="2400" dirty="0"/>
              <a:t>1). Организации, получающие прибыль за счет выполнения проектов для других по контракту: архитектурные фирмы, инженерно-конструкторские фирмы, консалтинговые фирмы, строительные подрядчики и правительственные подрядчики.</a:t>
            </a:r>
          </a:p>
          <a:p>
            <a:pPr marL="0" indent="0">
              <a:buNone/>
            </a:pPr>
            <a:r>
              <a:rPr lang="ru-RU" sz="2400" dirty="0"/>
              <a:t>2). Организации, в которых внедрено управление через проекты. Эти организации, как правило, имеют и используют системы, облегчающие управление проектами. Например, их финансовые системы часто разработаны таким образом, чтобы было возможно вести учет, отслеживать расходы и вести отчетность по нескольким выполняющимся одновременно проектам.</a:t>
            </a:r>
          </a:p>
        </p:txBody>
      </p:sp>
    </p:spTree>
    <p:extLst>
      <p:ext uri="{BB962C8B-B14F-4D97-AF65-F5344CB8AC3E}">
        <p14:creationId xmlns:p14="http://schemas.microsoft.com/office/powerpoint/2010/main" val="2092693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9036496" cy="5257800"/>
          </a:xfrm>
        </p:spPr>
        <p:txBody>
          <a:bodyPr>
            <a:normAutofit fontScale="85000" lnSpcReduction="20000"/>
          </a:bodyPr>
          <a:lstStyle/>
          <a:p>
            <a:pPr marL="0" indent="804863">
              <a:buNone/>
            </a:pPr>
            <a:r>
              <a:rPr lang="ru-RU" dirty="0"/>
              <a:t>У организаций, не ориентированных на проекты, часто могут</a:t>
            </a:r>
            <a:r>
              <a:rPr lang="en-US" dirty="0"/>
              <a:t> </a:t>
            </a:r>
            <a:r>
              <a:rPr lang="ru-RU" dirty="0"/>
              <a:t>отсутствовать системы, способные осуществлять поддержку нужд проектов</a:t>
            </a:r>
            <a:r>
              <a:rPr lang="en-US" dirty="0"/>
              <a:t> </a:t>
            </a:r>
            <a:r>
              <a:rPr lang="ru-RU" dirty="0"/>
              <a:t>эффективно и результативно. </a:t>
            </a:r>
            <a:endParaRPr lang="en-US" dirty="0"/>
          </a:p>
          <a:p>
            <a:pPr marL="0" indent="804863">
              <a:buNone/>
            </a:pPr>
            <a:r>
              <a:rPr lang="ru-RU" dirty="0"/>
              <a:t>Отсутствие систем, ориентированных на проекты,</a:t>
            </a:r>
            <a:r>
              <a:rPr lang="en-US" dirty="0"/>
              <a:t> </a:t>
            </a:r>
            <a:r>
              <a:rPr lang="ru-RU" dirty="0"/>
              <a:t>обычно делает управление проектами более затрудни-тельным. </a:t>
            </a:r>
            <a:endParaRPr lang="en-US" dirty="0"/>
          </a:p>
          <a:p>
            <a:pPr marL="0" indent="804863">
              <a:buNone/>
            </a:pPr>
            <a:r>
              <a:rPr lang="ru-RU" dirty="0"/>
              <a:t>В некоторых</a:t>
            </a:r>
            <a:r>
              <a:rPr lang="en-US" dirty="0"/>
              <a:t> </a:t>
            </a:r>
            <a:r>
              <a:rPr lang="ru-RU" dirty="0"/>
              <a:t>случаях организации, не ориентирован-</a:t>
            </a:r>
            <a:r>
              <a:rPr lang="ru-RU" dirty="0" err="1"/>
              <a:t>ные</a:t>
            </a:r>
            <a:r>
              <a:rPr lang="ru-RU" dirty="0"/>
              <a:t> на проекты, могут иметь</a:t>
            </a:r>
            <a:r>
              <a:rPr lang="en-US" dirty="0"/>
              <a:t> </a:t>
            </a:r>
            <a:r>
              <a:rPr lang="ru-RU" dirty="0"/>
              <a:t>подразделения или другие организационные элементы, функционирующие как</a:t>
            </a:r>
            <a:r>
              <a:rPr lang="en-US" dirty="0"/>
              <a:t> </a:t>
            </a:r>
            <a:r>
              <a:rPr lang="ru-RU" dirty="0"/>
              <a:t>проектные организации и имеющие системы поддержки. Команда управления</a:t>
            </a:r>
            <a:r>
              <a:rPr lang="en-US" dirty="0"/>
              <a:t> </a:t>
            </a:r>
            <a:r>
              <a:rPr lang="ru-RU" dirty="0"/>
              <a:t>проектом должна иметь представление о том, какое влияние на проект</a:t>
            </a:r>
            <a:r>
              <a:rPr lang="en-US" dirty="0"/>
              <a:t> </a:t>
            </a:r>
            <a:r>
              <a:rPr lang="ru-RU" dirty="0"/>
              <a:t>оказывает структура и системы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563119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Корпоративная культура и 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Большинство организаций развили свою корпоративную культуру, которая по-своему уникальна и поддается описанию.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Эта культура находит отражение во</a:t>
            </a:r>
            <a:r>
              <a:rPr lang="en-US" dirty="0"/>
              <a:t> </a:t>
            </a:r>
            <a:r>
              <a:rPr lang="ru-RU" dirty="0"/>
              <a:t>многих аспектах, в том числе:</a:t>
            </a:r>
          </a:p>
          <a:p>
            <a:pPr marL="0" indent="0">
              <a:buNone/>
            </a:pPr>
            <a:r>
              <a:rPr lang="ru-RU" dirty="0"/>
              <a:t>• общие ценности, нормы, верования и ожидания;</a:t>
            </a:r>
          </a:p>
          <a:p>
            <a:pPr marL="0" indent="0">
              <a:buNone/>
            </a:pPr>
            <a:r>
              <a:rPr lang="ru-RU" dirty="0"/>
              <a:t>• принципы и процедуры;</a:t>
            </a:r>
          </a:p>
          <a:p>
            <a:pPr marL="0" indent="0">
              <a:buNone/>
            </a:pPr>
            <a:r>
              <a:rPr lang="ru-RU" dirty="0"/>
              <a:t>• представления об отношениях между начальниками и подчиненными;</a:t>
            </a:r>
          </a:p>
          <a:p>
            <a:pPr marL="0" indent="0">
              <a:buNone/>
            </a:pPr>
            <a:r>
              <a:rPr lang="ru-RU" dirty="0"/>
              <a:t>• рабочая этика и рабочие часы.</a:t>
            </a:r>
          </a:p>
        </p:txBody>
      </p:sp>
    </p:spTree>
    <p:extLst>
      <p:ext uri="{BB962C8B-B14F-4D97-AF65-F5344CB8AC3E}">
        <p14:creationId xmlns:p14="http://schemas.microsoft.com/office/powerpoint/2010/main" val="865783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47861"/>
            <a:ext cx="8229600" cy="56494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Корпоративная культура часто способна оказывать прямое влияние на</a:t>
            </a:r>
            <a:r>
              <a:rPr lang="en-US" dirty="0"/>
              <a:t> </a:t>
            </a:r>
            <a:r>
              <a:rPr lang="ru-RU" dirty="0"/>
              <a:t>проект.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Например:</a:t>
            </a:r>
          </a:p>
          <a:p>
            <a:pPr marL="0" indent="0">
              <a:buNone/>
            </a:pPr>
            <a:r>
              <a:rPr lang="ru-RU" dirty="0"/>
              <a:t>• Команда, предлагающая применить необычный подход, или подход,</a:t>
            </a:r>
            <a:r>
              <a:rPr lang="en-US" dirty="0"/>
              <a:t> </a:t>
            </a:r>
            <a:r>
              <a:rPr lang="ru-RU" dirty="0"/>
              <a:t>сопряженный с высоким риском, с большей вероятностью получит</a:t>
            </a:r>
            <a:r>
              <a:rPr lang="en-US" dirty="0"/>
              <a:t> </a:t>
            </a:r>
            <a:r>
              <a:rPr lang="ru-RU" dirty="0"/>
              <a:t>одобрение в организации, ведущей агрессивную политику или</a:t>
            </a:r>
            <a:r>
              <a:rPr lang="en-US" dirty="0"/>
              <a:t> </a:t>
            </a:r>
            <a:r>
              <a:rPr lang="ru-RU" dirty="0"/>
              <a:t>организации антрепренерского типа.</a:t>
            </a:r>
          </a:p>
          <a:p>
            <a:pPr marL="0" indent="0">
              <a:buNone/>
            </a:pPr>
            <a:r>
              <a:rPr lang="ru-RU" dirty="0"/>
              <a:t>• Менеджер проекта, использующий коллегиальный стиль руководства, с</a:t>
            </a:r>
            <a:r>
              <a:rPr lang="en-US" dirty="0"/>
              <a:t> </a:t>
            </a:r>
            <a:r>
              <a:rPr lang="ru-RU" dirty="0"/>
              <a:t>более высокой вероятностью столкнется с проблемами в жестко</a:t>
            </a:r>
            <a:r>
              <a:rPr lang="en-US" dirty="0"/>
              <a:t> </a:t>
            </a:r>
            <a:r>
              <a:rPr lang="ru-RU" dirty="0"/>
              <a:t>структурированной иерархической организации, в то время как менеджер,</a:t>
            </a:r>
            <a:r>
              <a:rPr lang="en-US" dirty="0"/>
              <a:t> </a:t>
            </a:r>
            <a:r>
              <a:rPr lang="ru-RU" dirty="0"/>
              <a:t>использующий авторитарный стиль, напротив, столкнется с проблемами в</a:t>
            </a:r>
            <a:r>
              <a:rPr lang="en-US" dirty="0"/>
              <a:t> </a:t>
            </a:r>
            <a:r>
              <a:rPr lang="ru-RU" dirty="0"/>
              <a:t>организации, в которой принят коллегиальный стиль работы.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32405"/>
            <a:ext cx="8229600" cy="804307"/>
          </a:xfrm>
        </p:spPr>
        <p:txBody>
          <a:bodyPr/>
          <a:lstStyle/>
          <a:p>
            <a:r>
              <a:rPr lang="ru-RU" b="1" dirty="0"/>
              <a:t>Корпоративная культура и стили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52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/>
              <a:t>Жизненный цикл проекта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Менеджеры проекта или организация могу разделить проект на фазы, чтобы обеспечить более качественное управление с соответствующими отсылками на текущие операции исполняющей организации. Совокупность этих фаз составляет </a:t>
            </a:r>
            <a:r>
              <a:rPr lang="ru-RU" i="1" dirty="0"/>
              <a:t>жизненный цикл проекта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Многие организации во всех своих проектах используют определенный набор жизненных циклов.</a:t>
            </a:r>
          </a:p>
        </p:txBody>
      </p:sp>
    </p:spTree>
    <p:extLst>
      <p:ext uri="{BB962C8B-B14F-4D97-AF65-F5344CB8AC3E}">
        <p14:creationId xmlns:p14="http://schemas.microsoft.com/office/powerpoint/2010/main" val="3939742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Организационная 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Структура исполняющей организации часто накладывает ограничения на</a:t>
            </a:r>
            <a:r>
              <a:rPr lang="en-US" dirty="0"/>
              <a:t> </a:t>
            </a:r>
            <a:r>
              <a:rPr lang="ru-RU" dirty="0"/>
              <a:t>доступность ресурсов.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Эта структура может варьироваться в диапазоне от</a:t>
            </a:r>
            <a:r>
              <a:rPr lang="en-US" dirty="0"/>
              <a:t> </a:t>
            </a:r>
            <a:r>
              <a:rPr lang="ru-RU" dirty="0"/>
              <a:t>функциональной до проектной, причем между этими двумя крайними точками</a:t>
            </a:r>
            <a:r>
              <a:rPr lang="en-US" dirty="0"/>
              <a:t> </a:t>
            </a:r>
            <a:r>
              <a:rPr lang="ru-RU" dirty="0"/>
              <a:t>помещаются разные подвиды матричных структур.</a:t>
            </a:r>
          </a:p>
        </p:txBody>
      </p:sp>
    </p:spTree>
    <p:extLst>
      <p:ext uri="{BB962C8B-B14F-4D97-AF65-F5344CB8AC3E}">
        <p14:creationId xmlns:p14="http://schemas.microsoft.com/office/powerpoint/2010/main" val="1936472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1" y="1268760"/>
            <a:ext cx="8908418" cy="447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947" y="362134"/>
            <a:ext cx="8764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Влияние организационной структуры на проект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1127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Функциональная организация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2391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421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Классическая функциональная организация, </a:t>
            </a:r>
            <a:r>
              <a:rPr lang="en-US" dirty="0"/>
              <a:t> </a:t>
            </a:r>
            <a:r>
              <a:rPr lang="ru-RU" dirty="0"/>
              <a:t>является иерархической структурой, в которой каждый служащий имеет одного</a:t>
            </a:r>
            <a:r>
              <a:rPr lang="en-US" dirty="0"/>
              <a:t> </a:t>
            </a:r>
            <a:r>
              <a:rPr lang="ru-RU" dirty="0"/>
              <a:t>четко выделяемого руководителя.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Персонал группируется по специальностям,</a:t>
            </a:r>
            <a:r>
              <a:rPr lang="en-US" dirty="0"/>
              <a:t> </a:t>
            </a:r>
            <a:r>
              <a:rPr lang="ru-RU" dirty="0"/>
              <a:t>как, например, производство, маркетинг, инженерные науки и отчетность.</a:t>
            </a:r>
          </a:p>
        </p:txBody>
      </p:sp>
    </p:spTree>
    <p:extLst>
      <p:ext uri="{BB962C8B-B14F-4D97-AF65-F5344CB8AC3E}">
        <p14:creationId xmlns:p14="http://schemas.microsoft.com/office/powerpoint/2010/main" val="2219510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836712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Инженеры далее могут быть разделены на функциональные организации,</a:t>
            </a:r>
            <a:r>
              <a:rPr lang="en-US" dirty="0"/>
              <a:t> </a:t>
            </a:r>
            <a:r>
              <a:rPr lang="ru-RU" dirty="0"/>
              <a:t>поддерживающие работу основной организации, например механиков или</a:t>
            </a:r>
            <a:r>
              <a:rPr lang="en-US" dirty="0"/>
              <a:t> </a:t>
            </a:r>
            <a:r>
              <a:rPr lang="ru-RU" dirty="0"/>
              <a:t>электриков.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Функциональные организации также выполняют проекты, но</a:t>
            </a:r>
            <a:r>
              <a:rPr lang="en-US" dirty="0"/>
              <a:t> </a:t>
            </a:r>
            <a:r>
              <a:rPr lang="ru-RU" dirty="0"/>
              <a:t>содержание проектов ограничено рамками функционального подразделения:</a:t>
            </a:r>
            <a:r>
              <a:rPr lang="en-US" dirty="0"/>
              <a:t> </a:t>
            </a:r>
            <a:r>
              <a:rPr lang="ru-RU" dirty="0"/>
              <a:t>инженерный отдел функциональной организации выполняет свои задачи</a:t>
            </a:r>
            <a:r>
              <a:rPr lang="en-US" dirty="0"/>
              <a:t> </a:t>
            </a:r>
            <a:r>
              <a:rPr lang="ru-RU" dirty="0"/>
              <a:t>независимо от производственного отдела или отдела маркетинга.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8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Когда новый</a:t>
            </a:r>
            <a:r>
              <a:rPr lang="en-US" dirty="0"/>
              <a:t> </a:t>
            </a:r>
            <a:r>
              <a:rPr lang="ru-RU" dirty="0"/>
              <a:t>продукт разрабатывается в чисто функциональной организации, фаза</a:t>
            </a:r>
            <a:r>
              <a:rPr lang="en-US" dirty="0"/>
              <a:t> </a:t>
            </a:r>
            <a:r>
              <a:rPr lang="ru-RU" dirty="0"/>
              <a:t>проектирования, часто называется проектом проектирования, включает только</a:t>
            </a:r>
            <a:r>
              <a:rPr lang="en-US" dirty="0"/>
              <a:t> </a:t>
            </a:r>
            <a:r>
              <a:rPr lang="ru-RU" dirty="0"/>
              <a:t>персонал инженерного отдела.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Когда возникает вопрос, касающийся</a:t>
            </a:r>
            <a:r>
              <a:rPr lang="en-US" dirty="0"/>
              <a:t> </a:t>
            </a:r>
            <a:r>
              <a:rPr lang="ru-RU" dirty="0"/>
              <a:t>производства, служащие подают запрос вверх по иерархической лестнице</a:t>
            </a:r>
            <a:r>
              <a:rPr lang="en-US" dirty="0"/>
              <a:t> </a:t>
            </a:r>
            <a:r>
              <a:rPr lang="ru-RU" dirty="0"/>
              <a:t>организации руководителю их отдела, который консультируется с</a:t>
            </a:r>
            <a:r>
              <a:rPr lang="en-US" dirty="0"/>
              <a:t> </a:t>
            </a:r>
            <a:r>
              <a:rPr lang="ru-RU" dirty="0"/>
              <a:t>руководителем производственного отдела. Руководитель инженерного отдела</a:t>
            </a:r>
            <a:r>
              <a:rPr lang="en-US" dirty="0"/>
              <a:t> </a:t>
            </a:r>
            <a:r>
              <a:rPr lang="ru-RU" dirty="0"/>
              <a:t>затем передает ответ по иерархической лестнице вниз функциональному</a:t>
            </a:r>
            <a:r>
              <a:rPr lang="en-US" dirty="0"/>
              <a:t> </a:t>
            </a:r>
            <a:r>
              <a:rPr lang="ru-RU" dirty="0"/>
              <a:t>руководителю.</a:t>
            </a:r>
          </a:p>
        </p:txBody>
      </p:sp>
    </p:spTree>
    <p:extLst>
      <p:ext uri="{BB962C8B-B14F-4D97-AF65-F5344CB8AC3E}">
        <p14:creationId xmlns:p14="http://schemas.microsoft.com/office/powerpoint/2010/main" val="4266354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b="1" dirty="0"/>
              <a:t>Проектная организация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82296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518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Проектная организация находится на противоположном конце спектра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В проектной организации члены команд часто собраны в</a:t>
            </a:r>
            <a:r>
              <a:rPr lang="en-US" dirty="0"/>
              <a:t> </a:t>
            </a:r>
            <a:r>
              <a:rPr lang="ru-RU" dirty="0"/>
              <a:t>одном месте.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Большая часть ресурсов организации задействована в работах</a:t>
            </a:r>
            <a:r>
              <a:rPr lang="en-US" dirty="0"/>
              <a:t> </a:t>
            </a:r>
            <a:r>
              <a:rPr lang="ru-RU" dirty="0"/>
              <a:t>проектов, а менеджеры проектов в значительной степени независимы и</a:t>
            </a:r>
            <a:r>
              <a:rPr lang="en-US" dirty="0"/>
              <a:t> </a:t>
            </a:r>
            <a:r>
              <a:rPr lang="ru-RU" dirty="0"/>
              <a:t>обладают большими полномочиями.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Проектные организации часто имеют</a:t>
            </a:r>
            <a:r>
              <a:rPr lang="en-US" dirty="0"/>
              <a:t> </a:t>
            </a:r>
            <a:r>
              <a:rPr lang="ru-RU" dirty="0"/>
              <a:t>подразделения, называемые отделами, но эти подразделения подотчетны</a:t>
            </a:r>
            <a:r>
              <a:rPr lang="en-US" dirty="0"/>
              <a:t> </a:t>
            </a:r>
            <a:r>
              <a:rPr lang="ru-RU" dirty="0"/>
              <a:t>непосредственно менеджеру проекта или выполняют функции обеспечения и</a:t>
            </a:r>
            <a:r>
              <a:rPr lang="en-US" dirty="0"/>
              <a:t> </a:t>
            </a:r>
            <a:r>
              <a:rPr lang="ru-RU" dirty="0"/>
              <a:t>поддержки других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2131934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Слабая матричная организация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28800"/>
            <a:ext cx="856604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26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Сбалансированная матричная организация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1"/>
            <a:ext cx="8640960" cy="489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85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Характеристики жизненного цикла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Жизненный цикл проекта определяет фазы, которые связывают начало проекта с его завершением.</a:t>
            </a:r>
          </a:p>
          <a:p>
            <a:pPr marL="0" indent="0">
              <a:buNone/>
            </a:pPr>
            <a:r>
              <a:rPr lang="ru-RU" dirty="0"/>
              <a:t>Переход из одной фазы в другую в пределах жизненного цикла проекта обычно подразумевает некую форму технической передачи или сдачи результатов, и часто именно это указывает на переход от фазы к фазе.</a:t>
            </a:r>
          </a:p>
          <a:p>
            <a:pPr marL="0" indent="0">
              <a:buNone/>
            </a:pPr>
            <a:r>
              <a:rPr lang="ru-RU" dirty="0"/>
              <a:t>Результаты поставки одной фазы обычно проверяются на предмет завершенности и точности и проходят процедуру одобрения, прежде чем начнутся работы следующей фазы.</a:t>
            </a:r>
          </a:p>
        </p:txBody>
      </p:sp>
    </p:spTree>
    <p:extLst>
      <p:ext uri="{BB962C8B-B14F-4D97-AF65-F5344CB8AC3E}">
        <p14:creationId xmlns:p14="http://schemas.microsoft.com/office/powerpoint/2010/main" val="3175026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Сильная матричная организация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71801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944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Матричная организация, как показано на рисунках,  представляет собой сочетание функциональной и проектной организации. </a:t>
            </a:r>
          </a:p>
          <a:p>
            <a:pPr marL="0" indent="0">
              <a:buNone/>
            </a:pPr>
            <a:r>
              <a:rPr lang="ru-RU" dirty="0"/>
              <a:t>Слабые матрицы сохраняют многие характеристики функциональной организации, и функции менеджера проекта в них скорее соответствуют функциям координатора или диспетчера проектов, а не менеджера. </a:t>
            </a:r>
          </a:p>
        </p:txBody>
      </p:sp>
    </p:spTree>
    <p:extLst>
      <p:ext uri="{BB962C8B-B14F-4D97-AF65-F5344CB8AC3E}">
        <p14:creationId xmlns:p14="http://schemas.microsoft.com/office/powerpoint/2010/main" val="1856932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Аналогично, сильные матрицы обладают многими характеристиками проектных организаций, в них могут быть штатные менеджеры проектов с широкими полномочиями и также входящий в штат управленческий персонал проектов. </a:t>
            </a:r>
          </a:p>
          <a:p>
            <a:pPr marL="0" indent="0">
              <a:buNone/>
            </a:pPr>
            <a:r>
              <a:rPr lang="ru-RU" dirty="0"/>
              <a:t>В сбалансированной матричной организации осознают необходимость в менеджере проекта, однако в ней он не обладает всеми полномочиями по управлению проектом и финансированием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96178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Смешанная организация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556792"/>
            <a:ext cx="82391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623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Большая часть современных организаций включает в себя все эти структуры на разных уровнях иерархии. </a:t>
            </a:r>
          </a:p>
          <a:p>
            <a:pPr marL="0" indent="0">
              <a:buNone/>
            </a:pPr>
            <a:r>
              <a:rPr lang="ru-RU" dirty="0"/>
              <a:t>Например, даже полностью функциональная организация может создать специальную проектную команду для управления критически важным проектом. </a:t>
            </a:r>
          </a:p>
          <a:p>
            <a:pPr marL="0" indent="0">
              <a:buNone/>
            </a:pPr>
            <a:r>
              <a:rPr lang="ru-RU" dirty="0"/>
              <a:t>Такая команда может обладать многими характеристиками команды проекта в проектной организации.</a:t>
            </a:r>
          </a:p>
          <a:p>
            <a:pPr marL="0" indent="0">
              <a:buNone/>
            </a:pPr>
            <a:r>
              <a:rPr lang="ru-RU" dirty="0"/>
              <a:t>Такая команда может включать работающий с полной занятостью персонал из различных функциональных подразделений, может разработать свой собственный набор рабочих процедур и может работать вне стандартной для данной организации формализованной структуры отчетности.</a:t>
            </a:r>
          </a:p>
        </p:txBody>
      </p:sp>
    </p:spTree>
    <p:extLst>
      <p:ext uri="{BB962C8B-B14F-4D97-AF65-F5344CB8AC3E}">
        <p14:creationId xmlns:p14="http://schemas.microsoft.com/office/powerpoint/2010/main" val="398140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Роль офиса управления проектами в организационных структурах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Многие организации осознают пользу от развития и использования офиса управления проектом.</a:t>
            </a:r>
          </a:p>
          <a:p>
            <a:pPr marL="0" indent="0">
              <a:buNone/>
            </a:pPr>
            <a:r>
              <a:rPr lang="ru-RU" dirty="0"/>
              <a:t>Часто это касается тех организаций, в которых применяется матричная организационная структура, и почти всегда организаций, использующих структуру проектной организации, особенно если материнская организация занимается одновременным управлением нескольких и/или последовательных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3274221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Роль офиса управления проектами в организационных структурах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PMO может существовать в любой организационной структуре, в том числе с функциональной организацией, причем чем правее расположен столбец, тем выше вероятность их существования.</a:t>
            </a:r>
          </a:p>
        </p:txBody>
      </p:sp>
    </p:spTree>
    <p:extLst>
      <p:ext uri="{BB962C8B-B14F-4D97-AF65-F5344CB8AC3E}">
        <p14:creationId xmlns:p14="http://schemas.microsoft.com/office/powerpoint/2010/main" val="1991249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Функции PMO в организации могут варьироваться от роли совещательного органа, чья деятельность ограничивается рекомендациями по поводу конкретных практик и процедур отдельных проектов, до формального делегирования полномочий от высшего руководства компании.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/>
              <a:t>Роль офиса управления проектами в организационных структурах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8217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51917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случаях делегирования PMO может в свою очередь передать свои полномочия конкретному менеджеру проекта. </a:t>
            </a:r>
          </a:p>
          <a:p>
            <a:pPr marL="0" indent="0">
              <a:buNone/>
            </a:pPr>
            <a:r>
              <a:rPr lang="ru-RU" dirty="0"/>
              <a:t>PMO будет административно поддерживать менеджера проекта либо с помощью персонала, занятого на одном этом проекте, либо с помощью работника, участвующего в нескольких проектах. </a:t>
            </a:r>
          </a:p>
          <a:p>
            <a:pPr marL="0" indent="0">
              <a:buNone/>
            </a:pPr>
            <a:r>
              <a:rPr lang="ru-RU" dirty="0"/>
              <a:t>Члены команды проекта будут либо полностью заниматься только этим проектом, либо могут участвовать в других проектах и, в свою очередь, подчиняться PMO.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/>
              <a:t>Роль офиса управления проектами в организационных структурах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46610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Члены команды проекта будут отчитываться напрямую перед менеджером проекта или, если они участвуют в нескольких проектах, перед PMO. </a:t>
            </a:r>
          </a:p>
          <a:p>
            <a:pPr marL="0" indent="0">
              <a:buNone/>
            </a:pPr>
            <a:r>
              <a:rPr lang="ru-RU" dirty="0"/>
              <a:t>Менеджер проекта отчитывается напрямую перед PMO. Кроме того, гибкость централизованного управления PMO может предоставить менеджеру проекта большие возможности для продвижения в организации. </a:t>
            </a:r>
          </a:p>
          <a:p>
            <a:pPr marL="0" indent="0">
              <a:buNone/>
            </a:pPr>
            <a:r>
              <a:rPr lang="ru-RU" dirty="0"/>
              <a:t>У специализированных членов команды проекта также будут альтернативные возможности для карьеры в организациях, в которых присутствуют PMO.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/>
              <a:t>Роль офиса управления проектами в организационных структурах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1030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636"/>
            <a:ext cx="8229600" cy="880084"/>
          </a:xfrm>
        </p:spPr>
        <p:txBody>
          <a:bodyPr>
            <a:noAutofit/>
          </a:bodyPr>
          <a:lstStyle/>
          <a:p>
            <a:r>
              <a:rPr lang="ru-RU" sz="3200" b="1" dirty="0"/>
              <a:t>Что определяет жизненный цикл проекта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79296" cy="5949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Жизненный цикл проекта обычно определяет следующее:</a:t>
            </a:r>
          </a:p>
          <a:p>
            <a:pPr marL="0" indent="0">
              <a:buNone/>
            </a:pPr>
            <a:r>
              <a:rPr lang="ru-RU" dirty="0"/>
              <a:t>• Какие технические работы должны быть проведены в каждой фазе (например, в какой фазе должно быть проведено проектирование?)</a:t>
            </a:r>
          </a:p>
          <a:p>
            <a:pPr marL="0" indent="0">
              <a:buNone/>
            </a:pPr>
            <a:r>
              <a:rPr lang="ru-RU" dirty="0"/>
              <a:t>• В какой момент каждой фазы должны быть получены результаты поставки и как проходит проверка и подтверждение каждого результата поставки</a:t>
            </a:r>
          </a:p>
          <a:p>
            <a:pPr marL="0" indent="0">
              <a:buNone/>
            </a:pPr>
            <a:r>
              <a:rPr lang="ru-RU" dirty="0"/>
              <a:t>• Кто участвует в каждой фазе (например, одновременно проводимые инженерные работы требуют, чтобы те, кто их выполняют, участвовали в определении требований и проектировании)</a:t>
            </a:r>
          </a:p>
          <a:p>
            <a:pPr marL="0" indent="0">
              <a:buNone/>
            </a:pPr>
            <a:r>
              <a:rPr lang="ru-RU" dirty="0"/>
              <a:t>• Как контролировать и подтверждать каждую фазу</a:t>
            </a:r>
          </a:p>
        </p:txBody>
      </p:sp>
    </p:spTree>
    <p:extLst>
      <p:ext uri="{BB962C8B-B14F-4D97-AF65-F5344CB8AC3E}">
        <p14:creationId xmlns:p14="http://schemas.microsoft.com/office/powerpoint/2010/main" val="218437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имеется PMO, то на рис.</a:t>
            </a:r>
            <a:r>
              <a:rPr lang="ru-RU" b="1" dirty="0"/>
              <a:t> «Проектной организации»</a:t>
            </a:r>
            <a:r>
              <a:rPr lang="ru-RU" dirty="0"/>
              <a:t> надо добавить еще один прямоугольник под названием </a:t>
            </a:r>
            <a:r>
              <a:rPr lang="ru-RU" b="1" dirty="0"/>
              <a:t>«PMO»</a:t>
            </a:r>
            <a:r>
              <a:rPr lang="ru-RU" dirty="0"/>
              <a:t> между уровнями менеджера проекта и главы предприятия. </a:t>
            </a:r>
          </a:p>
        </p:txBody>
      </p:sp>
    </p:spTree>
    <p:extLst>
      <p:ext uri="{BB962C8B-B14F-4D97-AF65-F5344CB8AC3E}">
        <p14:creationId xmlns:p14="http://schemas.microsoft.com/office/powerpoint/2010/main" val="700968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673" y="116632"/>
            <a:ext cx="8229600" cy="1143000"/>
          </a:xfrm>
        </p:spPr>
        <p:txBody>
          <a:bodyPr/>
          <a:lstStyle/>
          <a:p>
            <a:r>
              <a:rPr lang="ru-RU" b="1" dirty="0"/>
              <a:t>Проектная организация</a:t>
            </a:r>
            <a:r>
              <a:rPr lang="en-US" b="1" dirty="0"/>
              <a:t> </a:t>
            </a:r>
            <a:r>
              <a:rPr lang="ru-RU" b="1" dirty="0"/>
              <a:t>с </a:t>
            </a:r>
            <a:r>
              <a:rPr lang="en-US" b="1" dirty="0"/>
              <a:t>PMO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3390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211960" y="2410135"/>
            <a:ext cx="11088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6810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имеется PMO на рисунках «</a:t>
            </a:r>
            <a:r>
              <a:rPr lang="ru-RU" b="1" dirty="0"/>
              <a:t>Сильная матричная организация</a:t>
            </a:r>
            <a:r>
              <a:rPr lang="ru-RU" dirty="0"/>
              <a:t>» и «</a:t>
            </a:r>
            <a:r>
              <a:rPr lang="ru-RU" b="1" dirty="0"/>
              <a:t>Смешанная организация </a:t>
            </a:r>
            <a:r>
              <a:rPr lang="ru-RU" dirty="0"/>
              <a:t>», "руководитель менеджеров проектов" обычно будет менеджером PMO</a:t>
            </a:r>
          </a:p>
        </p:txBody>
      </p:sp>
    </p:spTree>
    <p:extLst>
      <p:ext uri="{BB962C8B-B14F-4D97-AF65-F5344CB8AC3E}">
        <p14:creationId xmlns:p14="http://schemas.microsoft.com/office/powerpoint/2010/main" val="2919446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Сильная матричная организация</a:t>
            </a:r>
            <a:r>
              <a:rPr lang="en-US" sz="3600" b="1" dirty="0"/>
              <a:t> </a:t>
            </a:r>
            <a:r>
              <a:rPr lang="ru-RU" sz="3600" b="1" dirty="0"/>
              <a:t>с </a:t>
            </a:r>
            <a:r>
              <a:rPr lang="en-US" sz="3600" b="1" dirty="0"/>
              <a:t>PMO</a:t>
            </a:r>
            <a:endParaRPr lang="ru-RU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5013"/>
            <a:ext cx="82296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444208" y="484186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Менеджер </a:t>
            </a:r>
            <a:r>
              <a:rPr lang="en-US" dirty="0"/>
              <a:t>PMO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392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490" y="116632"/>
            <a:ext cx="8229600" cy="1143000"/>
          </a:xfrm>
        </p:spPr>
        <p:txBody>
          <a:bodyPr/>
          <a:lstStyle/>
          <a:p>
            <a:r>
              <a:rPr lang="ru-RU" b="1" dirty="0"/>
              <a:t>Смешанная организация с </a:t>
            </a:r>
            <a:r>
              <a:rPr lang="en-US" b="1" dirty="0"/>
              <a:t>PMO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5" y="1268760"/>
            <a:ext cx="82391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498800" y="4684200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Менеджер </a:t>
            </a:r>
            <a:r>
              <a:rPr lang="en-US" dirty="0"/>
              <a:t>PMO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211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имеется PMO в других организационных структурах (рис. «</a:t>
            </a:r>
            <a:r>
              <a:rPr lang="ru-RU" b="1" dirty="0"/>
              <a:t>Слабая матричная организация</a:t>
            </a:r>
            <a:r>
              <a:rPr lang="ru-RU" dirty="0"/>
              <a:t>» и «</a:t>
            </a:r>
            <a:r>
              <a:rPr lang="ru-RU" b="1" dirty="0"/>
              <a:t>Сбалансированная матричная организация</a:t>
            </a:r>
            <a:r>
              <a:rPr lang="en-US" b="1" dirty="0"/>
              <a:t> </a:t>
            </a:r>
            <a:r>
              <a:rPr lang="ru-RU" dirty="0"/>
              <a:t>») PMO обычно не отчитывается напрямую перед главой предприятия.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916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Слабая матричная организация с </a:t>
            </a:r>
            <a:r>
              <a:rPr lang="en-US" sz="3600" b="1" dirty="0"/>
              <a:t>PMO</a:t>
            </a:r>
            <a:endParaRPr lang="ru-RU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484784"/>
            <a:ext cx="82105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699792" y="3367881"/>
            <a:ext cx="11088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740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Сбалансированная матричная организация</a:t>
            </a:r>
            <a:r>
              <a:rPr lang="en-US" b="1" dirty="0"/>
              <a:t> </a:t>
            </a:r>
            <a:r>
              <a:rPr lang="ru-RU" b="1" dirty="0"/>
              <a:t>с </a:t>
            </a:r>
            <a:r>
              <a:rPr lang="en-US" b="1" dirty="0"/>
              <a:t>PMO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5" y="1772816"/>
            <a:ext cx="82391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789216" y="3885477"/>
            <a:ext cx="11088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2797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управления проектами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Система управления проектами представляет собой набор инструментов, методов, методологий, ресурсов и процедур, используемых для управления проектом. </a:t>
            </a:r>
          </a:p>
          <a:p>
            <a:pPr marL="0" indent="0">
              <a:buNone/>
            </a:pPr>
            <a:r>
              <a:rPr lang="ru-RU" dirty="0"/>
              <a:t>Она может быть как формальной, так и неформальной и помогает менеджеру проекта эффективно завершить проект. </a:t>
            </a:r>
          </a:p>
          <a:p>
            <a:pPr marL="0" indent="0">
              <a:buNone/>
            </a:pPr>
            <a:r>
              <a:rPr lang="ru-RU" dirty="0"/>
              <a:t>Система управления проектами – это ряд процессов и связанных с ними функций контроля, объединенных в функциональное единство.</a:t>
            </a:r>
          </a:p>
        </p:txBody>
      </p:sp>
    </p:spTree>
    <p:extLst>
      <p:ext uri="{BB962C8B-B14F-4D97-AF65-F5344CB8AC3E}">
        <p14:creationId xmlns:p14="http://schemas.microsoft.com/office/powerpoint/2010/main" val="3679953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управления проектами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План управления проектом описывает, как будет использоваться система управления проектом. </a:t>
            </a:r>
          </a:p>
          <a:p>
            <a:pPr marL="0" indent="0">
              <a:buNone/>
            </a:pPr>
            <a:r>
              <a:rPr lang="ru-RU" dirty="0"/>
              <a:t>Содержание системы управления проектом будет меняться в зависимости от области приложения, влияния организации, сложности проекта и доступности существующих систем. </a:t>
            </a:r>
          </a:p>
          <a:p>
            <a:pPr marL="0" indent="0">
              <a:buNone/>
            </a:pPr>
            <a:r>
              <a:rPr lang="ru-RU" dirty="0"/>
              <a:t>Влияние организации формирует систему выполнения проектов в рамках этой организации. Система подстроится, чтобы среагировать на влияние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42311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жизненного цикла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Описания жизненных циклов проектов могут быть как весьма обобщенными, так и в высшей степени подробными.</a:t>
            </a:r>
          </a:p>
          <a:p>
            <a:pPr marL="0" indent="0">
              <a:buNone/>
            </a:pPr>
            <a:r>
              <a:rPr lang="ru-RU" dirty="0"/>
              <a:t>Очень подробные описания жизненных циклов проектов могут включать формы, диаграммы и контрольные списки в целях структурирования и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8967591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управления проектами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в исполняющей организации существуют PMO, одной из функций PMO скорее всего будет управление системой управления проектом, чтобы обеспечить соответствие в применении и преемственности различных выполняемых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263932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характеристики жизненных циклов проектов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• Фазы обычно идут последовательно и ограничиваются передачей технической информации или сдачей технического элемента.</a:t>
            </a:r>
          </a:p>
          <a:p>
            <a:pPr marL="0" indent="0">
              <a:buNone/>
            </a:pPr>
            <a:r>
              <a:rPr lang="ru-RU" dirty="0"/>
              <a:t>• Уровень затрат и численность задействованного персонала невелики в начале, увеличиваются по ходу выполнения проекта и быстро падают на завершающем этапе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3311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/>
              <a:t>Пример изменения уровня затрат и численности</a:t>
            </a:r>
            <a:br>
              <a:rPr lang="ru-RU" sz="2800" b="1" dirty="0"/>
            </a:br>
            <a:r>
              <a:rPr lang="ru-RU" sz="2800" b="1" dirty="0"/>
              <a:t>задействованного персонала в течение жизненного цикла проекта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4726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24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• Уровень неуверенности и, следовательно, риск </a:t>
            </a:r>
            <a:r>
              <a:rPr lang="ru-RU" dirty="0" err="1"/>
              <a:t>недостижения</a:t>
            </a:r>
            <a:r>
              <a:rPr lang="ru-RU" dirty="0"/>
              <a:t> целей наиболее велики в начале проекта. Уверенность в завершении проекта, как правило, увеличивается по ходу выполнения проекта.</a:t>
            </a:r>
          </a:p>
          <a:p>
            <a:pPr marL="0" indent="0">
              <a:buNone/>
            </a:pPr>
            <a:r>
              <a:rPr lang="ru-RU" dirty="0"/>
              <a:t>• Способность участников проекта повлиять на конечные характеристики продукта проекта и окончательную стоимость проекта максимальны в начале проекта и уменьшаются по ходу выполнения проекта. Главная причина этого состоит в том, что стоимость внесения изменений в проект и исправления ошибок в общем случае возрастает по ходу выполнения проекта.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886" y="0"/>
            <a:ext cx="9111113" cy="1143000"/>
          </a:xfrm>
        </p:spPr>
        <p:txBody>
          <a:bodyPr>
            <a:noAutofit/>
          </a:bodyPr>
          <a:lstStyle/>
          <a:p>
            <a:r>
              <a:rPr lang="ru-RU" sz="4000" b="1" dirty="0"/>
              <a:t>Общие характеристики жизненных циклов проектов</a:t>
            </a:r>
          </a:p>
        </p:txBody>
      </p:sp>
    </p:spTree>
    <p:extLst>
      <p:ext uri="{BB962C8B-B14F-4D97-AF65-F5344CB8AC3E}">
        <p14:creationId xmlns:p14="http://schemas.microsoft.com/office/powerpoint/2010/main" val="287903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2660</Words>
  <Application>Microsoft Office PowerPoint</Application>
  <PresentationFormat>Экран (4:3)</PresentationFormat>
  <Paragraphs>165</Paragraphs>
  <Slides>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3" baseType="lpstr">
      <vt:lpstr>Arial</vt:lpstr>
      <vt:lpstr>Calibri</vt:lpstr>
      <vt:lpstr>Тема Office</vt:lpstr>
      <vt:lpstr>Управление информационными проектами и ресурсами    Жизненный цикл проекта и организация</vt:lpstr>
      <vt:lpstr>Окружение проекта</vt:lpstr>
      <vt:lpstr>Жизненный цикл проекта</vt:lpstr>
      <vt:lpstr>Характеристики жизненного цикла проекта</vt:lpstr>
      <vt:lpstr>Что определяет жизненный цикл проекта </vt:lpstr>
      <vt:lpstr>Описание жизненного цикла</vt:lpstr>
      <vt:lpstr>Общие характеристики жизненных циклов проектов</vt:lpstr>
      <vt:lpstr>Пример изменения уровня затрат и численности задействованного персонала в течение жизненного цикла проекта</vt:lpstr>
      <vt:lpstr>Общие характеристики жизненных циклов проектов</vt:lpstr>
      <vt:lpstr>Влияние участников проекта в течение проекта</vt:lpstr>
      <vt:lpstr>Фазы жизненного цикла</vt:lpstr>
      <vt:lpstr>Характеристики фаз проекта</vt:lpstr>
      <vt:lpstr>Характеристики фаз проекта</vt:lpstr>
      <vt:lpstr>Обычная последовательность фаз в жизненном цикле проекта</vt:lpstr>
      <vt:lpstr>Взаимосвязь между жизненным цикла проекта и жизненным циклом продукта</vt:lpstr>
      <vt:lpstr>Отношения между жизненными циклами проекта и продукта</vt:lpstr>
      <vt:lpstr>Участники проекта</vt:lpstr>
      <vt:lpstr>Отношения между участниками проекта и проектом</vt:lpstr>
      <vt:lpstr>Участники проекта</vt:lpstr>
      <vt:lpstr>Ключевые участники проекта</vt:lpstr>
      <vt:lpstr>Ключевые участники проекта</vt:lpstr>
      <vt:lpstr>Ключевые участники проекта</vt:lpstr>
      <vt:lpstr>Ключевые участники проекта</vt:lpstr>
      <vt:lpstr>Ключевые участники проекта</vt:lpstr>
      <vt:lpstr>Влияние организации на проект</vt:lpstr>
      <vt:lpstr>Организационные системы</vt:lpstr>
      <vt:lpstr>Презентация PowerPoint</vt:lpstr>
      <vt:lpstr>Корпоративная культура и стили</vt:lpstr>
      <vt:lpstr>Корпоративная культура и стили</vt:lpstr>
      <vt:lpstr>Организационная структура</vt:lpstr>
      <vt:lpstr>Презентация PowerPoint</vt:lpstr>
      <vt:lpstr>Функциональная организация</vt:lpstr>
      <vt:lpstr>Презентация PowerPoint</vt:lpstr>
      <vt:lpstr>Презентация PowerPoint</vt:lpstr>
      <vt:lpstr>Презентация PowerPoint</vt:lpstr>
      <vt:lpstr>Проектная организация</vt:lpstr>
      <vt:lpstr>Презентация PowerPoint</vt:lpstr>
      <vt:lpstr>Слабая матричная организация</vt:lpstr>
      <vt:lpstr>Сбалансированная матричная организация</vt:lpstr>
      <vt:lpstr>Сильная матричная организация</vt:lpstr>
      <vt:lpstr>Презентация PowerPoint</vt:lpstr>
      <vt:lpstr>Презентация PowerPoint</vt:lpstr>
      <vt:lpstr>Смешанная организация</vt:lpstr>
      <vt:lpstr>Презентация PowerPoint</vt:lpstr>
      <vt:lpstr>Роль офиса управления проектами в организационных структурах</vt:lpstr>
      <vt:lpstr>Роль офиса управления проектами в организационных структурах</vt:lpstr>
      <vt:lpstr>Роль офиса управления проектами в организационных структурах</vt:lpstr>
      <vt:lpstr>Роль офиса управления проектами в организационных структурах</vt:lpstr>
      <vt:lpstr>Роль офиса управления проектами в организационных структурах</vt:lpstr>
      <vt:lpstr>Презентация PowerPoint</vt:lpstr>
      <vt:lpstr>Проектная организация с PMO</vt:lpstr>
      <vt:lpstr>Презентация PowerPoint</vt:lpstr>
      <vt:lpstr>Сильная матричная организация с PMO</vt:lpstr>
      <vt:lpstr>Смешанная организация с PMO</vt:lpstr>
      <vt:lpstr>Презентация PowerPoint</vt:lpstr>
      <vt:lpstr>Слабая матричная организация с PMO</vt:lpstr>
      <vt:lpstr>Сбалансированная матричная организация с PMO</vt:lpstr>
      <vt:lpstr>Система управления проектами</vt:lpstr>
      <vt:lpstr>Система управления проектами</vt:lpstr>
      <vt:lpstr>Система управления проектами</vt:lpstr>
    </vt:vector>
  </TitlesOfParts>
  <Company>ООО "СибГеоПроект"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информационными проектами и ресурсами</dc:title>
  <dc:creator>Polishchuk</dc:creator>
  <cp:lastModifiedBy>Пользователь</cp:lastModifiedBy>
  <cp:revision>436</cp:revision>
  <dcterms:created xsi:type="dcterms:W3CDTF">2011-09-01T09:07:41Z</dcterms:created>
  <dcterms:modified xsi:type="dcterms:W3CDTF">2022-02-15T08:06:14Z</dcterms:modified>
</cp:coreProperties>
</file>