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95" r:id="rId4"/>
    <p:sldId id="280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28" r:id="rId13"/>
    <p:sldId id="303" r:id="rId14"/>
    <p:sldId id="304" r:id="rId15"/>
    <p:sldId id="305" r:id="rId16"/>
    <p:sldId id="306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22" r:id="rId41"/>
    <p:sldId id="307" r:id="rId42"/>
    <p:sldId id="308" r:id="rId43"/>
    <p:sldId id="309" r:id="rId44"/>
    <p:sldId id="310" r:id="rId45"/>
    <p:sldId id="311" r:id="rId46"/>
    <p:sldId id="314" r:id="rId47"/>
    <p:sldId id="313" r:id="rId48"/>
    <p:sldId id="312" r:id="rId49"/>
    <p:sldId id="315" r:id="rId50"/>
    <p:sldId id="329" r:id="rId51"/>
    <p:sldId id="316" r:id="rId52"/>
    <p:sldId id="317" r:id="rId53"/>
    <p:sldId id="318" r:id="rId54"/>
    <p:sldId id="319" r:id="rId55"/>
    <p:sldId id="330" r:id="rId56"/>
    <p:sldId id="320" r:id="rId57"/>
    <p:sldId id="321" r:id="rId58"/>
    <p:sldId id="323" r:id="rId59"/>
    <p:sldId id="324" r:id="rId60"/>
    <p:sldId id="331" r:id="rId61"/>
    <p:sldId id="325" r:id="rId62"/>
    <p:sldId id="326" r:id="rId63"/>
    <p:sldId id="332" r:id="rId64"/>
    <p:sldId id="327" r:id="rId65"/>
    <p:sldId id="333" r:id="rId6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0"/>
  </p:normalViewPr>
  <p:slideViewPr>
    <p:cSldViewPr>
      <p:cViewPr varScale="1">
        <p:scale>
          <a:sx n="118" d="100"/>
          <a:sy n="118" d="100"/>
        </p:scale>
        <p:origin x="14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D11-3425-4CBA-93AD-D163C5CD85D9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DB43-CA13-41EA-A076-80ABFE988C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D11-3425-4CBA-93AD-D163C5CD85D9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DB43-CA13-41EA-A076-80ABFE988C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D11-3425-4CBA-93AD-D163C5CD85D9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DB43-CA13-41EA-A076-80ABFE988C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D11-3425-4CBA-93AD-D163C5CD85D9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DB43-CA13-41EA-A076-80ABFE988C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D11-3425-4CBA-93AD-D163C5CD85D9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DB43-CA13-41EA-A076-80ABFE988C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D11-3425-4CBA-93AD-D163C5CD85D9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DB43-CA13-41EA-A076-80ABFE988C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D11-3425-4CBA-93AD-D163C5CD85D9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DB43-CA13-41EA-A076-80ABFE988C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D11-3425-4CBA-93AD-D163C5CD85D9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DB43-CA13-41EA-A076-80ABFE988C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D11-3425-4CBA-93AD-D163C5CD85D9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DB43-CA13-41EA-A076-80ABFE988C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D11-3425-4CBA-93AD-D163C5CD85D9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DB43-CA13-41EA-A076-80ABFE988C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D11-3425-4CBA-93AD-D163C5CD85D9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DB43-CA13-41EA-A076-80ABFE988C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9D11-3425-4CBA-93AD-D163C5CD85D9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FDB43-CA13-41EA-A076-80ABFE988C9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4365104"/>
            <a:ext cx="2915301" cy="218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4812"/>
            <a:ext cx="7772400" cy="4464308"/>
          </a:xfrm>
        </p:spPr>
        <p:txBody>
          <a:bodyPr>
            <a:noAutofit/>
          </a:bodyPr>
          <a:lstStyle/>
          <a:p>
            <a:r>
              <a:rPr lang="ru-RU" b="1" dirty="0" smtClean="0"/>
              <a:t>Управление проектами и изменениями</a:t>
            </a:r>
            <a:br>
              <a:rPr lang="ru-RU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dirty="0" smtClean="0"/>
              <a:t>Глава </a:t>
            </a:r>
            <a:r>
              <a:rPr lang="ru-RU" dirty="0"/>
              <a:t>1 </a:t>
            </a:r>
            <a:r>
              <a:rPr lang="en-US" smtClean="0"/>
              <a:t> </a:t>
            </a:r>
            <a:r>
              <a:rPr lang="ru-RU" smtClean="0"/>
              <a:t>Введение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84090" y="2564904"/>
            <a:ext cx="1944216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Чем проекты отличаются от операционной деятельности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517" y="141277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	Оперативная </a:t>
            </a:r>
            <a:r>
              <a:rPr lang="ru-RU" dirty="0"/>
              <a:t>деятельность – это продолжающийся во времени </a:t>
            </a:r>
            <a:r>
              <a:rPr lang="ru-RU" dirty="0" smtClean="0"/>
              <a:t>и повторяющийся </a:t>
            </a:r>
            <a:r>
              <a:rPr lang="ru-RU" dirty="0"/>
              <a:t>процесс, </a:t>
            </a:r>
            <a:r>
              <a:rPr lang="ru-RU" dirty="0" smtClean="0"/>
              <a:t>а проекты </a:t>
            </a:r>
            <a:r>
              <a:rPr lang="ru-RU" dirty="0"/>
              <a:t>являются временными </a:t>
            </a:r>
            <a:r>
              <a:rPr lang="ru-RU" dirty="0" smtClean="0"/>
              <a:t>и уникальными.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	Задача </a:t>
            </a:r>
            <a:r>
              <a:rPr lang="ru-RU" dirty="0"/>
              <a:t>проекта – достижение поставленной цели, после </a:t>
            </a:r>
            <a:r>
              <a:rPr lang="ru-RU" dirty="0" smtClean="0"/>
              <a:t>чего проект </a:t>
            </a:r>
            <a:r>
              <a:rPr lang="ru-RU" dirty="0"/>
              <a:t>завершается. </a:t>
            </a:r>
            <a:endParaRPr lang="en-US" dirty="0" smtClean="0"/>
          </a:p>
          <a:p>
            <a:pPr marL="0" indent="900113">
              <a:spcBef>
                <a:spcPts val="0"/>
              </a:spcBef>
              <a:buNone/>
            </a:pPr>
            <a:r>
              <a:rPr lang="ru-RU" dirty="0" smtClean="0"/>
              <a:t>Операционная </a:t>
            </a:r>
            <a:r>
              <a:rPr lang="ru-RU" dirty="0"/>
              <a:t>деятельность, напротив, обычно служит </a:t>
            </a:r>
            <a:r>
              <a:rPr lang="ru-RU" dirty="0" smtClean="0"/>
              <a:t>для</a:t>
            </a:r>
            <a:r>
              <a:rPr lang="en-US" dirty="0" smtClean="0"/>
              <a:t> </a:t>
            </a:r>
            <a:r>
              <a:rPr lang="ru-RU" dirty="0" smtClean="0"/>
              <a:t>обеспечения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нормального течения бизнеса</a:t>
            </a:r>
            <a:r>
              <a:rPr lang="ru-RU" dirty="0"/>
              <a:t>.</a:t>
            </a:r>
          </a:p>
        </p:txBody>
      </p:sp>
      <p:sp>
        <p:nvSpPr>
          <p:cNvPr id="4" name="AutoShape 2" descr="data:image/jpeg;base64,/9j/4AAQSkZJRgABAQAAAQABAAD/2wCEAAkGBhQSERQUExQUFBQUFBYVGBYXFxcXFxcVFRgXGBcXFxUXHCYeFxwjHBcYHy8gIycpLCwsFx4xNTAqNSYrLCkBCQoKDgwOGg8PGiwkHyQpLC0sLCwsLCwsLCkpLCwtLCwsKiwsLCksLCwtLCwsLywsLCwsLCwsKSksLCwsLCwsLP/AABEIAOEA4QMBIgACEQEDEQH/xAAcAAABBQEBAQAAAAAAAAAAAAAAAwQFBgcCAQj/xABKEAABAwIDBAYHBQUECAcAAAABAAIDBBEFEiEGMUFRBxMiYXGBMkJygpGhsRQjUmLBJDNDkqJTwtHwFRY0c6Oys+ElRGN0k/Hy/8QAGgEAAQUBAAAAAAAAAAAAAAAAAAIDBAUGAf/EADYRAAEDAgQDBgUDAwUAAAAAAAEAAgMEEQUSITETQVEiYXGRofCBscHR4RQjMkJSwhUkM2KC/9oADAMBAAIRAxEAPwDcV4SvU2qZrIXCbJUzIEqhpcRC6ZiC7ZNcYKaDgvVFsrU5jqwuJYeCnaFwyS67QloQhCEIQhcPKELrMuHSpvLIm73oSC5P+uXvXhRT6uybuxELtk2ZgFPiQL26g4qzkV6/E7FFiu8ZqmwV6oFuMgJduNhdylAmYeal14So9uJgryWsB3Fcsl5wn3XBdCQFQb62xS0dSiySJAphCYxVnNPGSAricBBXSEIQuoQhCELwqOr1JJlWAISHi4VanGqTBKkJYWkpA0vJOXVW6M3uEiycp/SSFIw0V1WtqdqnNe6lpXBr2j7+e12wAkANAHpSncG89N+5D3houU9BG8lWrFNsYKUhji6WYi4hibnlPeWj0B+ZxAUY3a+smN4YoIWa9qVzpTzB+7LWG/5HPA58FV8GwxsbSXA2cSXZjmfIfxTP/iHjl9FvedVOtqS42WSrMckBIhGnUrSw4eS2709djlYN81Px0FPIB3a/aL/JOKXaSfQO6vNY62cWu8DcFnOxB7jvTAYe5yT+7Zo6WNp5OewH4Eqo/wBUrHm4eSe4fZPmmpwFZo9pLW6yM24uYc4Hi2wf8GlScFWyRt2Oa4DQ2N7HkRwPcVRpHHe03HMG4+ISlPUXdmu5j9PvGGz9NwJsQ8flcCO5WlJj726VAuOo38kxJQdnNGVcnsSb40wo8ZIs2ctFyA2VujHE7mvaT926+mpLTcWNzlEuYlq45WStzMNx3Kpcwg2Ki5Yk0kw++5TwplxPTC1wnbpl0IO6rT43MTaedTdezRQNREnmFVs7SzQJq6o1Q2qSMjVwpgaCqkyOBUjHV96XFaVEByWY9IdGE+yocpJtSCnDJuShw5OIXlNuYpMc5J1UvHVp9BU2UM1lwnFK4gpghT45DdWaGXMEomFCU/TSsGm4QhCELqEzqWp4kahuiFw7KGkiF0RRpWduq8z5Wl3IJSi5dVW9vdqjSRCOH/aJjkj3dkne/wArjzI4XVa2ZwhvVg+qxxdmJuZJtQ+Z3PeWtvuFz611BGudXV8kneIIu5uud45ENzO81cSQxojZo1osPAaBZzG6lwaIGbnfwV1h1NxHZui8l1NhuTLGNpI6MAW6yZ3oRDeb6AutqBfdxPBcYxjApYXSnU+iwfiebkX7hYk9wUx0Y7Dkft9X26ibtxh38Nrho4jg8g6D1RYaXIFdh+G/qTd/8B6n7dVZV9Vwhw2bprhuwddX2kxGd8MRsRTRdk24Zxub55neyrLSdFGGsFvszXni57nvJ+LrDyAVuXhK17I2xtytFgs+STuqdVdE9CdYmyUz+DoZHtsfZJLeHJQddhNbQXc8fbacevG21Qwc3RjSQd414rTrpliTphYxMjkGuZjnFhPLK8AgHfoR5hRqmjiqWkPF05HK+M9kqi0eLslYHRuD2O001HeHA7u8FWDBcVEQDSSYtwJNzF3EnUx8LnVvhq2q4xg4658tG0xVAGaakeAzrW39MAEtLr6CVhLSdCb3TvBq0SMEjCbG4IIs5rho5jmnc4HQhY+8uFy5mXtfUH6/Q8/MC1PDqWa6OWjLxwuoTBa7KRG49k+gT6p/B4fh8xyvOLaU1SypjEkexVO9hYbFNZaMOSMuDsI3aqQQpCbLGncKl4rhBYe5Qrm2Wj1dMHtIKo2JUeV5HIqXDJyKoq+lydpuyYJSErjIVI4dhxcU/I6wuq6KNz3WC9ZTX3J7R0JPBOg1jJWxE9tzHSWtcBjCAXOPqi7gBffryTDEekChpw4CUSyN9SIF5vwBc0FrfMhQnSq/ho9RopuLDLL00ViqqzpFkkaXRRMZciONriZJZJXm0bAxhDWgneS82AJ4K6NaWsaHOzuDQC6wGYgAF1hoLnWw5plrw4XBU+SnMRyuFivaZtk8BTBk4TmORdXGlLoXl0IS16uJdy7XLwhCjJotVWekLGDTUchBs4tsPF2g+vyV06q6y/pudaOCMb5ZBfwaP8SEJvJqqt0dxdsn8EZPvPP+AI81cctyq7sbR9XHK7m/L8LKdE2W7juaC4+DRc/RYfEXGSpe4crDyWow9mWDMoyiwwYhi7ITrT0bc8g4OeCLt77uytN+DHLZ1nXQrh1qSSpcDnqZXOJO8tYbDX2s581ocsgaC5xAABJJ3ADUkrXUkQhiEY5afc/E3WfleXvLjzUfjmOMpo8zrknRrW6uc7gAP1NgN5IAusxxja6qlcbzCBvBsbQ94HfI/S/st8zvPW1O0Bkkc473Aho/BGdzR3mwLrbzb8IVXbdxVXLM6ZxP9I27+/otLh+FtyB8vNTdNj9Yw3ir5L/hlZG9h7jZoI8RqrNgvSe5hbHXsay5sKiK5hPtg6xcN+ngFRXULwL2SDKgjQ6g6EHUEciDvXYp5G/xNx8PfmpE2DwyC8eh81u+I4ZFVMbmvoQ+ORhs9jraPY4btD3gg2IINlTpKB8VQ4kATZQZg0WbVQjsipiYDdssZLQ9n4Tx7BMVsTtT9kLY3uvSPcGtuSTTSOIDW3/sXHQfhPcVomN4X18YyuDJWHPFJYHI8aXtxaQS1w4tc4KwcyKsiIIvcW8Pe/qstJHJTSZXaEKpSVFiQf8APf8AqrdguI9bHqe22wd38nDuNj5gjgqZUSdY3PlyODiyRn9nK3R7L8bHceLS07inWDYqInBxNmjR3scSR+W2a/IEcVlMLmdRVBifoCbHuPIqyqYhNCJGK8oXjXX1C9JW4VKuZHWCqeLOBcTzU5iFXwCgzTFxuUtumqg1RzDKEyjpVKVNfHSU0k0jsoaw6gAm9rDKDoTe2nNew0wbcnQNBJJ3ADUk9wWY9IW1jKqo6mNxdBTn1Lu66XidNMjdwJ3m6TNIcqcoKUGQA6KBxHEXTF0s5dNLJoOsNw1gJLG5GgN0BPC2rrAJpU118rS4BkY3bh8Of+KQlEjni9orjQu1Py4obhrWuvKXvb+JhAI79Qbqv0Orj7+S2luG0inj2tqdNuvPU76WtzWsdF2x7gG1s4sS39njv6LHjWV35nDQcmnv0v04KyPANtJqaOOKCdssbGhojmhAsBwEkbg4eYd+ivmFba3Y01cYp8xADw8PicTyOj2+82w5qTHJGey1UNXBUX4kw35qXATuAJQRA6jceSVZHZPKAG2RZC7QhLQhCEIQsY6Z5f26lbyY9/xIt/yfNbOsP6Zaj/xCL8sJH9RXDshP9nWWpGfmc53xc4/quNopctHUH/0iP5iGn5Er3Z6cGkjHIJjtm/8AYZ/c/wCo1YdjS6qseb/8lp26UZI/tK1jY2g6mgpY7WLYI7+05oc75kptttiAjgDP7V1jr6jAXvv3ENDT7anab0G+yPoqF0izXnAv6FOdON5pBr/wfkVrqx+SFxHh56KipI+LO1p6rPMRqc8hPMp5gOGyTy9XGcobYyPAuRfcxl7jMd9zuHfZR7GXdruFyfAalap0WYUGUbZSO3MetJI17eoHkCB5KrbHntG3T3v752WsxSq4EYa3mkqPoxiy9oyB1vS62Qu8zmt5Wsqttbsm+lcCe1G42bIBazjubINwJ4OGhOlgbX2NNsSw9k8T4pGhzHtLSDuIKnGha1vZJv3m91moMQlhfmB06L5/ZNa4IuCCCDuIO8Far0b7QmWI08hLnwBoa4nV8RvkcTxIsWnvb3rMsYwx9PNJA/V0ZFnfjjdfI/xNiD3tKcbO4z9mqIpb2DHZX98clgfg7K73So0bzG7MPitBXwsrKYTM3Gv3HwWlbU0fVztlvZlRaJ44CdoPUv7szc0Z5kRBV5t2u81f8XoG1VM+P+0Z2T+F41Y7xa4Nd5LPqnFWdTHNK5kReO00kaSNJbI0DebPDhpyVdjNPaRszBcP0Pjy8x8lT4dOGgxuVz2Sri6Mxu3xnKO9lgWH+UgHva5S1a0luiznBsclE7fs8N+sHV5piYWE6vYbZTI6w671Be+/RW87PTzG9TVyZbfuqa8DN2t5ATK7+ZvgrjC5HPpwHbj3qq2pYA8gbKMxLFooHWlla1x3M1dI72Ym3e7yCSbitTMP2en6of2lUSzzEDLvPPtFitGG7P09OD1MMcZd6Ra0ZnHm5/pOPeSUjiVPl1G5Wl7qAWZBcKE/1SEtjV1EtRx6tp6iDu+6jN3e84r2t2Go5bWibFYWBiHVEDuLLfO6cx1hS7Khccy+6GVFtWqnbR7AlkZdH9+xoHYLC6XeB2XQt7R8WeJG9VRmwlbmsyExg2ytnIBdfflLLt010Lr6blr/ANsXJr01+nb0U9uKzMFs33891VMO6JIGdqaeVzza4jtEwcxpdx1/MrfhWD09OLQxMZ3gAu83ntHzPFNnVi9jqbpwRhuyhvq3SHtG6nY5gllDRVak6eS4XUpr7pZCEIS0IQhCELC+l+kIros3rRuP9ZW6LJum+C0tE/heVn82Qg38lwrhUTsq68IHd9NEbTQ3oqnuYD5tc0rjYt92kcnOHzJHyKla2mMkVRGN74pGj3mkD5rFzP4dUSeTgfVaiHtUhA/tWsUp7DPZb9FmfSDL+1z90FMPIuqD9SVe9lsQ6+khk/FGx38zQf1VK6RY7VT93bpY3DmTDLID8pmrSVDuJS5h/wBfmFUYf2atl+qzuonIjlI0PVv190reNlIg2khA0GRthyAAACwWojuyQDix4/pK3rZKQOo4HDc6Jjh4FoKbph+6D3H6K1x3dvvqvNpdqYaGNr5cxzuyta0Xc42JOnIAalRdT0k0raQ1AJdY5er0Dy8+rY7tNb7rBVrpiN5aftDRkmlxcZy2xty7Dte4rHpZ357O7RabeOvIc1Mzuc8gHZVgp4207ZHXuT8NOS2jpJomyR01aBYHLG4nhHN6Jd4PyfErN3SgktDS4G4PBtjp6R3+V1e8Inlr6KcVFLLnELzHO4EtDgzQNY63Vm4Fsgtprv1p1XJd2Ybnhrx7wDv1UGUZX36q4wh7nB0JOg9+9FpOwzaiso256oxsZeMtgaGyXZ2TmmfmPC/ZDTu1SEez8dPU1bGt3GKZj3EvkLJmua4GR13OtJG86n+IvOiOr/2iP8zZB4PaAbe8xyltsRkrKV9uzLHPTuPN1mTRjn/Ck+JTdU0S0Dx0B9NR6Kle0w1WXvVerpSwZxvjIkHDWJwf82te3wcVplJNmaCs0qY+0L7s7Rpycch8NHlXPYeoL6KEu9IMa0+0zsO+bSq7A3kPLQdD8/YT+JNFwVPKKx2ps2ykZ5couqvikxcVrQNVQVD8rCo8VJBTmKuUdKVw1yfyqjEzmlTDprpMHVN4CU7ZDdJ2Ulri/VdNYlbWXsUaVc1JupAbok4pNVL0DlEsp9VLUjEkqRDe6f3QuUJKlrtCEIQhZx03wA0cbuMcrXeR7J+q0dVjpAwf7TSPjG8tdl9q2nzshCyTYWq7b28iD5HT+6rhnyzdxWebLTZZ4zwkbl94f/k/FaDIy7gsfi0QbUk8iFo8MeHQ2PK4U90a1doBCTcxOfF/8biB/TlPmm3ShQnNTSjcRNTu99olZ/VCR7wTfZ2o6uqe3cHZJR3k9h/wLGn31aNt8NdPQyiMXkYGzRjm+JwkDR7WUt95WOGy8eCSM+I/9a+huq2X9idrxyI9CsSBs7XmtX6KcQz0QivrTuMR8GnsnzaWlZVUtF7jc4Bw8HC4+RVi2Ex8U1U0u0jnyxvP4ZBfqnefoeOVPRPyuDlocYh40Akby+RVs6UdlXTsjqYm5pIMwc0b3Qu1NgN5a4B1uRcslZTffMEessksbWjfd2dtt3DvX0qDdRsGzNKyc1DYImzG/wB4GgO13m/M89+qsnxZnB11nYK4wwuiy3vex6Eix9FINjAFgBbkvnueHKyMXvaMC/s3H6L6DnmDGucdA0Fx8ALlYFivpNHKNl7fiLQXfMlRqzdo8VPwK/Gce76qzdFElq6Qfipgf5JCN3v/ACV128ZaKnkvbq6yDhc2lcYCBy0lVF6LgRiXcaOS/lLHZXzpDmyUEjhva+Bw8WzxEfRdYwGncDzB+VlCxA/7t1uqqOLGzZDyaT5t1H0Vv2GlvBI38FRM34yOeAO4B4HkqlibbiT2X/Qqe6OJCRVg8Kp3zihP6rO4J/yt8CpWIjsAq4SR3Tf/AEczXTenSFsVREA7qu4lgW8hQTqQgq/EKPqMLBN7JYdZQZqNrjdqrlHTklS8eGmylaeja3hqnC4XXTkVMGjVQTsOcOCTLCN6sKTkhB3hcunDCOSjKWIFSccVkzMGUp9G64XEtgsukIQhOIQhCELh77JhijrxnuTudMZRcWXUklfP2KxfZ6uRnCOXrmeySHkfULS9HMa8aggEeBVP6UMKMczJh7J/S/081LbD4mJKfqie1Fp7p9E/DTyKzePQExtmH9JsfAqyw6bK/L1UtM/K6KT8LsrvYksP+cRnwBWj0EuaNp7lmwcDmYdxBHkdFcdja7PDlcbuYcru8jj56O94KDgz+HUZDzFvqPr6KXiURAzLM9rtn/s08kQBy6yxf7p5JLR7DyW2/CWc1XWkagi4OhHctp29wtstNnJyviOZrz6IvoWyHeI3aBx9XR3q3GO1lPlcdCLEtLTva4b2utxH/caK6nZw325HVW2EVQmi4L9x6haHsJt0LNp6l3b3RyHdI0WABP4xxHHeONrwaxzX2c0ljrZXtFwPyvA1HMO3cDYjX59BFrEXHLvG4jke9WjBdsK2JmWOeJ7RubUMc4tHISMcHH3gfFLhqOFo/b5e/T0FfX4Q9pzwi46K6bc7aQw07mh+brCI3PaC5rWv0d2hoX5c1mg3G8iwWVVtR1khdwcbjzXuO1E1VKJKucTFt8jGAtjaDyHkL6XNhclc0zbu10G8nkBqSk1EjHuDxyCn4RSyU7XOlFr+aunRZTft87hujpI2H2pJC8fJvzCtvSJFnonM4OkgafOeIfqorohoT9llqHCxqZnOb/uowGR6cNzvipzbFwLIGH16mP8A4QdMbjiPu7d17p+VpZSnXYX8tSszLJxZy8cyqVjMuVsruAY8/BpKsPRt/wCc/wDdH/pQj9FC7TxAU0zucbh8QR+qsuwMAEUxHrVE39DzH/c+azeCvvIwjvHpdWFe8OYFaUJN8iQfVWWzVKnLn2SfXKOlriuI6vVKyrtlMNcuk1hnulxKElcXV0Zkk56by1NkITqZlwiLcmbK9O4ZQV2yLJVCELiEIQk5HIQvZAmrmLmSpskjULtkgkKr9IGBiand4H42WObOYmaaoDjewJY8fl/UjevoTEohLE5o32WBbX4M6GYuIs0nU/qmpoxIwsdsRZKY4tIIV+nNnBw1BHxHBS+A4l1UrXeq6zXf3T87eY5Kj7G42HsEDzqPQPMcWeViR3XHqq0xs/wI5jvWImY+mkyndux+RWsD2VcC09zQ9tiAWuFiDqCDvBHELIts9mDRvvr9nd2Y5fS6vlFPxLRuZJe49EnnfdlcWuOqeTmAu0n1mi3zF7HnoeOk9U0zZGlj2hzXCxBFwQd4IO9atjmVsAeN/kVnmufSy6bhfPUtI4bx8DceRSVitCxrorliJfh8rQ3f9mm1j7wx+9vDT5quS4DiW7/RgvuzCVpB7wM/6ph0EzeV/ff+VpYsbhLe2CCoOKnc42ASlFh76uYUkGub99INQxgOoB3X4eNhztNYd0c4nVOyzZaOH1gLEkcQGscS73nALVNl9koKCLq4G77Fzzq97hxcfoBoOCeZSv3cbKDW4xxWmOIWB3Kf4TQCGFkbRZrGhoHIAAD6KvbUz3qGC/7mJziPzzENYf5GSj3u9WmWUNaXE2DQSTyA1JVDzGVzpCCDK7rNd4bYCNp5WYG6cyVCxmcU9Lwxu7T4c1VUjM8tzsNVGbVTfcxsP8SeFp9nOHu3flYVcthoC2hgLtHPYJD4yEyW8s1lne0Mhlq4oG7wxxGtu3O4U0eo10617vJa8wtY0NGgAAA7huTOBU+WMPPj8T+LJda8ZsqSnTGUFPZZgU0c5aYKBdMpQV41OHFcFoS0pdMlKdRVGiZ6hKRuXChPc90zqSV34JQRErmy4o+Mm6l6UJOOlT2OIBcJuhdoXqElcQm1S/RKyuUPXVnBCQ9waE2q50ydWkcVxLLdNSLlONezmquSY30UnT1puqn0rCNlMDpmkNgPmT5C6sUGmpWO9IG0Rqqp1j2I7sb5HU/H6Jt7wTZqm0pLhdyhcKqMsgNyNRu3gjcRyI3jwWl4Nj4mFiQJGgZraBw4PaOAPLgdFnuE4E+Zt2g6uyt73AZnHwa3UnvA4pZwfE/K67JWah394cCDxCrayjZUjvCtqapdTuvyO4Ws0dTZw3jW4I0IPMHgf+4V0w3HGuIZIQ2QjTg14HFvfzbvHeNVk+ze0bZvu5LNl5cHDm08VarXZleMzDb5ag9xG8HeFmo6qXDpS0jQ7j6hWlRDHVAPjK0MFerPoMXqYDdh+0Mv6LjlkaOQktZ/dmAPNxU3S7eQ5bytmhPEOiefmwOafIrQ0uKwz6HQ+/eoVRJTPj3Csy8JVcO3tM792XyezFLrw4st81D4ntNNMLAGBniDK4ctLtj8i4+ydU5PiUMQOtz0XIqaSQ2AUntFjQfeFmrQfvDfQkaiIc+bu6w9bSO64Bpc42FiSTuA3kkphSxXs0CwG4BVHpG2na1ppIjcn98R6oGvV+J3nla3E2yUhmxSpDT+AOvvwVoWMpI9d1Z9gMLdUymuc0ZHzPcwk6hkDTHCA066mSVx3asaeKvFXUWUN0dbOmioh1v76YiR4/CMrWxx+6wAeN+5Pa+YXW7hjZE0MbsqCeQnUrkVnNe9ddRxkXQmUyygiZSIlRm1UeahDKlGVOCZSgelmPae5RYnQZik5U5xlLkgcUtBMoP7Uea6ZVFcyo4ysrJQUqoqjqL71JRnRNkWT7TddoQhcSk3qHWUFXkXUpWPsqviWIAFQaipyKPO4AarmRctUVLjAF7kJjJtEG30OirTO92yrM7AUrtvjn2amcAe3J2W9195WQQQl7g0C7nGwHMlSe1GPOqpi4+i3RoXuzcP3gvcE3F/wg+m4d+U2He4HgrSFhijud1csysaL6DmtK2MwpsUWcC4IyMvxYDdz/ffr7LWLraHZVlS0+q4XIcPSb/iO7/7Tumx6I2aLNAAaBwAG4DyUgZAWusb9k/RUpmkbJmTHHEjrtKxGeYscWOscp0LdCDzaeCsuB9IEkVmzDrGD1x6Y8Rud46Krxw9ZUW35n/K6na3ZxpMhgcRkdGzKe0HySOazK07xq7v4q4qIYJwGTC/0VjEJWAvZstBw3aannAMb234t3EeLTqplszSOSx6t2NqmOOaB7rcYyHjxFtf1TZtdJF2ftE8X5XB4t5KhlwFr9YZNO/X1H2UluIX/kPJa5UygcbpnUYpFGM0j2sHNxt8OJ8lmMmKuPpVsljyz/LclqDAHzaxU80pP8SU5I/Hhm/m8kMwENH7j/L8p52JgCzW+anMe6R7tLKQFtxYzOFne431faOvIDepDoq2ND52VNUDu6yFh1zv39Y++v5mg7yCeAvRcSpZKWcNeGucyxAtdmhvYDcdyvmz21DpGF+b7xnaBOveL+B0PcVdQwxUbAIhodzzKhjNUElx15LSMZryDa6r0mIG6kZKkVETZWcRqOR3OHkQQoKWMgpM0pB0KztVnD7FPmVt0tHUBQpNko2YpttU8KKHKZM4QHhQ/wBpKWjqFJZXldDypqO1l65Q5qSOK9+2FOGu7k7xtLKRdKloZQVFia6XhcutrLrjXG6suHvGimGBViinVgo5bhPtfmVtE64TlCEJaeUXjLrNNt6ode9xOoKv9dFcKr4hRgHRUtaCTdQqphcs/wAWjcOKqmKV7g21zc+SvmLwuBNhfxOnmbH6Kg4zQyukJLR4AggcuX0RREE9qyg00bTJ2uShwFOYTPkHDW3w/wA6pph2DPkINhlvqSeW/T5KzMwEuHZap1RMwdklSqyYWyBRj6otNxf4p9BthJHG8Di0jwuLJ/Q7KOee0beSbbZYGymp263e91h4AXJ+nxURr4nvDN1FgjLnCw+Kgdmh97mPC5+RKnMLrAJKYHi99Q/xYHZL+8fkFEYVDlY08X5/pYKT2YoDO6V17CNjIh53LvmL+aXUEWc47AfhaapeYqPTcq40+1Md9XJ3Ji0Ug3sd42P1VNrNk5PVIKbxbPSt5qtEUWXsvWY4zwN1dKVsbDdjIm97WNH0CdVGLuO/VZ8+ORm4uXgxSZu/MUfpnO2ddc47jopvabCBVsu3943d39xVJwTETTy2de1yHD5Ef55KYO0kjXXsoXHKtsz+sAyuPpW4nmrKljkaDG/+PyVlRVEjSLjw+y03Y/HAxwjcfu3kNvyfoGO8HCzT3hnerNjFDlaSsg2dq84yngLHw4E93DzWkUu0rJ4DEZmyTRaOs4EuaLWeLaHeAbcQeYSHs3aRsrDEomOj4reYXAg3d4QWBKTzEEAanKAEmY8ou43JUJ2myzVgknNXrERtc43tYJyKdABSQL7JPq102M8koyJPImJYF041l0hG1OYok5p6W53KQpMNzbhuUhsR3CkxxEpGihU/RsSNPQ2OqfsbYKyiBAVhHHlXSEIT6dSU0Nwq5isNrq0KMraS9yolVHmbokPbmCotRBcqFxXB8w0Av3K51uHa6KKmgIWfLHRm6qZYuqzuTCpGbr6cE4pNoJItHDTwVykiuNQmVRhrH6OAT36gO0eLqPlIKMM2pY+wIt4KpdIeJCaeONhuGNt3ZnHX6BTFRsqRrGfJVNtLkqiZnBuQ5jmIF+QAOpUmlZGHmRp2Gys6Alz8rks6pyRRuA1iuD47h87K0bC0RZSZjvle5/kOyPoT5qp1YBga1hzSTTbgeHAEeLmrU6XDhDGyIaiNjWeOUAE+eq5Wm0WXqfQflWWJPvZoTN7iucykPs4KDSBVIaqAsKjHxB2hAKa/Ysp3XaeBU19jXjaNOC4TZjJUPNg0T97B5aJl/qXE48VafsXclY6aycbJI3YlONjIVNHRc0l1qhzWu3AR7hycc2qs+FbGUlPrGxxktbrHOLiL77Dc2+o0G5SscRS7YCpfHmcLEqfnc4WKjxR2dm7rLl8VyLqT+ykrw0RTWRxN0wYhbRMmRpTqLqRpqC/inooAN4UyOPTVdEBKgTSkcE+pKfiVLmgAtyKUioLHXddSGRWKdbT2K8goQRca9ye00RFuHciFwzEX7rck4UxjRuFLDQF4W63XqEJ1KQhCEIQuXMuukIQmk1GDwUdVYQOAU4vCEw+BrkktB3VPnwcjWyjnYb3K/OhBSDsOaeCgvoL7Jh1O0qmwYaeSWo9h4wZXljXmV5e4ua3iGjKLDd2b+JJKt0dC0cE4DUuKhDb3KXHFk2VQrsMDsgkY13VOD2XHoubuLeS6ZTB28FWp8AO8XSIw5oOiS6idfe4Siy6gmYPf4pOTB9CdNDYqxtpbFKPhBFkoULSNQucJqqzcJNr704dhg0J3W105qehpQEq1gAslMom21QIgoSHCA4Xb8+a5bhJtqAp9Cd/SMSsgUPT4QEv/AKO7lIoTgp2ALuUBMRh4XLqDebaqQQlcFq7YJiaQ20AF96WkpbjhfmnCF0RtCLJONh42twXeXVeoS7Lq4bFYk812hCALIQhCF1CEIQhCEIQhCEIQhCEIQhCEIQhCEIQhCEIQhCEIQhCEIQhCEIQhCEIQhCEIQhCEIQhCEIQhCEIQhCEIQhC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5" name="Picture 5" descr="https://encrypted-tbn1.gstatic.com/images?q=tbn:ANd9GcT52gWc-LIdyeuuaSp7wwmxteEV0Hm5Yq6iHtPQrdRzkXwlsn5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797152"/>
            <a:ext cx="3016146" cy="19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Проекты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3672408"/>
          </a:xfrm>
        </p:spPr>
        <p:txBody>
          <a:bodyPr>
            <a:normAutofit fontScale="92500" lnSpcReduction="10000"/>
          </a:bodyPr>
          <a:lstStyle/>
          <a:p>
            <a:pPr marL="0" indent="541338">
              <a:buNone/>
            </a:pPr>
            <a:r>
              <a:rPr lang="ru-RU" dirty="0"/>
              <a:t>Проекты предпринимаются на всех уровнях организации, к ним </a:t>
            </a:r>
            <a:r>
              <a:rPr lang="ru-RU" dirty="0" smtClean="0"/>
              <a:t>могут быть </a:t>
            </a:r>
            <a:r>
              <a:rPr lang="ru-RU" dirty="0"/>
              <a:t>причастны как один человек, так и многие тысячи участников. </a:t>
            </a:r>
            <a:r>
              <a:rPr lang="ru-RU" dirty="0" smtClean="0"/>
              <a:t>Их длительность </a:t>
            </a:r>
            <a:r>
              <a:rPr lang="ru-RU" dirty="0"/>
              <a:t>может составлять от нескольких недель до нескольких лет. </a:t>
            </a:r>
            <a:endParaRPr lang="ru-RU" dirty="0" smtClean="0"/>
          </a:p>
          <a:p>
            <a:pPr marL="0" indent="541338">
              <a:buNone/>
            </a:pPr>
            <a:r>
              <a:rPr lang="ru-RU" dirty="0" smtClean="0"/>
              <a:t>В проекте </a:t>
            </a:r>
            <a:r>
              <a:rPr lang="ru-RU" dirty="0"/>
              <a:t>могут участвовать одно или несколько подразделений (</a:t>
            </a:r>
            <a:r>
              <a:rPr lang="ru-RU" dirty="0" smtClean="0"/>
              <a:t>например, совместные </a:t>
            </a:r>
            <a:r>
              <a:rPr lang="ru-RU" dirty="0"/>
              <a:t>предприятия или партнерства). </a:t>
            </a:r>
            <a:endParaRPr lang="ru-RU" dirty="0" smtClean="0"/>
          </a:p>
        </p:txBody>
      </p:sp>
      <p:pic>
        <p:nvPicPr>
          <p:cNvPr id="6146" name="Picture 2" descr="https://encrypted-tbn0.gstatic.com/images?q=tbn:ANd9GcSc15nIDMxGhdoTmXmu83Mxehub9SegRDGw9KZuUfR92sfqWrI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869160"/>
            <a:ext cx="27622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hQSERUUEhQWFRUUFxgYGBYXFxcYGBgXFxgXGBgYGB0YHSYeGB0jHBQVHy8gIygpLS0sFx4xNTAqNScrLCkBCQoKDgwMDQ0PFCkYFBgpKSkpKSkpKSkpKSkpKSkpKSkpKSkpKSkpKSkpKSkpKSkpKSkpKSkpKSkpKSkpKSkpKf/AABEIAKoBKQMBIgACEQEDEQH/xAAcAAACAgMBAQAAAAAAAAAAAAAEBQIDAQYHAAj/xABPEAACAgAEAgYECAkKBQMFAAABAgMRAAQSIQUxBhMiQVFhMnGBkRQjQlJTk6HRFTNicnOSsbLSByRDVGOCs9Ph8DSio8HCF4PxFkR0hJT/xAAWAQEBAQAAAAAAAAAAAAAAAAAAAQL/xAAWEQEBAQAAAAAAAAAAAAAAAAAAARH/2gAMAwEAAhEDEQA/AOl8C4RC2XRmhiZjqtjGhJOtuZIs4jwPK5fMK5OUhjaOWSIjRG3ajNWCEHPbBfRffKQ/mn95sF8P4asIcKSeskeU3v2pDZA8vDAUjo/lv6vB9VH/AA4yej+W/q8H1Uf8OD8ewC5ujeVPPLQH1xRn/wAcRPRjKf1aD6mP+HDPHsULP/pbKf1aD6pPuxgdFcoOWWhH/tr92Gl49iBWOi+V7svEPUgGPL0Wyo/oI/1cNMYvAKz0Vyp5wR+4/fjWs7w6KDOFTBrjZEKItCrD6mBLAlgyVXeJFA3q9zOcQOI9Q1kagt7kb717D7j4YUdK9CrHI7hKfSSWCnRJSsVvvU6JBX0QwCHMdSmY0RQxsjUFHxi0WiEokZwxGitZPZsBfHYvsnwnLtCkrx6AVDdqRwFBG1mx3HvH241BULy6L0NIzI8ahWbrYwyyRLqKqsbqTIrE1TMtd2NqTo88h/nDWCKKk9axPfuw0RDYikXv54AnJ8Iysi64hqUk0yyS0SDRrtb7g4uPRyD5r+yaYfsfBmSyKQxrHGulFFAb+vv3O9nFwwCs9GYar42v/wAjM/5mK8twSItILm7DBf8Aic18xG+l8WOHJwLkfTn/AEg/wosAjd8uMwIT8LGp+rEnXTiMyBNeizJd6e+q7rwzfo8nz5x/+xP/AB4hLwWRs4uYaVSqAqkZjvSGHaKtr2Y/Oo7bbYbnAK/wAv0uY/8A6Jv4sePBR9NmPr5Pvw0K4gFwC5uCj6fM/XNiP4E/t8z9cfuwzxjALvwL/b5n64/djP4G/t8z9b/phhjIwQt/A5/rOZ+sX+DGfwOf6zmf10/gwyK4xgoEcMYf/cT++L/Lwq6QGeFUaOaTTqOvV1ZJpSVRaj2LN2Q2+5XbfGx3hVxniMIVonBlZxpMSC27ZCgMdhHZIosR5YBVmM25y/WR5qZW1KCHXLsV1drcKlNadoENRFb4hw6fMS5gJ8Ik0aCW2hJDBV1EHq+Qdwg230v4YQ5uJ41ZDYnhVxpBU9ajIxUflEdbrXz61R3YY9GmlIcRb2QNaaXOlRsDK3xKG2Z209YdUh2wGxZuIxLqkzroviwy4v1XHufIYuPDJjyzco/9uD/LwHl+jVsHlaztai2LUQQHkkt2FgdldC+WHxwCwcMm/rcn1cH8GPfg6f8Arb/VQn/xwyGPYBZ8BzHdmz9RFjmv/qPxD50X1P8ArjrrGgfVj5x/CJ+cf+b7sB37ouf5pD+af3jhoN8JOj0soy0Q6tSNOxElEiyeRXn7cMuvl+iA9cg/7KcATj2BTPLV9UL8OtH8NY8k8u1xAeXWA/8AjX24Aq8ewKs8vfGg/wDdP+XiRllr8Wl/pDy8fQwBAOM4U5/jvUtGskZ+MOkFWDAHUi77A1qkQbDv5VvijinSkQ2AgkKi2VHJZR+V2NKf3mW+7wwDsHFWbzqRLqkZVHmav1eJ8hjSOE52VJHy0Rk1E6itIoViCxUSsD6KgKaRiWjciqxninDGUjrye0upurcliqldaM7XJJqLLEBaqS/o4CrifHCc2rq0gBVWULGppLYR9qQhY2ZXkY6rOmVduyThnm+DssbvOV1y9gRglixexpkmYayvMsE0KFB22xRn+Gv8GAmjFh+slcm93uJiukEUiSKByIEYxKTiLZkJ1hjSwY+0xC7ADMsSQtGz1ArlqerwCHhOQXX1rK129yuBqWKOPL9VMoHZtdSPfMpqsnljo3Dc71iWQA6kq6g+i45j1HYg94YY1LN5nRmBIzR/jpB2R2XjOXy2tBzv4sM1XVoPVg/Kk5aTQGFdlNRBYGJmIgkO4sqbhY3y0E4DaScewIUm+fF9U3+bjIhkPOUC/moB7RqLf7OAKwLkvTm/SD/Cixg5Nh6M0n94RsP3P++KMpM6mQaTIesokaUH4qLembz7r5YBnjGBfhUn0Lex4z+1hj3wx++F/YYj/wCYwBRGMMuBmzzfQyn6r/vJvjPw/lccov8AIJ9+m8Bfpx4LiqLN6jQVxtdshUH2nGDnl7ww9aP/AA4C8JjBTAw4pFe8ij1mv24Gk6QIWKQq07LQYxldCk8gzsQt+QsjwwDE7d+FC8e61iuWXrSCQXLBYgRV025erHoA8xuMefhzzDVm9IjG/UKdSbd8rEDrK51QX14U5tWy8iSaNIkIkAXYK4UJJH5a4whrxRsA4h4fLIWE85oEfFxDq1NgHdrMhG5GxXkcTzHD4ljMSjQkiminyXXtBhW5b5V73oxKfOrIsipZZVDjx+crL40Qp93iMQ4VL1sVVRUgr4C+0vrAOpfML54DVel2QY5qJ2tVkhZnCsa15dHeiAe1esUe7Tivo9xAQBJY943VTOl3Roa5AO6gVkHK0Z/mCnHTiItk3lSw0XaK3yXQ8ciirA2c2Pycc+6PZ142MZ0qAyxsDuiML6qS+brbMGv+jkPsDtoGPVjWuj3EJWUwgKDEBWssW0WVCmhuUKNGTe5S+/DsJKebKPzV/iJwBOnHqxQsD73ITtXooKPiOz+2xiHUyjlIp/PQftQr+zAETDsn1H9mPnX4P5/8uO/zSThT2IjQPy3F7H8g1jh3UL8wfbiVY7b0fX+bQ99KPfv/AK4ZHC3hMpXKxHSWOlRS/wCtADxJwyxUeJx4YDznFUjsE6mAsou7AeLdyjzYgeeNd4n0kzLxlssgKjmeYI7gshGhmY0oCB9z6QwDbJdK4JGkXVoMTMrCSlvQ2k0bo7kbXe423F05/paqbRoXbuB7Ba+WhDcj35LXmMarDw545oZZnPVS2rMtBmbWdT9Z6YVmkLjSR8XGLuttj4xDDlYjHEojMoolQWbTYU7+kxYssai+b91bBr3EJ8xmkabShCaG7SMNMTnSoC6uZszNbbqsQIxfLANEHVIXm7DHXQSOVmKIoRaRQrrI5pbIgonfG1w8MVMq6S0A6OZT3dpTrryUbDyUYQdDsoTM+s9uJQ7iqXrpgdRXv7KAJXczSbDvA3i+T+D9RIlkR7HxYi3tvNh149c2I8OJzWa6zfq0Afuo/wBXXxsAvMRtRkj8MEdL5VMPVONQemYDn1cbKTVb6mbRGvm/ljPQydmy9vQkLlnoULkAkX2BXVP7mAM6RP8Azd075gYlHnICL9SjUx8lOFvQ/Q3XMm4BREJ3uAL8W2/exMhJ7zucY4nOZsyIlJFakujsor4Q4PIGmSIHxd9tsCcHb4PNmkjjrSJiqD5RibrVA8OzmkFeWAjxHhQkzBVUUsJpJIxQAEiZfKutgVzYb+s4rizET5dXLm0DL1LOpZ4ZACYwD2tXV6aAPpxY1rhubM2ahkm66aRy2uJesjW3UaQi2qKVSHcs3aHjQONmDTCQZdII8qGKgyKVB0yB9PZQENbRldWobkDv3BlwrjzNUZcFlbqyXikAY7hGLWNJcAGiOdjwwwKS3bo435xTkj1hX0geoX7cazFwEwZwSTSawpVu9V0GgshFn0JQLF0A4bG9VgEwzqD0pZ4rNfGLW/kZEK+44L4TIG60qwYdZ6QIINRRC9tu7B+AOFr2p/0x/wAOPAH4ieY+3EsYOA8D9n+/bjOMYX8T45FBSsS0jehEg1SMfJRy9ZoeeAYFq3O3nhNm+kyAEQKcw10Or9DV3KX9G9uS6j5Y8nD3mIfNgVtpgB1Iu/N9gJGG257I3obWTcnJqNrQiUUgAFN4sPBdqFc9z4YANeHTSf8AETtR/o4h1a0e4t+Mbw5r6sMIMokaBI1VUXkoAAHsxY5F4Cz8jEGOJlWUgGzzRC1FwO8juB5msBYJOsYpptFItrIBcG9I8artd3dvvQ80YzEJBY9tzoZa1Iwa42XzWg3vGLZEEMASO72jSzZLMasn2lj6jiyLJ6DGo9FAxvz5D95z7BgEeSidx2SiZqAlWBvSVu6ofIIYFfANW3MH8PlOoozFQS1KABobm0d77C9S+Ksa5Yq4tkTG4zMYLMpbrFHN4mG4HiV9IDv3HhizJMGKlHvUoKPzEkXzW/KS+fPfzYYCzM8LLxyIWbtq67HnqXSC227DYewY5DFGRQojWoBNnd1pSeW4FgEVvd7Xjt4Tzqt9j+3HNOJrFE86SQM+iaWm1toXXTqFXVpB0svMb4CjonxCYStIBqcpdEn4wR9lx3myi2OZ1Qjxx0jL592UMI9QYAho5EYEEWCNeg/ZjnMGdEYizCRwxhSklJpDUWIdbKlq0l7BYXd91Y3Xg+c6uaTLONK6mfLt8l42p2VT4qXO3gfLANn4mq+mGTzZSB+sLX7cXwZhXFoysPFSCPsxnmOdYpm4ejGyo1fOFq36ykH7cBdN6Leo/sxxP4J+R+9jr+ayrqjFJW2VtnCuOR57Bz+tjnHXYg6HwdyuUjIUuQg7KlbPgBqIHvOEfFOJ5yTspDLGTV9k6RysakJZ6B3IMY8CcP8AgQrLx/mg792DUkDct/Pu9h78UIuG8EhCqJe0xNiOQaE1bE6Ytgx/KbU35WI8bczSpl4yRpYaiPnEE+zRGS/5zQ+OG/EMj1oA6yWOt7ifSfbsQfdhfk+jYikMiyy2VZSW0M3abUTZTmSBd3yA7hgLukHC1kyrIAB1YDIOQ+L3C+QKgp6mOE3Asu08kbyEkRqr0wojYjLK3frCM8rD50i+Awx4vk5ioVeslRr6waoltRuEApfSICk9ylvHEcq0mXh3iBY28rvIiIHaidyfRGyjwCjAT6S54KqxgaixB0/OogJH/fk0r+aH8MA5HLNlcyqszMHBLOQdJZ1LSMTyX4yK96rrtsQ4ZnlmmM8jKFSmKjtU7qREh02exGWY/lTH5uDeO8ZQxlFt1KlpALBMY20CwN5GKxj85vDADZAHM5rrN9CaXIruq8unuZ5iPGSO+WKMpxNY55o4CrlmZEANjWWDJZHcpmmDeAiGNh4PkzHGA/psdch8Xb0q8hQUeSjC7P3mJSgJ0gmIUfV8IcepahBHe7YC/o/lAFMlkgjTGTzMYNlz5yOWkJ8CvhgLNL1efDXQYxMRXPrA+XYn+8uVxsgWgAAAByA7h4DA+a4ZFIQZI0cjvZQeRvv7r3rAIc4mnPFvGTKn9dMzDgnpNlL6t1NEnqr8Gcq0LeyaOL9Y4p43HWZDAldK5VjVUwXMstG/0pO3gMOuKcPE8LxElQ4rUvpDvBHgQQCD3EYALPgTwJMq6jp1aPnIwqWI+sWPzlXwxZwDN6k0FtZjCgP8+NhcUntXY/lK2LMhw6SKx1ispYtRjogsbairACySdwdycK54ny82pEZkU2KUkGKQkvGT3GNx1i3Q0uVwGyYD4aN5v0zfuJiOXz0j6T1JUMAe0wFDzFHfy+3GMtNp60m/xxFAEnknIAXgGGKczmVjUu7BVUWWY0B6zixHsXRHkRR9uEnHODyyyxyxmNurB+JmUmMtd6xp9F+66OAW5rpU+Y7OVdIYu/MzbE7/ANFGd2/ONDfF3DBk8srSrL1sjC5JjqkdgL7wCANjsNtvLBUXStEITMo+WbxdbiJ8UkXskc+dHDBJkzCkCmj7J1Aght7FeKnSd+/u8cApzUzTCMujhZgqtHWlthqaM69OxJbVW5VAPHDebMOi2sOqhy1ote81tgjMQK6lXFg17wbBHgQaIPiMKcxm6dctKdWtvSoDUm5Cv3Bjp3A5qpIG9ALsnNK1vpQB6027GlHLYKOZtrvvHhisJmQxC9SCdyzLJTWa20t3DajvsO7fDVTQoYqzRFdqhuK8jYAIrc7kD2+eAE6iVpAWZAI9wRG27NY737l2/vnFmie/ThK+JR7599SVyxbFmRyelY7AXz7rXxvw7sX6a28MABlevKgs0YJ39Btr3r0xy2HswoYHKsHkAGXkkttIK9RLqOlxudKP8odxbwJxsGYmKlQObsB7ACzf8qn3jFWbzMb3G66gziOuYJpWIPkLF4CnimY0Nrjoui2y8i0d/sBuj3E+BN6fx8q+YmIDdXLHDLrG2+lkII7jpjJrncRX5WH8TjKSxwOC8Tvpgc7mIspHUsfDlpvmDXyRio8CjbNGGRSUMBZNLOuwmLEHSRZBlHO+QPMnAc+XKSGMJqPxTkDYei1Ab1vZIHePjk+ccbvlpzmOGRyJ+Oy2jqm5XIgRRz7nDaSPA4M/9PIQW0STIGQxkalbsmtu2h2GkV4UD3YGyeXTh4eCWQlS4zCMw7UtEFogOTSa0TYcw+A2PhPE1zESyptexXvRhsyN5g2MHKMafBmHykpcgMuZuSaMsqCKQ2QUd6Q9mkIuyVB79nvCekcOYZkjJ1KLIqwPUykofYcAfnT8W/5jfsOOW1/usdRz5+Kk/Mf9045R1+A6fwcXl4u8aBi6WNyfxhUeCqv2lgfsGKeCN/N4vzBg04ATqjfaLt3elpFUPkhgD3/7rFkOVRL0ir57k8vWTi0jFU6qVIYWtbitVjwrv9WAGTjOW1fjodVVtInInyPjgxJlcdkq6+RDD7MUAyfJjQAcrcjb1KhA9+Lcu776lC+ptQPvUHACz8GjvWkMPWWNyAvLvJVSTgVOjzai7zl2Lq4LIuxQEIvZIBVdRYDbtb33YcFsZGARcT4fKkLtHLmJZQAEAcAaiQoagNwL1Ed4Bxb0fy+kP2WBT4tQ4IOhd9RJ73ZmcnfmPDDkDGbwAbPMbpUFchZYt6t1A9uMQvOeaxqPNmZvsAHOuRPrwbj14DVekGaCysC66/gwOkGt1nRhsTY78OV6QxM5QdYSGItYpGXb8pQQffgrN5GOUVIiuPBgDicUYVQqgBVAAA5ADYAYAUcZQmlDk8600a5cmI78HA4ho3uhtsP9+wYlZwEsA8NO836Z/wBi4OwDws/jv07/ALFwBYVtV2NNctO9+N39lYyy3XPbwNf/ADiWMYDxGFMnRmHUWRTCzczCzxm/E6CFPtGG148cAlfI5hSBHmtVEHTMiEkDmNaBT9hO3disiZQwkyolDElmjmVmJ23qRUO1LVHbSK5YfVgd8mpNtZ8iTQ9l19mATxdJkjBEwljr0TLGyH81mrqyfPVv38ty+Hw9cROzBrPxeghkVQCOY9I2WJPq+aMNFWhthXJ0Xy5JIj0Em7jd4+13n4tgL9mALOW1SBjyjvSPyiK1exSQPzm8sVZnOaezt1hvQvzvA+od/gB5jFH4DkH4vNTr5MUlHtDrZ9+B5MhmlYPqy8zAFbeN42o8wCpYC632Ht7gtSWipXt6V6uKz+MbbW9/NGlQW8m8Ra7OZspINJB6sOAxqmmc3LIe4Kg1C/EkfJOMtxQwMVzELR9YDUwdpk57ISAGQbmhQGIQ5mEoBHDLmK5KiMsYrlqkk0huQFmxQ2UcsAeuSGZhkDkjrdLISAHTSoEclcwxKax5GvHA+T4uJM1Cr9mZFmilj8DUbhh4o2i1Pn4g4sy2Xzhs6IIS3eWeUgHmAqhQTsLYsbodwAE8j0b05gZmWTrJQnVghFjULZJ2F2dzuTgHU84VSx5Dc+r/AL4grpKvIMORDL+0MMWacRA9+AAlyGUU7wR3z2h1V59lTXI4Oy00ZFRlSKulI29g5YkhskURXeao+rfEwgwFPEPxMn5j/unHJdA/3eOs8R/Ey/o3/dOOUdSMUdH4PmGGXiAjY1Gu4MdHbzcH7MFtnH+hkP8Aeh/zMAZWXTkFJlENQj40gEJYrVR2288UdDOIPLFMJHZzFmJIwWKM2kBSAzRgI57V2PEA7g4gatnX+gk98P8Am4w2fb6CX/o/5mDBjGCBPh7fQS++L/MxL4c30Ev/AEv8zBQx6zgoT4c30Ev/AEv8zGTnW+hl/wCn/mYJxnBAy51voZP+n/HiQzp+ik/6f8eCcRajt3YihznD9FL/ANP+PFScUBLBY3JU0wBiJB8DUmx8jgwtjT+Ndbls0JIyFidWYry1Neplc8iLO3KjMxulIxRso4me6GU1sdozv4fjOe4xgcRJ/oZvdH/mY0bh/HUi+HSI4VppCQW2KVJmVYkH5SpGvrZkHeMP+CcVgy+VBDq5PxknVEMqs1WC16EAAC2xF6bO94B4M+foJvdH/mYyM7/Yy+5P48A8B4zLmGcmLRCAND21uTzqwLAHlz5E4d1gBRnj9FL7l/iwHw/PV1nxUu8r/JXy59ryw2wFwzlJ+ml/ewEl4hf9FL7UA/73jPw/+zl/U/1wh4L0u+EZ6SEUI1jJQFSGZlemY2NhV0PDfvxtOAD+H/2cv6n+uM/hD+zl/UOC8YwAv4R/s5fqzjHw8fRzfVnBmMXgBRxD+zl+rOPfD/7OX6s4KIx7EAg4iPo5fq2xE50fMk+rf7sGg74rbAUDOD5sn1b/AHYyeIj5sv1Un8OLcBceyjS5aREsNpsUSNRBDaLBsaq0+3FFn4VX5k31E38GMrxRfmy/UzfwY0ZOmkiQlHkOtnHVuVTV1ZBbT2hRbSEpiNyzj5JOHk3FpJ8xFBC5XRTTOoXcrp1pve1nT5sx+YcA+PEl+bL9TN/BiEfEl3sSfUzD/wAMW5niUcezsAeekWzV46Vtq86xTwfi65hWZAwUMVBOntUBZGknYE16wcBYOJp+X9VL/Bj34WT8v6qb+DBS4ngFmd4mjRSAa7Mb845QPRPeygD245n8I8vs/wBMdX4j+Jk/Rv8AunHM9vE/bgsdA4EobKwhhYMa2DyNjvvnguDKrGoSNFRRyVVCgeoDbAnRoE5SD9En7MMqOCIk49WMCvEYw8yjmyj1kDBE0xIjA4zifSJ+sv34weJRd8sY7/TX78FX4wTgVuKQ/Sx/rr9+KZOPZcbGeLavlr3mgTvtvteCD2GMX/v/AH7fdjTeL/ymQxatC6wrrGHvsliTqYAdoooU2w5mgMaDxzpNmp8wZleONWSSPSCyExEt1RkBbSW0zdnf0h6sFbbmv5SpA+Yi6lNcZ0q8ZaVCdRtm2AAC778yOdWRqWc6Q5uciWRzpVierNKjEa4iHANBSBIhrez32Dgfh3D2j0u8VdXIRItsfxYEd0bDbuX2uySOVVc2VHpE600fB41sDthDISCveZQxN8wRZNjAAcT6TRSETKg6xlUSLIx02jAiQAEK5awSKPaDNRvHX+ieVy0sSyxo59EjrQCASo3jC/FLXK0A5b1j594pFpYFO3rslq7PpEbCgPk+7bbcY6R/JH0xjhBy81DrGsSUFAoVT77knkfZ6iuwE49ih+IRLsZEHlrW/deIfhWP5LFvJVZj/wAoOCCicB8LG0n6aX944z+EG5iCQjx+LB9ilwf+/liHBpNSuwujNIQCCp9LvBAI9uAL+DLr6yhr06dXfpu9PqvfFt4yRiPhgPYzjw3x4LgMY8MeJx7AeOPYwzACyaA3s7AAczhHN0whJCQB8w7GlEanQSLJ+MakoAGyCarAOwu+B83m0jFyOqDxdgo/5jgA8Omm/HydWp/ooSRfk8mzN6lCj14lH0by6qyiIDXsxsliCdxqJ1UeVXywGBxvrDWWTrq5veiIf36Os+Sg+sYn8EzDn4yURj5sI3PreQH7FGD4owAANgAAPUNhj0MCrdd5smyST4m8BoXHuikpaRIY3kRgGEjMmpWvVQLEEkPbeFSuPCqstlMzlyUkDRqVUvNZaJVs0PiqkbcuSWYC3YkUbO68YzLrp0at79GvLncbjv8AL24tgAYU4ttNMSuxDDcXQB8wPdgFuQ6HQgfGkzHY01CO/HQvZPrOrD2GMKKUAAcgBQHqA5YQ8KmbLyCFlIhkZuoJIOgjcwHn4MyGza7cxh8rYD2JKcYGBZeKxIe1LGDyILqCPWLwFvER8TJ+Y/7pxzD4R5H/AH7MdMzsoaCRlIIMb0QQQeye8Y5j1Z8GwVvPR7g8RysBaME9Wlk3d169vZhiOEw/RR/qKf2jFXR9rysJ8Y1N+zDIYIEXhUP0MX1afdiY4fGOUcY9SLz8eWLwcQzWZWNGdzSopZmPIBRZP2YCHwNOehfXpX7sSYqgJJVRRJ5DYcyfV440/pN/KjBlW06TICitqRh8tXZRXpH0V7vld1b86470ylzslTlUVE0holIISYIJQQXtuwwUDxvzwHSulnTsZfTFl6kmdQ4NgoqndSQDbWAarYA3fIHn/SXjc/EplaEdWIqAZWJOoDUakAFUGsqTQKgjvwkJC8mBDNEwU2xULroayt2gBBHLy2w4fPGKkjtCdTKwJ30qnaJo2x6sdntLvXIEEFOblMSK7AHsI8fNVtmka6N9YRRQhvE78sNojEwZ2VivU6WaRm1M7boQNQrtLyBOxXYk4hDwzRJHCHDvCaLVqXRMw7RY9khCHO5og91G5y55pBHEhXTKF0kgAddBGQSSKbtA899yBfPAR4pKzBdOrXGwjsEM7kAXZO4IEmmwKqPvrbz5gzJGAtAQ0y0SwldietVWI1a2QVRrtivAzIZA+lgA9sAAVBMA9K6O5EtiwbBo0dgE0umhKQrRqyOxXtWsrydigdJbsi9qBPdgrV2QspLKfPZiFsl78N9/cceyeaZLoama7I51RAXwIJO4/JGCs8wadtDOUJv0Qt2LI2oGmLAbd2Lctk7B1bueTbH0QQKs7EaRWIrtvQvpnHmYwtfGqttoQhTtvpHcfyfXVjGxx8TRmC2VY8lcMhPq1AX7Lxwno3xd8lIsqGw1+kCRW4YGiO8Ad/Mctsdt4PxJM5lw5CkNsReoWD5gHz3AOKyZE4U5PIJJrY6j8bKNnkC1rYeirBfbWCTkGX8VIVHzXuRfZqOoexq8sR4MTofVV9dLZAoE9Y3IWa9+AmODQj+jX2i/288Rj4ZCwDIAARYMbMoI8ihG32YPxB0Bq+42Nz4Eb1z58jgBm4TER2lLfnO7fvNiA4PFfoD3t9+MZzjcSNo1FpOfVxq0jj1hAdP96sCDic0rFIoHiA5yzgADb5CKxLnyJUDvPdgCs1l4Y1LOdCjmTK6KP+YDCqXPwEAQxS5hm2Xabqz32ZJOyF8xfkDhhl+AoCHkLTyDfXKdVH8hfQj/ALoHrwxQ4BJB0aD75mmv+iQsIRvfaBNynlu23kMNTKooKpIHZ7K7LVeqhv3eGLSd8ebBEWO1net+V+7vvHg3++WJYi+Anjx5YwuMTxnYqarmOYYeHkeW+AWcZmIA7ERPzpbKjlYVVUsx28hy3xdl5ygUELuOwkakE95O9BRuOfjz3rA/Eu0yg6VI5MxQXdbJas3tAHrwRmYSxAq1AFlmOk926ru5/OIG/fgqzPcNSaNkYUGN2tAhwRTg/OBAo+WFnB4esDJK8vWwtokqaVQxoFXUBtgykNXcbHdh0Ixp0gALVUNhXhthDxzIRxzRzsisjaYZtQDUpNRSWdxpY6SfB/LAN04XHvas357u32MxGL48uqClUKPBQFH2YGThYWtDypW1CRiB7H1DGTlpl9GVX8pEF/rR6a/VOAH4rkFEcrraMUckodOqlPpD0W9ZF+eOddevicdE4jnHEUgliIBjcakPWKOyeYADgeekjzGOe2PD9n3YDpfBVrLRDwjXBaODuORwJwZAcvD+Yte7GtdMf5QoIIpFQtI5iJDRkaVDkxh9V7aWs7b7eOA2TinSCDLgmaQLWkkczTuEU14FiBfrxzPp902kkMkMZPUFowWEbK8ZDOsqsCR1gOkd1cxjWeM8ZbMsjsWKMnVizq1GPSoUG1OzCOQnbdiaIxVnpGVWQ/jijK2lTuRIhKKaIVjpDM1WSQNu8pNmoS9dnSSEZUG98ybNd+zV5ty2w7yuXBRrXtuQ7swCoGY0AtX2Qzq3dtQvtYBzJcTCOVGaQB9SEUBIwdzYA9BB3CjzG1bOeGvJpAYrUrRLIy7VpidlFqKIIK2PFL8bANldGDuVG+zjssxJtibsWFBvcblbN0MMX4aC5RJE0BJJAyBgWRwdgTyvTXpelY25gRsyJz11GMJLHHCh2QUN2JvZgAhIrfVfIHBvEs0yMqQt1XYIcUAheMs67ns0xV3sWKZRzNkigyLHlw0SqoYOgVGftyllAMhIIkUAk6fRAVueoYkuXiZSqFAxZiobSLuKOtFeLaitEghRXfj2Tzyqe2QyLMj6CCGFrqkXQO+2DXdGq3rYiNBLKsUCFvjAvWOqsVplkjKhaUtu6nVQNi62AAMSPpFboQitqNFXbdq2HyU5Xv3nFHGNDxIUErRIpMkj/PawFWqAFGvW3LbDThsbS9bGysRI+tB2bLkkUgamXs0pUHwPMXgCclcsykB9dDcNalAdNkdgka39db2RsCrLZW6QAEWw7KgdkHVq7lLEX+rXKsFZfMiIFFXUjVemwx5G7IOkGvRo9+LeHRqslhOwCa1WxGlGoWKtj+3AqRk1pFih4VfdbHYYKlOipXZsAXZLKzawrgsLsEBq2obDn37h/Jj0hWCQxOSFkKoBvtJdKxvcWKU8+7kMazmFZlSyQx1JuCLCAbgkU3ZOk0bFYtCaNDKGTcaSopnC01mt+ZUiudCtxeA79gPhg7L/AKWX/EbCnoRnJ5cvqndXs9hxzI8G8xy+/ngqTr+rbqCgPWy2XUs34xvQXUoJ82YDBBub4tHGdJJZ/mIrO+/LsqCR6zQwFI+YnoBDl47GpmZTKy96qEJEd8tRNjuF7iPRqN4ozHLGU07mQlPjD8pnqRzrPMkn3csGx8YiNdtB2qALpflyY8/DngLMrw9Il0xKqL4AVZ8T4nzO+LgmMJmFJIBsjmBuR665YsvAYIxWRv68VxZlmJBiZV3FsV39ik2D6/ZjMZbUfR0jlV37e73YCajfFjDENQB8zyHefV44kzYDIXEXTA78Qo0qSOe/Su24v0mIU+wnEWz9aOsUx6m0jVpN9kkAlSQpO9b91d+Auy04azpZa27SlT9vMYvbEGagaFnw5WfDyx6FyVBZdJ7xd17aF4BWw6osxKooVnkIVmJokkk92w7ye8AbY5hx7+VjMO5XKgQoO9grOfM2CF25Ae/w6NxvKM2WzUcbFmK7Aly3IFgSxrcXQUAcvHHz08wMjJTGyeW5vfCrHReiP8oOaqZ5pOvSMozoVAYRsdLMhWvROnYiu1zGOpZxY5F6t6KSL33pZbHfy7xte+OGfyfRsmbKyI5hkQ5eXmuhZiFBJ2I7Wkf3sdS6B58lJcnKAZMm+jcWGjs9URfhpr+6MCmMDnKSCJ/+Hkaon3PVM3KFyfkk3oP93ww8BxqvE81mc6XjyixDL00bTTAsJCLDCJRzAO2rvI25Xi3J8DzwXS+e5ChpgjJ2GxZnFsfZ7cEPOJp8TL+jf9045d8EHifdjfU4oXgzMUpHXwxuH07BlMZKSqDyVh7iCO7Gkdcn5eCx0DhUWrJRKXKloUGtTTAlRRB8d7xzDjX8nUqJOV0GGOJtEs7prcMS5B0GlGok6jvRI79uo8AW8rlztfUw7kd2hcFsQ9q0ZK/lBdJryJs+usEcUTKLJlUZomK6ZCANCBTa9pSDsunLk3yoV42DBlEaETK5EpLAMat5KUgAE0dVutgEADcDHaE6OZdZzKqlWcUyrYjYAd6gaRyHhyGBM10DyzSI4QIEAGiMaNWnlqYbkWAfZgrlOe6uaXTGjxPMlKAhACjU8jNVsewCnIczewOB4ssvUSQq5KsqMhr5HaeUA8yOyUvc7pe22Oo5foAqIX1EzgkoVcqEBDDq1JBIWmPICzvtZwtT+TVQvZYN1jV2V/FoBIVCmxYDFQbG4vldYI06VI2Voly4SOQqyndpIi3IX8pHs7FidJNUTRlmMu6ktJpKoyB0JBJY07Ogog89GnaxpG9Xjah0AleBAdpXcCVna6VE0Ajfcek1d5ZfPHs30dWMyMXWSMPG9tIFNx6V7B5F1prIIoHnfINbh4cD100h0udUhHaAljZ2oKGGi1YIRz2JGxGMjLOrI0fYYxGRiF0VLcRAog6jegittx32CaOFdcAIGeUo1VpbT1ahRpU0RpLEvTUaAG9jF0fAZo4SyhtHaWQgWVAoaSpo6aVRtXjQIwAaSfGWwC9tFodpdLAtY3JUDUh7JsH1VgDi2WZVqRquQgA8wxL6t/I0DfiOeGycFlhjWSXtQaq1KQ1qx321ArqDMDY2IAN3tGXIElmKyOJIg/aR0WORmp/RHJ9jfygfHfAJMijvSgAjWCCCF7YU6RfKmA5d+nG3cC6BwtCssuYAWQFgFGkgAWVt+RWjZ0gjfFsfCZCP+H6iKV11FwzLGVBAKoKdAT3mtzvVnGxwdBoQgWR5ZO702QAGyQoStK7nazzwCtstkikkGXh6wOpUmMXIG33DNyogGyVUVzJ2wJwzoFOhWVhESrBupffUQO9gNKMaXkCOdkgnG65bh0aRiONdKDbSpKju7xuffgxRgKcnlFiQKi6VHdd89+ffirhjWrfpZv8AFcYNOA+FDsN+lm/xXwBjoCCCAQeYO4PrxSnD4gQVjQEGwQigg1VggeG2CMVvOoIBIsgkC9yBzoczgAH4DAB+KDm+8knc7m3b2+zAY4TOsuqMQKg5LrzF7eIDBPZpw+BxRLnUU0TvtsASd+XIHAAscyO1pjLcqEjEAd9KyoCTtzbFyZpqXUkt6gCQI9/NqYjTv3b7YOPqxTPEzAU5TfmApJHh2gQPdgBs7CkjaWhEhANO6LoG11qPa5geiDitsvKV0l4NNUU6t3FcqJMg9XLBAypXtGZyBuQ3V1Q5/IBHsOBc3lI8wD1fUMflM0YkI2rkCDfrOAlHxyJBpkljDjbSmomuQ7NFh/8AGCPhqSxlkHXC6KgD22JKGM8KyZijCdgadvi10KQPyb2PtxbmsvrFFnXzRip94wHsnDoRVBbYbaq1AdwNeHL2YnmL0mjW3Mmvt7vXvijJZLq7Ad2U8g5DEGyTTekbvvv14H4pM2lh20qiHROtBBNeio1Ei7Irz3o0AnAW0l1JUs1PYN3tW9hS3dvW45Hw5zluGlZ5YkyiySqXUsqE01t2jZ5EEU2pQPA9++wyMBH1IV0a7kTXQYctccYXSN6IPhuMehzrI79XDMElBckxsRHNYBPIkgjeq2K9wOwaZ/8ASpDIMy3aUOwSEIujSVc6pCAt7g0Lrn3bNcujPmHaOVDmswrxv1T6olhAAEx71K9kqLNl623I2WXhEhywjXtN1sbMXYqHVWQk2uoiwgrv7sJeJ5SbKTJMXZo1jkMmg0VBZNWnWWLAdljYrSuwvmDThUxjZcvGxKwkIdgRdbrtsKWjSmkFWWY1jYxt/wDP34T8I4oHX5L0urUgF0aNMl2CbHo2Dz2sDFXSLiQ6oinF8+wwJWiNgR2u0UFeeAU8dzKRsrpsZNcRGk+jNHLQ1XWjWiFRyBDVzrCTQPA+7Gc6zZrMx2pQCN2IsUFhSR46o3t1iCzzv24v0nyxKrdOjjAZTL2RtBD3j6NcMtY8R78Ar0dyuo/zaDc/RJ92JJ0dy1n+bQc/ok+7GsQZrHiPfj2oeI9+A26P5bf+bw/VJ5eWIjgGWofzeH6pPPyxAwIvHsL5eBZf6CHl9Gn3YieA5ff+bw8j/Rp92AZ1jATywpk4LBVdRFR/s0+7GPwNBf4mL6tPuxA26rwFYlpwil4LB9BF9Wnn5Yj+BYKPxMXf/Rp92AeJAFsqtWbNCrPjt34pyuVVAdC0CboE6bJJJA5LZJ5YRtwiD6GLc/MX7sDLwuGvxUfMfIXwHlijbdGPEY5/mMjGJTUaDb5o+b6sDtlEFUi9/wAkeJwHSDiPsOOatk0onQt/mjETlUoHQvLwGA6b7/dgbho7B/SS/wCK+OeHLqDsoGxPIc6wGIho5Dn4eOIOtVj2nyxx2Xv9Z/acUwzMOTHl4nFHZtGPAHHHPhLbdpvRPefHEZMy1DtNyPecXB2Tc4yFOOMjMtqPab3nzx74S23ab3nwwwdlCnHt/P7ccihnbbtH3nwxbNM1czz8T44zR1oLjxGOPR5txq7bc/nHGZc/JR+Mf9Y+fnijsGjHqOOSDPSb9t/1j4evE2zsnz27/lHAdW0f64jLlwwphYsHfxHI45S+dkr035fOP3498Nks9t+75R+/AdZ0nC3O9HI5SSzTC7sLNMqm+fZDVW/Kqxy1s/J9I/6zePrxj4fJt8Y/f8pvvxcG9w/yfCJg0GazMWmqFo4oCgtMvo13cth4DHs30TnfWBmFYyHd3iOsDYbaW0WBYFKALJFE3jTo8/J9I/6x8vPFx4hLX4x/1m8/PAbrlejMeUhnYFndonBdtyECkhF8B9pO5xrFHxb3D7sa/NxSYxsDLIQRRGttwQQRzxufVL4D3D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869160"/>
            <a:ext cx="28289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062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Примеры проектов 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6085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• </a:t>
            </a:r>
            <a:r>
              <a:rPr lang="ru-RU" dirty="0"/>
              <a:t>разработка нового продукта или услуги;</a:t>
            </a:r>
          </a:p>
          <a:p>
            <a:pPr marL="0" indent="0">
              <a:buNone/>
            </a:pPr>
            <a:r>
              <a:rPr lang="ru-RU" dirty="0"/>
              <a:t>• осуществление изменений в структуре, кадрах или стиле организации;</a:t>
            </a:r>
          </a:p>
          <a:p>
            <a:pPr marL="0" indent="0">
              <a:buNone/>
            </a:pPr>
            <a:r>
              <a:rPr lang="ru-RU" dirty="0"/>
              <a:t>• разработка нового транспортного средства;</a:t>
            </a:r>
          </a:p>
          <a:p>
            <a:pPr marL="0" indent="0">
              <a:buNone/>
            </a:pPr>
            <a:r>
              <a:rPr lang="ru-RU" dirty="0"/>
              <a:t>• разработка или приобретение новой или усовершенствованной</a:t>
            </a:r>
          </a:p>
          <a:p>
            <a:pPr marL="0" indent="0">
              <a:buNone/>
            </a:pPr>
            <a:r>
              <a:rPr lang="ru-RU" dirty="0"/>
              <a:t>информационной системы;</a:t>
            </a:r>
          </a:p>
          <a:p>
            <a:pPr marL="0" indent="0">
              <a:buNone/>
            </a:pPr>
            <a:r>
              <a:rPr lang="ru-RU" dirty="0"/>
              <a:t>• строительство здания или сооружения;</a:t>
            </a:r>
          </a:p>
          <a:p>
            <a:pPr marL="0" indent="0">
              <a:buNone/>
            </a:pPr>
            <a:r>
              <a:rPr lang="ru-RU" dirty="0"/>
              <a:t>• создание водопроводной системы для города или поселка;</a:t>
            </a:r>
          </a:p>
          <a:p>
            <a:pPr marL="0" indent="0">
              <a:buNone/>
            </a:pPr>
            <a:r>
              <a:rPr lang="ru-RU" dirty="0"/>
              <a:t>• проведение избирательной кампании;</a:t>
            </a:r>
          </a:p>
          <a:p>
            <a:pPr marL="0" indent="0">
              <a:buNone/>
            </a:pPr>
            <a:r>
              <a:rPr lang="ru-RU" dirty="0"/>
              <a:t>• внедрение новой процедуры или нового процесса на предприятии;</a:t>
            </a:r>
          </a:p>
          <a:p>
            <a:pPr marL="0" indent="0">
              <a:buNone/>
            </a:pPr>
            <a:r>
              <a:rPr lang="ru-RU" dirty="0"/>
              <a:t>• выполнение требований контракта.</a:t>
            </a:r>
          </a:p>
        </p:txBody>
      </p:sp>
      <p:sp>
        <p:nvSpPr>
          <p:cNvPr id="4" name="AutoShape 2" descr="data:image/jpeg;base64,/9j/4AAQSkZJRgABAQAAAQABAAD/2wCEAAkGBhMSDxUUEhMSExQVEhUUFRAVEhAVFBUUFRQVFBUVFBQXHSYeFxkkGhQVHy8gJCcpLCwsFh4xNTArNSYrLCkBCQoKDgwOFw8PGikcHBwpNSwsLCkpKSkpKSwpLCksLCwpKSkpKSksLSosKSkpKSkpKSksLCk0KSkpLCwuMiw1LP/AABEIAL0BCwMBIgACEQEDEQH/xAAcAAEAAgMBAQEAAAAAAAAAAAAABQYDBAcCAQj/xABGEAABAwIDBQUFBQUFBwUAAAABAAIDBBEFITEGEkFRYRMicYGRBzKhscEjQlLR8BRDYnLhM1OCosIVhJKTstLxFyRjZIP/xAAYAQEBAQEBAAAAAAAAAAAAAAAAAQIDBP/EAB4RAQEBAQACAgMAAAAAAAAAAAABEQIhQRIxAxNR/9oADAMBAAIRAxEAPwDt6IiAiIgIiICKJxvaeGlc1spdd4JAaAcgQLm5HP4FScMzXtDmkFrgCCNCDoUHtERAREQEREBERAREQEREBERAReZH2aTYusCd0WubcBfK6jji8nCjqT50Q/6pwgk0UM/G6j7tBUHxmoR8pStSox+uaLtwx7+gq6S/oSPmgsiLku0W0OI1EzI3UFTEDvNbA2VjXSG13HtM2mwA8L9VbKDGsWdbew6JnWStjHr2bH/JXBbkUEKnEj+4oW/73Uu+VOFkYK86miZ4NqH/AFaoJlFGwwVdxvTU5FxcNppQbcQHGc2PWykkBERAREQEREBeJpmsaXOIa0C5ccgB1Xmrq2RML5HBrWi5cf1r0XJdsNuHVLtyO7Ygchxd/E7r04fFWTUaG2OM/tNY94zaO4z+VvyubnzVi2A2yEY7Cd1masedGniD0PwPiqCL66r4LjPQreI/RTXAi4NwcwRoR0X1cc2Y28lpiGu78XFhOnVp+78vmuq4RjUVTHvxODhxb95p5OHD5LFmLreREUUReHztBAJALshfieQ69F7QEREBERAREQEXiSZrbXIFzYcyTwA4r2gIiIC1MWxRlPC+WQ2awX6k6BrRxJNgPFRO0m28FJdpPaS/3LSLj+d2jB8ei5Xj2089Y/7V1mg3bE3JjetuJsdTnnw0VkTTEdp6iWczGR7XBxLGte4NjHBrbcLAX5531XacHxIVFPHM3SRgdbkT7zfI3HkuAFp5Kw7J7bS0bt03kgJzivm2+roydD00PQ5rViSu1ItPCsWiqYhJC8PafUHi1w1aehW4sNCIiAiIg+2SyIgWSyIg5T7VcQl/amxF32XZNe1gyBJL2knme7ZUTf8Amuke2GgygmA0L4nHxG+z/pf6rmTg51g0XJIHgLi5PS11ufTLzSVfdIOoJb6ZLLJU91Rb7smeOBebeq2WvuWg6Ej0uqN6V1nEcgB6AD6LcwzF5ad4kieWkctD0I4hRdXNaV1+Bz+qydpdB+j6WcPja8aOa1w8HAH6rLZRGyM29h9Mf/rxD0YB9FLrm01q+iEsZY7joeRGhCg8Nx10cnY1H4t0SHgeAdzBys7qL63FlVd2uw1piMuQ3B376FnM+F/Q+C1P4lWJLKE2PxQ1FKHm5Ac5jZDe7wzu72eetxc67t1NrKlksiIFlH4xizYGjLee73W+GpPIDL1CkFR8Pm/bayQOJDo3FskZ1Y1ji3dHO54j8RKsiVPYJTvkPbym5NwwcAOJA4Dh681NWXxrQBYZAZAdF5mBLSGmxsbHkbZFLdVHY7tHBSM3pn2J92MZvd/K36nLquaY37TamVpbHaFruLbmQNzFt/gTzAHS3Go11dJLIXyuc9595zjc3HDpblwWCR2ngPz+q1Imvb5eJ8br6+Wxb1YD8SPotSWTJe6mTuRno707v1uqjM6q1vyWGlm3gTzcbeAsPzWnUzd1bVHTubC0nTvA9DvHVBNYHj81LKHwuscg5hzY8cnN4+Oo4LqOx+3rKr7KWzJxkODZbcW8nfw+nTjUbs/DP0XunDi5oZcuLgGgalxIDQOt7KWaP0illq4VA9kEbZXmSRrGh7zbvOtmfVbSw0WSyIgIiICIiCJ2n2fbW0zoXOLLlrmvABLXNNwbHUWuPNcnxrY6agF5N17HOsJmk25hrmnNhyJ4jqu2lR+LYK2oidHK55Y8WIG54gjLIg2IPMKy4j85V8J3t+x3XHJ9jukgC4B0J6dVi3Ml3g7PUcMQiMwDB+7JiNzzLbZnqVoTYJhskge+Ql40c5pGml+7Y+a0OQVcTpJPs2Oc4sDi1rXOOQNzYC+gVg2U2AqqtjHgNjhcCRM4g3Ac5vdYO8T3TrYaZ5rqFHhFEHOLJ83u3nd+IFxsBc3F+HrfmpSCkpo/vsHi9g/JTRnwTCxTU0cIcXCNgbvEAE242Gi3lonGKdv76If/AKM/NYn7TUo/fM8iT8gpipNUf2n4q4RMpos5JnNG7zu4NY3zcR6KedtjSXt2tzpYMlP+lc/pcdjmxg1ExPZw3cwAb3e9yMeQ3neLQrIjp2EYa2np44W6Rsay/MgZu8SbnzW4qu72i0o/vD4NZ/3I/bxhH2cUjv5t1g+BJ+CmU1aEXLsW9rLY5N108bCDmyNhkA6PcA63wKnsN9oQewOLGytOkkLxY+Ryv5q/Gmrmud7QO/YcZjqBlHUts/8AmbZj/wDL2bvEFTbvaJTA2LZh4tYP9SgNutoaaroyI9/tYnCVl2j7tw8XBOrC7zASSjo7XXFx6r6qZsnttD+yRiZ+64DdvuvdcNtbNoPAhTrNq6U/vm+YePmFMXVAPssnmq5nOc2GEzSFrsnvcwvLhusGQyNsyPBbmM+x1pbemncHAC7ZQC1xAtfeYAW+hV4GN0zv30X/ABtHzXl5p3/vIj4PiTyj874hhk0UkrXsdeF5jkcA4sa7gC+1sxmOYXystdoGjWAD6rvdRhNMAbzBgOvehAPPIjNQtRs1hpa1rpA5rPdA71s7n3RxJvyV0cW7IucAASTo0Akk9ANVYcDonyuZA1u89x3Cw3GZzdvcgMyeVjyXU6Wgo7gtn3S0brSWtYQ38ILmiw6LcwzY6COZ08TzvvFi4CIjW5sALAk2vbWyaICP2OxCEjt5O1Oj91u4Om5qR/i9Fh2M9ncsFcZKgMLIheJzXAte91wDY5jdFzmNS217LoUdOR98nyb+SzAdb+imq+oiKAiIgIiICFEQQuIU9Yf7OSK3Jrd0/wCbe+ardfQ1X70SuHO5ePgSAr8i1OsTHMY4S42Az5cvHkskkIZqC4+Yb66n4Lo0tM13vNafED5rSlwKM6bzfA3HoVudxMUEyngbDkMv/PmsXZq51GzR4bj/ABG6fqo2owQt96Jw6i5HqLha2VFdMS8up1MHDmnRx+BWN2Fng4H1CuIr1cCxhIBLtGgDPePEeAufRQFLszI47z8r8Lq9uoHjhfwIWJ8LhqCPIqYqKosIbG3IBzupsPWxt6LUr8BnqMpakxxn9zAzcBHJ0jiXO9AOinbr4mCpf+mdN+Ob/ij/AO1ZKfYQQO3qepnidx/s3td/MywDh4q1L45TIaj4qV7m7s/Zv/jYHMv4sN7Hwd5BRFfsve+4VZQV9aL6C/grgrOCUkkRMUgNjmx3C44eJFx6KdZTKQbRPP3T52HzWRuGO4lo8yUkGgIl97NSYwwcXegWaDC2u91r3+Fz8kREsJGhssrXA6t825H00PwVjp9m3n7jGfzEE+gupKHZ0D3nk9GgNH1U+Ui4pktIQL6t52II8QdF9pKaRx+za8nmwO+YXQIcMiboweJ7x+K2gFm9rirUFJXj7+6P/kc13wzPyVjpWyBv2jmOPNrS0fEn6LMixbqiIiiiIiAiIgIiICIvjnWQfUWvLWtC0psZsglV8uq7Nj3Vacu0HVBZ56aN/vtaepAv66qPnwWE+65zPPeHxz+Krsm0XVaku0h5q7YJ6bCnN917HerT9R8VoulsS05Eajx08uqg5dpTzVVxDaGTtXPAIecu0vmGjRrRpu9De/Fbnd9s46G+FjtQPT6haNZShoBHE21UDhG2jXWbPaN2gk0jcepPuHxy68FN18+Q8T9FvZWWBeoo95wB4lYO1XqKbvDxCCWZRsbwB8blZDOAMrAegULimPRwjvnvH3WDN7vAcupsOqqdZtPJK4hzGlhy7K5It/EfvH0A4C+aXqRcdOp6R7wCN1oPFxt8ACVIwYEz78pPRoA+JuqDhW0jxE0EuyyG8QTYaXPHlfopSLaU81yvVaxe4MMgbo1pPN3eP+ZbzSOFlQotozzW3HtD1WVXNFV4sf6rdhxzqgm0WlFiYK2mTAoPaIiAiIgIiICIiAiIgxyy2UbU1JW5M1aE8aCNqagqLqJypWeFR08CCKnnK0JpypOenWhNToI6WcrUkmKyYtUCJoc7i8NsMznrYeAWCKRsjd5puPkRqCgxPmK05s1s1bgxpcQbDWwuVq/tDDo9puLjP6INdzF6ZX1EbQ2KXdaNGOa14b0aTmB00WbcuNLdF4MSaPH+2Kz++Z/yWL63GKy4+2Z/yWJ2S+iJXamMViSS4lzjmXON3HxKzRtX0Rr5JMGe9kMrHM3v4KK3IpStiOYqPpqoPfZoJAGbtADwGakY40G1FOVuQzlQ0WJMMrYwb3JBNsrgHIHxFlOQwINqGcqRgmK04KdSEFOg36ecqVpqgqMggUjBGgloKhbQKj4Grej0QekREBERAREQEREHiRiqm2+0v7DAHhhfI9xZG3PcDrXJkdwAFzbU24ZkTmObQw0jWumLmtcSA4Me4XDS6xIFgSAbX1XH8WxSfGaizd6OmaSGtHHhfqeZ8hxKIk9nPagKh8rZmNaI4Q8GJshMhbftLA3AGlhca8eEbTe1BzqlkckUbGPkIuO0L2MI7gNsi7etna2egUbVywU8baehDnSyi8kjmua5o0LSCAW2zvl0GZKz02CU9C3t6jedMYy5gcHbrjcA9626DmLi9wD1zoz7Se0J0Mz2xxMLGDdu/eDnyGx7tj7tj53up2nxFk0Ye3MFoN7Eai/HMKo4Lsy6ul7aovYm4ZoLcLjry5K2YnG2Fm63LLP8lFVHaCYNFrk2vYk3Px9Fjw4MjAFyTxs47u9xsBkfFI2drKXn3Wmzerv6D4kclvRUQAuRpmfLNAkkuFWamQMfcZAHIDLIHMfBTUNU4k3A3QCdPQfNaNXSAMY4jvPuddG8BbzCDO2uBZvcLXWgzaOMi9rdL/0W6IAY7aA8votKbZSNtOZg5xAF927d4i9uSx31OfeNczXs4/Hn066+GS+HaCPPp118MlXvs/wyf5VNYHs7HUtcQXN3be8W53vpksXv4zbWpzviRI0eICRm8BbotStq954bbIcc872/JbFBRtY2zS4j+K19Ty80DRvi4BFxe+luK7Obcwo2bby8xp8FtT1LbWNx1BIPqFr9kW77W8LOHh+hZZ6SLfab59fFBFwFrJrA3B7zTxB4+d/mrrhLgGE3Jubm5Jt4dFWKrD7ts0WcO83+YcPPRSuzlfvAehHzCDxjW3Zhn7KFsbjuA3fv+/c3bkRfu28z0spHFPaE2GnhlZHd0jheN++N1ljvEEcjYA8Qb2XjabYuOdgkbcOAuHNy6/rzUHhU8Ukb6StB3mf2b2tc5xzs0NABJvw8wURZ8M9o16OaSRjRLEwubuh/ZSF1+zzzIuRY59bjO2XZD2nmpqWRyRNa2QtY0x75cyTk8Em7Sb5jTrnapmldhs268GSmd3XNPAHL65HyORWefZ1sZNThz5O48cHNG9uh+61xGoDgL5gHI5ZqjusUa2AFR9jPaTFUsbHKHNqN8RljY3necb96wHctY3vkPDS8KKIiICIiAiIgIiIKXt7sbLXPjDZHNY0WLb2GpuR1OQvb7qy4XsKKaldHE528WkB97uBPLlbgreiDmWzvstMUxmlcS65sL5WOgI42/qvu2OwElVMzvERtFi3h5eea6YsE6CmRYY2jgA1IAaLm5JtxPHmVRdoaxznbrc3ONh4nn81atp8X3iSD3Rk3w5+f5Kp4ZTmR5lPG7WeGjneuXkeaD3RYfYBo0HHmdST1JuVJCksFv0VEs1bFZnjl+vK6CnVVG2Njhf3s+obwCrTql8tRfhoG8Ght7W/XFWTH3kA6XNgAOWgHqT6rFgmAgHeuSbWztbPyQaskRDL+HzWzW7TgU+89oc/3XNtYbpNgR8PirNHQi2YHoqpt/E1kLQ1oFznYAfeby8Cuf5Px8958vTfPd5+vaDGOwEE9kARo2wz+KmNn9omEO+zEbW55DMvOmnmqKVaNgmgzOBAIsMiBb3X8PJcv08deLG/2dTylI5nTOc92ptewsOXyAWjicDg3zsfBXsUTbZNA8AAo/EcKDmkEZHyXokkmRxt1B4HNcd7MsBbfju6gHnZWKiog0EDnf1/XwVdpKTsZQBezuZJzH9PkrbhrLFoJuDl+X66qjTqqFQ+72M4d92Q59H8fUZ+IKu09LcKCxHDQ5pacr6HkRmD5FBYsAqQ8dm7R3u+PLz/Wqjsa9mrpKhs0TiHXFxc2sNQBw8lF4BWn3XZOabEciOS6jgdeJYwfvDJw68/A/nyQQuNbECqpwx5O9ui7r2JIGd7c+K19jthpKZkkcji5jtAdOh8bZfoK9tC+oOZVXspcyqE0Ejm9/ePeuRytoRbK2fC3h0tgNhfW2a9IgIiICIiAiIgIiICIiAoTaiq3IbfjO75WJd8BbzU2q/tVhhnYGh5js65IaCSC0ggXyB0zz8EHMMTldPL2Uf8Ajdwa3ifHkOJ87TlBQAWAFgAAByAyCkabAGxjdjbYXuSTdzj+Jx4n9CwUpS4dZBqw01gozFX9634R8T/S3qrHOwNaSdALnwCqNdLkXHU3PrwQVTEjvztHI39NPiQrHhlPZoUFh8O/M53XdHlmfn8FcaOmsEGGRuSoPtEd3WD+Jv8ArP0XSJoslVsfpInvAliEnK5d0AsAde9bzUv0OTqybCn/ANwfAfMj/UrB/selGRpWAg2Iu7I8tVtYXQwMlHZwtY4/eBdzHVZ5nuNWrJACvU8VwtimiWeSDJbZUvGILDe/CQ70yPwJUvh77sHz+S+4nSXBB45HwK1MBk7u6dRkfEGyC4QjfYDzH/n4rSraJbWCP95n+IeByPx+alJKO4Qc6xSmdE8TNGQylA5DR/kMj0APAq37JYkO0YQcn9w+l2/EW8yss2GEG684Psy2Odr43FjQ8OdDa7Db8H4M+GY5AIL405L6vMei9ICIiAiIgIiICIiAiIgIiICxTQByyog0v9nBeX09lvrDUDJBV9oZbMDRq42/wjM/QeapuNS2YVZccnvUEfhYPiST9PRU/GH78gYOJz8Bmfggy7PUXdF9TmfE5/VXGnpslH4JRZBWiClyQQtRTZKl7QC0zdchfIkHlqF1N1CCoDHNimTEOu5rgLZHUJ9jl8tS8PP2b3Zjvb176DO/LP0Ujh/9szx+oVmOwA/HJ6j8lv4VsExkge5z3W0BIspJniDJR02S3HU2Slo8OAX2SlVFQxGlVcpxuVBHB1nfQ/L4q+V9JkqbjdKWESD7hz/lOp8iAfVBM0cu49ruANj/ACnI/n5K5wRXVCiqA6LyV6wV5dFGTqWMJ8S0FBtfsIKyRUIC2gF9QAEREBERAREQEREBERAREQEREBERAWOZuSyIgoG1OGSuk34t2+7uuDiRoSQQQDzI9FE4Vs84O3n9551Odh0b068V0mqomlYIMPaCg0cNw6wCmoqeyyMiAXtB53Avu4F9RBj7Acl6EY5L0iDz2YXh8Cyogi6qjuq9iGF3vkroW3WtPSAoOd0+yHes2R7YzrGADYcQ15OQ8QbK/wCHxWASKjbdbrGWQekREBERAREQEREBER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jpeg;base64,/9j/4AAQSkZJRgABAQAAAQABAAD/2wCEAAkGBhMSDxUUEhMSExQVEhUUFRAVEhAVFBUUFRQVFBUVFBQXHSYeFxkkGhQVHy8gJCcpLCwsFh4xNTArNSYrLCkBCQoKDgwOFw8PGikcHBwpNSwsLCkpKSkpKSwpLCksLCwpKSkpKSksLSosKSkpKSkpKSksLCk0KSkpLCwuMiw1LP/AABEIAL0BCwMBIgACEQEDEQH/xAAcAAEAAgMBAQEAAAAAAAAAAAAABQYDBAcCAQj/xABGEAABAwIDBQUFBQUFBwUAAAABAAIDBBEFITEGEkFRYRMicYGRBzKhscEjQlLR8BRDYnLhM1OCosIVhJKTstLxFyRjZIP/xAAYAQEBAQEBAAAAAAAAAAAAAAAAAQIDBP/EAB4RAQEBAQACAgMAAAAAAAAAAAABEQIhQRIxAxNR/9oADAMBAAIRAxEAPwDt6IiAiIgIiICKJxvaeGlc1spdd4JAaAcgQLm5HP4FScMzXtDmkFrgCCNCDoUHtERAREQEREBERAREQEREBERAReZH2aTYusCd0WubcBfK6jji8nCjqT50Q/6pwgk0UM/G6j7tBUHxmoR8pStSox+uaLtwx7+gq6S/oSPmgsiLku0W0OI1EzI3UFTEDvNbA2VjXSG13HtM2mwA8L9VbKDGsWdbew6JnWStjHr2bH/JXBbkUEKnEj+4oW/73Uu+VOFkYK86miZ4NqH/AFaoJlFGwwVdxvTU5FxcNppQbcQHGc2PWykkBERAREQEREBeJpmsaXOIa0C5ccgB1Xmrq2RML5HBrWi5cf1r0XJdsNuHVLtyO7Ygchxd/E7r04fFWTUaG2OM/tNY94zaO4z+VvyubnzVi2A2yEY7Cd1masedGniD0PwPiqCL66r4LjPQreI/RTXAi4NwcwRoR0X1cc2Y28lpiGu78XFhOnVp+78vmuq4RjUVTHvxODhxb95p5OHD5LFmLreREUUReHztBAJALshfieQ69F7QEREBERAREQEXiSZrbXIFzYcyTwA4r2gIiIC1MWxRlPC+WQ2awX6k6BrRxJNgPFRO0m28FJdpPaS/3LSLj+d2jB8ei5Xj2089Y/7V1mg3bE3JjetuJsdTnnw0VkTTEdp6iWczGR7XBxLGte4NjHBrbcLAX5531XacHxIVFPHM3SRgdbkT7zfI3HkuAFp5Kw7J7bS0bt03kgJzivm2+roydD00PQ5rViSu1ItPCsWiqYhJC8PafUHi1w1aehW4sNCIiAiIg+2SyIgWSyIg5T7VcQl/amxF32XZNe1gyBJL2knme7ZUTf8Amuke2GgygmA0L4nHxG+z/pf6rmTg51g0XJIHgLi5PS11ufTLzSVfdIOoJb6ZLLJU91Rb7smeOBebeq2WvuWg6Ej0uqN6V1nEcgB6AD6LcwzF5ad4kieWkctD0I4hRdXNaV1+Bz+qydpdB+j6WcPja8aOa1w8HAH6rLZRGyM29h9Mf/rxD0YB9FLrm01q+iEsZY7joeRGhCg8Nx10cnY1H4t0SHgeAdzBys7qL63FlVd2uw1piMuQ3B376FnM+F/Q+C1P4lWJLKE2PxQ1FKHm5Ac5jZDe7wzu72eetxc67t1NrKlksiIFlH4xizYGjLee73W+GpPIDL1CkFR8Pm/bayQOJDo3FskZ1Y1ji3dHO54j8RKsiVPYJTvkPbym5NwwcAOJA4Dh681NWXxrQBYZAZAdF5mBLSGmxsbHkbZFLdVHY7tHBSM3pn2J92MZvd/K36nLquaY37TamVpbHaFruLbmQNzFt/gTzAHS3Go11dJLIXyuc9595zjc3HDpblwWCR2ngPz+q1Imvb5eJ8br6+Wxb1YD8SPotSWTJe6mTuRno707v1uqjM6q1vyWGlm3gTzcbeAsPzWnUzd1bVHTubC0nTvA9DvHVBNYHj81LKHwuscg5hzY8cnN4+Oo4LqOx+3rKr7KWzJxkODZbcW8nfw+nTjUbs/DP0XunDi5oZcuLgGgalxIDQOt7KWaP0illq4VA9kEbZXmSRrGh7zbvOtmfVbSw0WSyIgIiICIiCJ2n2fbW0zoXOLLlrmvABLXNNwbHUWuPNcnxrY6agF5N17HOsJmk25hrmnNhyJ4jqu2lR+LYK2oidHK55Y8WIG54gjLIg2IPMKy4j85V8J3t+x3XHJ9jukgC4B0J6dVi3Ml3g7PUcMQiMwDB+7JiNzzLbZnqVoTYJhskge+Ql40c5pGml+7Y+a0OQVcTpJPs2Oc4sDi1rXOOQNzYC+gVg2U2AqqtjHgNjhcCRM4g3Ac5vdYO8T3TrYaZ5rqFHhFEHOLJ83u3nd+IFxsBc3F+HrfmpSCkpo/vsHi9g/JTRnwTCxTU0cIcXCNgbvEAE242Gi3lonGKdv76If/AKM/NYn7TUo/fM8iT8gpipNUf2n4q4RMpos5JnNG7zu4NY3zcR6KedtjSXt2tzpYMlP+lc/pcdjmxg1ExPZw3cwAb3e9yMeQ3neLQrIjp2EYa2np44W6Rsay/MgZu8SbnzW4qu72i0o/vD4NZ/3I/bxhH2cUjv5t1g+BJ+CmU1aEXLsW9rLY5N108bCDmyNhkA6PcA63wKnsN9oQewOLGytOkkLxY+Ryv5q/Gmrmud7QO/YcZjqBlHUts/8AmbZj/wDL2bvEFTbvaJTA2LZh4tYP9SgNutoaaroyI9/tYnCVl2j7tw8XBOrC7zASSjo7XXFx6r6qZsnttD+yRiZ+64DdvuvdcNtbNoPAhTrNq6U/vm+YePmFMXVAPssnmq5nOc2GEzSFrsnvcwvLhusGQyNsyPBbmM+x1pbemncHAC7ZQC1xAtfeYAW+hV4GN0zv30X/ABtHzXl5p3/vIj4PiTyj874hhk0UkrXsdeF5jkcA4sa7gC+1sxmOYXystdoGjWAD6rvdRhNMAbzBgOvehAPPIjNQtRs1hpa1rpA5rPdA71s7n3RxJvyV0cW7IucAASTo0Akk9ANVYcDonyuZA1u89x3Cw3GZzdvcgMyeVjyXU6Wgo7gtn3S0brSWtYQ38ILmiw6LcwzY6COZ08TzvvFi4CIjW5sALAk2vbWyaICP2OxCEjt5O1Oj91u4Om5qR/i9Fh2M9ncsFcZKgMLIheJzXAte91wDY5jdFzmNS217LoUdOR98nyb+SzAdb+imq+oiKAiIgIiICFEQQuIU9Yf7OSK3Jrd0/wCbe+ardfQ1X70SuHO5ePgSAr8i1OsTHMY4S42Az5cvHkskkIZqC4+Yb66n4Lo0tM13vNafED5rSlwKM6bzfA3HoVudxMUEyngbDkMv/PmsXZq51GzR4bj/ABG6fqo2owQt96Jw6i5HqLha2VFdMS8up1MHDmnRx+BWN2Fng4H1CuIr1cCxhIBLtGgDPePEeAufRQFLszI47z8r8Lq9uoHjhfwIWJ8LhqCPIqYqKosIbG3IBzupsPWxt6LUr8BnqMpakxxn9zAzcBHJ0jiXO9AOinbr4mCpf+mdN+Ob/ij/AO1ZKfYQQO3qepnidx/s3td/MywDh4q1L45TIaj4qV7m7s/Zv/jYHMv4sN7Hwd5BRFfsve+4VZQV9aL6C/grgrOCUkkRMUgNjmx3C44eJFx6KdZTKQbRPP3T52HzWRuGO4lo8yUkGgIl97NSYwwcXegWaDC2u91r3+Fz8kREsJGhssrXA6t825H00PwVjp9m3n7jGfzEE+gupKHZ0D3nk9GgNH1U+Ui4pktIQL6t52II8QdF9pKaRx+za8nmwO+YXQIcMiboweJ7x+K2gFm9rirUFJXj7+6P/kc13wzPyVjpWyBv2jmOPNrS0fEn6LMixbqiIiiiIiAiIgIiICIvjnWQfUWvLWtC0psZsglV8uq7Nj3Vacu0HVBZ56aN/vtaepAv66qPnwWE+65zPPeHxz+Krsm0XVaku0h5q7YJ6bCnN917HerT9R8VoulsS05Eajx08uqg5dpTzVVxDaGTtXPAIecu0vmGjRrRpu9De/Fbnd9s46G+FjtQPT6haNZShoBHE21UDhG2jXWbPaN2gk0jcepPuHxy68FN18+Q8T9FvZWWBeoo95wB4lYO1XqKbvDxCCWZRsbwB8blZDOAMrAegULimPRwjvnvH3WDN7vAcupsOqqdZtPJK4hzGlhy7K5It/EfvH0A4C+aXqRcdOp6R7wCN1oPFxt8ACVIwYEz78pPRoA+JuqDhW0jxE0EuyyG8QTYaXPHlfopSLaU81yvVaxe4MMgbo1pPN3eP+ZbzSOFlQotozzW3HtD1WVXNFV4sf6rdhxzqgm0WlFiYK2mTAoPaIiAiIgIiICIiAiIgxyy2UbU1JW5M1aE8aCNqagqLqJypWeFR08CCKnnK0JpypOenWhNToI6WcrUkmKyYtUCJoc7i8NsMznrYeAWCKRsjd5puPkRqCgxPmK05s1s1bgxpcQbDWwuVq/tDDo9puLjP6INdzF6ZX1EbQ2KXdaNGOa14b0aTmB00WbcuNLdF4MSaPH+2Kz++Z/yWL63GKy4+2Z/yWJ2S+iJXamMViSS4lzjmXON3HxKzRtX0Rr5JMGe9kMrHM3v4KK3IpStiOYqPpqoPfZoJAGbtADwGakY40G1FOVuQzlQ0WJMMrYwb3JBNsrgHIHxFlOQwINqGcqRgmK04KdSEFOg36ecqVpqgqMggUjBGgloKhbQKj4Grej0QekREBERAREQEREHiRiqm2+0v7DAHhhfI9xZG3PcDrXJkdwAFzbU24ZkTmObQw0jWumLmtcSA4Me4XDS6xIFgSAbX1XH8WxSfGaizd6OmaSGtHHhfqeZ8hxKIk9nPagKh8rZmNaI4Q8GJshMhbftLA3AGlhca8eEbTe1BzqlkckUbGPkIuO0L2MI7gNsi7etna2egUbVywU8baehDnSyi8kjmua5o0LSCAW2zvl0GZKz02CU9C3t6jedMYy5gcHbrjcA9626DmLi9wD1zoz7Se0J0Mz2xxMLGDdu/eDnyGx7tj7tj53up2nxFk0Ye3MFoN7Eai/HMKo4Lsy6ul7aovYm4ZoLcLjry5K2YnG2Fm63LLP8lFVHaCYNFrk2vYk3Px9Fjw4MjAFyTxs47u9xsBkfFI2drKXn3Wmzerv6D4kclvRUQAuRpmfLNAkkuFWamQMfcZAHIDLIHMfBTUNU4k3A3QCdPQfNaNXSAMY4jvPuddG8BbzCDO2uBZvcLXWgzaOMi9rdL/0W6IAY7aA8votKbZSNtOZg5xAF927d4i9uSx31OfeNczXs4/Hn066+GS+HaCPPp118MlXvs/wyf5VNYHs7HUtcQXN3be8W53vpksXv4zbWpzviRI0eICRm8BbotStq954bbIcc872/JbFBRtY2zS4j+K19Ty80DRvi4BFxe+luK7Obcwo2bby8xp8FtT1LbWNx1BIPqFr9kW77W8LOHh+hZZ6SLfab59fFBFwFrJrA3B7zTxB4+d/mrrhLgGE3Jubm5Jt4dFWKrD7ts0WcO83+YcPPRSuzlfvAehHzCDxjW3Zhn7KFsbjuA3fv+/c3bkRfu28z0spHFPaE2GnhlZHd0jheN++N1ljvEEcjYA8Qb2XjabYuOdgkbcOAuHNy6/rzUHhU8Ukb6StB3mf2b2tc5xzs0NABJvw8wURZ8M9o16OaSRjRLEwubuh/ZSF1+zzzIuRY59bjO2XZD2nmpqWRyRNa2QtY0x75cyTk8Em7Sb5jTrnapmldhs268GSmd3XNPAHL65HyORWefZ1sZNThz5O48cHNG9uh+61xGoDgL5gHI5ZqjusUa2AFR9jPaTFUsbHKHNqN8RljY3necb96wHctY3vkPDS8KKIiICIiAiIgIiIKXt7sbLXPjDZHNY0WLb2GpuR1OQvb7qy4XsKKaldHE528WkB97uBPLlbgreiDmWzvstMUxmlcS65sL5WOgI42/qvu2OwElVMzvERtFi3h5eea6YsE6CmRYY2jgA1IAaLm5JtxPHmVRdoaxznbrc3ONh4nn81atp8X3iSD3Rk3w5+f5Kp4ZTmR5lPG7WeGjneuXkeaD3RYfYBo0HHmdST1JuVJCksFv0VEs1bFZnjl+vK6CnVVG2Njhf3s+obwCrTql8tRfhoG8Ght7W/XFWTH3kA6XNgAOWgHqT6rFgmAgHeuSbWztbPyQaskRDL+HzWzW7TgU+89oc/3XNtYbpNgR8PirNHQi2YHoqpt/E1kLQ1oFznYAfeby8Cuf5Px8958vTfPd5+vaDGOwEE9kARo2wz+KmNn9omEO+zEbW55DMvOmnmqKVaNgmgzOBAIsMiBb3X8PJcv08deLG/2dTylI5nTOc92ptewsOXyAWjicDg3zsfBXsUTbZNA8AAo/EcKDmkEZHyXokkmRxt1B4HNcd7MsBbfju6gHnZWKiog0EDnf1/XwVdpKTsZQBezuZJzH9PkrbhrLFoJuDl+X66qjTqqFQ+72M4d92Q59H8fUZ+IKu09LcKCxHDQ5pacr6HkRmD5FBYsAqQ8dm7R3u+PLz/Wqjsa9mrpKhs0TiHXFxc2sNQBw8lF4BWn3XZOabEciOS6jgdeJYwfvDJw68/A/nyQQuNbECqpwx5O9ui7r2JIGd7c+K19jthpKZkkcji5jtAdOh8bZfoK9tC+oOZVXspcyqE0Ejm9/ePeuRytoRbK2fC3h0tgNhfW2a9IgIiICIiAiIgIiICIiAoTaiq3IbfjO75WJd8BbzU2q/tVhhnYGh5js65IaCSC0ggXyB0zz8EHMMTldPL2Uf8Ajdwa3ifHkOJ87TlBQAWAFgAAByAyCkabAGxjdjbYXuSTdzj+Jx4n9CwUpS4dZBqw01gozFX9634R8T/S3qrHOwNaSdALnwCqNdLkXHU3PrwQVTEjvztHI39NPiQrHhlPZoUFh8O/M53XdHlmfn8FcaOmsEGGRuSoPtEd3WD+Jv8ArP0XSJoslVsfpInvAliEnK5d0AsAde9bzUv0OTqybCn/ANwfAfMj/UrB/selGRpWAg2Iu7I8tVtYXQwMlHZwtY4/eBdzHVZ5nuNWrJACvU8VwtimiWeSDJbZUvGILDe/CQ70yPwJUvh77sHz+S+4nSXBB45HwK1MBk7u6dRkfEGyC4QjfYDzH/n4rSraJbWCP95n+IeByPx+alJKO4Qc6xSmdE8TNGQylA5DR/kMj0APAq37JYkO0YQcn9w+l2/EW8yss2GEG684Psy2Odr43FjQ8OdDa7Db8H4M+GY5AIL405L6vMei9ICIiAiIgIiICIiAiIgIiICxTQByyog0v9nBeX09lvrDUDJBV9oZbMDRq42/wjM/QeapuNS2YVZccnvUEfhYPiST9PRU/GH78gYOJz8Bmfggy7PUXdF9TmfE5/VXGnpslH4JRZBWiClyQQtRTZKl7QC0zdchfIkHlqF1N1CCoDHNimTEOu5rgLZHUJ9jl8tS8PP2b3Zjvb176DO/LP0Ujh/9szx+oVmOwA/HJ6j8lv4VsExkge5z3W0BIspJniDJR02S3HU2Slo8OAX2SlVFQxGlVcpxuVBHB1nfQ/L4q+V9JkqbjdKWESD7hz/lOp8iAfVBM0cu49ruANj/ACnI/n5K5wRXVCiqA6LyV6wV5dFGTqWMJ8S0FBtfsIKyRUIC2gF9QAEREBERAREQEREBERAREQEREBERAWOZuSyIgoG1OGSuk34t2+7uuDiRoSQQQDzI9FE4Vs84O3n9551Odh0b068V0mqomlYIMPaCg0cNw6wCmoqeyyMiAXtB53Avu4F9RBj7Acl6EY5L0iDz2YXh8Cyogi6qjuq9iGF3vkroW3WtPSAoOd0+yHes2R7YzrGADYcQ15OQ8QbK/wCHxWASKjbdbrGWQekREBERAREQEREBER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29" y="5074835"/>
            <a:ext cx="25431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7" descr="data:image/jpeg;base64,/9j/4AAQSkZJRgABAQAAAQABAAD/2wCEAAkGBhQSERQUExQWFRQVFBgaGBcYFxcXGBwXHBgWFxYXGBcYHCYeHBkjGhcXHy8gJCcpLCwsGB4xNTAqNSYrLCkBCQoKDgwOGg8PGiwlHyQsLCwsLCwsLCwsLCwsLC0sLCwsLCwsLCwsLCwsLCwsLCwsLCwsLCwsLCwpKSwsLCwsLP/AABEIALcBEwMBIgACEQEDEQH/xAAcAAABBQEBAQAAAAAAAAAAAAAFAAMEBgcBAgj/xABEEAACAQIEBAQCBwUHAwQDAQABAhEAAwQSITEFEyJBBlFhcTKBBxQjQpGhsVJywdHwFTNigpKiskPh8RYkNMJTY7MX/8QAGgEAAwEBAQEAAAAAAAAAAAAAAAEDAgQFBv/EAC0RAAICAgICAQIEBgMAAAAAAAABAhEDIRIxQVEEE2EiMtHwFCNxgbHhQpHB/9oADAMBAAIRAxEAPwAgFr0FpwJXoJX0NnjDYSvQWnQleglKwoaC17CU4Er2qUrCilcMthOK4q3stxCffMEc/q1TPEdgjCqxAPJuK422zFLq6DYhp/8AFReJLy+M227XLaj/AGsn8qP8eszhL+kgWyxH+HL1/ln+cV488CnPJ77R6scrjGD8eSPhJtxJ0Ag+qbg/Ia/6u9GAtAvDeJF/C22Bl1QT7r0n32B/80Y4e+mXy29vL5HT2K16Hx58sabOLPGpsfy0stPZK7kq1kKGcldyU9kruSiwoZC13LT2SlkpWFDOWu5KeyV3JRYUMZK7lp7JSyUrHQzlpZaeyUslFhQzlpZaeyUstFhQxkpZafy0stFhQzlpZady0stFhQzlpZady0slFgNZa5lp3LXMlOwGormWnstcyUWFDMV2nMtcosKGAleglPC3XoJTsdDQtV0W6fC17VKzyHRHCV7CU/kroSlYqKL44At4nCXfJ4PtmU/wNW9LIbQ7MGU+3cfgTVW+lLCzYRx9xwf+Q/VhVl4XiOZaV/3G+TAfwJrk6z37R1veD+jKd9GZKfWMO3xWLxHy1X9V/OrVirBRwV7nTyDbQfQzHzH7NVpV+rcdur93FWsw/eif+Vt/xq83bAdIOxFGB8XKH3/yLPtRn7Q3ZYMARsfx9QfUHSveSomBuFWKt5wf3ux/zAEfvKfOiQSuqzmoZyV3JT2Su5KVhQzkpZaeyV3l0WFDOWllp/l0uXSsdDOSlkp/l13l0WFEfLXMlVLxTx+7bvPklFtcsKZMOWdcxK7EaMg89fSrlZIZQy6ggEH0OoqccqlJx9FJYnGKl7GslLJUjl0uXVLJ0R8lLJUjJS5dFhRGyUslSMlLl0WFEfJXMlSMlLl0WFEfJXMlSMlLJTsKI3LrmSpPLrnLosKI+SuVI5dKiwoZCV6Funhbr0LdKx0Mi3XoW6fFuvQt0uQ6GBbr0LdPi3XoW6XIKKn9IGEzYK76Ix/0lG/+ppvwHcz4ZB52QPmpKH9RRzxRguZhriftI6/6kYfrVG+ibGEkIfK4PnKv+k1z5PzxkdONXjkh/wClG0bbYLGDe3cytHkYcf8AFx86u/DiGtiNht7br+RFDfHnCedw7EoBLIOYvuhFz/hmHzqP9HHE+dhEn4lQA+69B/ILSb45U/YVyxV6C3EcJs/yaN8pjUeoIBHqB61Jwj5hr8Q0MbeYYehGtTjamh2Tlv7D8bc/qp19p8qvyIUS8ldyU+LdeuXS5BRGyV3l1I5dd5dLkFEbl13JUnl13l0cg4kbl01imyqSN9h7nb+fyqdy6jC3nu/4U/5H+VHIKKTxzAK1xkYZhzsFbI88zszg+hDVbeGWQLNsAQAgAHoBH8KrmMuA3ZBBz8URR7W1ANW3h6fZr8/yJFSxvbf78lprSRzl0uXUnJSyVXkSojcuo2Nx9qyUFxwhcwszqZA32GrKNfOieSqh48wgD4e+xm3bcI1siVZbrQ5PyQD50nJ+Bxim9ll5dc5dO2reXoPbY+Y/mKGYXj6vjLmGyEFLYcMfvDNlMDsJIg99/KXyFxJ3LrnLqUbVeSlHIKI3LpcupOSuZKLCiNy6XLqRkpZKdiojculUnl1yiwojhKcFuvGHxSOJV1YeYIPYH9CDTrX0BgsAfelZqhcuvQSvNzGW1RnZ1CKCS0iBEg6+4j3qNjeMJbTmyDbCZpGsrEyIpWOiaEr2LdAU8Vq9vFMn/RSVO4aVldP3tPlRK3x6yRbOYDmKCAYkBgSsjtMGlsdHrilv7MnyM/kaynwKBa4g9v8AZxTL8m5lv+Va1xDE2yjJnXMcuk66nTT1g1jdm9yuJ3W7cxLv++3c/QmpZHpMvhXaNp5AJKkSGXUemzfkRWXfRtdOGxV7Bsf7u+6676yoI+aA/OtC454ms4YSWDOAxCDcqJEk9hI39KzPxHj1scbe7b2u20fUffCjUfO3v60ZOk/QsS7Xs18W6YxuELLK/Guq+/kfQ7VLsXA4DKZBAI9iAR+RFO5a1yJcQVwu8CAO0Ss7gTDIfVTI9oqfy6HcQs8pww0W4wg/s3TCj/K40PsKKYe5mWfxHke4obHxPPLpZKY4ljOW9gdnuFT7ZHI/3AUzfxx+tWLYICslwsO5Iy5Y/Oiw4k3JXclM8Pxwum6AZ5d0p+AU/wATU3JSsOJFvtlUnv29+1Kza5aT5Ak99dz710rmuR91N/3jt+FRPFeJ5WBxT/s4e55blCB8Wm5FDYcTHuBqSOGMZ+1x966fijQ2R5x576/nWzYBOj/M/wCVxxWV4HB5X4InlYvXDoJ+IMDvMdPl/wBtbwS9JH/7Lv8A/RzRZuSs7kpZKicQxmW4ig6gyQCJghokesGn+D40X7KXQIziYme5H8Kd6sxQ5kqv+OsFnwV8dxbzD/JL/wD1NWjJUXGWFuKyEiHV1PsVKn/lSsaQOwF/n4ew6/Fcto8+UqC36kfP0qJwNc2IxbxH2y2x7W7NsR/qZqjfRfiM+CVG+O0zWzPlo6/7bgHyqR4ab7M3p/vsViWjzHNZVI8yFT8BTsfGrDzLVW4dfu2LVi2p5jHFNadnJkgNcLMNdCUTPGoBP+KrbcGmmsjT8N/aqrw8ZsfcsEGLJa6Z7m7awyqfx51CYJBnGcRS0wDyAUdy33VVMslj/mFSFYHYg7bEdwCPyIPzoT4jOtpTu7m1781SJ/2/jTy2Vy3Hgf8AyFMxvkdbYProrfnRYuISyVzJTwrkg7Ea+tFhQ1kpU9lpUWKjAsHg8VbUhBcWWEyGGhIU/KdPlRfF+HeIOIi4zFCGkgGFLJGrayMu28netcTE4dmEZM25+zgif8u8iiH9oIN3+U6/hvWebLGIf+guJGxkRHNsvmy5l19YLef86m3fBvE/qxRkuESOnQ9I0jQz6xWyfW1MgNqPx9KcLnsCfWdPas82FGO8M8CcQVZNtlZlysJU9wBImN5NDx4W4kMrW7NwrbgR0T0M5AgmWEt2ke8VteLxLBQyIX1GhYiNPY+n416+sNIzJE+TEx/X8qObHRiT8H4i1zObF8dKjNy2EAEt2HaWqvHC3beKTnKwZ0I13PQVH6AfKvpLpykEGYO5J1jYE6VjXju2OZZukBct9131jMrCRHo1YnK4s3j00MY/guOvulzl3WTksobltGU5io03BUiDtrQ3xnwC9Zt2MVcVwQ4VswiAQGXfWOkitj8J8RVsFYWAWCZYOxyEqdu/TtQr6QUD8KxSXMttUTMmYwZtuCAPInRR+8KfO4iS4yKx4ON65dKc66i3AMpXKQMihQBMmICjbyqwf2Lf+sZTfxPKytmuDTURlGnYjX50K+h7j9vltad1BMNbBIBJAKuFJG8Ipj3Nac2HEa7epP5miOR0E40ykcS4DiL1oJZv33i6BcVmRTlWGEEjeQNT/CvHD+EYpLrZ7t2VI++mrR0nVSIIgbVc7XDALhZQAT8RG50gT8qj8ct8u21+JFq2xf1QSzCNNRqR86bmZSKxxHwvf5Nlma5mtXi5HNtgBWJBgi38RzaD1imsZ4YxIxuGcXLotqrB2a/a6ZmQgMHb0PbyqueIvFa8SS1bsXRZdT1O5uWw8FSghM0wR37kRrQxMCbSNbxOOC3bn/T6yG3HU1wCPONCTFRyfI4aKRxWaBwfhNxHv8y9eAuXwUi8pJBEZiwWJkAEabUWxXD3RlPMvFdv7ySRDbBUIkNl77VUvCLjD2rwu3V+rrlYM0LlM6kiTl1j33HepeA8V4e/j0JP2dhGC3SRlLXSi9M7CQBJ3ny3ni+U8kqocsVIs/8AZy27ZU3rmaJabqhpPnIn/wAVV/pFCW+F4krduFiqKQbrEQ7qIjvoDpsYNA/pQxKm/ZFwhItMA8TmIuKCWMAwFkwBoZA3qn8Sew9tbFi+WW7cs/3gKnMDdDHQQFClSSR978OjlKydItY4KyY3h9pyzMvDrjdLPpOfKF06QAFBg+e3fQcHwR1LwrMDduEE3bggFjp8W+pP4VVcH1cUtsxg2+DFmMEAhmJJzFvhht+23atB4LxW1eQ3LbZkZ2hhqp84PvNLmxuKKhwLwfdW/da+qlGdzAd2EGSAczSfi7g7VObwfZVYDX7SKYIt3DZSOqSB7nVjvR/jNqy65Wu5T2AuBSW+7pvv2oX4m4fdxXDmsWnVLjqqtzCw6N2UwDqQANj3rXN9i4obt+EbNxZF3Fuo0/8Ak3txuNWH9Cqb4ysYfCtb5d26bilg1p8ReQk5EuBS4+CE6iTv096E4bh2J4EGuJdN246jLAZsOYfqRxuGAAadO4B3Bzril971+5ceHe7cZiQAsMTmJCySBJA9q1Fy7fQUi+/RvaL3MctxnPJVrrcrEMolS6nrU9Y6Qc25089WcDx428Lhc2GOW2DluEt1uVIYL5NDsZ9Kp+Ov38PevZHuW1vrEdatcQsJBAAJByknYfpU36+7W1tlrvKBlbcsoVjI2AmYPn3rLnxNKNlnxni91t5rMqgtqcssSssRlzSNM3lJifKgeN8TXxiWu22dFZbYP2rFSVXVc8jMFLiB6ih2KuqLbhQVKqI6mHUHLGZOvQF/zV5GI51sILYYqWaeoMwaB1Ko1gqJIkaa9q1Cdg40E7nHrzkMbl5jZYNBcrEaysaDpnX1Hz9HxKVslZZmeBBeRrmLEgR3JI31PfWQGHxr2bqu65rYYgiCEdYKsJIE9JIncaUcwnDxEiwGSR1lirFSWGgIIYTvA+6PWS5MKSC/C+PX7lwMVZrTEgMxbKNAGIOYwFYzB3271K4RilWFKNfQMPtM9xSWGiwk9LbgA7+W9PWTZN0fZfZadLQTKiekBe5AABBO21HMTisLaQ8vDYm+4IXlKCgWT0kADSSYncmqSjKPZi0+gvb8TWlAAwt4CNJ5QMb7FppUJw+JwjqGu4f7Qjq6suv7saGlRX9RaLfcwYXUzlEZiBqZiW0B2rzg8UoXJdsXLZckD4CpUnQhw3zjfyqf/aWh+yuR7IZ/316tcTQrGS4APum2T+kj8KkxkXEn7VGQLKqZVugmCJ1I3jb9act8ZsujDUEEhlg9OsdQAiPXan71qzeUqykqdwbb6x8qB4rhlq20i7fUQIAtkAeZll3PuP5gD3EfEdrCJnxNwi0zk2mUS2kyABPp+PrVc419KyMpOHW7OWVuQmpiRIeQE28yfTuS8RcEw+JsLbbEtZymQ6gAGREzlgNr2Yd/Og3C/oltJmm695YZfhtGCRlJYHUkb7iDRqikHFfmQFsfSljh0sVInXotjSYgEbGO/nVH8c8cbECyWnMmcHWRJKkEdwYHmdhWuWfodskjNfxf+i0Bv5hTWU+ODhVBtWDcZrV2CzqASBKkSsKerWYrKbfdf2LZHhr+Wn/ev/DRfoiLNgzav3YIuM6rzDzQpCHQTI6tQO+Y1b/EtxcThcTYzp9tZIVmzrrl3YqpykFQY0naK+feF4m9yrcNkVCSCsKSCZgspk/eidp9aNDjV1mQB7gXXMRdY7x2B1isco9EuL7IvhPh960CxV0ZXzJsADBBJB3B2j86v3iLxHfu2kS2wtfaEwrvdJEEAQUB007keVVG5jDagrefXTpZ/SAYPrVo8CcaVjdS5cZmDBxMltmUgEySAAp9MxrnyTcLTWyqSlTRZvCOPvC22Zbjk5crjp0EjQMMo3GmxgH0qD4y8e8+1iMLZBzIQj3Gy5SHQyuQHU6xPYjbaveP8cWcOg6gFB0O43J7TtNHeEW7L2rZezZcx8RtgkwSCSxGp0NV+PO3Uo6onljW0zDEhVAnYQToPeSY7+41ok6vcw1vmyykMFSQxADGGLATurCIiCPOK27EcPtMsJYtBgQVi0oE+pjYyQfc96zfgeGyYYMptvdTEXTbS4qaMCy3MO2aVJ0nSNQCImnljFrYoN+ChY7jlywoFpzleZBMiAfhII1BkN8+21GPAfERfuXjdtC4VtSAEUmS6KugWYBM6zQri/h67edmCZDmdyOW66sQSAI07aD1jaiXgC+vD7936wwHMthI26c4LEyJ+6vvOlSzJRxtR7+xqLuVssfiLBs+EvZApy3GEHKMoF4DQmAugM1n+BVmxCBlLlc5Kg9ghGuX/CCP61tnE+Nc21ctIwCO7sxBliDce4o01A1H4RQceC73Tde2y2GAhjDg9Q1JA6dJ75pjaTWcGHJFXL/Zqc4vo0TCXnu8SuNFsJ/Zap1XCBy5QsekZvvR3B1g0R4BwW5h8KLea3ayM0jOGnWQWI0kg9jHtQPD+HbiXfrVu7mRkRCU3UW4ygi4pIOYL7+lS7/D1JUXrhuBhmS6S0wJHUCSJUztG/qI7IxaVsg3slY3ieRh/wC6JBOXot22UHyzEETp51HucTxLFuUUUAwxu2xmB7C4o1EjvttTeCvorquVRnY27qCADsFcqu3cExEgHSdR6cbH2aowZzavW5MAFcwFknzglm/dUQNq1zoaiGHuXLqFLzyGVgwVUthsscy22WSCo1BDEMO1Urxpg8NbsF7eRLiHRl0Lf3ZXbYlbgPoUMQDViscFxeJbX7O07biGfW0lonlyIAUN33JiYo/gPBeEwjF7ua5cBOVriC5qPIbDtoKSnLwDSRhVjGXHym4+TIoVNMpCEknLpOWZPl1GKYtYZ72IyIwYnQEsAPeT719D3+A2cUxc2cOSx1Ny0ZGkaSf6M6V4teCOHZYfD2GPcqg/PXatt3HiYTp2Yd/YVyw7Wr2QP0kdS3BlIlSGXMO/nVw8EWlw1q9iLuKNpbrNbyBQXNtTm6GJ6JJOyk6aQavF7wVgmbLh8GkkzJQBR+6Muoo3g/DNm2CrW5XKATAUIoB+GIIGlPVJML8mZ+J+JjGm3h7RyYOxbELGVS4JGY9xCxp7nvXhBbtAT9oEAUIDlYFkzLkXWBuZjbWO1FuPYXDq+XC2mMj7zFlBIkQqyxaOxO5GlTfCvAA4aLqkgnOVBPqBrIbUa6d9zXTcYK0R3LsBYPh+JQC6LDPI+IMTDGABl2GuuokmNe1F/wD1NdAm9gWLp8LHmJttICkEz3q0YrjOEspynusTBEZAxBI/die9VTiF7BOdHvKdJe0uSQAIlWf017E0QXN3KP8AkUnx6ZHv/SGxYl8FdZp1PNcT8uXpXaEXsJhyxMXG9WNuT70qt/D/AL3+pn6poNzjrncOBE9JafxAFEOGcXBic66bv1Dt5iRVUxN682vMYn1P6dvwrwMfdG7EgGNGJ/Ea15x1UXu/fAB+1UafdIB/U+0etQblp22vZtNtT76Zv1quHjNwR1OdvuE/KCPUUTs8YuExm7bafjt/U0BRLZGUdhlO4gHca6EH5VMwfGMpAyCPn20+8dTp+lDL2KZR1u0HyI17H21qMmMB7egLa/xj9aBFws8YnZDP9d5NfOnj/wAGXcNfuO+UJdNx0KlgkzmNoLlJDgNIBMECZ7VtFi80QrBQB2Efn5+9Uvx94ZuYwu63D0KoKgjKzKGFslRpmBZ0k6wR6yqGjMPDHFRauozwUS4rGRmgfCxy9yAwPyq/+IMVZv8AD3uWgzHQh8ioAVYFu87A1mHCEUXst0lFhgdCTOVgFga6tA9N+1FExRtK9u27ZLg6gw0MAjeBrBNZjOtMJQvaJmHurcA/bJkwSOmAIEH9oPR3DZVFlkEFlZDqxlwIUmST1TqBpoapOH4ZfOVkR/QxvNHrHDMa7BnRpA06kHYgfenua5pyiovZ0RTbHvFviEYpBbVY5bCDG8hhA79hU659JOIw/LtWnKoqCZUGSwD9O0aN3nWvHGOBtZt3Xbm2w94Na+E2yPigmZBALD1iq39eRb6vcGZOVbkDUE8sCNfUVd5OdSXr9CSjx0zR8Z41utbR3xWVXUOABJgiRIj389oqseFvE1nCriVUXbyZ7bIGRSQdVN2BInMQP9O8wBPC8PdxCwgzLbtrpIB/ZAEmCA36zpXULXHtraXLfmNlAcZdAymAW2E9wdZMGudybVS8FlFLcSx8G8b892S+y2mOQKQYQjckT0qTM9iZ9IqzHhVm+EfFISTK27gZTlWZHTBXVpPofxrJcVhyt/M9shCRIg5ddwD21nvuD7VqnEuK2rdqxaUMvSwC5SoM5Srow0YEyZBneYNOK/mKv3oTb4sI8MYYa6MLdC3LDQQGVdAxiQdSCCDIk+Yii2Cw4w2LNkEcp4DIYghlJUn1kFSe4GvnVM8TccTm2FZ1BFo5z+znKxPrpNDuN+NWvYt79h9AQlskDTKMoMEQDJJ79veqrJrZhw3oteH4zaspj0LAW0NxVJO79Qtokas0jT2oZg8LisYlpTmw6DPmcjrPMI0VY0Ay779XaK9+AOKC8rK+U3EMs0AEqSYbp0LBtz3lfWr3h49AI1A/n5dx7ipzyuzagiq4/wAJrh7We0WZ1Ys5ZszPm0csT56g+9EvDnCMHYs2yJZbuomGI0gqSdiDOo10FF8VjUt2ibrqqLuW7jtP9a1UPBfGbN3EPbQlbZchC2hU7+sAjb2oxPewmtaLpe4hOltDbQCJ3B7k5VIJMdwacweBQ9SqSR3aQJ3Osn+t6lNZtW9S4LfjHsJ9KgNjbl0mNoIGbT203/SutI5rJ99rdpWLGABMTmgfhA+dV254ptNPU0SdFQ6+Usza/wBGjB4OmQm8FeDIBkj3IYwB60Ax3FbAZ1t2LLZQVAICy5MCNNVBjUwCNarjUfKbJyb8EnE+L7aJlw4ZnYgEsNSTplGum+/5UH8Q+JAbeRbik9OZbexYk5VZgNhp97XL3mAD4oltkXmYhS9lFJ5ar8csp5brlBnpMx23oZh3V4yBVTaHEHtopBLMxA1AgQdaolHtBvySVvviCzPcBtowBy5gin4QoJAzT5DerD4e4hbwdlrioXl+k5CrE6yCCTkWdfMga9qGY7D3LYVDy1tz8Fu2wltgBHWzdpJAlTEwKI8H8No9q5ce0yIEkOX3MDUITAXbfXTeh1LvoOugFiMVnJLEZiSTrJnufTWlYwsmVy75STlMbHvp3rzj+GqyMqKqxuc2rQZ+MEiPbeBvTnAbAe2rWVtt3Ci4waQZOuUgmR56+ZrreTRBQ2FL3DyCYw9s+vMK9vINHpXKKrxR10fC9Q3zWWY/6l0PvXa5uc/b/wCyvGPom3eBMQIJynYADaPf0r1guGqiddzftCMd94ExXtGcLlZj+JmPKD+lc+ooNpLH5mf8ROlcxYdvW0CjIpZuzMco001E7d/f8Kg3cJGoME9gdTPn5/8Aap1u0EMyB5iQT7eleX4jJMCfMnU+RiRSAYwNl1J6VPnKj5mf62qaMMSdVA9cuo9QTtUjC4ohQQunnp5abCTQni/ic2BmbLJ2RVDOTr3YwvbUwPehJvSBsKJgZgxm9f120prhXDw1t8wgXGYNOmhGvY7EtWdce+lXEQyjD5UI1YkM20TA6VNVvA/SxjLdwcs5xOiOisCCdRAGYGf2SKJQlHtAmn0B8Lg8vErin/p3bsz6MyyfmRUjoNzLuV8xp2Jpr+2Fu4nE32RbJutIVdFWTLAfMD86aOI6plhJ9v1rnyVVItBB5bvepeEBa4q/tMB8+9AbWOAHxTHnFTsHxdVcXANUObz21/GocY8X7KW7Qf8ApH4qnLZJY5XTYaDKCmWSfKdPQ1C8NcAwl9EvHNmTJEkL1AwO50LCI7zvrFRMZxr6wS72SQeqSVYiADCqRE6zOvbvR/wpw76ypKhlQGDIGYkQdWBIA/j7VzNOOKrorpyvsoWG4qMPeu2gOjmsBPlnTQ+wT8zTaYs2cUDqTZZcsnSFO0iNJmJ7QKk/SLw0WMe6iAhVGWPIqJ+eYNrQb66ZJJnMIbXcbQa6IJNKXtEm/Ho0HAYxcUlxRqLz3IT7yqzMY2PVm1ETsIG8rxJZXB2EtMyuwzFQzAkGbcA5YJ6XYAnssDtFBwXEmtsAtx0BZdQYgA6H3B1FWrjHEMIloW8Pbm8x+0xDtzCIJB5bka5t5UDSPkcWpKuh8k0B7V23BbUHTUjNrs0k9/WkxRiwUHQeekndjsO23pXtbVtXZGI3C6MCpYTsVJBBGxHansRw8MBk01nTY1tySexqLa0d8OcTfCYgOASvcdih0I/Ctpwt9nT7H7QNbJQBsmfTMgDHQNMjtuf2axzB2cgCzIGomrn9H/iOCbGxQlrfyMunuNXA/eHesSfLdD40qKh4n4vib15hiMyFGjlEEBPTKe/qd6f8HWbrYlRaR2mA2Ubd1YnYQR39a2PjvBsNxBFa4lvOmm5Vx5qSsHLrMevzrxwXhi4cBbYCzoqpbaAdgWInX1Jq8cd7vRF5EtVskpw0wrXmBcbiSRMSY/r8akJ0gC2JcgwMhA9fiiN+8TXn6weby1XNcC5jJ6TBAKpI1bWZOgj505etPbJQozq3WziNWMggnTXtpXT0c/Yr1t0ty9prjk6gxAEDVQAZ1AOXX0qr4qyOXmNw2+XcI6gS+dlXoAPQAAPWJNTsdg8RegB7qZVyKsMZ00l4EnTXeKi4PwleVBl5JLZpGVgpB+8RqWYjQ6gCe8VtOlYmis4nhjvbyWkWymoczmuF5ldPPfXQz8qjcF4elm4OatwqQQWKln5kgZUUSZ3MgxoPWtBueFkVJQFiF6c7sqCPvQNFiYmPbvVZx/gnF4ljzLuUMOzEtlBMEsRouugAA0/GilZnSBfFfGFsX1VTfCW3ZwA4DGdFDswMKIzZSCTm1ild8RZkKvbUhgWUgC70iSFKFj20O0bwQKMYT6Plt2tyGfQTE5tIaUkif6iiS+DElmDHcBwFJLGZA1ifePvHeadRXkL+wAteJbHJlsLZdi5HQGQKsDpbKMuYAxI3jUCiPhK1gr1omzhFW4GkyWtp2MquZjtp310nUUQbwSo6ze0tmVyqFVe4jKdvzPzpNhygyIzw5HWeYZ0IInUrOnppSq+mF/Yt9jCJlEmD5E7em429qVVB+B3iZzXB7ZD+ZKk+5ApVjg/YWiDdvnUBjm2G7GfkYqdgeI3EjmKAP2zoSR2gyJrOf7UuXZ+1ZDsRlAIn0OvrTnBuJYq3ck3HlfhfMdfQoxI9fI0lAo2Xfj/EsgzHOdoBMEmexAyiNJ17aa1RuLeKMZDDDm3bU7i2ZuRB++4H5AGtW8PeK1vpy8QgzkQdBkYex2PpVD8beFmw9xnwy/YNr0jVPMHvGunffypxnji6n2LjJ/lMqxvFb9wzcu3HI/adjH4nSn8B4iu2zDMWU9iZ+YJ/SpnGLIuJnjqXdojMu2vmQe/cE+VV24Na1ycPxQFV6kWu/wAREB5gH+Ppuart1c1zNaldQfLKfTy86jB9KJ4TCwgMgltdSR+ZWPzrX1PrS4voXHgrQ99eIlW10nMR6ekySdZpDj7AKMqyNBuPaRXWwrKJbUAdip0110MkUHe9MnYE7VHPixpdFMc5WWT+1iJJtA7T1Aj9PWvNzFpcWDZjXcRMd9YnagqY2RDaQP8AxUvDYgKN9/8AvXncaOq0yUvE1SFBuiDoAATA7dXpRvhni25Yw93k5i1yCCyghSo6mhRqSWiDpprO1VvDYpTcJC5iF01iNqIPjg2QwgjpCqFIj4iTpG5q8Pj/AFOycsnEF4vCXLlw3Lr53YySTJP5/wBRTKcOBYAkKp7/ABRp3A1qcyLlZpbpHsD2A111NR8MMwzsCRP6HtrvANdXCMdEbbGxgwGZQI01neNNPKnsWmgyGREMfMzr7Dt8qcuYpeaSinLEf1+FSsJw0wLcMWYzlG53b3rmnJKWi0Y2iNgsITlO2Qz8xtVyw3hwsoKtrGoyPoxmBH7IAEkdyd4pvgnAM78uA7GOlTIUSNSy6SRtrp38q07BcJVERMslAB1QT5ESCT33qcYctyNSlx6MlxfD2svldMjAd+49DT3B/C+JuX0u2/slDqQ7GIMyCBu23YVrmI4ejjKVXQ9IYBiD5qOx13mp/D+GhmnIP3mOZ9NAQSNvfzqkcVMw8lo7gOFqEABIlifl3kRO0D9KkXcMpUAlgANABGaIIO0yPeppCKI0gecf1On5VBbjKZXZWzBIkKJYe4PzPsD5VVfYi9nrhnC7CXDeTNmaR8TEeZEMdB6URctplygTrJPck6fOoX1rMARJnbUbdjp5jUR2I9YEPexPwnpIUAqoe5JMxFzTXKD23jUmBTpsQe5EjVtAO0KBO/V2mh+P41hhKPeQQIYdWo7gMvoex0qr2+GPdm4efdTmbFihW4Ph000EzMT2InWp1zwYbgVHuMrMJdkgCFBHV6kvMAnXua1xrthYRwfEcIyZ7LK9sASqgtrpBKRmkEjtvvXrE8YtdTQrAAz0kmdoIidge3bvUbC+CMOsg25UElToGHnDJB1MnfvRCzwGwirltqMs5SRLCdSAza0WhMhYbiLOisiqCYMqvSdYO8Munp2+Veblp2cBnAgzrn07NBWNSDGv8KIXcGFknU/129hXrMFMaSBLR90ecbnaO81uzIsIykZlbMrHUHUH5kSwnzmk9wDTUjXQfnt61w4nX4SUk6jQxsOkjzofdR7qupHSwEEHKyw2r6yGEEba6agjWkkBLGKP3UMdoYgfhmpUGxQthiGvZSI0NpCdhEmROmu1Kq8P3szYI8WeGRethxpiEH2dzRcwGvLubDKdgTsSNYJqmcPxS5QSSZ8yND/2NaxZVYPSX3hnnv3AO3yC1j3iDh3Lxt60SAsh9JAgjXTzkf124/j5P+LOrLDyiw4XHBgCp1B39R+tX7B31ZFIGrLM6vc21juKytsWttJT9kEHzPt7RVw4BxojBozHlqqEmBEAE7k+VL5lJJ+Q+P5XgqH0o2baYgqAE+yXNMFixzGSBoDBWsxuvJqweI+MHEXrjgEs7aDcgbKPwFA/7PuEkBdRv6d9TRiU+NDyVZHAnbWrHgkBtr2EDde2x1U/wpjC8CuBTmITzEAn8abwpbMQVZR2MH8yK7IYpQ272QclIK3bDcm5kKnpbYmYjXRl8vWquV6RH9amj73CZHMGoMyT/EUCv4coxG47Eag/hWPkRk6ZqDSJdjw/eu2zcRJRTBMgeuxMmBvE1DkKNNT+0dvkKNX+L5bKW7KlCFbMxJ1LABiF2mBE+RNAmtmud45eilpFj8KYZyrMsiWiZKjTtPf4tqIhkYkEAk7DKCZG++vaongriwtZ7bEgE5pADdo7/Lv3q1/2vqJDMJkdBII89GOnpFd2KTjBKjnkrZVceUQoyooiZIG3wgTBjufzrl3C9LZQEBUtodwdSPSdaMeKsUGFroyL1g6EAnp7EDtXvDcFm2AxCqydQ05m5yhAdInQ94NcmfJK9HRiiqtgbwvwI3b7zoLcn4c0awDGx7nXTpk+pXB+CMbcvhg6oLrsgus6R55TBOsQdBP4VovhTwC7IbjgWLbGRbCKTtAaXzQsagSd9Iq63cFbs2kTVgnw5iASffRQ2sgGJNRgqdjlIzvwv4VxFtsn1g2ktt1gMhzNOuqjae5nercbMXTl10OsSBqJ17fp6U7iLTsrdQRdTnWVOu53lfkY19aEYjg9t7tvPfYLBcKCRm1UI3TBkE6kH7x+VnsmFOGpdJR0FtrbfGHYowIOkBhtlOaCRECiXD8ODmCspQmdILsAZB8iZGumkb0GucZtpbZwuUpdcXB1OMynKWIBmNCJUHeK5gfEKXc0HKkEZWdGBYnUhWllA1/kKVAGcSbOHORryjMGIUqCS53MDeddCPY+UHE4yzh2VrguF8qg3MmjjKYDRopEwO/y1pvFq9pgotC7h7nbPmCMSFGjmCpJmFnYxEVzhd21duPYVl7B0zZhlIBXlyNCI29NNqaESsPj7KhMp6WOQfsiToIBgNMxpp6CZ7/6htotwqjutsbkTp3AgFoGp/qakcR4cHtFFIRlgF41VwoKtERMHffU61SsV4nFgsvxykkqoRtQSW1EGR97XfvtTX4g6LViPEWVEdrbBWg5hAIJmBEH59/eoWD8bLdJyq2muqmQO5I7jb86D8AtfWrTZrd0WySeWbpCsR1DpIld+0DenE4jh7eIFpLVwhXgspkZhpoQZ6W3JEflW6iuzO30WW3x62baknNnMLlkSdNJOg776aVCxXiVLZIPTc2CGXMb7Ifyn3Ip+5wRLuHNkOUykMpEAjpMAjYSDuKEYLgFyxvYS6CIGvUZ/wDyOoJmIaddI71lOI2mHeH4gXDLZRK/BnBk5iSdGJBj9B61KxTIjKMpLE9IEd/TsNNwKGnwajHOHuWlI6kBDx7EjN8jNR8Sn1Iygd0eJfNmuTHkRp/XtW0lJ6ZhtrsO4WxI+1YZuwGmveASTvQfjnFBaJt5DnIlW0KgGYnXXzih/EPHGVYt2+xANzQj1G5JqqNxVrlyXJIJMsQSf59/aqwwyTuRlzT6Hr1kliS6sSdSc+v+2lURr5nTb13pV2EKLsvFhAKjQiQX9dZy1lPjbiRbiFwlpHKQE7RpMCAdNaIcX8eWkXJYm4+wgz+Mf96CcBwOIe6W5LZ21zurAD7sKoEg6g7g6bxXzmJST5M9edVQ/Z4Tea2MqFUjRnkAKO7d/wAd/Kg/EMfjL6iyucWlbIAARmIJiR3PSTHaK1Xg/gx7i2zdvK+YZRGdjlXUgwYViwnUzJMzoKu2D4KtksyKM0AjMR3JzbCRpMduqunvciLaXRjnBvoWxgAukqGgHLIL69pbpB+ek0Rs+Cb6kqths6/FEbwNJ0nTyrZb12dun2P5H+VR82VQUUkTEjbUjX133rpx5nBaRCUeRjN7wxiB0tYuCO2QnT3ArwfCN/bkXe33G7/Ktpu4nIstKn5EydgO3aoXNOcuGuarGXdY3zZRJn1FX/i5ejH0V7MWfw4+cpymLgSVCkkCAZIA00IoTxHhoViACup6TuPQ+vyr6C5xBMnY6kjTzHb9aFYng1vEXftbSuViCwmVOp1jfvv3pr5XtB9P0z5/fh0nXSo93BHURH8/SvoXG/RzhLiwttkI/YOoB8wZEad6h/8A+Z4K2M9x7mQCcpYbDuTGk+Qij6+Nj4yRg2F4dcDSogj+tjVga3igZa1EnQmUBB7wZEH00rc8HwLDEWlS1byBWAKqJIYD4pkkxGpJ2r1i7Nu3ZZVR2VsxUBifvCSsmFOpbfXX2qX1orpGuLZh74a7cUKURdQdSDEbaBde4+dXTwk9rDXC15PrF5n6Mugyk7cvYtHc7fnV+fh1nKp5eYT99f8ADqzwB3MfIRTGD4PZsszJZAJG85hB3gNJ7DuKzKUJbaBcl0wle42o2zREyVOUawQY2bXftQvEcSGVjM7iZBzR8OZh66THYzsah4q6RPLRZLnUkKJ9CmpAywflQrht++b5DsXuC2xW3a+HUCFObUqF11Ma7djNQNWFred2u27j5LhQvbKMxRFAnqynqBGub1FV5eNPdvWLauIFtiBowYqJEFoZpgaH1NF+DNi7d+99YWynMtiFzLrbgKVCoTlCwF10miOE8FWLdxGf7Ylx1FBCJlMAgemmfT5Vp0uw2Vv6QT/7VXRCmdovRqrHpbVjqIYCI3hqrvhbiOFAKYi0WU7FjlUDtLTpqTOm0e1aZj/D+FuhrIUOsIAgZugBsw1B0mD6wSKD2fAdhb+VrFpkysTzLhdwv7ROgSO2X5k1PtUatIq+E4jbu4qy3MuBVPLVFIygHMcw1BJLFYECZMel1wfhzD273OTmMWthuYhYkjPEmZJbQyIO3mdR3FcNg7NgFMNYeVhmzypeQv2ZnO0MZ08o3oN4XXFXsUpdrwsWwf7snqzHUEg6k6zJmPI1tQ1aE5bLl4q8QgWQcP1nMFuMk9KlCZeBoCMon/EKzJMM164rM3QhmI7D4Vny0AjatBxnhbNbKBxLMCjliCFgAgpkEsRvsJ11p2zgcJaw72gAehgWZQ0NqJB8wTtptVMbUF1ZOVtgXg+IuwRaDsM0mASA2v5x2olw7Dh7ttyoznONo64kl1308/41F8F4hbZFpbmc5WkhfdpOtFsbxVsPfl1EMsKwI2O5mJGu4PlRkVuqCLpWFMFwk2p6szP8ZMQT5xsB2A8gKk3MNmUK07RI3Gs9xGlNrjGhcvWDHUCNfORpT+KtFhlV8jeZAIP8q56o3djOaGIPUMuoIEaT670rd4XFnKyzOkgH8j/Gqth8HilxAZijLMh17qW1A79vnR6/buKwZCChjpI211IM/qO1boQI8V+ETcK3LIRSRDhpUT2bQED12qsYjgl5ASUlV1LKQwA8zGo/CtNTHK7G2wOaIMDQqRE/woI8Wbt61dYLbKyrkxCsGG50MbeketVjnlFUzLxp7M/e/lMTt/iA/KlTjb7D+u9KutStWRcaLDwPw3YXKow1t+XKm6Etqc4glV+8BB3jtVjucEzAi80WywIRNJA8yPM7+wpUq83p6OpuwgtpVgKiIBsAokTvB7TTb8QUQN571ylTEB8bxe51AFA9tQxUgspDEqp28xtPf2qVgb75ACTCk6bQZ2OpJA7AHtSpUVY3oeRsy9TT5ADYj1M1GcMGRdQXBAJIIn4tYg7D0pUqYibZsHLqQylYIjTUDYHXfbXvRKxYCqAPh2AGhjsBpoNKVKsMYmchYGgBgDz9ZJ1+deMvn2M6EjbtSpUCImGwzK+ZsudpyqM20Q2YnTupr1xOyvLyuTlAOaNe4jffWPyrlKjtj8DVzFFNDJyd5iQRr3JmoWLxAW0bkgW1DQBJG2mketKlVIq2jL6Klj7d7EkKts5bnwlmWQDJIUKwEFViG001Opmd4Y8GtZu8+47cktKEHVhIIJUTA11FKlVZzr8KMxV7LjxPGBetVR3VOqQR0S0awZInb3rOfEP0g8x7y4e0CFABusxUArsQoht5AG1KlWMMU3s1N0Q8Nxe+o+IpEbRJaD3Gsb71Y7bYnHWYIC2/je4CMx8lCzHf5esAFUqJKmF6OcHsWsObllmhrRJYAFgrNDLDMJLEakjTYdqn3PFIRMikuxg6yAJk5RPl50qVdGOCmrZGcnF6CuIvhwjOIdDB7gHedN6A+JONIytZZNSQSVMA+pkE/wBCu0qziirCT0evCypaYHlgG6SqHc/CTE+Rgn3NWXGhmwqspKZG1Ig9Mx37baV2lUMr/FZaC1QiUIWGMjYwOwnaI2p3G4YYi1lVspbZoPY6giQSO29KlUmzVEizw8AKDDKsRO8jvPvXnDYBgzS+dSNisH8Zj8hSpVm2BHFwpdaBvbBUkyCRvtqPu1E8VYQXcOW2e2A/proRPkf4UqVbT2mDRnhTz39zSpUq7rIH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57237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10" descr="data:image/jpeg;base64,/9j/4AAQSkZJRgABAQAAAQABAAD/2wCEAAkGBhQSEBQUEhQVFBQVFRUVFRcXFRQUFBQUFRQVFhQVFRQXHCYeFxkkGRQUHy8gJCcpLCwsFR4xNTAqNSYrLCkBCQoKDgwOGg8PGiwkHCQsLCwsLCwpKSwsKSwpLCwpLCwpKSksLCwsKSwsLCwsLCwpLCwsLCwsLCksLCksLCwsLP/AABEIAQ8AugMBIgACEQEDEQH/xAAcAAABBQEBAQAAAAAAAAAAAAACAAEDBAUGBwj/xABGEAABAwMCAwQHAwkFCAMAAAABAAIRAwQhEjEFQVEiYXGBBhMykaGx0RRS8AcjJEJTYpLB4RVyc4KiM6Oys8LD0vFDVFX/xAAaAQACAwEBAAAAAAAAAAAAAAAABAEDBQIG/8QALhEAAgIBBAAEBAUFAAAAAAAAAAECEQMEEiExEyJBUWGBkdEFM3GhsSNSwfDx/9oADAMBAAIRAxEAPwDitKeEUJQvamcCEoRQlCABShFCSkBw5OSE0JKCRi1CWo0xCkAITQjITQggGEoRQlCABhKEUJQgAU0IoShAAwmRwmhAGVdUKeQ7S0kmBOmYnMjY5Of6qs20puDYJgOJhtYOLRv2JAE+KnvLZ51jWI1asgDSSPZBn7oHdnvVW64bV0tgUjnsljmuJ7iJMR0x81gZa3O4e43Hrssi0wdL62mR7Zac4IMNJG5OehKi/sj9/wCA+ihdYVWGHUSwjOcEmIZO0iQfGe5Shj/2Tvn8dSIKMuNj/f7A/wBTpIShFCULfFAYShFCUIAGEoRQlCABhKEUJQgAYTwnhKEACQm0o4ShAAhqfQnhJADerTaEepOFAEWhLSpXBCVIEelItUhakgDCv7pzXP0B7S0g4bIfIa1xkjkIjzlZ9TipDY7LjOQ5kTM9AORW7dXIY/Mk7gD7sAOJyOcfiVX/ALcpHn7w76LHnFbpXlp36/8ARhPhcGZQvz7LWs2DsHTEE7ZPa7vFSjjJ8O6X4/0Ky+6oEk9iYEYaM56+KYCh0o+ZbKrSnF1GaOrXqjoIShFCeFtiYEJ4TwnhSSDCbSjhJAAaU5ajTlAEUJQjLUoQAEJQihKEADCUIoShAAaU4CKEoQAySUJw1BIKM08Ixav+6fchMjcQotPoDJ4hwhr3l7tREAQCZEcx9FQq8EYJc5zhIGRpI7WI2ye/mfj0RVSraw7VuOhEhp+8B4E/iUnl0uOXO1WWRyNcWc2OFaKjDqGmZzGoQeY5cvCUf24j/wCZvlTcR5EbrTvmu1MMgt7Q3I1AlhiYOOyPH5jI/aUx3FxkdyQ8BRk1Dj6/cu3N8s3oTwihKFtiYMJQihKEAMn0pQnhADFibSjSQFgQlpV/hPB6lzU9XSAmC4k4AAG5PeYHiVTdTIJBEEGCDyIwQVG5XRIGlNCkhLSpAjhNCk0paUARwnayTCMMV/htp2pPl4rmclFWTFWya04PiSrtHhLQ6Yyr1FuFK1qyMmolfY7HEiv6tU7y2a4ZC0nhQlipjladnThZylxbadtlXhdJeWIIiFk3djpyNlrYtRGar1E542jlfSKm9jJpjsQdZxI1ECBzg/Vc0Hfvj3H6L0QjsuiNue3muMqGg1xEOwSPZYdsbl2Vl67D/U3Xwy/FLijt4TwihKFuCIEJ4RQlCkkGEoRwlCgAITgIoSAQB6F+Tm2i1rOiC6pGrYlrWNgT0BLviuN9IaLm3NTWIJM+IOx716P6LgNsaf8Ahg++ST75Xn/pI4GsSOvwwszDkvUP4jc41jMdMQj0paVpigEK1bWkiSoW0ydlr2LOyOqpzT2rgtxxtg23DButGhZgKahSgKaFkZc8mOwxpAhieExck5yTci9IhquQF2E5ElM5sKtSZ04kLnKteDslWlBUbOExinUlZVONo5q5rBjC50wCCYE4zkjoN/Jcfd2VI1HmamXOOBjJO2F3/E6Glur7pDvLZ2OfZcVxV493rHw1/tu2LI3Oyc1bWSvYWxradfCeEUJQtkRBhKEcJQgkCE8IoShAAwnARQlCAPWeDUR9gpb5oM5kbtC8+9Kn6q393s+Q28f6rueDUXGypzP+zp6TMQPVs2E9Rz6nkvPeMl3rXBwgAwDjtQ1snHeVj6f875v/ACP5PyzOSREJ2sWuIl3h1CRK2KVvCCytw1oCtErG1Ga26NDHCkMDCTnISUD3LPlKxhIfVKGoYQU3ZUlQqntFiIqbkReo31wFVq3oB3Ve9R9TqixUMKi+4Eqvd8UkRHmqTKi68VXwVyQXG7klrREtJg79REgCY3+C5etfdoyJMmSASCZ5Houlvmgt1ROkh3kN/gSuYrAFxPqnGSTM7yd91p35FQm1yddpShWGtR/Z5W5YjRVhKFO62KAsKmwojhKEcJaVJAEJwEUJ4UEnqnCHfolJkOkUWSdJDcsBwTgnwXnvpAPzn+Z//SvQ+EXgfbMaHN1No0paCCWywe0OWQvPePVCahBAEFwxOc4JnmsjTfnfUey/lmTCnt2g4UcKe1GVqzflFIdmzRdASNRDR2SdC89l7NKPQxqIdYKhqPgqB9xJwlJSosRZNSFBVvJwFWqPTUKJccJZyk3SLUBVqGcqucqzc0SCpqdlLZhcrE26OtxkVGTsgawjC1qVmZlSuA6BMww+5XJmFdPOARLTM7npEgDI/osFxeDApAgbGaZkdZ1LpuJOAGr7h1Hn2dnCOfZJVU0XnO059oc/8pT0ZLakKyjybjGIzTTOcEta3zPHFSERqhROKFFBY7o6ICEUJwxSR2BCWlShiWhFk0en8Np02UdFMCWsZqOkNLuyWyT+t2mO9y8845QIqZOTBI6EtaT8T8F6LYexUy8wQMxpGNmQT1zMdYzJ4T0hb+e8m/8AAxY2kf8AU+poZ15Wv0MPSrFszOyf1Ss21JauSXlEoLksM2QVQpJhQ1XLEyxsfiytVHeitrYFQVCScLQoUYSsYW+SyyO4tAAjtKEBSP71JGFO1J2dIp3NLMqQbIalVGRiYXKfZ0VqhhU65KtvqghZ9SqMrlyAyeI1yzJYS0Zn9WT1iTAjeIyFRpcUqBoDRSgAAfnwcRjOjK3ajohxwBM+Bifdg+Somiw5FBpnMmmCTPMmFdHpUUS7N0Jw1EGo20T0XpbMsj0pBqn+ylMbcqLRNEZppxTTliQCACDUxCZIqCT1G2HZqdlw7QyZ7UMaMSMDB2kZ33A4H0gH54+Df+Bq7qyrUy2oaeqZ7RdMOMuEsn9WQ4eS4ribmvr9dh5gNB+IKxtK9s+fiaObzLj4GYLcxKtW1LCtPpJxSTM9RcSuOGmQeoUVRi0RTwoX0Un4lsucDL9XBlXQcJ3UUBZHNcSfsCQLzlLXIwge4Kq2uQTiQqJOixIn0DzTvuYChFSVFXqYwqnKkWJA3NbGFj0LgFxnClvbkjZZrXZlVeItybIlH2JOIXkENc0lpmY06XTA0kuIHlznxRt4lVAA9WDGJLxJ7zhRPfDQeUkHpBDd/h8VVdd0p9kfxgfDkmN6b4KaaO1aYUrbiFFCUL07VmVZYNzKYBQhPK5o6sJ7FGWQjlMV0iAU7KZJgbnA8SnAVvhtAurMa3cuEeWSfcFEnSslK2dRW4i2kwtDqbXANLstaSXFtMGObiXY6kQuTouNR+qQe07I8evNdqGsqPfT9XTIDywktBMaA45PiuG4NXfUbVe4AGnWFF+nALxRpl8A5Hb1/BY2BSU7s0JtVRrEJ6YQhwKm0wl88nHgYgkx3KNwTl6ruqZSe+i6h305QeqU2rCB5wrlkK3Ez69CVC6npGdlc1Ktc1MKbRzRSqVYwFTc/dKrc6VUNecpPJIsiiCvM9VV1yjuq0BZ7LmcJe6Z2WqtyI0knZxMAkwYENge88pHlXHESMCm4gYB0VcgbHDIVgu7FOQC0l+D1GkAzyM4x1ScyjP6/vcfjzWhBKS+n8CkrR3GhNpRgJ16mzKI4TwjhKEWAEJQpCEoRYAaV0voRZg1XPO7WgN8XTJ9w+KwqdBdP6ImHu8vk5Z+s1KhHahvBhbe5lvgdP8ASrkdKhd5mlTH48VynCSCOKMja6a8csupUpPv+a67gB/S7r+8P+VSXFcKB+0cR76/w9TR+iRxzdpjMopjU6xCs07ycFVqQ7lOKU7BaefFCaqSFsU5LoerVjIQsk5V4cNJaJU7LSBsvOTSTo1UZdSoQFUddd6t39KO5Zr7cnkqXJ2dUI3aYNNQwN/kmp8PLoyt/htgGzA8+asi36nFHN3fACR1PVYdzQdSMOHnG/gvUfsghY/G+Eh7CC2fmPBDin12SeXX9bdUGSr3FbcseQQQJMSP5qrRy4eKVatkmtb0AabG4mHzJiA48/ck5rAYjV36m57/AG+aN1lTJBIyWwHDDpk8xv8AyhT/AGM/tD/p+i1oVFV+gnJNs66EgEcJQvRWZYMJ9KKEoRYAlqkoUpKbSpqKryPyuiyCtkxwFueigl7vL5OWJoJW76Ms0l3l8nLy2pzQ3VfqjYhF7Sx6OH9Lu/7w/wCVS2XIcMb+ev8A/G/7VNdn6PU/0i5PV3/RSH8lyHCx+dvv8b/tsTeKV0yuS7JuGMBMEZW1RtR0WLYHS6Stf7cMAZTms3N+Xoq07W3kuCj0TvtsI7epIU5dhYEm7HTmuJ0uu4VCpTwtniLcrJq5wq5TosSK1EZXR2lCBndY9pZ6neC6JkQu8c7REkRuKqXNcDdWapVG7aDhdb+SKMDjtq17cMa4yMObqEeEiVxl5wiKriNDN4aG6BjAMlxAmD1XoVzbAiJLcgyInHiCFy3HfRq6gvt7qejKlOn97UQHxgd0ck3BxkqkUZE+0YmqGhsO1FuDiBk52xGDPhCqVLggkFlY5ORSpkHwJEx4rKq1uIP1tLqgLDDmgtYQRBMRGO004+8FjniFfnUq/wAbvqrnKKFbfqe5wlCKE8L0FmfQMJQihPCgKGa1Xba3VZjVq21PsrJ/E8zhi4dD+kgm+SNzFI3jzLVpdUDnTs1oBJ5bkgc0ZepabWfr02u6am6/c3Yn6Lx8pN8mrS6MFn5TKNr6ys6nVeHk9loZqaIblxLoxp+IXL8A/KHbvrVWkVGuuao0DSDGoNaNRBxsvQbG1p0y+p6lhJBaW+qaRpmTpb1MCBKwqPAbVhe51sz1pcKjXmkGlr8QGHOmCCd+i19FmcmoU7v7C+aNXIvcOttblv29kByWRwQw8rpBstXX5JKVegvp0ttkdOl0R+qT0XZUrzhYk27GjKuqOZIVB1oHFbtSkHKo62jZUN+hYmULa30kqeYUxwFXa+V1CVKieyOq/Kq3OyO4q58FVr3AKlT5JoiqUzG6z67iCpri4Ko1q/PoncciqaM3iDRTbUdILnOD2g4GrQ1mknOCG5PQ9y5CoKBJJLgZMjVRbB59kmR4Fb9erWNYvNJrwJ0RU9hpxLmEDtGN5MbDnLG7P7L/AHbj8eacdPsVO2eyDCaF2VLgrJnSD45UHEODNcyGgAjIx8E9D8QhJpC70zOUhOAjqUi0kHcIU/di22g6TchazNllUzla1B+oBYn4rBzgjQ0jpjBq0OD2+qpB6fzCiFJafAqUPJ7v5heexrax2b8pZurEA7ch8x/Vcz6RUNL+7HxGV3NxRkT4Lm+LUpeZG0fALb0+bw5WxPb4kaOZsqul4K6dtcQFgXNjAkKo+7c0TMQtDNCOojuiyuDeJ7ZHVkohU5LDdxKQDKs21wTlZWbTyhG2Nxkm6RsgYUVZw5pjcDSsuu+RCxJzoujGw7+6A23WTWunzjA+alezT2iqlxdu04aq45L7L1Eir3M+KqtqqnWuc96rV6z28iiM+bO9pcq3EbqjVuFFVBIyYWe655J/HkoonEmu6gDw4YAYNUblok4jc5ke7mpBdPOQylByJOY74bErHuOPUnPA9a1rQ1ocZ7RIA1AfdE89+kbqNzbEmSKZJzsVqqTQjwfQzXYSe2QnpsU4prGxZi5mNW9HxUMkx1j6rN4zwEUm6mkxOx+q7BjU1azD/aAI71qYtbNNc8FEoRfZ57TtzjG4kT06rVs6YIwIxtvtzWzeejhd7DtIiNMY3nl4qH+yH0m8uUnko1eoeSNROsajEibC1uDU8nwWdSpEkLc4dQ0g+SRUOUd5JeUvRhZHEbYQVsKhfU8FOZVxwL4nyc3Uo5hY/FbA6TA3B+RXSOpSm9R3LvFqNiGJRUuzmKVi7C1Le3wtF9oOiL1C51WslONBDGolSOSq3FNalK2k5R3diIweS81lk3bQypJM5y4fHyQVhhadxw7V5pM4cdyl4zlZduRzdHhY16olHdWwIW1VoxKy7kJ/FNJE3ZhVrMeKoV7JkExlbFwsqs+Fo42qKpGBWbpfkS0wIPIwNj0P43QfaaX3R/BPxjKuX9w12pka3ECWjoQB2jyGCOvRZn2SryqMA5D1ZMDx15TfQqfTFSgAhAVZ3pBb/tP9LvoqzuP0RMPnuiJ83QPikHgnflRWm65OZq+nlU1a9NtMM9U+A4kO1jUW+yRiYnfkjoem9wN/VkdCwj4hyy7izaDVdraS5zTjMjtmBG+XLnfSRlf1Y+zF2oHZoyf4hHL4r0Xh4ow5in8hdXJnqFn6d0z/ALRjmnq0hw/kfmr9T0hpPNJtN7XesdpIJgtGlxnSc7gDzXz3SPE5EirHhT7+gnotizbeaHGpqLpp6B2RnV2+fQd3PwSzxY59RaLHGvVHvFLhgmT7lea2F5dYcYq09Olz2TymQO4iYW1belNUPBf25ABIiQATG2+5VT0yxJyjy/3/AHI5n6ncqOvTkLn3elBwWsc7uIjzmVj8S9L7qfzbKTR+9rn4OVUskpRra7+X3JWJp9nSOti1xRsAPRcvW9K3aZc2o4xkNa05jIGZOVjD0xOvUKdwO71DhPnKS2593EHQykq5aPQnWydtquTo/lF5G2rH/LCld+UXBDbauHRg6QYPWDEongyS7TK7fpX1OpFl7lKLIc8rlrb8oXZaH29ZzoAc6GNBPMxqx1hXG+nbP2Tx/Cf5rrHo4J9P5pnEnP8A1m9WtRyCzbmhCo1PThvKi/zICxOEek76bXtrNdWmo97TqDdLHQQzngZ96pz6Kc35IneOTXZo3lLCwbhkkyr1x6SOdMUffUH/AIrDvK9V86WNaSDEukA8iQAJHdIVMPw/Uf2/wNrPBdszr2vBhUWnclFW4bdEzNLxgx7tSejwuv8ArNY49Wuc0R4EH5rQx6TNHtHEs8GY1zwzTUc1j3tnte0O1qAJgx1Ox2EKi6wdPt1f4h9F1tSwZpmoXNdyLYludIcCd3cg2M7ZEovUUf8A857/AN4v0l37xa7IneDlaHgNtvoU8RIv1b9pMskDoXAx4Eck32wTv8ZWULJ850+8qVtjmTynpz713ul7Fdl/7cOvwTm67wqTrfvPTdD6kn5KdzA0KF6GuBdDh0IwcbIOJVWV2aQymwy0ucxkEub0PId3cq7KPh8fJO2j4D4rpSZFEtjT9U3SC50mcjOY+itt4gR+P5KiJP4CZ4d1Hu5e9Q3Z0nRrDi7yPZA8d/gVWqcQJ6KmKm3ecY/EItWYXUVFE7mSm6Kb15P4KgJ7kWhWo5sn+0lELk/glVSUpKKAtuuj+CUzK7zzA/i+qplxSNRRtAsValT7zRHifmoBeVMQWkbYcIPcgNfvKCR3KNnxIDqX1TUWiJAktwSB1hO26q8mDvxp/wDaj1RmB7gl9o/GVHhv3AtUqtY7NHviOs7qZ9ld7sFKo2OVQjJ/yqmy7/qp2cQI2Lh5n6qdvuQS8L9FHjL6gFVzQ50sLntJ3AJeQG4GwAwrB4FU/wDst9wVYcYqGe2Y/vO8I71F9pd+I+iHXsHJ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235258"/>
            <a:ext cx="177165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77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Проекты и стратегическое планирование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891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Проекты являются средством организации операций, которые не могут </a:t>
            </a:r>
            <a:r>
              <a:rPr lang="ru-RU" dirty="0" smtClean="0"/>
              <a:t>быть проведены </a:t>
            </a:r>
            <a:r>
              <a:rPr lang="ru-RU" dirty="0"/>
              <a:t>в рамках обычной деятельности организации.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ru-RU" dirty="0"/>
              <a:t>часто используются в качестве средства выполнения </a:t>
            </a:r>
            <a:r>
              <a:rPr lang="ru-RU" dirty="0" smtClean="0"/>
              <a:t>стратегического плана </a:t>
            </a:r>
            <a:r>
              <a:rPr lang="ru-RU" dirty="0"/>
              <a:t>организации, причем команда проекта может состоять как из </a:t>
            </a:r>
            <a:r>
              <a:rPr lang="ru-RU" dirty="0" smtClean="0"/>
              <a:t>сотрудников организации</a:t>
            </a:r>
            <a:r>
              <a:rPr lang="ru-RU" dirty="0"/>
              <a:t>, так и нанята по контракту.</a:t>
            </a:r>
          </a:p>
        </p:txBody>
      </p:sp>
      <p:pic>
        <p:nvPicPr>
          <p:cNvPr id="8194" name="Picture 2" descr="https://encrypted-tbn0.gstatic.com/images?q=tbn:ANd9GcQl2QvK1tIdi3B06fSH0_LvZrFs5FWouv2HCsLwWjNV5sHd8y3o7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413110"/>
            <a:ext cx="3510136" cy="234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96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256584"/>
          </a:xfrm>
        </p:spPr>
        <p:txBody>
          <a:bodyPr>
            <a:normAutofit fontScale="62500" lnSpcReduction="20000"/>
          </a:bodyPr>
          <a:lstStyle/>
          <a:p>
            <a:pPr marL="0" indent="541338">
              <a:buNone/>
            </a:pPr>
            <a:r>
              <a:rPr lang="ru-RU" dirty="0"/>
              <a:t>Проекты обычно авторизуются в результате одного или </a:t>
            </a:r>
            <a:r>
              <a:rPr lang="ru-RU" dirty="0" smtClean="0"/>
              <a:t>нескольких стратегических </a:t>
            </a:r>
            <a:r>
              <a:rPr lang="ru-RU" dirty="0"/>
              <a:t>соображений: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b="1" dirty="0"/>
              <a:t>требования рынка </a:t>
            </a:r>
            <a:r>
              <a:rPr lang="ru-RU" dirty="0"/>
              <a:t>(нефтяная компания авторизует проект создания </a:t>
            </a:r>
            <a:r>
              <a:rPr lang="ru-RU" dirty="0" smtClean="0"/>
              <a:t>нового нефтеперерабатывающего </a:t>
            </a:r>
            <a:r>
              <a:rPr lang="ru-RU" dirty="0"/>
              <a:t>завода в ответ на постоянные перебои с</a:t>
            </a:r>
          </a:p>
          <a:p>
            <a:pPr marL="0" indent="0">
              <a:buNone/>
            </a:pPr>
            <a:r>
              <a:rPr lang="ru-RU" dirty="0"/>
              <a:t>поставками горючего);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b="1" dirty="0"/>
              <a:t>нужды организации </a:t>
            </a:r>
            <a:r>
              <a:rPr lang="ru-RU" dirty="0"/>
              <a:t>(</a:t>
            </a:r>
            <a:r>
              <a:rPr lang="ru-RU" dirty="0" err="1"/>
              <a:t>тренинговая</a:t>
            </a:r>
            <a:r>
              <a:rPr lang="ru-RU" dirty="0"/>
              <a:t> компания авторизует проект </a:t>
            </a:r>
            <a:r>
              <a:rPr lang="ru-RU" dirty="0" smtClean="0"/>
              <a:t>разработки нового </a:t>
            </a:r>
            <a:r>
              <a:rPr lang="ru-RU" dirty="0"/>
              <a:t>курса обучения для увеличения своих доходов);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b="1" dirty="0"/>
              <a:t>требования заказчика </a:t>
            </a:r>
            <a:r>
              <a:rPr lang="ru-RU" dirty="0"/>
              <a:t>(например, электрическая компания авторизует</a:t>
            </a:r>
          </a:p>
          <a:p>
            <a:pPr marL="0" indent="0">
              <a:buNone/>
            </a:pPr>
            <a:r>
              <a:rPr lang="ru-RU" dirty="0"/>
              <a:t>проект сооружения новой подстанции для электроснабжения нового</a:t>
            </a:r>
          </a:p>
          <a:p>
            <a:pPr marL="0" indent="0">
              <a:buNone/>
            </a:pPr>
            <a:r>
              <a:rPr lang="ru-RU" dirty="0"/>
              <a:t>промышленного района);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b="1" dirty="0"/>
              <a:t>технологический прогресс </a:t>
            </a:r>
            <a:r>
              <a:rPr lang="ru-RU" dirty="0"/>
              <a:t>(например, разработчик программного</a:t>
            </a:r>
          </a:p>
          <a:p>
            <a:pPr marL="0" indent="0">
              <a:buNone/>
            </a:pPr>
            <a:r>
              <a:rPr lang="ru-RU" dirty="0"/>
              <a:t>обеспечения авторизует новый проект разработки нового поколения видео-</a:t>
            </a:r>
          </a:p>
          <a:p>
            <a:pPr marL="0" indent="0">
              <a:buNone/>
            </a:pPr>
            <a:r>
              <a:rPr lang="ru-RU" dirty="0"/>
              <a:t>игр после появления новых игровых приставок от производителей</a:t>
            </a:r>
          </a:p>
          <a:p>
            <a:pPr marL="0" indent="0">
              <a:buNone/>
            </a:pPr>
            <a:r>
              <a:rPr lang="ru-RU" dirty="0"/>
              <a:t>электроники);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b="1" dirty="0"/>
              <a:t>требования законодательства </a:t>
            </a:r>
            <a:r>
              <a:rPr lang="ru-RU" dirty="0"/>
              <a:t>(производитель краски авторизует проект</a:t>
            </a:r>
          </a:p>
          <a:p>
            <a:pPr marL="0" indent="0">
              <a:buNone/>
            </a:pPr>
            <a:r>
              <a:rPr lang="ru-RU" dirty="0"/>
              <a:t>разработки инструкции по обращению с новым токсичным веществом).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Проекты и стратегическое планирование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084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427" y="4444914"/>
            <a:ext cx="2207717" cy="2413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52736"/>
          </a:xfrm>
        </p:spPr>
        <p:txBody>
          <a:bodyPr/>
          <a:lstStyle/>
          <a:p>
            <a:r>
              <a:rPr lang="ru-RU" b="1" dirty="0"/>
              <a:t>Управление проектами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3960439"/>
          </a:xfrm>
        </p:spPr>
        <p:txBody>
          <a:bodyPr>
            <a:normAutofit fontScale="85000" lnSpcReduction="10000"/>
          </a:bodyPr>
          <a:lstStyle/>
          <a:p>
            <a:pPr marL="0" indent="541338">
              <a:buNone/>
            </a:pPr>
            <a:r>
              <a:rPr lang="ru-RU" dirty="0"/>
              <a:t>Управление проектами – это приложение знаний, навыков, инструментов </a:t>
            </a:r>
            <a:r>
              <a:rPr lang="ru-RU" dirty="0" smtClean="0"/>
              <a:t>и методов </a:t>
            </a:r>
            <a:r>
              <a:rPr lang="ru-RU" dirty="0"/>
              <a:t>к операциям проекта для удовлетворения требований, предъявляемых </a:t>
            </a:r>
            <a:r>
              <a:rPr lang="ru-RU" dirty="0" smtClean="0"/>
              <a:t>к проекту</a:t>
            </a:r>
            <a:r>
              <a:rPr lang="ru-RU" dirty="0"/>
              <a:t>. </a:t>
            </a:r>
            <a:endParaRPr lang="ru-RU" dirty="0" smtClean="0"/>
          </a:p>
          <a:p>
            <a:pPr marL="0" indent="541338">
              <a:buNone/>
            </a:pPr>
            <a:r>
              <a:rPr lang="ru-RU" dirty="0" smtClean="0"/>
              <a:t>Управление </a:t>
            </a:r>
            <a:r>
              <a:rPr lang="ru-RU" dirty="0"/>
              <a:t>проектами выполняется с помощью применения </a:t>
            </a:r>
            <a:r>
              <a:rPr lang="ru-RU" dirty="0" smtClean="0"/>
              <a:t>и интеграции </a:t>
            </a:r>
            <a:r>
              <a:rPr lang="ru-RU" dirty="0"/>
              <a:t>процессов управления проектами: инициации, </a:t>
            </a:r>
            <a:r>
              <a:rPr lang="ru-RU" dirty="0" smtClean="0"/>
              <a:t>планирования, исполнения</a:t>
            </a:r>
            <a:r>
              <a:rPr lang="ru-RU" dirty="0"/>
              <a:t>, мониторинга и управления, завершения. </a:t>
            </a:r>
            <a:endParaRPr lang="ru-RU" dirty="0" smtClean="0"/>
          </a:p>
          <a:p>
            <a:pPr marL="0" indent="541338">
              <a:buNone/>
            </a:pPr>
            <a:r>
              <a:rPr lang="ru-RU" dirty="0" smtClean="0"/>
              <a:t>Менеджер </a:t>
            </a:r>
            <a:r>
              <a:rPr lang="ru-RU" dirty="0"/>
              <a:t>проекта – </a:t>
            </a:r>
            <a:r>
              <a:rPr lang="ru-RU" dirty="0" smtClean="0"/>
              <a:t>это лицо</a:t>
            </a:r>
            <a:r>
              <a:rPr lang="ru-RU" dirty="0"/>
              <a:t>, ответственное за достижение целей проекта.</a:t>
            </a:r>
          </a:p>
        </p:txBody>
      </p:sp>
      <p:sp>
        <p:nvSpPr>
          <p:cNvPr id="4" name="AutoShape 2" descr="data:image/jpeg;base64,/9j/4AAQSkZJRgABAQAAAQABAAD/2wCEAAkGBhQSEBIQEg8PFBIVFhIVFBQQEBQWFRAQFRAVFBQQFBUXHCYeFxkjGhYVHy8gJCcpLSwsFR4xNTAqNSYrLCkBCQoKDgwOGg8PGiwfHyQpLCkpLCwpKSksKSwsMCwpLCwsKSwpLCwsLCwsLCwsLCwpKSwpLCksLCksKSwpLCwsLP/AABEIAOsA1wMBIgACEQEDEQH/xAAcAAEAAgIDAQAAAAAAAAAAAAAABQYEBwECAwj/xABGEAABAwEEBQkFBAcHBQAAAAABAAIDEQQFEiEGMUFRkRMiYXFygaGxwQcjMlLRQqKy8BQkYoKSwuEVJTM1Q2OzFlNzdKP/xAAaAQEAAgMBAAAAAAAAAAAAAAAABAUBAgMG/8QAKhEAAgEDAgQHAQADAAAAAAAAAAECAwQREiEFIjFxEyMyM0FRgWEUwdH/2gAMAwEAAhEDEQA/AN4oiIAiIgCIiAIiwbyvVsIzzcdQ9SsNpLLMxi5PCM5FSrVpJIT8ZHQ3JdINIpAfjd3mvmov+ZSzjJM/wqmMl4RRd1X2JeaaB3g7qUopUZKSyiJKLi8MIiLJqEREAREQBERAEREAREQBERAEREAREQBERAEREB0mkwtLjqAJ4Ba/vW3l7i4nM/miu98H3EnZ9Vri2OzKreITcYYRZ8Pgm22Y8k64ZOsaQpGV5jW8noNCwTl32ogggrYVitGONr94z69RWsrGcwthXAPcN6z5r0nDpuUWmUXEIJYZJIiK1KkIiIAiIgCIiAIiIAiIgCIiAIiIAiIgCIiAIiIDpNEHNLTqIIPURRavvWExPdG/4mkjtDY7hRbKtF4xs+KRo6K1PAKt6QPs1pHxuZIMmyCMnLc4faHiol1CNSOlvDJtrOdOWUngopeu7CsW8btnjcQwNkbscwkVHU4AhZ9w6NWm0E0bE0A0cTMwlppWhawkg57QqSNjJyLiV1FLd4JG67OXOa0CpJoOtbJskGBjWDYKd+0qNuPR5lnFa45KULiKU6GjYpdX1vQVKOCkua/iy26BERSCKEREAREQBERAEREAREQBERAEREAREQBERAdXvABJ1AVPUqred+OdWhIbsA9VNX/PhhI2uIHdrPkqLec9BRQruv4UcosLOgpvLMS1W8udrSKdY0TV4utQ5ZzB9kMr1uqacAOK80pTlmbZfNRWIomGyqC0gs3JubbIjyczXMa5zMjJG54aWuprpWoOsEKVjcovSqWlld2o/wDlarC2qy1x7kOvBaHn6LFo1pTOWYnSl4rQB/O1dJzVssOkzXZPGE7xmO/aFrHRGasJ6Hu8gVYY3qfK5lCo1/SFC2hOmnj4NkB1cwuVC6M2oujLD9mlOo7PzvU0rGMtSyVs4aJOIREWxoEREAREQBERAEREAREQBERAEREAREQFe0pmzY3cCeOXoqPeElXUVp0htFZX9GXAfWqqbs3Erz3E55ek9DYQ0xydom7TqUFdUvKY5v8AuPLh2dTPugLN0ltfJWV9PifSNvW/InubUrFuqPDG0bgFFnHRQ7kiL1VexNxFQmmkn6uBvkjH3q+imolXNN5OZC3fJXgxxXSyWake5yuninLsZWhZ90/t/wAjVZ2voC46gCeAqqtoUfdydv8AkCslrNIX9OEcXgeVVKuNqsn9f8ONv7USz6FSEhxJzIBPFWpVXQv7XZHmFala23tRKq691hEXAcpBGOUREAREQBERAEREAREQBERAEREAXV7qAndmuyxL0lwxOPdxRmUsvBSb1l+I76+KhIdakr2lyUfZgvK3UtdbB6eitNMr2l8mKaGLY0F57TjQeA8VmWMZBR17uxWl7unCOpop6KSsmoLa82iomLf1NkpEqnptJ7yBvbP3aeqtcapmmD62mMbmOPFwC68PWaiON6/LZMaE/wCHJ2x+EKw3q+kTemRg4Bx9FXdBzzJO0Pwqa0jfRkPTIfBn9V2uvXPt/o52vtwLboZNzyN7T4EFXBa80TtNJozvNOIp6rYasLGeqiivvo6apU9ML9cw8iwkZAuI1mupvDzVVs16va7EHEHeCrBp5dTq/pDQSygD6fZIyqeilM+hUyyyY3hjOc46g3Mk9AClvJR1tWs2zcV48vC15+LMO6xtUgozR27jDA1jviNXO6CdnCik1sTY5wshERDYKvaU3+YAI2ZPIqT8rdQp0qwqj6fWFwc2ahwEBpPyuFde6o8lhnOq2ovBER6QS4sXKvr2irzo9e5njJd8TaA9IOo+a1dG8V1rYuhtgcyIvcCMdKA/KNvfXwWERqEpOW5YkRFsTQiIgCIiAKG0mmpG1u8k8B/VTKr+leqP9/8AlWlT0M60VmoimXkCSAF4tBYC5wIoCcxuUi40q5Qlov5gcWyPaa/Y1kjqXnvB83U028/B6DxOTGUiuvNXV6VLWM6lByTDESMhU0FdQ2BTNgdqWl6uhtbsl2alRdJ3Vth6I2+Lj9Feo1UNMbFhlZMNTuY7oOtp8x3rtw9pVNyPepum8EloN8Mvab+FS2lPwwdp/wCFqxtErAY4cR+J5xEbhTmjhn3rO0jiqyLoL/Jq7V2pSng1oJxhHJ7XFPQtO4g8DVXHSnSgwFscVMZGIuIrhadQA3la/uyfCQCs6+5XPldK4c3m5jMBoaAM9mpb8MlyOJC4zlJSiZbtK7Sf9d3cGj0VfZpdaobeyJkzA2QOeR+jwA5A8zE1gJGS87plLomOP2gXdznFwHAhQN4Tf3tZxuYRxa9Wx5+EpZaz8M2pZdPJQRjZG4dFWn6eCuV3W9s0bZWanb9YIyIPTVaftElGjpc0cc/RX72fWmsMjPleD3Ob9WlEzpRqSbwy0ySBoqSABrJNAO9dILS14qxzXDe0g+Sq+nr3hkdK4KuruxZUr3V8VGaEPebRlXDhOPdSmVe+izk6urienBcL6vhtmj5R2ZOTWjW530VQn00lkBGCLCci0sxAjccRzXXTu3Y5xGDkwfeOZ9OCqkU5Mzm1ya1le07E4+GFYbOFWrLU0vgyLyv0WSloZY7C7MA445Khx1OaA/CP4VdrHp3WnKQ7qljvIH6rV+m8lLL1vb5Eqfs7/dh25mL7tUyFUkopo2xYra2VgkYatPEHaCN691VtA7STHI07C08QR/KrStiXCWqKYREQ3CIiA4JVZ9oF6tgshcQC8uAiFc+U2U8u9U32tv8A1yIVP+C3xlk+ioznE6yT1mq1b+DpGPybMvPR20BlBNZH1GY5Xk3B1MwK1BzrtVJdo9LDKLRPyDWNc1vNtEb3uDnZ0awnIa6mihsI3DgmFc9Mc5R28SWMNmfpBExloPJua6N1HjCQQ0nW3LVnXis67H5BVy0/CfztWfoi7mv7Srb+gnBzz0J1pXepQZcYVzPZWvFHta4bnAEeK4gXuVWQytywludohReN+N5jD0nyXqwr3tthdJESxpdg5zgNeHVWnBSaWZJpHKbS6laDc1LWawnBI0uPOhndQbGiJ2Z76BR3J0IVvsthpYrRaCczEYmjcC6rj31HAraypqdbmXTc4X1SUKOY/O34U+xswsa3c0DgFULXLW94+jCP/m76q5RjJU2W7ZDerXYebUPrswBtONcu9XyPI0msyz9Mtt5Rkxhw+w5rz1Vw/wAwVm0JvYQvlLvhMTndZZzgOBKwrmsnK8tDSpfBKG9oYXN8QFD2E0JYaNc2ocHGhGsUIKfAWYpSRZbXphNLiYeSwnWwxtcKHVXEDXV4KP0V0xmY6eJrbPhZLgAbCGVGEGrsNKnneCjYGESS1+ZoHZEbaeJJ71GaHzYpbYf99x+7/RDMZT33+iyW6YyTOedZJJ7zVQd1OxPleftSOP7o5rfABTVns5cScvhe45jINYXHLuUTdjKBDSXRsitO5Pcxt3vPg0/VTrZf1Mu/2m+TVXNPAcMRoaVdn00FPVWKyxn9DDSDXkW1B2UaK+SL4OuOSJbvZ9bfeFvzsy62mvlVX1ai0JtmGeHocGnqPN8ituLKO9u+XByiIskgIiIDUHtXkrbmjdDGPvvPqqWrh7U/8wP/AIo/Nyp65vqdo9DhERYMmPa9X56Vn6HDmv7foo+2nL89Kk9DG+7d2z5BRL32X+Em091FysjK0WHPewc8tZ8LSRX5iMiepZhlwRPftDTTtEUHiVV7C2mSqpclLuWq5plns8lVbtEDz3dn1CpdjKuWh5947snzC7cPeZo43q8tmRpVcL5QwwRx48XONGtJB2knWmkkPI3dyVa0DGk7yDiJ7yCrKqtp9NSFjd5J4Cnqr7CW55yo2ottlAYuCuWhe183abPaXREkjDGc95YC4D96q1wVqjs2Y0l+Gyh0rPjwSMafle9uFrj0A59yr39u2flcbmWmQAtIxmMOaDWragkOBrXZmB0rJ0ld7o/naFUA74utZT2J9vFShubRtEwfI+RoIa84mg7GkCg7hRRGj90Os5tBLsRkeXNA+Xp6czwUtZYS4sYNZEbR1kNC8LSHN5RjqYmue001VaSMuCwQ8tNv4yZFnlLeU9053un1dTKMPGAOJPXs3rEsbVU9F6uneamjGO27SQ31Vws7Vl9DetHRiJ3tFla8APaHAEGh3jMFZDLUI+fjazDnjc0uawbXFo+IAVy2rAtdrIkawDKlSenYF5Xs73EnZd+ErCNI7SSMCxz2flxit0DY8QGOASkmrsyYzG3KlekVFKrdmjl4QSwNNmm5WNnMxVJOIAEgkgZ5jivlyxOz7/Vb39in+XP/APYl/BGtslkoJbo2AiIsmQiIgNVe2GIcvZ3AUcY3gneGvGEHqxHitfZ71sH2vv8A1izjdE48ZP6KgLm+p2j0PSazYWRvEjHF+OrAM48JABOe3qXjU9C7LhYMmLbNSmtCm+5J/bd5BQtv1DvU/oS33A7bvRRLz2v0lWnufhY7zNIKfM4cBn9FAsbRysl7Wb3DX7n4eLCfRV94zVbcRxBdiypPMiWsRVy0PPvD2T5hUuxFXHRB3vf3XJw586Nb1eWy5Kje0KfnsZuHmT/RXla405kraSNwA+6F6F9Dy9d4gR2j1m5S1Qs2Y2k9TecfJSPtEhpamO+aMcQ5w+i66DsrbG9DZD92nqsz2lM58Duhw8R9VhdCPFeSzXOkbfcu/O1VCxZ06XN8XhbMu+yMknhZI1rmOkjDmu1OaXgEHoVwvb2eXeyGR7LHEHACmF7+acQoQMVAUXQ7W8sQIjRiLHbY+hznfwhzh5BYOkkNLVaW73uP8WfqpHRbmWyPEQK4hmRrcxwHiQvHSyL9emoPlP3Gp8EfHl/pWbFodNYg58xiInwmPk3lxwVLjiBAoc271JQBS+lNpD2WShBwwtrQ1o7UR181RdkbUgbyBxKMzWeqSMjS27+SdZsszBGT2sTifNQ15CsLuyfJXP2mQ0dA79l44Fp9VVBFibhO1H1FRaahq+7ti+hfZBCG3VGQM3STuPSeVc3yaOCr7PYNEKYLdMBsxRMd5EK/aKaPixWVllEhkDDIcRaGk45HPzAJ1YqdyyWOdiXREWTAREQGtfabcM89pjfFBJIwRBpLG4qO5R5pQZ6iNioU90yMyfHI0jWHsc2nEL6HWPJZq1K1cTZSwfOrmUXVbxvS6IXNdjghdkfijaTq30WqLVc4BOVOpcqklBZZ3pRdToVe830A71aNCG/qzT+0/wA1hsuhjnAubWlaVOqutWG57C2JgYwUaCSBWus1KrLi6hVWiP2WNC2nTlql9FivOD+7sX++OHJkeqpso1LYFuirdRO54P38PqqDOFreR5V2N7Z5k+5m2Eq36JvpM2u534VT7CVZrgbika0bcvBRbB+YjveLy32L9y7fmbxC1rpecVpeRnmfDJXGW65NlD1H6qGtuj8xJIAqdpByr3FemaPKVYuUcEXoO7Da21yqyQZ9QPopL2k/DAel/wDKvGyaOTscHVFR+0fUL3vS45Zg0HDlXadtPosJbGkYvw3HBT7E6kjDuc08HBbMks7DkWtI6QqqNGJhsb3EKcskEwaA7MjbXXuWUZoxccpo9DckBOLkmV11Aoa78lxPcMDzidG0k6ySanvqvTk5Ny5pJuWTtpX0U/SixtjkDGNo3C00FdZrVR1kdRwO4g8CrNfN0vlfiwO1AatywG3K4ZcmfFaNbkSpB6smb7Qnl0cJNNcmob2tPoqpZdQVsvWzSTwxsLCSw7BrGGletRkFxObrY7hRZZmrFyllGybFJijY7e1p4tBXsoG47wcGNjdHk0UBBzoNQIKmG2objwWSXF5R7IurZAUQ2Oy4SiUQHKIlEBHXpHzXdR8lra8IMytq2hvMdlsPktaXgzMqDevkLCy6srzI+cpWyhYFOcs+zlecpPmLya2LiWVuuUdDjweCtczjJbJuvnXfO3c2X/jBWt59qurtZpxf8Ky2eJyX9PaxFWbR99Jo+03zVXsTlO3bLhc07iDwKrLN4mu5PuFmLRs9Fw01zXK9UeXCIiA4wjcFxgG4LsiA68mNwTkxuC7IgOvJjcuOTG5d0QHTkhuTkhuXdEB05IblzyYXZEBwGouUQHFVwZAo+a2LEktpQzgmeXC4/SAq+62FebrcUM4Ju1W8Bpy2Hb0LX9udUlTkttrXNV6Y1JUC99KLCyWGyKkFHLJhK6zQ5r2giyrUDrVDRotzZcVJrSW7ReWsNoZ+zXi1wPoteSqxWW3GM1a8DItNNoIzH53KAtlmcyhIGE5Ag1Fd3QVb1GpQUU84K+EXGbl9nnY3Zqbsar7HUNVnw3iRqVZT005c5Nlma5Ta1x24SRNFRiaA1wrnlqPeFIrVVivR5PxEdRor3cF64o6SP5wORO0U3q+t7qFbaJSXFrKluyaRcB1dRXKlkMIiIAiIgCIiAIiIAiIgCIiAwJrDVYr7vKmVxRDJX32E7l4PsJ3KzGMbl1MA3IZyVGa7SdWSiZ7nkGYofBbCNlC8ZLvBXOdKM1udadaUOhreSzOGtjh3fRYdoedS2Y66ugLzfcjTrY09YBVfV4eprEZYJtO/0vmjk1pEpCCziRpY5ocMjQiuYV6FwN2MYP3Qu4uboCxb8P8ABkpas/htWv1UWMFD/wClIzqxt6nZcDVcf9InZKe9g9CFfv7I6lz/AGX0KbO3pT9UURI3M49GUqy6NOb/AKgP7v8AVTVishZtJU6Lt6F6tu9ZpW9Ol6FgxUuJ1PU8mLZpiFIRT71w2yAL1bGAu5GZ3REQwEREAREQBERAEREAREQBERAEREAREQBERAEREAREQBERAERE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42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52736"/>
          </a:xfrm>
        </p:spPr>
        <p:txBody>
          <a:bodyPr/>
          <a:lstStyle/>
          <a:p>
            <a:r>
              <a:rPr lang="ru-RU" dirty="0"/>
              <a:t>Управление проектами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управление проектом входит:</a:t>
            </a:r>
          </a:p>
          <a:p>
            <a:pPr marL="0" indent="0">
              <a:buNone/>
            </a:pPr>
            <a:r>
              <a:rPr lang="ru-RU" dirty="0"/>
              <a:t>• Определение требований</a:t>
            </a:r>
          </a:p>
          <a:p>
            <a:pPr marL="0" indent="0">
              <a:buNone/>
            </a:pPr>
            <a:r>
              <a:rPr lang="ru-RU" dirty="0"/>
              <a:t>• Установка четких и достижимых целей</a:t>
            </a:r>
          </a:p>
          <a:p>
            <a:pPr marL="0" indent="0">
              <a:buNone/>
            </a:pPr>
            <a:r>
              <a:rPr lang="ru-RU" dirty="0"/>
              <a:t>• Уравновешивание противоречащих требований по качеству, содержанию,</a:t>
            </a:r>
          </a:p>
          <a:p>
            <a:pPr marL="0" indent="0">
              <a:buNone/>
            </a:pPr>
            <a:r>
              <a:rPr lang="ru-RU" dirty="0"/>
              <a:t>времени и </a:t>
            </a:r>
            <a:r>
              <a:rPr lang="ru-RU" dirty="0" smtClean="0"/>
              <a:t>стоимости (</a:t>
            </a:r>
            <a:r>
              <a:rPr lang="ru-RU" dirty="0"/>
              <a:t>"тройное ограничение" </a:t>
            </a:r>
            <a:r>
              <a:rPr lang="ru-RU" dirty="0" smtClean="0"/>
              <a:t>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• Коррекция характеристик, планов и подхода в соответствии с мнением </a:t>
            </a:r>
            <a:r>
              <a:rPr lang="ru-RU" dirty="0" smtClean="0"/>
              <a:t>и ожиданиями </a:t>
            </a:r>
            <a:r>
              <a:rPr lang="ru-RU" dirty="0"/>
              <a:t>различных участников проекта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57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u="sng" dirty="0" smtClean="0"/>
              <a:t>Управление проектом, составляющие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/>
              <a:t>Планирование</a:t>
            </a:r>
          </a:p>
          <a:p>
            <a:pPr lvl="1"/>
            <a:r>
              <a:rPr lang="ru-RU" dirty="0" smtClean="0"/>
              <a:t>Определение с желаемыми результатами</a:t>
            </a:r>
          </a:p>
          <a:p>
            <a:pPr lvl="1"/>
            <a:r>
              <a:rPr lang="ru-RU" dirty="0" smtClean="0"/>
              <a:t>Создание графика выполнения работ</a:t>
            </a:r>
          </a:p>
          <a:p>
            <a:pPr lvl="1"/>
            <a:r>
              <a:rPr lang="ru-RU" dirty="0" smtClean="0"/>
              <a:t>Расчет количества необходимых ресурсов</a:t>
            </a:r>
          </a:p>
          <a:p>
            <a:r>
              <a:rPr lang="ru-RU" b="1" dirty="0" smtClean="0"/>
              <a:t>Организация</a:t>
            </a:r>
          </a:p>
          <a:p>
            <a:pPr lvl="1"/>
            <a:r>
              <a:rPr lang="ru-RU" dirty="0" smtClean="0"/>
              <a:t>Распределение ролей и обязанностей</a:t>
            </a:r>
          </a:p>
          <a:p>
            <a:r>
              <a:rPr lang="ru-RU" b="1" dirty="0" smtClean="0"/>
              <a:t>Управление</a:t>
            </a:r>
          </a:p>
          <a:p>
            <a:pPr lvl="1"/>
            <a:r>
              <a:rPr lang="ru-RU" dirty="0" smtClean="0"/>
              <a:t>Перераспределение работ и назначений</a:t>
            </a:r>
          </a:p>
          <a:p>
            <a:pPr lvl="1"/>
            <a:r>
              <a:rPr lang="ru-RU" dirty="0" smtClean="0"/>
              <a:t>Руководство работами и контроль результатов</a:t>
            </a:r>
          </a:p>
          <a:p>
            <a:pPr lvl="1"/>
            <a:r>
              <a:rPr lang="ru-RU" dirty="0" smtClean="0"/>
              <a:t>Решение возникающих проблем</a:t>
            </a:r>
          </a:p>
          <a:p>
            <a:pPr lvl="1"/>
            <a:r>
              <a:rPr lang="ru-RU" dirty="0" smtClean="0"/>
              <a:t>Обмен информацией с заинтересованными лицами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38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58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u="sng" dirty="0" smtClean="0"/>
              <a:t>Сложности в управлении проектом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не единственная ваша обязанность</a:t>
            </a:r>
          </a:p>
          <a:p>
            <a:r>
              <a:rPr lang="ru-RU" dirty="0" smtClean="0"/>
              <a:t>В проектной команде зачастую работают те кто раньше вместе не работал</a:t>
            </a:r>
          </a:p>
          <a:p>
            <a:pPr lvl="1"/>
            <a:r>
              <a:rPr lang="ru-RU" dirty="0" smtClean="0"/>
              <a:t>Разные методы работы и стиль общения</a:t>
            </a:r>
          </a:p>
          <a:p>
            <a:pPr lvl="1"/>
            <a:r>
              <a:rPr lang="ru-RU" dirty="0" smtClean="0"/>
              <a:t>Разные навыки и подходы к выполнению задач</a:t>
            </a:r>
          </a:p>
          <a:p>
            <a:pPr lvl="1"/>
            <a:r>
              <a:rPr lang="ru-RU" dirty="0" smtClean="0"/>
              <a:t>Не налажено взаимодействие</a:t>
            </a:r>
          </a:p>
          <a:p>
            <a:r>
              <a:rPr lang="ru-RU" dirty="0" smtClean="0"/>
              <a:t>У вас нет административных полномочий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60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9544" y="836712"/>
            <a:ext cx="4104456" cy="353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u="sng" dirty="0" smtClean="0"/>
              <a:t>Проект</a:t>
            </a:r>
            <a:endParaRPr lang="ru-RU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3772" y="1025587"/>
            <a:ext cx="7866620" cy="1894892"/>
          </a:xfrm>
        </p:spPr>
        <p:txBody>
          <a:bodyPr/>
          <a:lstStyle/>
          <a:p>
            <a:r>
              <a:rPr lang="ru-RU" i="1" dirty="0" smtClean="0"/>
              <a:t>Затраты</a:t>
            </a:r>
          </a:p>
          <a:p>
            <a:r>
              <a:rPr lang="ru-RU" i="1" dirty="0" smtClean="0"/>
              <a:t>Рамки проекта</a:t>
            </a:r>
            <a:r>
              <a:rPr lang="ru-RU" dirty="0" smtClean="0"/>
              <a:t>            </a:t>
            </a:r>
            <a:r>
              <a:rPr lang="ru-RU" b="1" dirty="0" smtClean="0"/>
              <a:t>Качество</a:t>
            </a:r>
          </a:p>
          <a:p>
            <a:r>
              <a:rPr lang="ru-RU" i="1" dirty="0" smtClean="0"/>
              <a:t>Сроки</a:t>
            </a:r>
            <a:endParaRPr lang="ru-RU" i="1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3419872" y="980728"/>
            <a:ext cx="1017443" cy="1800200"/>
            <a:chOff x="3419872" y="1700808"/>
            <a:chExt cx="1017443" cy="1800200"/>
          </a:xfrm>
        </p:grpSpPr>
        <p:cxnSp>
          <p:nvCxnSpPr>
            <p:cNvPr id="8" name="Скругленная соединительная линия 7"/>
            <p:cNvCxnSpPr/>
            <p:nvPr/>
          </p:nvCxnSpPr>
          <p:spPr>
            <a:xfrm>
              <a:off x="3419872" y="1700808"/>
              <a:ext cx="1017443" cy="936104"/>
            </a:xfrm>
            <a:prstGeom prst="curvedConnector3">
              <a:avLst>
                <a:gd name="adj1" fmla="val 5000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Скругленная соединительная линия 11"/>
            <p:cNvCxnSpPr/>
            <p:nvPr/>
          </p:nvCxnSpPr>
          <p:spPr>
            <a:xfrm flipV="1">
              <a:off x="3419872" y="2636912"/>
              <a:ext cx="1016496" cy="864096"/>
            </a:xfrm>
            <a:prstGeom prst="curvedConnector3">
              <a:avLst>
                <a:gd name="adj1" fmla="val 5000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Прямоугольник 3"/>
          <p:cNvSpPr/>
          <p:nvPr/>
        </p:nvSpPr>
        <p:spPr>
          <a:xfrm>
            <a:off x="217202" y="3024641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/>
              <a:t>Качество исполнения</a:t>
            </a:r>
          </a:p>
          <a:p>
            <a:r>
              <a:rPr lang="ru-RU" sz="2400" dirty="0"/>
              <a:t>проекта зависит от уравновешивания этих трех факторов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7202" y="4797152"/>
            <a:ext cx="78831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Проекты с высоким качеством организации дают требуемый продукт, </a:t>
            </a:r>
            <a:r>
              <a:rPr lang="ru-RU" sz="2400" dirty="0" smtClean="0"/>
              <a:t>услугу или </a:t>
            </a:r>
            <a:r>
              <a:rPr lang="ru-RU" sz="2400" dirty="0"/>
              <a:t>результат, соответствующие содержанию проекта, вовремя и в </a:t>
            </a:r>
            <a:r>
              <a:rPr lang="ru-RU" sz="2400" dirty="0" smtClean="0"/>
              <a:t>пределах установленного </a:t>
            </a:r>
            <a:r>
              <a:rPr lang="ru-RU" sz="2400" dirty="0"/>
              <a:t>бюджета.</a:t>
            </a:r>
          </a:p>
        </p:txBody>
      </p:sp>
    </p:spTree>
    <p:extLst>
      <p:ext uri="{BB962C8B-B14F-4D97-AF65-F5344CB8AC3E}">
        <p14:creationId xmlns:p14="http://schemas.microsoft.com/office/powerpoint/2010/main" val="142128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025352"/>
            <a:ext cx="8496944" cy="5832648"/>
          </a:xfrm>
        </p:spPr>
        <p:txBody>
          <a:bodyPr>
            <a:normAutofit fontScale="70000" lnSpcReduction="20000"/>
          </a:bodyPr>
          <a:lstStyle/>
          <a:p>
            <a:pPr marL="3175" indent="538163">
              <a:buNone/>
            </a:pPr>
            <a:r>
              <a:rPr lang="ru-RU" b="1" dirty="0"/>
              <a:t>PMI (</a:t>
            </a:r>
            <a:r>
              <a:rPr lang="ru-RU" b="1" dirty="0" err="1"/>
              <a:t>Project</a:t>
            </a:r>
            <a:r>
              <a:rPr lang="ru-RU" b="1" dirty="0"/>
              <a:t> </a:t>
            </a:r>
            <a:r>
              <a:rPr lang="ru-RU" b="1" dirty="0" err="1"/>
              <a:t>Management</a:t>
            </a:r>
            <a:r>
              <a:rPr lang="ru-RU" b="1" dirty="0"/>
              <a:t> </a:t>
            </a:r>
            <a:r>
              <a:rPr lang="ru-RU" b="1" dirty="0" err="1"/>
              <a:t>Institute</a:t>
            </a:r>
            <a:r>
              <a:rPr lang="ru-RU" b="1" dirty="0"/>
              <a:t>)</a:t>
            </a:r>
            <a:r>
              <a:rPr lang="ru-RU" dirty="0"/>
              <a:t> - Институт управления проектами — международный некоммерческий институт управления проектами, разработавший набор международных стандартов по управлению проектами, программами, портфелями проектов и развития компетенций менеджеров проектов и программ.</a:t>
            </a:r>
          </a:p>
          <a:p>
            <a:pPr marL="3175" indent="538163">
              <a:buNone/>
            </a:pPr>
            <a:r>
              <a:rPr lang="ru-RU" dirty="0"/>
              <a:t>Институт проводит сертификацию специалистов в области управления проектами (</a:t>
            </a:r>
            <a:r>
              <a:rPr lang="ru-RU" b="1" dirty="0" err="1"/>
              <a:t>Project</a:t>
            </a:r>
            <a:r>
              <a:rPr lang="ru-RU" b="1" dirty="0"/>
              <a:t> </a:t>
            </a:r>
            <a:r>
              <a:rPr lang="ru-RU" b="1" dirty="0" err="1"/>
              <a:t>Management</a:t>
            </a:r>
            <a:r>
              <a:rPr lang="ru-RU" b="1" dirty="0"/>
              <a:t> </a:t>
            </a:r>
            <a:r>
              <a:rPr lang="ru-RU" b="1" dirty="0" err="1"/>
              <a:t>Professional</a:t>
            </a:r>
            <a:r>
              <a:rPr lang="ru-RU" b="1" dirty="0"/>
              <a:t>, PMP</a:t>
            </a:r>
            <a:r>
              <a:rPr lang="ru-RU" dirty="0"/>
              <a:t>)</a:t>
            </a:r>
          </a:p>
          <a:p>
            <a:pPr marL="3175" indent="538163">
              <a:buNone/>
            </a:pPr>
            <a:r>
              <a:rPr lang="ru-RU" dirty="0"/>
              <a:t>Требования которой изложены в стандартах «</a:t>
            </a:r>
            <a:r>
              <a:rPr lang="ru-RU" b="1" dirty="0"/>
              <a:t>A </a:t>
            </a:r>
            <a:r>
              <a:rPr lang="ru-RU" b="1" dirty="0" err="1"/>
              <a:t>Guide</a:t>
            </a:r>
            <a:r>
              <a:rPr lang="ru-RU" b="1" dirty="0"/>
              <a:t> </a:t>
            </a:r>
            <a:r>
              <a:rPr lang="ru-RU" b="1" dirty="0" err="1"/>
              <a:t>to</a:t>
            </a:r>
            <a:r>
              <a:rPr lang="ru-RU" b="1" dirty="0"/>
              <a:t> </a:t>
            </a:r>
            <a:r>
              <a:rPr lang="ru-RU" b="1" dirty="0" err="1"/>
              <a:t>the</a:t>
            </a:r>
            <a:r>
              <a:rPr lang="ru-RU" b="1" dirty="0"/>
              <a:t> </a:t>
            </a:r>
            <a:r>
              <a:rPr lang="ru-RU" b="1" dirty="0" err="1"/>
              <a:t>Project</a:t>
            </a:r>
            <a:r>
              <a:rPr lang="ru-RU" b="1" dirty="0"/>
              <a:t> </a:t>
            </a:r>
            <a:r>
              <a:rPr lang="ru-RU" b="1" dirty="0" err="1"/>
              <a:t>Management</a:t>
            </a:r>
            <a:r>
              <a:rPr lang="ru-RU" b="1" dirty="0"/>
              <a:t> </a:t>
            </a:r>
            <a:r>
              <a:rPr lang="ru-RU" b="1" dirty="0" err="1"/>
              <a:t>Body</a:t>
            </a:r>
            <a:r>
              <a:rPr lang="ru-RU" b="1" dirty="0"/>
              <a:t> </a:t>
            </a:r>
            <a:r>
              <a:rPr lang="ru-RU" b="1" dirty="0" err="1"/>
              <a:t>of</a:t>
            </a:r>
            <a:r>
              <a:rPr lang="ru-RU" b="1" dirty="0"/>
              <a:t> </a:t>
            </a:r>
            <a:r>
              <a:rPr lang="ru-RU" b="1" dirty="0" err="1"/>
              <a:t>Knowledge</a:t>
            </a:r>
            <a:r>
              <a:rPr lang="ru-RU" b="1" dirty="0"/>
              <a:t> (PMBOK </a:t>
            </a:r>
            <a:r>
              <a:rPr lang="ru-RU" b="1" dirty="0" err="1"/>
              <a:t>Guide</a:t>
            </a:r>
            <a:r>
              <a:rPr lang="ru-RU" b="1" dirty="0"/>
              <a:t>)</a:t>
            </a:r>
            <a:r>
              <a:rPr lang="ru-RU" dirty="0"/>
              <a:t>».</a:t>
            </a:r>
          </a:p>
          <a:p>
            <a:pPr marL="3175" indent="538163">
              <a:buNone/>
            </a:pPr>
            <a:r>
              <a:rPr lang="ru-RU" dirty="0"/>
              <a:t>Сертификация проводится в формате компьютерного экзамена. Кандидату необходимо ответить на 200 вопросов на протяжении 4 часов. Для каждого вопроса предлагается 4 варианта ответа.</a:t>
            </a:r>
          </a:p>
          <a:p>
            <a:pPr marL="3175" indent="538163">
              <a:buNone/>
            </a:pPr>
            <a:r>
              <a:rPr lang="ru-RU" dirty="0"/>
              <a:t>Под управлением Института Управления Проектами действует сеть зарегистрированных образовательных провайдеров (</a:t>
            </a:r>
            <a:r>
              <a:rPr lang="ru-RU" dirty="0" err="1"/>
              <a:t>Registered</a:t>
            </a:r>
            <a:r>
              <a:rPr lang="ru-RU" dirty="0"/>
              <a:t> </a:t>
            </a:r>
            <a:r>
              <a:rPr lang="ru-RU" dirty="0" err="1"/>
              <a:t>Education</a:t>
            </a:r>
            <a:r>
              <a:rPr lang="ru-RU" dirty="0"/>
              <a:t> </a:t>
            </a:r>
            <a:r>
              <a:rPr lang="ru-RU" dirty="0" err="1"/>
              <a:t>Provider</a:t>
            </a:r>
            <a:r>
              <a:rPr lang="ru-RU" dirty="0"/>
              <a:t>, </a:t>
            </a:r>
            <a:r>
              <a:rPr lang="ru-RU" dirty="0" err="1"/>
              <a:t>Rep</a:t>
            </a:r>
            <a:r>
              <a:rPr lang="ru-RU" dirty="0"/>
              <a:t>).</a:t>
            </a:r>
          </a:p>
          <a:p>
            <a:pPr marL="3175" indent="538163">
              <a:buNone/>
            </a:pPr>
            <a:r>
              <a:rPr lang="ru-RU" dirty="0"/>
              <a:t>С марта 2011 г. PMI запустил программу регистрации компаний, оказывающих профессиональные услуги консалтинга в проектном управлении (RCP - </a:t>
            </a:r>
            <a:r>
              <a:rPr lang="ru-RU" dirty="0" err="1"/>
              <a:t>Registered</a:t>
            </a:r>
            <a:r>
              <a:rPr lang="ru-RU" dirty="0"/>
              <a:t> </a:t>
            </a:r>
            <a:r>
              <a:rPr lang="ru-RU" dirty="0" err="1"/>
              <a:t>Consulting</a:t>
            </a:r>
            <a:r>
              <a:rPr lang="ru-RU" dirty="0"/>
              <a:t> </a:t>
            </a:r>
            <a:r>
              <a:rPr lang="ru-RU" dirty="0" err="1"/>
              <a:t>Program</a:t>
            </a:r>
            <a:r>
              <a:rPr lang="ru-RU" dirty="0"/>
              <a:t>).</a:t>
            </a:r>
            <a:br>
              <a:rPr lang="ru-RU" dirty="0"/>
            </a:br>
            <a:endParaRPr lang="ru-RU" dirty="0"/>
          </a:p>
        </p:txBody>
      </p:sp>
      <p:pic>
        <p:nvPicPr>
          <p:cNvPr id="1026" name="Picture 2" descr="http://upload.wikimedia.org/wikipedia/ru/b/b3/PMI_ES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686" y="116632"/>
            <a:ext cx="1974309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67544" y="6648"/>
            <a:ext cx="8229600" cy="1046088"/>
          </a:xfrm>
        </p:spPr>
        <p:txBody>
          <a:bodyPr/>
          <a:lstStyle/>
          <a:p>
            <a:r>
              <a:rPr lang="ru-RU" b="1" u="sng" dirty="0"/>
              <a:t>PMI</a:t>
            </a:r>
            <a:endParaRPr lang="ru-RU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u="sng" dirty="0" smtClean="0"/>
              <a:t>Затраты</a:t>
            </a:r>
            <a:endParaRPr lang="ru-RU" b="1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	Ресурсы – трудовые, финансовые, оборудование, информация.</a:t>
            </a:r>
            <a:endParaRPr lang="ru-RU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2780928"/>
            <a:ext cx="25431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0272" y="4221088"/>
            <a:ext cx="15430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11760" y="4337720"/>
            <a:ext cx="252028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5976" y="2708920"/>
            <a:ext cx="2520280" cy="212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56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Рамки проекта</a:t>
            </a:r>
            <a:endParaRPr lang="ru-RU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Цель – получить конечный результат или продукт.</a:t>
            </a:r>
          </a:p>
          <a:p>
            <a:pPr marL="0" indent="0">
              <a:buNone/>
            </a:pPr>
            <a:r>
              <a:rPr lang="ru-RU" dirty="0" smtClean="0"/>
              <a:t>	Рамки проекта – что должен проект включать и чего в нем быть не должно.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3861048"/>
            <a:ext cx="3816424" cy="2539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555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Сроки</a:t>
            </a:r>
            <a:endParaRPr lang="ru-RU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Сроки начала и завершения – дата начала проекта и дата его окончания, а также промежуточные этапы.</a:t>
            </a:r>
            <a:endParaRPr lang="ru-RU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39952" y="3140968"/>
            <a:ext cx="4409944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348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проектами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последние годы </a:t>
            </a:r>
            <a:r>
              <a:rPr lang="ru-RU" dirty="0" smtClean="0"/>
              <a:t>управление проектами </a:t>
            </a:r>
            <a:r>
              <a:rPr lang="ru-RU" dirty="0"/>
              <a:t>используется все шире и охватывает все большее число операций </a:t>
            </a:r>
            <a:r>
              <a:rPr lang="ru-RU" dirty="0" smtClean="0"/>
              <a:t>и новые </a:t>
            </a:r>
            <a:r>
              <a:rPr lang="ru-RU" dirty="0"/>
              <a:t>области приложения.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Все </a:t>
            </a:r>
            <a:r>
              <a:rPr lang="ru-RU" dirty="0"/>
              <a:t>больше организаций переходят на способ</a:t>
            </a:r>
          </a:p>
          <a:p>
            <a:pPr marL="0" indent="0">
              <a:buNone/>
            </a:pPr>
            <a:r>
              <a:rPr lang="ru-RU" dirty="0"/>
              <a:t>"управления через проекты".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Однако </a:t>
            </a:r>
            <a:r>
              <a:rPr lang="ru-RU" dirty="0"/>
              <a:t>это не значит, что вся </a:t>
            </a:r>
            <a:r>
              <a:rPr lang="ru-RU" dirty="0" smtClean="0"/>
              <a:t>операционная деятельность </a:t>
            </a:r>
            <a:r>
              <a:rPr lang="ru-RU" dirty="0"/>
              <a:t>может или должна </a:t>
            </a:r>
            <a:r>
              <a:rPr lang="ru-RU" dirty="0" smtClean="0"/>
              <a:t>подразделяться </a:t>
            </a:r>
            <a:r>
              <a:rPr lang="ru-RU" dirty="0"/>
              <a:t>на проекты.</a:t>
            </a:r>
          </a:p>
        </p:txBody>
      </p:sp>
    </p:spTree>
    <p:extLst>
      <p:ext uri="{BB962C8B-B14F-4D97-AF65-F5344CB8AC3E}">
        <p14:creationId xmlns:p14="http://schemas.microsoft.com/office/powerpoint/2010/main" val="15907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ru-RU" u="sng" dirty="0" smtClean="0"/>
              <a:t>Стадии проекта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1. Замысел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идея</a:t>
            </a:r>
          </a:p>
          <a:p>
            <a:pPr marL="0" indent="0">
              <a:buNone/>
            </a:pPr>
            <a:r>
              <a:rPr lang="ru-RU" b="1" dirty="0" smtClean="0"/>
              <a:t>2. Планирование </a:t>
            </a:r>
            <a:r>
              <a:rPr lang="ru-RU" dirty="0" smtClean="0"/>
              <a:t>– разработка плана</a:t>
            </a:r>
          </a:p>
          <a:p>
            <a:pPr marL="0" indent="0">
              <a:buNone/>
            </a:pPr>
            <a:r>
              <a:rPr lang="ru-RU" b="1" dirty="0" smtClean="0"/>
              <a:t>3. Начало </a:t>
            </a:r>
            <a:r>
              <a:rPr lang="ru-RU" dirty="0" smtClean="0"/>
              <a:t>– команда исполнителей</a:t>
            </a:r>
          </a:p>
          <a:p>
            <a:pPr marL="0" indent="0">
              <a:buNone/>
            </a:pPr>
            <a:r>
              <a:rPr lang="ru-RU" sz="4000" b="1" dirty="0" smtClean="0"/>
              <a:t>4. Исполнение</a:t>
            </a:r>
            <a:r>
              <a:rPr lang="ru-RU" sz="4000" dirty="0" smtClean="0"/>
              <a:t> – работа </a:t>
            </a:r>
          </a:p>
          <a:p>
            <a:pPr marL="0" indent="0">
              <a:buNone/>
            </a:pPr>
            <a:r>
              <a:rPr lang="ru-RU" b="1" dirty="0" smtClean="0"/>
              <a:t>5. Завершение </a:t>
            </a:r>
            <a:r>
              <a:rPr lang="ru-RU" dirty="0" smtClean="0"/>
              <a:t>– окончание работ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509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1. Замысел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Рождение идеи – формальное или неформальное оформление</a:t>
            </a:r>
          </a:p>
          <a:p>
            <a:pPr marL="0" indent="0">
              <a:buNone/>
            </a:pPr>
            <a:r>
              <a:rPr lang="ru-RU" dirty="0" smtClean="0"/>
              <a:t>1. Нужно ли это делать?</a:t>
            </a:r>
          </a:p>
          <a:p>
            <a:pPr marL="0" indent="0">
              <a:buNone/>
            </a:pPr>
            <a:r>
              <a:rPr lang="ru-RU" dirty="0" smtClean="0"/>
              <a:t>2. Сможете ли вы это сделать?</a:t>
            </a:r>
          </a:p>
          <a:p>
            <a:pPr marL="0" indent="0">
              <a:buNone/>
            </a:pPr>
            <a:r>
              <a:rPr lang="ru-RU" dirty="0" smtClean="0"/>
              <a:t>Если</a:t>
            </a:r>
            <a:r>
              <a:rPr lang="en-US" dirty="0" smtClean="0"/>
              <a:t> </a:t>
            </a:r>
            <a:r>
              <a:rPr lang="ru-RU" dirty="0" smtClean="0"/>
              <a:t>ответы </a:t>
            </a:r>
            <a:r>
              <a:rPr lang="ru-RU" b="1" dirty="0" smtClean="0"/>
              <a:t>Да. Да.</a:t>
            </a:r>
            <a:r>
              <a:rPr lang="ru-RU" dirty="0" smtClean="0"/>
              <a:t> – запускаем проект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25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925"/>
            <a:ext cx="8229600" cy="1143000"/>
          </a:xfrm>
        </p:spPr>
        <p:txBody>
          <a:bodyPr/>
          <a:lstStyle/>
          <a:p>
            <a:r>
              <a:rPr lang="ru-RU" u="sng" dirty="0" smtClean="0"/>
              <a:t>2. Планирование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 письменном </a:t>
            </a:r>
            <a:r>
              <a:rPr lang="ru-RU" dirty="0"/>
              <a:t>в</a:t>
            </a:r>
            <a:r>
              <a:rPr lang="ru-RU" dirty="0" smtClean="0"/>
              <a:t>иде </a:t>
            </a:r>
          </a:p>
          <a:p>
            <a:r>
              <a:rPr lang="ru-RU" dirty="0" smtClean="0"/>
              <a:t>Обоснование для осуществления проекта</a:t>
            </a:r>
          </a:p>
          <a:p>
            <a:r>
              <a:rPr lang="ru-RU" dirty="0" smtClean="0"/>
              <a:t>Описание запланированных результатов проекта</a:t>
            </a:r>
          </a:p>
          <a:p>
            <a:r>
              <a:rPr lang="ru-RU" dirty="0" smtClean="0"/>
              <a:t>Перечень работ</a:t>
            </a:r>
          </a:p>
          <a:p>
            <a:r>
              <a:rPr lang="ru-RU" dirty="0" smtClean="0"/>
              <a:t>Роль и обязанности каждого</a:t>
            </a:r>
          </a:p>
          <a:p>
            <a:r>
              <a:rPr lang="ru-RU" dirty="0" smtClean="0"/>
              <a:t>График выполнения работ</a:t>
            </a:r>
          </a:p>
          <a:p>
            <a:r>
              <a:rPr lang="ru-RU" dirty="0" smtClean="0"/>
              <a:t>Описание доходов и всех расходов – трудовых, материальных, финансовых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051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u="sng" dirty="0"/>
              <a:t>Стоимость перепланирования проекта</a:t>
            </a:r>
            <a:br>
              <a:rPr lang="ru-RU" u="sng" dirty="0"/>
            </a:br>
            <a:endParaRPr lang="ru-RU" u="sng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13" y="1412776"/>
            <a:ext cx="8101069" cy="4259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929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u="sng" dirty="0" smtClean="0"/>
              <a:t>3. Начальная стадия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ru-RU" dirty="0" smtClean="0"/>
              <a:t>Назначение исполнителей – договориться о том, чтобы делать задачи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Постановка и распределение задач – суть работы и координации с другими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Определите, как принимать решения и разрешать спорные вопросы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Установить систему учета финансовых и трудовых затрат, а также контроля за ходом выполнения проекта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Объявить о начале проекта в организации, целях и сроках реализации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392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4. Исполнение 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Реализация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Отслеживание отклонения от плана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Выявление и решение проблем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Доведение до всех рабочей информации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3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en/6/67/PMB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717032"/>
            <a:ext cx="2857500" cy="28575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5616624"/>
          </a:xfrm>
        </p:spPr>
        <p:txBody>
          <a:bodyPr>
            <a:normAutofit fontScale="47500" lnSpcReduction="20000"/>
          </a:bodyPr>
          <a:lstStyle/>
          <a:p>
            <a:pPr marL="3175" indent="538163">
              <a:buNone/>
            </a:pPr>
            <a:r>
              <a:rPr lang="ru-RU" sz="4000" b="1" dirty="0"/>
              <a:t>Руководство к Своду знаний по управлению проектами </a:t>
            </a:r>
            <a:r>
              <a:rPr lang="ru-RU" sz="4000" dirty="0"/>
              <a:t>- свод знаний по управлению проектами PMBOK® (</a:t>
            </a:r>
            <a:r>
              <a:rPr lang="ru-RU" sz="4000" b="1" dirty="0" err="1"/>
              <a:t>Project</a:t>
            </a:r>
            <a:r>
              <a:rPr lang="ru-RU" sz="4000" b="1" dirty="0"/>
              <a:t> </a:t>
            </a:r>
            <a:r>
              <a:rPr lang="ru-RU" sz="4000" b="1" dirty="0" err="1"/>
              <a:t>Management</a:t>
            </a:r>
            <a:r>
              <a:rPr lang="ru-RU" sz="4000" b="1" dirty="0"/>
              <a:t> </a:t>
            </a:r>
            <a:r>
              <a:rPr lang="ru-RU" sz="4000" b="1" dirty="0" err="1"/>
              <a:t>Body</a:t>
            </a:r>
            <a:r>
              <a:rPr lang="ru-RU" sz="4000" b="1" dirty="0"/>
              <a:t> </a:t>
            </a:r>
            <a:r>
              <a:rPr lang="ru-RU" sz="4000" b="1" dirty="0" err="1"/>
              <a:t>of</a:t>
            </a:r>
            <a:r>
              <a:rPr lang="ru-RU" sz="4000" b="1" dirty="0"/>
              <a:t> </a:t>
            </a:r>
            <a:r>
              <a:rPr lang="ru-RU" sz="4000" b="1" dirty="0" err="1"/>
              <a:t>Knowledge</a:t>
            </a:r>
            <a:r>
              <a:rPr lang="ru-RU" sz="4000" dirty="0"/>
              <a:t>) представляет собой сумму профессиональных знаний по управлению проектами. </a:t>
            </a:r>
            <a:endParaRPr lang="ru-RU" sz="4000" dirty="0" smtClean="0"/>
          </a:p>
          <a:p>
            <a:pPr marL="3175" indent="538163">
              <a:buNone/>
            </a:pPr>
            <a:endParaRPr lang="ru-RU" sz="4000" dirty="0" smtClean="0"/>
          </a:p>
          <a:p>
            <a:pPr marL="3175" indent="538163">
              <a:buNone/>
            </a:pPr>
            <a:r>
              <a:rPr lang="ru-RU" sz="4000" dirty="0" smtClean="0"/>
              <a:t>PMI</a:t>
            </a:r>
            <a:r>
              <a:rPr lang="ru-RU" sz="4000" dirty="0"/>
              <a:t> использует PMBOK </a:t>
            </a:r>
            <a:r>
              <a:rPr lang="ru-RU" sz="4000" dirty="0" smtClean="0"/>
              <a:t>в </a:t>
            </a:r>
            <a:r>
              <a:rPr lang="ru-RU" sz="4000" dirty="0"/>
              <a:t>качестве основного справочного материала для своих программ по профессиональному развитию. </a:t>
            </a:r>
          </a:p>
          <a:p>
            <a:pPr marL="3175" indent="538163">
              <a:buNone/>
            </a:pPr>
            <a:r>
              <a:rPr lang="ru-RU" sz="4000" dirty="0"/>
              <a:t>Является Американским национальным стандартом.</a:t>
            </a:r>
            <a:br>
              <a:rPr lang="ru-RU" sz="4000" dirty="0"/>
            </a:br>
            <a:r>
              <a:rPr lang="ru-RU" sz="4000" dirty="0"/>
              <a:t>В настоящем стандарте описываются суть процессов управления проектами в терминах интеграции между процессами и взаимодействий между ними, а также цели, которым они служат. Эти процессы разделены на пять групп, называемых «группы процессов управления проектом».</a:t>
            </a:r>
            <a:br>
              <a:rPr lang="ru-RU" sz="4000" dirty="0"/>
            </a:br>
            <a:endParaRPr lang="ru-RU" sz="4000" dirty="0"/>
          </a:p>
          <a:p>
            <a:pPr marL="3175" indent="538163">
              <a:buNone/>
            </a:pPr>
            <a:r>
              <a:rPr lang="ru-RU" sz="4000" dirty="0"/>
              <a:t>PMBOK 4й редакции стал революционным </a:t>
            </a:r>
            <a:endParaRPr lang="ru-RU" sz="4000" dirty="0" smtClean="0"/>
          </a:p>
          <a:p>
            <a:pPr marL="3175" indent="-3175">
              <a:buNone/>
            </a:pPr>
            <a:r>
              <a:rPr lang="ru-RU" sz="4000" dirty="0" smtClean="0"/>
              <a:t>изменением </a:t>
            </a:r>
            <a:r>
              <a:rPr lang="ru-RU" sz="4000" dirty="0"/>
              <a:t>методик PMI. </a:t>
            </a:r>
            <a:r>
              <a:rPr lang="ru-RU" sz="4000" dirty="0" smtClean="0"/>
              <a:t>Впервые </a:t>
            </a:r>
            <a:r>
              <a:rPr lang="ru-RU" sz="4000" dirty="0"/>
              <a:t>была раскрыта </a:t>
            </a:r>
            <a:endParaRPr lang="ru-RU" sz="4000" dirty="0" smtClean="0"/>
          </a:p>
          <a:p>
            <a:pPr marL="3175" indent="-3175">
              <a:buNone/>
            </a:pPr>
            <a:r>
              <a:rPr lang="ru-RU" sz="4000" dirty="0" smtClean="0"/>
              <a:t>методика </a:t>
            </a:r>
            <a:r>
              <a:rPr lang="ru-RU" sz="4000" dirty="0"/>
              <a:t>ведения аналитических работ, </a:t>
            </a:r>
            <a:endParaRPr lang="ru-RU" sz="4000" dirty="0" smtClean="0"/>
          </a:p>
          <a:p>
            <a:pPr marL="3175" indent="-3175">
              <a:buNone/>
            </a:pPr>
            <a:r>
              <a:rPr lang="ru-RU" sz="4000" dirty="0" err="1" smtClean="0"/>
              <a:t>прототипирование</a:t>
            </a:r>
            <a:r>
              <a:rPr lang="ru-RU" sz="4000" dirty="0"/>
              <a:t>, итеративность и даже </a:t>
            </a:r>
            <a:endParaRPr lang="ru-RU" sz="4000" dirty="0" smtClean="0"/>
          </a:p>
          <a:p>
            <a:pPr marL="3175" indent="-3175">
              <a:buNone/>
            </a:pPr>
            <a:r>
              <a:rPr lang="ru-RU" sz="4000" dirty="0" smtClean="0"/>
              <a:t>применение </a:t>
            </a:r>
            <a:r>
              <a:rPr lang="ru-RU" sz="4000" dirty="0"/>
              <a:t>систем искусственного интеллекта </a:t>
            </a:r>
            <a:endParaRPr lang="ru-RU" sz="4000" dirty="0" smtClean="0"/>
          </a:p>
          <a:p>
            <a:pPr marL="3175" indent="-3175">
              <a:buNone/>
            </a:pPr>
            <a:r>
              <a:rPr lang="ru-RU" sz="4000" dirty="0" smtClean="0"/>
              <a:t>для </a:t>
            </a:r>
            <a:r>
              <a:rPr lang="ru-RU" sz="4000" dirty="0"/>
              <a:t>прогноза завершения проекта по срокам </a:t>
            </a:r>
            <a:r>
              <a:rPr lang="ru-RU" sz="4000" dirty="0" smtClean="0"/>
              <a:t>и</a:t>
            </a:r>
          </a:p>
          <a:p>
            <a:pPr marL="3175" indent="-3175">
              <a:buNone/>
            </a:pPr>
            <a:r>
              <a:rPr lang="ru-RU" sz="4000" dirty="0" smtClean="0"/>
              <a:t> </a:t>
            </a:r>
            <a:r>
              <a:rPr lang="ru-RU" sz="4000" dirty="0"/>
              <a:t>бюджету</a:t>
            </a:r>
            <a:r>
              <a:rPr lang="ru-RU" sz="4000" dirty="0" smtClean="0"/>
              <a:t>.</a:t>
            </a:r>
            <a:endParaRPr lang="ru-RU" sz="40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67544" y="6648"/>
            <a:ext cx="8229600" cy="902072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PMBOK®</a:t>
            </a:r>
            <a:endParaRPr lang="ru-RU" sz="4000" b="1" u="sng" dirty="0"/>
          </a:p>
        </p:txBody>
      </p:sp>
    </p:spTree>
    <p:extLst>
      <p:ext uri="{BB962C8B-B14F-4D97-AF65-F5344CB8AC3E}">
        <p14:creationId xmlns:p14="http://schemas.microsoft.com/office/powerpoint/2010/main" val="12349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5. Завершение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ru-RU" dirty="0" smtClean="0"/>
              <a:t>Внутренняя сдача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Утвердить у Заказчика полученные результаты – «сдать проект»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Закрыть все счета по проекту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Помочь людям получить следующие назначения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Провести анализ и оценку выполненного плана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23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Стадии проекта, затраты</a:t>
            </a:r>
            <a:endParaRPr lang="ru-RU" u="sng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18925"/>
            <a:ext cx="7488832" cy="514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7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Жизненный цикл проекта</a:t>
            </a:r>
            <a:endParaRPr lang="ru-RU" u="sn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37" y="1772816"/>
            <a:ext cx="9102763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236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Потенциальные ловушки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ru-RU" dirty="0" smtClean="0"/>
              <a:t>Не привлечены все основные лица 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Не ясны цели проекта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Нечеткое распределение ролей и обязанностей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Неполное и неточное описание работ и требуемых ресурсов</a:t>
            </a:r>
          </a:p>
          <a:p>
            <a:pPr>
              <a:buFont typeface="Wingdings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92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Потенциальные ловушки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ru-RU" dirty="0" smtClean="0"/>
              <a:t>Не все ознакомлены с допущениями и предположениями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Ключевая информация о проекте не изложена в письменном виде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Неточный и несвоевременный контроль за ходом выполнения работ</a:t>
            </a:r>
          </a:p>
          <a:p>
            <a:pPr>
              <a:buFont typeface="Wingdings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9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Потенциальные ловушки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ru-RU" dirty="0" smtClean="0"/>
              <a:t>Люди не чувствуют ответственность за выполнение работ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Не учитываются предполагаемые риски и непредвиденные ситуации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Плохо налажены взаимоотношения членов команды</a:t>
            </a:r>
          </a:p>
          <a:p>
            <a:pPr>
              <a:buFont typeface="Wingdings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516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Потенциальные ловушки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ru-RU" dirty="0" smtClean="0"/>
              <a:t>Нет сильного лидера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Непоследовательность высшего руководства в поддержке проекта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Нет понимания своего вклада в проект</a:t>
            </a:r>
          </a:p>
          <a:p>
            <a:pPr>
              <a:buFont typeface="Wingdings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4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Успешность проекта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u="sng" dirty="0" smtClean="0"/>
              <a:t>Необходимо эффективно работать с:</a:t>
            </a:r>
          </a:p>
          <a:p>
            <a:pPr marL="0" indent="0">
              <a:buNone/>
            </a:pPr>
            <a:r>
              <a:rPr lang="ru-RU" dirty="0" smtClean="0"/>
              <a:t>1). </a:t>
            </a:r>
            <a:r>
              <a:rPr lang="ru-RU" b="1" dirty="0" smtClean="0"/>
              <a:t>Людьми</a:t>
            </a:r>
            <a:r>
              <a:rPr lang="ru-RU" dirty="0" smtClean="0"/>
              <a:t> – исполнители  и</a:t>
            </a:r>
            <a:r>
              <a:rPr lang="en-US" dirty="0" smtClean="0"/>
              <a:t> </a:t>
            </a:r>
            <a:r>
              <a:rPr lang="ru-RU" dirty="0" smtClean="0"/>
              <a:t>заказчики</a:t>
            </a:r>
          </a:p>
          <a:p>
            <a:pPr marL="0" indent="0">
              <a:buNone/>
            </a:pPr>
            <a:r>
              <a:rPr lang="ru-RU" dirty="0" smtClean="0"/>
              <a:t>2). </a:t>
            </a:r>
            <a:r>
              <a:rPr lang="ru-RU" b="1" dirty="0" smtClean="0"/>
              <a:t>Процессами</a:t>
            </a:r>
            <a:r>
              <a:rPr lang="ru-RU" dirty="0" smtClean="0"/>
              <a:t> – планирования, организации и управления работ, принятием решений, разрешения конфликтов</a:t>
            </a:r>
          </a:p>
          <a:p>
            <a:pPr marL="0" indent="0">
              <a:buNone/>
            </a:pPr>
            <a:r>
              <a:rPr lang="ru-RU" dirty="0" smtClean="0"/>
              <a:t>3). </a:t>
            </a:r>
            <a:r>
              <a:rPr lang="ru-RU" b="1" dirty="0" smtClean="0"/>
              <a:t>Системами</a:t>
            </a:r>
            <a:r>
              <a:rPr lang="ru-RU" dirty="0" smtClean="0"/>
              <a:t> – источники и процедуры обработки информации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Ключ к успеху проекта – </a:t>
            </a:r>
            <a:r>
              <a:rPr lang="ru-RU" b="1" i="1" u="sng" dirty="0" smtClean="0"/>
              <a:t>активность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037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400"/>
            <a:ext cx="9144000" cy="1099344"/>
          </a:xfrm>
        </p:spPr>
        <p:txBody>
          <a:bodyPr>
            <a:normAutofit/>
          </a:bodyPr>
          <a:lstStyle/>
          <a:p>
            <a:r>
              <a:rPr lang="ru-RU" u="sng" dirty="0" smtClean="0"/>
              <a:t>Правильное управление проектом</a:t>
            </a:r>
            <a:endParaRPr lang="ru-RU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96752"/>
            <a:ext cx="7776864" cy="422311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Добиваешься тех результатов которые требовались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Не тратишь время на бессмысленные действия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Выполняешь работу по порядку согласно расписанию, без простоев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Добиваешься чтобы участники проекта делали то что необходимо, с первого раза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Предусматриваешь возможные затруднения</a:t>
            </a:r>
          </a:p>
          <a:p>
            <a:pPr>
              <a:buFont typeface="Wingdings" pitchFamily="2" charset="2"/>
              <a:buChar char="Ø"/>
            </a:pPr>
            <a:endParaRPr lang="ru-RU" dirty="0" smtClean="0"/>
          </a:p>
        </p:txBody>
      </p:sp>
      <p:sp>
        <p:nvSpPr>
          <p:cNvPr id="18436" name="AutoShape 4" descr="data:image/jpg;base64,/9j/4AAQSkZJRgABAQAAAQABAAD/2wCEAAkGBhQSERQUExQVFRUWGBwaGRgYGBwaGhsbGhwYGhcdHRoaGygfGRkjGh0dIC8kIycpLCwsFx8xNTAqNScrLCkBCQoKDgwOGg8PGiwlHyUqLS0qLCwsLCwpLCwsLCwsLCwsKiwsLCwsLC8sLCwsLCwsLCwsLCwsLCwsLCwsLCwsLP/AABEIAMgA/QMBIgACEQEDEQH/xAAcAAACAgMBAQAAAAAAAAAAAAAEBQMGAAECBwj/xABGEAABAgQEAwYDBgMGBQMFAAABAhEAAyExBBJBUQUiYQYTcYGRoTKx8BQjQlLB0ZLh8QcVFmKCsiQzY3JzU9LjNKKjwtP/xAAaAQACAwEBAAAAAAAAAAAAAAACAwEEBQAG/8QAMBEAAgIBBAEDAQcDBQAAAAAAAQIAEQMEEiExQRMiUWEycYGRobHwBRTBFULR4fH/2gAMAwEAAhEDEQA/AKHKLpJK2vuWDpr1vYeMBd8d4mQoAEF63tZwfV4EgYZljwKiqVKANWm/NAhXwWYTiJTmmdPzENODDklnfvAPVLe8KOB//USv+4QI6gwyesjDTal++HzmCE5nq3MN8QfuJo/6t/8AWrTzhcZbsA5At59NHjuhJqRJnncxnfHeJ1FSVklwoGru9o6MghLsyTTVqVGtIjcJ1GRd6pnr9fXvG0TVdYLkYdKkqzLAyB0gglyWcCtN/KOkyVf8xjf4q38d4jcOpO0yLCTzVwS3Uhtat4N6RtU4km/vT19IJODCUpYjmDkAmmz6dYxGDoS1Nany11McHHc7YYL3qutYJkqNLwRKwiNQw8T63gn7LpXldg9rk0NtfWI9dQaMP0iROJZO8Fy3McTEEqOYMXLi1daQbg5JNBDnehxAAmIQfP3iWYFP6Q+4XwArIaNf3YmYgMoZuZ0WUMhZXo4iiNR7uIwDiV4zusQqmGC8bgigwDMRGgmQOLkibE07/P1pX0gUTHq+v0domFunT+kCrUK0NTSv4S9CAKmgr40gzFvNzptLmF82YXMFrJgGfCTOMjXPO8cd+dy8cTTESjAiAZL353jkzjvEREbmIIuCPGJud4kipx3MZ353iEl7vG1fpHSJOJxpUwwQsZRVzqK00vrSFkoVGkMpASR19IIToHSrjxrpRvBjrA6G1g0TCElgL3a7tTbrAL7PSJMmWLgSXEoH8yh7P84VcDS+Ik/96Ya9n2aWovlSovuXe0M5MoJpLQEgMxCQTSxKmd4qZc64uDLGLA2XqIZyf+Gm/wDl/WFyCxBGlR+kP+LYZMvDzCD8S0mvUk0hNh5wCwVB61Hz6QauHTcIt1KNtMMw/DJuKK5lFF+YmhcwYvg0/IEFQyg5mej2c0u1If8AYqYFd4oAAGYDlFg+nhHtScIj8if4R+0ZrajIcjKKoRpCqoPzPnjD8EWAoFKC4oc1jvS8SJ4ROyZMwyu7PqNesfQv2VH5E+gjf2RH5E/wj9on1Mn0g7l+J8+TODKZIZIIdzmd9o6lcImAEOADeu1o+gfsaPyJ9B+0a+xo/In+EftAl8ldwt631Pn5eAKCxILxhJLkm7l/rxi7/wBp0gDES8oA+60AH4lxTp1AogMGjkyEsL+Yy7W4OKKNXqa71vXfaHfBJVawnYkqo2rDS2mgH6w74PNZj194081hZUnpvBMCMiaXgnE8JlJByoSHclgLn4utYB4LxQZUB6tDDG8RS14x7oEebjRPPu0WEAJipT0sTFu7R4wEk9YqeJSXNLBz0sz7O49Y09MTABgi1MDAqLAU3633vBEwl0tQlimw1p4VGu0QFZYbDqLkkxomATZnEy0CT0wz4bhjMmMUkpSQVaU2fR/WHEzhMoLKgEs/wljYe17B7C1YoZtUmI0Y5cbPyJTZeAWtQASeYgAsQK2q0OJXYuZmAKkqD82Vyob3AL7NvFo+xhMlKnCUJokft01qXDwOeJoFCSAS9Ehh6h7a9YpnWFjSiNGDizFf+EpZmu6kS9jU21LgVNG6GuxPGcXLWAhzMSLXADW8W2djHPEMYlSQhLkgnms42bU2/h6xArDpBIOjV8Q594gFhRcxi4wfsyu8QwgBdIYHTQG/o0Bke36xZ0rQmYixGZIDi5JoG8IV8cV99MAAZJagYPbTwfqx2jRxtulTIm0xUBB8mYwsx1O+1NIGTLqzF2t5O/g0Gy0uKgNpYGt3rDhEwRWJrUOynLFnA0tT+UD9+bft+0amXMRnrEm5Ms3CvhS+qaetfSkNuH4ggglOYZwCP8rmvVqUivcFxbyynVBcHZwXHgf0GzRYMES1Q1j9b+MZGs4bdNXR8rt6gvaRaUyiUfDnGXw5t9L+QEV6UElfM4BPtDHtRxEKIlJ0Lk9RYe/vAapZJuHNzdzra8WNOCMXPFytqq9ShzUu3YqWkGaEElOdOUkMelI9qSY8a7BSCkzErDKCkuPF4vvabia1JVIQhWZgc1QMoqqoslqEvGSoL6lwPpBycIstWaNvC3g0sIlJSE5QBZyb1o5JautoPeObJtMVUkCo08c5ozNE+tc6p5v/AGpJ+/lH/p//ALGKVOHKpvrf3+UXj+00ffSz/wBM/wC4+8UvEBkli43vpE4m3OPvllR7IKMQyicoDvTYvfxHWCZOMKR1u/RrNQbekCTgXL3cu++sdYeYpxld608i9PAmkemyJa8SpUs+F41lptQ16+0TYjtDmEVmdMVRzSuWx5XV53e9Y572KJwC5EMxuNJ6QDNxRrQWpU093/qY1NVAxLxYx46k9zozi4J6PU1q5etH6bRGpmZur/pexp6RspiOYWEPNSKmpOO7tWyTcDo1amtveDkY7MHBhHiDV2+rwKnElJcH9jGdqNMuQ7vMs4dQU48S0zMYspCSpWUaPTpSIniGavlBGqX84Sr4nMLczDpFRNOSLll8ypxUeLDa+8d4hVX3SDCzjIIUAReXK3oShBJ2rV/+7wgySXlyToQ3u0PZCtEm4pH3WBBuGzzMxMlIDNMT51F/SA55VMmqSkEqUqhBrezenoIb8DwZGKKvwoBWa/5SE/8A3UgLg2M7jEBakksSDuHcP49NYsBxVL3Kjq18zF8DxCKqlEACrKdqEZmBehrEUrEqAH7n+cWzi/F09wFyiFVAB6itRel7bRVEgka+0Tp8jPd/Mh1AAqKZo2iNQoInmKr6/rEcy7RYMXJsDiQhRJDpIIPgYsvDcZLYpRcJKmbQJzbfTxX+HypSjlmFYO6SGHVmOZrs4O1YJwM9UtW+TzSpNlJP+RQ9jFfJp1ydx+LUNj6kcmQcZicqQEldamgADkk+AeHaeES1BPczAqg+IZDvR6H2uKRJheHIl4qVMkv3WIlTcgvlVkUlSHN2JDG7KGsCYInKlwx2s37AfpFfKWHCnqGnuNnzLx/Z/wAMmd5NTNCr1LgkKTF24+mblCpZASBz6Fnc+RoDTeKD2SS65zKKqgBVXq4ep+cPu0vCJuHlpmSpi5iRkR3RFso5VAvd0h6axisQ+auj+8cRtoy08IkTEpJmKd2argAP0Fa+wg+ZiEpAKlBIJADlnJsK6x5n2Sxq5k6VMUuYeZgkFPdhBSMpNb0USKmo3i3haETlJIzLWp+YBRN8gDmgAAsKdasLaX30zRZsm47m4tKGzKCcxAD0cmgA3MSd5CFa0yphBypKlZjmF3IrmVfysw6MVjvwzc3IEnlNQSWOZtSwboCTAf23uUBu4ErH9oaXmyuqCK0/FFQxMuWkKTMJLAghBHh8RDD0MPe2OQqRlAAZRIAALkpflFnDeNd4rmJlcimLuPWHKmxwt9GWV+zBeJYfupykglQDEE3IUAoP1rAr5jdupdulgW9IL7RK/wCJmAfhyp/hSlP6QucPV2Owc2LUJGvWPV4XPpi/iUWhSq1Bd/K5t9P4wy7OTZacRLE1OZClBJqQUuQApJBDEFrxBw3hKlpzBJUpVEJpVRUzhtNgY9E7LdgESMs3EsubcIulB0f8yh6DR7wn+5Vga8Q3xFQL8xz2g7NYadL+9TlKA+dIZTCpdhXePHuJYDupqkBQWEsyxYuHB97R6h2t7QJyGUggqNFNoNR4n9YoMyRLmLAmEhJLFSbpfVtWu3jYtFBNftybD1LSaUnHv8yHimElSpCavNWAp3s7G2wFH1J6Qsl4ZBlLWualJFEouSWBFNBprrZq2Tsv2YCsYtE9LolJKyNFBwEENdJBfwi3YidLlhkS0oAOiQB7BosU6jbZNnuKVd56njC56spSPhNSKM+h8RvAOWset8QkScTRcuWVCgLZVeSkMUl7O4tSK9xngMtOGaVL5gMzlivNmOYEsHZLhukRnzjC4Vh3O/tz3EOHV91L6OPQwp+x/e5BqpgPG3t8oP4dO5e7O5I9nhhgcMDNQo/gc+QBPsawoucYYmFt9QCEr4BnngzHMtgkgFiQlICfkPSI+K8MEtOVD5Xo5qHv4VhthpqlAkkIBSMtRqWelSPS8D8RlqIU5dOYgG7HQb2EZ6ZchemPAjhsHQ7gfD5oZStVoDHzqPWBcFh1KMpQlZh3qyTlegZgdGqfaMCmyigaw1fX94YYfGmjEgdC3y+qQxmbHZHNxm0OAJFhOzylSSlZCSVhQDGnxOCN626RLI7GII+NZ/0jyN9f0hj9sAohFDUlQ10v0b3jqfiyQmuUsxG5u9PGHJqwi2R34lZtM10J5nMTVoiSDoPaGRxAKitg45hvez6/W0Q4VypkpS6nADDUU9X86CNeUTIJCSVg7Ee376Q9waQJpQopAYyzZwKpIUDdh8hA+FkmWslYAAAWwDA0Kg+/Mw8zFhwXYWbMwC8SQlwRN+IcySkqJuwvu4yndo49SIEvGd3i8LJAOTDzCnMaZlKXzltBYf6a7RKnBhGdJpkKgKEuyiG8WrXaAOJkrnSlWM1KCFf5yyD4cySfMwHOxhdysl3qSd6xTyYixsGOxvt7l/7GhlLAL0T0aqv6x6J2g4fLnYeYiaVBDBRKSx5Tm/SPn7DcfmSyck1aT0J0rBv+N8Xb7VMb/vVGW39Oyer6imNbKGAnq/ApMlKUIl5TzJGUD4SQpRJNiQAXIfxjnG8OmqxZmchQldVMp0gEEV+EED/cXjz3slxxBmq72etJykghahoSqoO1dLR3/jAZlJ+0L7sqqMyqg3fQki8LyY8u8gi6HxDVgOR5lpR2YxE3iEtc6aVyHUWUtVWzHIE2I6CjJO8WjtTwgYgS0MaZiGDt8IJD0CgDQ7m0eXca7SJRMyyp6wE1IzrPNqRW9fnWBD2zWb4mZ/Gt4YuHKzLk+B1USaBqWXifA/sxluvMmYCoEuS1GKqXNPSAZaQSkf5k0bRxX0hBN46lYAVOUWs+Yt4RwniqP/U9lftDG07u25u4a5AooCT4pedSl6KUS/i5Z7PHMnDkrSlmenMNCKH0qDHUiUqeSJCcxSjOWFWSeYsb3HWJcIFIxBQtGQpBGUioIFR9bxp5HKYTXxBxDdkAPzLh2RmhGKkgWqB/CRFo7VceEtJQknvFC4/CD+u0UXg4eZmz5EoIOYBy4qAA9TTy9IcYwyJy1HvVIWo07wDITs6TQeMYau2zYCLJmrkxqcgY9ARDiZ1IAmzPrxgviWHVLVlWGO3TQg2IOjbQVwThcuZLVMmuwLULMwqT6+0II9MW0sO/xLLwLEGYjDTQzkKw8025UDvEK/0hPu0C8V4/hsxR94a3BAAPgx9DCnhnHe4kZEhwqYo1/Lly0OhIPziHiOMlLRKSh3CqgtY1LkXvGvi1qqFBFm/y+6Ukw0ST1OJmJMqdd0hjms4IBHnVjGLxOYlWlVN7t4wgl8aC1feMDoQGH00Z/iBQdKEpIsCXfYFhE64vqGG1eBGDPjC8xFPmkLcAg3FKtce1Ye8LxYWFmxAYjxo48o6RwhN1ZnIYkFtGbw0gvh3CUAqZ0gJq1SSWCWBIDlh7RD5Eye0dyouJ09x6jaRRPOBQIruHBAvoa3iGbhw+dJLBdQfzV9q+0NMLwxYSylo8GJY38/5QLxdHdiqnJPKlIYdSokxVXE6sT4igwNCVvGSc6X1d6aXb66xLwycFLTmoMzK2f9jT6eO5VSEioFT9bQeJKUgMkBRrYWq36wLZQg2kXND09xsGSfbVKM3PRKSwJ+Fq6dGemu0al4vKVAtdqRDPxpFAa/LRo4TiybgHqwgnYZRdRePG2Pi5VMI5dAAJNEhg5KiBrf6tF27I9h1yJhnT0pJlsUyyUkVKXUTUBgbF3OsV/glASjKlZUA6izAvr+EcpLxaZnalUyRIBSCpa3mqBIOUKEuxDKOYhTB7em62QJ0LMyApY/SWjtPwRGMUlctKSEhlAFLkZkMKXAGbwzG5MQoyplGRLmTES1yygy1AchUjKolw5IBt0qaiK3M7dKwuJnpky1TEoUSo01bMzAsgF6gxHxDtElcmZiCkqmTZqLFylKkAhAs9mYdCbtHF6H3xRRjyI37IcAlS56hNaaJLoALFJ+FaVsbqBJY3DneOuOdhsLNxCshSkqljKhzU5qBLhkAlIt+ZVDCjh/aOXMnrUmUcmeU6c3wjKELU6RVIOV23g3jhAmzaZDKKgC6ucI7thYl+YF/nQxXd2IG0cx+JQD7zxPN+K9mp0hTLRf4SkuFB2dLVIO7Qu+zDrHs5w0qcEzpqUlUpKwlRObKEKJBYn4nrZ6eD+RJIc6w5CT3IZaNSXg8hpj6hK2ev4Fb/ACgxOJm6JB8JMv8A/nSOOHAZ2/yL/wBitojCAPxJ9/8A2wlz7jGKOIJipI75RbMcx5d62YVbwiP7OCBTeu9dXOlRSC5svnZJrmoXbzfSsNuyODRMxUhE4ZpalHldnNeWhdIKmfcQ8GlEWR7oFwDstMxc0S5SXJuo/CkbqIsPc6PHsPCf7KcDKQBMSZymZRUogPqyUkAebkQ34RwWVhQe6l92Jis5Dk1YJDE1a5Y2JMOF4XlChQgP40tCCxa6ndRFwzsBh5GIRPk50ZcwKM2ZJzJI1qBV2qKaQP277IieEzpSPvkFILMMyCWVm3YH+sOUccQmYEKLZrUhstiK2/SAxuuZCtwyGxsDPGZgyctm8q6wsnTfGHXac/fKytQAGty3y/aKzNUSYwhj2sRc9AXJUGHpnGZJUgkkyxnTqWstPg1W6QJJCjygliajSMw2MEgFa35gUpYbgg67GFuL4vmGSWCBqfxHXyGrRdGJsgFfnKrZFTv8pZhQMDQekLOI8WQAkBix5sqQCQ6aBYYJJD1rbrAPZ3DLnzcmZQSUlUw65QKt1qwOjxwvhalTlSpSMyk5gGd2SSSo6PlpsHgsWlRHIdupXy6ksvtE64orClLyQpK3sXIbW5PtAkmSps4BypNVAUB0elOkMuz3CULmjv3EvKXyu4LcppsoiLFwDhSpSFLl5WKcqxqQaVGu4ax2g8mrTTjbd/fK4xs5vqQf3Wn8g/8AyGmmsKZ2OEidMQo5Qcih8WWmUsLkW66xbJCaBLBRNrkxFisIjM6pYzCjtVtukVv9SxD/AG8xvoPfLSvz+1yRl+K1OV9VDcbM+rCIsV2oQUpUkuoaEN5gG8WGZJlkJGUcrkbj9q7dd4hTwyXTkQ/gHt9Wjv75G/2mcMLA8GV7s3iUzJhBSQhKXJKutA+rk/OHK8ipqnVok0mFvxAt6W0hkvhCJYBCCk/ErLT1PgSfOOFYIEgjM/jUjy6iCGrwhtzqR+Ej08hHtMqskFU4pcgZ23YPub0hnhpAKApRu4DB7GGGJ4PKfMxBLEnMT0jvCoQlLM4d6qFHvpBNrcLjgH8pHp5R5lD4ZOV3jF8qqEaGrDzD/OHyg4wdMwRMylAUokknNmyCwalLt5xXEyVoVXlINiWq4IofCLPgJic4DEkkKl5coci7qIdjLKqDfeNDKxGQEdQMQtSDEPaGcRjcQAFSsy1OKihOymLHrvFnmS5hwcxKFCZKlpkrNAnLlQAoMRViUqcQl41w+YrHq70TFFZzC5UUEOk7sw8WvDLjU5K8JiFJn5nnJQlJDLKUgpCXH4QGfypDN1tx8RW322fmRcFnkzDNUO77vKWAAzS1JUAKfFt5vSLjPmInzUTEzCO9lqCTyuFAIQoKc8oGVwxdyekUTgyZaMMsZ801bbsACGFRsSYf9m5h7yUEkgqUtBoCwUkWfWj70iluO5gfmWRjUgGZ2s4mqThVJQpjMmrSdykupRrT8op70jz+WmLL25xxUqSiuUBSwTclZdWm43O9IryCAIvYL2cmVstb6qE8M/5nkt/4FRmdDfAp/wDyD/2R3wwPNS2oVT/SrTWOvs8/L/yi3/hRfxye0C32j/zU4dfjIcXLT3hBLJzM7EsPC5aOMFOyFKkmoraxBp46H1iTFq5yVD8VUu2zjpEcgAqSm1WJ6E9drU2hyn2i4s/anv8AwftLKn4KVPUpCHIQXNO8Jy5fEliPEQZju0iJM3DSVBTzypIUGZJTlu51cRQuxWHC0TpSpSk4cTC4UogibLIKJiVAJOYgMpIsya1MPeKqSsoK0hYlrC0u/KpNQoMQfEdPBs3PrceF6j8eBsg4gn9oBMpIWm6Fv5X+vCGX+KBNwAmZsrhlb2p5mK52i4krEcpIJu2jWMIMScspMpKjlBc7EnWKC6gHcU8/tNIac0u/xIJ+NKlFs1d1fyiGcAhJUr+p2G5gPH47uqJbNrq23nAGFxQmzEd+tQQ4CiKlKdWAo8WMWlJG49frIy6lV9vn9Jzj8YqaQ9ALJFh+7wTwrjZw6FpQgCYsEd5qkbClN738BBfabE4MhCMIghviWSXUG2J9w1oRjwfpGgm3JiAIofBma7Nuu+YdwfjCsMsqSAoqSUVpdm9wPeHXZvHTJS1zGBUuWZbsA2YgkgC58d4C4XwUnmUG/TWHkmQE2b6/WM7V58fIXs9yxixHzDcLw8S0y1IUcygcwvqQQRqGZxq9osRlyEyXpmIoNX0p4n0MJsFy5VM5BBrah+TCDMbMSCVhKlZlkIQm5rqWYAP5v0jCzNvIF/8ActdQeSioL5QCKi4G/k0EcUlLzqStZXlsaFxQj2L+TRgkW0PTTz9YIxmCMolK9Egu+jaejRCKXYASHYLyYuRh6A0a4/T94L4fh0JUFKckW1cmjv0iTEJSMoSEh0pcj8xBUrpq3SscSJgU7G1HZrNvo/zg2L4Wv8v8TlIyLU64uvvEhCFKSCRmLB2Gg89fCBFStyRoN/Xxg5KQKi7H5Meg/nEMyw3/AKNXeE5NQ2U2xkogUUIDMkO9Nfr5e8czZVdB4wZUfVtY6EsHT0D/AKxIyUIdSqLw4U6Vh3p4+ULeNYYISkJoBaLP/dveJJQp1AMQpgDrQ7m19bwo47hz3ZBFQWZulPf5xr6fNWUAn8IrItqYPIlz5siSvDku6kqEsKBBSgVKnJJUl3A2tCzj09IlYeUlwuWk94CkJIWS5Dj4mtWzMIj7N8dOHnOSwu7E1AOUUqxJbzfSFuNxipsxS1fEtRUW3JfyEei2KOpls5MY8PRrFq4GVEFAZip7VchqG4FqbtCbgWDoFLBKdgWJ8yC3mIs+FxsmWeSSu3/rf/HGfqcOXJ9gS1idVHula49wiaudNKElaCRlYuGSMoer0FvHWEc/DKAAKFJyvQhTCtgSWrT0MegnFYcgfczA201P6y4NwciVOziUFhYT8CyFJWBcdSz02BjvW1GJbdbqLZcbGwZ5rgh96KkOCHU9OQitTQfpEycOMpebLqRRpja/5b/zizzuAS1THSO7LKDC1XDsdQNqWhdM7IsKKKjTUJH+0wK67Exu6heiwiTFTPvKl2IDjRqUGa21qCGPAcWEAkKaaTRR0FyEEksolnZjaOMX2fnZlHLQl6KBYeZBLReeynF1TAmTMkmX3SQoU5OVgFAH4VgkGj66loe2RMiBQf1gKrI9kRTh+I4rvO6T3s2bqhjQFqkkUFdm6xaR2bxCgO8nSxSoqcu7P8fk2lYZyEDMskLExYQlaksXyJZJBKnYisZiuFJ7ta3WkgFeZRYUDswem5gE02mI9w5lhdQ3z+kqHGOBd0lSpczvT+MsygOgry0r4bRWsViRJS5qojlH6np84tq+JhKO/UCQU/AzqUVD4ab6m148/nYOdOUVFJD70YbMdI7LpcSZODx5jWzkLQ7geInO7qzag2BcnN16av0gvBcMVMIUolIpUpDlmZk2YNc+9YNwvCUo+IBR9QPB69S+0MAsvbo/9IDNq/GOVUwXy8Hk8ClheYuou9aB72Ab6tDbDYOVLFEpSYHRMYa+P9YOw+AUsOQw66+TO37xk5czN9pjLi41HQmB1Wg7C4H8w/f+sE4fB5QN99BBUqWXuAR9b/T9IzHzeBHVIxJuaP8AX15wZg5LrSCaE1faNC+rv/Tzr84klT0hPMkvoQeg9/CKpJbqQxoTriSRnyoZwK+Zt6fpHGI5x95NCVI5QlWuqfN6e0dSlIlpJT3aiqwvU7AFyfHbSI8dw3vEJmTCnRgxBvb66w7Y+EhW44/GIDB+pFKw6Sl8qyrQgpZtHBqPd28BAi8OQ5QGyZWA1AcFJHm77+ME4jlCACLhb9CWAfqEnyVHIxHdy2+JhmJaoAdm6lQI6wws5qEtC6nShMWpEtDpBLrV0aid69OkdcRlplvmWlgLvQEv7uLRF9vUpAC0gC9Ejl8TV1MbNeF+KxMolCZgIDhQQQxc0dg+X/UXO0SmBm76E7dUJbY9d3s0SBfl4fVIh4amYozFLVnFWSmqUs7joBamxggggl3vXx1gmxEdcw1e4DwxNGcZgTR7ioD7/RjfaOWO5UGBKATzAu1Gq706RuViAkK5ipIZzlAqSGHVNw/vBP2lKnbahubOPLxeG+oVyjJV1CZbWhPKsZgZZWQ6kKZ2/wCYlmd8yKgVsU03jUrhop99ILbzAkjyUxj0THdnZC+YI7tWUjNKeWXpRgGruQfGFsvsGnKZffLCCoHLlToBq9GeN5P6phI5NTNbTODAAvKgMtNEvmulmfe3WAP7yXlKqpAKakUD5HF3cOdNB4Qw43hRJPdgBYTlAMwjRLlRI2raF6sch6IQVMgnVypQF20ofONVG3KCDxAI55kycctwyqMo1SXIBAFzR3eLL2Cx2fFpY0zKAuHHdub3/Zoq87Gso8iTlcOVMbmgpV2ciLN2Am5sSgsmub4S/wCA3Jq/8oHNyhkdRwMSk/El/wB+np7xtRQRRS013cQMlKi/3ZZ2B00Z+nrHaczB0sHDtbc329Y8NtozWmk8MzrASoEqNrHRoseA4aiWDlDjVTsFKDUGyHFdy0LeG4lI/DlDnMp7pAOYAizmho9r1hmMUqYRyhrIQel1qH4UDRPUaxsaJFrcTzKWYkmh1GsqWzk1JqYrfHOOd5mlo+B2J3brsTo1aRJxXiSgyEKzN8Z3NHZritiwvCNU0pDs4JoSKMWy2uYHUaxiaxwseLy0iXggo8zk+L0/h/lEkjhyEmqXN6gnQ7m0YMQTWjeVtS1/2gzA4pLZZgcklqMWNmOo06VjMyPkqyZZ4kCuEylWSx2do4l8NlhuS29bH6vDbE4VF85G1uopHKMMRciuti56beEV/Vau5IqBSsIAeVKQXuw/SCUYaocfzf6ETJQQBu+lr++n0Y2l9dPr6HWAbITCkaUevlemlPoRI7a09LhgfBniVI8PF+njSOXHjU/r00/S8KnGRqrc1AYbEA+/6wuOMKVq+9zEU+EBCVGgBLOo3oCXY6PDOYcz5eY1ZquWIAuwew8ekcyuz6lCWudkQlF0g0cliSbUFNbRe06dluonI1cQfhU0LJGZRYMJim5lH4iA1EDy8qRtZKE5mIVodNXb6rzQUniEsNKkIKjnypI8BtoDtSIOOT5gVJld2pZFFKlgkvdizJBZz4E6GGNhs2Yv1JpMgLUc6kAkilQGAZ8weoYDyiXFJQjPVDpSljmCqOaUF7+sCca4gJMiWlCFCc+W1RmIzpJ3IMQjhaTJQpald7NmFIlAgEA1U71DEEvo4vq3T4gee5DN9ah2Gwq1AHLlzkEdabtZvl5QLxYShMSAhImkMMxc0epYUF60dukFfa1grzJBUCMoCypvhfmXR2JsBbWBcSWVnCUhVHtQeur76vC8aFHJJ5+JN7pzhZU4gIlsiXdRYIGVNeQC7l6lz6w0SmUj8SlktRIBCWtchnc9S0C4jHrDqzJSVMEjRI2uyrvUNS0TYXimbNnmClAEpFPN72ixvbMKXjyYGzbyZWZk2YVEB3GZqOCPw5m608zvE0xRvl6nxGruw63r6QQiS9ZaiSHSxNzRgDrXoD4wJPw5NGq7G9tQ21x1pAblPBlnfNnFLuCrMBQZgB0N39tI7nTyCr7xNWanSutQ73/kehw0kOxZmdnNLOLkPrSrxFLd2fQ1YVNjqW1roRE7Pp+kkMDFHG8MlSylVfhLVFWvuLmFp4ZLNMu+pBr9WtSHHEZZUvNdwn5WMK8fJJA5Spj8I10DkGgfXpHrtPQxL90znvcZGeGIpyO1Lnx3qXNzvFl7D4fLiUZXsu5J/Ar8xMVWXhplQQp8hClEkhRplyh3oH2i0diZ5TipSVAurvBalEq62aOzEFGFQAI2wszOxdiQKFQL2fw8oIw05hkVq5yhOjtTqOlYhkoIe5erWLgM7pB38x6RKkEUDtYAKILnbzjwjDmpqDqSHCOl0hTFJoCALjKRp67wOuYUlWd6F67iubQgh9bjSJ5M1ScqCSkEWNw52Pho2sSqWSocoUToWcEDStmqIjc6mjIioyySku5/LQ3eoOjX1p6wQqQVFRVdTh6B9Q5/UNBy5CQ5HKBqGIGYtVi/tHK8Msn89LpNaH1AFaEDWIOW526QjCJATm52pqS1QTs4O42g5UpCgApwQwBFixAer1qBfXrEa0n8hrflZRqxcC70NNrRE96AV3KdXYuNmqNUwoknm4NyeXg6ZMzpZg+4Lhxo1YiTg6MCCAXGU7XbY23jc+YAkO5Ol6DUBgXq4/rHUlBKVZVBIS7lRYPpdiCxNhpeOVXI4k7qkMyWqrJLl/Q2BNfoxGlLMlmzPQ5i9dmJ002esM+6SCEmaCfyIS58HdxfYWjY4mxSJShnJJyKlsQUhiFLNL6BvG8Pxpuu+oBynwIvXh8tJlCWITUqURcBIBG7AtE/Dp2HcrLzGdJQWzZhUkoBokWe1mGsKuK9sEyZ2aUnPNykKWsOAqlEgFgEtfWOeA8MUVnEYicJWclibqJ9ADWl7WjQXCuNbPZ6uAzMw56k/F+IKYqlpGRZygBXVvhBBPNqaO24jcrGFcsyznMtwnkUGUQwsS5qL6wFxjjEuVKSiWozVKJIDAAMpTEtXMDYGzjpCThk6YuahKCosRQEht267wSqTiuqI8/InBefp/mej4qbiJssSpaTILUIZkjxBIFNBv6D4lS0gJClS+5SEkpSJmdSgCS6h8RIte8ZLxzLy5ZpLFnXramXWusczkBuZPcZSFZiQpSlWYB626+F4oeu5+3/AD4gbaMAncVnS0pQhDVBWpaikly6jzMKm9TenTUiWpAWvKc6hQOHUVEEkqFBowd2EGYzDsM01WdQYpCg6iovlA/CK3oSYgxiUhAE51Tl0AFAnwrt18rwK5aI2f8Af/kZwe4Bi+IITMeYoIIQwCXs7lzvZvGJET0rwxkpSwW+Ykkkua1N9K6NG+CcqpgydCVNQVausQol586koUo6BIAQCb0OoHjeLCZjjsD7rksgavpOsqEE5EHmQU5gCQ+geyU26APEKsFLS5VPIKi5CWIdg7UP84ln4tQdCGVloogFyWqEjf6ED4NCTmUSEKJqFAP0Nbb03gsQYC4R5m5uCyyyUEqUj4goVUKs4TegBH7xmGnzaIUlKVABhMoE1+Iuk0dm3fVmiDDYmX3vdiYlYCApHNUHMzJUPiFR77QTLkFZWcveEuFHKS4JBIb/AEjagi2q41b38+eoDbtsKVIlJWTOQQhLErBUFZsyQAglVlN8KLAN4Kk8WCF/eKp1AKmOqlMVOzUc2uqoiXh+KQlSpKiEhJOUGjB1E0NgM3oPOIVdjkzEFUqbnUxIBHx8oJArezH5RbfUobVhwP8AMWuOgCTIzi0zVEpL+IbQaC0aVh+kLsTwGegOZMwBVjlLEsCGIDaaRkvA4gvyLYB9mFRbX+Ygl1HprQMI4g3IMYdwIadlZP8Axcun5v8AaqEWF4TNUUnME5gC5V+Z2fV6W6Q94BIVInJWtf5koYEhXLRqObnQ2gH1wANn8oBw8cQsT+XLQDVgM29Ca01PWIcVxHue7SZSyC7qBdVSWYCgLV0fSsGhaZmRJChYApH4WIUSwcsW2oQ9SIiThZgNEktqlJYBq5k6EjcajaMXC+x91QmuqM1gZuVMzvFGWluUMSBsd+niaaPrEhCAVqymtAkuog1cM4ILPRgzdYim4RgU5QAoWFFMSA7jV60/eM4dM7rllqARUBiApg1yfw3Pp52fXxsCzCz/AD4gix0ZJ35OV3FMoFBQ1fYAAgb1iebjgBRi+uhY+Hy32eNpxqcg7wJmXdbmp1YpoSSwbeJZPBpSlkoRNfKCxFtbq6sHeM/ZZ6lj1AJ1LmukO7UZQGYDYEaZgRfXXaVGAWVKNFihZtKWvlJFab9IzDyQpYZPeGhDk8pG5Z9SOrHWJZyl5ZoK5mb4Uy5asxANakJcgmjmwG9YlcKj7RqLZz4m5uARLUAv4ph5UZr2YZta77ExHh5HdoUpXdmZLUwSgZnBCQsGxVcndxHZx3cpKkyw8wAOVMUkUY5tA+lmitcZ4hLlJIE8KXomWwSDo5qHv5G0WU28DGL/ADg7WbuPeIcQMoHNllEEqCwzqcmhRVyer76RTeLdpJ04KS5KdQW8PIQrxvE1zF5lkk7k/ppSsQiZW5GhG/kRF7FpNnubuOVQBUe8KnYWXL7yYFLnaJY5R08evWmsc47jkyfRPKkEslJLuTvd3EDcL4DOnrSJYUz8xI5QKFySHappelot+D4aiQQJYQSlkk5itSlKJpyhg2U0DneF5iiG+z/OJFgHmV/C9mlMmZOIQCFZQnmUSGISRudvC14tHDpEiVJQsKCZishIAAOhIIYlgHcmsT8TRNSQZOVSkpIUCNCXUxdgWoxbxgGcpQyc8wKyIUpKKJQ5YgpAPwXObKGF4snR5cigsa/nUrNmB4EZyEmcc6JhTLSeVw5oGcqU5ykPQvfpAp4ojKuYuYCtJAlFmJcUYD4i+z3gIkq+IZ1qU4Wysp8CoWAFQKeQgrF8aLAEAi6gmjh7BVQ2pvtWsUU0GQ5dpFTmyBRcFdfKVqUqaWfLLzVplFFJCSNrP6xk4BUwGatRIUyUnKl1gVTqzCp2eprEeN46hCCiWouumVNCEg/AGJanxK1dhqRVJfEphWZiEKmKsCAcoFglwTrRnbd6Zdg6HEoNDmpXXO7Ec8S1Y7GpCQnKmWlRCXqXNAHVSmtPUR3iJhlhCJUxFTzMkBk6tdj9bRrBy5k+SM5yWUWLk1YBLEOnUq+EO1WjWIw6kzUpStZSUgqMxTlB2yksSQKBozv9MO0Wa7+stnOLqczMFKmJX3JUkJcqWC5UpgSHPvC4cKLByV3vp6iGGOxqAEzFlSErplJAKgCltBy600rYuMwk+Skq71MxIJ5HCgCGFnBhao2EkNGBgRcp0vFyytIJyuQM1m89IuuI7XSsKju8ilMAxS2VTvVRDAKcF/ox5n/djKBOXK41ckX1LknbfWJ8VPmylgEqANswBDNsXB+dTvG4uLY1of598qv7xRlyXxFEzLNkICpin7x6GrEh6sxcgbGI1YpSUiYnkKVd5QuUhjmFrZaekVKVxaZISUlZStXO+UfiJBDMwDBxT5RGeMzkhi4B8bU0ej1sNaM0UzpHZiQeP3EcMgAqXOVxshGconFAtTl1Aur4X2HhrGSu1KcgK0HNUjKxcauSWAHnd/BfxOQuYhICijO5DguQKWAJZ2DMxgD7HORLSpKWAOY5gQoZghKqWVXrZj4Bj0Kum5hIbPtNA8y18H7XolZyqRmK+YEM9qAlXl6xKe1UhYT9yRNSXBSpwny2y6NaKnwLjc6WO65UuQ4KMyiFblQIIY1djdiNWMifKlJLBKUjYhur3NDfwbpCs2nCD9q+JKkOxltkyETSlUtZIQLWuLG76HyjiVhVpWrKOYqqnP8AEgtcvmY1NrxWOE8emyQqaiSoy5ixoaVITYukF7kN4QzmrnTpmYlCXYBASCBWlVVJrVre8ZpwPjf3deI69woQ4fekhdQJhuXZnB2aov1Li8cIlonZgpyxGwJLEAJuT1LddIDkdscMMPqpWVshR+JvBm6vbWFH+OOQoTKloZnIKlO1qE0rr01gl0mZ7oEQfb5lqKUFWTIhagq6iV7FmZgTUm94nTig4Jmze9CcpSKZU7EAWDXrZ4pMrtkSM3dISpgElLhmPiXLw6l9qEZCz8w5wwKlKDuHuQ9PSgDiOyaXPj45/CSAvcYSscnu+5Qy+fMeZRmKDvRh7uPeA8f2rRhnTJQxPxAgG2pIUWPq/wA6/wAR7QzJqWS0pIdsrhgdy4pbaEswZiA5fYGjF3D6HVouYP6eH5y9fH/Mg8dRvxXtNMmliugB9zXxH7NCfNyuep+ddnsYsXAezSpudU0mShAFwcxcG2YM3reGnCMBw+Wk9/3kyZqFfCdqJpbc3eLqtiwe1ZDN5ErvB+DzZxV3YcAVUaJSGJvr5CHvAeySXTPnTZSEB+UqqWJ0La6fLUnFcaWpJl4SV3ct7C+pe9AffyiPDLkpYzh981UvRtKW8z7tFJ9QTYr8PMnk/SMFcYwy1sjNMKTlDcqTUMDV2c0gqZxSZKloQiRKlqVTOpTgEAlzS7CjE7RXJPGWngISwdwHyg3dVve1Ca1hzxnBKmpQuYuWiXLOZi4dWUgAregqbpHhCNjIeBQ/WCwW+TMwuLMhLCd3qjYlikEmgB+JQfrrd4lHGcPOWZc8IGVHMsAgPZWQM4Fw5IPSsVxU2RMmJLoJSfjSpylwbaO0RLxikzUSZKgoTFNmmD8SlV+FnDEfRi5gfO3tBN/WC6p2ZaeH4eRPJ+zmcQmmeYo5Wb4U5j4PSB8fwgl8qwVDQuz7ljVhSjN013x4TcNhHlzATmAJKbu7sxp/K8V6X2kmqCJaEBIVRaqqNalg+rbloYx1ePqv3igmLJzJCpEtZdplEgrKSt0qGgBypSnVJOrWs0mYnkIBRKo6VZi7ksDUgNkemUB2szwJjMQUJOXuwdAQQnp+IEDzJ6RWuO4iXOMnIlb1zsoqf4XIBegD/LaLunyNlUsYORVQhRLPM4vKQkTUzUmdLI+8loe4KSC3KS1gSLaxxh8X3iDMlutnLLJdSixUVE3pswLaAAQDjOJ91IEjDpGUipIcF681GJ38ksGotxnHpyUpSMmUtmA5SAX2AoR510hZObKu/GK5/nEIbFNNHMnDhc9RnKEzKkFT0Sku6kpa5sNNegLvFyjMIJASGYJCmYDdgR5adYqGJ4+pQShEtATS9WYjyiVXGligTm8KD2ig+mzZCCZYDIOpHiMIrvXQVUykgJoDbw6x3LTNJIKEpNwonMnZwBX1s8ZGRpLmdVoRb4FYgmI1dnpxVVJUFVz3Sf8AVZ9GPQQzPDlJIeRmAPKpKX+QofQxkZDGO/aDICheoRLl5iFKz5moSpQISWoC9t/SJkIUlYfOt35lOTcsHNLPtUakxkZCmxAErZqCrWeoGJswTSEoJZTmhcsxNTc3trAJkKMyoUkPYginUCg9YyMi1jxKBdSWbmGKWtRSV50pRUJQSkB/AdPOCUzp6phyKXkSWDhnoCfSzkxkZFbOoPJhJwaECxvCSkOArMTZrpF63vTrWI8JwdalMXSGN0uaXrZzGRkQrH0iYzzCMXwhMpKVJBUxHJlcKDh3YUDQ2wikIUhaZKJinDIMu5NGLil76PSMjIjGnqAFjFM5BIj7Ecakz2SvhxStRCQvLZyA+YJdomR2bkylqxABKZYzZKlIDA5mZ6ebVjUZBPhAy7B0QYrcQsRdo+P4jEo7tioFQDpQRQ3ctZnf0jhHDAmWCRMcMB8RDC9Hrf2EZGQt8YQhR9Y2b4NxNaZahkSgBRYkKzZbgnc+G0LuK4rvFh5ecDM6ik0BBoKW8hqYyMgsOkxjKSJJc1UzBTVpSsPMqGSCDd01FKOKNaopWIZ5mz15FBeRPNlYsT4W1HvvGRkWsmJQN3kCADN4jBkIUhMtWZQYBKDQnW14ZKQUiUhlhUvLzMWJTUlQcczB33LvpGRkVANtVGEAmTcXx0yYOZJJFQC5HXQtt+lohkSEzMKVqlo7xQLMhQYpKtDU6EFnrGRkDRKA3zYgkAGhA8OsLQO8kJJQGzKSXOxNC5pffxiReJAU/wBnTWnwF96kAEh3NdTeMjI0HRSu2IQe64JxCaoupMojYJF6Vb5+UD/YFBLqSrqGKlP8vKMjIXsCKFWNoXc6GDmI58iiAHYAvv5eQjpOAWoAlKq70/SNRkCmQqCR8xi9z//Z"/>
          <p:cNvSpPr>
            <a:spLocks noChangeAspect="1" noChangeArrowheads="1"/>
          </p:cNvSpPr>
          <p:nvPr/>
        </p:nvSpPr>
        <p:spPr bwMode="auto">
          <a:xfrm>
            <a:off x="117475" y="-927100"/>
            <a:ext cx="2409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438" name="AutoShape 6" descr="data:image/jpg;base64,/9j/4AAQSkZJRgABAQAAAQABAAD/2wCEAAkGBhQSERQUExQVFRUWGBwaGRgYGBwaGhsbGhwYGhcdHRoaGygfGRkjGh0dIC8kIycpLCwsFx8xNTAqNScrLCkBCQoKDgwOGg8PGiwlHyUqLS0qLCwsLCwpLCwsLCwsLCwsKiwsLCwsLC8sLCwsLCwsLCwsLCwsLCwsLCwsLCwsLP/AABEIAMgA/QMBIgACEQEDEQH/xAAcAAACAgMBAQAAAAAAAAAAAAAEBQMGAAECBwj/xABGEAABAgQEAwYDBgMGBQMFAAABAhEAAyExBBJBUQUiYQYTcYGRoTKx8BQjQlLB0ZLh8QcVFmKCsiQzY3JzU9LjNKKjwtP/xAAaAQACAwEBAAAAAAAAAAAAAAACAwEEBQAG/8QAMBEAAgIBBAEDAQcDBQAAAAAAAQIAEQMEEiExQRMiUWEycYGRobHwBRTBFULR4fH/2gAMAwEAAhEDEQA/AKHKLpJK2vuWDpr1vYeMBd8d4mQoAEF63tZwfV4EgYZljwKiqVKANWm/NAhXwWYTiJTmmdPzENODDklnfvAPVLe8KOB//USv+4QI6gwyesjDTal++HzmCE5nq3MN8QfuJo/6t/8AWrTzhcZbsA5At59NHjuhJqRJnncxnfHeJ1FSVklwoGru9o6MghLsyTTVqVGtIjcJ1GRd6pnr9fXvG0TVdYLkYdKkqzLAyB0gglyWcCtN/KOkyVf8xjf4q38d4jcOpO0yLCTzVwS3Uhtat4N6RtU4km/vT19IJODCUpYjmDkAmmz6dYxGDoS1Nany11McHHc7YYL3qutYJkqNLwRKwiNQw8T63gn7LpXldg9rk0NtfWI9dQaMP0iROJZO8Fy3McTEEqOYMXLi1daQbg5JNBDnehxAAmIQfP3iWYFP6Q+4XwArIaNf3YmYgMoZuZ0WUMhZXo4iiNR7uIwDiV4zusQqmGC8bgigwDMRGgmQOLkibE07/P1pX0gUTHq+v0domFunT+kCrUK0NTSv4S9CAKmgr40gzFvNzptLmF82YXMFrJgGfCTOMjXPO8cd+dy8cTTESjAiAZL353jkzjvEREbmIIuCPGJud4kipx3MZ353iEl7vG1fpHSJOJxpUwwQsZRVzqK00vrSFkoVGkMpASR19IIToHSrjxrpRvBjrA6G1g0TCElgL3a7tTbrAL7PSJMmWLgSXEoH8yh7P84VcDS+Ik/96Ya9n2aWovlSovuXe0M5MoJpLQEgMxCQTSxKmd4qZc64uDLGLA2XqIZyf+Gm/wDl/WFyCxBGlR+kP+LYZMvDzCD8S0mvUk0hNh5wCwVB61Hz6QauHTcIt1KNtMMw/DJuKK5lFF+YmhcwYvg0/IEFQyg5mej2c0u1If8AYqYFd4oAAGYDlFg+nhHtScIj8if4R+0ZrajIcjKKoRpCqoPzPnjD8EWAoFKC4oc1jvS8SJ4ROyZMwyu7PqNesfQv2VH5E+gjf2RH5E/wj9on1Mn0g7l+J8+TODKZIZIIdzmd9o6lcImAEOADeu1o+gfsaPyJ9B+0a+xo/In+EftAl8ldwt631Pn5eAKCxILxhJLkm7l/rxi7/wBp0gDES8oA+60AH4lxTp1AogMGjkyEsL+Yy7W4OKKNXqa71vXfaHfBJVawnYkqo2rDS2mgH6w74PNZj194081hZUnpvBMCMiaXgnE8JlJByoSHclgLn4utYB4LxQZUB6tDDG8RS14x7oEebjRPPu0WEAJipT0sTFu7R4wEk9YqeJSXNLBz0sz7O49Y09MTABgi1MDAqLAU3633vBEwl0tQlimw1p4VGu0QFZYbDqLkkxomATZnEy0CT0wz4bhjMmMUkpSQVaU2fR/WHEzhMoLKgEs/wljYe17B7C1YoZtUmI0Y5cbPyJTZeAWtQASeYgAsQK2q0OJXYuZmAKkqD82Vyob3AL7NvFo+xhMlKnCUJokft01qXDwOeJoFCSAS9Ehh6h7a9YpnWFjSiNGDizFf+EpZmu6kS9jU21LgVNG6GuxPGcXLWAhzMSLXADW8W2djHPEMYlSQhLkgnms42bU2/h6xArDpBIOjV8Q594gFhRcxi4wfsyu8QwgBdIYHTQG/o0Bke36xZ0rQmYixGZIDi5JoG8IV8cV99MAAZJagYPbTwfqx2jRxtulTIm0xUBB8mYwsx1O+1NIGTLqzF2t5O/g0Gy0uKgNpYGt3rDhEwRWJrUOynLFnA0tT+UD9+bft+0amXMRnrEm5Ms3CvhS+qaetfSkNuH4ggglOYZwCP8rmvVqUivcFxbyynVBcHZwXHgf0GzRYMES1Q1j9b+MZGs4bdNXR8rt6gvaRaUyiUfDnGXw5t9L+QEV6UElfM4BPtDHtRxEKIlJ0Lk9RYe/vAapZJuHNzdzra8WNOCMXPFytqq9ShzUu3YqWkGaEElOdOUkMelI9qSY8a7BSCkzErDKCkuPF4vvabia1JVIQhWZgc1QMoqqoslqEvGSoL6lwPpBycIstWaNvC3g0sIlJSE5QBZyb1o5JautoPeObJtMVUkCo08c5ozNE+tc6p5v/AGpJ+/lH/p//ALGKVOHKpvrf3+UXj+00ffSz/wBM/wC4+8UvEBkli43vpE4m3OPvllR7IKMQyicoDvTYvfxHWCZOMKR1u/RrNQbekCTgXL3cu++sdYeYpxld608i9PAmkemyJa8SpUs+F41lptQ16+0TYjtDmEVmdMVRzSuWx5XV53e9Y572KJwC5EMxuNJ6QDNxRrQWpU093/qY1NVAxLxYx46k9zozi4J6PU1q5etH6bRGpmZur/pexp6RspiOYWEPNSKmpOO7tWyTcDo1amtveDkY7MHBhHiDV2+rwKnElJcH9jGdqNMuQ7vMs4dQU48S0zMYspCSpWUaPTpSIniGavlBGqX84Sr4nMLczDpFRNOSLll8ypxUeLDa+8d4hVX3SDCzjIIUAReXK3oShBJ2rV/+7wgySXlyToQ3u0PZCtEm4pH3WBBuGzzMxMlIDNMT51F/SA55VMmqSkEqUqhBrezenoIb8DwZGKKvwoBWa/5SE/8A3UgLg2M7jEBakksSDuHcP49NYsBxVL3Kjq18zF8DxCKqlEACrKdqEZmBehrEUrEqAH7n+cWzi/F09wFyiFVAB6itRel7bRVEgka+0Tp8jPd/Mh1AAqKZo2iNQoInmKr6/rEcy7RYMXJsDiQhRJDpIIPgYsvDcZLYpRcJKmbQJzbfTxX+HypSjlmFYO6SGHVmOZrs4O1YJwM9UtW+TzSpNlJP+RQ9jFfJp1ydx+LUNj6kcmQcZicqQEldamgADkk+AeHaeES1BPczAqg+IZDvR6H2uKRJheHIl4qVMkv3WIlTcgvlVkUlSHN2JDG7KGsCYInKlwx2s37AfpFfKWHCnqGnuNnzLx/Z/wAMmd5NTNCr1LgkKTF24+mblCpZASBz6Fnc+RoDTeKD2SS65zKKqgBVXq4ep+cPu0vCJuHlpmSpi5iRkR3RFso5VAvd0h6axisQ+auj+8cRtoy08IkTEpJmKd2argAP0Fa+wg+ZiEpAKlBIJADlnJsK6x5n2Sxq5k6VMUuYeZgkFPdhBSMpNb0USKmo3i3haETlJIzLWp+YBRN8gDmgAAsKdasLaX30zRZsm47m4tKGzKCcxAD0cmgA3MSd5CFa0yphBypKlZjmF3IrmVfysw6MVjvwzc3IEnlNQSWOZtSwboCTAf23uUBu4ErH9oaXmyuqCK0/FFQxMuWkKTMJLAghBHh8RDD0MPe2OQqRlAAZRIAALkpflFnDeNd4rmJlcimLuPWHKmxwt9GWV+zBeJYfupykglQDEE3IUAoP1rAr5jdupdulgW9IL7RK/wCJmAfhyp/hSlP6QucPV2Owc2LUJGvWPV4XPpi/iUWhSq1Bd/K5t9P4wy7OTZacRLE1OZClBJqQUuQApJBDEFrxBw3hKlpzBJUpVEJpVRUzhtNgY9E7LdgESMs3EsubcIulB0f8yh6DR7wn+5Vga8Q3xFQL8xz2g7NYadL+9TlKA+dIZTCpdhXePHuJYDupqkBQWEsyxYuHB97R6h2t7QJyGUggqNFNoNR4n9YoMyRLmLAmEhJLFSbpfVtWu3jYtFBNftybD1LSaUnHv8yHimElSpCavNWAp3s7G2wFH1J6Qsl4ZBlLWualJFEouSWBFNBprrZq2Tsv2YCsYtE9LolJKyNFBwEENdJBfwi3YidLlhkS0oAOiQB7BosU6jbZNnuKVd56njC56spSPhNSKM+h8RvAOWset8QkScTRcuWVCgLZVeSkMUl7O4tSK9xngMtOGaVL5gMzlivNmOYEsHZLhukRnzjC4Vh3O/tz3EOHV91L6OPQwp+x/e5BqpgPG3t8oP4dO5e7O5I9nhhgcMDNQo/gc+QBPsawoucYYmFt9QCEr4BnngzHMtgkgFiQlICfkPSI+K8MEtOVD5Xo5qHv4VhthpqlAkkIBSMtRqWelSPS8D8RlqIU5dOYgG7HQb2EZ6ZchemPAjhsHQ7gfD5oZStVoDHzqPWBcFh1KMpQlZh3qyTlegZgdGqfaMCmyigaw1fX94YYfGmjEgdC3y+qQxmbHZHNxm0OAJFhOzylSSlZCSVhQDGnxOCN626RLI7GII+NZ/0jyN9f0hj9sAohFDUlQ10v0b3jqfiyQmuUsxG5u9PGHJqwi2R34lZtM10J5nMTVoiSDoPaGRxAKitg45hvez6/W0Q4VypkpS6nADDUU9X86CNeUTIJCSVg7Ee376Q9waQJpQopAYyzZwKpIUDdh8hA+FkmWslYAAAWwDA0Kg+/Mw8zFhwXYWbMwC8SQlwRN+IcySkqJuwvu4yndo49SIEvGd3i8LJAOTDzCnMaZlKXzltBYf6a7RKnBhGdJpkKgKEuyiG8WrXaAOJkrnSlWM1KCFf5yyD4cySfMwHOxhdysl3qSd6xTyYixsGOxvt7l/7GhlLAL0T0aqv6x6J2g4fLnYeYiaVBDBRKSx5Tm/SPn7DcfmSyck1aT0J0rBv+N8Xb7VMb/vVGW39Oyer6imNbKGAnq/ApMlKUIl5TzJGUD4SQpRJNiQAXIfxjnG8OmqxZmchQldVMp0gEEV+EED/cXjz3slxxBmq72etJykghahoSqoO1dLR3/jAZlJ+0L7sqqMyqg3fQki8LyY8u8gi6HxDVgOR5lpR2YxE3iEtc6aVyHUWUtVWzHIE2I6CjJO8WjtTwgYgS0MaZiGDt8IJD0CgDQ7m0eXca7SJRMyyp6wE1IzrPNqRW9fnWBD2zWb4mZ/Gt4YuHKzLk+B1USaBqWXifA/sxluvMmYCoEuS1GKqXNPSAZaQSkf5k0bRxX0hBN46lYAVOUWs+Yt4RwniqP/U9lftDG07u25u4a5AooCT4pedSl6KUS/i5Z7PHMnDkrSlmenMNCKH0qDHUiUqeSJCcxSjOWFWSeYsb3HWJcIFIxBQtGQpBGUioIFR9bxp5HKYTXxBxDdkAPzLh2RmhGKkgWqB/CRFo7VceEtJQknvFC4/CD+u0UXg4eZmz5EoIOYBy4qAA9TTy9IcYwyJy1HvVIWo07wDITs6TQeMYau2zYCLJmrkxqcgY9ARDiZ1IAmzPrxgviWHVLVlWGO3TQg2IOjbQVwThcuZLVMmuwLULMwqT6+0II9MW0sO/xLLwLEGYjDTQzkKw8025UDvEK/0hPu0C8V4/hsxR94a3BAAPgx9DCnhnHe4kZEhwqYo1/Lly0OhIPziHiOMlLRKSh3CqgtY1LkXvGvi1qqFBFm/y+6Ukw0ST1OJmJMqdd0hjms4IBHnVjGLxOYlWlVN7t4wgl8aC1feMDoQGH00Z/iBQdKEpIsCXfYFhE64vqGG1eBGDPjC8xFPmkLcAg3FKtce1Ye8LxYWFmxAYjxo48o6RwhN1ZnIYkFtGbw0gvh3CUAqZ0gJq1SSWCWBIDlh7RD5Eye0dyouJ09x6jaRRPOBQIruHBAvoa3iGbhw+dJLBdQfzV9q+0NMLwxYSylo8GJY38/5QLxdHdiqnJPKlIYdSokxVXE6sT4igwNCVvGSc6X1d6aXb66xLwycFLTmoMzK2f9jT6eO5VSEioFT9bQeJKUgMkBRrYWq36wLZQg2kXND09xsGSfbVKM3PRKSwJ+Fq6dGemu0al4vKVAtdqRDPxpFAa/LRo4TiybgHqwgnYZRdRePG2Pi5VMI5dAAJNEhg5KiBrf6tF27I9h1yJhnT0pJlsUyyUkVKXUTUBgbF3OsV/glASjKlZUA6izAvr+EcpLxaZnalUyRIBSCpa3mqBIOUKEuxDKOYhTB7em62QJ0LMyApY/SWjtPwRGMUlctKSEhlAFLkZkMKXAGbwzG5MQoyplGRLmTES1yygy1AchUjKolw5IBt0qaiK3M7dKwuJnpky1TEoUSo01bMzAsgF6gxHxDtElcmZiCkqmTZqLFylKkAhAs9mYdCbtHF6H3xRRjyI37IcAlS56hNaaJLoALFJ+FaVsbqBJY3DneOuOdhsLNxCshSkqljKhzU5qBLhkAlIt+ZVDCjh/aOXMnrUmUcmeU6c3wjKELU6RVIOV23g3jhAmzaZDKKgC6ucI7thYl+YF/nQxXd2IG0cx+JQD7zxPN+K9mp0hTLRf4SkuFB2dLVIO7Qu+zDrHs5w0qcEzpqUlUpKwlRObKEKJBYn4nrZ6eD+RJIc6w5CT3IZaNSXg8hpj6hK2ev4Fb/ACgxOJm6JB8JMv8A/nSOOHAZ2/yL/wBitojCAPxJ9/8A2wlz7jGKOIJipI75RbMcx5d62YVbwiP7OCBTeu9dXOlRSC5svnZJrmoXbzfSsNuyODRMxUhE4ZpalHldnNeWhdIKmfcQ8GlEWR7oFwDstMxc0S5SXJuo/CkbqIsPc6PHsPCf7KcDKQBMSZymZRUogPqyUkAebkQ34RwWVhQe6l92Jis5Dk1YJDE1a5Y2JMOF4XlChQgP40tCCxa6ndRFwzsBh5GIRPk50ZcwKM2ZJzJI1qBV2qKaQP277IieEzpSPvkFILMMyCWVm3YH+sOUccQmYEKLZrUhstiK2/SAxuuZCtwyGxsDPGZgyctm8q6wsnTfGHXac/fKytQAGty3y/aKzNUSYwhj2sRc9AXJUGHpnGZJUgkkyxnTqWstPg1W6QJJCjygliajSMw2MEgFa35gUpYbgg67GFuL4vmGSWCBqfxHXyGrRdGJsgFfnKrZFTv8pZhQMDQekLOI8WQAkBix5sqQCQ6aBYYJJD1rbrAPZ3DLnzcmZQSUlUw65QKt1qwOjxwvhalTlSpSMyk5gGd2SSSo6PlpsHgsWlRHIdupXy6ksvtE64orClLyQpK3sXIbW5PtAkmSps4BypNVAUB0elOkMuz3CULmjv3EvKXyu4LcppsoiLFwDhSpSFLl5WKcqxqQaVGu4ax2g8mrTTjbd/fK4xs5vqQf3Wn8g/8AyGmmsKZ2OEidMQo5Qcih8WWmUsLkW66xbJCaBLBRNrkxFisIjM6pYzCjtVtukVv9SxD/AG8xvoPfLSvz+1yRl+K1OV9VDcbM+rCIsV2oQUpUkuoaEN5gG8WGZJlkJGUcrkbj9q7dd4hTwyXTkQ/gHt9Wjv75G/2mcMLA8GV7s3iUzJhBSQhKXJKutA+rk/OHK8ipqnVok0mFvxAt6W0hkvhCJYBCCk/ErLT1PgSfOOFYIEgjM/jUjy6iCGrwhtzqR+Ej08hHtMqskFU4pcgZ23YPub0hnhpAKApRu4DB7GGGJ4PKfMxBLEnMT0jvCoQlLM4d6qFHvpBNrcLjgH8pHp5R5lD4ZOV3jF8qqEaGrDzD/OHyg4wdMwRMylAUokknNmyCwalLt5xXEyVoVXlINiWq4IofCLPgJic4DEkkKl5coci7qIdjLKqDfeNDKxGQEdQMQtSDEPaGcRjcQAFSsy1OKihOymLHrvFnmS5hwcxKFCZKlpkrNAnLlQAoMRViUqcQl41w+YrHq70TFFZzC5UUEOk7sw8WvDLjU5K8JiFJn5nnJQlJDLKUgpCXH4QGfypDN1tx8RW322fmRcFnkzDNUO77vKWAAzS1JUAKfFt5vSLjPmInzUTEzCO9lqCTyuFAIQoKc8oGVwxdyekUTgyZaMMsZ801bbsACGFRsSYf9m5h7yUEkgqUtBoCwUkWfWj70iluO5gfmWRjUgGZ2s4mqThVJQpjMmrSdykupRrT8op70jz+WmLL25xxUqSiuUBSwTclZdWm43O9IryCAIvYL2cmVstb6qE8M/5nkt/4FRmdDfAp/wDyD/2R3wwPNS2oVT/SrTWOvs8/L/yi3/hRfxye0C32j/zU4dfjIcXLT3hBLJzM7EsPC5aOMFOyFKkmoraxBp46H1iTFq5yVD8VUu2zjpEcgAqSm1WJ6E9drU2hyn2i4s/anv8AwftLKn4KVPUpCHIQXNO8Jy5fEliPEQZju0iJM3DSVBTzypIUGZJTlu51cRQuxWHC0TpSpSk4cTC4UogibLIKJiVAJOYgMpIsya1MPeKqSsoK0hYlrC0u/KpNQoMQfEdPBs3PrceF6j8eBsg4gn9oBMpIWm6Fv5X+vCGX+KBNwAmZsrhlb2p5mK52i4krEcpIJu2jWMIMScspMpKjlBc7EnWKC6gHcU8/tNIac0u/xIJ+NKlFs1d1fyiGcAhJUr+p2G5gPH47uqJbNrq23nAGFxQmzEd+tQQ4CiKlKdWAo8WMWlJG49frIy6lV9vn9Jzj8YqaQ9ALJFh+7wTwrjZw6FpQgCYsEd5qkbClN738BBfabE4MhCMIghviWSXUG2J9w1oRjwfpGgm3JiAIofBma7Nuu+YdwfjCsMsqSAoqSUVpdm9wPeHXZvHTJS1zGBUuWZbsA2YgkgC58d4C4XwUnmUG/TWHkmQE2b6/WM7V58fIXs9yxixHzDcLw8S0y1IUcygcwvqQQRqGZxq9osRlyEyXpmIoNX0p4n0MJsFy5VM5BBrah+TCDMbMSCVhKlZlkIQm5rqWYAP5v0jCzNvIF/8ActdQeSioL5QCKi4G/k0EcUlLzqStZXlsaFxQj2L+TRgkW0PTTz9YIxmCMolK9Egu+jaejRCKXYASHYLyYuRh6A0a4/T94L4fh0JUFKckW1cmjv0iTEJSMoSEh0pcj8xBUrpq3SscSJgU7G1HZrNvo/zg2L4Wv8v8TlIyLU64uvvEhCFKSCRmLB2Gg89fCBFStyRoN/Xxg5KQKi7H5Meg/nEMyw3/AKNXeE5NQ2U2xkogUUIDMkO9Nfr5e8czZVdB4wZUfVtY6EsHT0D/AKxIyUIdSqLw4U6Vh3p4+ULeNYYISkJoBaLP/dveJJQp1AMQpgDrQ7m19bwo47hz3ZBFQWZulPf5xr6fNWUAn8IrItqYPIlz5siSvDku6kqEsKBBSgVKnJJUl3A2tCzj09IlYeUlwuWk94CkJIWS5Dj4mtWzMIj7N8dOHnOSwu7E1AOUUqxJbzfSFuNxipsxS1fEtRUW3JfyEei2KOpls5MY8PRrFq4GVEFAZip7VchqG4FqbtCbgWDoFLBKdgWJ8yC3mIs+FxsmWeSSu3/rf/HGfqcOXJ9gS1idVHula49wiaudNKElaCRlYuGSMoer0FvHWEc/DKAAKFJyvQhTCtgSWrT0MegnFYcgfczA201P6y4NwciVOziUFhYT8CyFJWBcdSz02BjvW1GJbdbqLZcbGwZ5rgh96KkOCHU9OQitTQfpEycOMpebLqRRpja/5b/zizzuAS1THSO7LKDC1XDsdQNqWhdM7IsKKKjTUJH+0wK67Exu6heiwiTFTPvKl2IDjRqUGa21qCGPAcWEAkKaaTRR0FyEEksolnZjaOMX2fnZlHLQl6KBYeZBLReeynF1TAmTMkmX3SQoU5OVgFAH4VgkGj66loe2RMiBQf1gKrI9kRTh+I4rvO6T3s2bqhjQFqkkUFdm6xaR2bxCgO8nSxSoqcu7P8fk2lYZyEDMskLExYQlaksXyJZJBKnYisZiuFJ7ta3WkgFeZRYUDswem5gE02mI9w5lhdQ3z+kqHGOBd0lSpczvT+MsygOgry0r4bRWsViRJS5qojlH6np84tq+JhKO/UCQU/AzqUVD4ab6m148/nYOdOUVFJD70YbMdI7LpcSZODx5jWzkLQ7geInO7qzag2BcnN16av0gvBcMVMIUolIpUpDlmZk2YNc+9YNwvCUo+IBR9QPB69S+0MAsvbo/9IDNq/GOVUwXy8Hk8ClheYuou9aB72Ab6tDbDYOVLFEpSYHRMYa+P9YOw+AUsOQw66+TO37xk5czN9pjLi41HQmB1Wg7C4H8w/f+sE4fB5QN99BBUqWXuAR9b/T9IzHzeBHVIxJuaP8AX15wZg5LrSCaE1faNC+rv/Tzr84klT0hPMkvoQeg9/CKpJbqQxoTriSRnyoZwK+Zt6fpHGI5x95NCVI5QlWuqfN6e0dSlIlpJT3aiqwvU7AFyfHbSI8dw3vEJmTCnRgxBvb66w7Y+EhW44/GIDB+pFKw6Sl8qyrQgpZtHBqPd28BAi8OQ5QGyZWA1AcFJHm77+ME4jlCACLhb9CWAfqEnyVHIxHdy2+JhmJaoAdm6lQI6wws5qEtC6nShMWpEtDpBLrV0aid69OkdcRlplvmWlgLvQEv7uLRF9vUpAC0gC9Ejl8TV1MbNeF+KxMolCZgIDhQQQxc0dg+X/UXO0SmBm76E7dUJbY9d3s0SBfl4fVIh4amYozFLVnFWSmqUs7joBamxggggl3vXx1gmxEdcw1e4DwxNGcZgTR7ioD7/RjfaOWO5UGBKATzAu1Gq706RuViAkK5ipIZzlAqSGHVNw/vBP2lKnbahubOPLxeG+oVyjJV1CZbWhPKsZgZZWQ6kKZ2/wCYlmd8yKgVsU03jUrhop99ILbzAkjyUxj0THdnZC+YI7tWUjNKeWXpRgGruQfGFsvsGnKZffLCCoHLlToBq9GeN5P6phI5NTNbTODAAvKgMtNEvmulmfe3WAP7yXlKqpAKakUD5HF3cOdNB4Qw43hRJPdgBYTlAMwjRLlRI2raF6sch6IQVMgnVypQF20ofONVG3KCDxAI55kycctwyqMo1SXIBAFzR3eLL2Cx2fFpY0zKAuHHdub3/Zoq87Gso8iTlcOVMbmgpV2ciLN2Am5sSgsmub4S/wCA3Jq/8oHNyhkdRwMSk/El/wB+np7xtRQRRS013cQMlKi/3ZZ2B00Z+nrHaczB0sHDtbc329Y8NtozWmk8MzrASoEqNrHRoseA4aiWDlDjVTsFKDUGyHFdy0LeG4lI/DlDnMp7pAOYAizmho9r1hmMUqYRyhrIQel1qH4UDRPUaxsaJFrcTzKWYkmh1GsqWzk1JqYrfHOOd5mlo+B2J3brsTo1aRJxXiSgyEKzN8Z3NHZritiwvCNU0pDs4JoSKMWy2uYHUaxiaxwseLy0iXggo8zk+L0/h/lEkjhyEmqXN6gnQ7m0YMQTWjeVtS1/2gzA4pLZZgcklqMWNmOo06VjMyPkqyZZ4kCuEylWSx2do4l8NlhuS29bH6vDbE4VF85G1uopHKMMRciuti56beEV/Vau5IqBSsIAeVKQXuw/SCUYaocfzf6ETJQQBu+lr++n0Y2l9dPr6HWAbITCkaUevlemlPoRI7a09LhgfBniVI8PF+njSOXHjU/r00/S8KnGRqrc1AYbEA+/6wuOMKVq+9zEU+EBCVGgBLOo3oCXY6PDOYcz5eY1ZquWIAuwew8ekcyuz6lCWudkQlF0g0cliSbUFNbRe06dluonI1cQfhU0LJGZRYMJim5lH4iA1EDy8qRtZKE5mIVodNXb6rzQUniEsNKkIKjnypI8BtoDtSIOOT5gVJld2pZFFKlgkvdizJBZz4E6GGNhs2Yv1JpMgLUc6kAkilQGAZ8weoYDyiXFJQjPVDpSljmCqOaUF7+sCca4gJMiWlCFCc+W1RmIzpJ3IMQjhaTJQpald7NmFIlAgEA1U71DEEvo4vq3T4gee5DN9ah2Gwq1AHLlzkEdabtZvl5QLxYShMSAhImkMMxc0epYUF60dukFfa1grzJBUCMoCypvhfmXR2JsBbWBcSWVnCUhVHtQeur76vC8aFHJJ5+JN7pzhZU4gIlsiXdRYIGVNeQC7l6lz6w0SmUj8SlktRIBCWtchnc9S0C4jHrDqzJSVMEjRI2uyrvUNS0TYXimbNnmClAEpFPN72ixvbMKXjyYGzbyZWZk2YVEB3GZqOCPw5m608zvE0xRvl6nxGruw63r6QQiS9ZaiSHSxNzRgDrXoD4wJPw5NGq7G9tQ21x1pAblPBlnfNnFLuCrMBQZgB0N39tI7nTyCr7xNWanSutQ73/kehw0kOxZmdnNLOLkPrSrxFLd2fQ1YVNjqW1roRE7Pp+kkMDFHG8MlSylVfhLVFWvuLmFp4ZLNMu+pBr9WtSHHEZZUvNdwn5WMK8fJJA5Spj8I10DkGgfXpHrtPQxL90znvcZGeGIpyO1Lnx3qXNzvFl7D4fLiUZXsu5J/Ar8xMVWXhplQQp8hClEkhRplyh3oH2i0diZ5TipSVAurvBalEq62aOzEFGFQAI2wszOxdiQKFQL2fw8oIw05hkVq5yhOjtTqOlYhkoIe5erWLgM7pB38x6RKkEUDtYAKILnbzjwjDmpqDqSHCOl0hTFJoCALjKRp67wOuYUlWd6F67iubQgh9bjSJ5M1ScqCSkEWNw52Pho2sSqWSocoUToWcEDStmqIjc6mjIioyySku5/LQ3eoOjX1p6wQqQVFRVdTh6B9Q5/UNBy5CQ5HKBqGIGYtVi/tHK8Msn89LpNaH1AFaEDWIOW526QjCJATm52pqS1QTs4O42g5UpCgApwQwBFixAer1qBfXrEa0n8hrflZRqxcC70NNrRE96AV3KdXYuNmqNUwoknm4NyeXg6ZMzpZg+4Lhxo1YiTg6MCCAXGU7XbY23jc+YAkO5Ol6DUBgXq4/rHUlBKVZVBIS7lRYPpdiCxNhpeOVXI4k7qkMyWqrJLl/Q2BNfoxGlLMlmzPQ5i9dmJ002esM+6SCEmaCfyIS58HdxfYWjY4mxSJShnJJyKlsQUhiFLNL6BvG8Pxpuu+oBynwIvXh8tJlCWITUqURcBIBG7AtE/Dp2HcrLzGdJQWzZhUkoBokWe1mGsKuK9sEyZ2aUnPNykKWsOAqlEgFgEtfWOeA8MUVnEYicJWclibqJ9ADWl7WjQXCuNbPZ6uAzMw56k/F+IKYqlpGRZygBXVvhBBPNqaO24jcrGFcsyznMtwnkUGUQwsS5qL6wFxjjEuVKSiWozVKJIDAAMpTEtXMDYGzjpCThk6YuahKCosRQEht267wSqTiuqI8/InBefp/mej4qbiJssSpaTILUIZkjxBIFNBv6D4lS0gJClS+5SEkpSJmdSgCS6h8RIte8ZLxzLy5ZpLFnXramXWusczkBuZPcZSFZiQpSlWYB626+F4oeu5+3/AD4gbaMAncVnS0pQhDVBWpaikly6jzMKm9TenTUiWpAWvKc6hQOHUVEEkqFBowd2EGYzDsM01WdQYpCg6iovlA/CK3oSYgxiUhAE51Tl0AFAnwrt18rwK5aI2f8Af/kZwe4Bi+IITMeYoIIQwCXs7lzvZvGJET0rwxkpSwW+Ykkkua1N9K6NG+CcqpgydCVNQVausQol586koUo6BIAQCb0OoHjeLCZjjsD7rksgavpOsqEE5EHmQU5gCQ+geyU26APEKsFLS5VPIKi5CWIdg7UP84ln4tQdCGVloogFyWqEjf6ED4NCTmUSEKJqFAP0Nbb03gsQYC4R5m5uCyyyUEqUj4goVUKs4TegBH7xmGnzaIUlKVABhMoE1+Iuk0dm3fVmiDDYmX3vdiYlYCApHNUHMzJUPiFR77QTLkFZWcveEuFHKS4JBIb/AEjagi2q41b38+eoDbtsKVIlJWTOQQhLErBUFZsyQAglVlN8KLAN4Kk8WCF/eKp1AKmOqlMVOzUc2uqoiXh+KQlSpKiEhJOUGjB1E0NgM3oPOIVdjkzEFUqbnUxIBHx8oJArezH5RbfUobVhwP8AMWuOgCTIzi0zVEpL+IbQaC0aVh+kLsTwGegOZMwBVjlLEsCGIDaaRkvA4gvyLYB9mFRbX+Ygl1HprQMI4g3IMYdwIadlZP8Axcun5v8AaqEWF4TNUUnME5gC5V+Z2fV6W6Q94BIVInJWtf5koYEhXLRqObnQ2gH1wANn8oBw8cQsT+XLQDVgM29Ca01PWIcVxHue7SZSyC7qBdVSWYCgLV0fSsGhaZmRJChYApH4WIUSwcsW2oQ9SIiThZgNEktqlJYBq5k6EjcajaMXC+x91QmuqM1gZuVMzvFGWluUMSBsd+niaaPrEhCAVqymtAkuog1cM4ILPRgzdYim4RgU5QAoWFFMSA7jV60/eM4dM7rllqARUBiApg1yfw3Pp52fXxsCzCz/AD4gix0ZJ35OV3FMoFBQ1fYAAgb1iebjgBRi+uhY+Hy32eNpxqcg7wJmXdbmp1YpoSSwbeJZPBpSlkoRNfKCxFtbq6sHeM/ZZ6lj1AJ1LmukO7UZQGYDYEaZgRfXXaVGAWVKNFihZtKWvlJFab9IzDyQpYZPeGhDk8pG5Z9SOrHWJZyl5ZoK5mb4Uy5asxANakJcgmjmwG9YlcKj7RqLZz4m5uARLUAv4ph5UZr2YZta77ExHh5HdoUpXdmZLUwSgZnBCQsGxVcndxHZx3cpKkyw8wAOVMUkUY5tA+lmitcZ4hLlJIE8KXomWwSDo5qHv5G0WU28DGL/ADg7WbuPeIcQMoHNllEEqCwzqcmhRVyer76RTeLdpJ04KS5KdQW8PIQrxvE1zF5lkk7k/ppSsQiZW5GhG/kRF7FpNnubuOVQBUe8KnYWXL7yYFLnaJY5R08evWmsc47jkyfRPKkEslJLuTvd3EDcL4DOnrSJYUz8xI5QKFySHappelot+D4aiQQJYQSlkk5itSlKJpyhg2U0DneF5iiG+z/OJFgHmV/C9mlMmZOIQCFZQnmUSGISRudvC14tHDpEiVJQsKCZishIAAOhIIYlgHcmsT8TRNSQZOVSkpIUCNCXUxdgWoxbxgGcpQyc8wKyIUpKKJQ5YgpAPwXObKGF4snR5cigsa/nUrNmB4EZyEmcc6JhTLSeVw5oGcqU5ykPQvfpAp4ojKuYuYCtJAlFmJcUYD4i+z3gIkq+IZ1qU4Wysp8CoWAFQKeQgrF8aLAEAi6gmjh7BVQ2pvtWsUU0GQ5dpFTmyBRcFdfKVqUqaWfLLzVplFFJCSNrP6xk4BUwGatRIUyUnKl1gVTqzCp2eprEeN46hCCiWouumVNCEg/AGJanxK1dhqRVJfEphWZiEKmKsCAcoFglwTrRnbd6Zdg6HEoNDmpXXO7Ec8S1Y7GpCQnKmWlRCXqXNAHVSmtPUR3iJhlhCJUxFTzMkBk6tdj9bRrBy5k+SM5yWUWLk1YBLEOnUq+EO1WjWIw6kzUpStZSUgqMxTlB2yksSQKBozv9MO0Wa7+stnOLqczMFKmJX3JUkJcqWC5UpgSHPvC4cKLByV3vp6iGGOxqAEzFlSErplJAKgCltBy600rYuMwk+Skq71MxIJ5HCgCGFnBhao2EkNGBgRcp0vFyytIJyuQM1m89IuuI7XSsKju8ilMAxS2VTvVRDAKcF/ox5n/djKBOXK41ckX1LknbfWJ8VPmylgEqANswBDNsXB+dTvG4uLY1of598qv7xRlyXxFEzLNkICpin7x6GrEh6sxcgbGI1YpSUiYnkKVd5QuUhjmFrZaekVKVxaZISUlZStXO+UfiJBDMwDBxT5RGeMzkhi4B8bU0ej1sNaM0UzpHZiQeP3EcMgAqXOVxshGconFAtTl1Aur4X2HhrGSu1KcgK0HNUjKxcauSWAHnd/BfxOQuYhICijO5DguQKWAJZ2DMxgD7HORLSpKWAOY5gQoZghKqWVXrZj4Bj0Kum5hIbPtNA8y18H7XolZyqRmK+YEM9qAlXl6xKe1UhYT9yRNSXBSpwny2y6NaKnwLjc6WO65UuQ4KMyiFblQIIY1djdiNWMifKlJLBKUjYhur3NDfwbpCs2nCD9q+JKkOxltkyETSlUtZIQLWuLG76HyjiVhVpWrKOYqqnP8AEgtcvmY1NrxWOE8emyQqaiSoy5ixoaVITYukF7kN4QzmrnTpmYlCXYBASCBWlVVJrVre8ZpwPjf3deI69woQ4fekhdQJhuXZnB2aov1Li8cIlonZgpyxGwJLEAJuT1LddIDkdscMMPqpWVshR+JvBm6vbWFH+OOQoTKloZnIKlO1qE0rr01gl0mZ7oEQfb5lqKUFWTIhagq6iV7FmZgTUm94nTig4Jmze9CcpSKZU7EAWDXrZ4pMrtkSM3dISpgElLhmPiXLw6l9qEZCz8w5wwKlKDuHuQ9PSgDiOyaXPj45/CSAvcYSscnu+5Qy+fMeZRmKDvRh7uPeA8f2rRhnTJQxPxAgG2pIUWPq/wA6/wAR7QzJqWS0pIdsrhgdy4pbaEswZiA5fYGjF3D6HVouYP6eH5y9fH/Mg8dRvxXtNMmliugB9zXxH7NCfNyuep+ddnsYsXAezSpudU0mShAFwcxcG2YM3reGnCMBw+Wk9/3kyZqFfCdqJpbc3eLqtiwe1ZDN5ErvB+DzZxV3YcAVUaJSGJvr5CHvAeySXTPnTZSEB+UqqWJ0La6fLUnFcaWpJl4SV3ct7C+pe9AffyiPDLkpYzh981UvRtKW8z7tFJ9QTYr8PMnk/SMFcYwy1sjNMKTlDcqTUMDV2c0gqZxSZKloQiRKlqVTOpTgEAlzS7CjE7RXJPGWngISwdwHyg3dVve1Ca1hzxnBKmpQuYuWiXLOZi4dWUgAregqbpHhCNjIeBQ/WCwW+TMwuLMhLCd3qjYlikEmgB+JQfrrd4lHGcPOWZc8IGVHMsAgPZWQM4Fw5IPSsVxU2RMmJLoJSfjSpylwbaO0RLxikzUSZKgoTFNmmD8SlV+FnDEfRi5gfO3tBN/WC6p2ZaeH4eRPJ+zmcQmmeYo5Wb4U5j4PSB8fwgl8qwVDQuz7ljVhSjN013x4TcNhHlzATmAJKbu7sxp/K8V6X2kmqCJaEBIVRaqqNalg+rbloYx1ePqv3igmLJzJCpEtZdplEgrKSt0qGgBypSnVJOrWs0mYnkIBRKo6VZi7ksDUgNkemUB2szwJjMQUJOXuwdAQQnp+IEDzJ6RWuO4iXOMnIlb1zsoqf4XIBegD/LaLunyNlUsYORVQhRLPM4vKQkTUzUmdLI+8loe4KSC3KS1gSLaxxh8X3iDMlutnLLJdSixUVE3pswLaAAQDjOJ91IEjDpGUipIcF681GJ38ksGotxnHpyUpSMmUtmA5SAX2AoR510hZObKu/GK5/nEIbFNNHMnDhc9RnKEzKkFT0Sku6kpa5sNNegLvFyjMIJASGYJCmYDdgR5adYqGJ4+pQShEtATS9WYjyiVXGligTm8KD2ig+mzZCCZYDIOpHiMIrvXQVUykgJoDbw6x3LTNJIKEpNwonMnZwBX1s8ZGRpLmdVoRb4FYgmI1dnpxVVJUFVz3Sf8AVZ9GPQQzPDlJIeRmAPKpKX+QofQxkZDGO/aDICheoRLl5iFKz5moSpQISWoC9t/SJkIUlYfOt35lOTcsHNLPtUakxkZCmxAErZqCrWeoGJswTSEoJZTmhcsxNTc3trAJkKMyoUkPYginUCg9YyMi1jxKBdSWbmGKWtRSV50pRUJQSkB/AdPOCUzp6phyKXkSWDhnoCfSzkxkZFbOoPJhJwaECxvCSkOArMTZrpF63vTrWI8JwdalMXSGN0uaXrZzGRkQrH0iYzzCMXwhMpKVJBUxHJlcKDh3YUDQ2wikIUhaZKJinDIMu5NGLil76PSMjIjGnqAFjFM5BIj7Ecakz2SvhxStRCQvLZyA+YJdomR2bkylqxABKZYzZKlIDA5mZ6ebVjUZBPhAy7B0QYrcQsRdo+P4jEo7tioFQDpQRQ3ctZnf0jhHDAmWCRMcMB8RDC9Hrf2EZGQt8YQhR9Y2b4NxNaZahkSgBRYkKzZbgnc+G0LuK4rvFh5ecDM6ik0BBoKW8hqYyMgsOkxjKSJJc1UzBTVpSsPMqGSCDd01FKOKNaopWIZ5mz15FBeRPNlYsT4W1HvvGRkWsmJQN3kCADN4jBkIUhMtWZQYBKDQnW14ZKQUiUhlhUvLzMWJTUlQcczB33LvpGRkVANtVGEAmTcXx0yYOZJJFQC5HXQtt+lohkSEzMKVqlo7xQLMhQYpKtDU6EFnrGRkDRKA3zYgkAGhA8OsLQO8kJJQGzKSXOxNC5pffxiReJAU/wBnTWnwF96kAEh3NdTeMjI0HRSu2IQe64JxCaoupMojYJF6Vb5+UD/YFBLqSrqGKlP8vKMjIXsCKFWNoXc6GDmI58iiAHYAvv5eQjpOAWoAlKq70/SNRkCmQqCR8xi9z//Z"/>
          <p:cNvSpPr>
            <a:spLocks noChangeAspect="1" noChangeArrowheads="1"/>
          </p:cNvSpPr>
          <p:nvPr/>
        </p:nvSpPr>
        <p:spPr bwMode="auto">
          <a:xfrm>
            <a:off x="117475" y="-927100"/>
            <a:ext cx="2409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3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92807"/>
            <a:ext cx="8229600" cy="1570186"/>
          </a:xfrm>
        </p:spPr>
        <p:txBody>
          <a:bodyPr>
            <a:normAutofit fontScale="90000"/>
          </a:bodyPr>
          <a:lstStyle/>
          <a:p>
            <a:r>
              <a:rPr lang="ru-RU" u="sng" dirty="0" smtClean="0"/>
              <a:t>С правильной организацией работ по управлению проектами Вы сможете</a:t>
            </a:r>
            <a:endParaRPr lang="ru-RU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2564904"/>
            <a:ext cx="7499176" cy="3489251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ru-RU" dirty="0" smtClean="0"/>
              <a:t>Сделать больше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Сделать быстрее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Сэкономить ресурсы</a:t>
            </a:r>
            <a:endParaRPr lang="ru-RU" dirty="0"/>
          </a:p>
        </p:txBody>
      </p:sp>
      <p:sp>
        <p:nvSpPr>
          <p:cNvPr id="18436" name="AutoShape 4" descr="data:image/jpg;base64,/9j/4AAQSkZJRgABAQAAAQABAAD/2wCEAAkGBhQSERQUExQVFRUWGBwaGRgYGBwaGhsbGhwYGhcdHRoaGygfGRkjGh0dIC8kIycpLCwsFx8xNTAqNScrLCkBCQoKDgwOGg8PGiwlHyUqLS0qLCwsLCwpLCwsLCwsLCwsKiwsLCwsLC8sLCwsLCwsLCwsLCwsLCwsLCwsLCwsLP/AABEIAMgA/QMBIgACEQEDEQH/xAAcAAACAgMBAQAAAAAAAAAAAAAEBQMGAAECBwj/xABGEAABAgQEAwYDBgMGBQMFAAABAhEAAyExBBJBUQUiYQYTcYGRoTKx8BQjQlLB0ZLh8QcVFmKCsiQzY3JzU9LjNKKjwtP/xAAaAQACAwEBAAAAAAAAAAAAAAACAwEEBQAG/8QAMBEAAgIBBAEDAQcDBQAAAAAAAQIAEQMEEiExQRMiUWEycYGRobHwBRTBFULR4fH/2gAMAwEAAhEDEQA/AKHKLpJK2vuWDpr1vYeMBd8d4mQoAEF63tZwfV4EgYZljwKiqVKANWm/NAhXwWYTiJTmmdPzENODDklnfvAPVLe8KOB//USv+4QI6gwyesjDTal++HzmCE5nq3MN8QfuJo/6t/8AWrTzhcZbsA5At59NHjuhJqRJnncxnfHeJ1FSVklwoGru9o6MghLsyTTVqVGtIjcJ1GRd6pnr9fXvG0TVdYLkYdKkqzLAyB0gglyWcCtN/KOkyVf8xjf4q38d4jcOpO0yLCTzVwS3Uhtat4N6RtU4km/vT19IJODCUpYjmDkAmmz6dYxGDoS1Nany11McHHc7YYL3qutYJkqNLwRKwiNQw8T63gn7LpXldg9rk0NtfWI9dQaMP0iROJZO8Fy3McTEEqOYMXLi1daQbg5JNBDnehxAAmIQfP3iWYFP6Q+4XwArIaNf3YmYgMoZuZ0WUMhZXo4iiNR7uIwDiV4zusQqmGC8bgigwDMRGgmQOLkibE07/P1pX0gUTHq+v0domFunT+kCrUK0NTSv4S9CAKmgr40gzFvNzptLmF82YXMFrJgGfCTOMjXPO8cd+dy8cTTESjAiAZL353jkzjvEREbmIIuCPGJud4kipx3MZ353iEl7vG1fpHSJOJxpUwwQsZRVzqK00vrSFkoVGkMpASR19IIToHSrjxrpRvBjrA6G1g0TCElgL3a7tTbrAL7PSJMmWLgSXEoH8yh7P84VcDS+Ik/96Ya9n2aWovlSovuXe0M5MoJpLQEgMxCQTSxKmd4qZc64uDLGLA2XqIZyf+Gm/wDl/WFyCxBGlR+kP+LYZMvDzCD8S0mvUk0hNh5wCwVB61Hz6QauHTcIt1KNtMMw/DJuKK5lFF+YmhcwYvg0/IEFQyg5mej2c0u1If8AYqYFd4oAAGYDlFg+nhHtScIj8if4R+0ZrajIcjKKoRpCqoPzPnjD8EWAoFKC4oc1jvS8SJ4ROyZMwyu7PqNesfQv2VH5E+gjf2RH5E/wj9on1Mn0g7l+J8+TODKZIZIIdzmd9o6lcImAEOADeu1o+gfsaPyJ9B+0a+xo/In+EftAl8ldwt631Pn5eAKCxILxhJLkm7l/rxi7/wBp0gDES8oA+60AH4lxTp1AogMGjkyEsL+Yy7W4OKKNXqa71vXfaHfBJVawnYkqo2rDS2mgH6w74PNZj194081hZUnpvBMCMiaXgnE8JlJByoSHclgLn4utYB4LxQZUB6tDDG8RS14x7oEebjRPPu0WEAJipT0sTFu7R4wEk9YqeJSXNLBz0sz7O49Y09MTABgi1MDAqLAU3633vBEwl0tQlimw1p4VGu0QFZYbDqLkkxomATZnEy0CT0wz4bhjMmMUkpSQVaU2fR/WHEzhMoLKgEs/wljYe17B7C1YoZtUmI0Y5cbPyJTZeAWtQASeYgAsQK2q0OJXYuZmAKkqD82Vyob3AL7NvFo+xhMlKnCUJokft01qXDwOeJoFCSAS9Ehh6h7a9YpnWFjSiNGDizFf+EpZmu6kS9jU21LgVNG6GuxPGcXLWAhzMSLXADW8W2djHPEMYlSQhLkgnms42bU2/h6xArDpBIOjV8Q594gFhRcxi4wfsyu8QwgBdIYHTQG/o0Bke36xZ0rQmYixGZIDi5JoG8IV8cV99MAAZJagYPbTwfqx2jRxtulTIm0xUBB8mYwsx1O+1NIGTLqzF2t5O/g0Gy0uKgNpYGt3rDhEwRWJrUOynLFnA0tT+UD9+bft+0amXMRnrEm5Ms3CvhS+qaetfSkNuH4ggglOYZwCP8rmvVqUivcFxbyynVBcHZwXHgf0GzRYMES1Q1j9b+MZGs4bdNXR8rt6gvaRaUyiUfDnGXw5t9L+QEV6UElfM4BPtDHtRxEKIlJ0Lk9RYe/vAapZJuHNzdzra8WNOCMXPFytqq9ShzUu3YqWkGaEElOdOUkMelI9qSY8a7BSCkzErDKCkuPF4vvabia1JVIQhWZgc1QMoqqoslqEvGSoL6lwPpBycIstWaNvC3g0sIlJSE5QBZyb1o5JautoPeObJtMVUkCo08c5ozNE+tc6p5v/AGpJ+/lH/p//ALGKVOHKpvrf3+UXj+00ffSz/wBM/wC4+8UvEBkli43vpE4m3OPvllR7IKMQyicoDvTYvfxHWCZOMKR1u/RrNQbekCTgXL3cu++sdYeYpxld608i9PAmkemyJa8SpUs+F41lptQ16+0TYjtDmEVmdMVRzSuWx5XV53e9Y572KJwC5EMxuNJ6QDNxRrQWpU093/qY1NVAxLxYx46k9zozi4J6PU1q5etH6bRGpmZur/pexp6RspiOYWEPNSKmpOO7tWyTcDo1amtveDkY7MHBhHiDV2+rwKnElJcH9jGdqNMuQ7vMs4dQU48S0zMYspCSpWUaPTpSIniGavlBGqX84Sr4nMLczDpFRNOSLll8ypxUeLDa+8d4hVX3SDCzjIIUAReXK3oShBJ2rV/+7wgySXlyToQ3u0PZCtEm4pH3WBBuGzzMxMlIDNMT51F/SA55VMmqSkEqUqhBrezenoIb8DwZGKKvwoBWa/5SE/8A3UgLg2M7jEBakksSDuHcP49NYsBxVL3Kjq18zF8DxCKqlEACrKdqEZmBehrEUrEqAH7n+cWzi/F09wFyiFVAB6itRel7bRVEgka+0Tp8jPd/Mh1AAqKZo2iNQoInmKr6/rEcy7RYMXJsDiQhRJDpIIPgYsvDcZLYpRcJKmbQJzbfTxX+HypSjlmFYO6SGHVmOZrs4O1YJwM9UtW+TzSpNlJP+RQ9jFfJp1ydx+LUNj6kcmQcZicqQEldamgADkk+AeHaeES1BPczAqg+IZDvR6H2uKRJheHIl4qVMkv3WIlTcgvlVkUlSHN2JDG7KGsCYInKlwx2s37AfpFfKWHCnqGnuNnzLx/Z/wAMmd5NTNCr1LgkKTF24+mblCpZASBz6Fnc+RoDTeKD2SS65zKKqgBVXq4ep+cPu0vCJuHlpmSpi5iRkR3RFso5VAvd0h6axisQ+auj+8cRtoy08IkTEpJmKd2argAP0Fa+wg+ZiEpAKlBIJADlnJsK6x5n2Sxq5k6VMUuYeZgkFPdhBSMpNb0USKmo3i3haETlJIzLWp+YBRN8gDmgAAsKdasLaX30zRZsm47m4tKGzKCcxAD0cmgA3MSd5CFa0yphBypKlZjmF3IrmVfysw6MVjvwzc3IEnlNQSWOZtSwboCTAf23uUBu4ErH9oaXmyuqCK0/FFQxMuWkKTMJLAghBHh8RDD0MPe2OQqRlAAZRIAALkpflFnDeNd4rmJlcimLuPWHKmxwt9GWV+zBeJYfupykglQDEE3IUAoP1rAr5jdupdulgW9IL7RK/wCJmAfhyp/hSlP6QucPV2Owc2LUJGvWPV4XPpi/iUWhSq1Bd/K5t9P4wy7OTZacRLE1OZClBJqQUuQApJBDEFrxBw3hKlpzBJUpVEJpVRUzhtNgY9E7LdgESMs3EsubcIulB0f8yh6DR7wn+5Vga8Q3xFQL8xz2g7NYadL+9TlKA+dIZTCpdhXePHuJYDupqkBQWEsyxYuHB97R6h2t7QJyGUggqNFNoNR4n9YoMyRLmLAmEhJLFSbpfVtWu3jYtFBNftybD1LSaUnHv8yHimElSpCavNWAp3s7G2wFH1J6Qsl4ZBlLWualJFEouSWBFNBprrZq2Tsv2YCsYtE9LolJKyNFBwEENdJBfwi3YidLlhkS0oAOiQB7BosU6jbZNnuKVd56njC56spSPhNSKM+h8RvAOWset8QkScTRcuWVCgLZVeSkMUl7O4tSK9xngMtOGaVL5gMzlivNmOYEsHZLhukRnzjC4Vh3O/tz3EOHV91L6OPQwp+x/e5BqpgPG3t8oP4dO5e7O5I9nhhgcMDNQo/gc+QBPsawoucYYmFt9QCEr4BnngzHMtgkgFiQlICfkPSI+K8MEtOVD5Xo5qHv4VhthpqlAkkIBSMtRqWelSPS8D8RlqIU5dOYgG7HQb2EZ6ZchemPAjhsHQ7gfD5oZStVoDHzqPWBcFh1KMpQlZh3qyTlegZgdGqfaMCmyigaw1fX94YYfGmjEgdC3y+qQxmbHZHNxm0OAJFhOzylSSlZCSVhQDGnxOCN626RLI7GII+NZ/0jyN9f0hj9sAohFDUlQ10v0b3jqfiyQmuUsxG5u9PGHJqwi2R34lZtM10J5nMTVoiSDoPaGRxAKitg45hvez6/W0Q4VypkpS6nADDUU9X86CNeUTIJCSVg7Ee376Q9waQJpQopAYyzZwKpIUDdh8hA+FkmWslYAAAWwDA0Kg+/Mw8zFhwXYWbMwC8SQlwRN+IcySkqJuwvu4yndo49SIEvGd3i8LJAOTDzCnMaZlKXzltBYf6a7RKnBhGdJpkKgKEuyiG8WrXaAOJkrnSlWM1KCFf5yyD4cySfMwHOxhdysl3qSd6xTyYixsGOxvt7l/7GhlLAL0T0aqv6x6J2g4fLnYeYiaVBDBRKSx5Tm/SPn7DcfmSyck1aT0J0rBv+N8Xb7VMb/vVGW39Oyer6imNbKGAnq/ApMlKUIl5TzJGUD4SQpRJNiQAXIfxjnG8OmqxZmchQldVMp0gEEV+EED/cXjz3slxxBmq72etJykghahoSqoO1dLR3/jAZlJ+0L7sqqMyqg3fQki8LyY8u8gi6HxDVgOR5lpR2YxE3iEtc6aVyHUWUtVWzHIE2I6CjJO8WjtTwgYgS0MaZiGDt8IJD0CgDQ7m0eXca7SJRMyyp6wE1IzrPNqRW9fnWBD2zWb4mZ/Gt4YuHKzLk+B1USaBqWXifA/sxluvMmYCoEuS1GKqXNPSAZaQSkf5k0bRxX0hBN46lYAVOUWs+Yt4RwniqP/U9lftDG07u25u4a5AooCT4pedSl6KUS/i5Z7PHMnDkrSlmenMNCKH0qDHUiUqeSJCcxSjOWFWSeYsb3HWJcIFIxBQtGQpBGUioIFR9bxp5HKYTXxBxDdkAPzLh2RmhGKkgWqB/CRFo7VceEtJQknvFC4/CD+u0UXg4eZmz5EoIOYBy4qAA9TTy9IcYwyJy1HvVIWo07wDITs6TQeMYau2zYCLJmrkxqcgY9ARDiZ1IAmzPrxgviWHVLVlWGO3TQg2IOjbQVwThcuZLVMmuwLULMwqT6+0II9MW0sO/xLLwLEGYjDTQzkKw8025UDvEK/0hPu0C8V4/hsxR94a3BAAPgx9DCnhnHe4kZEhwqYo1/Lly0OhIPziHiOMlLRKSh3CqgtY1LkXvGvi1qqFBFm/y+6Ukw0ST1OJmJMqdd0hjms4IBHnVjGLxOYlWlVN7t4wgl8aC1feMDoQGH00Z/iBQdKEpIsCXfYFhE64vqGG1eBGDPjC8xFPmkLcAg3FKtce1Ye8LxYWFmxAYjxo48o6RwhN1ZnIYkFtGbw0gvh3CUAqZ0gJq1SSWCWBIDlh7RD5Eye0dyouJ09x6jaRRPOBQIruHBAvoa3iGbhw+dJLBdQfzV9q+0NMLwxYSylo8GJY38/5QLxdHdiqnJPKlIYdSokxVXE6sT4igwNCVvGSc6X1d6aXb66xLwycFLTmoMzK2f9jT6eO5VSEioFT9bQeJKUgMkBRrYWq36wLZQg2kXND09xsGSfbVKM3PRKSwJ+Fq6dGemu0al4vKVAtdqRDPxpFAa/LRo4TiybgHqwgnYZRdRePG2Pi5VMI5dAAJNEhg5KiBrf6tF27I9h1yJhnT0pJlsUyyUkVKXUTUBgbF3OsV/glASjKlZUA6izAvr+EcpLxaZnalUyRIBSCpa3mqBIOUKEuxDKOYhTB7em62QJ0LMyApY/SWjtPwRGMUlctKSEhlAFLkZkMKXAGbwzG5MQoyplGRLmTES1yygy1AchUjKolw5IBt0qaiK3M7dKwuJnpky1TEoUSo01bMzAsgF6gxHxDtElcmZiCkqmTZqLFylKkAhAs9mYdCbtHF6H3xRRjyI37IcAlS56hNaaJLoALFJ+FaVsbqBJY3DneOuOdhsLNxCshSkqljKhzU5qBLhkAlIt+ZVDCjh/aOXMnrUmUcmeU6c3wjKELU6RVIOV23g3jhAmzaZDKKgC6ucI7thYl+YF/nQxXd2IG0cx+JQD7zxPN+K9mp0hTLRf4SkuFB2dLVIO7Qu+zDrHs5w0qcEzpqUlUpKwlRObKEKJBYn4nrZ6eD+RJIc6w5CT3IZaNSXg8hpj6hK2ev4Fb/ACgxOJm6JB8JMv8A/nSOOHAZ2/yL/wBitojCAPxJ9/8A2wlz7jGKOIJipI75RbMcx5d62YVbwiP7OCBTeu9dXOlRSC5svnZJrmoXbzfSsNuyODRMxUhE4ZpalHldnNeWhdIKmfcQ8GlEWR7oFwDstMxc0S5SXJuo/CkbqIsPc6PHsPCf7KcDKQBMSZymZRUogPqyUkAebkQ34RwWVhQe6l92Jis5Dk1YJDE1a5Y2JMOF4XlChQgP40tCCxa6ndRFwzsBh5GIRPk50ZcwKM2ZJzJI1qBV2qKaQP277IieEzpSPvkFILMMyCWVm3YH+sOUccQmYEKLZrUhstiK2/SAxuuZCtwyGxsDPGZgyctm8q6wsnTfGHXac/fKytQAGty3y/aKzNUSYwhj2sRc9AXJUGHpnGZJUgkkyxnTqWstPg1W6QJJCjygliajSMw2MEgFa35gUpYbgg67GFuL4vmGSWCBqfxHXyGrRdGJsgFfnKrZFTv8pZhQMDQekLOI8WQAkBix5sqQCQ6aBYYJJD1rbrAPZ3DLnzcmZQSUlUw65QKt1qwOjxwvhalTlSpSMyk5gGd2SSSo6PlpsHgsWlRHIdupXy6ksvtE64orClLyQpK3sXIbW5PtAkmSps4BypNVAUB0elOkMuz3CULmjv3EvKXyu4LcppsoiLFwDhSpSFLl5WKcqxqQaVGu4ax2g8mrTTjbd/fK4xs5vqQf3Wn8g/8AyGmmsKZ2OEidMQo5Qcih8WWmUsLkW66xbJCaBLBRNrkxFisIjM6pYzCjtVtukVv9SxD/AG8xvoPfLSvz+1yRl+K1OV9VDcbM+rCIsV2oQUpUkuoaEN5gG8WGZJlkJGUcrkbj9q7dd4hTwyXTkQ/gHt9Wjv75G/2mcMLA8GV7s3iUzJhBSQhKXJKutA+rk/OHK8ipqnVok0mFvxAt6W0hkvhCJYBCCk/ErLT1PgSfOOFYIEgjM/jUjy6iCGrwhtzqR+Ej08hHtMqskFU4pcgZ23YPub0hnhpAKApRu4DB7GGGJ4PKfMxBLEnMT0jvCoQlLM4d6qFHvpBNrcLjgH8pHp5R5lD4ZOV3jF8qqEaGrDzD/OHyg4wdMwRMylAUokknNmyCwalLt5xXEyVoVXlINiWq4IofCLPgJic4DEkkKl5coci7qIdjLKqDfeNDKxGQEdQMQtSDEPaGcRjcQAFSsy1OKihOymLHrvFnmS5hwcxKFCZKlpkrNAnLlQAoMRViUqcQl41w+YrHq70TFFZzC5UUEOk7sw8WvDLjU5K8JiFJn5nnJQlJDLKUgpCXH4QGfypDN1tx8RW322fmRcFnkzDNUO77vKWAAzS1JUAKfFt5vSLjPmInzUTEzCO9lqCTyuFAIQoKc8oGVwxdyekUTgyZaMMsZ801bbsACGFRsSYf9m5h7yUEkgqUtBoCwUkWfWj70iluO5gfmWRjUgGZ2s4mqThVJQpjMmrSdykupRrT8op70jz+WmLL25xxUqSiuUBSwTclZdWm43O9IryCAIvYL2cmVstb6qE8M/5nkt/4FRmdDfAp/wDyD/2R3wwPNS2oVT/SrTWOvs8/L/yi3/hRfxye0C32j/zU4dfjIcXLT3hBLJzM7EsPC5aOMFOyFKkmoraxBp46H1iTFq5yVD8VUu2zjpEcgAqSm1WJ6E9drU2hyn2i4s/anv8AwftLKn4KVPUpCHIQXNO8Jy5fEliPEQZju0iJM3DSVBTzypIUGZJTlu51cRQuxWHC0TpSpSk4cTC4UogibLIKJiVAJOYgMpIsya1MPeKqSsoK0hYlrC0u/KpNQoMQfEdPBs3PrceF6j8eBsg4gn9oBMpIWm6Fv5X+vCGX+KBNwAmZsrhlb2p5mK52i4krEcpIJu2jWMIMScspMpKjlBc7EnWKC6gHcU8/tNIac0u/xIJ+NKlFs1d1fyiGcAhJUr+p2G5gPH47uqJbNrq23nAGFxQmzEd+tQQ4CiKlKdWAo8WMWlJG49frIy6lV9vn9Jzj8YqaQ9ALJFh+7wTwrjZw6FpQgCYsEd5qkbClN738BBfabE4MhCMIghviWSXUG2J9w1oRjwfpGgm3JiAIofBma7Nuu+YdwfjCsMsqSAoqSUVpdm9wPeHXZvHTJS1zGBUuWZbsA2YgkgC58d4C4XwUnmUG/TWHkmQE2b6/WM7V58fIXs9yxixHzDcLw8S0y1IUcygcwvqQQRqGZxq9osRlyEyXpmIoNX0p4n0MJsFy5VM5BBrah+TCDMbMSCVhKlZlkIQm5rqWYAP5v0jCzNvIF/8ActdQeSioL5QCKi4G/k0EcUlLzqStZXlsaFxQj2L+TRgkW0PTTz9YIxmCMolK9Egu+jaejRCKXYASHYLyYuRh6A0a4/T94L4fh0JUFKckW1cmjv0iTEJSMoSEh0pcj8xBUrpq3SscSJgU7G1HZrNvo/zg2L4Wv8v8TlIyLU64uvvEhCFKSCRmLB2Gg89fCBFStyRoN/Xxg5KQKi7H5Meg/nEMyw3/AKNXeE5NQ2U2xkogUUIDMkO9Nfr5e8czZVdB4wZUfVtY6EsHT0D/AKxIyUIdSqLw4U6Vh3p4+ULeNYYISkJoBaLP/dveJJQp1AMQpgDrQ7m19bwo47hz3ZBFQWZulPf5xr6fNWUAn8IrItqYPIlz5siSvDku6kqEsKBBSgVKnJJUl3A2tCzj09IlYeUlwuWk94CkJIWS5Dj4mtWzMIj7N8dOHnOSwu7E1AOUUqxJbzfSFuNxipsxS1fEtRUW3JfyEei2KOpls5MY8PRrFq4GVEFAZip7VchqG4FqbtCbgWDoFLBKdgWJ8yC3mIs+FxsmWeSSu3/rf/HGfqcOXJ9gS1idVHula49wiaudNKElaCRlYuGSMoer0FvHWEc/DKAAKFJyvQhTCtgSWrT0MegnFYcgfczA201P6y4NwciVOziUFhYT8CyFJWBcdSz02BjvW1GJbdbqLZcbGwZ5rgh96KkOCHU9OQitTQfpEycOMpebLqRRpja/5b/zizzuAS1THSO7LKDC1XDsdQNqWhdM7IsKKKjTUJH+0wK67Exu6heiwiTFTPvKl2IDjRqUGa21qCGPAcWEAkKaaTRR0FyEEksolnZjaOMX2fnZlHLQl6KBYeZBLReeynF1TAmTMkmX3SQoU5OVgFAH4VgkGj66loe2RMiBQf1gKrI9kRTh+I4rvO6T3s2bqhjQFqkkUFdm6xaR2bxCgO8nSxSoqcu7P8fk2lYZyEDMskLExYQlaksXyJZJBKnYisZiuFJ7ta3WkgFeZRYUDswem5gE02mI9w5lhdQ3z+kqHGOBd0lSpczvT+MsygOgry0r4bRWsViRJS5qojlH6np84tq+JhKO/UCQU/AzqUVD4ab6m148/nYOdOUVFJD70YbMdI7LpcSZODx5jWzkLQ7geInO7qzag2BcnN16av0gvBcMVMIUolIpUpDlmZk2YNc+9YNwvCUo+IBR9QPB69S+0MAsvbo/9IDNq/GOVUwXy8Hk8ClheYuou9aB72Ab6tDbDYOVLFEpSYHRMYa+P9YOw+AUsOQw66+TO37xk5czN9pjLi41HQmB1Wg7C4H8w/f+sE4fB5QN99BBUqWXuAR9b/T9IzHzeBHVIxJuaP8AX15wZg5LrSCaE1faNC+rv/Tzr84klT0hPMkvoQeg9/CKpJbqQxoTriSRnyoZwK+Zt6fpHGI5x95NCVI5QlWuqfN6e0dSlIlpJT3aiqwvU7AFyfHbSI8dw3vEJmTCnRgxBvb66w7Y+EhW44/GIDB+pFKw6Sl8qyrQgpZtHBqPd28BAi8OQ5QGyZWA1AcFJHm77+ME4jlCACLhb9CWAfqEnyVHIxHdy2+JhmJaoAdm6lQI6wws5qEtC6nShMWpEtDpBLrV0aid69OkdcRlplvmWlgLvQEv7uLRF9vUpAC0gC9Ejl8TV1MbNeF+KxMolCZgIDhQQQxc0dg+X/UXO0SmBm76E7dUJbY9d3s0SBfl4fVIh4amYozFLVnFWSmqUs7joBamxggggl3vXx1gmxEdcw1e4DwxNGcZgTR7ioD7/RjfaOWO5UGBKATzAu1Gq706RuViAkK5ipIZzlAqSGHVNw/vBP2lKnbahubOPLxeG+oVyjJV1CZbWhPKsZgZZWQ6kKZ2/wCYlmd8yKgVsU03jUrhop99ILbzAkjyUxj0THdnZC+YI7tWUjNKeWXpRgGruQfGFsvsGnKZffLCCoHLlToBq9GeN5P6phI5NTNbTODAAvKgMtNEvmulmfe3WAP7yXlKqpAKakUD5HF3cOdNB4Qw43hRJPdgBYTlAMwjRLlRI2raF6sch6IQVMgnVypQF20ofONVG3KCDxAI55kycctwyqMo1SXIBAFzR3eLL2Cx2fFpY0zKAuHHdub3/Zoq87Gso8iTlcOVMbmgpV2ciLN2Am5sSgsmub4S/wCA3Jq/8oHNyhkdRwMSk/El/wB+np7xtRQRRS013cQMlKi/3ZZ2B00Z+nrHaczB0sHDtbc329Y8NtozWmk8MzrASoEqNrHRoseA4aiWDlDjVTsFKDUGyHFdy0LeG4lI/DlDnMp7pAOYAizmho9r1hmMUqYRyhrIQel1qH4UDRPUaxsaJFrcTzKWYkmh1GsqWzk1JqYrfHOOd5mlo+B2J3brsTo1aRJxXiSgyEKzN8Z3NHZritiwvCNU0pDs4JoSKMWy2uYHUaxiaxwseLy0iXggo8zk+L0/h/lEkjhyEmqXN6gnQ7m0YMQTWjeVtS1/2gzA4pLZZgcklqMWNmOo06VjMyPkqyZZ4kCuEylWSx2do4l8NlhuS29bH6vDbE4VF85G1uopHKMMRciuti56beEV/Vau5IqBSsIAeVKQXuw/SCUYaocfzf6ETJQQBu+lr++n0Y2l9dPr6HWAbITCkaUevlemlPoRI7a09LhgfBniVI8PF+njSOXHjU/r00/S8KnGRqrc1AYbEA+/6wuOMKVq+9zEU+EBCVGgBLOo3oCXY6PDOYcz5eY1ZquWIAuwew8ekcyuz6lCWudkQlF0g0cliSbUFNbRe06dluonI1cQfhU0LJGZRYMJim5lH4iA1EDy8qRtZKE5mIVodNXb6rzQUniEsNKkIKjnypI8BtoDtSIOOT5gVJld2pZFFKlgkvdizJBZz4E6GGNhs2Yv1JpMgLUc6kAkilQGAZ8weoYDyiXFJQjPVDpSljmCqOaUF7+sCca4gJMiWlCFCc+W1RmIzpJ3IMQjhaTJQpald7NmFIlAgEA1U71DEEvo4vq3T4gee5DN9ah2Gwq1AHLlzkEdabtZvl5QLxYShMSAhImkMMxc0epYUF60dukFfa1grzJBUCMoCypvhfmXR2JsBbWBcSWVnCUhVHtQeur76vC8aFHJJ5+JN7pzhZU4gIlsiXdRYIGVNeQC7l6lz6w0SmUj8SlktRIBCWtchnc9S0C4jHrDqzJSVMEjRI2uyrvUNS0TYXimbNnmClAEpFPN72ixvbMKXjyYGzbyZWZk2YVEB3GZqOCPw5m608zvE0xRvl6nxGruw63r6QQiS9ZaiSHSxNzRgDrXoD4wJPw5NGq7G9tQ21x1pAblPBlnfNnFLuCrMBQZgB0N39tI7nTyCr7xNWanSutQ73/kehw0kOxZmdnNLOLkPrSrxFLd2fQ1YVNjqW1roRE7Pp+kkMDFHG8MlSylVfhLVFWvuLmFp4ZLNMu+pBr9WtSHHEZZUvNdwn5WMK8fJJA5Spj8I10DkGgfXpHrtPQxL90znvcZGeGIpyO1Lnx3qXNzvFl7D4fLiUZXsu5J/Ar8xMVWXhplQQp8hClEkhRplyh3oH2i0diZ5TipSVAurvBalEq62aOzEFGFQAI2wszOxdiQKFQL2fw8oIw05hkVq5yhOjtTqOlYhkoIe5erWLgM7pB38x6RKkEUDtYAKILnbzjwjDmpqDqSHCOl0hTFJoCALjKRp67wOuYUlWd6F67iubQgh9bjSJ5M1ScqCSkEWNw52Pho2sSqWSocoUToWcEDStmqIjc6mjIioyySku5/LQ3eoOjX1p6wQqQVFRVdTh6B9Q5/UNBy5CQ5HKBqGIGYtVi/tHK8Msn89LpNaH1AFaEDWIOW526QjCJATm52pqS1QTs4O42g5UpCgApwQwBFixAer1qBfXrEa0n8hrflZRqxcC70NNrRE96AV3KdXYuNmqNUwoknm4NyeXg6ZMzpZg+4Lhxo1YiTg6MCCAXGU7XbY23jc+YAkO5Ol6DUBgXq4/rHUlBKVZVBIS7lRYPpdiCxNhpeOVXI4k7qkMyWqrJLl/Q2BNfoxGlLMlmzPQ5i9dmJ002esM+6SCEmaCfyIS58HdxfYWjY4mxSJShnJJyKlsQUhiFLNL6BvG8Pxpuu+oBynwIvXh8tJlCWITUqURcBIBG7AtE/Dp2HcrLzGdJQWzZhUkoBokWe1mGsKuK9sEyZ2aUnPNykKWsOAqlEgFgEtfWOeA8MUVnEYicJWclibqJ9ADWl7WjQXCuNbPZ6uAzMw56k/F+IKYqlpGRZygBXVvhBBPNqaO24jcrGFcsyznMtwnkUGUQwsS5qL6wFxjjEuVKSiWozVKJIDAAMpTEtXMDYGzjpCThk6YuahKCosRQEht267wSqTiuqI8/InBefp/mej4qbiJssSpaTILUIZkjxBIFNBv6D4lS0gJClS+5SEkpSJmdSgCS6h8RIte8ZLxzLy5ZpLFnXramXWusczkBuZPcZSFZiQpSlWYB626+F4oeu5+3/AD4gbaMAncVnS0pQhDVBWpaikly6jzMKm9TenTUiWpAWvKc6hQOHUVEEkqFBowd2EGYzDsM01WdQYpCg6iovlA/CK3oSYgxiUhAE51Tl0AFAnwrt18rwK5aI2f8Af/kZwe4Bi+IITMeYoIIQwCXs7lzvZvGJET0rwxkpSwW+Ykkkua1N9K6NG+CcqpgydCVNQVausQol586koUo6BIAQCb0OoHjeLCZjjsD7rksgavpOsqEE5EHmQU5gCQ+geyU26APEKsFLS5VPIKi5CWIdg7UP84ln4tQdCGVloogFyWqEjf6ED4NCTmUSEKJqFAP0Nbb03gsQYC4R5m5uCyyyUEqUj4goVUKs4TegBH7xmGnzaIUlKVABhMoE1+Iuk0dm3fVmiDDYmX3vdiYlYCApHNUHMzJUPiFR77QTLkFZWcveEuFHKS4JBIb/AEjagi2q41b38+eoDbtsKVIlJWTOQQhLErBUFZsyQAglVlN8KLAN4Kk8WCF/eKp1AKmOqlMVOzUc2uqoiXh+KQlSpKiEhJOUGjB1E0NgM3oPOIVdjkzEFUqbnUxIBHx8oJArezH5RbfUobVhwP8AMWuOgCTIzi0zVEpL+IbQaC0aVh+kLsTwGegOZMwBVjlLEsCGIDaaRkvA4gvyLYB9mFRbX+Ygl1HprQMI4g3IMYdwIadlZP8Axcun5v8AaqEWF4TNUUnME5gC5V+Z2fV6W6Q94BIVInJWtf5koYEhXLRqObnQ2gH1wANn8oBw8cQsT+XLQDVgM29Ca01PWIcVxHue7SZSyC7qBdVSWYCgLV0fSsGhaZmRJChYApH4WIUSwcsW2oQ9SIiThZgNEktqlJYBq5k6EjcajaMXC+x91QmuqM1gZuVMzvFGWluUMSBsd+niaaPrEhCAVqymtAkuog1cM4ILPRgzdYim4RgU5QAoWFFMSA7jV60/eM4dM7rllqARUBiApg1yfw3Pp52fXxsCzCz/AD4gix0ZJ35OV3FMoFBQ1fYAAgb1iebjgBRi+uhY+Hy32eNpxqcg7wJmXdbmp1YpoSSwbeJZPBpSlkoRNfKCxFtbq6sHeM/ZZ6lj1AJ1LmukO7UZQGYDYEaZgRfXXaVGAWVKNFihZtKWvlJFab9IzDyQpYZPeGhDk8pG5Z9SOrHWJZyl5ZoK5mb4Uy5asxANakJcgmjmwG9YlcKj7RqLZz4m5uARLUAv4ph5UZr2YZta77ExHh5HdoUpXdmZLUwSgZnBCQsGxVcndxHZx3cpKkyw8wAOVMUkUY5tA+lmitcZ4hLlJIE8KXomWwSDo5qHv5G0WU28DGL/ADg7WbuPeIcQMoHNllEEqCwzqcmhRVyer76RTeLdpJ04KS5KdQW8PIQrxvE1zF5lkk7k/ppSsQiZW5GhG/kRF7FpNnubuOVQBUe8KnYWXL7yYFLnaJY5R08evWmsc47jkyfRPKkEslJLuTvd3EDcL4DOnrSJYUz8xI5QKFySHappelot+D4aiQQJYQSlkk5itSlKJpyhg2U0DneF5iiG+z/OJFgHmV/C9mlMmZOIQCFZQnmUSGISRudvC14tHDpEiVJQsKCZishIAAOhIIYlgHcmsT8TRNSQZOVSkpIUCNCXUxdgWoxbxgGcpQyc8wKyIUpKKJQ5YgpAPwXObKGF4snR5cigsa/nUrNmB4EZyEmcc6JhTLSeVw5oGcqU5ykPQvfpAp4ojKuYuYCtJAlFmJcUYD4i+z3gIkq+IZ1qU4Wysp8CoWAFQKeQgrF8aLAEAi6gmjh7BVQ2pvtWsUU0GQ5dpFTmyBRcFdfKVqUqaWfLLzVplFFJCSNrP6xk4BUwGatRIUyUnKl1gVTqzCp2eprEeN46hCCiWouumVNCEg/AGJanxK1dhqRVJfEphWZiEKmKsCAcoFglwTrRnbd6Zdg6HEoNDmpXXO7Ec8S1Y7GpCQnKmWlRCXqXNAHVSmtPUR3iJhlhCJUxFTzMkBk6tdj9bRrBy5k+SM5yWUWLk1YBLEOnUq+EO1WjWIw6kzUpStZSUgqMxTlB2yksSQKBozv9MO0Wa7+stnOLqczMFKmJX3JUkJcqWC5UpgSHPvC4cKLByV3vp6iGGOxqAEzFlSErplJAKgCltBy600rYuMwk+Skq71MxIJ5HCgCGFnBhao2EkNGBgRcp0vFyytIJyuQM1m89IuuI7XSsKju8ilMAxS2VTvVRDAKcF/ox5n/djKBOXK41ckX1LknbfWJ8VPmylgEqANswBDNsXB+dTvG4uLY1of598qv7xRlyXxFEzLNkICpin7x6GrEh6sxcgbGI1YpSUiYnkKVd5QuUhjmFrZaekVKVxaZISUlZStXO+UfiJBDMwDBxT5RGeMzkhi4B8bU0ej1sNaM0UzpHZiQeP3EcMgAqXOVxshGconFAtTl1Aur4X2HhrGSu1KcgK0HNUjKxcauSWAHnd/BfxOQuYhICijO5DguQKWAJZ2DMxgD7HORLSpKWAOY5gQoZghKqWVXrZj4Bj0Kum5hIbPtNA8y18H7XolZyqRmK+YEM9qAlXl6xKe1UhYT9yRNSXBSpwny2y6NaKnwLjc6WO65UuQ4KMyiFblQIIY1djdiNWMifKlJLBKUjYhur3NDfwbpCs2nCD9q+JKkOxltkyETSlUtZIQLWuLG76HyjiVhVpWrKOYqqnP8AEgtcvmY1NrxWOE8emyQqaiSoy5ixoaVITYukF7kN4QzmrnTpmYlCXYBASCBWlVVJrVre8ZpwPjf3deI69woQ4fekhdQJhuXZnB2aov1Li8cIlonZgpyxGwJLEAJuT1LddIDkdscMMPqpWVshR+JvBm6vbWFH+OOQoTKloZnIKlO1qE0rr01gl0mZ7oEQfb5lqKUFWTIhagq6iV7FmZgTUm94nTig4Jmze9CcpSKZU7EAWDXrZ4pMrtkSM3dISpgElLhmPiXLw6l9qEZCz8w5wwKlKDuHuQ9PSgDiOyaXPj45/CSAvcYSscnu+5Qy+fMeZRmKDvRh7uPeA8f2rRhnTJQxPxAgG2pIUWPq/wA6/wAR7QzJqWS0pIdsrhgdy4pbaEswZiA5fYGjF3D6HVouYP6eH5y9fH/Mg8dRvxXtNMmliugB9zXxH7NCfNyuep+ddnsYsXAezSpudU0mShAFwcxcG2YM3reGnCMBw+Wk9/3kyZqFfCdqJpbc3eLqtiwe1ZDN5ErvB+DzZxV3YcAVUaJSGJvr5CHvAeySXTPnTZSEB+UqqWJ0La6fLUnFcaWpJl4SV3ct7C+pe9AffyiPDLkpYzh981UvRtKW8z7tFJ9QTYr8PMnk/SMFcYwy1sjNMKTlDcqTUMDV2c0gqZxSZKloQiRKlqVTOpTgEAlzS7CjE7RXJPGWngISwdwHyg3dVve1Ca1hzxnBKmpQuYuWiXLOZi4dWUgAregqbpHhCNjIeBQ/WCwW+TMwuLMhLCd3qjYlikEmgB+JQfrrd4lHGcPOWZc8IGVHMsAgPZWQM4Fw5IPSsVxU2RMmJLoJSfjSpylwbaO0RLxikzUSZKgoTFNmmD8SlV+FnDEfRi5gfO3tBN/WC6p2ZaeH4eRPJ+zmcQmmeYo5Wb4U5j4PSB8fwgl8qwVDQuz7ljVhSjN013x4TcNhHlzATmAJKbu7sxp/K8V6X2kmqCJaEBIVRaqqNalg+rbloYx1ePqv3igmLJzJCpEtZdplEgrKSt0qGgBypSnVJOrWs0mYnkIBRKo6VZi7ksDUgNkemUB2szwJjMQUJOXuwdAQQnp+IEDzJ6RWuO4iXOMnIlb1zsoqf4XIBegD/LaLunyNlUsYORVQhRLPM4vKQkTUzUmdLI+8loe4KSC3KS1gSLaxxh8X3iDMlutnLLJdSixUVE3pswLaAAQDjOJ91IEjDpGUipIcF681GJ38ksGotxnHpyUpSMmUtmA5SAX2AoR510hZObKu/GK5/nEIbFNNHMnDhc9RnKEzKkFT0Sku6kpa5sNNegLvFyjMIJASGYJCmYDdgR5adYqGJ4+pQShEtATS9WYjyiVXGligTm8KD2ig+mzZCCZYDIOpHiMIrvXQVUykgJoDbw6x3LTNJIKEpNwonMnZwBX1s8ZGRpLmdVoRb4FYgmI1dnpxVVJUFVz3Sf8AVZ9GPQQzPDlJIeRmAPKpKX+QofQxkZDGO/aDICheoRLl5iFKz5moSpQISWoC9t/SJkIUlYfOt35lOTcsHNLPtUakxkZCmxAErZqCrWeoGJswTSEoJZTmhcsxNTc3trAJkKMyoUkPYginUCg9YyMi1jxKBdSWbmGKWtRSV50pRUJQSkB/AdPOCUzp6phyKXkSWDhnoCfSzkxkZFbOoPJhJwaECxvCSkOArMTZrpF63vTrWI8JwdalMXSGN0uaXrZzGRkQrH0iYzzCMXwhMpKVJBUxHJlcKDh3YUDQ2wikIUhaZKJinDIMu5NGLil76PSMjIjGnqAFjFM5BIj7Ecakz2SvhxStRCQvLZyA+YJdomR2bkylqxABKZYzZKlIDA5mZ6ebVjUZBPhAy7B0QYrcQsRdo+P4jEo7tioFQDpQRQ3ctZnf0jhHDAmWCRMcMB8RDC9Hrf2EZGQt8YQhR9Y2b4NxNaZahkSgBRYkKzZbgnc+G0LuK4rvFh5ecDM6ik0BBoKW8hqYyMgsOkxjKSJJc1UzBTVpSsPMqGSCDd01FKOKNaopWIZ5mz15FBeRPNlYsT4W1HvvGRkWsmJQN3kCADN4jBkIUhMtWZQYBKDQnW14ZKQUiUhlhUvLzMWJTUlQcczB33LvpGRkVANtVGEAmTcXx0yYOZJJFQC5HXQtt+lohkSEzMKVqlo7xQLMhQYpKtDU6EFnrGRkDRKA3zYgkAGhA8OsLQO8kJJQGzKSXOxNC5pffxiReJAU/wBnTWnwF96kAEh3NdTeMjI0HRSu2IQe64JxCaoupMojYJF6Vb5+UD/YFBLqSrqGKlP8vKMjIXsCKFWNoXc6GDmI58iiAHYAvv5eQjpOAWoAlKq70/SNRkCmQqCR8xi9z//Z"/>
          <p:cNvSpPr>
            <a:spLocks noChangeAspect="1" noChangeArrowheads="1"/>
          </p:cNvSpPr>
          <p:nvPr/>
        </p:nvSpPr>
        <p:spPr bwMode="auto">
          <a:xfrm>
            <a:off x="117475" y="-927100"/>
            <a:ext cx="2409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438" name="AutoShape 6" descr="data:image/jpg;base64,/9j/4AAQSkZJRgABAQAAAQABAAD/2wCEAAkGBhQSERQUExQVFRUWGBwaGRgYGBwaGhsbGhwYGhcdHRoaGygfGRkjGh0dIC8kIycpLCwsFx8xNTAqNScrLCkBCQoKDgwOGg8PGiwlHyUqLS0qLCwsLCwpLCwsLCwsLCwsKiwsLCwsLC8sLCwsLCwsLCwsLCwsLCwsLCwsLCwsLP/AABEIAMgA/QMBIgACEQEDEQH/xAAcAAACAgMBAQAAAAAAAAAAAAAEBQMGAAECBwj/xABGEAABAgQEAwYDBgMGBQMFAAABAhEAAyExBBJBUQUiYQYTcYGRoTKx8BQjQlLB0ZLh8QcVFmKCsiQzY3JzU9LjNKKjwtP/xAAaAQACAwEBAAAAAAAAAAAAAAACAwEEBQAG/8QAMBEAAgIBBAEDAQcDBQAAAAAAAQIAEQMEEiExQRMiUWEycYGRobHwBRTBFULR4fH/2gAMAwEAAhEDEQA/AKHKLpJK2vuWDpr1vYeMBd8d4mQoAEF63tZwfV4EgYZljwKiqVKANWm/NAhXwWYTiJTmmdPzENODDklnfvAPVLe8KOB//USv+4QI6gwyesjDTal++HzmCE5nq3MN8QfuJo/6t/8AWrTzhcZbsA5At59NHjuhJqRJnncxnfHeJ1FSVklwoGru9o6MghLsyTTVqVGtIjcJ1GRd6pnr9fXvG0TVdYLkYdKkqzLAyB0gglyWcCtN/KOkyVf8xjf4q38d4jcOpO0yLCTzVwS3Uhtat4N6RtU4km/vT19IJODCUpYjmDkAmmz6dYxGDoS1Nany11McHHc7YYL3qutYJkqNLwRKwiNQw8T63gn7LpXldg9rk0NtfWI9dQaMP0iROJZO8Fy3McTEEqOYMXLi1daQbg5JNBDnehxAAmIQfP3iWYFP6Q+4XwArIaNf3YmYgMoZuZ0WUMhZXo4iiNR7uIwDiV4zusQqmGC8bgigwDMRGgmQOLkibE07/P1pX0gUTHq+v0domFunT+kCrUK0NTSv4S9CAKmgr40gzFvNzptLmF82YXMFrJgGfCTOMjXPO8cd+dy8cTTESjAiAZL353jkzjvEREbmIIuCPGJud4kipx3MZ353iEl7vG1fpHSJOJxpUwwQsZRVzqK00vrSFkoVGkMpASR19IIToHSrjxrpRvBjrA6G1g0TCElgL3a7tTbrAL7PSJMmWLgSXEoH8yh7P84VcDS+Ik/96Ya9n2aWovlSovuXe0M5MoJpLQEgMxCQTSxKmd4qZc64uDLGLA2XqIZyf+Gm/wDl/WFyCxBGlR+kP+LYZMvDzCD8S0mvUk0hNh5wCwVB61Hz6QauHTcIt1KNtMMw/DJuKK5lFF+YmhcwYvg0/IEFQyg5mej2c0u1If8AYqYFd4oAAGYDlFg+nhHtScIj8if4R+0ZrajIcjKKoRpCqoPzPnjD8EWAoFKC4oc1jvS8SJ4ROyZMwyu7PqNesfQv2VH5E+gjf2RH5E/wj9on1Mn0g7l+J8+TODKZIZIIdzmd9o6lcImAEOADeu1o+gfsaPyJ9B+0a+xo/In+EftAl8ldwt631Pn5eAKCxILxhJLkm7l/rxi7/wBp0gDES8oA+60AH4lxTp1AogMGjkyEsL+Yy7W4OKKNXqa71vXfaHfBJVawnYkqo2rDS2mgH6w74PNZj194081hZUnpvBMCMiaXgnE8JlJByoSHclgLn4utYB4LxQZUB6tDDG8RS14x7oEebjRPPu0WEAJipT0sTFu7R4wEk9YqeJSXNLBz0sz7O49Y09MTABgi1MDAqLAU3633vBEwl0tQlimw1p4VGu0QFZYbDqLkkxomATZnEy0CT0wz4bhjMmMUkpSQVaU2fR/WHEzhMoLKgEs/wljYe17B7C1YoZtUmI0Y5cbPyJTZeAWtQASeYgAsQK2q0OJXYuZmAKkqD82Vyob3AL7NvFo+xhMlKnCUJokft01qXDwOeJoFCSAS9Ehh6h7a9YpnWFjSiNGDizFf+EpZmu6kS9jU21LgVNG6GuxPGcXLWAhzMSLXADW8W2djHPEMYlSQhLkgnms42bU2/h6xArDpBIOjV8Q594gFhRcxi4wfsyu8QwgBdIYHTQG/o0Bke36xZ0rQmYixGZIDi5JoG8IV8cV99MAAZJagYPbTwfqx2jRxtulTIm0xUBB8mYwsx1O+1NIGTLqzF2t5O/g0Gy0uKgNpYGt3rDhEwRWJrUOynLFnA0tT+UD9+bft+0amXMRnrEm5Ms3CvhS+qaetfSkNuH4ggglOYZwCP8rmvVqUivcFxbyynVBcHZwXHgf0GzRYMES1Q1j9b+MZGs4bdNXR8rt6gvaRaUyiUfDnGXw5t9L+QEV6UElfM4BPtDHtRxEKIlJ0Lk9RYe/vAapZJuHNzdzra8WNOCMXPFytqq9ShzUu3YqWkGaEElOdOUkMelI9qSY8a7BSCkzErDKCkuPF4vvabia1JVIQhWZgc1QMoqqoslqEvGSoL6lwPpBycIstWaNvC3g0sIlJSE5QBZyb1o5JautoPeObJtMVUkCo08c5ozNE+tc6p5v/AGpJ+/lH/p//ALGKVOHKpvrf3+UXj+00ffSz/wBM/wC4+8UvEBkli43vpE4m3OPvllR7IKMQyicoDvTYvfxHWCZOMKR1u/RrNQbekCTgXL3cu++sdYeYpxld608i9PAmkemyJa8SpUs+F41lptQ16+0TYjtDmEVmdMVRzSuWx5XV53e9Y572KJwC5EMxuNJ6QDNxRrQWpU093/qY1NVAxLxYx46k9zozi4J6PU1q5etH6bRGpmZur/pexp6RspiOYWEPNSKmpOO7tWyTcDo1amtveDkY7MHBhHiDV2+rwKnElJcH9jGdqNMuQ7vMs4dQU48S0zMYspCSpWUaPTpSIniGavlBGqX84Sr4nMLczDpFRNOSLll8ypxUeLDa+8d4hVX3SDCzjIIUAReXK3oShBJ2rV/+7wgySXlyToQ3u0PZCtEm4pH3WBBuGzzMxMlIDNMT51F/SA55VMmqSkEqUqhBrezenoIb8DwZGKKvwoBWa/5SE/8A3UgLg2M7jEBakksSDuHcP49NYsBxVL3Kjq18zF8DxCKqlEACrKdqEZmBehrEUrEqAH7n+cWzi/F09wFyiFVAB6itRel7bRVEgka+0Tp8jPd/Mh1AAqKZo2iNQoInmKr6/rEcy7RYMXJsDiQhRJDpIIPgYsvDcZLYpRcJKmbQJzbfTxX+HypSjlmFYO6SGHVmOZrs4O1YJwM9UtW+TzSpNlJP+RQ9jFfJp1ydx+LUNj6kcmQcZicqQEldamgADkk+AeHaeES1BPczAqg+IZDvR6H2uKRJheHIl4qVMkv3WIlTcgvlVkUlSHN2JDG7KGsCYInKlwx2s37AfpFfKWHCnqGnuNnzLx/Z/wAMmd5NTNCr1LgkKTF24+mblCpZASBz6Fnc+RoDTeKD2SS65zKKqgBVXq4ep+cPu0vCJuHlpmSpi5iRkR3RFso5VAvd0h6axisQ+auj+8cRtoy08IkTEpJmKd2argAP0Fa+wg+ZiEpAKlBIJADlnJsK6x5n2Sxq5k6VMUuYeZgkFPdhBSMpNb0USKmo3i3haETlJIzLWp+YBRN8gDmgAAsKdasLaX30zRZsm47m4tKGzKCcxAD0cmgA3MSd5CFa0yphBypKlZjmF3IrmVfysw6MVjvwzc3IEnlNQSWOZtSwboCTAf23uUBu4ErH9oaXmyuqCK0/FFQxMuWkKTMJLAghBHh8RDD0MPe2OQqRlAAZRIAALkpflFnDeNd4rmJlcimLuPWHKmxwt9GWV+zBeJYfupykglQDEE3IUAoP1rAr5jdupdulgW9IL7RK/wCJmAfhyp/hSlP6QucPV2Owc2LUJGvWPV4XPpi/iUWhSq1Bd/K5t9P4wy7OTZacRLE1OZClBJqQUuQApJBDEFrxBw3hKlpzBJUpVEJpVRUzhtNgY9E7LdgESMs3EsubcIulB0f8yh6DR7wn+5Vga8Q3xFQL8xz2g7NYadL+9TlKA+dIZTCpdhXePHuJYDupqkBQWEsyxYuHB97R6h2t7QJyGUggqNFNoNR4n9YoMyRLmLAmEhJLFSbpfVtWu3jYtFBNftybD1LSaUnHv8yHimElSpCavNWAp3s7G2wFH1J6Qsl4ZBlLWualJFEouSWBFNBprrZq2Tsv2YCsYtE9LolJKyNFBwEENdJBfwi3YidLlhkS0oAOiQB7BosU6jbZNnuKVd56njC56spSPhNSKM+h8RvAOWset8QkScTRcuWVCgLZVeSkMUl7O4tSK9xngMtOGaVL5gMzlivNmOYEsHZLhukRnzjC4Vh3O/tz3EOHV91L6OPQwp+x/e5BqpgPG3t8oP4dO5e7O5I9nhhgcMDNQo/gc+QBPsawoucYYmFt9QCEr4BnngzHMtgkgFiQlICfkPSI+K8MEtOVD5Xo5qHv4VhthpqlAkkIBSMtRqWelSPS8D8RlqIU5dOYgG7HQb2EZ6ZchemPAjhsHQ7gfD5oZStVoDHzqPWBcFh1KMpQlZh3qyTlegZgdGqfaMCmyigaw1fX94YYfGmjEgdC3y+qQxmbHZHNxm0OAJFhOzylSSlZCSVhQDGnxOCN626RLI7GII+NZ/0jyN9f0hj9sAohFDUlQ10v0b3jqfiyQmuUsxG5u9PGHJqwi2R34lZtM10J5nMTVoiSDoPaGRxAKitg45hvez6/W0Q4VypkpS6nADDUU9X86CNeUTIJCSVg7Ee376Q9waQJpQopAYyzZwKpIUDdh8hA+FkmWslYAAAWwDA0Kg+/Mw8zFhwXYWbMwC8SQlwRN+IcySkqJuwvu4yndo49SIEvGd3i8LJAOTDzCnMaZlKXzltBYf6a7RKnBhGdJpkKgKEuyiG8WrXaAOJkrnSlWM1KCFf5yyD4cySfMwHOxhdysl3qSd6xTyYixsGOxvt7l/7GhlLAL0T0aqv6x6J2g4fLnYeYiaVBDBRKSx5Tm/SPn7DcfmSyck1aT0J0rBv+N8Xb7VMb/vVGW39Oyer6imNbKGAnq/ApMlKUIl5TzJGUD4SQpRJNiQAXIfxjnG8OmqxZmchQldVMp0gEEV+EED/cXjz3slxxBmq72etJykghahoSqoO1dLR3/jAZlJ+0L7sqqMyqg3fQki8LyY8u8gi6HxDVgOR5lpR2YxE3iEtc6aVyHUWUtVWzHIE2I6CjJO8WjtTwgYgS0MaZiGDt8IJD0CgDQ7m0eXca7SJRMyyp6wE1IzrPNqRW9fnWBD2zWb4mZ/Gt4YuHKzLk+B1USaBqWXifA/sxluvMmYCoEuS1GKqXNPSAZaQSkf5k0bRxX0hBN46lYAVOUWs+Yt4RwniqP/U9lftDG07u25u4a5AooCT4pedSl6KUS/i5Z7PHMnDkrSlmenMNCKH0qDHUiUqeSJCcxSjOWFWSeYsb3HWJcIFIxBQtGQpBGUioIFR9bxp5HKYTXxBxDdkAPzLh2RmhGKkgWqB/CRFo7VceEtJQknvFC4/CD+u0UXg4eZmz5EoIOYBy4qAA9TTy9IcYwyJy1HvVIWo07wDITs6TQeMYau2zYCLJmrkxqcgY9ARDiZ1IAmzPrxgviWHVLVlWGO3TQg2IOjbQVwThcuZLVMmuwLULMwqT6+0II9MW0sO/xLLwLEGYjDTQzkKw8025UDvEK/0hPu0C8V4/hsxR94a3BAAPgx9DCnhnHe4kZEhwqYo1/Lly0OhIPziHiOMlLRKSh3CqgtY1LkXvGvi1qqFBFm/y+6Ukw0ST1OJmJMqdd0hjms4IBHnVjGLxOYlWlVN7t4wgl8aC1feMDoQGH00Z/iBQdKEpIsCXfYFhE64vqGG1eBGDPjC8xFPmkLcAg3FKtce1Ye8LxYWFmxAYjxo48o6RwhN1ZnIYkFtGbw0gvh3CUAqZ0gJq1SSWCWBIDlh7RD5Eye0dyouJ09x6jaRRPOBQIruHBAvoa3iGbhw+dJLBdQfzV9q+0NMLwxYSylo8GJY38/5QLxdHdiqnJPKlIYdSokxVXE6sT4igwNCVvGSc6X1d6aXb66xLwycFLTmoMzK2f9jT6eO5VSEioFT9bQeJKUgMkBRrYWq36wLZQg2kXND09xsGSfbVKM3PRKSwJ+Fq6dGemu0al4vKVAtdqRDPxpFAa/LRo4TiybgHqwgnYZRdRePG2Pi5VMI5dAAJNEhg5KiBrf6tF27I9h1yJhnT0pJlsUyyUkVKXUTUBgbF3OsV/glASjKlZUA6izAvr+EcpLxaZnalUyRIBSCpa3mqBIOUKEuxDKOYhTB7em62QJ0LMyApY/SWjtPwRGMUlctKSEhlAFLkZkMKXAGbwzG5MQoyplGRLmTES1yygy1AchUjKolw5IBt0qaiK3M7dKwuJnpky1TEoUSo01bMzAsgF6gxHxDtElcmZiCkqmTZqLFylKkAhAs9mYdCbtHF6H3xRRjyI37IcAlS56hNaaJLoALFJ+FaVsbqBJY3DneOuOdhsLNxCshSkqljKhzU5qBLhkAlIt+ZVDCjh/aOXMnrUmUcmeU6c3wjKELU6RVIOV23g3jhAmzaZDKKgC6ucI7thYl+YF/nQxXd2IG0cx+JQD7zxPN+K9mp0hTLRf4SkuFB2dLVIO7Qu+zDrHs5w0qcEzpqUlUpKwlRObKEKJBYn4nrZ6eD+RJIc6w5CT3IZaNSXg8hpj6hK2ev4Fb/ACgxOJm6JB8JMv8A/nSOOHAZ2/yL/wBitojCAPxJ9/8A2wlz7jGKOIJipI75RbMcx5d62YVbwiP7OCBTeu9dXOlRSC5svnZJrmoXbzfSsNuyODRMxUhE4ZpalHldnNeWhdIKmfcQ8GlEWR7oFwDstMxc0S5SXJuo/CkbqIsPc6PHsPCf7KcDKQBMSZymZRUogPqyUkAebkQ34RwWVhQe6l92Jis5Dk1YJDE1a5Y2JMOF4XlChQgP40tCCxa6ndRFwzsBh5GIRPk50ZcwKM2ZJzJI1qBV2qKaQP277IieEzpSPvkFILMMyCWVm3YH+sOUccQmYEKLZrUhstiK2/SAxuuZCtwyGxsDPGZgyctm8q6wsnTfGHXac/fKytQAGty3y/aKzNUSYwhj2sRc9AXJUGHpnGZJUgkkyxnTqWstPg1W6QJJCjygliajSMw2MEgFa35gUpYbgg67GFuL4vmGSWCBqfxHXyGrRdGJsgFfnKrZFTv8pZhQMDQekLOI8WQAkBix5sqQCQ6aBYYJJD1rbrAPZ3DLnzcmZQSUlUw65QKt1qwOjxwvhalTlSpSMyk5gGd2SSSo6PlpsHgsWlRHIdupXy6ksvtE64orClLyQpK3sXIbW5PtAkmSps4BypNVAUB0elOkMuz3CULmjv3EvKXyu4LcppsoiLFwDhSpSFLl5WKcqxqQaVGu4ax2g8mrTTjbd/fK4xs5vqQf3Wn8g/8AyGmmsKZ2OEidMQo5Qcih8WWmUsLkW66xbJCaBLBRNrkxFisIjM6pYzCjtVtukVv9SxD/AG8xvoPfLSvz+1yRl+K1OV9VDcbM+rCIsV2oQUpUkuoaEN5gG8WGZJlkJGUcrkbj9q7dd4hTwyXTkQ/gHt9Wjv75G/2mcMLA8GV7s3iUzJhBSQhKXJKutA+rk/OHK8ipqnVok0mFvxAt6W0hkvhCJYBCCk/ErLT1PgSfOOFYIEgjM/jUjy6iCGrwhtzqR+Ej08hHtMqskFU4pcgZ23YPub0hnhpAKApRu4DB7GGGJ4PKfMxBLEnMT0jvCoQlLM4d6qFHvpBNrcLjgH8pHp5R5lD4ZOV3jF8qqEaGrDzD/OHyg4wdMwRMylAUokknNmyCwalLt5xXEyVoVXlINiWq4IofCLPgJic4DEkkKl5coci7qIdjLKqDfeNDKxGQEdQMQtSDEPaGcRjcQAFSsy1OKihOymLHrvFnmS5hwcxKFCZKlpkrNAnLlQAoMRViUqcQl41w+YrHq70TFFZzC5UUEOk7sw8WvDLjU5K8JiFJn5nnJQlJDLKUgpCXH4QGfypDN1tx8RW322fmRcFnkzDNUO77vKWAAzS1JUAKfFt5vSLjPmInzUTEzCO9lqCTyuFAIQoKc8oGVwxdyekUTgyZaMMsZ801bbsACGFRsSYf9m5h7yUEkgqUtBoCwUkWfWj70iluO5gfmWRjUgGZ2s4mqThVJQpjMmrSdykupRrT8op70jz+WmLL25xxUqSiuUBSwTclZdWm43O9IryCAIvYL2cmVstb6qE8M/5nkt/4FRmdDfAp/wDyD/2R3wwPNS2oVT/SrTWOvs8/L/yi3/hRfxye0C32j/zU4dfjIcXLT3hBLJzM7EsPC5aOMFOyFKkmoraxBp46H1iTFq5yVD8VUu2zjpEcgAqSm1WJ6E9drU2hyn2i4s/anv8AwftLKn4KVPUpCHIQXNO8Jy5fEliPEQZju0iJM3DSVBTzypIUGZJTlu51cRQuxWHC0TpSpSk4cTC4UogibLIKJiVAJOYgMpIsya1MPeKqSsoK0hYlrC0u/KpNQoMQfEdPBs3PrceF6j8eBsg4gn9oBMpIWm6Fv5X+vCGX+KBNwAmZsrhlb2p5mK52i4krEcpIJu2jWMIMScspMpKjlBc7EnWKC6gHcU8/tNIac0u/xIJ+NKlFs1d1fyiGcAhJUr+p2G5gPH47uqJbNrq23nAGFxQmzEd+tQQ4CiKlKdWAo8WMWlJG49frIy6lV9vn9Jzj8YqaQ9ALJFh+7wTwrjZw6FpQgCYsEd5qkbClN738BBfabE4MhCMIghviWSXUG2J9w1oRjwfpGgm3JiAIofBma7Nuu+YdwfjCsMsqSAoqSUVpdm9wPeHXZvHTJS1zGBUuWZbsA2YgkgC58d4C4XwUnmUG/TWHkmQE2b6/WM7V58fIXs9yxixHzDcLw8S0y1IUcygcwvqQQRqGZxq9osRlyEyXpmIoNX0p4n0MJsFy5VM5BBrah+TCDMbMSCVhKlZlkIQm5rqWYAP5v0jCzNvIF/8ActdQeSioL5QCKi4G/k0EcUlLzqStZXlsaFxQj2L+TRgkW0PTTz9YIxmCMolK9Egu+jaejRCKXYASHYLyYuRh6A0a4/T94L4fh0JUFKckW1cmjv0iTEJSMoSEh0pcj8xBUrpq3SscSJgU7G1HZrNvo/zg2L4Wv8v8TlIyLU64uvvEhCFKSCRmLB2Gg89fCBFStyRoN/Xxg5KQKi7H5Meg/nEMyw3/AKNXeE5NQ2U2xkogUUIDMkO9Nfr5e8czZVdB4wZUfVtY6EsHT0D/AKxIyUIdSqLw4U6Vh3p4+ULeNYYISkJoBaLP/dveJJQp1AMQpgDrQ7m19bwo47hz3ZBFQWZulPf5xr6fNWUAn8IrItqYPIlz5siSvDku6kqEsKBBSgVKnJJUl3A2tCzj09IlYeUlwuWk94CkJIWS5Dj4mtWzMIj7N8dOHnOSwu7E1AOUUqxJbzfSFuNxipsxS1fEtRUW3JfyEei2KOpls5MY8PRrFq4GVEFAZip7VchqG4FqbtCbgWDoFLBKdgWJ8yC3mIs+FxsmWeSSu3/rf/HGfqcOXJ9gS1idVHula49wiaudNKElaCRlYuGSMoer0FvHWEc/DKAAKFJyvQhTCtgSWrT0MegnFYcgfczA201P6y4NwciVOziUFhYT8CyFJWBcdSz02BjvW1GJbdbqLZcbGwZ5rgh96KkOCHU9OQitTQfpEycOMpebLqRRpja/5b/zizzuAS1THSO7LKDC1XDsdQNqWhdM7IsKKKjTUJH+0wK67Exu6heiwiTFTPvKl2IDjRqUGa21qCGPAcWEAkKaaTRR0FyEEksolnZjaOMX2fnZlHLQl6KBYeZBLReeynF1TAmTMkmX3SQoU5OVgFAH4VgkGj66loe2RMiBQf1gKrI9kRTh+I4rvO6T3s2bqhjQFqkkUFdm6xaR2bxCgO8nSxSoqcu7P8fk2lYZyEDMskLExYQlaksXyJZJBKnYisZiuFJ7ta3WkgFeZRYUDswem5gE02mI9w5lhdQ3z+kqHGOBd0lSpczvT+MsygOgry0r4bRWsViRJS5qojlH6np84tq+JhKO/UCQU/AzqUVD4ab6m148/nYOdOUVFJD70YbMdI7LpcSZODx5jWzkLQ7geInO7qzag2BcnN16av0gvBcMVMIUolIpUpDlmZk2YNc+9YNwvCUo+IBR9QPB69S+0MAsvbo/9IDNq/GOVUwXy8Hk8ClheYuou9aB72Ab6tDbDYOVLFEpSYHRMYa+P9YOw+AUsOQw66+TO37xk5czN9pjLi41HQmB1Wg7C4H8w/f+sE4fB5QN99BBUqWXuAR9b/T9IzHzeBHVIxJuaP8AX15wZg5LrSCaE1faNC+rv/Tzr84klT0hPMkvoQeg9/CKpJbqQxoTriSRnyoZwK+Zt6fpHGI5x95NCVI5QlWuqfN6e0dSlIlpJT3aiqwvU7AFyfHbSI8dw3vEJmTCnRgxBvb66w7Y+EhW44/GIDB+pFKw6Sl8qyrQgpZtHBqPd28BAi8OQ5QGyZWA1AcFJHm77+ME4jlCACLhb9CWAfqEnyVHIxHdy2+JhmJaoAdm6lQI6wws5qEtC6nShMWpEtDpBLrV0aid69OkdcRlplvmWlgLvQEv7uLRF9vUpAC0gC9Ejl8TV1MbNeF+KxMolCZgIDhQQQxc0dg+X/UXO0SmBm76E7dUJbY9d3s0SBfl4fVIh4amYozFLVnFWSmqUs7joBamxggggl3vXx1gmxEdcw1e4DwxNGcZgTR7ioD7/RjfaOWO5UGBKATzAu1Gq706RuViAkK5ipIZzlAqSGHVNw/vBP2lKnbahubOPLxeG+oVyjJV1CZbWhPKsZgZZWQ6kKZ2/wCYlmd8yKgVsU03jUrhop99ILbzAkjyUxj0THdnZC+YI7tWUjNKeWXpRgGruQfGFsvsGnKZffLCCoHLlToBq9GeN5P6phI5NTNbTODAAvKgMtNEvmulmfe3WAP7yXlKqpAKakUD5HF3cOdNB4Qw43hRJPdgBYTlAMwjRLlRI2raF6sch6IQVMgnVypQF20ofONVG3KCDxAI55kycctwyqMo1SXIBAFzR3eLL2Cx2fFpY0zKAuHHdub3/Zoq87Gso8iTlcOVMbmgpV2ciLN2Am5sSgsmub4S/wCA3Jq/8oHNyhkdRwMSk/El/wB+np7xtRQRRS013cQMlKi/3ZZ2B00Z+nrHaczB0sHDtbc329Y8NtozWmk8MzrASoEqNrHRoseA4aiWDlDjVTsFKDUGyHFdy0LeG4lI/DlDnMp7pAOYAizmho9r1hmMUqYRyhrIQel1qH4UDRPUaxsaJFrcTzKWYkmh1GsqWzk1JqYrfHOOd5mlo+B2J3brsTo1aRJxXiSgyEKzN8Z3NHZritiwvCNU0pDs4JoSKMWy2uYHUaxiaxwseLy0iXggo8zk+L0/h/lEkjhyEmqXN6gnQ7m0YMQTWjeVtS1/2gzA4pLZZgcklqMWNmOo06VjMyPkqyZZ4kCuEylWSx2do4l8NlhuS29bH6vDbE4VF85G1uopHKMMRciuti56beEV/Vau5IqBSsIAeVKQXuw/SCUYaocfzf6ETJQQBu+lr++n0Y2l9dPr6HWAbITCkaUevlemlPoRI7a09LhgfBniVI8PF+njSOXHjU/r00/S8KnGRqrc1AYbEA+/6wuOMKVq+9zEU+EBCVGgBLOo3oCXY6PDOYcz5eY1ZquWIAuwew8ekcyuz6lCWudkQlF0g0cliSbUFNbRe06dluonI1cQfhU0LJGZRYMJim5lH4iA1EDy8qRtZKE5mIVodNXb6rzQUniEsNKkIKjnypI8BtoDtSIOOT5gVJld2pZFFKlgkvdizJBZz4E6GGNhs2Yv1JpMgLUc6kAkilQGAZ8weoYDyiXFJQjPVDpSljmCqOaUF7+sCca4gJMiWlCFCc+W1RmIzpJ3IMQjhaTJQpald7NmFIlAgEA1U71DEEvo4vq3T4gee5DN9ah2Gwq1AHLlzkEdabtZvl5QLxYShMSAhImkMMxc0epYUF60dukFfa1grzJBUCMoCypvhfmXR2JsBbWBcSWVnCUhVHtQeur76vC8aFHJJ5+JN7pzhZU4gIlsiXdRYIGVNeQC7l6lz6w0SmUj8SlktRIBCWtchnc9S0C4jHrDqzJSVMEjRI2uyrvUNS0TYXimbNnmClAEpFPN72ixvbMKXjyYGzbyZWZk2YVEB3GZqOCPw5m608zvE0xRvl6nxGruw63r6QQiS9ZaiSHSxNzRgDrXoD4wJPw5NGq7G9tQ21x1pAblPBlnfNnFLuCrMBQZgB0N39tI7nTyCr7xNWanSutQ73/kehw0kOxZmdnNLOLkPrSrxFLd2fQ1YVNjqW1roRE7Pp+kkMDFHG8MlSylVfhLVFWvuLmFp4ZLNMu+pBr9WtSHHEZZUvNdwn5WMK8fJJA5Spj8I10DkGgfXpHrtPQxL90znvcZGeGIpyO1Lnx3qXNzvFl7D4fLiUZXsu5J/Ar8xMVWXhplQQp8hClEkhRplyh3oH2i0diZ5TipSVAurvBalEq62aOzEFGFQAI2wszOxdiQKFQL2fw8oIw05hkVq5yhOjtTqOlYhkoIe5erWLgM7pB38x6RKkEUDtYAKILnbzjwjDmpqDqSHCOl0hTFJoCALjKRp67wOuYUlWd6F67iubQgh9bjSJ5M1ScqCSkEWNw52Pho2sSqWSocoUToWcEDStmqIjc6mjIioyySku5/LQ3eoOjX1p6wQqQVFRVdTh6B9Q5/UNBy5CQ5HKBqGIGYtVi/tHK8Msn89LpNaH1AFaEDWIOW526QjCJATm52pqS1QTs4O42g5UpCgApwQwBFixAer1qBfXrEa0n8hrflZRqxcC70NNrRE96AV3KdXYuNmqNUwoknm4NyeXg6ZMzpZg+4Lhxo1YiTg6MCCAXGU7XbY23jc+YAkO5Ol6DUBgXq4/rHUlBKVZVBIS7lRYPpdiCxNhpeOVXI4k7qkMyWqrJLl/Q2BNfoxGlLMlmzPQ5i9dmJ002esM+6SCEmaCfyIS58HdxfYWjY4mxSJShnJJyKlsQUhiFLNL6BvG8Pxpuu+oBynwIvXh8tJlCWITUqURcBIBG7AtE/Dp2HcrLzGdJQWzZhUkoBokWe1mGsKuK9sEyZ2aUnPNykKWsOAqlEgFgEtfWOeA8MUVnEYicJWclibqJ9ADWl7WjQXCuNbPZ6uAzMw56k/F+IKYqlpGRZygBXVvhBBPNqaO24jcrGFcsyznMtwnkUGUQwsS5qL6wFxjjEuVKSiWozVKJIDAAMpTEtXMDYGzjpCThk6YuahKCosRQEht267wSqTiuqI8/InBefp/mej4qbiJssSpaTILUIZkjxBIFNBv6D4lS0gJClS+5SEkpSJmdSgCS6h8RIte8ZLxzLy5ZpLFnXramXWusczkBuZPcZSFZiQpSlWYB626+F4oeu5+3/AD4gbaMAncVnS0pQhDVBWpaikly6jzMKm9TenTUiWpAWvKc6hQOHUVEEkqFBowd2EGYzDsM01WdQYpCg6iovlA/CK3oSYgxiUhAE51Tl0AFAnwrt18rwK5aI2f8Af/kZwe4Bi+IITMeYoIIQwCXs7lzvZvGJET0rwxkpSwW+Ykkkua1N9K6NG+CcqpgydCVNQVausQol586koUo6BIAQCb0OoHjeLCZjjsD7rksgavpOsqEE5EHmQU5gCQ+geyU26APEKsFLS5VPIKi5CWIdg7UP84ln4tQdCGVloogFyWqEjf6ED4NCTmUSEKJqFAP0Nbb03gsQYC4R5m5uCyyyUEqUj4goVUKs4TegBH7xmGnzaIUlKVABhMoE1+Iuk0dm3fVmiDDYmX3vdiYlYCApHNUHMzJUPiFR77QTLkFZWcveEuFHKS4JBIb/AEjagi2q41b38+eoDbtsKVIlJWTOQQhLErBUFZsyQAglVlN8KLAN4Kk8WCF/eKp1AKmOqlMVOzUc2uqoiXh+KQlSpKiEhJOUGjB1E0NgM3oPOIVdjkzEFUqbnUxIBHx8oJArezH5RbfUobVhwP8AMWuOgCTIzi0zVEpL+IbQaC0aVh+kLsTwGegOZMwBVjlLEsCGIDaaRkvA4gvyLYB9mFRbX+Ygl1HprQMI4g3IMYdwIadlZP8Axcun5v8AaqEWF4TNUUnME5gC5V+Z2fV6W6Q94BIVInJWtf5koYEhXLRqObnQ2gH1wANn8oBw8cQsT+XLQDVgM29Ca01PWIcVxHue7SZSyC7qBdVSWYCgLV0fSsGhaZmRJChYApH4WIUSwcsW2oQ9SIiThZgNEktqlJYBq5k6EjcajaMXC+x91QmuqM1gZuVMzvFGWluUMSBsd+niaaPrEhCAVqymtAkuog1cM4ILPRgzdYim4RgU5QAoWFFMSA7jV60/eM4dM7rllqARUBiApg1yfw3Pp52fXxsCzCz/AD4gix0ZJ35OV3FMoFBQ1fYAAgb1iebjgBRi+uhY+Hy32eNpxqcg7wJmXdbmp1YpoSSwbeJZPBpSlkoRNfKCxFtbq6sHeM/ZZ6lj1AJ1LmukO7UZQGYDYEaZgRfXXaVGAWVKNFihZtKWvlJFab9IzDyQpYZPeGhDk8pG5Z9SOrHWJZyl5ZoK5mb4Uy5asxANakJcgmjmwG9YlcKj7RqLZz4m5uARLUAv4ph5UZr2YZta77ExHh5HdoUpXdmZLUwSgZnBCQsGxVcndxHZx3cpKkyw8wAOVMUkUY5tA+lmitcZ4hLlJIE8KXomWwSDo5qHv5G0WU28DGL/ADg7WbuPeIcQMoHNllEEqCwzqcmhRVyer76RTeLdpJ04KS5KdQW8PIQrxvE1zF5lkk7k/ppSsQiZW5GhG/kRF7FpNnubuOVQBUe8KnYWXL7yYFLnaJY5R08evWmsc47jkyfRPKkEslJLuTvd3EDcL4DOnrSJYUz8xI5QKFySHappelot+D4aiQQJYQSlkk5itSlKJpyhg2U0DneF5iiG+z/OJFgHmV/C9mlMmZOIQCFZQnmUSGISRudvC14tHDpEiVJQsKCZishIAAOhIIYlgHcmsT8TRNSQZOVSkpIUCNCXUxdgWoxbxgGcpQyc8wKyIUpKKJQ5YgpAPwXObKGF4snR5cigsa/nUrNmB4EZyEmcc6JhTLSeVw5oGcqU5ykPQvfpAp4ojKuYuYCtJAlFmJcUYD4i+z3gIkq+IZ1qU4Wysp8CoWAFQKeQgrF8aLAEAi6gmjh7BVQ2pvtWsUU0GQ5dpFTmyBRcFdfKVqUqaWfLLzVplFFJCSNrP6xk4BUwGatRIUyUnKl1gVTqzCp2eprEeN46hCCiWouumVNCEg/AGJanxK1dhqRVJfEphWZiEKmKsCAcoFglwTrRnbd6Zdg6HEoNDmpXXO7Ec8S1Y7GpCQnKmWlRCXqXNAHVSmtPUR3iJhlhCJUxFTzMkBk6tdj9bRrBy5k+SM5yWUWLk1YBLEOnUq+EO1WjWIw6kzUpStZSUgqMxTlB2yksSQKBozv9MO0Wa7+stnOLqczMFKmJX3JUkJcqWC5UpgSHPvC4cKLByV3vp6iGGOxqAEzFlSErplJAKgCltBy600rYuMwk+Skq71MxIJ5HCgCGFnBhao2EkNGBgRcp0vFyytIJyuQM1m89IuuI7XSsKju8ilMAxS2VTvVRDAKcF/ox5n/djKBOXK41ckX1LknbfWJ8VPmylgEqANswBDNsXB+dTvG4uLY1of598qv7xRlyXxFEzLNkICpin7x6GrEh6sxcgbGI1YpSUiYnkKVd5QuUhjmFrZaekVKVxaZISUlZStXO+UfiJBDMwDBxT5RGeMzkhi4B8bU0ej1sNaM0UzpHZiQeP3EcMgAqXOVxshGconFAtTl1Aur4X2HhrGSu1KcgK0HNUjKxcauSWAHnd/BfxOQuYhICijO5DguQKWAJZ2DMxgD7HORLSpKWAOY5gQoZghKqWVXrZj4Bj0Kum5hIbPtNA8y18H7XolZyqRmK+YEM9qAlXl6xKe1UhYT9yRNSXBSpwny2y6NaKnwLjc6WO65UuQ4KMyiFblQIIY1djdiNWMifKlJLBKUjYhur3NDfwbpCs2nCD9q+JKkOxltkyETSlUtZIQLWuLG76HyjiVhVpWrKOYqqnP8AEgtcvmY1NrxWOE8emyQqaiSoy5ixoaVITYukF7kN4QzmrnTpmYlCXYBASCBWlVVJrVre8ZpwPjf3deI69woQ4fekhdQJhuXZnB2aov1Li8cIlonZgpyxGwJLEAJuT1LddIDkdscMMPqpWVshR+JvBm6vbWFH+OOQoTKloZnIKlO1qE0rr01gl0mZ7oEQfb5lqKUFWTIhagq6iV7FmZgTUm94nTig4Jmze9CcpSKZU7EAWDXrZ4pMrtkSM3dISpgElLhmPiXLw6l9qEZCz8w5wwKlKDuHuQ9PSgDiOyaXPj45/CSAvcYSscnu+5Qy+fMeZRmKDvRh7uPeA8f2rRhnTJQxPxAgG2pIUWPq/wA6/wAR7QzJqWS0pIdsrhgdy4pbaEswZiA5fYGjF3D6HVouYP6eH5y9fH/Mg8dRvxXtNMmliugB9zXxH7NCfNyuep+ddnsYsXAezSpudU0mShAFwcxcG2YM3reGnCMBw+Wk9/3kyZqFfCdqJpbc3eLqtiwe1ZDN5ErvB+DzZxV3YcAVUaJSGJvr5CHvAeySXTPnTZSEB+UqqWJ0La6fLUnFcaWpJl4SV3ct7C+pe9AffyiPDLkpYzh981UvRtKW8z7tFJ9QTYr8PMnk/SMFcYwy1sjNMKTlDcqTUMDV2c0gqZxSZKloQiRKlqVTOpTgEAlzS7CjE7RXJPGWngISwdwHyg3dVve1Ca1hzxnBKmpQuYuWiXLOZi4dWUgAregqbpHhCNjIeBQ/WCwW+TMwuLMhLCd3qjYlikEmgB+JQfrrd4lHGcPOWZc8IGVHMsAgPZWQM4Fw5IPSsVxU2RMmJLoJSfjSpylwbaO0RLxikzUSZKgoTFNmmD8SlV+FnDEfRi5gfO3tBN/WC6p2ZaeH4eRPJ+zmcQmmeYo5Wb4U5j4PSB8fwgl8qwVDQuz7ljVhSjN013x4TcNhHlzATmAJKbu7sxp/K8V6X2kmqCJaEBIVRaqqNalg+rbloYx1ePqv3igmLJzJCpEtZdplEgrKSt0qGgBypSnVJOrWs0mYnkIBRKo6VZi7ksDUgNkemUB2szwJjMQUJOXuwdAQQnp+IEDzJ6RWuO4iXOMnIlb1zsoqf4XIBegD/LaLunyNlUsYORVQhRLPM4vKQkTUzUmdLI+8loe4KSC3KS1gSLaxxh8X3iDMlutnLLJdSixUVE3pswLaAAQDjOJ91IEjDpGUipIcF681GJ38ksGotxnHpyUpSMmUtmA5SAX2AoR510hZObKu/GK5/nEIbFNNHMnDhc9RnKEzKkFT0Sku6kpa5sNNegLvFyjMIJASGYJCmYDdgR5adYqGJ4+pQShEtATS9WYjyiVXGligTm8KD2ig+mzZCCZYDIOpHiMIrvXQVUykgJoDbw6x3LTNJIKEpNwonMnZwBX1s8ZGRpLmdVoRb4FYgmI1dnpxVVJUFVz3Sf8AVZ9GPQQzPDlJIeRmAPKpKX+QofQxkZDGO/aDICheoRLl5iFKz5moSpQISWoC9t/SJkIUlYfOt35lOTcsHNLPtUakxkZCmxAErZqCrWeoGJswTSEoJZTmhcsxNTc3trAJkKMyoUkPYginUCg9YyMi1jxKBdSWbmGKWtRSV50pRUJQSkB/AdPOCUzp6phyKXkSWDhnoCfSzkxkZFbOoPJhJwaECxvCSkOArMTZrpF63vTrWI8JwdalMXSGN0uaXrZzGRkQrH0iYzzCMXwhMpKVJBUxHJlcKDh3YUDQ2wikIUhaZKJinDIMu5NGLil76PSMjIjGnqAFjFM5BIj7Ecakz2SvhxStRCQvLZyA+YJdomR2bkylqxABKZYzZKlIDA5mZ6ebVjUZBPhAy7B0QYrcQsRdo+P4jEo7tioFQDpQRQ3ctZnf0jhHDAmWCRMcMB8RDC9Hrf2EZGQt8YQhR9Y2b4NxNaZahkSgBRYkKzZbgnc+G0LuK4rvFh5ecDM6ik0BBoKW8hqYyMgsOkxjKSJJc1UzBTVpSsPMqGSCDd01FKOKNaopWIZ5mz15FBeRPNlYsT4W1HvvGRkWsmJQN3kCADN4jBkIUhMtWZQYBKDQnW14ZKQUiUhlhUvLzMWJTUlQcczB33LvpGRkVANtVGEAmTcXx0yYOZJJFQC5HXQtt+lohkSEzMKVqlo7xQLMhQYpKtDU6EFnrGRkDRKA3zYgkAGhA8OsLQO8kJJQGzKSXOxNC5pffxiReJAU/wBnTWnwF96kAEh3NdTeMjI0HRSu2IQe64JxCaoupMojYJF6Vb5+UD/YFBLqSrqGKlP8vKMjIXsCKFWNoXc6GDmI58iiAHYAvv5eQjpOAWoAlKq70/SNRkCmQqCR8xi9z//Z"/>
          <p:cNvSpPr>
            <a:spLocks noChangeAspect="1" noChangeArrowheads="1"/>
          </p:cNvSpPr>
          <p:nvPr/>
        </p:nvSpPr>
        <p:spPr bwMode="auto">
          <a:xfrm>
            <a:off x="117475" y="-927100"/>
            <a:ext cx="2409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040" y="3068960"/>
            <a:ext cx="3685087" cy="291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657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400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Институт управления проектами использует </a:t>
            </a:r>
            <a:r>
              <a:rPr lang="en-US" dirty="0" smtClean="0"/>
              <a:t>PMBOK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smtClean="0"/>
              <a:t>качестве основного</a:t>
            </a:r>
            <a:r>
              <a:rPr lang="ru-RU" dirty="0"/>
              <a:t>, но не единственного справочного материала для своих программ </a:t>
            </a:r>
            <a:r>
              <a:rPr lang="ru-RU" dirty="0" smtClean="0"/>
              <a:t>по профессиональному </a:t>
            </a:r>
            <a:r>
              <a:rPr lang="ru-RU" dirty="0"/>
              <a:t>развитию, в том числе:</a:t>
            </a:r>
            <a:endParaRPr lang="ru-RU" dirty="0" smtClean="0"/>
          </a:p>
          <a:p>
            <a:pPr>
              <a:buFont typeface="Wingdings" pitchFamily="2" charset="2"/>
              <a:buChar char="ü"/>
            </a:pPr>
            <a:r>
              <a:rPr lang="ru-RU" b="1" dirty="0" smtClean="0"/>
              <a:t>сертификация</a:t>
            </a:r>
            <a:r>
              <a:rPr lang="ru-RU" dirty="0" smtClean="0"/>
              <a:t> </a:t>
            </a:r>
            <a:r>
              <a:rPr lang="ru-RU" dirty="0"/>
              <a:t>профессионалов по управлению проектами (PMP®);</a:t>
            </a:r>
          </a:p>
          <a:p>
            <a:pPr>
              <a:buFont typeface="Wingdings" pitchFamily="2" charset="2"/>
              <a:buChar char="ü"/>
            </a:pPr>
            <a:r>
              <a:rPr lang="ru-RU" b="1" dirty="0" smtClean="0"/>
              <a:t>образование</a:t>
            </a:r>
            <a:r>
              <a:rPr lang="ru-RU" dirty="0" smtClean="0"/>
              <a:t> </a:t>
            </a:r>
            <a:r>
              <a:rPr lang="ru-RU" dirty="0"/>
              <a:t>и обучение в </a:t>
            </a:r>
            <a:r>
              <a:rPr lang="ru-RU" dirty="0" smtClean="0"/>
              <a:t>области</a:t>
            </a:r>
          </a:p>
          <a:p>
            <a:pPr marL="0" indent="0">
              <a:buNone/>
            </a:pPr>
            <a:r>
              <a:rPr lang="ru-RU" dirty="0" smtClean="0"/>
              <a:t>управления </a:t>
            </a:r>
            <a:r>
              <a:rPr lang="ru-RU" dirty="0"/>
              <a:t>проектами,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предоставляемое зарегистрированными </a:t>
            </a:r>
          </a:p>
          <a:p>
            <a:pPr marL="0" indent="0">
              <a:buNone/>
            </a:pPr>
            <a:r>
              <a:rPr lang="ru-RU" dirty="0" smtClean="0"/>
              <a:t>провайдерами </a:t>
            </a:r>
            <a:r>
              <a:rPr lang="ru-RU" dirty="0"/>
              <a:t>обучения PMI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(</a:t>
            </a:r>
            <a:r>
              <a:rPr lang="ru-RU" dirty="0"/>
              <a:t>PMI </a:t>
            </a:r>
            <a:r>
              <a:rPr lang="ru-RU" dirty="0" err="1" smtClean="0"/>
              <a:t>Registered</a:t>
            </a:r>
            <a:r>
              <a:rPr lang="ru-RU" dirty="0" smtClean="0"/>
              <a:t> </a:t>
            </a:r>
            <a:r>
              <a:rPr lang="en-US" dirty="0" smtClean="0"/>
              <a:t>Education </a:t>
            </a:r>
            <a:r>
              <a:rPr lang="en-US" dirty="0"/>
              <a:t>Providers, R.E.P.);</a:t>
            </a:r>
          </a:p>
          <a:p>
            <a:pPr>
              <a:buFont typeface="Wingdings" pitchFamily="2" charset="2"/>
              <a:buChar char="ü"/>
            </a:pPr>
            <a:r>
              <a:rPr lang="ru-RU" b="1" dirty="0" smtClean="0"/>
              <a:t>аккредитация</a:t>
            </a:r>
            <a:r>
              <a:rPr lang="ru-RU" dirty="0" smtClean="0"/>
              <a:t> </a:t>
            </a:r>
            <a:r>
              <a:rPr lang="ru-RU" dirty="0"/>
              <a:t>образовательных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программ </a:t>
            </a:r>
            <a:r>
              <a:rPr lang="ru-RU" dirty="0"/>
              <a:t>по управлению проектами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67544" y="6648"/>
            <a:ext cx="8229600" cy="902072"/>
          </a:xfrm>
        </p:spPr>
        <p:txBody>
          <a:bodyPr>
            <a:normAutofit/>
          </a:bodyPr>
          <a:lstStyle/>
          <a:p>
            <a:r>
              <a:rPr lang="en-US" sz="4000" dirty="0"/>
              <a:t>PMBOK®</a:t>
            </a:r>
            <a:endParaRPr lang="ru-RU" sz="4000" dirty="0"/>
          </a:p>
        </p:txBody>
      </p:sp>
      <p:pic>
        <p:nvPicPr>
          <p:cNvPr id="3074" name="Picture 2" descr="http://www.or-as.be/sites/default/files/images/pmb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42" y="3212976"/>
            <a:ext cx="2566214" cy="33123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81888"/>
            <a:ext cx="9108504" cy="521519"/>
          </a:xfrm>
        </p:spPr>
        <p:txBody>
          <a:bodyPr>
            <a:noAutofit/>
          </a:bodyPr>
          <a:lstStyle/>
          <a:p>
            <a:r>
              <a:rPr lang="ru-RU" sz="1800" b="1" u="sng" dirty="0"/>
              <a:t>Обзор областей знаний по управлению проектами и </a:t>
            </a:r>
            <a:r>
              <a:rPr lang="ru-RU" sz="1800" b="1" u="sng" dirty="0" smtClean="0"/>
              <a:t>процессов управления </a:t>
            </a:r>
            <a:r>
              <a:rPr lang="ru-RU" sz="1800" b="1" u="sng" dirty="0"/>
              <a:t>проектами</a:t>
            </a:r>
            <a:endParaRPr lang="ru-RU" sz="1800" u="sn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5007"/>
            <a:ext cx="6408712" cy="6519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8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52736"/>
          </a:xfrm>
        </p:spPr>
        <p:txBody>
          <a:bodyPr>
            <a:normAutofit/>
          </a:bodyPr>
          <a:lstStyle/>
          <a:p>
            <a:r>
              <a:rPr lang="ru-RU" b="1" u="sng" dirty="0"/>
              <a:t>Экспертные области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7500" lnSpcReduction="20000"/>
          </a:bodyPr>
          <a:lstStyle/>
          <a:p>
            <a:pPr marL="0" indent="541338">
              <a:buNone/>
            </a:pPr>
            <a:r>
              <a:rPr lang="ru-RU" dirty="0"/>
              <a:t>Многие знания, инструменты и методы, используемые в управлении </a:t>
            </a:r>
            <a:r>
              <a:rPr lang="ru-RU" dirty="0" smtClean="0"/>
              <a:t>проектами, применяются </a:t>
            </a:r>
            <a:r>
              <a:rPr lang="ru-RU" dirty="0"/>
              <a:t>исключительно в этой области. К их числу </a:t>
            </a:r>
            <a:r>
              <a:rPr lang="ru-RU" dirty="0" smtClean="0"/>
              <a:t>относятся иерархические </a:t>
            </a:r>
            <a:r>
              <a:rPr lang="ru-RU" dirty="0"/>
              <a:t>структуры работ, анализ критического пути и </a:t>
            </a:r>
            <a:r>
              <a:rPr lang="ru-RU" dirty="0" smtClean="0"/>
              <a:t>управление освоенным </a:t>
            </a:r>
            <a:r>
              <a:rPr lang="ru-RU" dirty="0"/>
              <a:t>объемом</a:t>
            </a:r>
            <a:r>
              <a:rPr lang="ru-RU" dirty="0" smtClean="0"/>
              <a:t>.</a:t>
            </a:r>
          </a:p>
          <a:p>
            <a:pPr marL="0" indent="541338">
              <a:buNone/>
            </a:pPr>
            <a:r>
              <a:rPr lang="ru-RU" dirty="0" smtClean="0"/>
              <a:t>Для эффективного </a:t>
            </a:r>
            <a:r>
              <a:rPr lang="ru-RU" dirty="0"/>
              <a:t>управления проектами необходимо, чтобы команда </a:t>
            </a:r>
            <a:r>
              <a:rPr lang="ru-RU" dirty="0" smtClean="0"/>
              <a:t>управления проектами </a:t>
            </a:r>
            <a:r>
              <a:rPr lang="ru-RU" dirty="0"/>
              <a:t>понимала и использовала знания и навыки как минимум </a:t>
            </a:r>
            <a:r>
              <a:rPr lang="ru-RU" dirty="0" smtClean="0"/>
              <a:t>пяти экспертных </a:t>
            </a:r>
            <a:r>
              <a:rPr lang="ru-RU" dirty="0"/>
              <a:t>областей:</a:t>
            </a:r>
          </a:p>
          <a:p>
            <a:pPr marL="0" indent="541338">
              <a:buNone/>
            </a:pPr>
            <a:r>
              <a:rPr lang="ru-RU" dirty="0"/>
              <a:t>• Свод знаний по управлению проектами</a:t>
            </a:r>
          </a:p>
          <a:p>
            <a:pPr marL="0" indent="541338">
              <a:buNone/>
            </a:pPr>
            <a:r>
              <a:rPr lang="ru-RU" dirty="0"/>
              <a:t>• Знания, стандарты и нормативные акты, относящиеся к данной </a:t>
            </a:r>
            <a:r>
              <a:rPr lang="ru-RU" dirty="0" smtClean="0"/>
              <a:t>области приложения</a:t>
            </a:r>
            <a:endParaRPr lang="ru-RU" dirty="0"/>
          </a:p>
          <a:p>
            <a:pPr marL="0" indent="541338">
              <a:buNone/>
            </a:pPr>
            <a:r>
              <a:rPr lang="ru-RU" dirty="0"/>
              <a:t>• Понимание окружения проекта</a:t>
            </a:r>
          </a:p>
          <a:p>
            <a:pPr marL="0" indent="541338">
              <a:buNone/>
            </a:pPr>
            <a:r>
              <a:rPr lang="ru-RU" dirty="0"/>
              <a:t>• Знания и навыки в области общего менеджмента</a:t>
            </a:r>
          </a:p>
          <a:p>
            <a:pPr marL="0" indent="541338">
              <a:buNone/>
            </a:pPr>
            <a:r>
              <a:rPr lang="ru-RU" dirty="0"/>
              <a:t>• Навыки межличностных </a:t>
            </a:r>
            <a:r>
              <a:rPr lang="ru-RU" dirty="0" smtClean="0"/>
              <a:t>отношений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458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224136"/>
          </a:xfrm>
        </p:spPr>
        <p:txBody>
          <a:bodyPr>
            <a:noAutofit/>
          </a:bodyPr>
          <a:lstStyle/>
          <a:p>
            <a:r>
              <a:rPr lang="ru-RU" sz="3600" b="1" dirty="0"/>
              <a:t>Экспертные области, необходимые для команды управления проектом</a:t>
            </a:r>
            <a:endParaRPr lang="ru-RU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7472"/>
            <a:ext cx="8313162" cy="5569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60232" y="33767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588224" y="5301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4817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3561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69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43000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1. Знания</a:t>
            </a:r>
            <a:r>
              <a:rPr lang="ru-RU" sz="3600" b="1" dirty="0"/>
              <a:t>, стандарты и нормативные акты, относящиеся </a:t>
            </a:r>
            <a:r>
              <a:rPr lang="ru-RU" sz="3600" b="1" dirty="0" smtClean="0"/>
              <a:t>к данной </a:t>
            </a:r>
            <a:r>
              <a:rPr lang="ru-RU" sz="3600" b="1" dirty="0"/>
              <a:t>области приложения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Области приложения – это типы проектов, имеющих схожие </a:t>
            </a:r>
            <a:r>
              <a:rPr lang="ru-RU" dirty="0" smtClean="0"/>
              <a:t>существенные элементы</a:t>
            </a:r>
            <a:r>
              <a:rPr lang="ru-RU" dirty="0"/>
              <a:t>, которые отсутствуют или не требуются во всех проектах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У каждой области приложения обычно имеется ряд общепринятых стандартов </a:t>
            </a:r>
            <a:r>
              <a:rPr lang="ru-RU" dirty="0" smtClean="0"/>
              <a:t>и практик</a:t>
            </a:r>
            <a:r>
              <a:rPr lang="ru-RU" dirty="0"/>
              <a:t>, часто кодифицированных в виде нормативных актов.</a:t>
            </a:r>
          </a:p>
        </p:txBody>
      </p:sp>
      <p:sp>
        <p:nvSpPr>
          <p:cNvPr id="4" name="AutoShape 2" descr="data:image/jpeg;base64,/9j/4AAQSkZJRgABAQAAAQABAAD/2wCEAAkGBhQSERUUExQWFRUWGB4aFhcXGBkfIBgaHBgYGBscFxgYHCYfGhwlGhwYHy8gIycpLCwsFx8xNTAqNSYrLCkBCQoKDgwOGg8PGiwkHyUpKiwqLCwqKiwsLCwvKSwsLSosLCwsLC8sLCkpLCwsLCwsLCwsLCwsLCwsKSwsLCwsLP/AABEIALcBFAMBIgACEQEDEQH/xAAbAAACAgMBAAAAAAAAAAAAAAAFBgMEAAIHAf/EAEsQAAIBAgMFBQQGCAQDBwUBAAECEQADBBIhBQYxQVETImFxgTKRobEHFCNCwdFSYnKCkrLh8CQzosIVQ2NTc5Ojs9LxZHSDw9M0/8QAGQEAAwEBAQAAAAAAAAAAAAAAAgMEAQAF/8QAMBEAAQQBAgQEBQUAAwAAAAAAAQACAxEhEjEEE0FRInGh8DJhgbHBBSOR0eFCYnL/2gAMAwEAAhEDEQA/AEXDWUyJ3F4Ce6v6IPSvL9hc691IM/dUcz4V7h/YT9kfyrUd279oo5R+BP40l3wlGTkLpe5+zLD4Yk2bRPVrSHr1WgmKwVqf8q2Of+WnSelMu46f4TzPD0NA9r2vtWA6x5RpXnQk61SdkMtYO0T/AJVvWfuL08qIDZtmD9lb9lj7CdRH3apWEmPf7qKKnE/9Nv5xVb9kLd1R3T2dbfErmtWypB0NtCOHQjxpZXBobtvuLGf9EfpDjpTduaxOJU8grR7ppVS537Pi34iorILlfI0cxdH27smyLN0ixZHcUyLVvyMd3ShWz9l2YUG1a1Ca9mnEsscR1o3t4/YXv2LY/wBQqhgD7Piqe8ssfGKojJLGeQUBGSpdnbOsDEupsWSSCYNtIAKoea9SRSFi8MiXrTdmkKrFhkXkeYiDXSdnuDjT+kV1HhlTX3mK57tUgPa56OI690fD86Rw7i+ZzCSqOIYGhpA6D7J2Oz8Ml/DhbNkhkYNNtDJBWT7P61ebyYK0thALFkSRqLNsEnKOYXzNDbt2LuBP6tz/APVRPezGZLNocftB5QEYH51S2PxaL6/hTnYH5flFbuBw1u0GNjDFoUorW7YL+wSBK68/fXG9r7Oyuzi19np3gndBiILARxBrpW3tpJiEshJ+ycIxiASVWQPARE9aLbo4MLbvI3eg3JB4Fe1uGCp0I/KsEp1ctw2WaAW6wd1xO2qfor7hR7Y+CdkZ1w63EQSx7NdBxOpGumsCdK6ft7czDYorbAForczdxVBKmVZRA5mPdR/A7OtWrQs2yv2cZQCCdBz5z51r8IGhcowdzD3BHZWv/DT8qjx27Ke1bVAemVY+WnpVfeywUx99QpE3TkEHUE6FRznw61bvXL+EZExCwXUOBOoEkajkZB0rqIW2FTu3LbgW79lFcCEdURef3gqjtPPj51m2cJYw+RUy3kIDZ8icdZA7sgeBM6UUdbWIXkaCYzZL2zoM69Dx/rW3Yortspp2CcJ2RdrFtgAAfs0kGRyKnXwjWpd1cLbxH2lzD2hGrL2VuFEnT2emnjFebPx2DxqBHUWbwAAYaGQIEMeP7LVJctdheCXkzAtmV4IUsRoJ5Hw8aUYyBvYtNDwVbs7pYe4Dde0kW2d1UIgBMQgaBqBxjh50t7S3IVAcqC5cusMsIoCZ34AGOCJz0ljwpubHMhW0PYYFm0BJGbQA+YNW7+MF1ZVdQDEfpEZFA6xx99ayV0bqTK6rmd3YBt4hgBac3FdxbCL3Lc9mgkiATMnQeyKbN3LWFKwbdklWtoZtIe+wLRqvRazaeyMlwOrQze2eZtoCqgDgAW7Rj6UEwuMFuymdIe/dN6OaBSMpIPNlzHyIpnEtbxMRGxHUYN1VKfWYrd6dPP1TDtzZGGFt81q0o7dZIRBGbxC8NeFEb+wcM9sW+xsgKE1FpMxlTMtlmZ+VLu0NonF2LxtiPtLRAJHLL+VH9nY5nwtu4w75VWbl7JIiOXCvLiE0TGGQ74q+uD67WqeZFJho7m6xSo29lWMzKbVnPa0JNq33k5PGWJHPT5VUOycOyMewQBGEEomoJGsBeEzx6UWwmEe9F5e7dmQDIXLMEEHWCK02xsQMrWwSFfIZ7rAFWDxDDjy18DVjxzBQKEeE5QexgLDXcQvYW86OpWbagdmVUQCBwzZq921sO02FLi1ZBgssKoYyRPBQNBPCanbZrjHNcYkBZAXlGVddOOpPuq5gnW9bBCSsTyEacCD8qYJTqBvI/Cwtb2x7/K5xvNesJ9WWLSn6uuYKg4m5c9ogamI18qyr+/GEtDELFtB9mJ0GpzP0/vSsq6gchSFB8M32afsj+/dWXbk3AOi/h/WtMO32afsj5VpiBF2PAfELWSj9spd5C61uIv8Ahf3z8FH50D20hF0+XxOY0b3HuA4SJhhdiOoKKaBbaxU4m4f0Sw9yKPxrzomnUD72Vt4Ko4Voy/3xNX9TPTsp9zzVLBkd3yA+INWL2LGqA69khA6g3RMfCrCL6JYNHfqFvuef8R0GRv5aUrP+ZZn9IfzCm/c9vtj0COfcppPX27H7Q+a1Aat3l+F6D8yLqO8CTZueCWz7iRr76o7OEZQf0UjzzrHxq7t1ow97rltAfxz8gaqbOthlBn7lsjzDrHxp0Z/bZ5BRVl3mVewNwf8AENOLLqPJVPu1iknEJIade6w+EmDTlg7gXaYEe1bE+mXTy4e6uf4zFML+QHQqdPUgn3VFoPNfXyXpkatP/kfZNO0UAODgeznA/wDJNGNoYBLy2leYL8j+qx4+lDtqWoXCn9Zh8LX5Uaxlwrh86iQjKx8pZfmRWB0roSWk6unnlJZGDIGpUx21k7CFBGS+Ekji8sTHgCPDj723dHHZ2xCRGVnk9faPzNLu9qBsDh2AAm+radSLk/Gi25dplxGJPJp+KKfxroZxI4Pdgn7ggJboDFHp7EpiumL0zoDr/ErGlrYW0skrPfuEBfHjJ18xTFetHKxB1KsfLuD30t4DBG3irIfKWhioBJ00Ema9Uviy1zqd0HfupgwluoJqCd8aBgp0kSUPVTxHjQHebco43EWnN3IiplMCWJzk6DQQJqbeXbzYfRPbciPCFBJijeExMvbB9o2y0eWX8TS5CQAQhaAd1wVrxt3GCt7LESNJgkTHLrFGcHvDpFwT4iiOC+iy9HaYm6tsFpKr3nMyYB9mZ8T60B3wwtrDYy5ZszlQKDmaTmygnX16VgLS4tByN1mQLIRbEbNt3RnQgHqPxq1s/eq7hx2WJXtrJ015D1+R94pPTFvbPNDx1048NDRa3tnQC8pGYSCREg8CPA9RRgOCzCfMPYW4naYRlZcsZTOZDxAGsjyPoaE2MCxZWsuyhm+1knMoUZcmvskmdByk0t2Ue0wu4Zyp8DofDy8KJ29uLib1s3XOExCwDcA7rgcJHI+PDyrS0ORNeW4TzhUDsuciFhYHIGOA9woQVnHYhWUG29tFA00hNQOY4AVRxK40Y7D9sytYzgo1oQrGZHac80cJ06UWIjGvpxCZTA6QdfeKGTwgUiA5nX/UuYLZ9/6vdBXsWcoU0I+9yHHwo9sJHt2+yunM8BjBn2iTxjyq7vHjDZGZTrKqecSWbX0qBrfettqCwAPjoflpUzhzbafkV0cAipwN7j2Fa2JtMdo2WCoB1HPTUT6fGqWK2qLeMyMe5fVSJnuvGUEe6DHnyoZu2xtzmBUHNoZ+6Gk69daZcGuHvrYd0DFSRbJB7rFuHw510MRi8FEt2v6Jsjg4A7Hsq2JH2mplgpU+8anx4ig+6bdphrqXFBe2ZPUwAZEdQNKKXrji7ctGMyuWQjTPaznhP3kYlSPI86E7Pw4wNy6QwCOEIadSc0NoTA48jVIY2nXvuPn39ELXk0O+Pf1SrvhdD3knSEyieYW5cAOvhWVvv7glF6zBzA2FOafa79zX1NeVUwgtBpTPsOIQTCjup+yv8oqO80sCOcz6PH4Vta9lP2V/kFV8Fcza9CQf4poJz4Shjoml0bd7F5cKW6X0GnXKiihuIvB7t49TdP8AqKiP4amwJy4JDHHEgnyDWwPxoLsjGy9w/wDTYz5s5/GuijLtPyFoi4AHzRKxxHmKo7TJGJtBTrFoe/X8BVzBGSAeRHyq6uHzX7cjRbwbzy2BHxpmrQD5FaIuZ9M/wr+zcMLC3H/RtXDP7jflXOUxEXLBJjVSf4hXRdsECxeH6Nq7/wClc/OuYY+1KqRyX86nhiabJ6/0jkLi4V7yun7Z2hmYgGVK22HllJn4mh2N2m1vDgoYYZBOmkXSfwFa3z3bY5i1aEeGSRV3CYFbiIHEqWUMOol+npV0jI4pI2jYNb6KeBskoe3qXGvfmru7We7i0vsZi2vqZyn5TpSMt7Pi2BEZAfjFOWGvtaW2FMTiRb0/R7RGj3UobLQ/W7rEaQB56ivP5A5sknQ7e/qquZI1rB1FA/ZPO2H+ysTyuf7a23j2ibeHCAaXO6T0hi2nuj1rXb1xexs5Tr24BHSbTGKqb2j7GydfaP8Avrv06Ia2iba8+Wf8Q8XJIGF0W4288KDbGJzbIssARluIffccfI0x7qN9vc8Qp96L+VLGPxS29jawWQo5SdcvaniBqBRL6PNrDEXDcAyghND4CPwrxmMeSHVgOcPXHorzJq1auoB/v1TpbUMsGYKGY4xk1jxigGzsUt7GWSvK00+ZK6elEf8Aii2lGchQyuoJMa9kSPfwoZuZg8ro7cShAHTX+lejxXC6i2U3i67ZQQOZy3C82Mfyhm/mIjE2gOv+xOHrTThrp7dD0tMfcy/iKXd68Qi7QAaJCIyyOZXkeulFjipvryiyeHmann44N0wkbbfPKMcKdGvuqmyGa5jLmYns0VQBPFoDEx6mjlzD27veVE72rPlGY9dY4+PlS7si2FbEXhMsh98lBHpFDdh3W+u5pML3cvgBJ95psL2kySt2xf0H9lIfERpad/7T6+CW5IZFaNO8oPLlIqrf2TZbRktmBEFRoOgBGg8KvYbFhrc9SeR69a2QKelUNnsAhKLaKEruvhuVm2P2QB8qpY3cuw2htqf3eHqDNMzYYERr7/zqvc2YOTEe/wDAimCUIaQfAbG7JDbEBdIhiY1nQNOXlwNWV2X3s+haAJIMwOHDzq22Afk3z/rW6Wbg+6D5N+Ypgc12CuojZD12HlVlVJDGTrMkmdcxBrTF4a9A7imOEr+K3PwozbvuONpvSDXl7aMcVf1Wu5TSt1OS5Ywxdz2tsrlUkkZjKZWlQPXzogdndnbtqATD/dPAdT5D51cvYrMJXQnmRGg8POBXqgATpqBU88Ze3RdeSKM07VSobTwq3WQtcZSh7sLJB0B1MAhlkEeIPEClveHBi8ptgw2uUyYzK0EGBoAePGmpELEsDGWIPjPj4UFvbaN66C6ZVQlYaDwYnPI4xzH6MH7tOhY5jWlv/GkBIs2ud7w3WZrQecy2yp8PtbpgeGtZRT6RsOExKZRlzWgxHiblyTrWVTbDluyQb6pSXREP6n+0VX2Pa4+dXkT7JW0gJr/CB86m2ZggqiOZX41HxD/CQujb4r97pnukLg8OsgFi7AdYdjp/DShspoZvFQPeKcMZhp+qKeWHcn1RifXWlZMFC5hzy/yA/jVcL9JI/wCqx7baD80Vw96Nef5Kam2VtMvdtqoJDMIP/wCICPgffVIKRbPk38tXty8RlCAiYYEeByuo+JFLkPRFFIWu+n9Jg22n2V/p2bg+vd/Gub3Ul8jaQAD6zNdI2uuWxcHVOP7yfnXLdpXiMU5GhB08IFZFkDzTHv0OBXUNpYEDDZgJYCxOnADMmvpQ+3tMW7YDEDUHxgFpMdNRRwvGDvTJJFof6g1J+OuhbtknWFY/6k/I10zqdZQc7k+MdCPujuFVndCCFTtUvrI1mCSB7vSKBbHYMXjhoZ9800WLBti3cAUo7oqjoGFwn1j50k7rYgm7dWdNY/ipbvhH1VAmAdR6pr2mxEDl9ZWPSwfypns4hWZU55SeGkBsvzml7bOGAWywjvYiTH/csuv99Kg3ixT27lhkYqcjcD+vOtLmcAdXl9lkvFt4b9wiwgO2ser2McERRnKAETMAXIHHQDIKs/RNiiL4tEAQgnzDsNaFYtR9QvNAnP3tdSMl6JE6cxyq79FJzYxW/SQ6dIun38auc0Fh8h9gg126wnTeG0z2LWVSe/MAT92J08xV3du2VZWPDIPw/rUB2wtu5bstp3AwMcyxBk8uAojhCSXH6pj1NLm4jXCIOxtLjgjEhna6yRRHZLe9zi5jkVT3u4YPEDJr6UWdoxBH/Q4+bPS7t1GO1s+gC20B9bIqttjeMNduJZZWU4aS6kyD2kQpHmPfXmcZwRk4iJsWbGT2yF6MPEPHDu5g2uvmj+ycRntXY0U3cqgdM2keGlWMFgLSO7pqwRmImdSSR4g6e6gGGxws4PMJl7unictyD4DQGrO7e0DbuWMN2cm93mYz7IMDTnOU+lIm4OZ0TuV8OpwPY0c/TFqls8T7cTTqFDqMJ9wuzjbVQGgACRlI4DXUcydZq4tuep9zD86lJ9PUj4HSsZevxH+5aqApeWTajC9I9CR8G0rxiRzI/aU/NTFSEHxj0YfnWqjp/pP+06VqFaJek6AGOOVh8jFWbWoBqrZwgHd1I4nOJPIaN6D41dArVtrAawmsArHMAk6Aak9AONaLXWhW1O8Vtj2jqT0XmT/fKgd92N0hZgGAJ6QAB6/jQ/F70stu7fAhrrFLRP3VA0MHj191R7M212aDtGXtWU9mCCJbQCSOEA+pqefLmMOxNnvhWthc2IynyCZ7WHi04DZu9x5D2QfxpY2RtpbF17dwZg7iHOsNlA001HeAJ5c6O4HaKHuIjxLFjHA5u8RJGgM+6h+92Da8bZtIclp2zZT1ClWg8VMGY4etetwj2m4pP+XXaqz915U7XfG3okX6TrLfW07O6cvYr3Sw7vefujThz161lUN57NztENxiXa0paessvGBPCvKZpDcWiN3kKki/Yr4raHvI/KiuG4DzHuEVSWzCWV5sltvcpNEMIui+Z+VeRO7J+ZT2DZPG0thFbCXZHcsR77QHzpFy6Kngv8i/0rqO9a5ME6j7tuPckVze4nfP6qrp+6oqxjiXlAR4VFdXQDqT+FWd3bOTJzkj4Qa2a3MRyYn5Vf2JYJYgD2bbt7mtD86Q9x10ia0Vat7zNFhzzyL8Xt1zRNlPdujICzuYjqdPz+Fdb3mAOz7xjUvbWfAMNP8ATSnuRgi2Os6cCW9AAPnRMlILa7rXMDjlM2Nw7LhboMBg6qw8oGlL+M3bd1w11TOcMpWNRDcfGabNu2T2N9uX1kz/AKv6VAbnZ2sGB7Qk+8/mKRxj3iWOtjv/AAfysbG17SHd1ImzHNnDoFJIuWyfAZbmppE3c2M6PccxHDTxbnXXsA8qx/Y/v40o7Twwt3rgUQrOrr4hmn5yPSikkcKA2s+/REI2uNnoqmMw/eM8sQvv7Aiptu7v3bypctgEW1bMCYIGadBzont9AEsAAAteknrFv+tG7ByWnJ4BW+Emov1PiXsj1MHYInwsnGl4wuN38Cww+JtgQWuKCTz+yvEDw5UR+jLZrWsfaRjJ7CdJjW4xpo2tsVWwYvjR7jh38TkuJA6CDNXd0NmouKV8vfFtFzeBLNFeseLBbQ7fhCYs2g+27f8Aj7YH/ZD/ANRqb8Fa7rRxyirGHwFu4pZ1BYTDRqIk6HpNXMBhe7HgPlNeZDxLZZJKHwuAKVHw/Kc515dn0XKt7cUV2hi0j2bQ1H/cKIpe2UWsM2kXFRUIOsTdEyBz0I403b+YBRfxdwAZshk9e6og0qDDO9q9iHgBlBERqwzMYXkASvvr2opg6JxvrSaRLyyAc9D77K5u9strtp1acxvG4AeYhVUx0759Katn4u3a2gWYF3sL2ZInkigcdPaL/CoNyLKlLDtALLr0ADEDj4ZeNX7W7cYtoudp27G4xiMoLHTiZgACqY3iR5Y8+EA/6qOBha59yds+QT/g8YLqBwCA3AGtyo5SPKtbQAAA0AEDyqnj8ZlgAqD0adfAEf3xryDRJrZTuqzWytsh8D8D7xUbv1n94T8RUH1wBsmYB4BKt+B5j1NWbRJ/oa5CtzeFtCzctTz8gJpfxe8DEllVRH6Wpjhy/Cr+8FwG0bestppx9PL8vGla7u1iFHca3c65pVvU6r74rCHdFRBys60QXeK6W9sjwHCiN/HG9Za27EZhBZQJjmPUaUpYnYOMS21420VFBZi10eyBJPDpQrY++6uQCSJ61gDhlVftPwKTDjt3DcvIe52NoAW7anVuZzTAEmB5Cj2zgTb7J1NogyGjjPGeo8qG4faIcDWiuGxjLwY0Bpz9Z3WytcWBl4CWsfgMXg7924LYvWCS8gTlzHXKPaBE6lQQeYqzg96wMqsvZgkSWDARqZI4gktxkjhwptt7VVhDiPEaEeVCtobrpfKk/aBT3YJUifaJAMN93h0NUBwK80tLd1zf6RLafWLeUgg2REH9e4K9qb6Q9mdnfsrmLRYHHl9rdEa9Kyq23SS42bQRVj6qf/p/9jUV2ZaBeyp4M4HvMChVi2Stgk6fV5HoAIo7sHD5sThV/WVvcC1ebMPG0fP8qhuxKed9W/wtzxBHv0rm64gNcunkcwH7rZfwroO/7RhT+0B8RXLtnCXInm8/x1TGfESuDQWo3bfQftA/6Sfwpj2JgIW5cJ/5dxY8TctAfM0s4NMzDw/GVHzpnwG0B2Vy3znN6G8B8lrnNzn5obwt99ly4NFHBrsnx0J/Gg25Q/xKkaEWzqOUtFEPpMvlUwycNZ+CiqX0fq3bNK5/s4AHn4+NLaMgfNNrwko9vXfiyUH377sf3QPxeq2OIzYQfqD5tVPeTFhrrKvspm1/bug/AKBW2z8K7NaJJYyOPId6B4CjkGp30QNFBN+z7XdcGdQJnlKxS7vVg+z7Ahi0yGJ19kggcTETTThNblweI/EUH39tRast0uEe9T+VC8U0rmnxBDt6MaqnCSYANx2PQBVE0VbHpcwmIAPFSR4gmQRSlvgM1uwf+hc+Ob8qi2ftHtbKgSpACsOvdHPpUPEahVbZv+FZA1jgdW+K/lOWNtj6kFjgv+x6r7utF4noqfy1exgjDfuH4W2oDZv5GmY/yeHUwPnFEwd0urwEdxeIZLFkLADkhtNYmdKJ7LvSg9PlFLmzMe9y3YzaqNNOZM8aPYa4RbhYEFeI5QDWtawNL2irolDKwscWHcJa2lhLeJvX0ecjM6tHGAY091Udobt2LX2YV2sghSmpJVkRiZ4zI4eNXNlPmvN4u48++wq1jVBxeQk5VZTpH6IGszpAp7iTj5hd0x2ULYBEuXUtoAltAqrkLAHQeyDJ1HWj+EwGR2fmVVR4BVA0jhrQXYRuXVe4Msu6k5uAGh4edNDjWjLy0GuqWHFt11FL0tArRjA14frCR7/zrxj6Dyketa/AcZXUe746UAQKG5gszK0urDQZXlSOJDKdCPTmauXHCLOgA/8AmvbK89NfTShO0cR2j5BwHH5/1jy86MZQryzaLvnPXuzy8fjx6nwiimGs5iByHy8Ok+HQ61VtLAGnkP75+IB8632vtX6ph2uBc9w6Iv6dw+yJ6dT0FaUJQH6ScaLtv6pnyKSDdYEDSZymeXM+Qrle9uzEtqow5z6+0muo1gEdBqemYVd2fexmNxAt3Y9v7QARmM6gkcvKq2395UOLdLCLkthrdphIy6EXLgAOpOpBP6KkV6zeU+mx7AZPc/4pOCfMdZk2JxXT0/lE91N4A1sH7w0YdDTjhtrTXIMHaZCGWQTOnhyn0pn2dto8Doa8l4aHGl7rXkjK6OmNBq3YxJ5GkzD7TkUQw+2I5/GsLey00Qgv0oYjNirROp7Acf8AvLtZQz6QMdnxFs/9ID/zLlZVbCdIXmyNGorwkBbX/wBvEea2h8yaN7r3VXF2WYxCaDxIj5GgqJmFvwtWh/Fkn5D31d2eoF5C5hQBJPKVgfEioeJdUrSjjFtKd/pGSMExngyn/UK5Ngbx7Q+bfzk11/aOJS/b7NhmzTI4jKsT6k+6K5hj9idjiHAOZQZU/vSQfETHpT4q1ELDYCKbDMv/AA/G4KYdg2lDMz6B7boD1bOYAjWZNAd3bP2kc+58HBPwBo9se9NtBGqgv75Yade78aOQ5HkhaLVTf60btiy4k9mFzEniI1M8+8RUG5tpi0qxXUBiOJXUkA8pIGo1irm/tk/V7NtD/llTdjjDAhQfUE+lWdxNnytw9P60kbp1+E9kI2iMt24saZ1UeSgUybAMBWjRRPnAZqG7WwGW8/6zBx6j8DI9KY9j4ci3ESfZAP7J6edG9wBKEZAVrZbjvvPdJzT0BzEeXGlXe7fGxfTsbJz5XBLgaAgcuvHjwqTeTexLVu5hcORcuHu3bgOiAjKQDzfXgNBNKuyNmgQBEk6D0FLe7C1ozaL7wYftWw6WmDkYZlIUz3iCQI660I2ChVdQR3gIPl0NNOxdnWrO0HUnVVUtPJioMe6KlxGyiHd21JbjrxMgSeuunlSHjVumsdSj3021ls27Vm4vaAMbijiFKGJ6AkH40tYZnay7MxJDWzPkyT7q2xmCyyzauLcEE6kgtCwTM6mq+xtp/Yul9WthwQWicpOswOn4UwMOnCCwE17j35s2854an90kUxJjiLbgLqqqSw8RJnoQPwpX2Ti8Ondt3UKySuZiIkkwQVnnwFFNobeVbDpbId7hgkAhVEAcSAWMAe81xYdOlY51utCfqxWw+SVKrEjQyWEwfU61S3QxTLYDODnYGfUtln0ir9naBNsqUgtEkGQNR4CtMLgshY52bNxDZYnqAFke+tondbqATFsNclqGOXOzHxieXpFGs2mmtIePN5irq5JQQq6BY0nQczA18KuYbejswoukCeALgEHwoX3aDCayQBI1jmv4jrXiLPTqSNPeKpYbaC3IMz8G/I0TsLpPX+xWArDhSRVP/hoBJXnyP4H4/iKv5a1pgQqOxa6/348aTdr436zi+qWe7bHIsdM3n+AHWmXeHaXYWGbiYgDqToBPifhNAN1tkEv2rjxA/W/p8/KhlZqbR2TGEAG1KcDh8CjdsT37TF3GmVdFItgas0sNBqAJ8+a7zbv4PCPbOHuuy3FDkXCNEJ7saA96J1HADrXTkN58YbjrmtWmuLxHcKkFQgBzFmGUEngSRBFL20dwreIuPiLrXCztJ0AA5ADooEAeAqjXy20DvultwcJTVEunukEAEaHyqZ9kRE087I3AwlsDusWaCMzn8I1r3a26mUEWrmh4Jc6cocD5g+dTFwKsbIDulLC7NK8TpyI/EUQQRxAjrrUOMw93Dlw6kBCAxGqyRI7w01FaLtZCIJE0bQU2wRhL2+0dsmv/ACh/PcrKqb3YsNeSDP2Y/nesq1nwhedJ8RTnu1sO9etWr2QL3EBLyqmBoQNSdAvhxNEL+5jt/l3bTwdZLLEEaaA6iBz5eNKmH3pxRtW1DqgVFAgEmAgA9okTA6Vb2JjcSki257xliQNZ9IpL4Q825C15AwnfYGGcOe1RktpaLNceAoJY8CeJy8T40MuXEvNnt2kuW3MyrBj5lRqNKqXPrNxcjuzKeI0APmBx9anwGwVTWIPh/Su0AIi4lWDu8jZblliimc8yQOWj6Rz51JjcdksNbw7M12GPaW1AUGAEGuhgCB01POvTs9NO6DHCa9NoCuLQVwJCWd3Nj4i3ZuLigHNxxcZkuS5gHRgwAPGfaEU0bP2klhLnY4a9ncffdMsjgYkn3VoFr03AOJA9a4tBNrbxSjxW9EqoxeHbMIBZD90xm14jgPHxrbDb/wCHQsRaumJCBZEg6Sc5MHz6cKq4va+HAh7qD94Us7R3gwi8LgPkCfwrdN7hDdLRgTde6o7M3GzFVgj3ERV63iMTlgXXA/VCg/xKJ+NATvdZU91Xf0A+ZrS59JRGiWAP22P4Ci0rLCYsLsZnae8GOpeTmJ6lpk1dxmFvABXu3GUcFLGPdSLd+kbGEdw20/ZX/wBxNC8XvRjLnt3nPkY+VdpXawuiLhBE6CobmOsIPtLtsdQWHyrmD4l29ss3mSfnWJaB8K4tHVdq7Loib1YK0SQ4Y8sqn5kVXxX0h2/uWXb+EfiaS7OxS3Az51ctbuddPEH8NKHwLNTkZu/SRdHsWUX9rMflFUb2/GMfhdVf2VA+c1p/waDGY68CR86utsQgkEIY0kc/I0Je0dF2Sg1/aWJue3euNP6x+QqqcEx4g+tM9jdW8x7tpm/Zn8qNbP3AvP7SMg8RPyNKM/ZFoS5sTeXEYYgCXUfdJOn7J4iulbufSPbuQryh6N+B4GqWH3ERD3yG9SPgaYrGy7VtRCnp90x4jTUUh0gJ2TAKTBh9qI4kEGatIw49KVmwYDgqSpOkjTXxXg1a7P3jLKy9wOsxmJgkGIMajWjjeHGjhYWGrCs7QXt8QE45DLdM5Gg8kX4mru0cOhttYD9mGWAZ18eYnodRxOo41U2PiLdu2z3HGbUtOkTqYnUk17jLi3rbMGGgkkEEqJBnK0Hw486a9/ULA2t1WtW+xtXSbqlFYN2dvNFoQB3M5JgnvxMAnSt32iiNbEH7Rsug0kyQeJjhVLEW0a04Uy+QiYgkTm04z5VWtPntWmQkEMjAg8tZB8+FJfIPiO1ZRtYTgb2jWyNr9rdvd1gtolMrdVJll8zUWMxJvOLbew1mWHOQ5iDx5VCdrqMzEgAAhjOk58uvTlQ7ZuPZ8XaQHtJS7mMamLmgHgBNQMfJxL7YNI29/wAKwRADUott4s3GupJBPZldImCobVu6e9Bqpa2bOFQdnmuC1cGRVGbS8ACCdBpwB199HNnbuFMQhcl1uWwGttBAELAjlljjz46USGzirG3YcW7YUFDJJz9qXcHnBGmp5xyr24ZncPByoxfivPeqJ9PVRcRGx8moHpX0+i5bv3u8bV2wMltScOrMADqxe5JOvp6VlHPpTb/F2+9M2RP/AIl3SDw0iso25FqY7qxsnAWhYtFso+zQ6x+gtXG2rhrY1uIPUVxsYl2ABZuA4k6ACvb+GiIMyOfPyrcWu1Lq9/fzCJ/zJ8gTQ679J9r/AJdp39wrnVtAVga9etQ6o3Uc6EEFYXlO2K+lR+C2QP2j+Qqk+/mKcTmROkLPxNKNxgfz/OtDmXgTR7rC4phvbw4luN5j+yY+VC8RcZj3rj+IZifxqsrsSJ0PLofWr6YZjxEjrQ04LbBVLs8vDnzr0GRBmjNvZA4h48P61td2agGo16j+ldnqtpCVsA9D5/mKmt4LpmHnqKv27CD7vr/WrKPS3WiCFnYp46R1XQ+7hUlrZizGcjwYUUWPKt0tnhow6GgLiioLSxs1OaKfHhU31AdIHiBV+zsvPoiMr6d0SJ4TA4Gj2wtjAOobUk90ExmgsNCND7J9oCs14RUEspsnMdIPl/WiNvdO/AKrcAPPKSPhNdFwWywrqXIdATmW9bTNrMZLiiYGnHpRBccLdnPkCHOyhZOozEA6nQkCefx0EuBFrFzy3uXiyJAt3B0DAH3NFNmyN17OQdtZE8wwIPjwJHuNHLePVhroeHrWli8WAI1kTS98IlvgcFZs/wCWMvkZ+evxq5iHABJIgcSaH4q0TGWAZ1JHHwqMM+ikCCNTM66aa12ggrsFQ3rPaZgjKTo4VgQQpnh4GDVfD22DQ4Ik92RxHhRElZLMBwgnhA15nhxNS426OzJ8o99C+MbomlL237hsi2wEy4HTSDrrxjpSxsnED6y6TqpJP7zgj+/CmTey0HWyDwDZuJ4qDHxpF2FdL4q7c4CcvqrRNSktIdjLa9U9ltwTg7fTdP72poVtP7Nbh0ANszPDiBw8vlRK3dqrtzDh7TTzWD6sKdEQHWeiAi8IZsEEoO9MDiJ86H37zDDgqC3Zm2xAOsKdaL7KsixaYCYCtB6QNKCYa49y1eW2QHyIVJ595dOmorrZJkbA58q/1Oot39N/opcPebEG8tjQ3CS1tyO8e6dI8BTxs3CIlxHhQyloOgyhpU+hYTPjVPd/s1sKzhQ6wrGBo0d5WPAa6UH27se9i3i2DbW3cIuBm7t5VaV0WeBL+8dKa02GjYBFxM27Vex15sZfYW2dAhKORpmyscpDTIHGrlgdkQuUADKDr1YamSCO7rzog2IVBDwg01BPEkAdeJNJ+3ZxNthZYsguZGGvJDpDce+o4cyDVEUYc63GgNz2UV7CrPQdUA3+2yL2JUgCFtqoMkz3maTp+t8Kyo98NkmzctAx3rWaCNQDcuABjOpgcayrdUbstGOimLXA0SubW7pqx9ZJEHWtMPbEgnhz9at9lGsTH9/1oHEIQoVRh3lmpbeFZtevOryqCuusge6tA2UwfZ5+vOh3W11Vd9nazx6jr5VfwzpEfd+Xn4Vlu53hMHp4/wBa8v4UMZtmGHFaEOKKlMbeURErUYuldbZ/dP4V5h73LiOY5g+XGmTAbkPiFzq0SO6fHo3TXSfnya15OAsLEt28arNB7h51bexcGmUnSdBOnURyjmKYdmbjlmNvFLA5MOIPT+/6Uy7N3fuYVCJz2rfByVlROsjiPTzpugPCGy1IWB2W7xl56ieB8jyoxgt1rrNluKU6SND5MND00roWBRNMqJHMiNOHvkUZv7TtKqo4EPoumkz8NTUMkOnLTlPabSbhvo4t3ADnKmNZ116R+R9Kv4bcSzbgtmnqDmU+hotirnZHNOkj4yBPrW2D2iHiOElfcYoBID8Qz72K3SVquCtqAAisPDT3cxUd/CLcKmSCplc3IwRow1HE++pNmY624Pe1DNAPQMYg89KIWsMpPQ86N8JGW+v9rLI3Qtku2rGql8qjVdZjnA1qjjsctzCPcmQELrHEFZPv4/KmRbmTXhHEcP7NR4nBpfRg6+0IJGnHmD61Eausg9imByWLWNLWjlI0iZ6TRjZ7ubVsoROQT4zFD7+wewttlYsoHMgECfc3wqxu8MthBMwoHummstpDlu+Fe/4gy+2nqKmwl7gCZLSRPEiZra1cnjQPfJ+zFhl0LOVkacFJ0jyqsvEmKpLI05RDeNf8Jf1j7JtendNDdk3pwNlSwLAJOvn79Ktq5vbPuFzJNu4J9CKGbCsZbFsHkBXl8ZPyg1rdyfRUxR3blY3mcBE8FY/Amkbd/KH7s99ifUtR/wCkbEOiWAjRmYBv2WDggzQLdDDSLRPEmR5Z2H4VLw+p/DmWTdxGPIlPBbqDK2BTthbU1U3vxK28MylodgMo694AxR3BYahO+m7ZxAtkOFyysETx1nj4AV7PBsjMo5hoZ+yjkfI2jELdYx9VStW2+qw85ja19Z/CqGy7JsG6SJQKiLPPvKtF2YyLUAhbQE/u61umyFvWuzMiYIjT2WVhx8q86JrmyPIOCSP9VcvhIc4ZIv6E3Sk2XgWbtUfKEd8xBAOde6yyZ0OYH3Uet4dFXTgBBnl1jnw8arWgUK2jB11kD2Y5a8OH96hcxO2rrWsRoR2d8AZQRKB5BhhrA0kTPnT2AHZTOJcbKk3lxinBliGhioABhh34EHlqKn3P2cFwBe6TIOc8SVOWNesSDVBcR9Zwv2YB+0jK44Q4JkCdRM0y7NUi2ElDljRhGaJ1GkHlThI7l8ojsSO3Yeq7wjxjcYHkVy3fvHZ71mWDFbAViDzV7gMidDz9aypPpFtqmLGUatbDOOjFnke4Csr0GAaRVqN2SSVz22IA8h8qtBzlkcjrUS2+6vlU+GBmI48P78/nSj2WLeycrR906j/cPxqYYFm1USBoR0Ph8x514+znKMFHsEegPD8qetxtglWQv3kvJr+qeU+PEe6uZ4kdYSL2BU5HBE+yfyNFcFsF2uANo4GZW/SXqPyp+2pu8j28jH2SQHHFWE5Sw6aFT51FsS6lyzDAi5a1UgagjQjxU86KSMlpLdwuGDlD8VuOl+P+XcyAq44EiQwYcxoD1g+la7D2pdwuJFi8DBIBPKYiQec6U0XMcFsuUIYp7BXqYgehkUQ2hsq3icOHYAZQHDxwWM3qKmilJynOaOijx47uYaroynw6TzmpcHihwuLI1EnpznqKC7J2i1vBM3HscsqeBRmysY8jPpV/E4nNqOGWdY5cvVdKtbIHhKLSFtaKJirgWEBUQqnp4ctWHCBqKFbU2gRs1nUMzJcULxJntF108JrXZrzjWYyYtsdf2Rx91EdhJGBs+OKB9FzN/tqTiZdDC/sCmRNt2lb70Yn/AAdu4PvFPjrSpuTvCzX7q/cDll8O9w91HN5LpGysO50LMW8tHYD0EVz7crGdk5OUkPpI5HU60uJpe0uA7JpYS8NHzXTbGy2RF+8OZHvM0da+6xInVhJ6LMT6Cqtu5C+lSXsT3Y/VPwj86fz3PIBQPFi1Fi9pgoSZIKgH95HbT3VFs/aTAKTw4R+6PzqhjzlsFRxJtr6dgxPzqLDY6XuW4H2ZGvWQOXkorxv1aRzXDT0BPqAqeBh1k4R/eHERg7zAT9mxHjpQTdrEnswG486Ib2XMmzrn/dge8qPxpN2VtQIF46nl4k8fdVI1HTfYlBpAvzXQrTyaCfSNiQLNhYBLXhB6AKzGOnACp9mYwkrPP/5/DoK03msLdvWUYSFRn8joAR8apZxDeGPOkGBuhEZkOkK5YHZ7LdjrFhmPj3STQ7ZV4diCdABPkIJoltK//grtuO4bMR0BQDj11rme4uPuHDYrM7MqWyVUmYJV+HThUWhvHnWw/A7P+J4/bYWnqr+9+0kxFzDmy6urZVJHI52bXmDoKbdjbJWLbDQgcBERry8zSTuzsVrT3w6h1S2pViODmCInVWCvXUNm2gEHlHu/rT5ODZEGxNNho+5v0SQ92T3V6zaoFvvhrzLY7HN3bksVPAQBqOY1pjsiosdazA68IEecA0Mxe1hMYs/7n0SHxiQaSa+YSumuIZNAAYn0Aj4UWweGC90SG5e6NKzF4AXDKqoM94/pQNB4/wDxQSxtfLh0YOcouqoLcQJIIE6xXNaWsdfSyq5Xc1wLewCIbRvMjEkBsqypOpUGAQDxAn4GlrFY0XsK5tk/5wDFRqIuqGgHjGtWd+rjBjdTVktGFj2pYaSCI1oXY2PcGA0hbmc3QJMd9icp010b31rGR6w95wPZ9KSXPcweEZ91+UwrguwizaHshZYAd48CxjmQNTRTaWO7CxmlWSI0KzJ0Hr5caXN2cWLWGtAp/wAtAQ2jLoND1jkTQzeHb5xBRApOYx0M235x1iKpjjL36endKLg0Wl/fvadt79tgGUNZWAykGAzrMeYNZWb0YZk+rK4hhhwCGAkfa3tPEfnXtW2OinruldDbgd4cF5N+iJ5daLYC5hgpLOJUhho+oMAj2fX0rKyiAFrEdv4/ChxluiLltlbuXND7Sn2OpPuo9u9vVg0tlGvQAZHcucGAkaJyPyrKypxGBISnA4C3G9mEJuWmvZlLdopK3PaIWQYSYzLJ/aNVtk7yYEXGJuZRdXvd1zlbhIhNZifOsrKa1Cvdpb6Yb7MW7sgg5gVcZYbSO7zyg+tFMFv9hDs9le6O0yZYyXNeX6EcPGvaylNha0EBGXFAdgbz4bLiUe4AptZVlbhzEhjGi+Q1jhWuB3qw/ZwbomGHsv0UD7vSayso2xgXS4uJXuC3ow63bzdqP8oqpy3NTqP0fn1ohhd7sMmBsL2wzr2jEZLmhKXAuuSOLVlZSZ4WvjLT1CKN5DwVW323pwz4XDWbd0NktnN3Lgg5VUcUE86R93cfbS4odwFzgkw3XXQL0rKymMYGWAmNlOq67rpo3ywf/bj+C7/7K0v74YQnS+ICn7l3iSP1PCvKysbGAbSTISFSx29OGYiLwiR9250tJ+h0DUrXt5lXEu6XOLdGgjxEV5WUiXh2Pkt3Zeh+n8U6EuoA2OqcPpB3xwtzAG3avBmZ0BGS4O6GDHVkA+6KSMHtu0Gty8AcdG/KsrKdyW4Xn80+qeNlb14RSs3gIH6F3pHJPw99Dd499bRx6m1dBt9kqE5XjUmdCs6TWVlC/h2PaWuVPDTuZJYA6/ZMG3t78GcLdCXwWy5VGS7roBxKVz3ZG8Vr6piROVjZRACCSxAZSZCxwPOsrKzguGZAH6OpspT5nHdGN0t4rC2HF27DM06rcJMFeJCnl8qdMHvvggIOIH8F34fZ1lZVEsYLyfml6yiFvf3Ax/8A6B/4d7/+dDBvzhDiXP1juZf0LsEjwyVlZSHQNNeYRtlLQfJb3N+8GGMXx1ByXf8A2a0D29vZgVsxbZWDOJVUuCJklu8kSGg17WUxsTbS+Y4CwhG1t58NdvW7LuWtXkZLjjOCgiREpJ16UXxG9+Gt2ot3gSoAErc1AgccnGPL8KysqaLhWMjoE+7TjMS/UQEK2xtyyt22bd8G0VGZctwZXGvNJIIPwoLszath8UDcuRbF1m4PqIngBpJHvrKyr2tAZjt+VM5xse+ik3329YvXrbpdJHZAaq+hz3DGq9CPfWVlZWhopCSv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729508"/>
            <a:ext cx="2988940" cy="1981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5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588" y="312738"/>
            <a:ext cx="8229600" cy="61206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• </a:t>
            </a:r>
            <a:r>
              <a:rPr lang="ru-RU" b="1" dirty="0"/>
              <a:t>Стандарт</a:t>
            </a:r>
            <a:r>
              <a:rPr lang="ru-RU" dirty="0"/>
              <a:t> – это "документ, установленный с согласия и </a:t>
            </a:r>
            <a:r>
              <a:rPr lang="ru-RU" dirty="0" smtClean="0"/>
              <a:t>одобренный уполномоченной </a:t>
            </a:r>
            <a:r>
              <a:rPr lang="ru-RU" dirty="0"/>
              <a:t>организацией, который определяет правила </a:t>
            </a:r>
            <a:r>
              <a:rPr lang="ru-RU" dirty="0" smtClean="0"/>
              <a:t>руководства или </a:t>
            </a:r>
            <a:r>
              <a:rPr lang="ru-RU" dirty="0"/>
              <a:t>характеристики операций или их результатов для общего </a:t>
            </a:r>
            <a:r>
              <a:rPr lang="ru-RU" dirty="0" smtClean="0"/>
              <a:t>пользования с </a:t>
            </a:r>
            <a:r>
              <a:rPr lang="ru-RU" dirty="0"/>
              <a:t>целью поддержания определенного порядка в данной среде". </a:t>
            </a:r>
            <a:r>
              <a:rPr lang="ru-RU" dirty="0" smtClean="0"/>
              <a:t>Примерами стандартов </a:t>
            </a:r>
            <a:r>
              <a:rPr lang="ru-RU" dirty="0"/>
              <a:t>могут служить размеры компьютерных дисков </a:t>
            </a:r>
            <a:r>
              <a:rPr lang="ru-RU" dirty="0" smtClean="0"/>
              <a:t>и характеристики </a:t>
            </a:r>
            <a:r>
              <a:rPr lang="ru-RU" dirty="0"/>
              <a:t>температурной устойчивости гидравлических жидкостей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b="1" dirty="0"/>
              <a:t>Нормативный акт </a:t>
            </a:r>
            <a:r>
              <a:rPr lang="ru-RU" dirty="0"/>
              <a:t>– это "утвержденное правительством </a:t>
            </a:r>
            <a:r>
              <a:rPr lang="ru-RU" dirty="0" smtClean="0"/>
              <a:t>требование, которое </a:t>
            </a:r>
            <a:r>
              <a:rPr lang="ru-RU" dirty="0"/>
              <a:t>устанавливает характеристики продуктов, процессов или услуг, </a:t>
            </a:r>
            <a:r>
              <a:rPr lang="ru-RU" dirty="0" smtClean="0"/>
              <a:t>в том </a:t>
            </a:r>
            <a:r>
              <a:rPr lang="ru-RU" dirty="0"/>
              <a:t>числе необходимые административные меры, причем соответствие</a:t>
            </a:r>
          </a:p>
          <a:p>
            <a:pPr marL="0" indent="0">
              <a:buNone/>
            </a:pPr>
            <a:r>
              <a:rPr lang="ru-RU" dirty="0"/>
              <a:t>этому требованию является обязательным".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Строительные </a:t>
            </a:r>
            <a:r>
              <a:rPr lang="ru-RU" dirty="0"/>
              <a:t>нормы </a:t>
            </a:r>
            <a:r>
              <a:rPr lang="ru-RU" dirty="0" smtClean="0"/>
              <a:t>и правила </a:t>
            </a:r>
            <a:r>
              <a:rPr lang="ru-RU" dirty="0"/>
              <a:t>(СНиП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– это пример нормативного акта.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4977245"/>
            <a:ext cx="24193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data:image/jpeg;base64,/9j/4AAQSkZJRgABAQAAAQABAAD/2wCEAAkGBhISEBQUEhIWFRUVFBQUFBMYGBUVFxQXFBUVFBUUFRUXGyYeFxkjGRUUHy8gIycpLCwsFR4xNTAqNSYrLCkBCQoKDgwOFw8PGikgHBwpKSksKSopKSkpKSkpKSkpKSkpKSkpKSkpLCkpKSkpKSkpKSksKSkpLCwsLCkpLCkpLP/AABEIAMcA/gMBIgACEQEDEQH/xAAcAAEAAgMBAQEAAAAAAAAAAAAABQYCAwQBBwj/xABFEAABAwIBCAUHCgQGAwAAAAABAAIDBBEhBQYSMUFRcZEHYYGhsRMUIjJCUsEVIzNDYnKS0eHwFnOCoghTY4Oy8SQ0wv/EABkBAQADAQEAAAAAAAAAAAAAAAABAgMEBf/EACMRAQEAAgICAgMBAQEAAAAAAAABAhESIQMxQVEEEzIiYRT/2gAMAwEAAhEDEQA/APuKIiAiIgIiICIiAiIgIiICIiAiIgIiICIiAiIgIiICIiAiIgIiICIiAiIgIiICIiAiIgIiICIiAiIgIiICIiCEzrznZQw+UcxzyTZjG2u49uoKjTZ6ZWn9KKBsDD6ul5Nx7S5aOm/NWplDauElzYWEOjBOkLkem1oGPWvhxytUHU957Ss7vbbCY62+p5fz4ypBi6tjafd0Yzq6g1bMx+nCc1DIa0iVsjmsbI1rWFjnENGkAPSGK+OSvf7QN+u58VfOhSlp5Mo3qXRtDGF8bXkN0pA5ujYndibK0TncbPT9NherxhuF6rMBERAREQEREBERAREQEREBERAREQEREBF4vHPA1m3FBki5ZcpxN9aVg4vaPiuObOmmbqlDvuAv/wCKCWRVyXPiADBsh4gM/wCRCiMo9JkbBg6FuBPpSB2NtVmnWo2nVXla56ljBd7mtG9xAHMr4vF0xiOeRr6lzoyxrg7QaXMftazZbVruorKXS3A+/ovmNtcuI7G3sOSjktMPt9A6Wc6ZIKEuppISH4SXf85oOsAYQDjjrO5fn6LLdhhDH/UXHwKzyvnN5eBkZY30JHuB2gON9EHd1KKaNRVMnR45qajqrMrud7EbPuNA78Vz5OlHlWF+ID23B2jSFwsZWrSw6+CmIzmn7ToNHyTNEWboN0RuFhYcl0KGzOrRLk+leDfSgiJ46DbqZWjlEREBERAREQEREBEXNlCvZDG6SQ2a0XJ7QPEhB0ry6oWVuluniIaALuvZznCwsBiQ0E7VVMo9MzMR5w5w3RsDBzLS7ko2tMa+yyTtb6zgOJA8VwVOcdMzXM09TTpnk26+D13Smx2Lad0h3ve49zhZQ1V0q1QuGMZHw0fgE30ni/Qjs84fZZM7gzRHN5C4KrPZ49WKNo3ySgdzV+dJ+kKtf9cRwA/Jc7DXVBs0TScGuI8LBV3VpjH3+p6Q3N9aemZwu497lD1/SxENdYeEbWL5ZR9FuVJrHzctB9qR7G9xdfuVmyb0DSGxnrYo97WMMhHbcBRynzU6n07KzphiGAnqn8HaIPIqCrulwuBDYS/+ZI53ddXvJXQhktn00ss5264xyZj3q05NzKyPB9FRx3G1zXyHnISo54/at39Ph0efFdKfmaUcWRPeeYXbT0ucNTgyKoaDvBiH91l+g4K6GMWjZojc0Bo7ln8sj3TzCc8Ps/19PhEfQ1lub6WVjb69OZxPJoKkaL/DlOcZqxg6mtc7vdZfZDlr/T/uH5LD5cPuD8X6KP2YHHJ8uyV/h3b5d5qqgvisNAR+i8nbpkjDsU3L/h8yYR6Lp2neHg+LVdflx3uDnf4LW7LT/sqP3YHHJU6roZooqGSOnp2TThr/ACckxxLne85oFgBqwwXwbK9A+indBPTjyrLXaXEjEXBFtYIX6crMvSsje8aLtFpIaBrI2L835QzjjqaqSoqmPe95uQ12iBbANG6wUzyY5emmGGU+UTJlQkYU8bevQJPMrmpJA6VnlXFrNNumWgXa0uAcWjeBdTc2X6TRs2kJOwulce4DFQVTV6ZwY1g2AfmVeIz+tv13mdk6mgo4mUhvDohzTfSJ0gDcnf1KcXyXoPbJTULnTX0ZniSJuvRZotbfq1al9MjyxEfatxuEmePrbK413IsGSA6iCslbe1XqIikEREBERAUdl/IrKumlgkuGyN0SRrGIII7QFIog+W0vQDSN9aaR2BGAa3hvWdV0LUUUT3mSU6DHOGLRqF9gX09RucQvST/yn+BUX0PjkHRjDNBG/Se3SALsSb4XIGOHYu6LoroYwC6F9z7TnafbuCuObcYNHDbEaIPcFYIWNLdWrYVxTlfl1XjpSsm5tQRj5pxbb3QweDVJMobi3lpfxfopmfIsbsQLHeFyyZOmbg0h43HA81ncc9rbxjkbQAe3J+JbG0jR7b/xL01ZafnGlneFpny3BHYOkFziBifALO3XtOm8Ugt6zuYWYpN7ncwo4ZyweyXHg135LA5zM2RyHs/NV/YnglBSD3iORXnmn2j3KHdnYNkMnbZajna7ZTu7XNTmcKnvNftHkENL9ruVd/iqXZTjtePyWP8AEk5+rYOLifgo56TxqxGl+13LB9Mff7lXzl+o3xDsJWl2XKo6nx9jU5xHFY30rrYPI7F8yzv6LH1EzpYpGNLraTCLAmwFxbVdWf5TqzrmZbqYsXVFSfr+TGq88uWN3E3x79vmb+iCtB+rI6nfmpzIPRrNC4PMUbnAggvdpAEbgDZW7/yDrnd2NaFn5GY/Wv5tCvfyM6p+mJejgqbfOaJO5ursXYIn7lWn5PlP10n4lrGRZP8AOk5qly2vMdLa1rthtwXVFlKYan8xdUc5vu2yyHtWv+HP9ST8RSeSz0i+OV9IizhcMHNDuBt4rriy/EdZ0eK+Vfw2P8yT8Tlg/Nkf5kvY46zq1q8/Iziv6Y+ywVbH+q4HbgVuVdzWzVhpo2Oa0+VLAHPLnEm9idZtuViXo422duS+xERWQIiIC566LSje33muHMELoSyizcFPzcFoGtOtosezAqbhOCic48nxwMMrXFpLsG3wLnG9go2gzntcSBzHaiHiw7CMFwcuF1XT/U6Wq6y0uq6jYMsMO08dYXYyZp2rSZ9IuPXba4NN7jr2Ki1kx0iQAL7gNSvJ57FWqnJ50jgLArLyY77XwqvSSvP6YLUWOO/mpt1F9kLS6kN9Q5Ln4adFyQpp3b7dqMpDv71M+av2W5LAUL/eI4YJxTMkb5nf9n4LYKIdfIqRNCffdzC8GTjvPNNG3F5oNdj3LY2Bu48wuoZPt/2Vn8nhOKOTnbEN3eFtbE0bBzW7zMbu5eto27gr6Rtos2+zmtnoga2rcaQDZ24LHyI/ZTSNsNIb2rwSD3mrZ5Ju5eGEbu5SbaHPF/WHIrTJOBtx4FdMrMNXcVpki+yqVeNDpwdvcV5HONJvpXu4C1jjiMFk+M+73fqtbsCDb1SCNWyx3qMfacu5X1VmoLJRWTs44JQLSNDrC7SQDftOKlAV6+NlnTy7NPURFZAiIgIi8ugreeMQd5sCLjzhtxsJDXEXSXJ7HXuAb7wujOiK7Izf1JWu7nD4rGKS4BC4vJrn26PH1ihpsi6Juy7eH5LT5d7D6XMfFWB2K5poGkYrK4fTXc+XNS5ZJ2h28aj2LqbUskvY2OuxwKi6rJjdmHWFxTtlDSAb7nHWO1O/S2on3U494cwsDTt2ubzCpVR5a30rx++paqfIQeLz1NSCdzrM6tiytqF2d5MfWN5hcr8o041zMHaPiVXHZt0ceEjpJCcfSe95/tNlh8k0F/Ro9LrLPi4qvJpxTkucVE3XOz8TPzXNJnrQD64HgQfBR4o4R6tHEPvBv5IHW1RQN4Numzi6JM+6TZpngxx8AtLs/wCD2YJ3f7T146pd/mW+60LU+o3zS8LgeAUcv+J4trc+C71aKc9Zj0R3uWD88ZdlEf6tAf8A0tD3s26TuLisHOZsiHK/inZxrY/OypP1DW/7jfgFq/iWr2Rs/E4+AWbZdzP7QPgsxK/h1Ke0cXO7OCuOqMf3DvK1HKWUD7g/rK7PIuOvxPxWLoPteCJ4uN9VWH1pGc3FeeVnOuQdgP5rbIzrv2rUYusqNJ1GxrH7ZXH98V7oEj13c1i02OorF0uO3grap0smZ+QWzyu07lgZjib3JFrG2GF19FyfQthjDGX0Re1ySeZVO6OKkEyt22aezV4q8hej4JrCODy3eT1ERbshERB4VC5Xle55Yx1rMDrb7m2tTZUJU4VTuuJvcSs/L/K+HtWqyncTjpNcCLEkkXHVdQgyjlGBxLom1Dbk6UZDHNF/cOu3FfRHRAjELimyO0m7SWnmFw3x5OiZT0rNJ0gQuIbJ6D8AWPBYQeJFippuVI3AY6/3r1LRX5HJBD2B424AjFV6XNaMXMJdETjdriBfracCs+WWPw04yrY87jw2rnmYCMR3qovZWReqRLjrFo3cvVK2RZ4lmEzdF25w0f7wNEqZnDjYsLKcOIUq6NrYHXaDYajioKiyxE+xJ0b7/wAxgpxg02ENdgR1H/pX/wAosU+qrS1xsMeAC5TWSO/d1PVOSrk3vrtuxXP8kj3Se1Y2dtplEITJvAXmgTreVYWZK3N+KzNBbE2HbZR0cldbSYbTzWTKC/sk7lNnyYJ0ntHH9FplylTM1yDsBTpG3CykI2Be+aHqSXOenGoOf228AtX8UYehAT2EqNo5Ok0bt5WYyed5KjJM4Kk+rARx0R4rnmyhWu2MbxcPgFPI3U/8ndRWJomjWAO1VmSmq3YmoYODS7xWn5GlOurPZG0KeSO1ke2Ia3N7/wAlxvrYhf0r8Aod2bDHD0pZXf1aPgsf4OpjrY4nre781aZYo1l9Oupy5A3W63EgJkuQ1bi2ma2RwtceUbt42utceaNKNUDe258V9PzUzKpIo4pRA0SgB2njcE4rbx4zO6jPPK4ztA5DzbynC/TY2OM2sQXNdcEg7Lq/ZLbMIx5ctL9paLBdYC9XbhhMOo5csuXYiIrqiIiAoXLLtCRjz6tiHHdtU0sXxgixFwq547icbq7REMwcLtN9uC3NUJnI5lK6HyYIdLIW2BwAALibcua2UmWcBpDXjfcuO245aref6TC0T0LHaxY7xgvYalrhgQVuaetW1KbsQtRkZwxb6Q3aj+qiK+ijAOmDa4BaQSf1VzIVay8XeUw3DwC5fL45O22GW6p1VkRouYGSMd7wsBw0HGy35OqaiM2lYCNkjXaBPEDC/BdU7XbT3qJrp9G+1ZdtdbWKpzjLWtDCCQMdLEjq1YqMnzimP1gA6mhVmfKFlxSZUKlPGLM/KbnetI49y53ztOvSPFxVYdlPr70blPrUa2dLCZI/dvxN162dmxo7lW3ZS60bWqOKNxZvPwP3ZYHKF1AR1bjqXTEx5xU6RyiWNZ1L0Vh3FcjKV3XZdsdJhiQOJVtL8o8bUE7FsYXFA+JuuRvMJ8t0zRjIOYThTcdUdOV0iC3/AEoc550o1OHYQb8li/POP2Y3HsP5JqxS5ROuZgcdnivqOTgBEy2rQbbkviDs6nn1YH8reK6MmZ1VcZdo+UZcYFxDgDf3CFt4fJMLbWHkx5Tp9wBXqpuaWclZPo6cIfGSWmYWZYi3s7Vcl6OOXKbjls0IiKyBERAREQVDO/8A9yiB1fPc7Nt8VslpB3LHPuMg0sw+rnAd917XA99l1xOBH63XF5JvKurx/wAo3Qc03BtwXVDlgiwcL9epbHRjYuaak3hZ6sX3L7SkFc12o9hwUflSG772vgPBcEjCOG4rySqLWkNJDrYC92quWXXaeOu40zUJscO5V7KuT3nEA4X2YKUnqqojCVo7FB1eRK6b1qzQv7LQbd6y6vte1VcpUzwcQR+9yhJ3Ea3N/EArdU9HMhxlqJXY6yQAe5cZ6PYBrdfib+AU/wCJ8o7VJ9SNsg53WsV8Q9tx4AK7xZkwAfR3/p+JXTHmg3ZGBxLfgFfnhPhGsqo0WUWbI5Hdi6o8pP8AYpj2gq+Q5AYNjPFbmZLiGtx4BrR3qtynxE8clGjqawn0YWt4hbmwZQd7UbR/Urt5vEPZJ4k/BZtY0D0WNHYE536Rx/6pAyNVuPpVJ4NuV0R5nyH1ppj/AFABXIMedWAWzzIkYk9innl8J4xUW5lsHrEn70jj4LojzXgHsMPYHeKtLaEbua2NpgBqHIfFV3l81aYyK7HkiMerHyaBzwXUzJjvdGO8qXsN68dKMMCVHa2o4G5KO0jsWbckt2kreXkahzXhe46gq06fQMy4mtpGhuxzuan1WsxZD5sQdYkd3hpVlXr4fzHnZ/1RERXUEREBERBy5QoGzM0HjC4PAjEEXUBVZBmjOlE7SGuxwPBWleWWefjmXtfHO4qWzK2ibStLD+96646trhgQeCsVTQRyCz2NdxCgKvMsXJhlLDsGsc7rDLw5T01nlnzGD2g7lyzUu7vXHUsrKcfOMMjR7QPja5HavIMvwvNi7RdtBPx1Lny3PbaWX0yFL6WI5Kcp6dhbYgEcL9644zhquutj8NyiJqs5TlAcRoN0bkgKJdXgGwbyCmqylBJvrufFcnm4GweCys7az04JKlzsMViIJDs71I6HUsmxlNJ24WULtpW1tE0bbrsEF96ybSW16kVrkZA0bFnoAamgrbJPEwek9o7VrjyjG4/NtdJ9xjj32Wkm/Stsj3ROwWWWgV0xUdY76OjcBve9jO3ROK6o80a149KWKIdTTIfEBWnizy+FL5MYjRAf3gtUrGj1nNHEhWGHo+v9NVSv6m/NjuJKkqfMaibrga8733eTxutJ+Plfat88lUV1ZBq0w47mi/IDWsonud9HSzOP8twHMr6bS5Lhj+jiYz7rWjwC6bLSfjTXdUv5F+I+bx5vVzxcU8bOt77HkAu2DMSpd9JUMZ/LaSeblfEWk8GEZ3zZVXci5msp5BJ5aZ7sfWcNE3HugBWJEW0mvTIREUgiIgIiICIiAiIg8sonKebFPP68dj7zbtPcpdFW4y+zamSZnzQ/QS3b7rhjzK1iveyzZoyDe19Su61ywNcLOAI61hl+PPhrj5bFFqXtJuDh13GO5cM1ZCw+lIAd2JI5K7T5s07/AFmEgG9tJwHcV00uRoY/UiYOweKy/wDNlfdafvfPopy8/NQySdYBF+a7IsjVz9UDYxve9p7mlfQA2yyV5+LjFb56pTMx6h30lUANzIx/ycV2R9HtMfpTJKd7nuA5NKtKLaeLGfDLnUXSZtUsfqQMHXa/eVJBgGoWWSLSYyI3a8si9RSgREQEREBERAREQEREBERAREQEREBERAREQEREBERAREQEREBERAREQEREBERAREQEREBER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7" descr="data:image/jpeg;base64,/9j/4AAQSkZJRgABAQAAAQABAAD/2wCEAAkGBhIQERUSEBQWFRUVFRoZGBQSGRgXGhUXFBcfGBcWFRkXHyYfFxojGRgUHy8gJCcpLC0sFx4xNTAqNSYrLCkBCQoKDgwOGA8PGi4lHyMuLCw1LyoqLCksKi4sLCwsLS81Ly0vNSkvLik0LCwpKSwtLCwsLCwsLCwsLCwsLCksLP/AABEIANcA6gMBIgACEQEDEQH/xAAcAAEAAQUBAQAAAAAAAAAAAAAAAwEFBgcIBAL/xABNEAABAwIEAgUHBwcJCAMAAAABAAIDBBEFEiExBkEHE1FhcSIyQlKBkaEUI3KSscHRMzRUYnOCshYkQ1N0k7PS8BUlNWODwuHxF0Sj/8QAGgEBAAIDAQAAAAAAAAAAAAAAAAQFAQIDBv/EADQRAAIBAgIHBwMEAgMAAAAAAAABAgMRBCEFEhMxUWGBIkFxkaHB0TJSsRUj4fAzQhRDU//aAAwDAQACEQMRAD8AxNztUzFHbqi9geOK5imYqiICuYpmKoiArmKZiqIgK5imYqiICuYpmKoiArmKZiqIgK5imYqiICuYpmKoiArmKZiqIgK5imYqiICuYpmKoiArmKZiqIgK5imYqiICuYqVp0UKmbssGGRO3VFV26osmQiIgCIiAIiIAiIgCKakopJnBkTHPcfRYC4+4LLcO6KquSxmMcAP9Y4F3sa3T4rnOrCn9TsdadGdT6VcwxFsTEeCcNw+3y2eZznC4bGzKHDbexF9D6Q3C8hxrBI/Mo5ZO97j97yuKxKlnCLfT5OrwzjlOSXX4MGsizgcWYUNsNHtcEPEODP8+gezvY78HBZ20vsfp8jYQ+9evwYOi2Jh/DmEYg/JSyVEUhBswguAsL3JINh4uC8+I9EdQ2/yeWOa3onyHe43F9uax/yqd7SyfNWDwlS145rkzA0XsxPBp6Z2WeJ8Z5ZhofA7H2FeNSU01dEZpp2YREWTAREQBERAEREAUzdlCpm7IYZE7dUVXbqiGQiIgCIiAIiuWA8PzVsoigbc7lx0awdrjy+9YlJRV2bRi5OyPDT07pHBkbS5zjYNaLknsACzWk4DhpGCbFpRGNxTsN3v7iR/2+8LKOHqShpOspaOeI1uW3Wyi4LvVbysPVBv23WvuI8BrxUfzpkkkj3Wa8XeHk7Bjhp+7pbsCg7Z1paqeqvV+HInbBUY6zWs/ReJeK3pI6pphwyBlPH61gXu77bA+OYqeh4WfI0VuNTvZGNWskcesf2ADdl9NGjNpyUtJhtPgsbZ6sCascLxwAgiP9Y9n0vYOZWF43j01ZIZZ3ZjyA0a0djRyH+ikIKX+LJfd3vw+fIzObhnVzf29y8fgzqs6UYZXCD5J1tOQGhrzd7jsCBqL+2/epOIeCMLjc3PO6kfI3MI3kPDe241y63HnW0NtlaeBsMjpoX4nVC7ItIWH05Nrj2+SO+55LE8XxaSqmfNKbueb9wHJo7ABotYUVr2pNpLfzfXLLvMzrPUTqpNvcuC/PgZrB0XwPYZWV8bomnWQBtm7ecc9gdRv2r1YHwLhb5RGaz5Q+xOSMhoNt9W3v4Ag6K3YCf9xVv7Vvx6r8FhVLVPie2SNxa5pBa4bgjUFbRhVqay13k7d3AxKdKnqPUWavvfE2LN0hMw+Y09PRNjjjdleHGz3W53F+WoJJvdRy4DDX5qrCJnRz3zSQOcWuudbg3017y3vCi4ihZitEK+EATwjLUMHMD0h223HdcbtWCUlY+F4kicWPadHNNiFilSUleGUlk++/iZq1nGVp5xeatlbwMvpekKqgJp6+MTsBs6Odtnj221P0gfFek8LUOJAvw2TqZbXNNNt+6dSBvtmG2ynpMQp8cYIKnLDWNbaOYCwltyI/7fEjmFjEXB1c2q6hkTxKwg523DQOTw/YDv+/REo3duxJeT58LeoblZX7cX5+HG5a8SwuWmkMc7Cxw5O594Ozh3jReVbhxKalZTx0mMzxyzH0owc0V9nFw2t6xAvzB1K17xVwhJQuBv1kL/AMnM3YjkHW2db2HkutHEKeUsn6PwOFfDOGcc16rxLAiIpZECIiAIiIApm7KFTN2QwyJ26oqu3VEMhERAERGi+iAuOA4FLWzNhhGp3cdmN5ud3D47LKeIuIoqKI4fhxsBpNUDzpHbODSPcSPAKtdiMeF0YpqV7X1M4zTyxkOyD1Gke0e88xbBFFS20taX0rcuPP4JcnsI6sfqe98OXyB3fBbbouIpMJoY/lznSzSG8cBIzMYPWdYn333AGxWIcDUkEeetqnNyQasiuM0knKzdyBp7T3FWLHMZkrJ3zynynHQcmt5Nb3AfjzWKsFXlqNZLf48Pk2pTdCGunm93hx+DNK1uFYrIZevfSzv3E2rSQLbk27NA4eC8n/xNVdYwNfG+JzheVjvNbzdlO/gCeSwdZ1wjigoMPqKnrB1shEcUWYG1vTLPEk7bN71pUhUpR/blySefqbU5060v3I821kOkqaQPjpIonsp6doDfJdZ7rauvaxsNL9uY81gqy6k6U69gs57JB/zGD7WZV6z0pF/5Wjp39um/vBW1Pa0oqOqn4P5NamyqyctZrp8FcB/4FW/tW/bEsEutt4bx3SuoJ5Pk8LMjgPkwLAJb5fKtl11J5HzVYT0pBpvFQ07e8/DYBc6U6qc7Q7+K4I6VadJqF593B8WW7o8rZ4KppZFJJHJ5EjWtcRlPpbWOU6+FxzV3xfonnNS/qCxsBOYOkdbKDu2wuTl9mhGu6t9V0r1zhZhjjH6jLkfXJHwXtqMf/wBo4U9s8oFRTuzDM4N65nhoHHKSLW3aO1Ymqynr2Svk+/qZg6Lhs7t2zXd0EeC4Vh5DqqoNTK036qDYEduU8jrq4eBWQ4dxyMUZLSxONLM5vzLswOa2pF7aHQ3trYkjZafX3Tzujc17CWuaQQ4bgjUELrPCKavJtvi+7puOUMW4O0UlHgvneS4hSSRSvjmBEjXEODtTfx5+KyThLjARNNJWDrKSTQtOpjv6Tedr62G24139vEdVBiVG2sDmR1UQDZYyQ0ytHpMHPcEe0cgsGXRWrQtNZ/h8vY5yvRneDun6rn7l/wCL+FTRSAsPWQSeVFKNQQdcpI0uB7xqrAsy4Qx6KWF+HVzgIXgmOR1vmXjUWJ2HMd+mxWK4hR9TK+PM1+VxGZhDmuHItI5ELNKUruE967+K/u8xVjGynDc+7g/7uPOiIu5HCIiAKZuyhUzdkMMiduqKrt1RDJNS0MkpIiY55AuQxpcQO02XrHDdX+jzf3bvwWY9DP5zP+yH8YW3FWYjGulNwSLPDYGNaGu2c4nh6q/R5v7t/wCCp/J6q/R5v7t/4Lo9Fw/U5faSP0yP3HOH8nqr9Hm/u3/gn8nqr9Hm/u3/AILo9E/U5faP0yP3HM1TSPidlkY5jrXs8Fpse4qJZt0ut/n4PbCz4Fyt/BnA8mIOzXyQtNnScyfVYOZ79h8FZxrx2SqSyKyVCW1dOOZjIF9ArpS8K1kovHTSkduQj7VvLA+E6WjFoYwHc5HeU8+Ljt4CwV4VdPSefYj5ljDRmXbl5HPz+BcQG9NJ7AD9hVtrMInh/LRSM73tcB7yLLpNUc0HQ6jvWi0nLvijd6Mh3SZzEi3rj3RzR1QJawQyHZ8QA1/Wb5p+B71dcAwNtNTRQuyvLGhpcGgZrc9VIekoat0s+BHWjZ61m8uJzqi6a+Ts9VvuC5yxxtqmYdkr/wCMrthsXt21a1jhicJsEne9zxIgF9AticK9E75QJK0mNp1ETfPP0j6Hhv4KRVrQpK8mcKVGdV2gjXbW3NhqTsO3wV0peFqyUXjp5SO3IR9q3xhPDdNSgCCFjT61ruPi46n3q5KsnpP7I+ZZw0Z90vI5/PAeIfo0nw/FeOq4Zq4tZKeVo7cjvuC6MRc1pOffFHR6Mh3SZzCi6Jxfhalqx8/C1x9cDK4eDm6+zZa34p6KJIQZKMmVg1MZ89o/VI0f8D4qbRx9Oo7PJkKtgKlPOOaNfIhCKeV4UzdlCpm7IYZE7dUVXbqiGTYXQz+cz/sh/GFtxc0UeISwkmGR8ZIsTG5zSR2EtIuFfeGeI6s1dO01Exa6aNpa6R5BBeAQQTtZVeKwcqknUTLXC4yNOKptG+kRFRl4EVHbLnqbiqtzO/nM+5/pH/ipWHwzr3s7WIuIxKoWur3Mj6UoHS4kyNo8p0cbR4uc4BbWwfCmUsDIYxZrGgeJ5uPeTc+1aO4Uq3zYlTOme6R3WtGaRxcbC5Au433W/lIxqdOMKXBEfBNVJTq8WFFU1TIml8jmsaN3OIAHtKlWO8b8LHEIBG1+RzHZm3uWk2Is4Dx35KBBRckpOyJ83JRbirsmZxxQE2FTF7XW+1XWlro5ReJ7HjtY4O+xaLxPo9r4NXQl49aLy/gNfgrDFLJC+7S6N7Tu0lrmn2WIKtVgKc1enP3Kp4+pB2qQ9jplFqThPpVljcI6454zp1tvLb3ut5w+PitsxyBwDmkEEXBGxB2IVdWoTou0ixo14VleJ9LnLiRtqyoHZNJ/GV0aufsWojPicsTd5KpzR+9JZTdGu0pPkQtJK8YrmZn0V8HNIFbO25v8y08rGxkt230HhfsWzlFSUzYmNjYLNY0NaOwNFh8FKoNes6s3Jk6hRVKCigiLU3SB0gTiofT0rzGyM5XPZ5znDztfRAOmnMFZoUJVpasTFevGjHWkbZRc2/7ZqL5uulv29Y+/vus04D6QqgTx09S8yRyODQ5+rmOOjfK3IJsNe1S6mjpwi5J3IlPSMJyUWrG3kRFWlkay6UuCxlNbA2xH5Zo53/pAO3t9/IrVy6aqIGyMcx4u1zS1wPMOFiD7FzfitCYJpITvG9zfqmwPuV7o+s5xcH3fgodIUVCSmu/8nlUzdlCpm7KzKtkTt1RVduqIZCufC/57Tf2iL/ECtiufC/57Tf2iL/EC0qfS/A3p/WvE6LCIEXkj1xR+xXMs3nO8T9q6Zk2PguZZvOPiftVxoz/fp7lPpTdDr7HowmuME8cw/o3td9U3I9110fTVLZGNkYbte0OaRzDhcH3LmZZ50fdIIpAKep/I38l+/VE6kEDUtJ17u++nfHYd1IqUd6OGAxCpycZbmbiRRwVDZGh7HBzSLhzSCCO0EbqRUBfheLEcFgqBaeJkn0mgkeB3HsXtRZTad0YaTVmYLinRFSSXMLnwnu8tv1Xa+4hY9iXCuL0UdoJ3yRMGghc4Fo+gdfYLrbaKVDGVFlLNc8yLPCU3nHJ8sjnl3F9dsamb65Vy6OITNicTneURnkcTqSQ06nvzEFZ10gcANqWOqKdobO0Eua0flRz09fsPPYrEeiNv8/N+UL/4mq020KlCcoKzsVexnCvCM3dXN0IiKgL8Fc04hUGSWR53c9zvrOJ+9dKlcySDU+JVvoz/AH6e5T6UeUF4+x8qfD5Mssbhye0+5wKgUlMbPb9Ifarh7inW86aRAi8gewC0Z0n0nV4jKRs9rH+9oB+LSt5rTHS9b5e239Qy/wBZ/wB1lY6OdqvQr9Iq9HqYQpm7KFTN2V+edZE7dUVXbqiGQrnwv+e039oi/wAQKDDMGnqSWwRukLRchgvYHmVkXDvBdcyrge+nka1s0bnE2Fg14JO/YFxq1IqLTa3HelTm5JpPebwCIi8qeqPl+x8FzNN5zvE/aumZNjbsK0FLwLX5j/NpN+QH3FW2jZxjraztu9yq0lCUtXVV9/sWWkpjLIyNtsz3BovoLuNhf2rMR0RV3bD9c/5VZcJwqWCvp452OY7rYzldobF2h+C6CXfGYqVJx1LZkbB4SNVS175Gnhw1iuFROnikaGM1cxji4WvqSxwse87r34T0yuFhVQg/rwm3va77itoPYHAggEEWIOoIO4K1fxZ0TuzGWg1B1MDjYj9m46Edx27VGpVqVd2rpX47iVVo1aCvQbtw3mYYX0gUNRYNmaxx9GXyD4XdoT4FZC1wIuDcdoXNVZh8sLsssb2Hse0t+1T4Zj9RTH5iZ7O5p0+qdPgus9GxedOXmcoaSksqkfI6PRYP0dcW1daXtqI7tY24ma0tub+aeRNtdLbLOFVVabpy1ZFrSqKpHWiFrWCibR8QAN0ZUMc4DkC9pJH12HT9YLZS1R0oYn1OI00jfOiY1/8A+hNvcD71IwacpSgu9Mj4tqMVN9zRtdFDR1TZY2SMN2vaHNPaHC4Uyh7iYCuasUg6uaVh9GR7fquI+5dKrVvSB0dzSTuqaRucSavjFg4O5loPnA79t7qy0fVjCbUna5W6QoyqQTir2NZr04ZFnmjb60jB73AKY8P1QOU081+zq3391lm3AHR5P17KmqYY2RnM1jtHOcPNu30QDrrroFb1a0IQbbKijQnOaSRtlEReWPUhaL6TqvrMRlA2YGM9zQT8SVu6tq2wxvkebNY0uJ7mi5XN+I1pnlkldvI9zj+8b2Vro2F5uRVaTnaCjxZ51M3ZQqZuyuyiZE7dUVXbqiGTYvQwPnqj9m3+IrbK1J0NytbNUZiB823c29JbW+VM9ZvvC87j1+8+n4PR4B/sLr+SVFF8qZ6zfeE+VM9ZvvChWZNuiVFF8qZ6zfeE+VM9ZvvCWYujV3GX/Hab/ofxlbWWpeNZh/tuncCCB1Gt9PPPNbV+VM9ZvvCm4ldin4EPDNa9TxJUVtxrFhDTyysc0uZG5zQSCCQLi4BFxdYzw/0rU04Daj5h/adWHwd6Pt96jxoznFyir2JEq0ISUZO1zNZIWuFnAEdhFx8VA3CoAbiKMHtDG/gpaarZIM0b2vHawhw94Ut1yu1kdLJ5lAFVLq34rj9PStzTysZ3E+UfBo1J8AiTk7INpK7PbNM1jS5xAa0EknQADUkrnrivGzWVcs3ok2YOxjdG/DXxJV+436RHVoMMALIL6386S3rW2b3e9YWr3A4V0lry3socdilV7ENyNldFvGjWfzOodYE/MudsCd4yeVzqO8kcwtqLmFZxwr0ozUwEVQDNGNAb/OMHcT5w7j71zxeCcm50/I64THKKUKnmbmRWXBuMKSrA6mZub1H+S8fuu38RcK9XVPKMou0lYuIyUleLuES6XWpsEVqxXiilpQTNMxtvRBzOPg1tyfctbcVdK0kwMdGDEw6GQ+e76NvM8d/BSaOGqVXksuJGrYmnSXaefA93Spxi1wNFA6+o65w201EYPbexPgB2rWKEovQ0aMaMNVHna9Z1p6zCmbsoVM3ZdjgyJ26oqu3VEMi6XREAuq3KogKA+5GObo4EeII+1fF1sCAjGqQRkgVtM3ySf6eMcie3bwOvNYBJGWktcCCDYg6EEbgjkVyp1Na6eTR2q09SzTumVEbiM1jYbmxsPE8l83WUcDcQMge+nqdaaoGSQHZpOgf3dhPgeSt/FXDb6CcxO1YdY5OT2cj4jYj/AMIqnbcH05h0+wprryLPdfXVOtmsbXtextfsvsvlbH6OsJmmgqKWeKRsEzbtkc0gNkGl23tc+af3O9YrVVSjrMUaTqy1TXkFU+M3jc5p7Wkt+xXSLjCubtVTe17j9qyIdFT2fnNXTxd1ydP3sqp/JPCWflMRzfswD9mZcnXoy59G/Y7KhWjy62Mdm4mrpQc1RO5o3s91h420CtL3km5JJ7TqVt/AMMwwUVW2GeR8JA655Bu0AXGUFnZ2A7LGXcN4M/zK9zfpj8WhaQxME2tVq3I3nhptJ6yd+Zgq+mROd5oJt2An7FnA6NYpfzWvgk7A6wJ9rXH7FeqXhKpw7D6jq2dbUzHJeHyske1xexOmbYbub2LeWLprc8+eRpHB1G+0suWZqtFJPTujOV7S0j0XAg+4qtJSPle2ONpc95Aa0cyVKurXIlnex8sicdWgm25AJt422XspMfqYhaKeVg7GvcPvWW8TVLMNpBh0DgZZPKqZG948z7PYP1lga5QltVdrLu58ztUjsnZPPv5ci+DjavOnymX36ryVuOVb/JmmmPc97+fcSso4SwllFAcTrBoPzeI7yPOzvtt7TyCxDFMSkqZXzSm73m57uwDsAFgPBaQ1HNqMVZd/M3qa8YJyk7vu5HluiIpJFCIiAKZuyhUzdkMMiduqKrt1RDIREQBERAeigr5IJGyxOLXsNwR/rUEaEcwVnFfQRY1EailAZWMaDNBsJeWdl+ff7DyK1+p6CvkgkbLC4se03Dh/rUdy41Ket2o5SX9s+R3pVdVass4v+3XM+Pk782TK7PfLlsc2bbLbe/cttYJw6+ow9tPitmWcBA5zgJWi2jddjbQDU20IFgvjhbjKnrCS5kMNeWZWyPb5MhA0sdCPo3v2XWCcYwV7J715cXX8l17s/wCnbQeAse1RJSnWlqPstZ8+nIlwjChHXXaTy5deZleM4pSYNJ1NNRZpQAevqNb35sOpI5aZdQsYrOkSvleHGctykENjAY3TkQNXDTYkq74TxRBXxCjxQ2I/JVWl2HkHn79jz7Vj/E3CM9A/5wZoz5krfNd2fRPcfitqUIJ6tRdri87+F/wa1pzcdak+zwWVvG35Mi48o21tPFikA0cAyZu+Rw0BPgfJ+qVgV1lXAPETIJHU9RY01R5Lw7ZpOgd3DWxPZY8l4OLuGX0FQYzqw6xv9Zvf+sNj/wCV1ovZvZPp4fwcqy2kdquvj/Jf+Dz/ALqxH6I/hKwW6zng3XC8SH6gN+XmnT4fFYVBA6RwYwFznEANGpJJsAFml9dTx9kYrZwp+Huy9cF8OGuqWsOkbPLld2MHK/IuOnvPJXXibpCqDVuNHK6OKPyGBvmuDfTLSLG57trL3Y7M3CKIUURHymcB072nzWn0Qe/Vo7sx5rCcLwmWqkEUDC9x5DYDtcdmjvK0ilVbqT+ncr+r6m8nKklSh9W929F0MyoekP5UWwV9KypzGwMbR1lzp5IPPwLVmdFwlT0TpHUWUVT4/m2TvvkB3sNTa41Ou1r2usUHybAmejPXub+7CHD4fae4FYV8pqaqozgvkne64Lb5r8suXYDu0Cj7HaXdPsx9H04EjbbKyqdqXquvEY5h1RDM4VTXCRxLiX65yTcuDtna9iyDhbhNgj+XYgclMzVrT50x5ADm0/Hw1WZSYkKSiaMaMc8mjo4S1rpNNg47E9rtu8rW3E3FU1fJmkNmN8yJvmsH3ntP/pdoVKlZaqyXFe39yOM6dOi9Z5vg/crxXxQ+vmzkZY2i0cQ2Y32czpc+zYKyoimRioLVjuIU5ObcpbwiItjUIiIApm7KFTN2QwyJ26oqu3VEMhERAEREAREQBZdgvSHIxnUVjBVQHTLJYuaO5x3t3+8LEUWk6cZq0kdKdSVN3izPHcIUNd5WG1AY8/8A1p9CO5p3/iXow2oxHDR1FXTOqKU6FlusAB9Qi+n6rtPBa7Bssiwnj+uprBsxe0ejL5Y8LnUe9Rp0Z2tfWXPf5olQrwvrW1Xy3eTMwxno/wAOjy1Msr6eFwuYXedci+Vt7uB7RY+xeeu6TqVjGRQUxmbELMfUkaWGUEAhx27wV4pOkqGpAFfRRy20zsNiAfVDhcfWCiNbgUmroaiLuaSR7LOKjRpyy2yk7cN3o7kh1I57BxV+O/1yPsdMFUNGwwAdgDv8ymoOlZokD56OEuG0kVmvFxY2LgeV+YXm6jAf6yp9zv8AKql+As1DamTu1H2kLdwov/rfk/k1U63/AKLz/gurMEw3F5+ujqJGSPOaSF9szu5mbbkPJJACkxasqKYuocJo5I7edNlOZ/6zXHS2/lE+ACtEfGuHU5DqTDxnBBD5nC4I5jz7HwIXjxLpTrpdGObEP+U3X6zrlaqjVk1l2VuUn8b+ps61KKefae9xXzu6Hsp+jjqx12KVDIGk3LQ7M9xO+p0v4ZiqVHHNPRtMWEwhpOhqJRd7vAHX36dywqpq3yuzSPc9x9J5Lj7yolL2Dl/kd+W5f3xIbxCjlSVue9k1ZWPmeZJXOe927nG5KhRFJSsRm77wiIhgIiIAiIgCmbsoVM3ZDDInbqiq7dUQyEREAREQBERAEREAREQBERAEREAREQBERAEREAREQBERAEREAUzdlCpm7IYZGWFUyFEWBcZCmQoiC4yFMhREFxkKZCiILjIUyFEQXGQpkKIguMhTIURBcZCmQoiC4yFMhREFxkKZCiILjIUyFEQXGQpkKIguMhTIURBcZCmQoiC4yFShEQ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564904"/>
            <a:ext cx="1012153" cy="92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3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b="1" dirty="0" smtClean="0"/>
              <a:t>2. Окружение </a:t>
            </a:r>
            <a:r>
              <a:rPr lang="ru-RU" b="1" dirty="0"/>
              <a:t>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507288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Команда проекта должна </a:t>
            </a:r>
            <a:r>
              <a:rPr lang="ru-RU" dirty="0" smtClean="0"/>
              <a:t>рассматривать проект </a:t>
            </a:r>
            <a:r>
              <a:rPr lang="ru-RU" dirty="0"/>
              <a:t>в его культурном, социальном, международном, политическом </a:t>
            </a:r>
            <a:r>
              <a:rPr lang="ru-RU" dirty="0" smtClean="0"/>
              <a:t>и физическом </a:t>
            </a:r>
            <a:r>
              <a:rPr lang="ru-RU" dirty="0"/>
              <a:t>окружении.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b="1" dirty="0"/>
              <a:t>Социально-культурное окружение. 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• </a:t>
            </a:r>
            <a:r>
              <a:rPr lang="ru-RU" b="1" dirty="0"/>
              <a:t>Международно-политическое окружение. 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• </a:t>
            </a:r>
            <a:r>
              <a:rPr lang="ru-RU" b="1" dirty="0"/>
              <a:t>Окружающая среда. </a:t>
            </a:r>
            <a:endParaRPr lang="ru-RU" dirty="0"/>
          </a:p>
        </p:txBody>
      </p:sp>
      <p:sp>
        <p:nvSpPr>
          <p:cNvPr id="4" name="AutoShape 2" descr="data:image/jpeg;base64,/9j/4AAQSkZJRgABAQAAAQABAAD/2wCEAAkGBhQSEBUUEhQVFRUWFRgYGBcXGBcaGBoYFxoXGBgVHBgcHiYeGh0jHBUYHy8gJCcpLCwsGB4xNTAqNSYrLCkBCQoKDgwOGg8PGikkHyUsLCwsLCwtLCkpKiwqKSksLCksKS0sLCkpLDAvLSwsKSosLCwsLCksLCwsKSwsKSksKf/AABEIAJ0A8AMBIgACEQEDEQH/xAAcAAACAgMBAQAAAAAAAAAAAAAABwUGAQMEAgj/xAA/EAACAQIEAwYEBAMGBgMAAAABAgMAEQQSITEFBkEHEyJRYXEygZGhFEJSsRUjwTNigpLR8ENTY3KisiSD4f/EABoBAAIDAQEAAAAAAAAAAAAAAAABAgMEBQb/xAAqEQACAgEEAgECBgMAAAAAAAAAAQIDEQQSITETQVFh8BQicbHR8SMyof/aAAwDAQACEQMRAD8Ad5quQc5Icc+GbIqgDJJ3inMxsMluh309KsM98py72NvfpSVm5Z7riMGHl0MqLmIN7SOG8QPo4+1aKK4zzu+BMdl6zS55B5mkfFzQzys7MbKDsGS+ex6X6C3SmMKrtqdcsMYUXoql9pfMYggESs6SyaqyW0CnqfI7aa0q4OclFAXMGtWLxKxozsQAouSSAPqdqr3I3NS4uCxzCSIKHzWu2mkmnQ2NbeYcIMdAI4nRo+9HekNfwpclRbqSBTdbUtsgNnKfM4xkRYhUcE3QOGIAOjeetT1KHsqwDtMZYyB3b5JAesbqdvUMg+tN6p3wjCbURIDVcx3N6xY5MMyqFZbmQuos36cv0HTerBNKFBLEAAXJOwHvSGx/CXm4iI3dc2JYsrKQyjMXtqNx4RUtPXGed3wDH3ei9QvF+JnCYBpJjmZIwGK6Xc2W4v6m9QXZhzAZ4Xjkkd5FOa7fpOgAN9dvvVSqk4Oa6Qy8UUCiqwC9YJpddpHOHdyLBE8iSIyuxQgAgj4T121qzQcSOO4ez4c5HkRlGf8AK3wte3lrVzplGKm+mLJ44Xzes2Mlw4CZUAyyCRTnPUAfX6VY6RvCuGBOITCN1T8K4Kl2Cr4ZEUgk+alqeCtcVPUVxg1tBHqq7zTzYMIYgFVy7gMC6qVU28RB6fbSrDSW564XJ/El74/27gKAb2jzhF+drmlp64zniQMc8UgYAggg6gjUEedeqg+ARfg8JDDiJIwy3QNewOpy2vbW1qie0Tm0YaIwoWEsikhlt4BcDMffb61XGtyltiMuV6zVZ5C4+uJwoGZ2eOyuXtmJ3vp/vSrNUZwcJOLAKxesmlzzjzLIOIRQwSlbeBhsvePopPmBmFxbpU6qnY8ICxTc5IMcmGQIykHNJ3i+FtRkt1N+m+tWQGkXBy2ZeITYeE5mhViCTa7oF1J6Xa9PGG+UX3tr71ZqK4Qxt+BIhOC84Q4olYbllUFl0BF/ffXSq5zrwaeTGYfExRG0WXOSV/K+bofK9L/gfEcRh5z3ByOASyW+IICxQj2vTt4bxxJ4UkjDNnUGwGx6gk6Dyqy+v8PLMOmCeRc4bhCxcwIsZKIw70a5rllLst79TmHzptCqXieTJnx8eLV0iyaBLFtNbj/yOg0qyY7ESRRSSMyWRS3wnZQTb46ptnv2/oCPC8xQHEnDCQd8BfLr5Xtfa9ulVntK5eV4JsSSSyQqoXSwtIGLed6X38exYxgmBAnlC2sq6h/hG3UWFMLiPMCYjheeWWONZ17vVWJV/wA2x6WJ2rQ6JUyjKIs5K7wLGiHhUeIiW+IkJwwBJswLki69SATb3rl7O+bTBIISq907akA5szA5Pe+W1qtHLXKa4eJIp3EkYfvIWGi5nG+bobHQHzqs9luBjkxWIilUMFCsAejRSaH71NThKE8rIFi7OuBYjCPiO9hYLIQV1XoW0Ovk1Xk4hv8AlttfdfpvW8CiufOTm8skUntI5lMGGCd2CZrqc2oygDNoDfS4pbcrq7YzCsqX7tiwAGrBCS9vMjNTI5ynwmISdcwbEQwS5RroLDN6Hao7seiR8NIzKpaOc5WIF1zIt7HpcV0IS8dD45/kj7LHzlPhZMEwxDDu3ICgE3LjVRpruKqHY3wo5pp89rHuylhY3Cte/uKju0vjhlxTRJYxR5AxAFjIQTqep0I+RqY7IpiY51jKrqjWYMdwRm3GmlLxuGmbz2HsZoorRlk/Um36Tv8A5qLSfqTb9J3/AM21c4kKftV4KsMsTqSzTySsS1tNIQFHoLH60wOWWwyYdpMO/wDLeRnNzoHNswF9tRt61Tu1+LwwNKVNhIAFBGpyXbc7WXT1rT2TcbGeSCUiyKrR5raXJzAH1uPpXQnBy0ylnoXsqvHEdJ8UzJZZJjfN0JPeKvo1hc01+SeOyS4crJHaSLKpC2AylVZDqeqn7VXO1jBxpFFkUDvJZJGI/M2QeL9qtHBeI4VJEiDKMQ8UQYa3bImg8rgE/Wi2fkqjwBOHEN/y2281+m9UTm/gWIn4jhp1hYxRZC2qk6MWNhf/AHamHWCKxQm4PKGJntD5sGIxHdKqlYW8JINyTYMPYkWt6V75rxyT8MixhH86d0R9TYCLP4VB+EXsSK1c68Jjj4rDFEtgxjJ1JJLyMzG5161ZebuU0miCRSLFBCzSMSBkDHexAu3trXRc4RVeERJvkTl9YIUlBN5YIcy6WBVT4vO5zVLx8wQHEnDBx3wFyuvvvte3Sq9JzN3fDlkgdJDZYYwqtcyaKo1Pztal5geOYpcZJPmDyxA94SBqiEK3+l/KqI0St3Skx5HrSmwfClfj0/eEyLDeb9PiXKy9baFgN+lM+NpGVSGSxF/hbY7W8XlVV4byZNDjZcUzJL3pOZBdeoOl9Daw3qmqexSX0BnByNwOeLGYnEyxG0tyliPzPmPXytVi49zpDhbrJfvMmZU0ufIabXP9akOIcbSGJ3cFcik2YWubbA7G9I/ifNs00/fsQXjPhsim1tdragetX01PUS3S6QN4JCdPw/GYg1yO9jzZwL3IVTenfHGALAADoBtVK492fNjMQMQ8gjIsAF1Iy7a9TVrWKRVu0twF18A3tvv86pusU1HHeARv/FpmyZlzfpuL/Tes4nDrIjI4DKwIYHYg7g0j+McwgcQ/ExZmKvm8dgL2toBsLetNflvjBxmGWZHC5t1yg5WB1F76/wD7Tu00qkpP3+4J5Fz2jRiDisDKAFywkAbAI1rD2y1ntCxpzvBFGi4eKQXKqP7aQF2N+lxfarbzdyC+NkSQyC6JlGlr6k/1qG5t4JGnD3a7GU4iNpS3xAt4TYdBbb96003RzD5XAmjs5G5mnmUwTKrFow0RICqYx4SNBqAQNhUjy32ffhJ2mSY3YEEBRaxN7a+tvpXjs54fG+EgkZbyQNNGreV2IYetXWst88Tko8fI0cww72H8w76+FdR5bVoxxaOKRzIfCC3wrsoJttUjXJxTA99C8RJUOpW43F+tULGeRiCx3MbHESyiyd5dJMoGoewbTzPnTS5Y5SXBrcFpoZAHt6kCzFPzaW/0qgcG4KsHGxh3tIgmKnOoswydV2pzcSx6YaBpG0SNb2FhsNFA+1dDVz3bYwXf2iKKF2svF+FjMWS5mBbLa5urC5A19NasHZ5wuJcHBMFAkeEKza3IVjYUpePcUTE4mSUqyrIQcuYEg/TbSnFyhgmTBQiOa6ZQVugPhOuXfcG9LUQddMYv7+gLssYrNcxik18Y128G331oEUlx4xtr4RqfPfSueSKf2r8IjkwTTMDnjsENzbxMt7jY147L5414cC5QHPJe9r2zWtbciu3n/BseHy97L4RZjZQCbEWUanralpyTxeLDYpZHzZANLEdRa5010PSuhTW7aGl6+8EW+S9c6cuCaJpmLRRRIxVPMtYaL+W+g/pS6PNUgxAxK5RIml8o/KMtyLam3WnhxfhceNw5jLHI9vEhHQ331FKDlXh6NxkwlQY+8nBU6gqM4sR8qlpZpVyTXQMcPC5mmhilEmjoGPhX8wBt6W2rpOHe39od98q/SvWCwaRRrHGoVFFlA6DyrornPvgkUvjXZ53+KGJMxLLlspXTw7DTpUF2g8yTANh41VY0VVmtYi8nwINNNBfzpoGlz2rYSOLCjIoUzYkM56lgp1+1adPPNkVLn4EyO7OOMZiuHmjQooaWJsovnQnM1+p31rR2WYJZsTiC65lMJDA7HvH1H2NSXLnLiNgMNIpZZ8suTJuwkJBuPIDqdr1NcnckSYEyESqe8VQfDe2W9vL9Rq626P58dv8AkRb4YgihVFgoAA9BoBWRIL2uL+Vczh1F2kFlF28HlqT8WmlLPlXibS8Ych794HKEgaCwOq38hbfSstdTnGUvhDyM3iGAjmjMcqhkbcH60kuWsKJ8fKF8IIlKhQD8ZZVWx0tY06sThZGDAShbggWQXBI3veqpyzyE2AmaVGWW65bHQ202PQ6VOm1QhJe30DLxXLxWNmgkCC7FGCj1IIFbvxC7Zhf3FYOJT9S/UVmXDyM+deN8HlwstplysyBgpsbasvTTpTSRF4Vw4zYUM4lMbhHN1TOBe1tbD/SoHtnjBkgdSDdHXTX4WBH/ALVX+JYybEQKQW7vDQRIw1sCTbUep/auyv8APGDk/wBSPQ4eVOOHFYVJXAVje6g+RIv52NRXPuAGJgaKIZpjb4egBB8R2tpsaWfLMjw3xSkmOKRFmQXF45M2p9PCftT0wYTIvdgBSARbQWOt6w6ivw2Zj/Q1yVXkfAYrDxSJJEtjIzjxWN3NyOtWfvpNP5Y9fHt9ta6rUVmlLc8sZy99Jr/LGm3j3+2lU+Ln6U8Q/DNEqjMVOYlSLX8VzoQbX9b1aeYMcYcLLIN1Qke/T7mvnzH455pHJu77a3JJ6D1rbpKFZGTl+hFsv/E+WsUOJnGhAqh846jbLrb61bOYOX2xeFVVe5d0Lux/4d7tltoD7V1cjY5psBCzhgwXKcwIN08N9fQV3TYJoyWhsL6lDojeu3hPtpWaVktyz6JCo/CBeO5coyfictraWK/Db2pocr8GbCwmFmDKruY/RCbqp9taV+Jx6/xnOfCPxcbG/TwkNfpvTjTEKdmH1FX6qbaivohI3VivHfr+ofUUd+v6h9RWIZE81cujGwdy7silgSVtcgfl1pFYbhTzYvuYBchpAq33CXsLn0FfRL4lRe7KLb6jpSM5FxeTigcgnxS2A6lgbfvvW/STcYyx6Exs4XAtHhUZj3UyRrmIItcC3i/K3v8AeqNynyviYuIDFOl1Jc32+PN4vvTIhwZch5rEjUIPhU/TxH1Pyqv9oGJdxDg4TaTEPqfKNNWJ9Nvoaz1zk5OK99gaOH89TS8QbDCFbKWHxa+EfETtY/1q2iaTTwCx38Y0+2tfP/DMLI8xWEkOFdrgkEhAWP7aU8eUOJnEYKGUm7FLMf7y6H9qv1dEa8OP39RJnd38tj/LF+gzjXz1tpVM7ROCYrGLEscYshLHxAm5FrdKv1FY4ScHuRIq/JeFEMCRSDLMqhSG3sL2y/3dele+duazgolZFV2ZrWJsALXuRudrVM8WkRIXeUAoiliLX+EX09aQPFpJHYTSgjvruoN/gBKjfpobegrXpqldPMv7E3gb2M4vLPwiSbu2V2ibw+mxax6Zbmqh2ScKEuIfElj/ACrqo6HODcnroAPrUby7zYy4PFRyO1mw7d2GJvc6AD3BP0q29j4VcG5zAFpTcXGwCgfWrrIumucV02LsYFFeO/X9Q+oo75fMfUVzCRHcKxMMyhlMTsAMxUDe1j0vbeu38BHa3dpY9Mo6bfuaSHInMDYbEI7XETM0beVha5+V1NPVTWnU0eGWE8oSeSOxnL0Ets8Sm21ha30qp8f4FHh8HjIwNZVzhr/EUsctuhABq/VD81IpwkoYE3UgW3uQQKqrk1JDF/2UxI0mIhcBkkhjYq2oNiQf/c01oowoAUWAFgBsANhSd5AWeDFKxiJBi7sgHX4gQdPamxHjySR3Ug31IW2nl4qt1TzZlCR21iuQY82J7qXS2llub+XirDcQNge6l1vpZbi3n4qzDPHG+FDEwPCWKhwNRa4sQevtSJxfDRg+J90GLBMRH4joTqpvanxJxEggd1Kb21sthfz8XSk7zhw2WXiTyIhALqbtoPCANfLatukntym+BMdrMACToKX3aJzkURUw8ljm8ZG9raAenmasuCfvIu+xHQFspFlUDW9vzbbn7UneN4d3jXGOT/8AIllsD5Lax+9vlRo64uzMhS4GPyZw7DYiBGk7uSe2Z7HUam1x6CrimAjBuEW465Rfy3pIcqYtsNLBib/yzM0TfRb3+TX/AMJp7Kajq69k8p8MaNIwEdiO7Sx3GUdNulBwEen8tNNvCNOuldFFZBnJJw2M3ui3N7mwub761Ted+GRYXDmWFUWTML3axyjfKCdTe1Xw0je0Pjhkxri5yh8i/wCHQ/cGtmjr32fRciZdez/nLvIimJlDPclSdwum9htfrVvxWFjuZsql1jYB+oU6kA/KktyGZUx8EixuYixQuASt2FiCemhB1pp8xQNDBI0FxdWBS11NwRca+Hfpp6U9VBRu/L7BdC67MYAeIRnzikY/dabfB+Dx4aIRQjKgJNrk6sbnelZ2dRSQ4xS8Zt3RS411Y3v601Y+Ik3/AJUosL6qNfQa71HVT3T4fwCOys1x/wAQ0v3cu9rZRf3tfah+IEAfy5TfyUaeh1rIM6mW4sdqSPavib8RKjZYkH2Lf1pxvxAhsvdye+UZfrekrzhw2efHSS92QGNgD0FgNb7bVr0bUZ5YmXLgnJELmFrk2w8SSjTLfLt55jerhhOWoIxZIxbax1FhsNa98CCiBMgIGUb7+5qRqic5SfLGc/8ADo7Ad2lht4Rp7Vqx0SJG8mRMwRjqFF9DoSfPau2qf2mcUMWFVAbGR7f4V1P9KKq3ZNQ+RPgofJeIiXC4lpYll7qSKVA1yFZgUzH08Iv02q7cmc/nFO8cqqmVcwcGwIvaxB2OtLDg+PlwaPYlGdQhFvyjW+oriw4csAlyzHQA6k7gD18q7UtLGxNv3ymRyfQZxzuSIlP/AHuCE+Q3b3GlZj4UpIaQ9446nYey7D33qA7OOZfxeFs7XljsrE7kH4W+mh9RVtFcOcXCTiyZ5WIDYV6tRRUQC1RHNPGvwuFeYDMVsAPUkCpc0oe0XmGaTEywoW7mIKHAva5tct8zYVo01XlsSfQn0XPkXmt8akmdQDGV1GxzX0+VvvVnkhDCxAN9K+fOE8QniJMDOMozmxNgBux9KenLnGBisNHMPzL4h5MNGH1q7Wafxy3R6f8AwSZqeAwAi2eBr3WxYrcfdao/a/GiYTDd0FCKz5QNgMoIAA9qaDClX2p8OJVYoQbFixQDRSVK5tNbGqdPLFibGzr7L+FRYjAyJMgcLicwB/UFWxpkgUtOyvGGGKWN0YXfONDsFAOm/T71fk4qhBID2Fr3jcHXyFtaNQ82PHQI7qxXH/FFy5rPa9vge/0teh+KIFBs9jf/AIb309LXFZxnYaTPadyrFhnikjLkyyOSGN7WANh13brTYm4uqgXEmouLRufrppS37V52maFURjkzX0P58thbfpWrSycbFzwJkx2RuF4e7sbAysT8lWrR3BxBuwKxDZTcM3qdrD061TuzHBWgEU4tkYsEIFrm3iJ/pTGWq73mxtDNaYdV2AHtVa525tOCEYUC75jcjSy209zerRLIFBJ0AFyfQdaRvN3Nb4trFjkzXVL2AHTQbn1q/R0eWeWuF2JvA2+U+OnGYZZimQlmFr3GhtcHyqZtSf7KuOuMYYC5KMh8BJsGAzAgewNOCqtTX47GkCeQIryYgegr3RWcZwPwwKSYj3bH5qfdb21896BjyhAlUj++oJT67r89K7qo/aJx6QFMHhr99N8VtwnlfpfXXyB86nXB2S2gauaO0g4fE9zGgYKBmY9bi+lulutRHazPnhwsoJUuGGQ9AwDE+dxoKoPfsHDEnMpGt/L7HapXjnHJ8cIVe7smYCw1u2Xe2n5a7S0yrcZR9dshnJOc4cAaTiLRiJhGUNrL4bZCLg7fFaqXwrF93JE+xVkb/KQTX0fisOHQq2oIr5w4xhO6xDofySuv7j/SqtLc7E4v0sDaPoDhvLsEMrzQxhGlHitex1vouwuddKlRUby5i+8wkD/qiQn3sAfvUleuTLOeSRmisXovUQA0t+IcsSQcP4hJNlMkr5/CbjKrXXoP1E2pkVEc2RZsDiB/0X+wv/SrapuMlj5X7iYpuziMNj1RxdZIpFIOxBXX9qZ/JnLTYGKSNnDgyFktfRbAAH101pU8kYsR47CsxAHjBJ2A8dOAY559ICFS9jIQf/AbN71s1snvx6YkdWN4jlOVFLufyrbT1Y/lHrXKnAg5zznObfCQMq+g8/eoTm7jI4ekYiAVpS133PgC6XO5Oat/IfNUmNjkMoUFGABGlwRfUeY/rWXwz8fl9DyWPC4BI/gVV9gBXRais1QMxai1ZooAxaufE4BJPjRW9wDXTWDQBEPwXu2zweE9U0ytbp/d9668Fjw+hBRxurb+48x61W+0Dm18IsaxDxOTc6aBbae5v9qzyhxA4/Dl5l8SNlV9jtfp5H5Gr3TLx+R9CyTHNSyHBzCFSzshAA3sdGt62vXz7jYXSciRWQhdmBBF7dOnSvoL+JNCbYgjKdBIAbf4hsv1pLdoGID8QxDA3BZQD6ALWzQTeXH12KSGF2fcnQdzh8XlImykkgmzasASPMA1fgKh+T4suAw4/wCkp+ov/WpisFsnKbbJIzRWL0XqsANVninAooGxWO8RlMLWzG4Sy28PlewqzXqs9o2LycNn82CoP8TD+lWV53JL2AlOFwd7PFH+qRFPsWF/tTG5V4Af4nic0J7g5ipZbL4muLX367eVUbkTBGXGxqBe7s3UbAi9xrX0BBAFUKNAK6OsucXtXtEEjTxHEhELFguml/OlVxPkOWedpCr2c5jYDfzBva21NGHhYuGktJIPzEfsuw9967ctc6Fjh/qTKvy7wKfDwCNHC22DeOw19t71NLh58tu9TNffJpbyteu+1ZqDeXkDgEE2W3eJmvvk0t5WvWe4my27xM198mlvK167qKQHAYJstu8TNffJpbyteovj2BxD4dkz5i1wcgCnKRsLmx+vWrHWCKaeHkBN4LkZ4pUYllIbQsAoPubm/wAhTbwUdkA3sBra1ZxWBSRcrC/+vncVw4DENGTFJYZV8JB+JR1t02qc5ufYC+7SeZO9LwA2RGtoBcsNzc7AelUnhvF2w80TqTdWuNd7akH3FxWOYsaWkLdXkJ/zNf8AarF2ecAgxk0sc6ZwI8ym5BVgwFwRtoa70lCmrGOlyV9sdEE4dQym6sAQfMEXFba04XDLGiogsqqFA8gBYVurzpYFFFFABUVzLxgYXCySndV8I82Oij61K1Wuc+WnxqxRrIEjWTNINbkenqNd/Op17XJbugEzxHEyyNmmLEv4wT1Bv4h6VM8q84S4VlXMxjB1Um4tfXQ7H2rf2mRhMdkUWVIY1AHQAGwqNwXBs/DppwPFFiFB/wCwooP3INeg8kJVJzXDKx3Y6HvIjlI8S6E7a7fKlTiuQ2lmZv5hBbXKA3i6+IdPcVeeA4uSbCQR2FzEuck7LsNN9QOlWXDYRUUKosB/vfrXCUpVSaTJkFwfDYlII0DBcoy+NbmwAA2OlShhnyi0kebW5yGxHTS9d9qKqbyM4Whnyi0kebW5yGx8uulDwz5RaRM2tzkNj5WF676KQEdJDPlFpIw2t/AbHysL6VXObuXJ8VCEZ81jchfDc9CAdPkaudFqlGTTygFRyzyhNhcR3iq4I0HhAGU/Fck+2oNNOBwQCCD7aivRQeVR/wDCu7u0HhP6CT3ZPta4+VOc3N5YEnRWLVm1QAKKKKACiiigAooooAK4uJ8PWVLEKWGqki4B/qPSu2vLmgBNc98AhiiVlj7uTvQrKGzC2UkWGygnp+1e+x9//nSDzib90NS/ajGXVQqXZSCxHlY2uOu9V3kOKXDz/iMoCEFddyDbUD5V1VYnp2pPkjjkd1ZqIbmAA2MchPohI+tbpuMKtrpIbgHRGO/nbrXKwSJGiuB+LAKrZJPFfQIxIt5jcUfxYZM+SS17WyNf3t5UAd9YNcEfFwVZsknh6FGBN/Ida0/x0EGySCwJ8SMNulACi7VXvxF//qH2qz9m87DBsiKGaSZtCRoAqi5B3FVPm/BzT4p5imhIIK6iyiwq69lsOSIqykOSTc/p9uldS2cfw6SfwRXZeOHYBYkCqAD1tfU/Pp6V11gVmuWSCiiigAooooAKKKKACiiigAooooAKKKKACiiigAooooAK1TzhRckD3IFenawqNgwwmbvHJIDGyG2UFdL7a+djQBytwo4h88yZFAsBs5+YOg9L6104flyFDmCkkbFiWt9dKlQKKeQPKx2r3aiikAVi1ZooALV5dL16ooAhp+WIWJOUrffKSv2Glc8OBfCyEouaNt7WzLbzJOo9b6VYawy3p5A8RShhcEEelbKifwww7AoTlY2yaZQTrcaXtptUqp0pAZooooAKKKKACiiigAoooo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094725"/>
            <a:ext cx="3942184" cy="257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14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691848"/>
            <a:ext cx="3024336" cy="187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96752"/>
          </a:xfrm>
        </p:spPr>
        <p:txBody>
          <a:bodyPr/>
          <a:lstStyle/>
          <a:p>
            <a:r>
              <a:rPr lang="ru-RU" dirty="0" smtClean="0"/>
              <a:t>Окружение </a:t>
            </a:r>
            <a:r>
              <a:rPr lang="ru-RU" dirty="0"/>
              <a:t>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043776"/>
            <a:ext cx="8507288" cy="62707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• </a:t>
            </a:r>
            <a:r>
              <a:rPr lang="ru-RU" b="1" dirty="0"/>
              <a:t>Социально-культурное окружение. </a:t>
            </a:r>
            <a:r>
              <a:rPr lang="ru-RU" dirty="0"/>
              <a:t>Команда должна понимать, </a:t>
            </a:r>
            <a:r>
              <a:rPr lang="ru-RU" dirty="0" smtClean="0"/>
              <a:t>как проект </a:t>
            </a:r>
            <a:r>
              <a:rPr lang="ru-RU" dirty="0"/>
              <a:t>воздействует на людей и как люди воздействуют на проект.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этого </a:t>
            </a:r>
            <a:r>
              <a:rPr lang="ru-RU" dirty="0"/>
              <a:t>могут потребоваться понимание аспектов </a:t>
            </a:r>
            <a:r>
              <a:rPr lang="ru-RU" dirty="0" smtClean="0"/>
              <a:t>экономической, демографической</a:t>
            </a:r>
            <a:r>
              <a:rPr lang="ru-RU" dirty="0"/>
              <a:t>, образовательной, этической, этнической, религиозной </a:t>
            </a:r>
            <a:r>
              <a:rPr lang="ru-RU" dirty="0" smtClean="0"/>
              <a:t>и других </a:t>
            </a:r>
            <a:r>
              <a:rPr lang="ru-RU" dirty="0"/>
              <a:t>характеристик людей, на которых воздействует проект или </a:t>
            </a:r>
            <a:r>
              <a:rPr lang="ru-RU" dirty="0" smtClean="0"/>
              <a:t>которые могут </a:t>
            </a:r>
            <a:r>
              <a:rPr lang="ru-RU" dirty="0"/>
              <a:t>быть заинтересованы в проекте.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Менеджер </a:t>
            </a:r>
            <a:r>
              <a:rPr lang="ru-RU" dirty="0"/>
              <a:t>проекта должен </a:t>
            </a:r>
            <a:r>
              <a:rPr lang="ru-RU" dirty="0" smtClean="0"/>
              <a:t>также изучить </a:t>
            </a:r>
            <a:r>
              <a:rPr lang="ru-RU" dirty="0"/>
              <a:t>корпоративную культуру и определить, считается ли </a:t>
            </a:r>
            <a:r>
              <a:rPr lang="ru-RU" dirty="0" smtClean="0"/>
              <a:t>управление проектом </a:t>
            </a:r>
            <a:r>
              <a:rPr lang="ru-RU" dirty="0"/>
              <a:t>действительной функцией с определенными ответственностью </a:t>
            </a:r>
            <a:r>
              <a:rPr lang="ru-RU" dirty="0" smtClean="0"/>
              <a:t>и полномочиями </a:t>
            </a:r>
            <a:r>
              <a:rPr lang="ru-RU" dirty="0"/>
              <a:t>по управлению проектом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AutoShape 2" descr="data:image/jpeg;base64,/9j/4AAQSkZJRgABAQAAAQABAAD/2wCEAAkGBhQSERMUEBQVFRQUFxYXFRgYGBocFxcYGBYVFxwaFxQXHCYgFx0jGR4eHy8gIycpLDgvFx4xNTAqNSYrLCkBCQoKBQUFDQUFDSkYEhgpKSkpKSkpKSkpKSkpKSkpKSkpKSkpKSkpKSkpKSkpKSkpKSkpKSkpKSkpKSkpKSkpKf/AABEIALEBHQMBIgACEQEDEQH/xAAcAAACAwEBAQEAAAAAAAAAAAAABwUGCAQDAgH/xABQEAACAQMBBAYGBAoHBgQHAAABAgMABBESBQchMQYTIkFRYQgUMnGBkSNSocFCYnJzgpKisbKzFSQlM3SD8DQ1Q1PC0WNkk6MXJlTD0uHx/8QAFAEBAAAAAAAAAAAAAAAAAAAAAP/EABQRAQAAAAAAAAAAAAAAAAAAAAD/2gAMAwEAAhEDEQA/AHjWbekO+7aSX0/VSKkUcrosTRoRpRio1nBbUcccNzzitISSBQSxAABJJOAAOZJPIVnfpBuuFztJZbae39SvZneNxIOS5eYKuMHTh8Y4cBxFBoSylLRozYyyqTpOVyQCcHvFe1eduylVKEFSBp04xjuwRwxivSgKKKKCs7w+lkmzrJrmKETaWVWBfSEDHSGPAlu1gYH1vKlv0C343d5fw21xDBomYrmMOrL2Sc9p2BHCmRvH6Nvf7Ont4iBIwVkzyLIwcLk8skYz50lOgOwhsmYbR2o6RJE8sMUasskskwBjfCxkgBAWySfDxGQ0jRUT0e6VWt8mu0mWUDmBkMufrI2GX4ipagKKKp28HeZBsoIJEeSWUEoi4AwMAlnPADPDgCfKgS28/p3tJNpXMXrM0KQyERpE5QaOBQnQQWLKQ3HPP4U7N1W2prvZcE1zKJZGMgZsKD2ZGUBgvDIA8BwIpRbSa36RE3OWtbqHqkmjC9arQNKE65caWzGG7We4LTG23Clj0bkS1nRlW3KRy8AH6xsHTp/DYMQO/OKBiKwIyOIPKv2qtux2s9zsu0llKlyhU6RgdhmQcO46QM+eeVWmgKK+ZJAoJYgAAkknAAHMknkKW0m+P6WVIrYz6Xbq2jY4aMY7RGgnOc92OI495Cwb0tvS2ey7ie2YLKvVhWIBxrkRCQCCM4Jxmljua3lX1ztAW91MZo5EkPa0goyjVlSACeRGPPPdVj2tvHtdpW/qMkM6veFYQRoZI3dl0Oz6gdIfB9nu5VU+gUEWwlbaF46zJOzW0PUBi4KuxdikwjwuYwMjJ4jxoNBUVUuje9LZ99IsVvP9K3KN1ZWOBnAJGknHcCattAUUVQunO+G12bI0DLJNOACUTAVdQyA8jcsjB4A8xQKv0gb24/pIRyMwhESGFcnSQfabTyzrBB/JHlTR3HXs8uyY2uGLAPIsJPFuqUgAEnnh9QHkAO6lVtrax6QieZ2jtprOPXHH2mV4M9sllUsXVsEnGMMOAwTTq6Abasmg9Vsjoa0zHJC3CRCrEMWGe1lsnUCRk+PCgtdFFFAVA9NOmEOzbVp58n8GNB7UjnOFHh4k9wB58jPUmfSPhD21rIpz1U7xt4gvGGxj3JmgXu2t9W053LLP1CfgpEqgAflEFm+J+VdPRjfff28yG4la4hz20cLqIPMrJjUCO7JxS7r0gj1Mo8SB8zig2zZ3ayxpIhysiq6nxVgGHDu4GvavmNAAABgDgAOQAr6oCiiigz16QfSOf1wWgkYW4ijcxjgGZi3FscW5DAPAYqtdHN4Xq9lHbtktFPMyn/w5rWaIjPlI+vHifKpH0gT/AGsfzEX/AF0taBobjellxHfxWvWsbeTXmM8VB0kgrn2eOOVaTrIW7nb8NlfxXFxq0R5J0DLcVIGASO/zrVmwNux3kEc8OdEg1KGGGxkjioJxyoJGvmWQKCzEAAEknkAOJJr6pV9I95MLx3NhtM3Gz5mLRiRELK0ZJAkQgElSBgjzOD4BP71ekS2+ziwcgSyJHqVsErxkdVYci0aMmR9as4dLekbXbQDPZhhReHAF2HWStgcATKzD3KvhXj0h0IVit7xrqBe0uUkjVWOc4ikJwfMeNRKRE8sfMD99A2vR0ZvXZseyYnz+tF9+K0NSy3HdDDaWhnkxruANPknPP6R+xVpm0BWc/SL2lr2hDEDkQwAnyaR2J/ZC1oystb40dNt3DTKcExMng0YjRQR+qQfMGgrfRS5ZLjSpI66KeA+YlhdMH9Ig+8Cp3bHTw3OzY7LDa/WjMx7iHTLAce+d5Gxjlpr93T9GGvNoq2MxQapXPdkKxQZ8S+OHgG8K7t0fQE7QmWXUojtpUMinOplOWGnAwfZI4450GhOh2x/VbG2gxgxxKG/KI1N+0TUzRRQVHepI42ZNozxMYfH1DIoPw7j5E0tOk9xawbM2c1vIY7qZZELJwYh0KzdYefByFHv4eIdHSLYwu7Wa3LMglQpqXmueR8+Pd38qRdruhv5pHjmgjXquAldx1cnHnGVy3EccEDz48KCl9B7lotpWolJ0QS9YwzwxGDIT8hmu3pltYz7L2QWOWHrur8ozqf3Yr02nZNDcTxaA8sDOsmjj7KMxIOMlcAjl48KhtrP1lrG+CqBn6sHAGSVD6R+Fk44jw99B4WuxbqGCPaESsIlk0rKv4EikEahzXuweXdzrUO7vpom07NJhgSL2Jk+rIBx4eB5j347qQWxd5rw7LbZsNsHaYSKzkkn6QY7EQXmByJJ491W7cX0S2jb3bTSxPBbPGQ4kGkueaYjPayDx1Y5ZHfQPY1kTedemXa18x44ndPhH9GPsWtd1krezapHti9WMEAyBsH6zojsfcXJPxoK3s7aLwPriODpZT4FXUoykd4Kkj40ytzN71u20fPFrYhvEssSKxPiSy6vjSrq+bl7zq9s2ucYcOnDzjYDPnkUGp6KKKApJekBJCktvqky8iaWjyeyiscS8OXFmHnjhyNOqWTSCcE47gMn5VlzfBJ1u2ptR0giBe0eCjqo+Z7hzNBTooEZ9LMFGfa5Aj4+yamOjmxo7i+jt4cszsAhY9nVzJOBnAAJ5HlVo2NutS62VLfdckIjRnXBLj6MMZFlXGVPAYIJ58iCDVo3FdBVTRtB5IpS+UiCFiYiVbXr1KNLjguBngSc8RQOTZNm0UMcbuZGRQGdubEDifLj3V10UUBRRRQJD0iOh3CPaEZ5aYZh5cdDD7VPvXzpF1rfetAjbIvetXUFiLAZIw6kFTkceDYOPLB4VlKC2Bjkb6mn7SRQctSnRm3aW7t4lJHWSxpwJ/CYDuq9bm+hdttCaQXcWtFRmwGZcHVGF4oR3FqbmzNzWzre4inhjkV4mDr9IxXI5ZDZzQXgCorb/AEVtb1VW7hSULq06s5XUADpYEEE4HEeAqWooM6b9ui1pYiySzhWLUJy+NRZsdSFyzEk449/fSoFaJ9I8D+j7fgM+srg4446qbIz8vkKzxJGVJB5ig1xuyYnZdrlg3ZbiPDrHwPeOXwq0VUd1Nto2VbDxDn5yPj7Kt1AVnP0ir122hDGVKpHCNDEe2XYliG7wMAeRB8a0ZVR3rbPWXZN5qUMUiZ1JAJUphsgnkcDmKDOvQreJdbNDi3EboxDMsikjOAucqwIyMA+4U3dyu1UnubxoIBDCUi0qoOnUHkZzzOMu7YGfZAHdSQ2QqrDMzcuR5eH/AHNOb0bW/q95+dj/AIWoHJRRRQFR239tJaW8k8gZlQZIUZJyQB7uJ5ngKka+JYgylWAKsCCCMgg8CCDzGKDJm29vONpy3ahoxLL1g4505II48iVP7vOuja1z6y+Hijit4U0QqnAAMesYhuftaj5asca7t5DpZ7TuLaCP6NTGUXJ4a4kcjjnPEnFQ1/I8axGYCPrFimQA5EkTkj94bPmtA4/R7SM2UzKihxMw1aRrKEDALYyQMGmtVF3OXuvZ+j/lSuvwbEg+1j8qvVAVnT0h+jzR30d0B9HcRqpP/iR9kj9TSfn4Vouqdvc2Qtxsm71KCYkMyHAJVo+1lSeR06lyO5jQZNqwdBbvqtoWUnABZ4yT5a1znw4ZqJ2fbB30tnGGPDyBNS/QvYMtzdQdTG0mJo9aqDwTUuWJHsqM8W7sig2FRRRQFJzf/wBBRJCL+BPpIsLPgcWj5Bz4lDgZ+qePBacRNc0kSzRurjVG4ZCDyZSCrfA8aBH+j1cCSO+tpCdB6uQqQCjL2lcEHxGke6pj0eduCWCe3IAMD9ZHjhlJdXAjv0sDxP1wO6rRu73drso3a6usWeRerYgZ6sDAV/xtTNy4HAPDOAqdx9z6ttuS3b/iJPD+lGwf9yH50Gjnzg4xnuzyryW5IIDqVzwzzXPhn/uBXvX4ygjB4ig+Xkxj/WPfX0DXJFAwkIBOgjPPkeWB4CusCgqO9x8bGvfzYHzkQVnron0e9Ytb0n/h280//paMfbmtD71wn9D3vWMFHVcCe9tSlR7y+B8aU+63Ygk2XtR29g2sic+OrDuMeGNI+fvoJ30cLcdXdN3/AEY+bS/9hTopEejle/S3EfjHn9R1/wDzNPegKKKKBQ+ke39UtF8Zz9kbD76Te3tjsjwSsB1dwTp/y3EbA/YfjTb9I2cFdnx57RkkbHfgCNc495qtdP8AZWNhbMnHNJp1P+a7uP5Y+dA9Oh8IWwtAvLqIj80BP2mpiq3u6ues2ZaHwj0/qMyfdVkoCobpmV/o691+z6tcavd1T5qZqpb2Lzqtj3reMWj/ANRlj/6qDN+zdjl9nXUvIQ6HPnrmjiA/efhTW9GsfQXn5yL+F6gOimzdXRrajY4kR/KJll+8mpT0bdpKPW4T7baHXzC5B+PaFA8qKKKAooooMxb2B/8AMM/vgPyt4jVm3udD87J2fdRrxtoYo5cD/huq4P6Mhx/mVXN4zdZ0gvNPa/u1zjOGWCJefd2gRWg9sdH1uLGS0J0h4TFnGdJ04DY78HB+FAs/R/2rqE8Z5skcg96Eo371px1nTdJdNZ7VFtKNLo8tvJ4EksBj/MUVougKj+kNn11pcRf8yGVP1o2X76kK4du3fVW08g/4cUj/AKqM33UGN9lHDk/iP/AabXo2wZnu3+rGq/rsD/00obD2yPFXH7DU+/Rx2SyWlzOwwJpFVfMRqePuy32UDfooooPib2TX0i4AA7q/a8L656uKR8atCs2PHSCcZ86D4cZkGOSAk+GTwHxxn51mGO+9V6Ss+cBNoSA+SNOyt+wxp1dGN8GzriPLzrBKclkm7GPIOew3DhwPdyFZ66d3KttS8kiZXVriRlZSCpBckFWHAjzoNh0VSN13S+baMVxPKuhTKBEuOCroHDX+Gc8c/jDgKuxNB5XV2kS6pXVF5ZZgo+Z4V8Wl+kqh42V0PJkYMp9zLwpDb2t7azTCCyCPFFnVKc4dzwIjKsOwMYzxB493O37mklvLJ7i4Z43aVlDRARdaqqvacIAHIYsurGezg5xQSO/eZV2PKGOC0kIXzPWBsfqgn4VB7nejxbY13oPbuVkjA7geqOM/GQ/ACpvfxaa9jynGerkhf3dvRn5Nj417bkpEbZMTRoyZZw+o5DMpC6lP1dIA96n3kFbu6sNo7KuVlk2bdyIwZWCIdQDYGcYPHIzg47uNaJs7jrI0fSya1VtLjDrqAOGXuYciPGvXFftAVH7c2/BZxGW6kEcYIGSCSSc4CqoJY8DwA7jUhRQZd3kdJv6Q2kLi2jneGJY41yh44LHsqB2QxPDPH9wZm9fZ0dt0dWBiSVMCxkgAmTVqbI7uzrpq4ql747JJNj3XWAHq1V0J/BcOoBB8SCV/Sx30HNuSves2VGM+w7r7s4f/AKqv1LvcWsf9FgxqA3WMHPidKkfskD5+NMSgKWu//aHV7JKf86aJP1SZeP6lMql1v6nZdkOFUtrlhBIGdIDF9RP4IyoGfxsd9Bw7l9krLsmeKZdUcrFGByNSmGMHiPf3VSuhvQXbOy7pbiOxSXGVKmWPJUjB0sJOzkHgcHzFNXc7/ua0zqziTOocSTNIc8eYPcfDFXOg4Ni30k0KvPA1vIc6o2ZWIwfrISCD8PdXfRRQFFFQXTKzvZbZk2bLHDMxwXkB4Lg50FQdLZxxwe/kcGgzrtraAk21eyxZjAmfHA5yjgasHv1LqwfGtSxngO/hz8aTXRn0fmjmSe8u9Tq6yFY1JDMrBu1JJxbJ/Fpz0Get50BttvtLGApkiimXB5spC5x3HVH9me+n1snaS3EEc0fsyKGHlkcj5g8PhSg9JKBAljJw63XKoOBkoAjcT3gNjgfrHzq/bqr0S7IsmGP7vScd7I7IxOO8sCT5k0FsqG6af7uvcf8A01x/JepmorpXaNLY3ccftvBMqcQO00bAdo8Bx7zQY7sUJ145lcD3syjHxGRWtN29qI9l2ir/AMoE+ZYlifmf3VmDor0duL0zRWiB5FQS6dSqxCsAdGrm3a5Z+7Ogd2XTW6mCWl/ZXEM0UYHWtGwjcIAMsWA0MeHLIPdjlQMOiiigK+Jo9Ssp5EEH4jFfdFBjSXY5hvZLdyG6mSWNyOR6sspIz44r96SdHXsrtrd+LKIyMjgQ6K44d+M494NOtOihfpZK8kIMPUidTp7JwkaAnuLdaCfhmu7fVu59ciN5AGNxbpjQoz1sYbUR46lBZhjny8KCy7rdnmHZduGzqYM5yMZ1MSDjwK4PxqW6XITYXgUEsbecAAZJPVPgADiTnurm6BbU9Y2daS6dGYlBXwKdg8+7K1P0GTNk7pdp3ADJaOqnvkKx9wPJyCeB54rUHRjZTW1nbQOQzQxRoxUYUlVAJAwOGak6KD8Izzr8VQBgAAeVfprI11vB2i108pu5kk1E4EjBFwfZEedIUcsYxQa6orn2fNrijY5yyKTkAHioPEDgDXRQFFFFB4Xt9HDG0kzrHGgyzMQFA8yag7Lb+z9qxyQxyw3KEfSRnngEcSjAHAbHaxzxxqB35orbJkTP0jPGY1z2nKsCwVebYTLY8s91KPcGX/pdNDAL1U3WD6y6RwH6ek/o0Gj9j7EhtY+qto1iTOdKjv8AEnmTjA4+AruoooCgiiigjNv9JLeyi627lWJM4BOSWPgqqCzHyANeHRvplaX4Y2c6y6faXirr5lHAYDzxilt6SGzJHtrWZFzHC8gkP1TIIwpI8CVIz4keNVv0cLWQ31xIv92sGl/ynkUpw/Qag0PRRRQFFFFBXtu7wLGzmWG6uEjkYAhSGOAeRYqpCD8oipqyvo5kWSF0kjbirowZTxxwYcDx4VlPexDMNq3bTo6a5GMZYNho17KspbmNIHLgOXDlWid12yGttlWkbghur1sDzBlYyY8va5UE1tno/b3aBLqGOZRxAdQdJPep5qfdXTY2McMaxwoscaDCqoAUDyAr3ooCvxhkca/a5Nruy28xj4OI5Cp/GCkjh76BW7E3ZWdvtgTWe0Y1ZJHPqgKGQZDaov7zOnGRxXIA8s03axJb30iSrKjsJFYOrg9oMDqDZ8c8a2rZvmNCTklVJOMZyBx093uoPaiiigKKKKCjbf3ybOtLgwSSOzq2mTq0LLGQcEMeGSO/Tmrhs3aUdxEksDrJHINSMvIj/wDvDHMEEVkfeFYPDtO9SQ5br5Gz4iRusB4/isK0XuYh07Fs894kbnn2ppCPdw7qC7UUUUBRRRQIbp/v2uUneCxRYlRsdY6hpGIODhT2VHvBPurk2VDs28MG0rmExYkYXaRN2PWFKSh+pKk9U0QkdgDyV8AlSTDb7+jRttoM6jsTfSL+kSSP19XwIqn7G2+YI5o9OpZerOM8mjbn55jaSMjwlNBsLam0kt4JJpTiOJGdj5KCeHn4VR230Wclk01u2Z/ZWB+DhyDxYd6DmWUkd3AnFKvp5va9c2da2cOsHq4/W2YY1uiqNK8eKlxrJ8l86W0WdQ051Z4Y558sd9BqLdL0wmvYp0uSGe3ZFDYwzKylgz9xPAjhjlV+pS7jujV/bmaa8j6uOaNAA3CUlGYqWjx2RhmHaweXDvq7bxtqyW2zLqWBWaQRlU0gkqXITXw+qCWz+LQJbe/vFS6vYktwWjsnkDHPZlYlFYd+U7JXzBPcaLDplZ2cF3dWEUUV1Ktv1QBZniMhfrkxISukNGSCoHZlQGl5ebKlht4pJI2RJ2Yxs3DWI8A6V54Bb2uROccqjscPj/rhQPfdtvsubu7itruOEiQ6RIuUYEg4yuSGyeHDHOnVWMejN8be7t5h+BIjD4N/+q2ajZAI5HiKD9rwvrsRRySN7Mas59ygsfsFe9VPeptdbfZN4zHBeJol82lHVj7CT8KBX/8Axdfa8rWk0EcVm8UzTYYtKEiheXIlICrgqOOg1E7U202wDaxbObE7wpNel8OsjOMpGRgaVUaiMYOJBk1Qti7U6hbnHBpYGhU+Gt49fzjDr+lR0m22bu7mnb/iN2R9VAAqL8EAHwoNIbsN6Y2rrjeHqpo1DNpbKMMgZAPaXieRz76v9Zw9Ha607SkX68DD5MrfdWj6Aqqb09syWuyrqWElZAqqrDgV6yRI9QI5EBiQfHFWuoLpxsE3uz7m3X2pIyE8NakOmfLUBQZe6N9MprYqJGMluZNTxsEfj+EyCZWCsQTkgceRrTvRHpIbpXD6CyaWV0BCSxSKHjcKxJQlSMrk44ccEVkMZXUhHHPEHgQRnx5d9WLYXS2+ieMWjyNLFy0hn7AVF0lMdpQqqOI5KvgKDXdFRPRPaUtxZ281zH1UsiBnTBGD7m4jI44PjUtQfMkgUEsQABkk8AAO8nupfdK991haoeocXUv4KRHse9psaQPydR8u+pjeptPqNkXr97RGMcccZSIuHwbPwrJBoGtabt4F2lbymYTWcsRvwuPpjCpVtLxYOri3HHEqkmBkAVoSwv45o1khdZI2GVZSCpHkRWX+j3TCRBs0sMpatPC2M5aOfHZYd+MnHuXwpg+jjcHTtCI8kkibyywlU8P0RQOeiiigKQ+8rfbdRXM1rZhIRE7RmX25CVODjUNKfInlxFPisY9KrnrL26f600h+bmgZHRW0tto29rcXKh7uO6FvO7EkzdasnUPKOTkSFFy3MRkNkcuzdjvgumurexuI4DGxMYKRiNlOlsAKmEGWwMaRzpV7G6RSWySrGcdYYWH4skMqyI/vHaH6dd9jeFL8XqgJGlz16hjpyBL1gUcPDhyoNJ7M6aStder3dr1DHQFKyrKNUiPIqtpUacqjjPEZjI5FS1rzWT+mO8aW9lkYDSJNPAE6QEDquBnmA7cfxzwqqrtCUcpHH6R/70G26Kyb0T6L7UvyPVOv0cjK0jpEP0yePuXJ8qcewtypSP8Are0Lx5Dj+6mZEXyGrUW95x7qDl9IVoxaQFly+twv5JUav2tB+FZ2NaC9I7/ZbbsZ+kcasHs8EOC3IZx+zSASAlWYclxn4nAoJLZHRW7umVba3lkLDUMKcadRTVqPALqBGScZB8DTw3Qbons3F5e8JsMqQ4B6vJxqZxkFiOWnkDzPIWfc5s6WDZFuk66T23UZBykjmRTwJxkNy51dqAooooEV6S57dh+TcfvhpJ54fHw++nJ6Scb+sWbFT1fVOA3dr15Ye/Gk/Gk4U4A0E/6gRs2G6X8C7kiJ98cci/wtWrujF+Z7O2lY5aSGNmPixQZPDzzWceitmbrYm0ogMtAYrlf8svr5d/Vk/Kn5u1iK7KsQzKx6hDlTkYI1DmOYBAPmDQWWl9v1tA+xpiTjq3hceZ6xUxw8mPypg0rfSE2pImzlijRys0g61wpKKiEEBmAwpaQpjPPSaDN1FFekMpU5HPu4Zx7s0DT3D9Gbr19LoRMIFWRWduAOpCAFz7RzjlWjKrO7WF12XZ9b7RiDH3OS4/ZIqzUBX4a/aDQY+3iIBtW/AGB6zNy/LJq67h71YZJZHIAae1h58fpVuUGB3/SFKrO9jYs0G1Llpk0ieWSWI5B1IXIDcCce44NcPRLY1xeSpb2R+kBM/Fgq6o8YbJPMZOPyqDYFFedszFFLjSxALDOcHHEZ78GvSgVvpETY2ZEoxl7mMc8co5T48e751nS4jKhQeeM/Mn7hWqd7vRg32zJlRdUsWJoh3kpnUBjmShYAeJFZhghVur6xgMDtZ+rnKjP+uYoJrY0GmFc9/a+fL7MU1fR7tiG2m/cZIVHvAmY/xCltCwYEphlUcSvEKMd5HIYH2U2twtwvUXiAcROsmfrCSJAOHhlG+flQNKiiig+ZAcHHPHD31kTpr0Iu7CZvWY+DFirrxRuPc3x9/jite0n/AEjo3Ftayo2FWV0bHPLqGHH9A0CL2SozISASsbMuRnBGOOK5J7hnOXJJ8/8AXCuzZZz135p/uqPoCmhuF6N293dz+tRLKIo1ZA/FQxfGSnJuHcQRSvpv+jaf65dfmB/MWg0FHGFACgAAYAHAADuA7q+qKKBe794s7GmP1ZIT/wC4F++s025+il/Q/irTe/FsbFufNoB/78Z+6syWillKj8N41+eqg2J0VbNjaHxt4f5S1KVz2FqI4o4xyRFQfoqB91dFAUUUUCd9JOL+q2jeEzD5x5+6k5tnZum2tJARiTrF0jmCghJLeZ1/Z504PSUu8W1nHj25ZHz4aEC4+Ov7KUN8+pbXngkcP1B9woGTayLB0Z2gVRSXmWM8xz6gA5XBOMk45eOQSC2N3k0bbMszCoVOpQaRnAI4NzyfaB50pukFl1PRctnJublHx3DDaQPlHn41etxl3r2RGvfG8iH4kOP2WHyoGDS937z6djTDONckK+/6QNg/q5+FMKlZ6RU2Nlxj61zGPgI5m+4UGb679h2hluIkUAlmAAPInPAfOu/oxsaO4S9Lk64LV5ol8WV48k+5CTj49xr13ex6tpWg8Zo/41oNZ7EsjDbQRNjVHFGhxyyqBTjyyK7aKKAooooM9ekj/ttr/hz/ADXrn9Hmz1bSkfujt2+bOgro9JH/AG61/wAOf5r1Oejjs7C3kxHPqYx8E1N+8UDpooooOPbAkNvN6vgTdW/VE8us0nRnP42KxvfW8sJ6qaNopMh21ghzkdnIPEd5+NbUrMO+6LO25B9ZYP4FFBVGvJYYwUkdVkyGAZ11jB4sOAYDPfnnzNOPcdZ3HXSThP6pLCEY6lyJUKuo051HsOwzjvpP9LLRkeFm5Sxa093Wyx/vQ/ZWidykWNmL5yOfkEX7qC+0UUUBSo9I3P8ARsGDw9ZTI8fopsf686a9K70iF/spPK5j/gloM+bK5Tfmn+6uCu/ZXKb80/3VwUBTc9G8/wBeuR/5f/7sdKOmz6ODf2hcD/yx/mxUGiqKKKBc7/JcbHcfWlhH7Wr7qz70dQdba5Ix6ymrPkUx9/zrR2+fYL3WypVhDM8bJKEVSxfScEADj7LFv0aR27zZuzrh3tdqNLDIzqIHUhQrHgyuWBAJIUDUMc+IoNViiq/0N6GRbNiaOGSeQMwbMz6iMDGFAACj4VYKAooooE36R5BhsU5M0smCeQAVQftI+VKa/tNBtPyin6nVcftpw+kKgMNgCAc3B+WniPjw+VKnbN2h9TjU5dHmd/LX1YXj49gn4jxoNBdCdiwzbJtY7iKOVCpfTIoZcl3IOGB49rn51Ytk7DgtVKW0SRKTkhBgE8s493D4V+bAjVbW3EYwgij0jwGgY5gV30BUN0t6LQ7Qtnt7gdluKsPaRxnS6+Yz8QSDwNTNFBjfpP0bn2bdPBNlWAOllyFkjYFdSnvVlyCPeDyNde7WVV2pZlzgCaPifyhTz3+bMhfZbSyBetiePqWJwwLuqso8crk4/Fz3Vm2zuHikSSMlXVgyN4EHgRnzFBtwUV4WCuIoxIcuEXWeHFsDUeHDnnlXvQFFFFBl3fDtL1nbcqscpD1cI8gqhm/bZqeO6fYPquzIdQw846+T3yAEDywmkYrNvSO7Eu0rx1OoSTXJQjvy0mnHjkYxWnOgXSqC7s7cRzxvKsSCRQyhwyqA2YweHEe6gs9FFFAVmbey/WdIJQB/diEH4RI2fLnitMmss9J2Mu278jn10iAZ5kMI+fdyoPjedDg7MTk3qMRI5Y1yzMM/PNP/AHYWPVbMtwfww0nwdmZf2cUod+NqP6WtFCgYtYgfAhZJuAHljFPnYFs0drbo4wyRRqw8CqKDyJ7/ADoO+iiigKV/pDn+yk/xMX8EtNCld6RP+604j/aY8ef0c3LxoM+bK5Tfmn+6uCu/ZXKb80/3VwUBTX9HE/2lP/hW/nQUqKavo5H+05v8K/8AOgoNHUUUUBUFtDoNYzzrPNaxNMrBg+nBJHIvj28fjZ5VO0UBRRRQFFFFAvd7fRK+2ikMNoLcRIwlZ5HIk1jUoCgIdIAOc5yc44Y41Dbe5K9ZrMQSW7dShWSV8qzs0sjnKBTlVDaRxJ58uADxooPxVwMDkOVftFFAUUUUCs39C4mt7e1traWYyya2ZI2YJoGFXIGFLFufgp8ahLzdGT/Q1oYhjM8t7KoOBjqSU192fYHnkgc6d1FB+AV+0UUBQaKKDKm1Ogu0rC7WZ7RpNMnWgonWRNiQnDdWCADj2TjgadO7zZuz7seuR7O9VuEftB0I0vjOYs4UjjzCg+Q4UwqKAooooCs63XRx36S3NuGwZZxLzHssBOTjvITPxx41oqln0b3azxbdutoXEgMZaQwYOWbrRjDDHZCKdOPIY4Cg598+7aS8AvbZszW8RBiCktIFcuNBHHUAW4YOeAFT26rprJtC1YXERjmtyqP2SFcEdlgDyJwcjy88C7UUBRRRQFLzfvsozbIkZdRMEkcuAM5AJRs94AVy2R9XwzTDr4mhV1KuAysCGBGQQRggg8wR3UGONl2i9RNJ1g14ZDHg6gpTUHzyIyCuO7h41DVq293O7NdGVIOp1E5aJiGIII05bVheOcAcwKiV9HzZn/mD/mj7koM0U0/R0/3pL/hZP5sFMhdwOy/qzH/NP3CpzotuxstnzGa1R1kKFCWdmGklSeB81FBbKKKKAooooCiiigKKKKAooooCiiigKKKKAooooCiiigKKKKAooooCiiigKKKKAooooCiiigKKKKAooooCiiigKKKK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76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 smtClean="0"/>
              <a:t>Окружение </a:t>
            </a:r>
            <a:r>
              <a:rPr lang="ru-RU" dirty="0"/>
              <a:t>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507288" cy="59492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• </a:t>
            </a:r>
            <a:r>
              <a:rPr lang="ru-RU" b="1" dirty="0"/>
              <a:t>Международно-политическое окружение. </a:t>
            </a:r>
            <a:r>
              <a:rPr lang="ru-RU" dirty="0"/>
              <a:t>Может потребоваться, </a:t>
            </a:r>
            <a:r>
              <a:rPr lang="ru-RU" dirty="0" smtClean="0"/>
              <a:t>чтобы некоторые </a:t>
            </a:r>
            <a:r>
              <a:rPr lang="ru-RU" dirty="0"/>
              <a:t>члены команды были знакомы с имеющими значение </a:t>
            </a:r>
            <a:r>
              <a:rPr lang="ru-RU" dirty="0" smtClean="0"/>
              <a:t>для проекта </a:t>
            </a:r>
            <a:r>
              <a:rPr lang="ru-RU" dirty="0"/>
              <a:t>международными, национальными, региональными и </a:t>
            </a:r>
            <a:r>
              <a:rPr lang="ru-RU" dirty="0" smtClean="0"/>
              <a:t>местными законами </a:t>
            </a:r>
            <a:r>
              <a:rPr lang="ru-RU" dirty="0"/>
              <a:t>и обычаями, а также с политической ситуацией, которая </a:t>
            </a:r>
            <a:r>
              <a:rPr lang="ru-RU" dirty="0" smtClean="0"/>
              <a:t>также может </a:t>
            </a:r>
            <a:r>
              <a:rPr lang="ru-RU" dirty="0"/>
              <a:t>оказывать влияние на проект.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Другими международными факторами</a:t>
            </a:r>
            <a:r>
              <a:rPr lang="ru-RU" dirty="0"/>
              <a:t>, о которых следует помнить, являются временные </a:t>
            </a:r>
            <a:r>
              <a:rPr lang="ru-RU" dirty="0" smtClean="0"/>
              <a:t>пояса, национальные </a:t>
            </a:r>
            <a:r>
              <a:rPr lang="ru-RU" dirty="0"/>
              <a:t>и региональные праздники, формальности, которые </a:t>
            </a:r>
            <a:r>
              <a:rPr lang="ru-RU" dirty="0" smtClean="0"/>
              <a:t>нужно соблюдать </a:t>
            </a:r>
            <a:r>
              <a:rPr lang="ru-RU" dirty="0"/>
              <a:t>при оформлении поездок и командировок, и </a:t>
            </a:r>
            <a:r>
              <a:rPr lang="ru-RU" dirty="0" smtClean="0"/>
              <a:t>логистика телеконференций.</a:t>
            </a:r>
            <a:endParaRPr lang="ru-RU" dirty="0"/>
          </a:p>
        </p:txBody>
      </p:sp>
      <p:pic>
        <p:nvPicPr>
          <p:cNvPr id="15362" name="Picture 2" descr="https://encrypted-tbn2.gstatic.com/images?q=tbn:ANd9GcQMcn7FbYYP-BCIn_2iIeAo49M1LX5vfQAPzdjuNzImQZEOaZsoZ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048" y="2852936"/>
            <a:ext cx="3838128" cy="214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5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 smtClean="0"/>
              <a:t>Окружение </a:t>
            </a:r>
            <a:r>
              <a:rPr lang="ru-RU" dirty="0"/>
              <a:t>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507288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• </a:t>
            </a:r>
            <a:r>
              <a:rPr lang="ru-RU" b="1" dirty="0"/>
              <a:t>Окружающая среда. </a:t>
            </a:r>
            <a:r>
              <a:rPr lang="ru-RU" dirty="0"/>
              <a:t>Если проект будет воздействовать на </a:t>
            </a:r>
            <a:r>
              <a:rPr lang="ru-RU" dirty="0" smtClean="0"/>
              <a:t>окружающую среду</a:t>
            </a:r>
            <a:r>
              <a:rPr lang="ru-RU" dirty="0"/>
              <a:t>, в команде должны быть участники, имеющие представление </a:t>
            </a:r>
            <a:r>
              <a:rPr lang="ru-RU" dirty="0" smtClean="0"/>
              <a:t>о местной </a:t>
            </a:r>
            <a:r>
              <a:rPr lang="ru-RU" dirty="0"/>
              <a:t>экологии и физической географии, которая может оказать </a:t>
            </a:r>
            <a:r>
              <a:rPr lang="ru-RU" dirty="0" smtClean="0"/>
              <a:t>влияние на </a:t>
            </a:r>
            <a:r>
              <a:rPr lang="ru-RU" dirty="0"/>
              <a:t>проект или быть затронута проектом.</a:t>
            </a:r>
          </a:p>
        </p:txBody>
      </p:sp>
      <p:sp>
        <p:nvSpPr>
          <p:cNvPr id="4" name="AutoShape 2" descr="data:image/jpeg;base64,/9j/4AAQSkZJRgABAQAAAQABAAD/2wCEAAkGBhQSERUUEhQVFRUVGBcZGBgYGBwYIBsYFxcaGxwaGBoaHCYeGxkjGhccHzAgIycqLCwsHB4xNTAqNSYrLSkBCQoKDgwOGg8PGi0lHyQsLCwsLC0sKiwsKS0sLCwsLCwpKSksKSwsKSwsLCwsLCwsLCwsLCwsLCwsLCwsLCwsLP/AABEIALoBDwMBIgACEQEDEQH/xAAcAAABBQEBAQAAAAAAAAAAAAAAAwQFBgcBAgj/xABGEAACAQIEBAQDBAcGBAUFAAABAhEAAwQSITEFBkFREyJhcQcygZGhscEUI0JSctHwFhczU2LhFTRDgpKywtLxJERjorP/xAAaAQACAwEBAAAAAAAAAAAAAAAAAgEDBAUG/8QANREAAgECBAMFBwMEAwAAAAAAAAECAxEEEiExE0FRBRRhgfAiIzJxkaHhUrHBM3LR8SRCU//aAAwDAQACEQMRAD8A3GiiigAooooAKKKKACiiigAooooAKKKJoAKKK5NAHaKjsdzBYtGHuqGicsyY9hVG/vVutcKJZUmfKDIJEka6xt170spqO40YOWxpLNGpriuCJGo71mfFeZcVcssuJFu2C3yod0gQrGTrMnSKzDjHGrxcCy9xVkhcrkagSYAI1iNaqVa88qRoeGy0s7fkbxzT8QMNw90TEeJNwFlypmEAxrrVhfEKBLEKPUx+NfLFjA4m4k3g7tmMZ3BIXTaW713jOKvszNezZmJkyoJL+iHrHtVt2Z7I+oLXFLTTlu22iAYcHU7daZcU5twmGMXsRbQ/uzJ/8Kyfur5pwKKMOpuWszZmJMkGJ7wdfoaX4Xdw7s3hpdDAE+bI4PQH9k6HXalc2NlXU3vC/EzBvnIa4FSPMbbQZnaJOkdQNxXLPxNwbpdZWY+GAcpAQvJiLeYjMRpPaRXz7iMOVJixa11zeHB/8xj2Bryjg6s3/b4axP8A46jM+YZb6I3/AAHxRw1x8rLdtjXzsoyiATqQT2qy8K4xaxNsXLDq6HSR0PZhuD6Gvl61icplL6idCD5B7HU61c/hxxGMXl/SV1jRH+YzsQNwPXvUqTv4BlVr3N6orinSu1YVhRRRQAUUUUAFFFFABRRRQAUUUUAcJpr+lGTpoKcudKgb+N80ba6+op4q4knYkl4kuaJ19KdhgdZqEW8o80AR+FK2eJAnUaelM4dBVPqSV6Y0P296reJ5tKHKRqND6RU85UoYMT/Wxql8SwozSI07VZRjF/ELUb5DnFc/ZN1pt/eWO1QvEOH5wRA161X8Vwpk13FdKlh6ElrucyvWxEHeOxfLfxKBIGXUkD7TFTl61db5rp382kCNdFAOmvUzWQ4fDNmUwYzLrGm4q58wcwXLeMXUm3EMu2pO9UYrDRg0qa6/YtweJlNN1XbVfcsh4OCPmZW7xbJ+9T71lPMHC2s4q8t2SD5lJI8ysSZ9T09wa1DiyfqwyErI1AJB19Z0IrFxwLiN/iZwz3bpAILXCf8AozGaY3jQDvXIklVVk7HcjGVJ36i3D8a168tps5trmBYgiQokKOp7TU/isFhLVi4fBt+MVLLc85Kt0iSYIjpFXHH8t4VLLsuHUlQTILTp9aydcJ4164ZbKJdVzGABtufSfrSU4OzkltuwrNqyk/kiPxWUkRkJYnpuT2nWaY4mVDZQB2gevpWjcn/D9sWouXnKWgwyhQCzlf3c0hQNs3v71b8Z8J8E6lV8ZG/eS4xIPrPk+6iIsncwdb7lTox2Oumo/KnfKF8NeuabW+0ftjtp1qf5x+EWOw3nsBsTa1mB51/iSSTp1Un2Fc5Rwo/RQERUulTmZTDNJOU9yRMaaSKmcrK4sVd2Er97XaobEsesdadeJcZAWaY8swpJCwIPqPw+lRpYknUR7HX7KRajpWOLy9fuoGtWwVMwcyjUEjYmat/KmBfDXrTtb0UeY5lY5sxP4RTnkwA4NGOktc//AKNU7+i12aeEpyim272OPUxdSM2kluXhPiDZAHlb7K7/AHhWf3W+ys9s4R/FuMx8sIANIEKOg6nXU9qdfo9PHCU5Ln9fwLLF1Ivl68y8/wB4Vn91vsp1w3nK1ecIJBO01nn6PTrgqRirPu3p0FJVwsIQclcajipzmouxrNFcFdrnHSCiiigAooooAKKKKAE758pqg8X5hFq7V6xx8jexrEuZMcWxBHbT29BVkBJsuNniZvAkeURJ/DWp7gvEAVC5RPX19+9ULCYnLbynpH11qd4XjQgzalu1XKN0VX1L1dTOOx71XOKYQq2sd5HWnGAxFy6ZJj0FNeYcRlYKVywNDO4qIJ3sTJ8yKvU3vYAXFI6x99eXxArtpgRINaYqUdSuVpKxDYa94ZKMJkjfSCDuB7/Sp5sAt3iHn1VFzx3y9Pt1+lQFwxc3nzDfXrU+bxTG5pAEZWk9DudatxdRU0pXtdP7mbC0+I8lr+1H9yM41zf413JaVioJEAa+XfN2FThx7TmgKxt5DMagEmZiY6RIHX3guDFAGdSCXuXCDt+2ygk9RsNPwqQUyNxqT9dT90zv2rxdWtJy0PUSdnZDjA8wsrC1cttLNlGkhgeoPQd52pjw7hdtMdibaAANbjYeXOGkA/WlMRjltNad2yrn77EgwCff23qL5OxrXMXeuNu2v0JNdPA1XOLzP8mfFWajK2ty2cCxoWxaVdIVVPTKFWXPoenvFQd3mzE4ktbwha3bXR7uhhjHktzpp1Yyd47mCxnEmwz37ZO/iMm+5gxr1yj7jUtyXgguDQMxm4xeATpH00Okz6jWqKkpJ2Igla4zxPBlIEh7twAkk3G3ncszysTOm+1MDwWJu2iwuKZgkneGHht1++TNXFrloeQdOg69vffY16v21ykbQND2gaVXGD3zA58rGNPbeWuFQU8RiBKSJMwYbQkajp66UwuISzZNE0+YiZnbTeBVy4risNibbZWdX1UEAiVHfuNuv2VT8SjCVZpKgbEHsR9orXC7K2yRwOPyWvDXMMhYoJ31Jae0TMdR98twbmjK5Z2ldiubYjQGD3jpUHgrqrYh51zGdtA50nXvoI/mPS8TQuqXMrI5GZl6ZpykNGgEdgfTXWYOUJZo7mCdNTexq+CuJdTy6GFMEyWBXNIEaABo3Mw20RShwlU3BcRZ7yXXuE+GAFhBbkQQoYDy6AjQdgT81TL81svzKPYancf1FdNYyNNWlzKKmHd7LloStzB6bTRw60BibBgiWO5k7Dcyfxr1wvjtu9GUGTT+5ZAxGHgQM7R06U868akG4kUqeWSL+K7XBXaxHQCiiigAooooAKKKKAG+P/w29jWG8ftRfJjbpW54z5D7Vk/MWCXxPefaraUW3oVVGluIcKwr30lLbmN4ExFTmG4TdtrnZD0j3Peqjw/iL4e7o5UA6wenpV9s8SVrF25na4BBKEQV1gx0jWNNd941sTlfKJpbMP8Al+6xEz/vS/N+D8TDm4phrQJ16r1Hv1/+aqPEObMLgm1uQhjLAZpJEkCJP27V3ivO9vF4dFw7Aq059wZUiFIYA+v1FWwpydVWKp1EqbZA3LxJrmH5msI2R7yB9onWe2leXtyCNde1Zdxbh4TGPbUtlDASTJ1AOp+tb8XN04qyMWDWeTuzUVu5mDAzJB096luJXc91lUgjSYg/0N6g8FgltoFQGB3JJ+smpngSj9cciIxYHedcvUwP5x3rl9tP3Kv62NnZfxy9dRG4zSApygHMYU7DWN9j7EUrZ4qVRWuHSJ0kwCY1P7ojU+8dqkGQDSBr1OvX06a00ucHU6MdJGoOp9BpMHeOw+leSzXsmeibuV7iHH/Fi2siDEkzIkERsR03pblXGm2914LFUHlH16xpr1p1e4Gpjy5SIOnp3+wdO9J2U8DFMludbQOk7lmGp32HvtXQwk06mhnrttXYjzzw4l84mGAOneu8p89Jat+DekFdF00jtoNKWx2BNwnNJMTP3k7n2jWon9DtrrqT6iK1VY3dyiMtLE3j+dLSzkBaJiBPWob+0WKxOZbSBA2heT5RG4G5PtTLEmN9PupviMMuYAMytvpI07kHQ+5FJCC3YN9D3h+FGAqm3OXQAnYGJAI1iNhXq3wQLeRXKpJ1fKTnjXQQDPTpvXnDB7ZBz5omJHf23pW1iHzkzmYyBoBGbogiB9lX5kJZlTx73Lj3bNgEhS7x5T5VXUz10G3tFP8Alzg3jAo2KS2zSwBMHNpGbSevSZk+tX/lDlyxYujEOVa42ZcjKMsAZNidR1PeoLi3KCHGLdsZjnuS40EQZ8sDKASJ00Aj1At0Svb/AGJa7sM7rFUtYhr5KubqFXMBsjMElo1mNJ0AFGOwYYjxsTZskjMql7lttZWCfCynUGZ7danec+AXGwmHSyviMtwvEqDoI3YiTmaIGp9aYvy5isc4v4kpag5SLzIjAAgnKAACJYwftNVpKTuxmiK4dwu+lwZb1gqGBlMTbmB1ILZvuq98v8Qa7j1zOWhiCJmG67GB2+2meF5ZRLd0DE4d1QZmM5yiKT1XMe/TWNqX5V4E1vGWsSHtsmIAIyyCXgF2IgaFpIO+tTltLQS19TZxXa4K7VgwUUUUAFFM+J8SFhMzAnWIFRP9sV/y2+6njTlJXSK5VYQdpMsVFV7+2C/5bfdR/bBf8tvtFNwanQXj0/1E1jfkPtWSccb9aavmI5sVlIyNr6iqHxi08tcgZQCx11ganpW/BxcG3JGDGVFNJRZWOY8f4SAi2XZjAMaCNdT09B11pxwTna7ew64a4hjOCrAT0JhoOgBJMxSPMZnDz3Zfzo5VUDDucsk3razpoCj/AHU9Ve/iyKT9w0/EgviLh1/VP+22YH+FQD+Jpz8P8NCO3eBP1NSvM2BVwmYAmSBIneP5VIcKtItq0ECqfDllUR+20H6j8KbJbE5vWwuf/jZfW45y1BcN4JavY4eJbDZ7yA6naRpodKsEVWcLzFas44LczjLeUtC7DMPyq3EtZVcqwyebQsl9cpb0n7pphybzVaureLMtqHAi5cUE+XfWNJPTt70+xnyvG0PH2GqByryqXw/j+ELmYkAt8qgSJjqxM+wHrXL7Ys4RUn60Oj2XFuUretzU24zYn/mbM6/9VejdPNI715u8bw8H9daO+viIB2Gx7wKwvjGEysPKF3n7TXjhWGNxwoG/9fh+NcHuMbXzHWdZp2sbqOLWNIvWP2tc6HtHXtpr+RpjYwP6Vjf1boALQ1Xzic7n9lvXr9lNOU+QLdxc14AD90bn+Qq/8M4NZsCLSKntUUoKnLMmNK8lZkVieVWBDeMARvlUie8ySIqGvcrgTDrJ2lTvO/zb9KvOMa2FJLAVANaDt5GB9jT1K0mx6dKFtUULjOH8FLhvRCAHvIzAadtTUXY4zZW5mZS8Jn+b5lXYSRVi5nv4Q3Th8Y95VdDl8FcxLKwInQ6SKZYblPhhs4YXf017gg3cltgoTKSVUFdfNlGYE6Sa2UINwuzBXkozsnYgcRz9hW1GFuKTMgXR90oadcI5+shotYNy/wC8boJj08sD6V54mvAfAuiyMWL5BFlnOmaNGYDQLm0IiYGleeIYzCYSyBhsDf8AEZEi/cuT5z1yZYKmCQJFXpa3EcuROcB4r4qtdOBBBzjxjcIIUyGgFlBg6HIOnerfwXCB7DW/BlkYgzkZjs4kzqwBB7E1nfw9wmLOS4L5XDy0pEyZOYERC+adZn0q/wCF4c+URCL0CgL+EVW5pt0+e/r6MsUbWn5DTmXgOJXD2RYtuGV2bW3auZA+bysocR2lQRGnWqpi+VsVfvrcv2Ea09siEIQowJgFXKsBOkx8pG5FaFbwCL8xzUquPVTlQAH21/2HrUpWIbKhheQru6smGtslpXVBJbIFLS/lBUsDplOn1q14O1lxGHGctDMOgGw2Aj8K7dxEnUyaTwVycVY/ib8BTimnCu1wV2oGCiiigCD5rWba/wAX5GqtaKsAVIIJIBBGpWQQO8EEGOxqW+KHFjhsC11QSVIAgxBfyg69i0/SsWw/Oxt4dbRb9WTcuFV+YOzmAGEZQd9COverFiJUopRV9TPUw6qyu3yNQfEoGVcwLP8AKBqW/h70oWWYBk5sumuo3ntAMk9BWM8J5guviMOqjKtq4GtKJIUlgWgtJMmPyFWj4l8du2cfNtspFhdRvF0MzATtMxp0Ao75UzZdNtBe5wsi6YfHpcxf6Ks+J4Zua6AgE6D10O8ek0wxHEUv4O86gjS8hU/MrW18wYDbfeSPWqFyPxa5c4kjPrAOwjywBAA2Xp9auHDMqLxFFObMMSw7qMpmT3JJH/YaoeNqxqWb6Fnc6bjdeJA8d/5Qe6/nXvlXMcO2WI8ZCxPYI+g9T39K88wf8ov8SfnSnKMnDPE/49ufbI9dup/Vj5HOp/0peY2504n4CWzlzAlhvGsD8qccqY7xbStliEjednb07ECof4nMfDsiNMzmfYKI+8/ZTz4dqf0ck9YA+hP4k0KTeJt62BxXdr+ty0xWV8wvPELpX99fuAFavlrJ+PLGOu/xj8qMb8C+YYL438jT7qfqyP8AQR/+tRnIK/pPDvBRyhts6tl6EtmBPoQalrg/Vn+E/wDlrK+Hceu4C+L2HJCuBKnYx8yt6gzHUSKxdrU+IopeJs7KqcOUmyy8xcmXERs+cmPKzag+xppy1wM2mRmHz7f19KtXD/inYvqbZw903LogrIKyeszoOsxUlgMECyN0WIHsCPzrguVSMcsjtNQlK8Sy8L0UA71I3rBZdDBqLw1SttjFJFjtWKZzDxx8L89p7gjVkeftUgH7Jqs3rt9CcRkuWUYAgHczEaR1mtL4pwtLkeKoYDWDXji3A/HwlwGFLAZR2AII+2Pw7U0LN2ZFS9rozLCWr6YyziyqXVtqwylsrHMG3kRuanbnNnEcdntjLgtMoy5WBRhEhyZmd41C7CvCWBOUe1OrnAy1vMJLJqygxK9wpUg+xrtwgoqxwZ1HJtlR4f8AC7EW7iXUK3QupVCGJyEZv+1tYIk61Jcd5dtrea5buMBcQXHtXLilrbBoyQCeraDpVntcJfwibTQ0TExKx5tvSoPG8HQu5vpnuXQLbOGgj0GUx0mdaodWMItyXPkau7urK0Xy5iPDeLXrNoW7Vq0bSn5mDElmJY7MOpNTOBxmNuCAthR2Af8A91UG5gL1q6bZF1NPKCWExpmHcaVL8Ovvp+tYH0Le/f76dTpbtC2kla5czwvGkyfCjt5wPcw0n8KUThmM2AsKPRWH/qquG/cOz3TJ2lhP0Jj+vUUaZgGbU/6iT2iImQe1HFpdH68yLPqWT/g+M6+AB7N/7qkOB8CvC8ty6yHKSRln8Jj86pi5SN23gAsV1HaT+XelHUA6Bp6mT5fUxS8Wn4kq5tI4h6r9tdPER3H21i62lJ67fvEdddSe43pNuHo8kZz10dx+cfZRxKfiF2bfZxwanQrMOTrQF+JedJkk76+tacu1RdP4SxFH+MOFa7w420jM9y0onQSbi71h/LXKF7G+IQBbtoSucyZfQ5YGuzTP4mvo7mlotq0TladiYMGDA13rM8G64JLgGJKC5ce4T4DmC0aCf4QJrPVnJaRRZFLmQHB/h1dS/bd7kpZuGYUkeUIcyAgEyWA100J1AqU5u4RZxeLsOPEAd7Nt/Iwm2q3S5mIJIyxudDUla+IOERcrYwkyZYWmEZsv+mNMsbdTXlef8AxUG/cuFGzISj6MVIkQg6MRWVyqXvZlns2tcZcv/D8Wb111e7lDFFGUAlQqNqf2TmYDQTCnvU5c4ELGCvAaE2XzEQCWFsb+XWTmn/eksB8QcGSQtxjqSfJc1mJHyz+yPspXjHOWHuYe7bVmLOjKBkcalSBusb0sY1ZzTyvlyIlKCi9UU3mIf/Rr/En4Gu8pWgcOSZ0vrAE7lGgmOgg76UjzZaf9GQhgFlQVK6z5oIM6e0fWk+SvFKMAwyB1LSs65WiDIg716qb97HTocSC90/MZ/E1wUsoDLZmJUakDKNSO1L/Dk/q2U7gCR9TTL4nYLKbV5ZBaUOumg0gR2O8/SnfwywbZLl1iTmhRr9e3p3pU33ljNLuxdMtZPzUgHELsfvL94BrXIrIeZHJx92TPnA+gAp8Y/YXzEwfxv5GrJblADsVE/UVnHMnKrWr9q1YJdb4JCtrlymNT1AHXetNsr5Vn90fhXjBcP8W+unygifckx+FZe0p5Ypl+Ai3JohuB8pLh7fQ3CNWj7h2FSHD78GDuKtjcM6RVd4pw423232Nedbc9zuq0diUwuIqUw+JFVfD3SKfW8Qx0Ua0KFi3MmSmJxykhWOhYD+vsqK46fBi42JusHGVU0hTv8oE7daj+aUS3h2Z1uMf80DRG6R0AnT1qocN+ILMPCvqUC/LcAAJAjfTf2rTQpqUryKMRVyw9l6k7hgMwNt9TPmg9fzpXD468q3GAuAxsqmW9tNjvNTfDOMWzbEgtbugDx82chY/6cjQA9d96Y8c5UvLmu4e6MRZUEgZpbX0IOw1mPv26eZo4rgmNL3MN18PkW0VZC0ELqfcj60wwuNvWrfiXEMBpllHbWe2/WN6qnFb1y5eWDcBCqssRc82i6+QBRHp09am+J4UlgiXDAy2wn77AzcdvTOWEn07VjqQ1bfM6FKo8qS5Dp+cEAMoWczlIzaDTTTpTf9MuuwCIqFxmObz76HMq7CFnNAnqdaY4/A5XyqFGUwR08vWQdZI++nbXCqtlfqqktb8oYbRJlidZPWTpVUUlsRVk5bjnDXAzFXuMpnQQEVTDZiQCJiBrmO2vSHVpQrHw1UqsgtOVCVSYDMQd51EH3JqvYVEtuHuKxUqWOUHMdDrlmMpkbTuNDrXeEYG5iSCpYg5ct4kEpqc+ZSTqwERI3mjcSEXLRE/aZ7hy2ixaTN0iBlkZmAOgXtuT6amlL+SAJ8vzEsPM2mbNM6htNhoOwp/bH6IG8O0bogsxD5mBGUNmzA5AFIjeCRpURat+LeByMgJRUVgtpgCCSZLiAch8w6LPaoHqWj7K8xTEcSzRClZZiS4LaHQEKComBE9/eKcXLZZvM8XJLA5gMuRVGeTM6n6Azmmo3HYpbn6SVcuc+YupJgSoCnMTnbfzAD5TqZgq4vDuhy3MtwbhyxIV1ykqJUs7jyasYA7VCKloWzklz4wBB2BUlgZU7ZQNvaOp1MGtVWs25WdmvDxVyv8AK2a4pOYZT5VVVAYhgSNYBFaSm1aYbDoGUHeqF8VLUYfyopPbaf69av1UH4v3IwZ69xMTTMGYBxHBXGR3STbUSFJ1CzAJE6jTfXY9BTO3xN7VsoVhywOojyEajuJ0qT5f4zkLIynIx1CidDpGp0Xofen/ABWxZOJLtmuNdTKtkgghiIUqQIjSAI09Yqq/JkJKx45a40xcXCBmUQTHzQevrUnieeyIKraaQZBkFWB0BM6ggjX3qGw2HNqxItsIz5tNd9PUjQ9NINMBjvBto6pbbxC+Y3LS3IZCPKMw0GRkbTXza9IuhNw+B2ElCMlqi6LxI4zC3fETK1gkuqzuoMQfNpMjQHp3quYLm+5hrIRLZGZ87F9QYEKABHRiTr2+sry3xthaZ4RQEvXGK2VGnkUICQQoB1AgAkmpDHYA3kVrK2ncgNmuWrUtmQET5Pm229fSonipp5pvzJVCNrJFR4tzG2Nthb2VSjEoEB3MAzJJOnavXCOb3wqsloA24OVWBY5o3JEQJPbpHWaY4m7lxJ/VqCQkrBADZFLGJBHmk+n3Uxe/c0UFiR+yOkAffG9Oqs82a+ovDjbLbQsw+J2IictqRPRoIjr5pmYiCOs1EYrEfpN3xFgXHK5hMKDEep1Imoi5dBBke0dO+n0rtm6bZzLvrB+o++PxqZVZyVmwjTjHWKLs/wARcTZuC3lwz5SFMZyNDEE5vTeIrUcBzyFAL8OGb97D3LZQjcRnKHb0rEuEtZ8viFWd7lsyASynPJnN5Y6aTOb0r6Ju8BwrMScNYJJMnw17+gqLzxF78uqv9NhounR5b9Hb+GRj/EZR/wDYXB/Hesr/AOs1y5zLcxSFBwtbqn/80j7VtGPcGp7CYGza/wAOzaT+G2q/fFPBjTR3Z+H0/I/eIdH9fwZY/L3FkZmt4ZFsrrFy4bpy9l+W4YHpSLc1PbIDWDPdX0n6r+da1+mmoziXCLF+M9sAgzmUAH66a0ywy5iPEvkZ0vGmxR8O/bJsnRkk69dxGxE054vylg7llhaDrd/ZDksCY+XXbSdR1jerweCWRGRApAj39T6+teruBRv2crD76uVJJWSKJTzu8mYVxDid/h8KkrlYgKSSpWJBjaQas1nnEOhEEPCj9WR8z6QVmJ36irHzFyrbvMMyhoIInofzHpVJvcm3rclXAZrqM1wrMKJHyjfeY9KV0pQ1iRmTSi2KXb9sXGWc11TDq3lYH23P00qU4fzFZU5jaUOB5WkxoZ2mJkzNR/FuV7l5b+QNfe7fV1uhFSFAgkdQSdCNNDOtMLlpcqg9gNDOg03MztWKsnJ3bNlGUUsqSJjhqWmZr2UErOjkkEsIgAAdwZJgQKhMPh/EuFCzpH+O4UW4EnXMYA3I885gQdamsJYVraqoAMgAg7aCD37zVT45y/ffEN59GykFmMH/AGmq4alsoN7C/wDw/EXHNqwou2wQmYwP1YIaAQ5ygk65QJ0PWKv6WbWDtDypbUwGygwWOn7sknaW9PaonlzhQw2GHjXguYjzCfmY6KNN/WOm+1THEMOcTZbwxfKLu9sqikTlJDn5oAaYmY6biJO5estGHiQfHLhawjm6Ct4ktZD5Rm16EiWy5dTpr/pptg2NpmuK9q4X1CwBlUHzAtrEK2XbYeX1bcY4b+kG3iB411TlUnSE8NhbzM6qFSQpOoJ1+U7mWxVj/h6lsNh/FtEkMbjG5mGYQZQ5fMfQHTLGklbeJz7Naje9eazcz+ED4gDqVbLrlMAgqBmjQGNdYJqQucIvYtLLXFVbdpbjeBnKottZEyrAgkyRE5h1E6eOF2rmIS7exVrJaGa61q44toNDkKWxDD90ZgBO01Gjh7W4uXH8Kw4ANrXy6f4UfOupPURrA01nZAti58gYy2bwZLguzkQiCIKIoBysxOWAYMn2Fa0u1ZL8OOErbOa0YFxgzZ5LhQfKsdNZOpmtaXar6ew6O1TfiVwzxsPH5x+Rq5VV+eVU2YYwPepqO0WyfmYrc5NZyfMoXQf4gGo9cu0aQAKdX+VMri6zKMoyhjczaAQJBQ9T9pmpK3hbRHzjf94V6xWGteG2VvMATowPSdvauTx3sPGMG0irrhfEusl28hyohEOUBzFy8Qmsn7J+yJ4kcKuawzPCtmJTzAOFCgoYEqRuD1VYO9NeJ8y37eNe4j+YEDMQNgOunqadXuW8TfzXWlrmTxWHQKZIXf5jqYGm9b4X0be404wi2orUuPILXLeEN6ywcIHzAK+UKqgQ4IiTEx2qPxVhLt3xbWe1bGTwwNMoJLMjqTBEsQCOiDcVWTxSx4dtbRay5A8QqDlzeadJMgQsQJgka71Oct8Qt2sTdLq1518zswyiWAJzIxiQ0xUVXNwafpFtNQk0rf7JbCcnJibgxLMo8qCCwkkaM4iCTHQj67V4b4WKrMRd01ACvJGYGdY9v6NajwDmbDm2jMPOwOiqD5dPmCk6ifpTbmK5YvIxtWmV0AYymSVYgb+409Z71UpvLdSt4ETpa/D5mXf3WpCjPrpMHffXVSR0FOLnwxseX/EEEZvNMjScvlEHrr3q4YbCqVEgDb7wKS4nwpXQQVBB31Pv+FZ3Wn+oRRgU638NrCurC5cEMpGq9G2Iy1q3EsX+rYq4nTYj970qhtwBo/xF0jSD00+/86krHDipkqBEbAbbbxT97caFVXvo9draMhUVOcWuTHyY25JOdtfU14xnG7ltSQXcwYVZJMdh19v9yEHvEGMjn1AH5mh3zLqj69IEj13/AArykcRXum5O3935Os6cOi+grg+P3HkZn0JgkQGAjzL6a79fth2OKXRs7D61F4K2qAKltlH8IA06QDA9ABFKjET+w49SP96aeJr5vZnK39z/AMkKlC2sV9CxcGx7sGzudCIk+9SBYn9r76prcMS8wzFVKgwTrod9K8LytJUJkLEiPMRqe2nvvXr+zcc+7QzK711v4s5GJwt6jadi33tdzTd8Gvaqxj+R3trmKowOhhjue/8AUUzbl/uoBHdjv9PpXRfaGTeP3M6webZk/wAUwHh2mNom2TEldCdf96qljlWyJi38xk+ZtT33oxfDIXyoBDLEkb5tvtFWrlrBLDPibyQCZXUFTIEMY2mdqtoY2jO+aP7Mrq4apC2WX8EGvA0gDLt6n79dfrSx4KpIYgyBEydvtq4cN4LhnLn9ID5/lAbLlg/s6jfqI+tZN8R+Ig427ZtFhZsnLlzHzOPmJ11EnKPQetWvFUVtTX2/wKqNX9b+5b/+Ah1yFCyyGjUiR1pxg+W2to1u2jKrAggEiQ0yDJn9o/bWecicz3LOKW2WPhXTBUnQN0I7GtGt82gN5WmPrVTxcP8Azj9CeBLnNkQvLNixdAAy3HUQPEc5lGg/agxl+6nOG4OqSFzQ05gWZh5jJ0YkCSZNIc1cSXxcNfacgtITl3yl2By/bT7h3DcPcGYXS2bVTtuIBkGY/lGlSsXBb04/ZfwyHQlspspVzheGxGHvOUezcVl8RgQihM+rsg3UkjoYIp7xDj9i01tf1RCmRnDZfEGhLwgYCdRcI1giANaa4zhV6/gfBsK73Ll2bjkHVULZVB/dEz03+xax8PcZ4IstPgXRbNwFhM6wyn/SSNDvFYHG69o0xi3oaDwzmtcTiLSpftEKi+W1m8zECSZUBQNdJJrRV2rGPhvyFdweJzOcwB0EEH3PT6Vs61ZBJLQbY7VQ+In+AelW+qL8VbBfDQrMpOmgJ6HtUzV4slbmSFTmAG5kR3j6f1vVZ4nw8Klhob9aUls8m5mHn0/ZKtK/WvK8KuST4rSNRvqJ6EmlLXL4Or3RmGu4kTrO/v8AZ9azQUYcyyV5ciSv8gqwLWrjTqQrRp6E6f1vVwu3bXhpcLKLij5RcSAwtsp/a83zH02qBt8LVAql3JBJAB1HrqRppSQ4DaYCDd0LDbuYNJmvvItWVf8AX7kRgeUkuEAXFLRPmuIoiYB8mcwT6irFw3hxS8GuiwsAjPLO5YQVPmBgT19fpXOH8PsWNfOp9jJ0mBGpjt71L28XZbQkmOvYn16VLalux4u2ysSnLXEjbuybhKwYCSrQw6sE0BYL9grxieIYh71xmu3AG0y+YwgzQMzRIzGab2cfbAIjtOv1H86F4uo+UDWY77du0fj9tUoxta5aqlrOx0Z4ALXc2nyie+h82g69dqXt2n1jxJ6kt27CP50yu8dZSWAPYafhOsH+VeRzKZ2M6gx3iQNjuJqFTp8xHUZJnD3D1Onr9+wqQvagyxkHufsMk1Xf7UToJnT7/wDfSpbAWruSbmYHsViB1k7b9vvqrFKEaUlHmn+wQu5J2G97DEuTEjT93t69K5awTbmB02Ex6RpS4Lzp4Un1P9GvQd4P+HM9zt/OvL55WsmjYInAnuNNtBp7ab/zriYEgyCB7DpHqKWF9gdVBEbqf5kbUXMZIgo59PL+bUJz9WJ0H+EeFY6D1PTSpzlyHdrgYELpp0J9IHT8RVa/SVRDM9NB2j6irDwrj9u1aACM0mScsant30j7K9F2bOKpRTe1/wBzDiE23YnMTa8RGQx5h26jbr3FUa/Zn5Rm9C3r2+tWr+1NvfK/2D+dVHiWIfxnNtR4bGZk9dYI2mZGnpXQryjJJplFNNaMSxQZYOUlgyZRuJDCOk6mBU6/P1m0pXGJkcRm8hCu0/sgzGuuVj9TVVx3EHW2xeAVhhGboRHlO1R39pcZd8qi447QW/HSmwuZp2IrWTVy7Y3npW8H9EFo285N4Oo1Ux8snQ6s3eQPWqHztYsnEOy22dLrFwVA0LHUSDprt6Uph+WL10y1q1a9TlT7kqythLOGs+a5bZkWFWc0t3jcjMT9laJKS3KbrkZPbtLh763POMhDBWAB3ka/TtSN3i7STm1JJ3767dqU47mu3S5Ik7k6T69ajxgz+8v3/wAqjTmBb+K48mxbSZK2LY+skmvHAFvF/DBe1AklgQPYTuTqfpTSziSXnIrQigZmO65oPy+tGJvXC8oqpvMEvMjrIHal02Gsb9yLhlOCtyAT7etWM2R2qv8AIH/I2varHV4omthRsBSlFFABUHzVwY4i0UHXrU5RUNXAyl/hg0QBG22mwilx8Nm0nWInygzoAD6ER9a0+iq+DEfiMy2/8Mc/zIrHWTGp0jee00v/AHb+kzJPvWl0VHBiTxJGYW/hmZO41kQSB95Ir1/dw0mJHQQdh2B3j31rTaKODEOIzNG+HjbdPfr31B/Ohvh48iMu4nTUwep79JrS6KOBAOJIzMfDk9tJBgd+vXb00rw3w0zTmB3JBnr6dRv9fpWn0UcGIcRmV/3blRmyzEkyT0Ezp7V0YslCCIMDYQJP9bVp2J+Rv4T+FZe94RA00Gp0AHXt/UVjxdFOLSXJl9GbXMichn5GO/8A07f2717NmDJQtpt4dvtEb7/dTjDvN+7aMKEVSD3zRv8Ab0p7dwDLqYI3kDp9a888JiE7ZV9jWqkHzIk2SQBlPbVLfUzMToP5UW0iZtkjtktjXvof6mk349bBhtDvBPTX09KUxvEos+IgJ0B1BjUx0gikWGxEtMqJc4LmOTgfFQwGQhd+3oQAev4Utw7CPbTL80R5lJPfoRp7iPpXjAYuVBOkhSfcjofrtTg3yDI1YaTO/v3FdXDUpQgk9/yVyabuKlYmQ2omYPXf1+6vDhXAKOANdCDOncxt9Ka3HbUyw0jL3I7Tqd684i84Ex5dTtsP96uaaWot09keMfwx2ttkZJjToPQA9arF3DY1pkPHoV2qdOLyiEy6k7Dbr+NcXjdzZsv3b/WnhiHT0i/qJKmpayRXG4ZigdUufaK7a4NiLjZVQkn95v5Grla4q37cjuBIG3XpPpU7yzdU3BlIad/T+cbVqjWnKyaRS6cFe1zNT8NcYTJsz9aWtfDnFqZ8D76+gxXa1OnFlKk0YKOR8Z/kH7qc2uUcWP8AoH7q3GihUooM7IXlHAtZwqI4hgNRU1RRVgoUUUUAFFFFABRRRQAUUUUAFFFFABRRRQAUUUUAeLqSCO4I+2qsvJSgqdZXWTr+PerZRSShGW40ZOOxUW5M/WtcB1ZQp+hn8qdry2epqx0UrpRe5Km0UTiHwssX2zPvM+XTqfvpdvhzbCFVY6gDUk7R39qulFTwokZ2VH+w4yhQQAAAQRMx3r2vJSj5Tl9qtdFRwodCeJIqlvkyN3J02OopQ8niI01/rToKs9FDpQfIOJLqVK9yQrHUz20qOvfDJWPzke3p27VfqKXu9PoTxZ9Sk/2CMRn/AK7e1P8Ag3KxsNMgCZ0qz0U0aMI7Ihzb3AUUUVaIFFFFABRRRQAUUUU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933056"/>
            <a:ext cx="4104456" cy="281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7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3. Знания </a:t>
            </a:r>
            <a:r>
              <a:rPr lang="ru-RU" b="1" dirty="0"/>
              <a:t>и навыки в области общего менеджмента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Общий менеджмент охватывает планирование, организацию, </a:t>
            </a:r>
            <a:r>
              <a:rPr lang="ru-RU" dirty="0" smtClean="0"/>
              <a:t>обеспечение персоналом</a:t>
            </a:r>
            <a:r>
              <a:rPr lang="ru-RU" dirty="0"/>
              <a:t>, исполнение и управление операционной </a:t>
            </a:r>
            <a:r>
              <a:rPr lang="ru-RU" dirty="0" smtClean="0"/>
              <a:t>деятельностью работающего </a:t>
            </a:r>
            <a:r>
              <a:rPr lang="ru-RU" dirty="0"/>
              <a:t>предприятия.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552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637" y="2564903"/>
            <a:ext cx="403860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648"/>
            <a:ext cx="4896544" cy="758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5184576" cy="58326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b="1" dirty="0"/>
              <a:t>Аудитория, для которой предназначено </a:t>
            </a:r>
            <a:r>
              <a:rPr lang="ru-RU" b="1" i="1" dirty="0" smtClean="0"/>
              <a:t>Руководство </a:t>
            </a:r>
            <a:r>
              <a:rPr lang="en-US" b="1" i="1" dirty="0" smtClean="0"/>
              <a:t>PMBOK®</a:t>
            </a:r>
            <a:r>
              <a:rPr lang="ru-RU" b="1" i="1" dirty="0"/>
              <a:t> </a:t>
            </a:r>
            <a:r>
              <a:rPr lang="ru-RU" b="1" i="1" dirty="0" smtClean="0"/>
              <a:t>- </a:t>
            </a:r>
            <a:r>
              <a:rPr lang="ru-RU" dirty="0" smtClean="0"/>
              <a:t>справочное </a:t>
            </a:r>
            <a:r>
              <a:rPr lang="ru-RU" dirty="0"/>
              <a:t>руководство для всех, </a:t>
            </a:r>
            <a:r>
              <a:rPr lang="ru-RU" dirty="0" smtClean="0"/>
              <a:t>кто интересуется </a:t>
            </a:r>
            <a:r>
              <a:rPr lang="ru-RU" dirty="0"/>
              <a:t>профессиональным управлением </a:t>
            </a:r>
            <a:r>
              <a:rPr lang="ru-RU" dirty="0" smtClean="0"/>
              <a:t>проектами:</a:t>
            </a:r>
            <a:endParaRPr lang="ru-RU" b="1" i="1" dirty="0" smtClean="0"/>
          </a:p>
          <a:p>
            <a:pPr marL="0" indent="0">
              <a:buNone/>
              <a:tabLst>
                <a:tab pos="4572000" algn="l"/>
                <a:tab pos="7713663" algn="l"/>
                <a:tab pos="7891463" algn="l"/>
              </a:tabLst>
            </a:pPr>
            <a:r>
              <a:rPr lang="ru-RU" dirty="0" smtClean="0"/>
              <a:t>• </a:t>
            </a:r>
            <a:r>
              <a:rPr lang="ru-RU" dirty="0"/>
              <a:t>высшее руководство компаний;</a:t>
            </a:r>
          </a:p>
          <a:p>
            <a:pPr marL="0" indent="0">
              <a:buNone/>
              <a:tabLst>
                <a:tab pos="4572000" algn="l"/>
                <a:tab pos="7891463" algn="l"/>
              </a:tabLst>
            </a:pPr>
            <a:r>
              <a:rPr lang="ru-RU" dirty="0"/>
              <a:t>• менеджеры программ и руководители менеджеров проекта;</a:t>
            </a:r>
          </a:p>
          <a:p>
            <a:pPr marL="0" indent="0">
              <a:buNone/>
              <a:tabLst>
                <a:tab pos="4572000" algn="l"/>
                <a:tab pos="7891463" algn="l"/>
              </a:tabLst>
            </a:pPr>
            <a:r>
              <a:rPr lang="ru-RU" dirty="0"/>
              <a:t>• менеджеры проектов и другие члены команды проекта;</a:t>
            </a:r>
          </a:p>
          <a:p>
            <a:pPr marL="0" indent="0">
              <a:buNone/>
              <a:tabLst>
                <a:tab pos="4572000" algn="l"/>
                <a:tab pos="7891463" algn="l"/>
              </a:tabLst>
            </a:pPr>
            <a:r>
              <a:rPr lang="ru-RU" dirty="0"/>
              <a:t>• члены офиса управления проектом;</a:t>
            </a:r>
          </a:p>
          <a:p>
            <a:pPr marL="0" indent="0">
              <a:buNone/>
              <a:tabLst>
                <a:tab pos="4572000" algn="l"/>
                <a:tab pos="7891463" algn="l"/>
              </a:tabLst>
            </a:pPr>
            <a:r>
              <a:rPr lang="ru-RU" dirty="0"/>
              <a:t>• заказчики и другие участники проекта;</a:t>
            </a:r>
          </a:p>
          <a:p>
            <a:pPr marL="0" indent="0">
              <a:buNone/>
              <a:tabLst>
                <a:tab pos="4572000" algn="l"/>
                <a:tab pos="7891463" algn="l"/>
              </a:tabLst>
            </a:pPr>
            <a:r>
              <a:rPr lang="ru-RU" dirty="0"/>
              <a:t>• функциональные руководители и их подчиненные, включенные в команды</a:t>
            </a:r>
          </a:p>
          <a:p>
            <a:pPr marL="0" indent="0">
              <a:buNone/>
              <a:tabLst>
                <a:tab pos="4572000" algn="l"/>
                <a:tab pos="7891463" algn="l"/>
              </a:tabLst>
            </a:pPr>
            <a:r>
              <a:rPr lang="ru-RU" dirty="0"/>
              <a:t>проектов;</a:t>
            </a:r>
          </a:p>
          <a:p>
            <a:pPr marL="0" indent="0">
              <a:buNone/>
              <a:tabLst>
                <a:tab pos="4572000" algn="l"/>
                <a:tab pos="7891463" algn="l"/>
              </a:tabLst>
            </a:pPr>
            <a:r>
              <a:rPr lang="ru-RU" dirty="0"/>
              <a:t>• преподаватели по управлению проектами и смежным дисциплинам;</a:t>
            </a:r>
          </a:p>
          <a:p>
            <a:pPr marL="0" indent="0">
              <a:buNone/>
              <a:tabLst>
                <a:tab pos="4572000" algn="l"/>
                <a:tab pos="7891463" algn="l"/>
              </a:tabLst>
            </a:pPr>
            <a:r>
              <a:rPr lang="ru-RU" dirty="0"/>
              <a:t>• консультанты по управлению проектами и смежным областям;</a:t>
            </a:r>
          </a:p>
          <a:p>
            <a:pPr marL="0" indent="0">
              <a:buNone/>
              <a:tabLst>
                <a:tab pos="4572000" algn="l"/>
                <a:tab pos="7891463" algn="l"/>
              </a:tabLst>
            </a:pPr>
            <a:r>
              <a:rPr lang="ru-RU" dirty="0"/>
              <a:t>• инструкторы, разрабатывающие программы обучения управлению</a:t>
            </a:r>
          </a:p>
          <a:p>
            <a:pPr marL="0" indent="0">
              <a:buNone/>
              <a:tabLst>
                <a:tab pos="4572000" algn="l"/>
                <a:tab pos="7891463" algn="l"/>
              </a:tabLst>
            </a:pPr>
            <a:r>
              <a:rPr lang="ru-RU" dirty="0"/>
              <a:t>проектами;</a:t>
            </a:r>
          </a:p>
          <a:p>
            <a:pPr marL="0" indent="0">
              <a:buNone/>
              <a:tabLst>
                <a:tab pos="4572000" algn="l"/>
                <a:tab pos="7891463" algn="l"/>
              </a:tabLst>
            </a:pPr>
            <a:r>
              <a:rPr lang="ru-RU" dirty="0"/>
              <a:t>• исследователи, изучающие управление проектами.</a:t>
            </a:r>
          </a:p>
        </p:txBody>
      </p:sp>
    </p:spTree>
    <p:extLst>
      <p:ext uri="{BB962C8B-B14F-4D97-AF65-F5344CB8AC3E}">
        <p14:creationId xmlns:p14="http://schemas.microsoft.com/office/powerpoint/2010/main" val="42788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6632"/>
            <a:ext cx="8589640" cy="67413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В общий менеджмент входят </a:t>
            </a:r>
            <a:r>
              <a:rPr lang="ru-RU" dirty="0"/>
              <a:t>вспомогательные дисциплины, </a:t>
            </a:r>
            <a:r>
              <a:rPr lang="ru-RU" dirty="0" smtClean="0"/>
              <a:t>такие как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• управление финансами и бухгалтерский учет;</a:t>
            </a:r>
          </a:p>
          <a:p>
            <a:pPr marL="0" indent="0">
              <a:buNone/>
            </a:pPr>
            <a:r>
              <a:rPr lang="ru-RU" dirty="0"/>
              <a:t>• закупки и снабжение;</a:t>
            </a:r>
          </a:p>
          <a:p>
            <a:pPr marL="0" indent="0">
              <a:buNone/>
            </a:pPr>
            <a:r>
              <a:rPr lang="ru-RU" dirty="0"/>
              <a:t>• продажи и маркетинг;</a:t>
            </a:r>
          </a:p>
          <a:p>
            <a:pPr marL="0" indent="0">
              <a:buNone/>
            </a:pPr>
            <a:r>
              <a:rPr lang="ru-RU" dirty="0"/>
              <a:t>• контракты и торговое право;</a:t>
            </a:r>
          </a:p>
          <a:p>
            <a:pPr marL="0" indent="0">
              <a:buNone/>
            </a:pPr>
            <a:r>
              <a:rPr lang="ru-RU" dirty="0"/>
              <a:t>• производство и дистрибуция;</a:t>
            </a:r>
          </a:p>
          <a:p>
            <a:pPr marL="0" indent="0">
              <a:buNone/>
            </a:pPr>
            <a:r>
              <a:rPr lang="ru-RU" dirty="0"/>
              <a:t>• логистика и логистическая цепочка;</a:t>
            </a:r>
          </a:p>
          <a:p>
            <a:pPr marL="0" indent="0">
              <a:buNone/>
            </a:pPr>
            <a:r>
              <a:rPr lang="ru-RU" dirty="0"/>
              <a:t>• стратегическое планирование,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тактическое </a:t>
            </a:r>
            <a:r>
              <a:rPr lang="ru-RU" dirty="0"/>
              <a:t>планирование и оперативное</a:t>
            </a:r>
          </a:p>
          <a:p>
            <a:pPr marL="0" indent="0">
              <a:buNone/>
            </a:pPr>
            <a:r>
              <a:rPr lang="ru-RU" dirty="0"/>
              <a:t>планирование;</a:t>
            </a:r>
          </a:p>
          <a:p>
            <a:pPr marL="0" indent="0">
              <a:buNone/>
            </a:pPr>
            <a:r>
              <a:rPr lang="ru-RU" dirty="0"/>
              <a:t>• организационные структуры, организационное поведение, управление</a:t>
            </a:r>
          </a:p>
          <a:p>
            <a:pPr marL="0" indent="0">
              <a:buNone/>
            </a:pPr>
            <a:r>
              <a:rPr lang="ru-RU" dirty="0"/>
              <a:t>персоналом, вознаграждением, признанием и карьерным ростом;</a:t>
            </a:r>
          </a:p>
          <a:p>
            <a:pPr marL="0" indent="0">
              <a:buNone/>
            </a:pPr>
            <a:r>
              <a:rPr lang="ru-RU" dirty="0"/>
              <a:t>• здравоохранение и техника безопасности;</a:t>
            </a:r>
          </a:p>
          <a:p>
            <a:pPr marL="0" indent="0">
              <a:buNone/>
            </a:pPr>
            <a:r>
              <a:rPr lang="ru-RU" dirty="0"/>
              <a:t>• информационные технологии.</a:t>
            </a:r>
          </a:p>
        </p:txBody>
      </p:sp>
      <p:pic>
        <p:nvPicPr>
          <p:cNvPr id="16386" name="Picture 2" descr="https://encrypted-tbn3.gstatic.com/images?q=tbn:ANd9GcRZZvWy64bxhlYnYfgoU9gT5r4eOy9DTpYdRUIo2OT8PFXcM2J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200940"/>
            <a:ext cx="3456384" cy="230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4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Знания </a:t>
            </a:r>
            <a:r>
              <a:rPr lang="ru-RU" dirty="0"/>
              <a:t>и навыки в области общего менеджмента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Общий менеджмент обеспечивает основу для наработки навыков </a:t>
            </a:r>
            <a:r>
              <a:rPr lang="ru-RU" dirty="0" smtClean="0"/>
              <a:t>по управлению </a:t>
            </a:r>
            <a:r>
              <a:rPr lang="ru-RU" dirty="0"/>
              <a:t>проектами и часто является необходимым для менеджера проекта.</a:t>
            </a:r>
          </a:p>
          <a:p>
            <a:pPr marL="0" indent="0">
              <a:buNone/>
            </a:pPr>
            <a:r>
              <a:rPr lang="ru-RU" dirty="0"/>
              <a:t>В любом проекте могут потребоваться навыки в любой из областей </a:t>
            </a:r>
            <a:r>
              <a:rPr lang="ru-RU" dirty="0" smtClean="0"/>
              <a:t>общего менеджмента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Эти </a:t>
            </a:r>
            <a:r>
              <a:rPr lang="ru-RU" dirty="0"/>
              <a:t>навыки хорошо описаны в литературе по </a:t>
            </a:r>
            <a:r>
              <a:rPr lang="ru-RU" dirty="0" smtClean="0"/>
              <a:t>общему менеджменту </a:t>
            </a:r>
            <a:r>
              <a:rPr lang="ru-RU" dirty="0"/>
              <a:t>и могут быть с успехом применены к управлению проектами.</a:t>
            </a:r>
          </a:p>
        </p:txBody>
      </p:sp>
    </p:spTree>
    <p:extLst>
      <p:ext uri="{BB962C8B-B14F-4D97-AF65-F5344CB8AC3E}">
        <p14:creationId xmlns:p14="http://schemas.microsoft.com/office/powerpoint/2010/main" val="253982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069" y="3140968"/>
            <a:ext cx="2726804" cy="3872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4. Навыки </a:t>
            </a:r>
            <a:r>
              <a:rPr lang="ru-RU" sz="3600" b="1" dirty="0"/>
              <a:t>межличностных отношений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4659" y="966712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В управление межличностными отношениями входит: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b="1" dirty="0"/>
              <a:t>Эффективные коммуникации. </a:t>
            </a:r>
            <a:r>
              <a:rPr lang="ru-RU" dirty="0"/>
              <a:t>Обмен информацией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b="1" dirty="0"/>
              <a:t>Влияние на организацию. </a:t>
            </a:r>
            <a:r>
              <a:rPr lang="ru-RU" dirty="0"/>
              <a:t>Способность “делать дело”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b="1" dirty="0"/>
              <a:t>Лидерство. </a:t>
            </a:r>
            <a:r>
              <a:rPr lang="ru-RU" dirty="0"/>
              <a:t>Разработка определенных видения и стратегии, и </a:t>
            </a:r>
            <a:r>
              <a:rPr lang="ru-RU" dirty="0" smtClean="0"/>
              <a:t>мотивация людей </a:t>
            </a:r>
            <a:r>
              <a:rPr lang="ru-RU" dirty="0"/>
              <a:t>для воплощения этого видения и стратегии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b="1" dirty="0"/>
              <a:t>Мотивация. </a:t>
            </a:r>
            <a:r>
              <a:rPr lang="ru-RU" dirty="0"/>
              <a:t>Стимуляция людей с целью достижениями высокого </a:t>
            </a:r>
            <a:r>
              <a:rPr lang="ru-RU" dirty="0" smtClean="0"/>
              <a:t>уровня исполнения </a:t>
            </a:r>
            <a:r>
              <a:rPr lang="ru-RU" dirty="0"/>
              <a:t>и преодоления препятствий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b="1" dirty="0"/>
              <a:t>Переговоры и улаживание конфликтов. </a:t>
            </a:r>
            <a:r>
              <a:rPr lang="ru-RU" dirty="0"/>
              <a:t>Совещания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 </a:t>
            </a:r>
            <a:r>
              <a:rPr lang="ru-RU" dirty="0"/>
              <a:t>другими </a:t>
            </a:r>
            <a:r>
              <a:rPr lang="ru-RU" dirty="0" smtClean="0"/>
              <a:t>людьми для </a:t>
            </a:r>
            <a:r>
              <a:rPr lang="ru-RU" dirty="0"/>
              <a:t>того, чтобы </a:t>
            </a:r>
            <a:r>
              <a:rPr lang="ru-RU" dirty="0" smtClean="0"/>
              <a:t>договориться</a:t>
            </a:r>
          </a:p>
          <a:p>
            <a:pPr marL="0" indent="0">
              <a:buNone/>
            </a:pPr>
            <a:r>
              <a:rPr lang="ru-RU" dirty="0" smtClean="0"/>
              <a:t>с </a:t>
            </a:r>
            <a:r>
              <a:rPr lang="ru-RU" dirty="0"/>
              <a:t>ними или </a:t>
            </a:r>
            <a:r>
              <a:rPr lang="ru-RU" dirty="0" smtClean="0"/>
              <a:t> прийти </a:t>
            </a:r>
            <a:r>
              <a:rPr lang="ru-RU" dirty="0"/>
              <a:t>к соглашению.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b="1" dirty="0"/>
              <a:t>Решение проблем. </a:t>
            </a:r>
            <a:r>
              <a:rPr lang="ru-RU" dirty="0"/>
              <a:t>Совокупность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определения </a:t>
            </a:r>
            <a:r>
              <a:rPr lang="ru-RU" dirty="0"/>
              <a:t>проблем, обнаружение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 анализ </a:t>
            </a:r>
            <a:r>
              <a:rPr lang="ru-RU" dirty="0"/>
              <a:t>альтернатив и принятие решения.</a:t>
            </a:r>
          </a:p>
        </p:txBody>
      </p:sp>
      <p:sp>
        <p:nvSpPr>
          <p:cNvPr id="4" name="AutoShape 2" descr="data:image/jpeg;base64,/9j/4AAQSkZJRgABAQAAAQABAAD/2wCEAAkGBhQSEBUUEhQWFRUUFxcXFhgUFRcVFxcWFhgYFRcUFxcXHCYeFxwjGhgVHy8gIycpLCwsFx4xNTAqNSYrLCkBCQoKDgwOGg8PGiwkHyUqLCwsKSksLCksKSwpKSwpLyksKiwpLCwsKSwsKSwsLCwsKSksKSksKSkpKSksKSwsLP/AABEIAQsAvAMBIgACEQEDEQH/xAAcAAABBQEBAQAAAAAAAAAAAAAABAUGBwgDAgH/xABJEAACAQIDBAcDCAYIBgMBAAABAgADEQQSIQUGMVEHE0FhcYGRIqGxFCMyQlJywdEIU2KSovAlM2OCsrPC4RVzdKPS8USDkyT/xAAZAQACAwEAAAAAAAAAAAAAAAAAAgEDBAX/xAAoEQACAgICAQQCAQUAAAAAAAAAAQIRAzESIQQTIjJBUXFCI2GBocH/2gAMAwEAAhEDEQA/ALxhCEACEIQAIQhAAhCEACEIQAIQhAAhCEACEIQAIQhAAhCEACEIQAIQhAAhCEACEIQAITy7gC50E4/L6f21046iBNCiE+A34T7AgIQhAAhCEACEIQAIT4TITtzpYwtBylJXxDKSpNOwQMOzO3HyBEhtLZKi3om8JW2D6baJqZa1B6a8M6sHA7yLA27xfwlh4TFpVRXpsHRhdWU3BHMESFJPRMouOztCEIwoQhCABCEIAEIQgATlisQERmPAC86xv25bqrHgSAYARrH7Uaqb5rDX2QfL8/WR0Zs5sTrx1vpxtPWIxtOmzMx9kkquurW00F9ePw5xHV20oIa1Rb3tmpta33lBB9ZmyPp0bMMHyV6LC3X2pmUUm+ko9nvUfiI/Eysdi7yocVRyHOwNmC2FlPskm+vaI+b7VWrfMqxCD6VvrHke4cokc/DHcxs2BPJUfv8A0SZNt4cmwr0ieFhUQm/K14tBlGYzdVQotzJb/Sv4x53ExmJw2Ip0y5ahVfL1bG9ibnOp+rbTTgZGPzIydMWfitK0W1CEJtMYQhCAEP6TcLiKuFSlhwTnqDORoQoBbn2kCVpj91/k9g+hI4E6XPEk9sufeOtkoFyGIQhjlFzbgTbzkM25hlxdDOuYWsRmBU27RYzF5DqXZ0PGjcCrtpYFQCde78ybctLCSnol25iKa1aFPVWsUzDSm3F38CLac8vMxxfdlRTyvrmUEPpcPfgARc6C/wD7iLciu1I1QqZqgYKRwGW5vY+JWVRm/wCJdkxaskm8j4jKoeuSD9LgAe6w4SPph3QvkqVA6EMpDsDrwtr3HSP+2izFM4XMSLgEmxv3gcILhgXc/c/iS8olllfTDgku0P25m8T1s1Ktq6AFX4ZlPPvHvkqle7rPlrUW+0ig/wCCWFOh42R5I9mDPBRl0EIQmkoCEIQAIh21Qz4eooFyV4GLpG97d4zh8ipbMQWOYEjLwA8zf0iydK2NGLk6RXWOwtrLUDKC1wFOqhSCASb8SoJ8Yrw9ZSSEKqCToVsLDuPCLqmIoY45Qepr9iMfYc/sNxB7jIltbZlei5Sp4js8+R8tJzZQfbf2dqGWLio/gfRVzutOivtlwBa+uo5cOw3koFJr+2bsL3Oup56yL7oUqjVadQUqhVHBZspCWHE5uHZeSyjVzUi3Mk+rESnKqihZzt0RQ03fFNSF9X0PEAFbmw8bx4OzGpYrDsWsoqLm04Aa2HK9tYgx2J6nEmovK/rb/wAo4bvUflmLDVDmpqhYKDpfQC/b2305ScME2mS5VF3osaE+KthYdk+zsnECRjeTpEwuDc03LVKg4pSAYrcXGYkgC/jeSZjYSl/lWHCt1hDPWdyzWvmdiWa5tpa9vISnLk9NI0YMPqt96JjgukzC4unkVupqvoFr3RTc8OsAI1EasVtGpTYpUTLk0JHDNyF9T42F5UG3MP1Vey3yVDp3flLJ3Kw1bamF/rkVqJVHLKWZhb2GJB5ez/dmfIvVSo2YWsNqWh2wWKFVuHDhFQwD0mDUwoVyzMLe0z2FjcmwXTWwJnDZuwXoYk0qhBygOWX6JQkgHXhcgi3cZ4x+3GZj1eW40UtwAJsLAdpsZWsXCLlP9Jf9HnnUpqMNfZ6xtclkFSwbtsbi9uwxqxG2Cj97BNO/Wmv+NfSNzPVfEDMbnmOHL8YsrYTNcge1cZb9mXNb+K0wydPsu4qS6H3dfEh69MD6oHuKN/r90siUvujtDq8bTzjJd1BzafS9m3lp6S6J0vCri/2c3ylUkEIQm4yBCEIAccZi1pU2duCi5/Lz4SrdpbSNV2qOdW9AOwDuElHSRtHJRpoPrsSfBR+ZHpKc3m26RZFPHU25dkz5Lk6NeFKK5DviqSk3VteV/hykm2BvImIQ0cVlapSBem7a5sgzEHmdNR2i8qqjXq8dfG4jlTxtxaoADz098rVxLXUi29sdIlFsEChyu/ssvEoLXJFuI4AEe4yJ7L3oVFKdYrqb3IupS/aVP1b9ovbtkfTCrUwzqPpIM1tOzXSwvqLiRWtUKsGU2Ijywxzq3snJ/Qa46fZZu0MepcMdVYAcvrKD7vhLU2DsqnSpIVpoj5AGKoFJ53IFzzlG0sQMRhAynUC+nEMn0h7pf+EqhqaMDcMqkHmCAbxPFjxTX4KvJldUdoQhNhjGTfPbHyXA1qvaFyr95/ZHxv5Sq8GtqauqqVNsigi9j2t7V9ePCSLps2sUopRFrVQSL3uCjKc3obeZlWbE27iai9TTKgIAL21t3mYvI7/wdTwnxX7O238WC+V+N7rbnJR0G7VyYyrRJstSmSBfTNSIN/3WeQTa2BZGDVGuxJ7ez/3addyqzjHAjQ2fyBQqR7yIuKoqw8j3Notjb29Lvi36vWm9NU14KBnPWDvJNvDwjJTfQt9u1vujgPTXxYzhjP6xwPr5EHgASx/dv6RJtbaS0yt+C9g4634R80/VcUvpIyYo8E3/AHFjVSK9Nh9pRYD6RbS3pJRiwtGkaz6BAWbgCW7F8zGbdEZ1OIqAKuop3+qovmYk89R5HnIpvtvYcS3V0zaipv8Afy/WPd2Acr85mhgeTJx+ls1yy+njv8ifEbyNXql2tc8hYC2lgO3xMsfcHpAqNWTD4lgyv7NN7WYN2Kx7QeHO9ucpXZtT2VPMD+fjJBhK5UhlOqkEHvGoM7KgkqSOY5Nu2aYhEOw9qricPTrLwqKGtyPAjyNxF0rICEIQAqrpcx2XEU17BTHqzNr7hKk2pWVqhLajhLQ6ZyoxNMMbZ6It/ddr6+kqGtXBbQgg8pS17ma4v2o706BGtCrmHahsT6HjO/Xgiz0ircwpUH3G0bBTU9xjrgE+yxv4xZIaJ02Ri6lOxvZk4X1BXgG04i2hHaL9oifay2c6WB9oA8mGYC/de3lHMYW7hrnMBa/YfERv2s3O3YADy1FvK0nFL3UTk+FC/cfGBBVBNrMG14W4H8Je3R5tdquGyMpHU2VWI0ZNctu9bZT4CZkTFmk4ZTr2j8JdvRDv3Rak9KrUVLDrBmawU2sy3OnBQw8TD03HK5fTKZSTxpfaLYjPvDvLTwqEt7VQi6oDqeRP2R3yMbx9J6AFMJ7TcOtIGUd6g/S8Tp4yAHab1ajGoxZjqSeJv+U0JGci+928tfF1i9Z72uBYWC6/RUX0A9857oBjWJAuAtm007r+dpIsVu5SqsCw4XJA0BvztFaYnD4Oym1POLjQ2NtDc2OuvbzmTPjlxddnQ8fJHkk+hj3tweQBzbu/nxMRbgITWZj9VG/iK209Y/bVpJi0YUXVyOR0F+F+XbE+7WzDhgVcgu51C3NgL5Rw07ePOUQTWPtFuaUXPpj1VrXrt/Zpf+9UOn8Kn96N2z9itj8WKafRT2nbkAQDbvuQBGvaW1+r64D6dSobnkiDIoHkJIOiTeKnSaojkA1QCpPbkLXX0N/Ka8GL+TMOTJ9HXpA2ktHLg6JstNR1ludhlp94AsTzJ7pAMY9lPMietubYNatUq/rKjt6sTaNlfEkrNMIRgqiVSm5O2Ktmj5tPD8TH7ZylmVQLliABzJNgIxbM/q18/iZOejbAddtGgOxW6w//AFjMPeFHnHELw3c2OMLhaVAG/VrYnmx1Y+GYmOUISkkIQhACvembYoq4Na1taLWP3HsD6MF98zrjFTNcG3fwM1xvPso4nB1qI41KbBfvcV/iAmYcXs2opIcKMpIYMNVI0I14EGI+nZfDtUMtHEA6E6xTRxBUxBVGug9J8p4ojRtfjCrJuiV4PEtbRtJ9xFJKhOa4s1ri3Ia6jmYxYbGED2TcfCL0x2ZTewvy585VxadoutNUwxmwG+qQw5AWPjrxhs3ZFWkTYE5uy6i1jcdvjFlLGWA1ikY63bcmT6skL6UWGauNFRB4sPzkx3R2WeoJxOXNV+gyWzKpsMoexsb3NvG9+yHDF+smW7+1LUUTMBdWOvDQkm3uEpzZJuNGjBiipWJtp58G2WopembhKuUam11vY+yb6WPHW0bMZtehVUCqitbUXW9r6XElG09qFKTFwWUDgBcMO1ddCPhxlYPgqxzMqkKAWudBYa2ueP4yzD/UVO0VeTH05WiR0ds0aS5aaBRe5CiwJ5m+piPHbx8Co1HAniPzkexFOqvFSOWoiKoHY2tqbAefCaPRhtmT1JBj8cWbtJPncn4x1wOxKqUS7eyb3C9oHM8jw0jnu/u4tL239qoD5IeQ5nv9OcdcYbqw7j8CZXLP7qiMsfVshD0SAABwB7eetyTE1ZDbX4RxxQIOlvW0QV78S3vb85qKRx2Uvza+fxMs3oWp3xzn7NFve6CVrhFyooPG3M9uvHSWv0IYNutr1bHJkVMx+1mDZb9un4QegLehCEqAIQhAAlA9MWCWntB7WHWqtRreGU38SCZf0zf0isr7QxL1GZyajKqqfqp7Ki/ZoIky3FshlZARoLAxtq09Y71g7HhYDQDsA5TycJeQnRa42NKmLqFTTynZsD3TwmHKmRaYJUcxtEcvQxw2LTbE16dCl/WVDZA3si9idT2cIx1Usxj90dORtjB2/X0x6mx9xlvBFXqSRLKnRjtOnqcMWA+w9Nj6Bry6NmbpUWwWGp4ikGalRVdbgqWUZxcHnfzkjEIvFEPJJlcb9bu0cNh0NIEEuR7Ts2hXsvyt7zK42lVspHd75ZXSxjLdSl+AZiPGwB9xlU46te/4/CWxSS6EcnJ2xsx57z7jEmBrZagFr5yqai1vnEa+oPao4W48ewubJfs904Lh/nUP7a/4hB6BEsNSItoVrUm5kWH4zuTp/PjGzaVXs5TnQXuRrlpkYrfS7B/dBM8dVdhfzuB+U71O3snikRqTrfly/n4TqGIV0jc/l+U0f0e7vrhMDTUfTqAVah5s4Bt5LlHlM30XAs/YDoRfXutNDdF23VxOz0APtUfmmHbYaobd6kehiy0SS+EISsAhCEAEO3Md1OGrVf1dN2HiFNvfaZnxVTM1+JPEniZoDpIrZdl4g8wo/eqKJnutU4yrJs04dNiGqLAm+s+UawsNTewvoeM8uDfWe0EVlh2FQcj6GDJeCGexEGGHaFO1Q+R90nvQzuTXq7Qo4p6TLh6WaoKjAhXYAqqoT9L2jfThlMg22x84O9R8TNSdG2E6vZODUi3zKt+/85/qmtP2oxz+TJLCER7Y2muGw9Wu/wBGkjOe/KL28Tw85AhnTpn2877WrKlRstIJTsGIF1UFuB+0T6SCjadX9Y/7xnraeNatWeo5u1R2dvFiWPvMSEywgX/8arfrD6L+U9YbatXrUzOxGdbjuzDlEInrDoWqIBxLKB43g9EosPZtfPXqp2IV9MuvwHrE20sKVJsbg92sT4UNTaqwOrG/DiLm+vnOtTHueAzcjew58pgjSOhxi4W32RSqCWsTxP8APdFtJgNNCBpyI9Z22RgRVxKBvo3u1vsj8zYecm2E2RRfEAPTQhm4WA49txqOM2ZMqg6Zmx4JZFaIFWrXNhwHx7byZdEu3DQ2nSXMQla9Jh2EsDk0+/l9TzkFQ2JHIx23bv8ALcPl49fRt49Yst+ig1fCEJSAQhCAET6Uh/Rdbxp/5izPOJawM0lv7s1q+zq9NCoOUNdrgWRg54A9imZjrYkW1v5iVyXZoxNUeb3nZIm65ec7JiF+0IrRYmKFnu84jEL9ocp5r45UNje/hF4tjckhLtDDmpXpourPZR4s1h7zNd4HCilSSmvBFVB4KAo+EzZ0V7N+V7YoEj2aRase4UwMv8ZSaamiqSRjk7bYStenrbRo7NFJTY4ioFPeiDO3vCessqZ8/SD2vnx9KgDpQpAkft1TmP8ACEkx2KVUZzK34eM9mT3od3Qp4/F1lraolB7/AHqnzSHyzMw71EdkEDBi7YVO+ITuufQG3vtEuKo5HZDxVivobR03Wp3qseS/Ej/eJkdRY0Pkh+r27T5BAfeZ0wzg0yPs3GoA7xw8Z8rPb61vDU+6ccA93ZeYuL93/uc81jfsisRVVRYZ2QE9oAYMQPG0klfanVKKp16tqbEfssQCfKQ81TSfMOKN8DwnrEbcLJltfNTKPfQA58ykc7Dnzm3Lj5STQYcyhBp7+jztKiEr1ApuuYlTe91b2l9xEedyRfaWE/6ij/mLI1TEke47W2lhP+oo/wCYsv0jJJ27NVQhCVEBCEIAM++FbLs/FNyoVfehEyzjEBI7rzTfSLihT2Xiie2mVHi5CD3mZiqNcyCyGgpUxFFOiL2sOM5Uopwwu47tfwistR6r0FDLYRn2q3zp8B8I85rsT6Rix7fOt4/7RsexMmi3/wBHXBA1MVVI1VaaA9zlmYfwL6S75U/6O9K2CxDW41wPSmv5y2Iz2UhMh77bZ+V7QxFfiHqtl+4vsp/CFmq948SaeDxDr9JKNVh4qjEe+Y5aNEDwZf8A+jxsI08JWxLC3XuET7lK4uPF2Yf3ZQdKkWYAC5JAA5k6Aes2FutsYYTBUMOB/VU0U27Wtdz5tmPnIkBkjbi2xNYf2tT/ABmO26tKyO/MhfIC/wCMbd4F/wD669/11X/MaOm7r/MEftn4LEz/AAHx/IWYmpx0uf54CJ8CctQE8Sbes7VeMTvxHjMSNIh2qPnan3m+N42COm11IquDxueMa5046RkezvTjvulWy7Swn/Ppe6qsZqZjhu839I4X/nUv8xZLINfQhCUgEIQgBW3TptLJgKdIHWrVH7tMFj/EUlDsJavTxjL4qhT7KdIvbvqOR8EEqrtkFsdHSnO9FrKzeQ/nznEGdWHsKOZv/PqIjLEdEOgjDiGu7a9p+MfBI5UfW/fHxleX6NOdCuyOo2TTa4Jrs1Y27A1kUeiDzJk8kE6E8Rm2LQ/Zaqv/AHXP4ydxmVCHbtLNha62vmpVBbndCJjcibI25iMmFrv9ilUb91CfwmODGiA57pqPl+Fzar8oo38OtWbCmPd16JfHYZRxavRA86izYUiQGUekzDKu18Yq6L1pOnNgHb3kxJsMfNXH2m08hFvSdWB2rjSP1xXzACt7wYh3bq+w45MPeP8AaJm+A+P5DilOwueJnFEzVAvAEgeFza8Uk3N4lpN84D3zHHZpY6dLOAWjtXEKosDkYf3qak++8hF5Z3TzhMu0lb9ZQRvNS6fBRKwnTWjGdaZ1jluwt9pYQc69If8AcWNlOTLcrdl+vwGMzAo+Op0MtjmDJarmJ4WIgwNPQhCUgEIQgBnbpgxnWbVqi+lNaaeYQMR6sZCAI+76V8+0MU3OvV9A5A9wEZDFZctH0C+nOdsQfatyE8YYe1flrPFGpmuTz+MVjnao1h5EyNXvH7GP7Dd4PwjCksgVZDSXQA99kkfZr1R7kb8ZZUrXoAt/wk/9RUv+7T/2llSWVkd6RcV1eycY39hUXzdcg/xTJjTTXTZjOr2NWHbUakg86isfcpmZLxloCWdFeF6zbGDHKoX/APzRqnxUTVUzD0Ki+2sP4Vv8l5px2sCeUV7AyBvZjOtxmIf9ZiKz+XWNafN2m/rP7v8AqjZjKl2J/nXUxw3a4v4L8TIzfFj4/kh/A0iKkPb8/wAY4MthEdAfOL95feRMUTSy7Ol3cD5dQFekwWrh0c2N7VKYGbJccCCCRp2kd4zpi8I1M2cWJ1GoNx5TZjoCCDwNwfAzJe/OENPFGkeNPMn7rsv4TcpO0jIl0MlMy/uh7YJqbLplzlUYz5QlrNm6sKtiPq+2p79ORmf6S6zR3QTUJ2WQfq16gH7qN8SY7fRBYsIQlYBCEIAZQ23UviKp+1Uc+rExCwijHteq3ifiYnaIaD7T0Rjz0E44ZuM6VjZF7zf3T6EB1HnADjjW9lu5T79IziSjZOxflVZaGdaZrMEDMCVBJ0vbXU2HnPGH6PMa9LE1EpZvklQ0qqg3cMurFU+sB3a90sgVT2W5+jttJGwVejf20rdYR+zURVBHnTb3S2plnoo3yXZ2PD1f6qqvVVTr7IJBFSw45SNe4maZwO2KNdb0aqVBzpur29DJaEKU/SC3vLVUwCqQtLLVqH7TspCAdwVifE90p0VZe+9XQvicZiWqtjQ9wAGq0/bsOA+bsth2aRswv6OVW/zmLQD9imxPvItJAZugPDK21cx+pQqMviSifBj6yfdKHTEuBZ8Lh0L4jLZma4SlnW4t9trEG2g7+ySLcjo3obMDGnd6jizVHtew1sLcBeQHpx3IUv8ALutWncJSZSpJdhexBXty8dOCyCSjSxkk3ToaOxXS4ANu0XJA9R6iNh2eL6MLc9fhbSOtbaByqq+yqLlXL7IA4k66kk6knU+QiZPdGiyEWnbHatw0ifArevTHOog/iEajtKp2NfxS49QBJT0TKtfa1JK6h1s7KMthnUFlJ17CL+UzxxSRbKSo0ji8WtKm1RzlRAWY8gNTMpb+bR6/HVKtrZyWtyBZiPdaXd0u7206WH+SK161YrmVdclO98z8sxAAHbcygNuX69g3FbKdQdQNRcacZoV8iiqjYjSaM6CV/oq/OtVP+EfhM4lvfNIdBY/ohf8Am1fiJZLQhYUIQiAE44zEinTeo3BFZj4KCx+E7Rp3uqWwGKP9hV96MIAZaeoSxa3Ek+utp6c3E51UY8J5o4dgbsfKIaESXF7mv/wwY4tYdb1YS3FT7PWX++MtpFqNW00JvRscDd00kH9XQpP+5kqMfcxmd2YX4j1k0KnYtWqQVKmxBDA8iNQfWaH6O61CvSq4qkTnxDKa6EiyVUQIbC3AgA995m5MWBoCDJLudv1WwFQtSsVewqI3BgPokEfRIufWCdEuPLRZm9/QbRxmJavSrdQX1dRTDKW7WFiLE9vrE+7HQY2ExVOuMc3zbBiqU8mcA3yMc59k8DpPOF6dRe1TDDxp1V92a3xll7v7cp4vDpXpXyONLixBGhB7wdI9lTi0OCrPUISBQjftnYNHF0+rxFMVEuDY34jgQRqDHCEAIZW6Idmt/wDHy/dqVB/qnXCdFOzaZuMKjEfrC9T3MSJLoQJtkcxO4GAe2bCUNOFkC/4bSs96N68JszGPR2dhKNOsgyvXtcoWFyqDtIB1ubdxl3MI0Y7dvC1mzVsPRqMeJemrH1IvJJTMw7U2h1tRqjM7Fzd2diWY8zoB6Rjd7sTzMtvplxWCw6jCYTD0UrNZqrpTUMiDVUBtoWNj4DvlSKsaMa7GnPl0c2+l4aTRvQJjFbZZQH2qdZ8w5ZgrA+dz6GZyYEMe/X1lpdBO8LUcacPa6YoW+69MM6t4WzA+Ul6KzQkIQlYBGDf6sq7MxRYkDqmGnG50UDxJAj/Eu0tm08RSalWUOjizA+vEagg2NxADKNVwfaU317OfIg8J2oUXdSwC2Xjc28e73yzt6ug4qGq4F2c/qqhFyvJX0v5+vOBYrYGLorlrYOsBfiUb0zDQiK0aIyTLh3M3oobTwHySoxp1ep6p1BsWUKENSmTxHwPHmWgfo/4Ym5xNYj7tO/raVPhnYOBTWqlQEZer4g9wFmv4GaO3FxOJfBIcYhSqLj2tGZR9F2FvZNtPK/bGRXNJdojFLoG2fYBuuY8zUtfyAAnxegXZ4OjV7cusH/jLJhAS2QbB9DGzaZBNJnt+sqMw8wCAZMsHgkpIqU1VEUWVVAAA7gJ3hAiwhCEACEIQAIQhADhjcYtKmz1GCoouzMbADmTKy3u6ZaCU3TBtnqZTZ2VggPDS4Bc+7yvLA3k3dpY7DPh62bI9tUbKwINwQfHncStq36PdM3y42oB+1SVvgwkqgKQxNZqjs9RizOSzMTcknUkmekwraEghW4MVNj4GXpsn9H3DU3DV8RUrAfVCimD4m7G3haSw9F2zSuU4VSOZZ83qGuJLl+CSkNi7iUHDNjnxFEkfNhKQsOTOW1PZoAPGTHoR3Vw7s+IYu1ag4VRnIUAj6VhxuQeOmnCXFTwiKgQAZVAUA+1oBYDXjpOOztj0cOGFCklLOczZFC3PM24yLAWQhCQQEIQgAQhCAHzKOM+whAAhCEACEIQAIQhAAhCEACEIQAIQhAAhCEACEIQAIQhA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u="sng" dirty="0"/>
              <a:t>Среда управления проектами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541338">
              <a:buNone/>
            </a:pPr>
            <a:r>
              <a:rPr lang="ru-RU" dirty="0"/>
              <a:t>Управление проектами осуществляется в более широкой среде, </a:t>
            </a:r>
            <a:r>
              <a:rPr lang="ru-RU" dirty="0" smtClean="0"/>
              <a:t>которая включает </a:t>
            </a:r>
            <a:r>
              <a:rPr lang="ru-RU" dirty="0"/>
              <a:t>в себя управление программой, управление портфелем и </a:t>
            </a:r>
            <a:r>
              <a:rPr lang="ru-RU" dirty="0" smtClean="0"/>
              <a:t>офис управления </a:t>
            </a:r>
            <a:r>
              <a:rPr lang="ru-RU" dirty="0"/>
              <a:t>проектом. </a:t>
            </a:r>
            <a:endParaRPr lang="ru-RU" dirty="0" smtClean="0"/>
          </a:p>
          <a:p>
            <a:pPr marL="0" indent="541338">
              <a:buNone/>
            </a:pPr>
            <a:r>
              <a:rPr lang="ru-RU" dirty="0" smtClean="0"/>
              <a:t>Часто </a:t>
            </a:r>
            <a:r>
              <a:rPr lang="ru-RU" dirty="0"/>
              <a:t>существует иерархия: стратегический </a:t>
            </a:r>
            <a:r>
              <a:rPr lang="ru-RU" dirty="0" smtClean="0"/>
              <a:t>план, портфель</a:t>
            </a:r>
            <a:r>
              <a:rPr lang="ru-RU" dirty="0"/>
              <a:t>, программа, проект, </a:t>
            </a:r>
            <a:r>
              <a:rPr lang="ru-RU" dirty="0" err="1"/>
              <a:t>подпроект</a:t>
            </a:r>
            <a:r>
              <a:rPr lang="ru-RU" dirty="0"/>
              <a:t>; при этом программа, состоящая </a:t>
            </a:r>
            <a:r>
              <a:rPr lang="ru-RU" dirty="0" smtClean="0"/>
              <a:t>из нескольких </a:t>
            </a:r>
            <a:r>
              <a:rPr lang="ru-RU" dirty="0"/>
              <a:t>связанных проектов, способствует достижению </a:t>
            </a:r>
            <a:r>
              <a:rPr lang="ru-RU" dirty="0" smtClean="0"/>
              <a:t>стратегического плана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28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Программы и управление программами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>
            <a:normAutofit fontScale="77500" lnSpcReduction="20000"/>
          </a:bodyPr>
          <a:lstStyle/>
          <a:p>
            <a:pPr marL="0" indent="541338">
              <a:buNone/>
            </a:pPr>
            <a:r>
              <a:rPr lang="ru-RU" dirty="0"/>
              <a:t>Программа – это ряд связанных друг с другом проектов, управление </a:t>
            </a:r>
            <a:r>
              <a:rPr lang="ru-RU" dirty="0" smtClean="0"/>
              <a:t>которыми координируется </a:t>
            </a:r>
            <a:r>
              <a:rPr lang="ru-RU" dirty="0"/>
              <a:t>для достижения преимуществ и степени </a:t>
            </a:r>
            <a:r>
              <a:rPr lang="ru-RU" dirty="0" smtClean="0"/>
              <a:t>управляемости, недоступных </a:t>
            </a:r>
            <a:r>
              <a:rPr lang="ru-RU" dirty="0"/>
              <a:t>при управлении ими по отдельности. </a:t>
            </a:r>
            <a:endParaRPr lang="ru-RU" dirty="0" smtClean="0"/>
          </a:p>
          <a:p>
            <a:pPr marL="0" indent="541338">
              <a:buNone/>
            </a:pPr>
            <a:r>
              <a:rPr lang="ru-RU" dirty="0" smtClean="0"/>
              <a:t>Программы </a:t>
            </a:r>
            <a:r>
              <a:rPr lang="ru-RU" dirty="0"/>
              <a:t>могут </a:t>
            </a:r>
            <a:r>
              <a:rPr lang="ru-RU" dirty="0" smtClean="0"/>
              <a:t>содержать элементы </a:t>
            </a:r>
            <a:r>
              <a:rPr lang="ru-RU" dirty="0"/>
              <a:t>работ, имеющих к ним отношение, но лежащих за </a:t>
            </a:r>
            <a:r>
              <a:rPr lang="ru-RU" dirty="0" smtClean="0"/>
              <a:t>пределами содержания </a:t>
            </a:r>
            <a:r>
              <a:rPr lang="ru-RU" dirty="0"/>
              <a:t>отдельных проектов программы.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5187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Программы и управление программами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541338">
              <a:buNone/>
            </a:pPr>
            <a:r>
              <a:rPr lang="ru-RU" dirty="0" smtClean="0"/>
              <a:t>Пример проектов программ: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• Программа по производству новой модели автомобиля может быть </a:t>
            </a:r>
            <a:r>
              <a:rPr lang="ru-RU" dirty="0" smtClean="0"/>
              <a:t>разбита на </a:t>
            </a:r>
            <a:r>
              <a:rPr lang="ru-RU" dirty="0"/>
              <a:t>проекты по созданию и улучшению каждого из основных </a:t>
            </a:r>
            <a:r>
              <a:rPr lang="ru-RU" dirty="0" smtClean="0"/>
              <a:t>узлов автомобиля </a:t>
            </a:r>
            <a:r>
              <a:rPr lang="ru-RU" dirty="0"/>
              <a:t>(например, трансмиссии, двигателя, интерьера салона, </a:t>
            </a:r>
            <a:r>
              <a:rPr lang="ru-RU" dirty="0" smtClean="0"/>
              <a:t>дизайна автомобиля</a:t>
            </a:r>
            <a:r>
              <a:rPr lang="ru-RU" dirty="0"/>
              <a:t>), пока на конвейере идет сборочный процесс.</a:t>
            </a:r>
          </a:p>
          <a:p>
            <a:pPr marL="0" indent="0">
              <a:buNone/>
            </a:pPr>
            <a:r>
              <a:rPr lang="ru-RU" dirty="0"/>
              <a:t>• Во многих электронных компаниях менеджеры программ отвечают как </a:t>
            </a:r>
            <a:r>
              <a:rPr lang="ru-RU" dirty="0" smtClean="0"/>
              <a:t>за выпуск </a:t>
            </a:r>
            <a:r>
              <a:rPr lang="ru-RU" dirty="0"/>
              <a:t>отдельных продуктов (проекты), так и за координацию </a:t>
            </a:r>
            <a:r>
              <a:rPr lang="ru-RU" dirty="0" smtClean="0"/>
              <a:t>нескольких выпусков </a:t>
            </a:r>
            <a:r>
              <a:rPr lang="ru-RU" dirty="0"/>
              <a:t>в определенный период времени (текущая </a:t>
            </a:r>
            <a:r>
              <a:rPr lang="ru-RU" dirty="0" smtClean="0"/>
              <a:t>оперативная деятельность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7857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Программы и управление программами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Программы также содержат повторяющиеся или циклические задачи, например:</a:t>
            </a:r>
          </a:p>
          <a:p>
            <a:pPr marL="0" indent="0">
              <a:buNone/>
            </a:pPr>
            <a:r>
              <a:rPr lang="ru-RU" dirty="0"/>
              <a:t>• В коммунальных услугах часто говорят о ежегодной "строительной</a:t>
            </a:r>
          </a:p>
          <a:p>
            <a:pPr marL="0" indent="0">
              <a:buNone/>
            </a:pPr>
            <a:r>
              <a:rPr lang="ru-RU" dirty="0"/>
              <a:t>программе", то есть серии проектов, основывающихся на предыдущих</a:t>
            </a:r>
          </a:p>
          <a:p>
            <a:pPr marL="0" indent="0">
              <a:buNone/>
            </a:pPr>
            <a:r>
              <a:rPr lang="ru-RU" dirty="0"/>
              <a:t>достижениях.</a:t>
            </a:r>
          </a:p>
          <a:p>
            <a:pPr marL="0" indent="0">
              <a:buNone/>
            </a:pPr>
            <a:r>
              <a:rPr lang="ru-RU" dirty="0"/>
              <a:t>• У многих некоммерческих организаций имеются "программы по</a:t>
            </a:r>
          </a:p>
          <a:p>
            <a:pPr marL="0" indent="0">
              <a:buNone/>
            </a:pPr>
            <a:r>
              <a:rPr lang="ru-RU" dirty="0"/>
              <a:t>привлечению финансирования" по привлечению финансовой помощи,</a:t>
            </a:r>
          </a:p>
          <a:p>
            <a:pPr marL="0" indent="0">
              <a:buNone/>
            </a:pPr>
            <a:r>
              <a:rPr lang="ru-RU" dirty="0"/>
              <a:t>состоящие из серии отдельных проектов, таких как членство в организации</a:t>
            </a:r>
          </a:p>
          <a:p>
            <a:pPr marL="0" indent="0">
              <a:buNone/>
            </a:pPr>
            <a:r>
              <a:rPr lang="ru-RU" dirty="0"/>
              <a:t>или аукционы.</a:t>
            </a:r>
          </a:p>
          <a:p>
            <a:pPr marL="0" indent="0">
              <a:buNone/>
            </a:pPr>
            <a:r>
              <a:rPr lang="ru-RU" dirty="0"/>
              <a:t>• Издание газеты или журнала также является программой, где каждый</a:t>
            </a:r>
          </a:p>
          <a:p>
            <a:pPr marL="0" indent="0">
              <a:buNone/>
            </a:pPr>
            <a:r>
              <a:rPr lang="ru-RU" dirty="0"/>
              <a:t>отдельный номер управляется как проект. Это пример того, как общая</a:t>
            </a:r>
          </a:p>
          <a:p>
            <a:pPr marL="0" indent="0">
              <a:buNone/>
            </a:pPr>
            <a:r>
              <a:rPr lang="ru-RU" dirty="0"/>
              <a:t>операционная деятельность может стать "управлением через проекты</a:t>
            </a:r>
            <a:r>
              <a:rPr lang="ru-RU" dirty="0" smtClean="0"/>
              <a:t>".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отличие от управления проектом, управление программой </a:t>
            </a:r>
            <a:r>
              <a:rPr lang="ru-RU" dirty="0" smtClean="0"/>
              <a:t>является централизованным</a:t>
            </a:r>
            <a:r>
              <a:rPr lang="ru-RU" dirty="0"/>
              <a:t>, скоординированным управлением группы проектов </a:t>
            </a:r>
            <a:r>
              <a:rPr lang="ru-RU" dirty="0" smtClean="0"/>
              <a:t>для достижения </a:t>
            </a:r>
            <a:r>
              <a:rPr lang="ru-RU" dirty="0"/>
              <a:t>стратегических целей программы и выгод.</a:t>
            </a:r>
          </a:p>
        </p:txBody>
      </p:sp>
    </p:spTree>
    <p:extLst>
      <p:ext uri="{BB962C8B-B14F-4D97-AF65-F5344CB8AC3E}">
        <p14:creationId xmlns:p14="http://schemas.microsoft.com/office/powerpoint/2010/main" val="16125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Портфели и управление портфелем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 fontScale="85000" lnSpcReduction="10000"/>
          </a:bodyPr>
          <a:lstStyle/>
          <a:p>
            <a:pPr marL="0" indent="541338">
              <a:buNone/>
            </a:pPr>
            <a:r>
              <a:rPr lang="ru-RU" dirty="0"/>
              <a:t>Портфель – это набор проектов или программ и других работ, </a:t>
            </a:r>
            <a:r>
              <a:rPr lang="ru-RU" dirty="0" smtClean="0"/>
              <a:t>объединенных вместе </a:t>
            </a:r>
            <a:r>
              <a:rPr lang="ru-RU" dirty="0"/>
              <a:t>с целью эффективного управления данными работами для </a:t>
            </a:r>
            <a:r>
              <a:rPr lang="ru-RU" dirty="0" smtClean="0"/>
              <a:t>достижения стратегических </a:t>
            </a:r>
            <a:r>
              <a:rPr lang="ru-RU" dirty="0"/>
              <a:t>целей. </a:t>
            </a:r>
            <a:endParaRPr lang="ru-RU" dirty="0" smtClean="0"/>
          </a:p>
          <a:p>
            <a:pPr marL="0" indent="541338">
              <a:buNone/>
            </a:pPr>
            <a:r>
              <a:rPr lang="ru-RU" dirty="0" smtClean="0"/>
              <a:t>Проекты </a:t>
            </a:r>
            <a:r>
              <a:rPr lang="ru-RU" dirty="0"/>
              <a:t>и программы портфеля не обязательно </a:t>
            </a:r>
            <a:r>
              <a:rPr lang="ru-RU" dirty="0" smtClean="0"/>
              <a:t>являются взаимозависимыми </a:t>
            </a:r>
            <a:r>
              <a:rPr lang="ru-RU" dirty="0"/>
              <a:t>или напрямую связанными. </a:t>
            </a:r>
            <a:endParaRPr lang="ru-RU" dirty="0" smtClean="0"/>
          </a:p>
          <a:p>
            <a:pPr marL="0" indent="541338">
              <a:buNone/>
            </a:pPr>
            <a:r>
              <a:rPr lang="ru-RU" dirty="0" smtClean="0"/>
              <a:t>Финансирование </a:t>
            </a:r>
            <a:r>
              <a:rPr lang="ru-RU" dirty="0"/>
              <a:t>и </a:t>
            </a:r>
            <a:r>
              <a:rPr lang="ru-RU" dirty="0" smtClean="0"/>
              <a:t>поддержка могут  предоставляться </a:t>
            </a:r>
            <a:r>
              <a:rPr lang="ru-RU" dirty="0"/>
              <a:t>на основании категорий </a:t>
            </a:r>
            <a:r>
              <a:rPr lang="ru-RU" dirty="0" smtClean="0"/>
              <a:t>риска/награды</a:t>
            </a:r>
            <a:r>
              <a:rPr lang="ru-RU" dirty="0"/>
              <a:t>, </a:t>
            </a:r>
            <a:r>
              <a:rPr lang="ru-RU" dirty="0" smtClean="0"/>
              <a:t>особых направлений </a:t>
            </a:r>
            <a:r>
              <a:rPr lang="ru-RU" dirty="0"/>
              <a:t>бизнеса или общего типа проектов, например, </a:t>
            </a:r>
            <a:r>
              <a:rPr lang="ru-RU" dirty="0" smtClean="0"/>
              <a:t>улучшения инфраструктуры </a:t>
            </a:r>
            <a:r>
              <a:rPr lang="ru-RU" dirty="0"/>
              <a:t>и внутренних процессов.</a:t>
            </a:r>
          </a:p>
        </p:txBody>
      </p:sp>
    </p:spTree>
    <p:extLst>
      <p:ext uri="{BB962C8B-B14F-4D97-AF65-F5344CB8AC3E}">
        <p14:creationId xmlns:p14="http://schemas.microsoft.com/office/powerpoint/2010/main" val="2115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Портфели и управление портфелем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5446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Организации </a:t>
            </a:r>
            <a:r>
              <a:rPr lang="ru-RU" dirty="0"/>
              <a:t>управляют своими портфелями в соответствии с</a:t>
            </a:r>
          </a:p>
          <a:p>
            <a:pPr marL="0" indent="0">
              <a:buNone/>
            </a:pPr>
            <a:r>
              <a:rPr lang="ru-RU" dirty="0"/>
              <a:t>конкретными задачами.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Одной </a:t>
            </a:r>
            <a:r>
              <a:rPr lang="ru-RU" dirty="0"/>
              <a:t>из задач управления портфелем </a:t>
            </a:r>
            <a:r>
              <a:rPr lang="ru-RU" dirty="0" smtClean="0"/>
              <a:t>является максимально </a:t>
            </a:r>
            <a:r>
              <a:rPr lang="ru-RU" dirty="0"/>
              <a:t>увеличить ценность портфеля с помощью тщательного изучения</a:t>
            </a:r>
          </a:p>
          <a:p>
            <a:pPr marL="0" indent="0">
              <a:buNone/>
            </a:pPr>
            <a:r>
              <a:rPr lang="ru-RU" dirty="0"/>
              <a:t>намеченных для включение в портфель проектов и программ и </a:t>
            </a:r>
            <a:r>
              <a:rPr lang="ru-RU" dirty="0" smtClean="0"/>
              <a:t>своевременного исключения </a:t>
            </a:r>
            <a:r>
              <a:rPr lang="ru-RU" dirty="0"/>
              <a:t>проектов, не соответствующих стратегическим задачам портфеля.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Другими </a:t>
            </a:r>
            <a:r>
              <a:rPr lang="ru-RU" dirty="0"/>
              <a:t>задачами являются уравновешивание пошаговых и </a:t>
            </a:r>
            <a:r>
              <a:rPr lang="ru-RU" dirty="0" smtClean="0"/>
              <a:t>радикальных инвестиций </a:t>
            </a:r>
            <a:r>
              <a:rPr lang="ru-RU" dirty="0"/>
              <a:t>и эффективное использование ресурсов портфеля.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Обычно ответственность </a:t>
            </a:r>
            <a:r>
              <a:rPr lang="ru-RU" dirty="0"/>
              <a:t>за управление портфелем в интересах организации берут </a:t>
            </a:r>
            <a:r>
              <a:rPr lang="ru-RU" dirty="0" smtClean="0"/>
              <a:t>на себя </a:t>
            </a:r>
            <a:r>
              <a:rPr lang="ru-RU" dirty="0"/>
              <a:t>старшие менеджеры или высшее руководство.</a:t>
            </a:r>
          </a:p>
        </p:txBody>
      </p:sp>
    </p:spTree>
    <p:extLst>
      <p:ext uri="{BB962C8B-B14F-4D97-AF65-F5344CB8AC3E}">
        <p14:creationId xmlns:p14="http://schemas.microsoft.com/office/powerpoint/2010/main" val="56224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/>
          <a:lstStyle/>
          <a:p>
            <a:r>
              <a:rPr lang="ru-RU" b="1" dirty="0" err="1"/>
              <a:t>Подпроекты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3528392"/>
          </a:xfrm>
        </p:spPr>
        <p:txBody>
          <a:bodyPr>
            <a:normAutofit fontScale="85000" lnSpcReduction="20000"/>
          </a:bodyPr>
          <a:lstStyle/>
          <a:p>
            <a:pPr marL="0" indent="541338">
              <a:buNone/>
            </a:pPr>
            <a:r>
              <a:rPr lang="ru-RU" dirty="0"/>
              <a:t>Проекты часто разделяются на более управляемые элементы или </a:t>
            </a:r>
            <a:r>
              <a:rPr lang="ru-RU" dirty="0" err="1" smtClean="0"/>
              <a:t>подпроекты</a:t>
            </a:r>
            <a:r>
              <a:rPr lang="ru-RU" dirty="0" smtClean="0"/>
              <a:t>, хотя </a:t>
            </a:r>
            <a:r>
              <a:rPr lang="ru-RU" dirty="0"/>
              <a:t>отдельные </a:t>
            </a:r>
            <a:r>
              <a:rPr lang="ru-RU" dirty="0" err="1"/>
              <a:t>подпроекты</a:t>
            </a:r>
            <a:r>
              <a:rPr lang="ru-RU" dirty="0"/>
              <a:t> могут называться проектами и управляться </a:t>
            </a:r>
            <a:r>
              <a:rPr lang="ru-RU" dirty="0" smtClean="0"/>
              <a:t>как таковые</a:t>
            </a:r>
            <a:r>
              <a:rPr lang="ru-RU" dirty="0"/>
              <a:t>. </a:t>
            </a:r>
            <a:endParaRPr lang="ru-RU" dirty="0" smtClean="0"/>
          </a:p>
          <a:p>
            <a:pPr marL="0" indent="541338">
              <a:buNone/>
            </a:pPr>
            <a:r>
              <a:rPr lang="ru-RU" dirty="0" smtClean="0"/>
              <a:t>Исполнение </a:t>
            </a:r>
            <a:r>
              <a:rPr lang="ru-RU" dirty="0" err="1"/>
              <a:t>подпроектов</a:t>
            </a:r>
            <a:r>
              <a:rPr lang="ru-RU" dirty="0"/>
              <a:t> часто поручается стороннему </a:t>
            </a:r>
            <a:r>
              <a:rPr lang="ru-RU" dirty="0" smtClean="0"/>
              <a:t>предприятию (</a:t>
            </a:r>
            <a:r>
              <a:rPr lang="ru-RU" dirty="0" err="1" smtClean="0"/>
              <a:t>субконтрактору</a:t>
            </a:r>
            <a:r>
              <a:rPr lang="ru-RU" dirty="0"/>
              <a:t>) или другому </a:t>
            </a:r>
            <a:r>
              <a:rPr lang="ru-RU" dirty="0" smtClean="0"/>
              <a:t>функциональному </a:t>
            </a:r>
            <a:r>
              <a:rPr lang="ru-RU" dirty="0"/>
              <a:t>подразделению </a:t>
            </a:r>
            <a:r>
              <a:rPr lang="ru-RU" dirty="0" smtClean="0"/>
              <a:t>исполняющей организации.</a:t>
            </a:r>
          </a:p>
          <a:p>
            <a:pPr marL="0" indent="0">
              <a:buNone/>
            </a:pPr>
            <a:r>
              <a:rPr lang="ru-R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32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1.gstatic.com/images?q=tbn:ANd9GcQF77tbmAcpHF2sodWxfD5LbCsEZ-a61hzHvL26I5SX2peeCn4lp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881281"/>
            <a:ext cx="5007083" cy="297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проект?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193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Проект – это временное предприятие, предназначенное для </a:t>
            </a:r>
            <a:r>
              <a:rPr lang="ru-RU" dirty="0" smtClean="0"/>
              <a:t>создания уникальных </a:t>
            </a:r>
            <a:r>
              <a:rPr lang="ru-RU" dirty="0"/>
              <a:t>продуктов, услуг или результатов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/>
              <a:t>1 Временность проекта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2 Уникальные продукты, услуги или </a:t>
            </a:r>
            <a:r>
              <a:rPr lang="ru-RU" b="1" dirty="0" smtClean="0"/>
              <a:t>результаты</a:t>
            </a:r>
          </a:p>
          <a:p>
            <a:pPr marL="0" indent="0">
              <a:buNone/>
            </a:pPr>
            <a:r>
              <a:rPr lang="ru-RU" b="1" dirty="0"/>
              <a:t>3 Последовательная 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разработка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781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/>
          <a:lstStyle/>
          <a:p>
            <a:r>
              <a:rPr lang="ru-RU" dirty="0" err="1"/>
              <a:t>Подпроекты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5446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Пример: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err="1"/>
              <a:t>подпроекты</a:t>
            </a:r>
            <a:r>
              <a:rPr lang="ru-RU" dirty="0"/>
              <a:t>, основанные на процессе проекта, например отдельная фаза </a:t>
            </a:r>
            <a:r>
              <a:rPr lang="ru-RU" dirty="0" smtClean="0"/>
              <a:t>в жизненном </a:t>
            </a:r>
            <a:r>
              <a:rPr lang="ru-RU" dirty="0"/>
              <a:t>цикле проекта;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err="1"/>
              <a:t>подпроекты</a:t>
            </a:r>
            <a:r>
              <a:rPr lang="ru-RU" dirty="0"/>
              <a:t>, выделенные в зависимости от требований к навыкам</a:t>
            </a:r>
          </a:p>
          <a:p>
            <a:pPr marL="0" indent="0">
              <a:buNone/>
            </a:pPr>
            <a:r>
              <a:rPr lang="ru-RU" dirty="0"/>
              <a:t>персонала, например, водопроводчики или электрики, необходимые </a:t>
            </a:r>
            <a:r>
              <a:rPr lang="ru-RU" dirty="0" smtClean="0"/>
              <a:t>при реализации </a:t>
            </a:r>
            <a:r>
              <a:rPr lang="ru-RU" dirty="0"/>
              <a:t>строительного проекта;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err="1"/>
              <a:t>подпроекты</a:t>
            </a:r>
            <a:r>
              <a:rPr lang="ru-RU" dirty="0"/>
              <a:t>, предполагающие использование особой </a:t>
            </a:r>
            <a:r>
              <a:rPr lang="ru-RU" dirty="0" smtClean="0"/>
              <a:t>технологии, например</a:t>
            </a:r>
            <a:r>
              <a:rPr lang="ru-RU" dirty="0"/>
              <a:t>, автоматизированное тестирование программных средств </a:t>
            </a:r>
            <a:r>
              <a:rPr lang="ru-RU" dirty="0" smtClean="0"/>
              <a:t>в проекте </a:t>
            </a:r>
            <a:r>
              <a:rPr lang="ru-RU" dirty="0"/>
              <a:t>по разработке программного обеспечения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очень больших проектах </a:t>
            </a:r>
            <a:r>
              <a:rPr lang="ru-RU" dirty="0" err="1"/>
              <a:t>подпроекты</a:t>
            </a:r>
            <a:r>
              <a:rPr lang="ru-RU" dirty="0"/>
              <a:t> могут состоять из ряда </a:t>
            </a:r>
            <a:r>
              <a:rPr lang="ru-RU" dirty="0" smtClean="0"/>
              <a:t>еще меньших </a:t>
            </a:r>
            <a:r>
              <a:rPr lang="ru-RU" dirty="0" err="1"/>
              <a:t>подпроектов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259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encrypted-tbn2.gstatic.com/images?q=tbn:ANd9GcTXLEOF-bDPTymSvV2o183ziVyWvpC6LThJyzXVVpCtNSqF9rb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841776"/>
            <a:ext cx="403244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b="1" dirty="0"/>
              <a:t>Офис управления проектом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496944" cy="4032447"/>
          </a:xfrm>
        </p:spPr>
        <p:txBody>
          <a:bodyPr>
            <a:normAutofit fontScale="92500" lnSpcReduction="20000"/>
          </a:bodyPr>
          <a:lstStyle/>
          <a:p>
            <a:pPr marL="0" indent="541338">
              <a:buNone/>
            </a:pPr>
            <a:r>
              <a:rPr lang="ru-RU" dirty="0"/>
              <a:t>Офис управления проектом (</a:t>
            </a:r>
            <a:r>
              <a:rPr lang="en-US" dirty="0"/>
              <a:t>Project management office, PMO) – </a:t>
            </a:r>
            <a:r>
              <a:rPr lang="ru-RU" dirty="0" smtClean="0"/>
              <a:t>это подразделение</a:t>
            </a:r>
            <a:r>
              <a:rPr lang="ru-RU" dirty="0"/>
              <a:t>, осуществляющее </a:t>
            </a:r>
            <a:r>
              <a:rPr lang="ru-RU" dirty="0" smtClean="0"/>
              <a:t>централизацию </a:t>
            </a:r>
            <a:r>
              <a:rPr lang="ru-RU" dirty="0"/>
              <a:t>и </a:t>
            </a:r>
            <a:r>
              <a:rPr lang="ru-RU" dirty="0" smtClean="0"/>
              <a:t> координацию управления приписанных </a:t>
            </a:r>
            <a:r>
              <a:rPr lang="ru-RU" dirty="0"/>
              <a:t>к нему проектов</a:t>
            </a:r>
            <a:r>
              <a:rPr lang="ru-RU" dirty="0" smtClean="0"/>
              <a:t>.</a:t>
            </a:r>
          </a:p>
          <a:p>
            <a:pPr marL="0" indent="541338">
              <a:buNone/>
            </a:pPr>
            <a:r>
              <a:rPr lang="ru-RU" dirty="0"/>
              <a:t>PMO могут работать в самых разных областях, от предоставления </a:t>
            </a:r>
            <a:r>
              <a:rPr lang="ru-RU" dirty="0" smtClean="0"/>
              <a:t>помощи в </a:t>
            </a:r>
            <a:r>
              <a:rPr lang="ru-RU" dirty="0"/>
              <a:t>управлении проектами в виде обучения, программного </a:t>
            </a:r>
            <a:r>
              <a:rPr lang="ru-RU" dirty="0" smtClean="0"/>
              <a:t>обеспечения, стандартизованных </a:t>
            </a:r>
            <a:r>
              <a:rPr lang="ru-RU" dirty="0"/>
              <a:t>принципов и процедур до прямого управления </a:t>
            </a:r>
            <a:r>
              <a:rPr lang="ru-RU" dirty="0" smtClean="0"/>
              <a:t>и ответственности </a:t>
            </a:r>
            <a:r>
              <a:rPr lang="ru-RU" dirty="0"/>
              <a:t>за достижение целей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173349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4243"/>
            <a:ext cx="8229600" cy="740461"/>
          </a:xfrm>
        </p:spPr>
        <p:txBody>
          <a:bodyPr>
            <a:normAutofit fontScale="90000"/>
          </a:bodyPr>
          <a:lstStyle/>
          <a:p>
            <a:r>
              <a:rPr lang="ru-RU" dirty="0"/>
              <a:t>Офис управления проектом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8326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Среди ключевых функций PMO есть следующие:</a:t>
            </a:r>
          </a:p>
          <a:p>
            <a:pPr marL="0" indent="0">
              <a:buNone/>
            </a:pPr>
            <a:r>
              <a:rPr lang="ru-RU" dirty="0"/>
              <a:t>• Общие и координированные ресурсы всех проектов, управляемые PMO</a:t>
            </a:r>
          </a:p>
          <a:p>
            <a:pPr marL="0" indent="0">
              <a:buNone/>
            </a:pPr>
            <a:r>
              <a:rPr lang="ru-RU" dirty="0"/>
              <a:t>• Определение и разработка методологии, наилучших практик и стандартов</a:t>
            </a:r>
          </a:p>
          <a:p>
            <a:pPr marL="0" indent="0">
              <a:buNone/>
            </a:pPr>
            <a:r>
              <a:rPr lang="ru-RU" dirty="0"/>
              <a:t>управления проектами</a:t>
            </a:r>
          </a:p>
          <a:p>
            <a:pPr marL="0" indent="0">
              <a:buNone/>
            </a:pPr>
            <a:r>
              <a:rPr lang="ru-RU" dirty="0"/>
              <a:t>• Клиринговые услуги и управление принципами, процедурами, </a:t>
            </a:r>
            <a:r>
              <a:rPr lang="ru-RU" dirty="0" smtClean="0"/>
              <a:t>шаблонами проекта </a:t>
            </a:r>
            <a:r>
              <a:rPr lang="ru-RU" dirty="0"/>
              <a:t>и другой общей документацией</a:t>
            </a:r>
          </a:p>
          <a:p>
            <a:pPr marL="0" indent="0">
              <a:buNone/>
            </a:pPr>
            <a:r>
              <a:rPr lang="ru-RU" dirty="0"/>
              <a:t>• Централизованный конфигурационный менеджмент для всех </a:t>
            </a:r>
            <a:r>
              <a:rPr lang="ru-RU" dirty="0" smtClean="0"/>
              <a:t>проектов </a:t>
            </a:r>
            <a:r>
              <a:rPr lang="en-US" dirty="0" smtClean="0"/>
              <a:t>PMO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• Централизованный </a:t>
            </a:r>
            <a:r>
              <a:rPr lang="ru-RU" dirty="0" err="1"/>
              <a:t>репозиторий</a:t>
            </a:r>
            <a:r>
              <a:rPr lang="ru-RU" dirty="0"/>
              <a:t> и управление для общих и </a:t>
            </a:r>
            <a:r>
              <a:rPr lang="ru-RU" dirty="0" smtClean="0"/>
              <a:t>уникальных рисков </a:t>
            </a:r>
            <a:r>
              <a:rPr lang="ru-RU" dirty="0"/>
              <a:t>для всех проектов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81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4243"/>
            <a:ext cx="8229600" cy="740461"/>
          </a:xfrm>
        </p:spPr>
        <p:txBody>
          <a:bodyPr>
            <a:normAutofit fontScale="90000"/>
          </a:bodyPr>
          <a:lstStyle/>
          <a:p>
            <a:r>
              <a:rPr lang="ru-RU" dirty="0"/>
              <a:t>Офис управления проектом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8326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• </a:t>
            </a:r>
            <a:r>
              <a:rPr lang="ru-RU" dirty="0"/>
              <a:t>Центральный офис для руководства и управления инструментами </a:t>
            </a:r>
            <a:r>
              <a:rPr lang="ru-RU" dirty="0" smtClean="0"/>
              <a:t>проекта (например</a:t>
            </a:r>
            <a:r>
              <a:rPr lang="ru-RU" dirty="0"/>
              <a:t>, общее для предприятия программное обеспечение </a:t>
            </a:r>
            <a:r>
              <a:rPr lang="ru-RU" dirty="0" smtClean="0"/>
              <a:t>для управления </a:t>
            </a:r>
            <a:r>
              <a:rPr lang="ru-RU" dirty="0"/>
              <a:t>проектами)</a:t>
            </a:r>
          </a:p>
          <a:p>
            <a:pPr marL="0" indent="0">
              <a:buNone/>
            </a:pPr>
            <a:r>
              <a:rPr lang="ru-RU" dirty="0"/>
              <a:t>• Централизованная координация управления коммуникациями </a:t>
            </a:r>
            <a:r>
              <a:rPr lang="ru-RU" dirty="0" smtClean="0"/>
              <a:t>между различными </a:t>
            </a:r>
            <a:r>
              <a:rPr lang="ru-RU" dirty="0"/>
              <a:t>проектами</a:t>
            </a:r>
          </a:p>
          <a:p>
            <a:pPr marL="0" indent="0">
              <a:buNone/>
            </a:pPr>
            <a:r>
              <a:rPr lang="ru-RU" dirty="0"/>
              <a:t>• Обучающая платформа для менеджеров проектов</a:t>
            </a:r>
          </a:p>
          <a:p>
            <a:pPr marL="0" indent="0">
              <a:buNone/>
            </a:pPr>
            <a:r>
              <a:rPr lang="ru-RU" dirty="0"/>
              <a:t>• Централизованный мониторинг всех бюджетов и графиков проектов </a:t>
            </a:r>
            <a:r>
              <a:rPr lang="ru-RU" dirty="0" smtClean="0"/>
              <a:t>PMO, обычно </a:t>
            </a:r>
            <a:r>
              <a:rPr lang="ru-RU" dirty="0"/>
              <a:t>на уровне предприятия</a:t>
            </a:r>
          </a:p>
          <a:p>
            <a:pPr marL="0" indent="0">
              <a:buNone/>
            </a:pPr>
            <a:r>
              <a:rPr lang="ru-RU" dirty="0"/>
              <a:t>• Координация общих стандартов качества проектов между </a:t>
            </a:r>
            <a:r>
              <a:rPr lang="ru-RU" dirty="0" smtClean="0"/>
              <a:t>менеджером проекта </a:t>
            </a:r>
            <a:r>
              <a:rPr lang="ru-RU" dirty="0"/>
              <a:t>и любым внешним или внутренним сотрудником, отвечающим </a:t>
            </a:r>
            <a:r>
              <a:rPr lang="ru-RU" dirty="0" smtClean="0"/>
              <a:t>за качество</a:t>
            </a:r>
            <a:r>
              <a:rPr lang="ru-RU" dirty="0"/>
              <a:t>, или организацией, следящей за соблюдением стандартов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7037" y="1440071"/>
            <a:ext cx="8363272" cy="49971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Разница </a:t>
            </a:r>
            <a:r>
              <a:rPr lang="ru-RU" dirty="0"/>
              <a:t>между менеджерами проекта и PMO может заключаться </a:t>
            </a:r>
            <a:r>
              <a:rPr lang="ru-RU" dirty="0" smtClean="0"/>
              <a:t>в следующем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• Менеджеры проекта и офисы управления проектом преследуют </a:t>
            </a:r>
            <a:r>
              <a:rPr lang="ru-RU" dirty="0" smtClean="0"/>
              <a:t>разные цели </a:t>
            </a:r>
            <a:r>
              <a:rPr lang="ru-RU" dirty="0"/>
              <a:t>и, таким образом, руководствуются разными требованиями. Тем </a:t>
            </a:r>
            <a:r>
              <a:rPr lang="ru-RU" dirty="0" smtClean="0"/>
              <a:t>не менее</a:t>
            </a:r>
            <a:r>
              <a:rPr lang="ru-RU" dirty="0"/>
              <a:t>, все их действия ориентированы на стратегические </a:t>
            </a:r>
            <a:r>
              <a:rPr lang="ru-RU" dirty="0" smtClean="0"/>
              <a:t>интересы организации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• Менеджер проекта отвечает за выполнение конкретных целей проекта </a:t>
            </a:r>
            <a:r>
              <a:rPr lang="ru-RU" dirty="0" smtClean="0"/>
              <a:t>в рамках </a:t>
            </a:r>
            <a:r>
              <a:rPr lang="ru-RU" dirty="0"/>
              <a:t>ограничений проекта, а PMO представляет собой </a:t>
            </a:r>
            <a:r>
              <a:rPr lang="ru-RU" dirty="0" smtClean="0"/>
              <a:t>организационную структуру </a:t>
            </a:r>
            <a:r>
              <a:rPr lang="ru-RU" dirty="0"/>
              <a:t>с определенными полномочиями, в том числе и на уровне </a:t>
            </a:r>
            <a:r>
              <a:rPr lang="ru-RU" dirty="0" smtClean="0"/>
              <a:t>всего предприятия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• Менеджер проекта сосредоточивается на конкретных целях проекта, в </a:t>
            </a:r>
            <a:r>
              <a:rPr lang="ru-RU" dirty="0" smtClean="0"/>
              <a:t>то время </a:t>
            </a:r>
            <a:r>
              <a:rPr lang="ru-RU" dirty="0"/>
              <a:t>как PMO управляет основными изменениями в </a:t>
            </a:r>
            <a:r>
              <a:rPr lang="ru-RU" dirty="0" smtClean="0"/>
              <a:t>содержании программы </a:t>
            </a:r>
            <a:r>
              <a:rPr lang="ru-RU" dirty="0"/>
              <a:t>и может рассматривать их как потенциальные </a:t>
            </a:r>
            <a:r>
              <a:rPr lang="ru-RU" dirty="0" smtClean="0"/>
              <a:t>возможности для </a:t>
            </a:r>
            <a:r>
              <a:rPr lang="ru-RU" dirty="0"/>
              <a:t>более успешного достижения целей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27037" y="116632"/>
            <a:ext cx="87374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4000" dirty="0">
                <a:latin typeface="+mj-lt"/>
                <a:ea typeface="+mj-ea"/>
                <a:cs typeface="+mj-cs"/>
              </a:rPr>
              <a:t>Разница между менеджерами </a:t>
            </a:r>
            <a:endParaRPr lang="ru-RU" sz="4000" dirty="0" smtClean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ru-RU" sz="4000" dirty="0" smtClean="0">
                <a:latin typeface="+mj-lt"/>
                <a:ea typeface="+mj-ea"/>
                <a:cs typeface="+mj-cs"/>
              </a:rPr>
              <a:t>проекта </a:t>
            </a:r>
            <a:r>
              <a:rPr lang="ru-RU" sz="4000" dirty="0">
                <a:latin typeface="+mj-lt"/>
                <a:ea typeface="+mj-ea"/>
                <a:cs typeface="+mj-cs"/>
              </a:rPr>
              <a:t>и PMO</a:t>
            </a:r>
          </a:p>
        </p:txBody>
      </p:sp>
    </p:spTree>
    <p:extLst>
      <p:ext uri="{BB962C8B-B14F-4D97-AF65-F5344CB8AC3E}">
        <p14:creationId xmlns:p14="http://schemas.microsoft.com/office/powerpoint/2010/main" val="372712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7037" y="1440071"/>
            <a:ext cx="8363272" cy="49971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• </a:t>
            </a:r>
            <a:r>
              <a:rPr lang="ru-RU" dirty="0"/>
              <a:t>Менеджер проекта управляет ресурсами, переданными проекту, с </a:t>
            </a:r>
            <a:r>
              <a:rPr lang="ru-RU" dirty="0" smtClean="0"/>
              <a:t>целью более </a:t>
            </a:r>
            <a:r>
              <a:rPr lang="ru-RU" dirty="0"/>
              <a:t>точного выполнения целей проекта, а PMO </a:t>
            </a:r>
            <a:r>
              <a:rPr lang="ru-RU" dirty="0" smtClean="0"/>
              <a:t>оптимизирует использование </a:t>
            </a:r>
            <a:r>
              <a:rPr lang="ru-RU" dirty="0"/>
              <a:t>общих ресурсов организации во всех проектах.</a:t>
            </a:r>
          </a:p>
          <a:p>
            <a:pPr marL="0" indent="0">
              <a:buNone/>
            </a:pPr>
            <a:r>
              <a:rPr lang="ru-RU" dirty="0"/>
              <a:t>• Менеджер проекта управляет содержанием, расписанием, стоимостью </a:t>
            </a:r>
            <a:r>
              <a:rPr lang="ru-RU" dirty="0" smtClean="0"/>
              <a:t>и качеством </a:t>
            </a:r>
            <a:r>
              <a:rPr lang="ru-RU" dirty="0"/>
              <a:t>продуктов, входящих в пакеты работ, а PMO управляет общими</a:t>
            </a:r>
          </a:p>
          <a:p>
            <a:pPr marL="0" indent="0">
              <a:buNone/>
            </a:pPr>
            <a:r>
              <a:rPr lang="ru-RU" dirty="0"/>
              <a:t>рисками, общими возможностями и взаимозависимостями проектов.</a:t>
            </a:r>
          </a:p>
          <a:p>
            <a:pPr marL="0" indent="0">
              <a:buNone/>
            </a:pPr>
            <a:r>
              <a:rPr lang="ru-RU" dirty="0"/>
              <a:t>• Менеджер проекта предоставляет отчет о прогрессе проекта и </a:t>
            </a:r>
            <a:r>
              <a:rPr lang="ru-RU" dirty="0" smtClean="0"/>
              <a:t>другую информацию</a:t>
            </a:r>
            <a:r>
              <a:rPr lang="ru-RU" dirty="0"/>
              <a:t>, касающуюся его проекта, а PMO дает сводный отчет </a:t>
            </a:r>
            <a:r>
              <a:rPr lang="ru-RU" dirty="0" smtClean="0"/>
              <a:t>и обзор</a:t>
            </a:r>
            <a:r>
              <a:rPr lang="ru-RU" dirty="0"/>
              <a:t>, включающий в себя все проекты, находящиеся в его ведении.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27037" y="116632"/>
            <a:ext cx="87374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4000" dirty="0">
                <a:latin typeface="+mj-lt"/>
                <a:ea typeface="+mj-ea"/>
                <a:cs typeface="+mj-cs"/>
              </a:rPr>
              <a:t>Разница между менеджерами </a:t>
            </a:r>
            <a:endParaRPr lang="ru-RU" sz="4000" dirty="0" smtClean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ru-RU" sz="4000" dirty="0" smtClean="0">
                <a:latin typeface="+mj-lt"/>
                <a:ea typeface="+mj-ea"/>
                <a:cs typeface="+mj-cs"/>
              </a:rPr>
              <a:t>проекта </a:t>
            </a:r>
            <a:r>
              <a:rPr lang="ru-RU" sz="4000" dirty="0">
                <a:latin typeface="+mj-lt"/>
                <a:ea typeface="+mj-ea"/>
                <a:cs typeface="+mj-cs"/>
              </a:rPr>
              <a:t>и PMO</a:t>
            </a:r>
          </a:p>
        </p:txBody>
      </p:sp>
    </p:spTree>
    <p:extLst>
      <p:ext uri="{BB962C8B-B14F-4D97-AF65-F5344CB8AC3E}">
        <p14:creationId xmlns:p14="http://schemas.microsoft.com/office/powerpoint/2010/main" val="219819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ncrypted-tbn0.gstatic.com/images?q=tbn:ANd9GcQj04Fib1C7RtuiJaVaSyhTBsDCjUUB-lQV6PffvjtWWHMr2o9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9" y="4941168"/>
            <a:ext cx="3059832" cy="191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>
            <a:normAutofit/>
          </a:bodyPr>
          <a:lstStyle/>
          <a:p>
            <a:r>
              <a:rPr lang="ru-RU" dirty="0"/>
              <a:t>1 Временность </a:t>
            </a:r>
            <a:r>
              <a:rPr lang="ru-RU" dirty="0" smtClean="0"/>
              <a:t>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688632"/>
          </a:xfrm>
        </p:spPr>
        <p:txBody>
          <a:bodyPr>
            <a:normAutofit fontScale="92500" lnSpcReduction="20000"/>
          </a:bodyPr>
          <a:lstStyle/>
          <a:p>
            <a:pPr marL="0" indent="541338">
              <a:buNone/>
            </a:pPr>
            <a:r>
              <a:rPr lang="ru-RU" dirty="0" smtClean="0"/>
              <a:t>Термин </a:t>
            </a:r>
            <a:r>
              <a:rPr lang="ru-RU" dirty="0"/>
              <a:t>"временное" означает, что у любого проекта есть четкое начало и </a:t>
            </a:r>
            <a:r>
              <a:rPr lang="ru-RU" dirty="0" smtClean="0"/>
              <a:t>четкое завершение</a:t>
            </a:r>
            <a:r>
              <a:rPr lang="ru-RU" dirty="0"/>
              <a:t>. </a:t>
            </a:r>
            <a:endParaRPr lang="ru-RU" dirty="0" smtClean="0"/>
          </a:p>
          <a:p>
            <a:pPr marL="0" indent="541338">
              <a:buNone/>
            </a:pPr>
            <a:r>
              <a:rPr lang="ru-RU" dirty="0" smtClean="0"/>
              <a:t>Завершение </a:t>
            </a:r>
            <a:r>
              <a:rPr lang="ru-RU" dirty="0"/>
              <a:t>наступает, когда достигнуты цели проекта; </a:t>
            </a:r>
            <a:r>
              <a:rPr lang="ru-RU" dirty="0" smtClean="0"/>
              <a:t>или осознано</a:t>
            </a:r>
            <a:r>
              <a:rPr lang="ru-RU" dirty="0"/>
              <a:t>, что цели проекта не будут или не могут быть достигнуты; или исчезла</a:t>
            </a:r>
          </a:p>
          <a:p>
            <a:pPr marL="0" indent="541338">
              <a:buNone/>
            </a:pPr>
            <a:r>
              <a:rPr lang="ru-RU" dirty="0"/>
              <a:t>необходимость в проекте, и он прекращается. "Временный" не </a:t>
            </a:r>
            <a:r>
              <a:rPr lang="ru-RU" dirty="0" smtClean="0"/>
              <a:t>обязательно предполагает </a:t>
            </a:r>
            <a:r>
              <a:rPr lang="ru-RU" dirty="0"/>
              <a:t>краткую длительность проекта: многие проекты могут длиться </a:t>
            </a:r>
            <a:r>
              <a:rPr lang="ru-RU" dirty="0" smtClean="0"/>
              <a:t>в течение </a:t>
            </a:r>
            <a:r>
              <a:rPr lang="ru-RU" dirty="0"/>
              <a:t>нескольких лет, но во всех случаях проект конечен. </a:t>
            </a:r>
            <a:endParaRPr lang="ru-RU" dirty="0" smtClean="0"/>
          </a:p>
          <a:p>
            <a:pPr marL="0" indent="541338">
              <a:buNone/>
            </a:pPr>
            <a:r>
              <a:rPr lang="ru-RU" dirty="0" smtClean="0"/>
              <a:t>Проекты не являются </a:t>
            </a:r>
            <a:r>
              <a:rPr lang="ru-RU" dirty="0"/>
              <a:t>постоянно продолжающейся деятельностью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7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2405"/>
            <a:ext cx="9139588" cy="660291"/>
          </a:xfrm>
        </p:spPr>
        <p:txBody>
          <a:bodyPr>
            <a:noAutofit/>
          </a:bodyPr>
          <a:lstStyle/>
          <a:p>
            <a:r>
              <a:rPr lang="ru-RU" sz="3200" dirty="0"/>
              <a:t>2 Уникальные продукты, услуги или </a:t>
            </a:r>
            <a:r>
              <a:rPr lang="ru-RU" sz="3200" dirty="0" smtClean="0"/>
              <a:t>результаты</a:t>
            </a:r>
            <a:endParaRPr lang="ru-RU" sz="3200" dirty="0"/>
          </a:p>
        </p:txBody>
      </p:sp>
      <p:sp>
        <p:nvSpPr>
          <p:cNvPr id="4" name="AutoShape 2" descr="data:image/jpeg;base64,/9j/4AAQSkZJRgABAQAAAQABAAD/2wCEAAkGBhQSERUUEhQWFRUVGRkYGRgYGRwcHhwYHh8fICAdIhobHSYeIB4jHhseIi8gIygpLCwsHR4xNzAqNSgrLCkBCQoKDgwOGg8PGiwkHyQ0KTAsLCwyLC8sLzQsLCwsLCwsKiwsLCosLCwvLCwsLCwsLCwsLCwpLCwvLCwsLCwsLP/AABEIANYA6wMBIgACEQEDEQH/xAAbAAACAgMBAAAAAAAAAAAAAAAFBgQHAAIDAf/EADwQAAIBAwIFAwIEBAUDBAMAAAECEQMSIQAEBQYiMUETUWEycRSBkaEjQlKxBzNiwdEV8PEWcoLhJGPC/8QAGQEAAwEBAQAAAAAAAAAAAAAAAgMEAQAF/8QALxEAAgIBAwIEBQQCAwAAAAAAAQIAEQMSITFBUQQTIvAyYYGh4XGRscFC8RQj0f/aAAwDAQACEQMRAD8AvHWa5vuFGCQD99eHcrEziY/PXVOm7uAJOBoAeMH1++PaGiJie0RP8/bxojxfdmnTLXKABm6fOB2k/sdJf4lJn1WssOZS6+Y7+1uYi7xHjVGJLFmJyPRqWEjgiQZB1todwfd+pTDXKwPa2fGD3j+w1MG5WJnEx+fbSCKNRoNiddZrkm4UmARP30qcx8zV6e8pUKCBhKlokkzIKkRjGZHxokxlzQmM4UWYb4xzNQ2ses0ExAgkkExP5ef/ABqdst6lVA9M3KZg+8Y86r/iPFRuN49DeUemkKhSDBEC/wCodwQv7694TzRuW2Vc0qQC0gqIVH0jzjMkDM9hqg+H9Irnb9N+IkZvUe0sbXCtvUQqrOqlsKCQCT8aC8B4rU3e0ulaVXKmJaI8wYye/tpa5srVKzUUAVtyGcAUjPSIMzItIwYI+QY0tMNtpJhtkpbEcttxgFq15VVosFLEkdxOZwO4Efn5GiNKsGAZSCDkEGQR99VHu9zuKtNAtRaoKGo6oIKhYTqmLosGc5B8QdO/L+4eolJaL01pIqE+XYxJBS42gz5JOPnR5MAUXcFMtmqjOWjS5xTnejTClIqqSQxU9o/LJPjwY76k8zcwptqZkFmYG1R+kk9gNIHJXFEpCrR3NO5KtuSJAgGJBzBnuNdhw6lLkTsmSjpBjdV/xFoEqKStUJif5Y+Pk/t86YdjxWlWu9N1a3Bg9v8Av31XHKwHD1rVNxSY1DApyuZE3QT2GVk/31y5C4/+GqVBWVratsMPETmO5BnuPbTX8OpB0Dj7/wCotcxsauv2lr6Gcb46m2SWyTNoyJjuJAIB++g3OfGKlKwU3VVcMDnJkRMRgAHv7n40o8U5pNWh6TsTUpOppsgJDhQQSZzOLgY89u+lYvDlqY8Q8mYLYHMsXgXMKblZXDDLLkwJx1QBJjxorqpOD82tQpMFJ9aq9zFh0qpGGHuSTM9oA018l8Xq1HZGdXVFABkzgmGEiSD2M5+nW5fDlbYcTseYGgeY4aF7zmGlSqBGYAyQ0yIFpIIEdQPbHk++NBeK8x1aVQnuouUEAgMxZTBRsm1Q0ssjPjQnifGVevdNUAVHj0iXVh6Ugo4U2sQRIWIBnuJApgJ5hNlHSWFTqSAR5E5x+x1tpJHNTt6SUlBNtNrEae11yF5km2w2iWye+mJ6tR9uCrLcw+qCoH/xYE/EGCfjSmxleYQcHiTd1u1RSSyjvEnEwT/sf00G4TzYlZ2WUWPk5GAIxkXeTByMaSOLVXqUFY15qBxTFAKQ6+ABGc2znE/PfhxHdV3G2FSn6KqiqHAbCloF8CQ1yEx31UvhhW59/wBxDZzewluhte6TOB1qv4golVa1OkIuACjNsoCARiJgeB3GnIakdNBqUq2oXAHMGxOWUxdIJ9sGTGJwB3Ij3GZAtxBkVqhVgIDUzPQwEnsDKm6Iu8SO8aeqyEggRMeROlDjPC6aVAahD01WXpwQWIn2EYERnpAMDOn4nv0mKyLW4kXifFKibenUa2teOphEFJEG2BJBz4ie+J1CPEtt+MFT0zPoxbY9t0RP0zFnnt86Gbvd0y07cgU1llpMXKs5kfBXBPmLvEG7S7/19ruxss9Oy4/RdfE/fz7atTFY2/8AJOXlhcM4nUehUqLbRsBtYxFgYybYME/nMfM61TiLOq1ArEQXcgmwAgHIJkm+fp7CB30A2m7QGdwQabAFqSlwquIA9yekD4u8QJ018H4XTepNMhKbrKU8kqT5yIEiZz1AgEY0lwFs1CW22hLgGyMhmM2gQffAgxmPIwTP9o/NvE0YfhhUNOsxW0kECJ/rjA+V8iNMtFCAAYkewj9tBuM8o0txWp1mkOhEkE5UTCxMDJmRnvqVXGvU0oZTpoRDRGp1WoVa3rVUDkiCQgClit7dRkTIGBPk692CPUncJuoo0ioZCCpTM2hALGnuI7xmNFuYqVLh9b1aVH1GqXXBhKKGMQIHduoZPk6ncJ5NoVNq0K6NWAm7ujKTiIGJ8H41YcoChjwf0+smCHVUNfjaG72rQ5WmwtLEWfoTg59vtqvt7wylQdKt9SpRYukr/Df6Y6ZILDOSBb/LnVlcN4DSo0BQVejyCSZnv39/bUHmHlf8U1KXtRJuWO4PtBwfH56nxZVRiLNe/vHZMZYA9ZW61KaAs1RnNZHNtOo8q5uUB7jkWnMySQ3g5ZOVuX6VOpTapWIqALUC4CmfZ8qwn+k5yIxqe3KtOv61MKqGmwFNgO4tUdWBd9Bz4Jb20y7DhYSlTR+tqYEMR5Hn99MyZxpoGAmI3ZgTnUVVFOolJai05LSoYj7jvb9tL9Hmapv6iCnt0/hwSSLgPuxgBfj++rGrU5Uj3BGq92nDtxw2k6Iis9cgAgFgLQR2juZwPjQ4WBWqFjj+4WVSDfTrJHE+Yju0voUbxQaWDKGMHtjvBgyB8agpzRU37pTpbZCUgnFwH5nCp8a5cu7bd8OfqpEpVtkd+0wAVmGycHTPyXys+0asXKn1LYifF2e3+rTGKYwarbj+4tdTn+Z35p4wKKBDTWoai2wSIBPgrg2n7jsdV7tuI+luxuDt0C0jDLTU2qcgEdUBiREkkd9WjxngFPcgXjIDAEfI/eDnS1zVwBaW1WnSRrZDVWEAG0RLE+fYDEydBgdANPU8w8qtertFPiPFvW3Q3I262NChXBtZgoBBMwSpOIjAXGn/AJT4wKg9L0lpGmINpETPZRJMD7nQrlDgi1aNRKlNjSZr6ckEDBXBH8w8+DHbTJwTluntsrlrQpY+YySB4n/Ya7O6Vo6jiZiVr1d4K5j4woay10cQCyQKoW7BWRaabRBN2JyNJVfasrwSwKPUDimHdXIQsTUZXhnMlGsiFDeI1Z9TgFItdb3DXD+osytJPcwUHnS/xvZVPxC2K4W9iAopqCTT6iFb/MMDJaAR0j31mLIo2E3Ih5MGcD3wohBV6lIDhSbqKKWJBpwGa/BUKwmVOdOu93g9AsysoIyCFlQfcGf0EnPbXH/olN1QlQCBTkWwCFk2lDIAlmx86n0tmqoEUQo7D2/XScjqxuNRSBUqHebSgtIVb5repPo9UBAe1wznBukeQM9pnH+PVNytCnXpmkhtJch+85KiTcthXvJ/XT7xblajVUSCLR4E9lgYH1HA7+0Yk6CbPlmpWZV3UlaS2U+gDAKnJVsErA8+cyNVrnRvUenvaTnEw2HX3vI3KlOjR3brSY1VIFjCJM91M4wMyCPz7afxqLtuGIlto+kEfeSDJ9zgZ76l6iyvrNynGukVI+93AVTJKzMECc/8/HnSfxTjLylRv4lIpmmCBeM5An27yJEAiRJ0Z43TquxCggDsfEx7ZBBmMjxoYvL5/iEqAtQhWaevypBwRGbsdyB7DTcQVRZgOSTQi/xWi7KtcqaNCqpDIG6inhpKkCTC9pKmOxIC3/0il6n1J9F1l+b7vou97M/fHxqw+L8Atoj1y1QUhdfB7kiAFJIgZJnGe0Y0O/6in4kP6L+h6Vt0dU/VPvE9M9vy1Vjy7emIZN95B4VQdVNZVatQpLCoW6guLmkKAYMrESFBHYAEzwvjTy1RB6dIJIpkghBgyRI8doybpMDOu3B+BBqR9AtTFWWvjsQxkWggQcERHb2xr08vH+GbQVpkqrT14hQBgCOm7PYz76UzqxIMIKw3EadluAyiCWiJJEZ/5+NbbzdimhdptXJhSxj3hQToNwWlVRgGBIP1HxMZwIAAiMe/3J15j5gWlNFqn4d3H8Oqyll/YiCD747e+pfLtqEo1emzOO151o1mrFZajRRXLWn36jaRMLj9D8a33XOtKjXCViUVqaOpKkm4k9JCgmSI/Q6Bbx1RazGlY9ZHVWoEFXgBr5UkI1ymAcHAPcnXT1FZvVRQpVfTNesRFIhQAUDEXmZN2ZjHfVHlJ22itbd49Ua1yhhIBzkEH8wcj89eHcrfZIvILW+bQYn9ToTy9x5dwLaZNQUwA1WCqlvgMSSfP/nQ/f7GtSrDdM6LaWAQCq9weAROSMICAqwDPvqcY9yDtGl9rEk8f4ruKNSmES9ajqqRA64PQ13ZT9VwyLSPOjC7j06V1ZlFqy7DC/P5ar7fcVRfS9WpVo1GqWvehk0uq2qJBhwvTcMiTogL9wjbdS1GnUcen6lOoZpqFKgSI6ipLXH8jOnHDsIsZNzHoNqPvd8lJSzkAAHGJMAmBPcwO2hzcNqttXpO0OZIZGczm7+dpyZEXREZ1Wm5qSpFSo7OjqBS6jco6SAwDKGAwO+J+JHFgD3vxNyZSvSOvL/OfqVnWqyhSSUMQABPcnxAHfMn9G8HVUcZ4LWppT9cpYIpo63HpwTVYBJPSQkGDIGifKlJq26NtZ2p0mLBs5BPYgkGTGcHtpuTCpGtTQgJkYHSRLEnQnjfFAlOpZYXUopD9heQAT8Zmfj41w5k2ztY1rNSQlnVDa8xggyJA9hnVd8Z371KiQ4qvUFlpENAbppuCYLSO476Xhw697h5cmnaWRwniuHFX01K1fTWzsSQCAPc5/b40ZB1Tu24jU/FEuU279VUBgYRmAP097iIgN76e+WabtU9VQ4pugvNUyzOPIEmB9/y1ubBp3uZjy3tGDd71adsz1sEEe5/2xoDxHj9SmyBqQb+KFDU+sEGZUditQgjB76h8bquaq1bhRRXBUV2IWo6TEKBKCJzOZGNKrcRsIYOdsr7im6o6FltAj1FYgXBTPT5BXW48N7zHyHiWPtuLNANVVS+oKaqrXEEzhiMTI8TGik6rHh1VirUw60XFX1L6xZXqEk+mVpxCiGkmO57acgHbaVEtqpUVSolpYt3BDjuCfOPPbS8mLSYaZLhHf8AElp03ckH0xLCQPyz5PtpZ4VzuXrBWC21T0gGDTzEEkAGYn8/mNJe63hRzUZR0n6Kl7B3EBs+85yfjUeKtFab1KKBKilVZhIYNDXdJmVBEfaPfVSeFUCj1iGzsTtLrSqCSAQSMEe2Jz+R1vqruUw5rqqioRcGZwWWaQMDpMdN3+/sdWgNRZsflmrlON9YuexryNe6zSoyReIULlPUygD+Xz7ds/ppLKt6nenNttsGLrpmbrvUu/OB2jOn7Qv/AKR/Fuk2+0/t2/OZ07G+nmLdbknh9C1R1M0/1eD5757++pUazWTpRNwwKnul3mTl9as1mp/iGQfw6RYqv7DJJ98dvbTFrjvNoKiFGm1sGGKmPaVIOtRipsTGFiohbxFdaymre9FHZVogBUkBQnSAHeSYJEDBPYjXX01VvSRgxZfUNCsBFUsoICFgbDMi3xOO2i215Ko0mrBZWjWRUKhjPfqFxMw2P1OsrcoUNxXFSofURaSKvUZJBPUSpB7CP19tV+YnfaI0NJnL3AV24upg0xUALUpLKG+CwBB8H/61B3/E6tSsNsUWWZitRKlRLbIJJEAnDjsSCT8aZqNEKoUSQMZJJ/U5P561O0W8VI6wpUH/AEkgkfqBqcZNyTvG6NqErniHC0qGka4rV6gqS4ZjK0Oq1IkdbABoHUYOia1qm3Vq81NxTpuAl1VgLGChCP5WgsQxbt+WinMeyr1KlIoy01SopQ9JuqQYLSR0j6bVljM+NGhtvVo2VkHUsMkyPkSNObLsLixj3NSA3F2XavWqqsiQFS73tjrAnM+II1WnqhQTNSnUZ1KspKooMm6xR4BwAexP53HbjUPiPB6dZCrqPMGBgxbPtIBxocWZUuxzNyYy3WV5xrmStVp0xVU00aKihHcF6chbSY+qRfcfce+ZHKW9WluzCtZVYqrOAW79yxAPfuB579tEeAcmRVc10JRSQoYghpEe3tb1CO36Oq0QOwH6abkyooKKICY2Y6iYB5pVKllE072ebSzFUWPcjucYX+2q4dvw9alVpFnYHqFsKWB+lSQSV8T31b2+4dTrACqocAyAe06Acx8uoVqVQrM38NQqYtpqykhQPPcz4/uODMqjSZuXGSdQiHvN0+63JbdB6ZReoKk2sAB9PcAnJkmJ9tPHKVJaLCmaa3ul99NmZSD7gnpP99bcJ4Aru9UrURkrl0L9yCFDA/Bg/bTBtOFUqTM1NFUv9UYn8u2tzZlI0CZjxm9Rixxqm4qrStFZGYBTXSVpu/aGBlxE4jEDOlU8NuIApncKm4Smru5QFSJ9NUJ6Qxk3e1urU3eyWpZdPQ4cR7j/AM6B8Q5dq1SrNViKoa2n0BR/V5LP2ydZjzACpr4zyIqcOpMFNUKKz+r6YStcz0yGb0wr3QRCwRPcd9OQrPT2lSqajmoVLS6xDdgoTwJxHz31I23CWhVqsr2VA6lVtJInLAYmTOInRSNLyZQxhpjqUzu6L1mNK8OzG5esKodoLE3ASfH37T215X3u63KU6dVg1NFLgFwpKrCm5ictjF2erHcDVq8R4DTqpUWxAanclZ6vfBBn5B0rcJ5GYVgXVQtI5JlhVzIIXEACB9x5zqtfEIRZ2qTnCwNDrBfKm/da6EVOlitK1uphTBlcxED6Z8ScAas8a4bfYohYqoUtEkDvAgfl8akaizZBkawJTjQoKJnDcbxUi4xM/sCT+gB0G5i4q9NS1NiAEm60Mue0x1KfZiCp7ajczbZ5Ll7FCkXfyKpBUlgZLMQxACgd++h9DhZqh76TitWHSVqFIoqqrJJmAxk2lSciRidEiLsxmMx4EZOG8QJRmqkxIhmAQZwIT6gs4F2TohR3AcSuRJH5gkH9wdJHENt6ZZ6aGkCAlZ6jF7KisjqzQSWDY6vnPtots3qbajUqkFh9RDEEliRlGXpKG4kdIIPvrGxjkTlc8Gc+aONkWrRqi4VFQ0x3YnP1zgYg6G1OYK15qkkFawonb3YLkT/mdokf7TB0G4txEBa7enSsd7TSqM3q3AGHmZEEn47jUajy0rbI7j1xd3j1Om6QQT0yCASpH9XkdtWLjVVGr379mILsTtHLl7jjepVXcVAp9QqKZg2nLYefpwR7dvfR3jPFRt6RcifA+/yfGq04TxAGlSNlKynUUGmrMKzORlwZnx2GJAGnpt4laglWoTRFzLdEsokiC5BsJjLY9p0jLipga2jMb2tTlveJCtSqFXUtTZ5QFSrIGgFwxACmJuuEZI0P5U3YWiarsqAdIAK2sxmLmksW8AG0CREzOoR2NBKpVG/hzc3chP4pUta0qSqgAOQffXfiu2omqArlkY00d7ycEtKFx9YgBrWJjxE6IKK0jiZZu4x8F4+tclcXBUYxkZVSc+MkiPg6zd817em9jP1BghxET5JMCB5jUXl7a0VsFKpfbTBgrNpYCSGglC3cpPntoB/iFw8IwrjJZlFtq24B7wZJMefE50tcaNk07w2dglyBzTzMK9Uem8onUAQBDD2My09/fTLwnniiaS+o5LyqsSADJkzaD9I7TquKqElqPr0QtG6ordr2gdIYCWb4MxmDrttmNVkd2QtWqQyoAGXPtgC67HvAk6tbAhUKenvtJhkYG5b+14vTqUjVQkosyYPjJwROoO+5toU6aVJLI7WgqMA+ZntAzHc67bbgifhRQbqWIJgKZ9+nEj31W2229GtuxRK1xSM2gQXDASTEEEGD2A8aixYkcnmh/Epd2WvnC3A+a0o1aj1KrusQix3BaZyYESTH3z209U+M0i607utwGCwZgic4xj31WtCrt9yGRqNVBtaT2mn9TAEnrlSB7/ct9tTeQdtSrVP4iuXSWBnpgQAD5JBM+Pz07LiUgsbFexFY8jAhe8sipVCiSQB7nGgnMfHWp0L6IvBBl1INgMgN5kT57YOuXOXC2q01KFQUJlma0KpGSfHj7/vpJrGqKdrKWpClUp0txTD2wxuyRhkJBUyMAz40nDiVgGv6RuTIRtHnlnjrVaF9YWADDsQLwPqaMYB89sjR2nWDCVIIOQQZx+Wqn2zVTTCojCn6Qp1dxUD2gXXkA9gi/TgZgn5068l8KakjsxVr4tZXuDKBg+0fvrs2JVtr+kzHkJoQluuYKaPBIKhajMwM2+nEggZnP7aVt9x2oldF9Vlg1ID02LgEYgLioD/If117x7g5asymoPVqISzLAJTIKJRXLkj3bS3vOLV29ap6qp6Bi0sUc3gI3pqZKyBkTgyRpuLEvIgO7cSxNpx5AKaMWmSjmpAKsEvN3iYI7YE/GjA3ClbrhaQDM4g+Z1XW32ZqslSs3+e4Kof4ZV4AvRHuFRYAEnvGnfc8MNTbmlUZWJWLrYE+DaD4++kZEVSN41HJuTF3AZSUZTEiZkAjvMex76U+TuO1K24rq1SmwBmA0ye0pn6Pn7aFVOD77ZVl9AvU26m4jpCsSBcCsz/x31F22wej6/4NG9SqbVI706ZyRP8AVMLPi0n205cS6TRBvj89os5DYscSy/xaXFbluESJE57Y+YOu2kjlrlOsXTcbtyaoOVaDIUQplT3wO89tOwGpcihTQNx6EkWRUV+Ztw8lCt6lSQp/y2UAsQ8wQwCkgoScdtDqHEjSD31ahrUR0haZeaLKrQZOVUyLiwOBnMac9xtFeLgDE/uCD+oJ0G5j4W9RSEErZEFgqiO0gZY+wJCjvpiOppTFup5EB7/ceoWSmxqAAPWSqrJfUZkRQ0WkBcdPbGZmdMHL+4dwwaYUwbgB1DEKFFoQEEDLHHjz34XsCEK1BIJEAsHEDItY9RWcgNkaI0KAQQogST+ZJJ/cnWO4rTUJVN3EXj+yq0TUqP6cVKioKxRWdEIMwIE4ge/f76Wv+kfwmYVqnpCqKQ7waJNxayZ+qDERPzq1OJcGp17S4ypBVh3GZ/MfB0B3W+2S70Fmb1gQt09IJEAHPaBBxHVnPZ+LNtQG/v3/AFEvi35grgewqVbTSNMijUsFawK5phceDjxJk5HsdNvHOHPUp/wmKuuQRiZ7jvGfMg67bDg1OkzOq9Tkkn7mYHgDU/U75baxHJjoUYmNy/SoU36T6jO/pLLFjDdJUp1q1mJBjyRqPwXh67imy1wRVZTZPdlEyFMBApMSEg4yc6cOJhPTb1BK+w7n/SMiZiI89tQOWhRNOaKlAYJUnPmDHzkTAmPjR+adJPWDoGqpH5d4G9IgsSFVVCoTMMVFxwY+q4ZB8QdBuY+W9xW3BcKtpdFBEHp8My+QPM+8ae9eaBczK2qEcQI0yluJ8JalFOrTRSpLhoMuO0H4xiQNFNvyruKo9RaSUxUdSFUQACCQwOYUeYPtjA06cw8Bo1nRiyo96gnEtjC/eBjRvZbdEQLTACDsF7e+NVN4qlBHMQPD2TfEDbDabinsikKlVQQtoux37D+Y5/PSjxDhu8pW7i5xXqH0zCgmMASRIE4Ef/erO1qxA1MmcqSaG8e2IEcyqavFd1avpUzSemttZ0QS7FsXY8yMe5PjTBwDgu629SmqE+i0OxK4kjIZfqBwB8GNEOXeG0aVZ3SuKjMDIn5unvmARk+Z940zjTcuf/FRtFpivcmLvONestNPQ9QEEsWTsAB5+PPtjSVX4S7KdzUBqO1J6g6VVKZBtBOQJiSqgZIGrY0H5l4KNxSILFbJYZhZj+bvgd9BizaaX7wsmO95X214O1ibhA1N0oioTaGSoVa2Zki62CysO+fM6c+TNxWdX9f1CTawZoiCOy/8DGpfKvBloURa13qAMYMr27r27+//ABo1rc2bVa19Z2PHVGInHOX6jM1JcIy1Xp01N0OkWmWHTcWkhYGNCuI8HpmugSg8NeBFit0qAPTQ9wrAtJ+sk6tCNL+85e23qoahlnL/AFklnJH9UyLfEdsa3Hn7zGxdovU+BsKl1CaQruQoiwGmEDxgXJLBgYj7abdwGo7UikkOq9Kp1Qx+/cA50Q29CxQsk2iJYyfzPk66xpT5S1X0jFx6ZW1Plrdb2sK+4YIgYq6gENCYwuRJOP31B4ZTO/O4ohDTZeulIICR0+mcYBW381n3m1XGDBj59tLfLPAmo167GsXloIuDXHvLjw2f7+NPXxHpPSuIo4tx94J5ap7za1V2zi+mpBZlUn6x/UfCn2jtp7B17Gs1NkfWbqORdIqD+I8cpUWVXbqYiABJyYn7Tpe5x5hpW1KBaorqJFvZjBwY/l8H7/B0Q5t4fTNM1XR6hRSFVSfP8xAI7eTPbSBwPhZ3FZaZZ0vUuzlIJUwrKHnKsCQGI7+MnVODGhGs9InK7Xp7xz5Q5holadBWqM5Ekv2BgYHx7aOcO47Sr3CmZZZlTg94/vqreM8PahWdLmewK4qBMwekAvdhAuJAyfHaLG5X4fTWmKlNHpl1AKsT48wSe/fv2jWZ8aAax1nYnYnSekX+G891am79J1ATOIgiPBOSSIiBEmO2g+5/DVNwK/pVpMsKYVIZR3YdEWiGkEGffvBji3GaFcvS2xFOtJk5W4B2LC4e/wBecEHPbSW+2km1AL5dD630Uxdch8SfmD2xnVONBzVRLseLuOXG+fHpPSFEAIyK2VuEEYwIII+/a0+dMPFeNVKdGlVVAA1pcEiRIBtGcscgATnStwzi9DboBuepXBalTkvYhU4lhHV9MDzMxGnLje9Qbct3DLjLCQczKdQEZJHbU2RQpUBfzHISQTf4ipu+Ymr0nR5vQpPSFpgkAMKpfpC3/wDy9u2tOG8QOyRwzAsrIl1MBqUFlukr1epZJ6/Hb21E/Fo/qLSFg9SifwygEVgtoIVhE56sHI7iNb8RqCn60p+HUtQjaBVN9pQl+mQBAtxAMZzjTtI+Gvp+3vt84u/8rjRy7xytXch0AULnwwbx0kzBBwY8a34hzclGs1NwQEVmYnBkQRbJ6pBP6a95U3tN0YU1CCSQqszLHsCcY8hekTqHzRwzbAdVqsxZgkhFqOBgM8dP6jvqalOSiI620WDBfNlUVa6emKb9VNCLmVgWDMFbxaRmRkQdF/8A1VSo7dLSjt6Vy2yENpCECc9/HeAdKvAtrtqzVjuqsFCgpg1MQA0AVAV9TMiIxaBJ1z5cWi9prVCAkKlS8X4MKvoWkBSuT395zqg41rSb29+/7iQxux1liJxpDt/Xg2xgGATmMAnz4HnS9U44a0o7KgkXXobabBEhSTFsveMkGex0e3O0p0qJCAokyfSB7+ZtyB7xED20pY6bL8t12hfqtH+V6c3GyJDBkI+sgzqfEqmzHOTsJrs6ouDVKoC1IZrxMNYjKBn+I1rqBeDkEwSdG+Gc0E1IqTkqG6SPTJRMG6LReXGc4xpc23q3VbgoUEWGnbP+VTi40iWVLLbjR8zkLopw4p6iyal5AutCTNq2in6ZLFLbe9yxBOdOdQeYtSQdozcV49T2/wDmXCQSIUkGPE9p+NBuYePX03SkHMFg1rBW6VVpUGQywwkYMTonzLt0bbsz29HUC6syg9pKrk4PbVebqkKa2U3dlKNVxUowXHSCIa4KysUKAhiO05Gl4EVhfWHlZhtGnlbjnp0kWqGCt6VhZgWN5tBC/wAtPGJM4J+x/hvMFKuxWncSJnpMCDGT2k9x8arfbJ6k03vpqwaoaYqURaysVC9ZDBaYxaxnyABp95R21NaFyFTcYLIrKGtkA2kxMdyMHW50UAt1mYmawJz3nN9MM9LKVAGCl4AvH05JjJ8mBjSbxTmL1a1BqpCsjFaoBcBbXicHyJyv+2ifPdBrnLUKQWJWpfaxbA+LjA+jPaZ9+PLm32poMXrEGnlDfaVF6kPbDemzOADk4jAmNMxhEUPUByzNpuFuHc8AIz14AZh6arElJILRM9x/NHxpiXi6+h65VwsXQR1R9p1V3BaANY+nTp1mlTa7iAxPUFFx9UD+r841aNVT+HIsWfTiwPA7fTfiB86VnRFIqMxMzA3Ae75svCNRiw1GpuCQGKwDcuQcAk40A4bxNqJrunqFz9PqEADJBNTq/wAwQxAaO0+deptLa6zQRKlqxRkKpEmD6pVoLdiJBPaT21F2Fd6l61FDU0W2mTWGaV8X5VvUMqiSAJELHs8IqihxFFiTZjvs+ZkNUUGk1OkErlSxUE5HjRzSPyjtoemy0VKdcV5sYmTIsxMdoI8Tjtp4Go8yhWoSnGSRZi3zRQ3LMooTYwseIYdRgkqR4Hn+3lJ4tyvV29R7Edkp9YqqLSDBtN3spWTHn8tW1odxzhX4ikad7J5x2PwR5Hx8aPFnKUOkDJi1b9ZXHCOU6leoodGpo/X6jC5jgT1doZjcJ/Xvp15YpbmX/ETbAVQYHaRhQMSPP/YKcG4b6FIU72ePJPb4HsPYan67LnL2Ok7HiC7xa2XI1KluPWBJjspHb2giPGMzImdKXEd6E3hojar6d4DAoSxY9uz5MAxBAMnGrQaoBEkCcD5OuLbSmWDlVLDs0CR+ffzrEzkG23mtiBFLtAXE+SqVd6byadgAgAE47DJIAHsB3k50S3XL9KolNGHTSi0eMRgg9xjRFHB7EGMGPf21tpZyPtvxD0L2itxjl4U9uyp1KbL7rSbUUKCGbpSIkvBIzA7ahcocJNSk1x6WKMW6SxqKwYdfcjpyrCRiDnTitVXGCGHbBBE+2tQUpqALUXsOwE9o0Yytp09YPljVcg8N5cpUHvSbrbcnxM+Bk/PxoNxXk5qtZ4aKdQMcSAr4CkqD1HJM403a8J0AyuDdwjjUipXnNPC1p16cUr5all2ULCgj01BHSp7sewJGiNXk+aNN6RcPTpQgdocNIIlxH0iVjtEaYd9wCjWYO6AtjPuBOPtntqbt6KooRcBQAB7AdvnTTnNCuRFjFubgzZcBCbb0Sc5NwEGZkN3PUMZ+NA34KaNzVFuWR6gaoQtRiiQWkwwvu8H2g4GnTWjoD3++lrlYH9YZxgyvdlRFyipSJFOFJYlZaymqlCVFjWoGAYqeogdtGuGctOKl1Qt3U1CWJ9QhE7z3F9/2x7aK7Ha7b1Ki0lW9IWoAD/MAYM4MgT5zJ76KjRvmPAgrjHWBeY+GV6wUUXCWy0ywN3YDGIgnvOljiHLP4em49L1FLswyMAIApeoYICsWYKO5jtqwtRd/skrIUcAg+4mD4MfB0OPMVodJr4wd+sQuE8vnc0gDTiTSd2JBv73sKglg7D6kPYjTRy5wivQLeq4dWHlmLC3CjOIt+Bohwbh6UaSrTgjyw/mbsTjzjU/W5MxawOJiYwKPWJ/FuTjUqVK1RvUwzBACskAWriSRAgxBONKu54XUpVNurs1Iu5YqHAFMNUBFozb2DdXkD21a9SoBkkD7mNDd3sqFayuxDCncbh2IEgz7gEf39zpmPxDD4uIL4QeIpcN5HZ1YOppVEYAP/WpJNxiQWzEgj57abxwx/wAL6JcXWWXWiI7fT27Y1Oo11YSrBh8EH+2uh0p8rNzDXGq8RDrcqtQ9MBS7Go01AWCpSAA6h2xJbv8AY+w2iHqrUVWSoaa2qiAqWWRJp9oUCOkTlQe5kvPEuP06NQU6itBBJaOnzj/UT2gT31zpHa7e6opUeoSSQZ7MFMewDHPgTpwzNVsN+kWca3sYO4Ryoadda6GxIBFMgsQCvUJPY3TnTWNQeEcVFdLwrKJiGH7g9iPkananyMzH1RyAAbQVxjidv8Om6isVJAIkxnIkhZ9gT4Okzb8wM6qtR2uWvTLEN3GZMg9oAyAFGM51J5g3tR6r0zRFVQ5UGVBAuXs4Er9RzOJz9J1E4Rs0cM+4dtsz7dluaoGNVDg1IeSIAGBgziBqtECJZk7MWahCPA+ZKj1ajlwKKklroIGckC64HwAJBM6daNdXUMplWEg+41VyCpTZQNqbUVSitU9RYIY+oFPSbiPAgRHdhp24Jua1XbtEI4a1ZAIAFuIUAdv7z2jS8+MciFic8GCufty4NOzKpLtZ9SxAktm0EHv8aTjzM34YUfUfDzbAttjAum7vmIjXnE+G1l9TodYUmpMgFbhmIEiYMZ7TiNSqnEdr+BsC/wASwC2Rf9fa/wBPMN12/wBJA1YiBFAq5OzFiTxGzkHcNFQP0hiHS762BnM4LCAMx76ZOLcTWhSaowJCxgd/+/vqqeE8MrlqXQ5JCMhgsFST3EHHmMfvp15i2+7FFia9MIF6hFs4zk+5+R/zNmxDzORvH48h0ccRR3PH2vq0tuT6ddhCnEE/sMkZ+BrNrzA3qUqe4J9Ogx6RmSP2OQc/J1G4LWUWiqQ9P1GmmCLjKEEx6ZLBgbAoYSxH31nGqym4UiFp+oIpki4QgAMemCoUdBUsYIP31XpGrTX1+0ns1quWxwriS16S1FBAb37/APf21G5jJO3cBqazAJqEhYPyO3wffQ3lWjubEZ6yNSj6Rk9vcfPyf3wK4vtd0u4dzURUFM31GX+HYZhSubj4gCZ15wxjXQI2lZc6OJA4ZzJ+FJSs8satNWzcoo2/UpGPI7ZwNS+TGc1lqGohVgyqHaalkk4UTGckn599KXCau2pmsN1SZiy/w4BEfleO+I+xznUrluhWNKqtJgrMJK2w9RPIRvb3UZPzq98Yo9ON+kmVjtLinQWvvKlCqzVSTQYnqhYSQIBjNsz1HsSOwzrThez3H4QL6gR4W02TaoiVKk5Pcd/OgfOnDq/4QXNfDDAABUHsLrgXMQsQZ768/Gg1aSR2lbsdN1OvC+cNt6zm54aCgIY29MsAPctgBZnAGNMPCBXJZqxIDBbUNvT3nIzJxIPY9tUltqLM0DM9sxHyT4Hye2ripcN3NlICqEgDFgNvbH1ENgFZnzP2o8RiVODz3isOQtzDFbdKrKpMFyQvfJAnv9tKVXjHoVagRneo/QrVQelkbKmAAVg3CM4PuNHeNbekxBqMt4VrA7FVn3we49++q94gtQh7Ga+5SHYyl0rbYWBefpAJIwMkjS8GMMN4WViI1cvcWoXF7ChqGo0nCIgIxkxnpkqO7d9MHCuLLXp3iBBIInKwT3/LOq64PQqXUoW6ootuW0hSvcCkwVSQB7kmC0+7z+ONWjX9NSCoK3OIucL1SvcR2zrs2MA7TsTmoE5+qrHVWK2gMtMphicSG7SBM94+J0sUucHRVVRTsRWphDd1B+7EBu+Pfz8614nS3C0tvcWVbj6UkCM/6oI8EEmIjW/D9xsRsHWov/5EPHa/uv0tbAHsDJi6NVqgVADv+knZizE8QxyJVT1JWswLEg0gkyBkEnIA75/fOn6rulVSxYBRJn7d/wC2qi5fp7hjUFIsW9ETBH+XAxiSTEAAZB09cM4Oa+yohzBSWSJHuBdGcfEH51P4lBq1ExuFjpoCQeYvTrXVkrIhplcEAOLYJZTfB6DcMGRoZvd1fRp0RFP0wyK/SL7umCZgCDDnyZYYXXfccHTbLUurqtU2qiFgSVEKrGTKgkliBgL9tQfQsLVCSoeCWLEhlQ2m2WgkAxBJkxHSTpigUKP6e/8AcE3cb+CV6NA+kKiMWtNyLC5wqzc0sYJj2B7aYVacjSTteV0q1S1OstSmSCzK3ZoKstqmBKkEH4IMg6cdnthTpqgJIUACe+NR5Qt2DvKMZNcQJzPsJBd3c0guaS3BWOTLFZNvvj20l7DYMZqQFFZloQAoHpvIMCLZ6fqHYzI1aTsB3j2zpd3fFNpdTT0w/qMHpwBBe4KfOCMSD40zFkIGmoGRBd3FfgHDYqGibkqLNlRLrlBPmFBZfBuIERGrH2tEqiqWuIABY9yR5PzrhsKtFpalaZZpI8kHJnznz21N0vNkLmHjQKIoc9cJesaNoLwStgxk5Ju7DtGdLZ5Irfhg3pC++SM32RAxNsTntOrGqcYpK5plwHESM+cjxryrxqiok1FiJkZwQWHb4UnTEzZEUKBAbEjEkmAeROFNRFa4FZaLCOxHm7scGMe2mTfbFKqFKguU9xrpt66uoZTKsJB+NbnSXcs2o8xqqAtSsa/Kr1WrVqClFptFMCZJGMeQRj9/I17t+VXpNRrVlLrUaKgMypOM+Z7/APkjViJxBGcIpkkMceLTaZ9s4/I6z/qCByhMMCog+bu0e/Yj8jqj/kvxUT5C8zbY7JKSBKYhR2Go3Hlf0HNMlXUSCFDHHgA+T7+NEBrNSA73KCNqiHwjlZ6pLblCXFWnVLNkutplP7Y/LxrtylsdzTqhHuSkAzhCsgSSIDH6TOfn89HzxxfxXo/Ed1+rHzPbxE+e2dF9UPmaiCOYlca9DxMjQxOEE1zVqMGAJsWD0yAJySLu+QBgkaJVKgUEkwAJJPgaWjz1SDspBAUtmQboiLYwSxPvgZ0pFY3pjGKj4pvwfa0vxFZRSQemVAEDoBSI7fzDOCfnOiPCOFtRLC4FDFi5le8iSTjtAAEAaF7rnemhtKEsJDKCJDgwRPaIyG8/2Y9vXV1DKQwPYgyP1GifWORsYKaTxOO/4etUKG7Kyt47jPnS9x3hlN6wWyoC7gtVIJUNbCAHsOq2YHiDpm3O5WmpZzCjudBf/UwNZFttRrxLdzBtnvCgEEENnqTGddjLcia4XrIm24J6O4W2iKhtV3c9MPJBZT5nPR8DTNToKswALjJgdz7/AH0EHMw9V1tupgoJXxJiTmGBJEBc9LyMaNbbcrUUMhlT2Osyaj8U5NPSKPPlHE+gjBwF9WZYEGQAPHn76W6HJrPTV1dRTdHqFrCbLJFt0TmfETBMGBq1o0ubnm3bUqj0HUhVJBhQVM98DPcmcafizPp0oIrJjW7YwFyLQ64FBSFN3qE9SyIAmMjvj5nVgRoJu+YqY2z1aDK4p2kqPaRiPEidacN5pp16zLTP8NKYdmOMmMfFo7/M+2l5dWQlqhppQabkbmHglWtWW0fw4BMt0kjIVk9iR3EnXTiPKzPQp0r7hTBAuHuYB+SiEge5g633nPG2TAYuf9I/3MDRjh+9FaklRezgH7fGuLZFAsVOARid4P5Z2lSnSisCGny1xiO/x9p0Z15GvdJZtRuNAoVK65643XWoaaBWVohQ4Ygo1we0CVPggyCPtqLxnbUd1uKFekjimTNeJAHYkmAYNskkd499EOYuaX2Vdgih7yxIajZ+YdSC4+SPz11ob+ttrKFSml+7LRAEKTjICwckGMwNegtqoIH357/tIzuTZgnd8xt+LA2qhKRVKKsYS1VNzAE9KyT3M4jEnVijfAUw7xJAwpuk+ykfV+Wq/fmOvt6g2dSmgyOpaYfDdoUEKxPzk/lpm4rwlqu3p2swCrkW24I7mmqk3DwoA/LSsqD03t8+bh42O8XuJ12G4plGFGsLmqGsyhQCekgMSD0km0ExmI1C3O9dqf8AmUxTFVmZLVpOwLYdQcsGUmAPtnXVduUqFAVrepWp1VesbA1hyovEmoSbTEj+wJcZ476rUqwpWrSaqh9RkWoXItIprJkoSPzj76dxQA9+/wBovkExi4DuwBbDKjGaRb+ZCARknJOTbiB4Gp283FPKO1vTceor0g5NwIiDE58j30m8ucvt/DArPKfWIZfTMyUBZYM+RI8HI0wca4Q9aqjL2Tqhj0FgRCQBIBiSc9lwdSOqh+ZQrHTxAKbpKb1XpVAXFQy3rEofNNWJYra6hkubKv8Alr1a1NqtJqlUXFmlzWKqVAPqFTcAEDsES3vaxMidb16zq4ZoPo1CYerdTIVGvYn0gR6dw6obqMROttoX9TAg1KjmBVtpqx6lA/hNIdOsNiTfgHGnRUa9rWT6Ea61Qe5bB7G4zMx76XOK7vcbapNzNTxEmekfJwTB8wSbQCx0R4Bwp6BcMcGG6T0AnuoHfpiAf6Y9tC+M16u4qBaakKpBVoM5/nXs0xMHpiO7BtJQDV3Ea5On5wG3Ev4w/j/xvSLW2VLvV+oU7Ji6fER/pnOj3DN5uNzUm5lpyZ8G2T5GAYgQJYEEG2Z0ttsk/EeoVq/iPTJuuSfxPYGz7/yd/wDTph4RWrbeqRUUlWJLPBkgEi9u5mACT1DIHQBqhwK2598RS87wpzNxsUEtDEOQIiCSJErmYYiYJEY1XJZ61X0aRUtWck3rDAgmFZ7YzAwMSQNPXN3AVqr6y4YACQCZyIJielRJMCdJW339Xb1/xCepUF7LVYdK1GJJUTbIBwYInuNF4cDRa8/3BzXq9XE4bpalFjTrCnTLAVYCzY0SEBANpOAR27SdWByrx4VJpsXukwHtuCgCAYAkkyYAONI3GOI1t05aslRRRW1lX6VrRE5HSGIGMnGDpu5V4GDUNd2va4m61gGJgh1mPcggg51uejj9fPymYr1+mGOMcY9NrPTvDKOxYmCSDKqpIHYz5F3kQVZEynpq7MxFVVekyhKy5tLWhbXUFS39QU6aeMcG9VrzUsCqBgMDAJJllYEjsI8C7yZCqjZQ0mdWUikrvVZr6zYuK3FbUUliv9RUaRi06dvrHPd7z16eXFRXDKTVZEpMRUrNkqGtKhUBCBvcufu08I4warWenYFUnJYGAQBCsoJHmfAt8kgKtR8uahdmYmkzJVYCnWXBYLcFKuAHC+4YaaeE8FNI3ipdcpAuDE5MiCzEx4jyLfIk5lrTvMS72hE79LzTuHqAXW9iR7ie48Y1THEKFWtubIipUqRDSIZj5/XTrxzg283G5pXpTtQkrVpXKY7wSSSCYEYwT3OdQuKc0UDXp1KlBlekwkhpMA9iCMkfedO8ONG672P2gZTq52nnL21fZ+su9pxTNOc5VipBABGCTOttlxSm+13C06aiu3SAgyyswwAO8dvtGmfmCzd8PqmkQ4ZC6Ee65/XERpU/wn2RL1qrfygIv3OT+wH66wOGRsjcitp2khgo4izxbgW42/ptVW31LoEyREd4wO/vqxuS+IensQ1Y2IrNazYBBzj3zIxobzfzHtmr06bL63oliwDQtxjpJgzEZA+3vrlxOjW3Zo7mhRkU2CimxlTGQ0C0BQcH7DRuTlQBxXz/AIgqAjHTvLARpAPv7621C4X61gNf07z4pgwPzJM6m680ijLRvB3EuB06wNwgtYGYDJVGuCz7TpT45yfWrbinVdmciC5UhQouHTTE4tEtJ7/fTe/GaIJBcSvf47+fy0vbjiTVqtKpSaEN1oJIJtH9M/zGQMrMQdUYi68RWQKYU23L0ktXYVWKCm2MMqtcjEf1D40ajQva8yUHQOHgH3BkH51OqbsCmXEsInpFxI+AO+ktqJ3jF09Ip8T5cerXVXRmoUyYAIWQ2Tn6sECSSZPtOou65UNoZKRFVHLArULgA3PaQ38wIAnzIOdMaczU6nTR6nYuEB6QWRQ2T3Az7e+gnL28qpV3DMlWxCTUvdemEB7KOt+2cC2PJ1Sr5K7V0iGVL/WM3B6DLTl/rfqbtMkDvGJAABIAn21L3FMspAYqT5ABI/UEaHbXmSlUqCml5Y2mAswGUNJIwBkAz51I33F6dFkFQkXzBgwIEmT2H56mIa+I4EVzAu24G4qn1mJplmqRCRIaYYhezGHgQJBmdajgrmqvouRRRgRhD3u+klTKpdgGe5iI1L4xzAhoP6BWqxtWFhovwCR7eP01x5d4qtKh6de2kaTGlmFUwJ6fBx5/50711q+34i/TdRgooQACbiPJgT+mNbnUHZ8bpVXKU2uIUNIBtgmPq7T8a5VeYqAcU71LEqAAZyxIAkfIz7Y0jQ3FRuod5Hbgp/FirJttnz3kYm73zER8TnRsaQH5g3X42yGm6z0uiY+r2iP/ANkdtNlPmOiXNMuocFgQTi5YkSfvj3g+2m5Mbir326QEdd6hGokgjIkRgwfyPg6TKnITNUclxDlvJPkFbp+ryCCfmdOdWsFEsQAPJMD9ToHxrmulToM9OorNHSBnOPH2Mx3ifbWYmcH0dZuQKfigavyCxyjKuS9oJtDEiAB3gL/N3Px4c9rQsUKCTHkkk/qc6T+V+Z3DtS3TwSAylonOe/tBkeAJ+NNm04lTqz6bq0d4P2/50WbzOG6QcejlZ03O2WopVxKnuP8AxoL/AOmR6yNdcgvMN4k3R2ggkkknPSkHGi+736UhLsF7DJ9zAx9zpY5o5kcIn4ebakgPiCQTIDEi048jI0OIOTS9YTlQLMIDlkeq7XWoShhfMGYOIUAgQVz1PJzqLzPx9djSFOisOQbe8KPfPcz4/X5kcI5mBoJU3HQWDEEiAwUSSoBJiO099TuK8LpbukUYhh/KykEqfcH/AG0VkOPM3EGrX0cyruW9/ua+5to1GDtLMS0D5Jnv9oOnLjH+Ha7jqaswqn6mtFpPvaIj9dBNn/h5UWsA1WnTMkqQeogfzBRB/fGuXMHOW5QmnRq9K49S1bmjzMR9o8atYl3HlESZaVf+wQtwHl/dcPJylWg31KGj8wHgAx85/Qjba7OqNu232cAu7lqhYLCkwAB9U2gZjHj4j8q8Dqup3e/ZmVQXVHJMgCbiD2HsPP27+8H244jtXhrK9N2Kv8N1AGMxJP2/upjuSSDxZrb8wwOgHeppwz/CiDdWr/8AxQf/ANN/xrOc9rudrSFlQ/h1hQAQpHsCBF33z9hoDt+ZN/tarUndpUwVqdQ/U5j5B0e4nwZt/SSv66yemyp0hX/pUjGfGJIjTDrDhsjAiD6SpCg3InI/OjIRSqy1MnB7lSf7j4/TVnA6UuUOSRt/4lUA1fA7hfn5b58abtR+JZGe0lGEMF9UTuYyu3qtUQP6hptUVlP0kEA3SDKntmYwBHhH4jvhTrBHS9m+t2kNJ7mTJUxmJNplh3jVibrhe4eq5aWptiwPbcvgFu4+QoEg5nSzT4MwNNS60ibgqusvTCZFpWAYHUpAyxM6pwsoG8S4JMkcNb1SlGr6jW1AiH+RFK3RDAyYNouJkCRbGn9KYC2jsBGc4+576TeH8Frigvpo1Ik3OpcQxmbrQFsz/TGIGdNhpOaVt1rlYLQGg+TEAH9BqbMQTsY7ECBEPjm3o0jUakzLXU200C+mDTMjpARvWB7Env8AGlvh9ZQ1KyrUYMhFe6UCTapAe1oUqqrdHYASJxYe35PFE+pTh2X1IVxFwZQApPYAGTgfzHGhHL23NSrXQCiQ1yyqMppqaapKSMr0qtpg4B7HVS5BpNb1EFDYvaGeU9lQUuaJLKCQjlAvSfqAeAagBjJGO0nR7ebZaiMjiVYQR8aDcL5UFCoKiPGFUraIIgT3kglhdI99TuL7CpWARXCUzcKmJYgjFp8Z7/Go3IL2DKFBC0RE/Z7WnYihgKRZlbcqPRIAMhGLiKlxxjIx7akcWoIGrib6fWxrP/FFKozdVNaaCUOZub49tSeJctHb7dirGsFt6KmVVQZcqB2J7T4E6zhnCfxdN6kmgtSpUI9PBdG7h/B6pI79zqjUPjvaJo/DW8YuC7RKdBFp5W0Gc5nM5znvGkTmnhIR69Va1MMvVYTNS6QZAwB8ROPvpz4Lwmpt+j1A1EL0gr1BySSZ7W+w0tcU5Nq1K5ZiDTZlnzahaSBdkWgePfHtoMLBXJLfmFkBKgVFscLc7U7/APFN610xPV7RN8z/ADf+2caKcr8KFR6FVq9O9yWsBipdcxuIyCcTkDGhT8JofjLba3o3/RBviPqi2Y+PqjTJw7kyqlcMhUU1Zre4lLgQDbk3AkZ8LnwNV5GAWiav5faIUWdh77xr49w716DU5gnIxORkarbh2zVpZqYPpFlYlsOWDBQUIDLDEdZKiAZM6sfmGjVbbutGS5gdwMHv3x2+2q8/B1tuqu+36AHuPZmDqVy2SFF4wIk+5GJ/DH0EXG5h6gak/ivAQhtemrMgWobahlqahltNRx0gQkAgSOxZhOiP+HvDZu3HYGVVc4E+5A9oxOgZqvVYUqVJKplKjZLoRYZUhmaIZyLpGc4JnTByTw2vSqPehSmZxiLsRAMk4OjyWMZBMFKLggSbzrwn11SHRWBIF7BRnvkgknGAPvpK2nCa243D7L1glOkWaBJWZ8T3MnFx99O/OXBqu4RRT7A9Qk5kiOmIx3nv30j8Y5fWilNixp7lmYkKIRFkgdhIOMR3k67w7egC9+ny+c3KPVdTXZ7KvWqvt3rI34ZSFaoSFAuUdJ7/AGuxH5asjl7ZentkQNOCZUg9+8MBBzMGPbVf7TlMVKFN9sC7FWFUOBKsIYWjxMEA+Z+8WJwHZvSoqlQyw8gk48dxiBiBjGg8SwK0D9JuAb3UU+M8tv8Ai0O29R3HVVqVHJUA9lJjyJkDx4zrjueIbQ7uhSpUaZHqKGfJBM9lBPafJ76sIrqkuO8KanXdRIKOQCMHBx+0aLw583YngTMo8vcdZZPOfFF/DVqVNg1QpBVclVkBiY7YPn30o/4b7n8PUqmobabKLmPYNPTJ8TJGpXKG0O2o169amxUIFhhFwY57j7ak8LdK+23G3pUmVivqdXc5BQRHtEe8z51oUIjJyNt/faYSWYN9pN534hRR9tUamlUNf+ai3sw+/wBtDuM8OWutKptknagg1VpkhwexJXOQPafPg6S9xwyor2uGWCYVpET3wftq2OR9j6e0Se7kufzwP2A1uRRgQEG5iHzWIIhPhPD1o0wqO7r4va7HwfbU7WazXnE2bMtAqZoXveApUqrUJOO4gQ33xn85+I1ms1wJHE4gHmEwNe6zWaybM1wobRULFRlzc2fMAf2A17rNdOnbWazWa6dOdancpEkSCJHcT7fOuXD9mKVNKYZmCALLGSY9zrNZrekypJ15GvdZrJsGHl6h6vq2C7/eZu/93zonrNZrSSeZgAHEzUbf7FatNqb/AEsIP/fvrNZrLrcTeYN5f5ZTa3ENczYmIx4H/Oc/lo1GvdZomYsbMwKFFCZofxfgtPcLbUBx2IJwfeO0/fWazWAkGxOIB2Mk7TZrTQIghR2Ekx+p131ms1nM2ZrguyQMXCLce7QJP599e6zXTppv9itZCj5Voke4BBj8414vD0FX1QIaywx5WZH6f76zWa2zxMoTrW2yuIdQw9iAf762pUgoCqIAEADwNZrNZNm+s1ms106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jpeg;base64,/9j/4AAQSkZJRgABAQAAAQABAAD/2wCEAAkGBhQSERUUEhQWFRUVGRkYGRgYGRwcHhwYHh8fICAdIhobHSYeIB4jHhseIi8gIygpLCwsHR4xNzAqNSgrLCkBCQoKDgwOGg8PGiwkHyQ0KTAsLCwyLC8sLzQsLCwsLCwsKiwsLCosLCwvLCwsLCwsLCwsLCwpLCwvLCwsLCwsLP/AABEIANYA6wMBIgACEQEDEQH/xAAbAAACAgMBAAAAAAAAAAAAAAAFBgQHAAIDAf/EADwQAAIBAwIFAwIEBAUDBAMAAAECEQMSIQAEBQYiMUETUWEycRSBkaEjQlKxBzNiwdEV8PEWcoLhJGPC/8QAGQEAAwEBAQAAAAAAAAAAAAAAAgMEAQAF/8QALxEAAgIBAwIEBQQCAwAAAAAAAQIAEQMSITFBUQQTIvAyYYGh4XGRscFC8RQj0f/aAAwDAQACEQMRAD8AvHWa5vuFGCQD99eHcrEziY/PXVOm7uAJOBoAeMH1++PaGiJie0RP8/bxojxfdmnTLXKABm6fOB2k/sdJf4lJn1WssOZS6+Y7+1uYi7xHjVGJLFmJyPRqWEjgiQZB1todwfd+pTDXKwPa2fGD3j+w1MG5WJnEx+fbSCKNRoNiddZrkm4UmARP30qcx8zV6e8pUKCBhKlokkzIKkRjGZHxokxlzQmM4UWYb4xzNQ2ses0ExAgkkExP5ef/ABqdst6lVA9M3KZg+8Y86r/iPFRuN49DeUemkKhSDBEC/wCodwQv7694TzRuW2Vc0qQC0gqIVH0jzjMkDM9hqg+H9Irnb9N+IkZvUe0sbXCtvUQqrOqlsKCQCT8aC8B4rU3e0ulaVXKmJaI8wYye/tpa5srVKzUUAVtyGcAUjPSIMzItIwYI+QY0tMNtpJhtkpbEcttxgFq15VVosFLEkdxOZwO4Efn5GiNKsGAZSCDkEGQR99VHu9zuKtNAtRaoKGo6oIKhYTqmLosGc5B8QdO/L+4eolJaL01pIqE+XYxJBS42gz5JOPnR5MAUXcFMtmqjOWjS5xTnejTClIqqSQxU9o/LJPjwY76k8zcwptqZkFmYG1R+kk9gNIHJXFEpCrR3NO5KtuSJAgGJBzBnuNdhw6lLkTsmSjpBjdV/xFoEqKStUJif5Y+Pk/t86YdjxWlWu9N1a3Bg9v8Av31XHKwHD1rVNxSY1DApyuZE3QT2GVk/31y5C4/+GqVBWVratsMPETmO5BnuPbTX8OpB0Dj7/wCotcxsauv2lr6Gcb46m2SWyTNoyJjuJAIB++g3OfGKlKwU3VVcMDnJkRMRgAHv7n40o8U5pNWh6TsTUpOppsgJDhQQSZzOLgY89u+lYvDlqY8Q8mYLYHMsXgXMKblZXDDLLkwJx1QBJjxorqpOD82tQpMFJ9aq9zFh0qpGGHuSTM9oA018l8Xq1HZGdXVFABkzgmGEiSD2M5+nW5fDlbYcTseYGgeY4aF7zmGlSqBGYAyQ0yIFpIIEdQPbHk++NBeK8x1aVQnuouUEAgMxZTBRsm1Q0ssjPjQnifGVevdNUAVHj0iXVh6Ugo4U2sQRIWIBnuJApgJ5hNlHSWFTqSAR5E5x+x1tpJHNTt6SUlBNtNrEae11yF5km2w2iWye+mJ6tR9uCrLcw+qCoH/xYE/EGCfjSmxleYQcHiTd1u1RSSyjvEnEwT/sf00G4TzYlZ2WUWPk5GAIxkXeTByMaSOLVXqUFY15qBxTFAKQ6+ABGc2znE/PfhxHdV3G2FSn6KqiqHAbCloF8CQ1yEx31UvhhW59/wBxDZzewluhte6TOB1qv4golVa1OkIuACjNsoCARiJgeB3GnIakdNBqUq2oXAHMGxOWUxdIJ9sGTGJwB3Ij3GZAtxBkVqhVgIDUzPQwEnsDKm6Iu8SO8aeqyEggRMeROlDjPC6aVAahD01WXpwQWIn2EYERnpAMDOn4nv0mKyLW4kXifFKibenUa2teOphEFJEG2BJBz4ie+J1CPEtt+MFT0zPoxbY9t0RP0zFnnt86Gbvd0y07cgU1llpMXKs5kfBXBPmLvEG7S7/19ruxss9Oy4/RdfE/fz7atTFY2/8AJOXlhcM4nUehUqLbRsBtYxFgYybYME/nMfM61TiLOq1ArEQXcgmwAgHIJkm+fp7CB30A2m7QGdwQabAFqSlwquIA9yekD4u8QJ018H4XTepNMhKbrKU8kqT5yIEiZz1AgEY0lwFs1CW22hLgGyMhmM2gQffAgxmPIwTP9o/NvE0YfhhUNOsxW0kECJ/rjA+V8iNMtFCAAYkewj9tBuM8o0txWp1mkOhEkE5UTCxMDJmRnvqVXGvU0oZTpoRDRGp1WoVa3rVUDkiCQgClit7dRkTIGBPk692CPUncJuoo0ioZCCpTM2hALGnuI7xmNFuYqVLh9b1aVH1GqXXBhKKGMQIHduoZPk6ncJ5NoVNq0K6NWAm7ujKTiIGJ8H41YcoChjwf0+smCHVUNfjaG72rQ5WmwtLEWfoTg59vtqvt7wylQdKt9SpRYukr/Df6Y6ZILDOSBb/LnVlcN4DSo0BQVejyCSZnv39/bUHmHlf8U1KXtRJuWO4PtBwfH56nxZVRiLNe/vHZMZYA9ZW61KaAs1RnNZHNtOo8q5uUB7jkWnMySQ3g5ZOVuX6VOpTapWIqALUC4CmfZ8qwn+k5yIxqe3KtOv61MKqGmwFNgO4tUdWBd9Bz4Jb20y7DhYSlTR+tqYEMR5Hn99MyZxpoGAmI3ZgTnUVVFOolJai05LSoYj7jvb9tL9Hmapv6iCnt0/hwSSLgPuxgBfj++rGrU5Uj3BGq92nDtxw2k6Iis9cgAgFgLQR2juZwPjQ4WBWqFjj+4WVSDfTrJHE+Yju0voUbxQaWDKGMHtjvBgyB8agpzRU37pTpbZCUgnFwH5nCp8a5cu7bd8OfqpEpVtkd+0wAVmGycHTPyXys+0asXKn1LYifF2e3+rTGKYwarbj+4tdTn+Z35p4wKKBDTWoai2wSIBPgrg2n7jsdV7tuI+luxuDt0C0jDLTU2qcgEdUBiREkkd9WjxngFPcgXjIDAEfI/eDnS1zVwBaW1WnSRrZDVWEAG0RLE+fYDEydBgdANPU8w8qtertFPiPFvW3Q3I262NChXBtZgoBBMwSpOIjAXGn/AJT4wKg9L0lpGmINpETPZRJMD7nQrlDgi1aNRKlNjSZr6ckEDBXBH8w8+DHbTJwTluntsrlrQpY+YySB4n/Ya7O6Vo6jiZiVr1d4K5j4woay10cQCyQKoW7BWRaabRBN2JyNJVfasrwSwKPUDimHdXIQsTUZXhnMlGsiFDeI1Z9TgFItdb3DXD+osytJPcwUHnS/xvZVPxC2K4W9iAopqCTT6iFb/MMDJaAR0j31mLIo2E3Ih5MGcD3wohBV6lIDhSbqKKWJBpwGa/BUKwmVOdOu93g9AsysoIyCFlQfcGf0EnPbXH/olN1QlQCBTkWwCFk2lDIAlmx86n0tmqoEUQo7D2/XScjqxuNRSBUqHebSgtIVb5repPo9UBAe1wznBukeQM9pnH+PVNytCnXpmkhtJch+85KiTcthXvJ/XT7xblajVUSCLR4E9lgYH1HA7+0Yk6CbPlmpWZV3UlaS2U+gDAKnJVsErA8+cyNVrnRvUenvaTnEw2HX3vI3KlOjR3brSY1VIFjCJM91M4wMyCPz7afxqLtuGIlto+kEfeSDJ9zgZ76l6iyvrNynGukVI+93AVTJKzMECc/8/HnSfxTjLylRv4lIpmmCBeM5An27yJEAiRJ0Z43TquxCggDsfEx7ZBBmMjxoYvL5/iEqAtQhWaevypBwRGbsdyB7DTcQVRZgOSTQi/xWi7KtcqaNCqpDIG6inhpKkCTC9pKmOxIC3/0il6n1J9F1l+b7vou97M/fHxqw+L8Atoj1y1QUhdfB7kiAFJIgZJnGe0Y0O/6in4kP6L+h6Vt0dU/VPvE9M9vy1Vjy7emIZN95B4VQdVNZVatQpLCoW6guLmkKAYMrESFBHYAEzwvjTy1RB6dIJIpkghBgyRI8doybpMDOu3B+BBqR9AtTFWWvjsQxkWggQcERHb2xr08vH+GbQVpkqrT14hQBgCOm7PYz76UzqxIMIKw3EadluAyiCWiJJEZ/5+NbbzdimhdptXJhSxj3hQToNwWlVRgGBIP1HxMZwIAAiMe/3J15j5gWlNFqn4d3H8Oqyll/YiCD747e+pfLtqEo1emzOO151o1mrFZajRRXLWn36jaRMLj9D8a33XOtKjXCViUVqaOpKkm4k9JCgmSI/Q6Bbx1RazGlY9ZHVWoEFXgBr5UkI1ymAcHAPcnXT1FZvVRQpVfTNesRFIhQAUDEXmZN2ZjHfVHlJ22itbd49Ua1yhhIBzkEH8wcj89eHcrfZIvILW+bQYn9ToTy9x5dwLaZNQUwA1WCqlvgMSSfP/nQ/f7GtSrDdM6LaWAQCq9weAROSMICAqwDPvqcY9yDtGl9rEk8f4ruKNSmES9ajqqRA64PQ13ZT9VwyLSPOjC7j06V1ZlFqy7DC/P5ar7fcVRfS9WpVo1GqWvehk0uq2qJBhwvTcMiTogL9wjbdS1GnUcen6lOoZpqFKgSI6ipLXH8jOnHDsIsZNzHoNqPvd8lJSzkAAHGJMAmBPcwO2hzcNqttXpO0OZIZGczm7+dpyZEXREZ1Wm5qSpFSo7OjqBS6jco6SAwDKGAwO+J+JHFgD3vxNyZSvSOvL/OfqVnWqyhSSUMQABPcnxAHfMn9G8HVUcZ4LWppT9cpYIpo63HpwTVYBJPSQkGDIGifKlJq26NtZ2p0mLBs5BPYgkGTGcHtpuTCpGtTQgJkYHSRLEnQnjfFAlOpZYXUopD9heQAT8Zmfj41w5k2ztY1rNSQlnVDa8xggyJA9hnVd8Z371KiQ4qvUFlpENAbppuCYLSO476Xhw697h5cmnaWRwniuHFX01K1fTWzsSQCAPc5/b40ZB1Tu24jU/FEuU279VUBgYRmAP097iIgN76e+WabtU9VQ4pugvNUyzOPIEmB9/y1ubBp3uZjy3tGDd71adsz1sEEe5/2xoDxHj9SmyBqQb+KFDU+sEGZUditQgjB76h8bquaq1bhRRXBUV2IWo6TEKBKCJzOZGNKrcRsIYOdsr7im6o6FltAj1FYgXBTPT5BXW48N7zHyHiWPtuLNANVVS+oKaqrXEEzhiMTI8TGik6rHh1VirUw60XFX1L6xZXqEk+mVpxCiGkmO57acgHbaVEtqpUVSolpYt3BDjuCfOPPbS8mLSYaZLhHf8AElp03ckH0xLCQPyz5PtpZ4VzuXrBWC21T0gGDTzEEkAGYn8/mNJe63hRzUZR0n6Kl7B3EBs+85yfjUeKtFab1KKBKilVZhIYNDXdJmVBEfaPfVSeFUCj1iGzsTtLrSqCSAQSMEe2Jz+R1vqruUw5rqqioRcGZwWWaQMDpMdN3+/sdWgNRZsflmrlON9YuexryNe6zSoyReIULlPUygD+Xz7ds/ppLKt6nenNttsGLrpmbrvUu/OB2jOn7Qv/AKR/Fuk2+0/t2/OZ07G+nmLdbknh9C1R1M0/1eD5757++pUazWTpRNwwKnul3mTl9as1mp/iGQfw6RYqv7DJJ98dvbTFrjvNoKiFGm1sGGKmPaVIOtRipsTGFiohbxFdaymre9FHZVogBUkBQnSAHeSYJEDBPYjXX01VvSRgxZfUNCsBFUsoICFgbDMi3xOO2i215Ko0mrBZWjWRUKhjPfqFxMw2P1OsrcoUNxXFSofURaSKvUZJBPUSpB7CP19tV+YnfaI0NJnL3AV24upg0xUALUpLKG+CwBB8H/61B3/E6tSsNsUWWZitRKlRLbIJJEAnDjsSCT8aZqNEKoUSQMZJJ/U5P561O0W8VI6wpUH/AEkgkfqBqcZNyTvG6NqErniHC0qGka4rV6gqS4ZjK0Oq1IkdbABoHUYOia1qm3Vq81NxTpuAl1VgLGChCP5WgsQxbt+WinMeyr1KlIoy01SopQ9JuqQYLSR0j6bVljM+NGhtvVo2VkHUsMkyPkSNObLsLixj3NSA3F2XavWqqsiQFS73tjrAnM+II1WnqhQTNSnUZ1KspKooMm6xR4BwAexP53HbjUPiPB6dZCrqPMGBgxbPtIBxocWZUuxzNyYy3WV5xrmStVp0xVU00aKihHcF6chbSY+qRfcfce+ZHKW9WluzCtZVYqrOAW79yxAPfuB579tEeAcmRVc10JRSQoYghpEe3tb1CO36Oq0QOwH6abkyooKKICY2Y6iYB5pVKllE072ebSzFUWPcjucYX+2q4dvw9alVpFnYHqFsKWB+lSQSV8T31b2+4dTrACqocAyAe06Acx8uoVqVQrM38NQqYtpqykhQPPcz4/uODMqjSZuXGSdQiHvN0+63JbdB6ZReoKk2sAB9PcAnJkmJ9tPHKVJaLCmaa3ul99NmZSD7gnpP99bcJ4Aru9UrURkrl0L9yCFDA/Bg/bTBtOFUqTM1NFUv9UYn8u2tzZlI0CZjxm9Rixxqm4qrStFZGYBTXSVpu/aGBlxE4jEDOlU8NuIApncKm4Smru5QFSJ9NUJ6Qxk3e1urU3eyWpZdPQ4cR7j/AM6B8Q5dq1SrNViKoa2n0BR/V5LP2ydZjzACpr4zyIqcOpMFNUKKz+r6YStcz0yGb0wr3QRCwRPcd9OQrPT2lSqajmoVLS6xDdgoTwJxHz31I23CWhVqsr2VA6lVtJInLAYmTOInRSNLyZQxhpjqUzu6L1mNK8OzG5esKodoLE3ASfH37T215X3u63KU6dVg1NFLgFwpKrCm5ictjF2erHcDVq8R4DTqpUWxAanclZ6vfBBn5B0rcJ5GYVgXVQtI5JlhVzIIXEACB9x5zqtfEIRZ2qTnCwNDrBfKm/da6EVOlitK1uphTBlcxED6Z8ScAas8a4bfYohYqoUtEkDvAgfl8akaizZBkawJTjQoKJnDcbxUi4xM/sCT+gB0G5i4q9NS1NiAEm60Mue0x1KfZiCp7ajczbZ5Ll7FCkXfyKpBUlgZLMQxACgd++h9DhZqh76TitWHSVqFIoqqrJJmAxk2lSciRidEiLsxmMx4EZOG8QJRmqkxIhmAQZwIT6gs4F2TohR3AcSuRJH5gkH9wdJHENt6ZZ6aGkCAlZ6jF7KisjqzQSWDY6vnPtots3qbajUqkFh9RDEEliRlGXpKG4kdIIPvrGxjkTlc8Gc+aONkWrRqi4VFQ0x3YnP1zgYg6G1OYK15qkkFawonb3YLkT/mdokf7TB0G4txEBa7enSsd7TSqM3q3AGHmZEEn47jUajy0rbI7j1xd3j1Om6QQT0yCASpH9XkdtWLjVVGr379mILsTtHLl7jjepVXcVAp9QqKZg2nLYefpwR7dvfR3jPFRt6RcifA+/yfGq04TxAGlSNlKynUUGmrMKzORlwZnx2GJAGnpt4laglWoTRFzLdEsokiC5BsJjLY9p0jLipga2jMb2tTlveJCtSqFXUtTZ5QFSrIGgFwxACmJuuEZI0P5U3YWiarsqAdIAK2sxmLmksW8AG0CREzOoR2NBKpVG/hzc3chP4pUta0qSqgAOQffXfiu2omqArlkY00d7ycEtKFx9YgBrWJjxE6IKK0jiZZu4x8F4+tclcXBUYxkZVSc+MkiPg6zd817em9jP1BghxET5JMCB5jUXl7a0VsFKpfbTBgrNpYCSGglC3cpPntoB/iFw8IwrjJZlFtq24B7wZJMefE50tcaNk07w2dglyBzTzMK9Uem8onUAQBDD2My09/fTLwnniiaS+o5LyqsSADJkzaD9I7TquKqElqPr0QtG6ordr2gdIYCWb4MxmDrttmNVkd2QtWqQyoAGXPtgC67HvAk6tbAhUKenvtJhkYG5b+14vTqUjVQkosyYPjJwROoO+5toU6aVJLI7WgqMA+ZntAzHc67bbgifhRQbqWIJgKZ9+nEj31W2229GtuxRK1xSM2gQXDASTEEEGD2A8aixYkcnmh/Epd2WvnC3A+a0o1aj1KrusQix3BaZyYESTH3z209U+M0i607utwGCwZgic4xj31WtCrt9yGRqNVBtaT2mn9TAEnrlSB7/ct9tTeQdtSrVP4iuXSWBnpgQAD5JBM+Pz07LiUgsbFexFY8jAhe8sipVCiSQB7nGgnMfHWp0L6IvBBl1INgMgN5kT57YOuXOXC2q01KFQUJlma0KpGSfHj7/vpJrGqKdrKWpClUp0txTD2wxuyRhkJBUyMAz40nDiVgGv6RuTIRtHnlnjrVaF9YWADDsQLwPqaMYB89sjR2nWDCVIIOQQZx+Wqn2zVTTCojCn6Qp1dxUD2gXXkA9gi/TgZgn5068l8KakjsxVr4tZXuDKBg+0fvrs2JVtr+kzHkJoQluuYKaPBIKhajMwM2+nEggZnP7aVt9x2oldF9Vlg1ID02LgEYgLioD/If117x7g5asymoPVqISzLAJTIKJRXLkj3bS3vOLV29ap6qp6Bi0sUc3gI3pqZKyBkTgyRpuLEvIgO7cSxNpx5AKaMWmSjmpAKsEvN3iYI7YE/GjA3ClbrhaQDM4g+Z1XW32ZqslSs3+e4Kof4ZV4AvRHuFRYAEnvGnfc8MNTbmlUZWJWLrYE+DaD4++kZEVSN41HJuTF3AZSUZTEiZkAjvMex76U+TuO1K24rq1SmwBmA0ye0pn6Pn7aFVOD77ZVl9AvU26m4jpCsSBcCsz/x31F22wej6/4NG9SqbVI706ZyRP8AVMLPi0n205cS6TRBvj89os5DYscSy/xaXFbluESJE57Y+YOu2kjlrlOsXTcbtyaoOVaDIUQplT3wO89tOwGpcihTQNx6EkWRUV+Ztw8lCt6lSQp/y2UAsQ8wQwCkgoScdtDqHEjSD31ahrUR0haZeaLKrQZOVUyLiwOBnMac9xtFeLgDE/uCD+oJ0G5j4W9RSEErZEFgqiO0gZY+wJCjvpiOppTFup5EB7/ceoWSmxqAAPWSqrJfUZkRQ0WkBcdPbGZmdMHL+4dwwaYUwbgB1DEKFFoQEEDLHHjz34XsCEK1BIJEAsHEDItY9RWcgNkaI0KAQQogST+ZJJ/cnWO4rTUJVN3EXj+yq0TUqP6cVKioKxRWdEIMwIE4ge/f76Wv+kfwmYVqnpCqKQ7waJNxayZ+qDERPzq1OJcGp17S4ypBVh3GZ/MfB0B3W+2S70Fmb1gQt09IJEAHPaBBxHVnPZ+LNtQG/v3/AFEvi35grgewqVbTSNMijUsFawK5phceDjxJk5HsdNvHOHPUp/wmKuuQRiZ7jvGfMg67bDg1OkzOq9Tkkn7mYHgDU/U75baxHJjoUYmNy/SoU36T6jO/pLLFjDdJUp1q1mJBjyRqPwXh67imy1wRVZTZPdlEyFMBApMSEg4yc6cOJhPTb1BK+w7n/SMiZiI89tQOWhRNOaKlAYJUnPmDHzkTAmPjR+adJPWDoGqpH5d4G9IgsSFVVCoTMMVFxwY+q4ZB8QdBuY+W9xW3BcKtpdFBEHp8My+QPM+8ae9eaBczK2qEcQI0yluJ8JalFOrTRSpLhoMuO0H4xiQNFNvyruKo9RaSUxUdSFUQACCQwOYUeYPtjA06cw8Bo1nRiyo96gnEtjC/eBjRvZbdEQLTACDsF7e+NVN4qlBHMQPD2TfEDbDabinsikKlVQQtoux37D+Y5/PSjxDhu8pW7i5xXqH0zCgmMASRIE4Ef/erO1qxA1MmcqSaG8e2IEcyqavFd1avpUzSemttZ0QS7FsXY8yMe5PjTBwDgu629SmqE+i0OxK4kjIZfqBwB8GNEOXeG0aVZ3SuKjMDIn5unvmARk+Z940zjTcuf/FRtFpivcmLvONestNPQ9QEEsWTsAB5+PPtjSVX4S7KdzUBqO1J6g6VVKZBtBOQJiSqgZIGrY0H5l4KNxSILFbJYZhZj+bvgd9BizaaX7wsmO95X214O1ibhA1N0oioTaGSoVa2Zki62CysO+fM6c+TNxWdX9f1CTawZoiCOy/8DGpfKvBloURa13qAMYMr27r27+//ABo1rc2bVa19Z2PHVGInHOX6jM1JcIy1Xp01N0OkWmWHTcWkhYGNCuI8HpmugSg8NeBFit0qAPTQ9wrAtJ+sk6tCNL+85e23qoahlnL/AFklnJH9UyLfEdsa3Hn7zGxdovU+BsKl1CaQruQoiwGmEDxgXJLBgYj7abdwGo7UikkOq9Kp1Qx+/cA50Q29CxQsk2iJYyfzPk66xpT5S1X0jFx6ZW1Plrdb2sK+4YIgYq6gENCYwuRJOP31B4ZTO/O4ohDTZeulIICR0+mcYBW381n3m1XGDBj59tLfLPAmo167GsXloIuDXHvLjw2f7+NPXxHpPSuIo4tx94J5ap7za1V2zi+mpBZlUn6x/UfCn2jtp7B17Gs1NkfWbqORdIqD+I8cpUWVXbqYiABJyYn7Tpe5x5hpW1KBaorqJFvZjBwY/l8H7/B0Q5t4fTNM1XR6hRSFVSfP8xAI7eTPbSBwPhZ3FZaZZ0vUuzlIJUwrKHnKsCQGI7+MnVODGhGs9InK7Xp7xz5Q5holadBWqM5Ekv2BgYHx7aOcO47Sr3CmZZZlTg94/vqreM8PahWdLmewK4qBMwekAvdhAuJAyfHaLG5X4fTWmKlNHpl1AKsT48wSe/fv2jWZ8aAax1nYnYnSekX+G891am79J1ATOIgiPBOSSIiBEmO2g+5/DVNwK/pVpMsKYVIZR3YdEWiGkEGffvBji3GaFcvS2xFOtJk5W4B2LC4e/wBecEHPbSW+2km1AL5dD630Uxdch8SfmD2xnVONBzVRLseLuOXG+fHpPSFEAIyK2VuEEYwIII+/a0+dMPFeNVKdGlVVAA1pcEiRIBtGcscgATnStwzi9DboBuepXBalTkvYhU4lhHV9MDzMxGnLje9Qbct3DLjLCQczKdQEZJHbU2RQpUBfzHISQTf4ipu+Ymr0nR5vQpPSFpgkAMKpfpC3/wDy9u2tOG8QOyRwzAsrIl1MBqUFlukr1epZJ6/Hb21E/Fo/qLSFg9SifwygEVgtoIVhE56sHI7iNb8RqCn60p+HUtQjaBVN9pQl+mQBAtxAMZzjTtI+Gvp+3vt84u/8rjRy7xytXch0AULnwwbx0kzBBwY8a34hzclGs1NwQEVmYnBkQRbJ6pBP6a95U3tN0YU1CCSQqszLHsCcY8hekTqHzRwzbAdVqsxZgkhFqOBgM8dP6jvqalOSiI620WDBfNlUVa6emKb9VNCLmVgWDMFbxaRmRkQdF/8A1VSo7dLSjt6Vy2yENpCECc9/HeAdKvAtrtqzVjuqsFCgpg1MQA0AVAV9TMiIxaBJ1z5cWi9prVCAkKlS8X4MKvoWkBSuT395zqg41rSb29+/7iQxux1liJxpDt/Xg2xgGATmMAnz4HnS9U44a0o7KgkXXobabBEhSTFsveMkGex0e3O0p0qJCAokyfSB7+ZtyB7xED20pY6bL8t12hfqtH+V6c3GyJDBkI+sgzqfEqmzHOTsJrs6ouDVKoC1IZrxMNYjKBn+I1rqBeDkEwSdG+Gc0E1IqTkqG6SPTJRMG6LReXGc4xpc23q3VbgoUEWGnbP+VTi40iWVLLbjR8zkLopw4p6iyal5AutCTNq2in6ZLFLbe9yxBOdOdQeYtSQdozcV49T2/wDmXCQSIUkGPE9p+NBuYePX03SkHMFg1rBW6VVpUGQywwkYMTonzLt0bbsz29HUC6syg9pKrk4PbVebqkKa2U3dlKNVxUowXHSCIa4KysUKAhiO05Gl4EVhfWHlZhtGnlbjnp0kWqGCt6VhZgWN5tBC/wAtPGJM4J+x/hvMFKuxWncSJnpMCDGT2k9x8arfbJ6k03vpqwaoaYqURaysVC9ZDBaYxaxnyABp95R21NaFyFTcYLIrKGtkA2kxMdyMHW50UAt1mYmawJz3nN9MM9LKVAGCl4AvH05JjJ8mBjSbxTmL1a1BqpCsjFaoBcBbXicHyJyv+2ifPdBrnLUKQWJWpfaxbA+LjA+jPaZ9+PLm32poMXrEGnlDfaVF6kPbDemzOADk4jAmNMxhEUPUByzNpuFuHc8AIz14AZh6arElJILRM9x/NHxpiXi6+h65VwsXQR1R9p1V3BaANY+nTp1mlTa7iAxPUFFx9UD+r841aNVT+HIsWfTiwPA7fTfiB86VnRFIqMxMzA3Ae75svCNRiw1GpuCQGKwDcuQcAk40A4bxNqJrunqFz9PqEADJBNTq/wAwQxAaO0+deptLa6zQRKlqxRkKpEmD6pVoLdiJBPaT21F2Fd6l61FDU0W2mTWGaV8X5VvUMqiSAJELHs8IqihxFFiTZjvs+ZkNUUGk1OkErlSxUE5HjRzSPyjtoemy0VKdcV5sYmTIsxMdoI8Tjtp4Go8yhWoSnGSRZi3zRQ3LMooTYwseIYdRgkqR4Hn+3lJ4tyvV29R7Edkp9YqqLSDBtN3spWTHn8tW1odxzhX4ikad7J5x2PwR5Hx8aPFnKUOkDJi1b9ZXHCOU6leoodGpo/X6jC5jgT1doZjcJ/Xvp15YpbmX/ETbAVQYHaRhQMSPP/YKcG4b6FIU72ePJPb4HsPYan67LnL2Ok7HiC7xa2XI1KluPWBJjspHb2giPGMzImdKXEd6E3hojar6d4DAoSxY9uz5MAxBAMnGrQaoBEkCcD5OuLbSmWDlVLDs0CR+ffzrEzkG23mtiBFLtAXE+SqVd6byadgAgAE47DJIAHsB3k50S3XL9KolNGHTSi0eMRgg9xjRFHB7EGMGPf21tpZyPtvxD0L2itxjl4U9uyp1KbL7rSbUUKCGbpSIkvBIzA7ahcocJNSk1x6WKMW6SxqKwYdfcjpyrCRiDnTitVXGCGHbBBE+2tQUpqALUXsOwE9o0Yytp09YPljVcg8N5cpUHvSbrbcnxM+Bk/PxoNxXk5qtZ4aKdQMcSAr4CkqD1HJM403a8J0AyuDdwjjUipXnNPC1p16cUr5all2ULCgj01BHSp7sewJGiNXk+aNN6RcPTpQgdocNIIlxH0iVjtEaYd9wCjWYO6AtjPuBOPtntqbt6KooRcBQAB7AdvnTTnNCuRFjFubgzZcBCbb0Sc5NwEGZkN3PUMZ+NA34KaNzVFuWR6gaoQtRiiQWkwwvu8H2g4GnTWjoD3++lrlYH9YZxgyvdlRFyipSJFOFJYlZaymqlCVFjWoGAYqeogdtGuGctOKl1Qt3U1CWJ9QhE7z3F9/2x7aK7Ha7b1Ki0lW9IWoAD/MAYM4MgT5zJ76KjRvmPAgrjHWBeY+GV6wUUXCWy0ywN3YDGIgnvOljiHLP4em49L1FLswyMAIApeoYICsWYKO5jtqwtRd/skrIUcAg+4mD4MfB0OPMVodJr4wd+sQuE8vnc0gDTiTSd2JBv73sKglg7D6kPYjTRy5wivQLeq4dWHlmLC3CjOIt+Bohwbh6UaSrTgjyw/mbsTjzjU/W5MxawOJiYwKPWJ/FuTjUqVK1RvUwzBACskAWriSRAgxBONKu54XUpVNurs1Iu5YqHAFMNUBFozb2DdXkD21a9SoBkkD7mNDd3sqFayuxDCncbh2IEgz7gEf39zpmPxDD4uIL4QeIpcN5HZ1YOppVEYAP/WpJNxiQWzEgj57abxwx/wAL6JcXWWXWiI7fT27Y1Oo11YSrBh8EH+2uh0p8rNzDXGq8RDrcqtQ9MBS7Go01AWCpSAA6h2xJbv8AY+w2iHqrUVWSoaa2qiAqWWRJp9oUCOkTlQe5kvPEuP06NQU6itBBJaOnzj/UT2gT31zpHa7e6opUeoSSQZ7MFMewDHPgTpwzNVsN+kWca3sYO4Ryoadda6GxIBFMgsQCvUJPY3TnTWNQeEcVFdLwrKJiGH7g9iPkananyMzH1RyAAbQVxjidv8Om6isVJAIkxnIkhZ9gT4Okzb8wM6qtR2uWvTLEN3GZMg9oAyAFGM51J5g3tR6r0zRFVQ5UGVBAuXs4Er9RzOJz9J1E4Rs0cM+4dtsz7dluaoGNVDg1IeSIAGBgziBqtECJZk7MWahCPA+ZKj1ajlwKKklroIGckC64HwAJBM6daNdXUMplWEg+41VyCpTZQNqbUVSitU9RYIY+oFPSbiPAgRHdhp24Jua1XbtEI4a1ZAIAFuIUAdv7z2jS8+MciFic8GCufty4NOzKpLtZ9SxAktm0EHv8aTjzM34YUfUfDzbAttjAum7vmIjXnE+G1l9TodYUmpMgFbhmIEiYMZ7TiNSqnEdr+BsC/wASwC2Rf9fa/wBPMN12/wBJA1YiBFAq5OzFiTxGzkHcNFQP0hiHS762BnM4LCAMx76ZOLcTWhSaowJCxgd/+/vqqeE8MrlqXQ5JCMhgsFST3EHHmMfvp15i2+7FFia9MIF6hFs4zk+5+R/zNmxDzORvH48h0ccRR3PH2vq0tuT6ddhCnEE/sMkZ+BrNrzA3qUqe4J9Ogx6RmSP2OQc/J1G4LWUWiqQ9P1GmmCLjKEEx6ZLBgbAoYSxH31nGqym4UiFp+oIpki4QgAMemCoUdBUsYIP31XpGrTX1+0ns1quWxwriS16S1FBAb37/APf21G5jJO3cBqazAJqEhYPyO3wffQ3lWjubEZ6yNSj6Rk9vcfPyf3wK4vtd0u4dzURUFM31GX+HYZhSubj4gCZ15wxjXQI2lZc6OJA4ZzJ+FJSs8satNWzcoo2/UpGPI7ZwNS+TGc1lqGohVgyqHaalkk4UTGckn599KXCau2pmsN1SZiy/w4BEfleO+I+xznUrluhWNKqtJgrMJK2w9RPIRvb3UZPzq98Yo9ON+kmVjtLinQWvvKlCqzVSTQYnqhYSQIBjNsz1HsSOwzrThez3H4QL6gR4W02TaoiVKk5Pcd/OgfOnDq/4QXNfDDAABUHsLrgXMQsQZ768/Gg1aSR2lbsdN1OvC+cNt6zm54aCgIY29MsAPctgBZnAGNMPCBXJZqxIDBbUNvT3nIzJxIPY9tUltqLM0DM9sxHyT4Hye2ripcN3NlICqEgDFgNvbH1ENgFZnzP2o8RiVODz3isOQtzDFbdKrKpMFyQvfJAnv9tKVXjHoVagRneo/QrVQelkbKmAAVg3CM4PuNHeNbekxBqMt4VrA7FVn3we49++q94gtQh7Ga+5SHYyl0rbYWBefpAJIwMkjS8GMMN4WViI1cvcWoXF7ChqGo0nCIgIxkxnpkqO7d9MHCuLLXp3iBBIInKwT3/LOq64PQqXUoW6ootuW0hSvcCkwVSQB7kmC0+7z+ONWjX9NSCoK3OIucL1SvcR2zrs2MA7TsTmoE5+qrHVWK2gMtMphicSG7SBM94+J0sUucHRVVRTsRWphDd1B+7EBu+Pfz8614nS3C0tvcWVbj6UkCM/6oI8EEmIjW/D9xsRsHWov/5EPHa/uv0tbAHsDJi6NVqgVADv+knZizE8QxyJVT1JWswLEg0gkyBkEnIA75/fOn6rulVSxYBRJn7d/wC2qi5fp7hjUFIsW9ETBH+XAxiSTEAAZB09cM4Oa+yohzBSWSJHuBdGcfEH51P4lBq1ExuFjpoCQeYvTrXVkrIhplcEAOLYJZTfB6DcMGRoZvd1fRp0RFP0wyK/SL7umCZgCDDnyZYYXXfccHTbLUurqtU2qiFgSVEKrGTKgkliBgL9tQfQsLVCSoeCWLEhlQ2m2WgkAxBJkxHSTpigUKP6e/8AcE3cb+CV6NA+kKiMWtNyLC5wqzc0sYJj2B7aYVacjSTteV0q1S1OstSmSCzK3ZoKstqmBKkEH4IMg6cdnthTpqgJIUACe+NR5Qt2DvKMZNcQJzPsJBd3c0guaS3BWOTLFZNvvj20l7DYMZqQFFZloQAoHpvIMCLZ6fqHYzI1aTsB3j2zpd3fFNpdTT0w/qMHpwBBe4KfOCMSD40zFkIGmoGRBd3FfgHDYqGibkqLNlRLrlBPmFBZfBuIERGrH2tEqiqWuIABY9yR5PzrhsKtFpalaZZpI8kHJnznz21N0vNkLmHjQKIoc9cJesaNoLwStgxk5Ju7DtGdLZ5Irfhg3pC++SM32RAxNsTntOrGqcYpK5plwHESM+cjxryrxqiok1FiJkZwQWHb4UnTEzZEUKBAbEjEkmAeROFNRFa4FZaLCOxHm7scGMe2mTfbFKqFKguU9xrpt66uoZTKsJB+NbnSXcs2o8xqqAtSsa/Kr1WrVqClFptFMCZJGMeQRj9/I17t+VXpNRrVlLrUaKgMypOM+Z7/APkjViJxBGcIpkkMceLTaZ9s4/I6z/qCByhMMCog+bu0e/Yj8jqj/kvxUT5C8zbY7JKSBKYhR2Go3Hlf0HNMlXUSCFDHHgA+T7+NEBrNSA73KCNqiHwjlZ6pLblCXFWnVLNkutplP7Y/LxrtylsdzTqhHuSkAzhCsgSSIDH6TOfn89HzxxfxXo/Ed1+rHzPbxE+e2dF9UPmaiCOYlca9DxMjQxOEE1zVqMGAJsWD0yAJySLu+QBgkaJVKgUEkwAJJPgaWjz1SDspBAUtmQboiLYwSxPvgZ0pFY3pjGKj4pvwfa0vxFZRSQemVAEDoBSI7fzDOCfnOiPCOFtRLC4FDFi5le8iSTjtAAEAaF7rnemhtKEsJDKCJDgwRPaIyG8/2Y9vXV1DKQwPYgyP1GifWORsYKaTxOO/4etUKG7Kyt47jPnS9x3hlN6wWyoC7gtVIJUNbCAHsOq2YHiDpm3O5WmpZzCjudBf/UwNZFttRrxLdzBtnvCgEEENnqTGddjLcia4XrIm24J6O4W2iKhtV3c9MPJBZT5nPR8DTNToKswALjJgdz7/AH0EHMw9V1tupgoJXxJiTmGBJEBc9LyMaNbbcrUUMhlT2Osyaj8U5NPSKPPlHE+gjBwF9WZYEGQAPHn76W6HJrPTV1dRTdHqFrCbLJFt0TmfETBMGBq1o0ubnm3bUqj0HUhVJBhQVM98DPcmcafizPp0oIrJjW7YwFyLQ64FBSFN3qE9SyIAmMjvj5nVgRoJu+YqY2z1aDK4p2kqPaRiPEidacN5pp16zLTP8NKYdmOMmMfFo7/M+2l5dWQlqhppQabkbmHglWtWW0fw4BMt0kjIVk9iR3EnXTiPKzPQp0r7hTBAuHuYB+SiEge5g633nPG2TAYuf9I/3MDRjh+9FaklRezgH7fGuLZFAsVOARid4P5Z2lSnSisCGny1xiO/x9p0Z15GvdJZtRuNAoVK65643XWoaaBWVohQ4Ygo1we0CVPggyCPtqLxnbUd1uKFekjimTNeJAHYkmAYNskkd499EOYuaX2Vdgih7yxIajZ+YdSC4+SPz11ob+ttrKFSml+7LRAEKTjICwckGMwNegtqoIH357/tIzuTZgnd8xt+LA2qhKRVKKsYS1VNzAE9KyT3M4jEnVijfAUw7xJAwpuk+ykfV+Wq/fmOvt6g2dSmgyOpaYfDdoUEKxPzk/lpm4rwlqu3p2swCrkW24I7mmqk3DwoA/LSsqD03t8+bh42O8XuJ12G4plGFGsLmqGsyhQCekgMSD0km0ExmI1C3O9dqf8AmUxTFVmZLVpOwLYdQcsGUmAPtnXVduUqFAVrepWp1VesbA1hyovEmoSbTEj+wJcZ476rUqwpWrSaqh9RkWoXItIprJkoSPzj76dxQA9+/wBovkExi4DuwBbDKjGaRb+ZCARknJOTbiB4Gp283FPKO1vTceor0g5NwIiDE58j30m8ucvt/DArPKfWIZfTMyUBZYM+RI8HI0wca4Q9aqjL2Tqhj0FgRCQBIBiSc9lwdSOqh+ZQrHTxAKbpKb1XpVAXFQy3rEofNNWJYra6hkubKv8Alr1a1NqtJqlUXFmlzWKqVAPqFTcAEDsES3vaxMidb16zq4ZoPo1CYerdTIVGvYn0gR6dw6obqMROttoX9TAg1KjmBVtpqx6lA/hNIdOsNiTfgHGnRUa9rWT6Ea61Qe5bB7G4zMx76XOK7vcbapNzNTxEmekfJwTB8wSbQCx0R4Bwp6BcMcGG6T0AnuoHfpiAf6Y9tC+M16u4qBaakKpBVoM5/nXs0xMHpiO7BtJQDV3Ea5On5wG3Ev4w/j/xvSLW2VLvV+oU7Ji6fER/pnOj3DN5uNzUm5lpyZ8G2T5GAYgQJYEEG2Z0ttsk/EeoVq/iPTJuuSfxPYGz7/yd/wDTph4RWrbeqRUUlWJLPBkgEi9u5mACT1DIHQBqhwK2598RS87wpzNxsUEtDEOQIiCSJErmYYiYJEY1XJZ61X0aRUtWck3rDAgmFZ7YzAwMSQNPXN3AVqr6y4YACQCZyIJielRJMCdJW339Xb1/xCepUF7LVYdK1GJJUTbIBwYInuNF4cDRa8/3BzXq9XE4bpalFjTrCnTLAVYCzY0SEBANpOAR27SdWByrx4VJpsXukwHtuCgCAYAkkyYAONI3GOI1t05aslRRRW1lX6VrRE5HSGIGMnGDpu5V4GDUNd2va4m61gGJgh1mPcggg51uejj9fPymYr1+mGOMcY9NrPTvDKOxYmCSDKqpIHYz5F3kQVZEynpq7MxFVVekyhKy5tLWhbXUFS39QU6aeMcG9VrzUsCqBgMDAJJllYEjsI8C7yZCqjZQ0mdWUikrvVZr6zYuK3FbUUliv9RUaRi06dvrHPd7z16eXFRXDKTVZEpMRUrNkqGtKhUBCBvcufu08I4warWenYFUnJYGAQBCsoJHmfAt8kgKtR8uahdmYmkzJVYCnWXBYLcFKuAHC+4YaaeE8FNI3ipdcpAuDE5MiCzEx4jyLfIk5lrTvMS72hE79LzTuHqAXW9iR7ie48Y1THEKFWtubIipUqRDSIZj5/XTrxzg283G5pXpTtQkrVpXKY7wSSSCYEYwT3OdQuKc0UDXp1KlBlekwkhpMA9iCMkfedO8ONG672P2gZTq52nnL21fZ+su9pxTNOc5VipBABGCTOttlxSm+13C06aiu3SAgyyswwAO8dvtGmfmCzd8PqmkQ4ZC6Ee65/XERpU/wn2RL1qrfygIv3OT+wH66wOGRsjcitp2khgo4izxbgW42/ptVW31LoEyREd4wO/vqxuS+IensQ1Y2IrNazYBBzj3zIxobzfzHtmr06bL63oliwDQtxjpJgzEZA+3vrlxOjW3Zo7mhRkU2CimxlTGQ0C0BQcH7DRuTlQBxXz/AIgqAjHTvLARpAPv7621C4X61gNf07z4pgwPzJM6m680ijLRvB3EuB06wNwgtYGYDJVGuCz7TpT45yfWrbinVdmciC5UhQouHTTE4tEtJ7/fTe/GaIJBcSvf47+fy0vbjiTVqtKpSaEN1oJIJtH9M/zGQMrMQdUYi68RWQKYU23L0ktXYVWKCm2MMqtcjEf1D40ajQva8yUHQOHgH3BkH51OqbsCmXEsInpFxI+AO+ktqJ3jF09Ip8T5cerXVXRmoUyYAIWQ2Tn6sECSSZPtOou65UNoZKRFVHLArULgA3PaQ38wIAnzIOdMaczU6nTR6nYuEB6QWRQ2T3Az7e+gnL28qpV3DMlWxCTUvdemEB7KOt+2cC2PJ1Sr5K7V0iGVL/WM3B6DLTl/rfqbtMkDvGJAABIAn21L3FMspAYqT5ABI/UEaHbXmSlUqCml5Y2mAswGUNJIwBkAz51I33F6dFkFQkXzBgwIEmT2H56mIa+I4EVzAu24G4qn1mJplmqRCRIaYYhezGHgQJBmdajgrmqvouRRRgRhD3u+klTKpdgGe5iI1L4xzAhoP6BWqxtWFhovwCR7eP01x5d4qtKh6de2kaTGlmFUwJ6fBx5/50711q+34i/TdRgooQACbiPJgT+mNbnUHZ8bpVXKU2uIUNIBtgmPq7T8a5VeYqAcU71LEqAAZyxIAkfIz7Y0jQ3FRuod5Hbgp/FirJttnz3kYm73zER8TnRsaQH5g3X42yGm6z0uiY+r2iP/ANkdtNlPmOiXNMuocFgQTi5YkSfvj3g+2m5Mbir326QEdd6hGokgjIkRgwfyPg6TKnITNUclxDlvJPkFbp+ryCCfmdOdWsFEsQAPJMD9ToHxrmulToM9OorNHSBnOPH2Mx3ifbWYmcH0dZuQKfigavyCxyjKuS9oJtDEiAB3gL/N3Px4c9rQsUKCTHkkk/qc6T+V+Z3DtS3TwSAylonOe/tBkeAJ+NNm04lTqz6bq0d4P2/50WbzOG6QcejlZ03O2WopVxKnuP8AxoL/AOmR6yNdcgvMN4k3R2ggkkknPSkHGi+736UhLsF7DJ9zAx9zpY5o5kcIn4ebakgPiCQTIDEi048jI0OIOTS9YTlQLMIDlkeq7XWoShhfMGYOIUAgQVz1PJzqLzPx9djSFOisOQbe8KPfPcz4/X5kcI5mBoJU3HQWDEEiAwUSSoBJiO099TuK8LpbukUYhh/KykEqfcH/AG0VkOPM3EGrX0cyruW9/ua+5to1GDtLMS0D5Jnv9oOnLjH+Ha7jqaswqn6mtFpPvaIj9dBNn/h5UWsA1WnTMkqQeogfzBRB/fGuXMHOW5QmnRq9K49S1bmjzMR9o8atYl3HlESZaVf+wQtwHl/dcPJylWg31KGj8wHgAx85/Qjba7OqNu232cAu7lqhYLCkwAB9U2gZjHj4j8q8Dqup3e/ZmVQXVHJMgCbiD2HsPP27+8H244jtXhrK9N2Kv8N1AGMxJP2/upjuSSDxZrb8wwOgHeppwz/CiDdWr/8AxQf/ANN/xrOc9rudrSFlQ/h1hQAQpHsCBF33z9hoDt+ZN/tarUndpUwVqdQ/U5j5B0e4nwZt/SSv66yemyp0hX/pUjGfGJIjTDrDhsjAiD6SpCg3InI/OjIRSqy1MnB7lSf7j4/TVnA6UuUOSRt/4lUA1fA7hfn5b58abtR+JZGe0lGEMF9UTuYyu3qtUQP6hptUVlP0kEA3SDKntmYwBHhH4jvhTrBHS9m+t2kNJ7mTJUxmJNplh3jVibrhe4eq5aWptiwPbcvgFu4+QoEg5nSzT4MwNNS60ibgqusvTCZFpWAYHUpAyxM6pwsoG8S4JMkcNb1SlGr6jW1AiH+RFK3RDAyYNouJkCRbGn9KYC2jsBGc4+576TeH8Frigvpo1Ik3OpcQxmbrQFsz/TGIGdNhpOaVt1rlYLQGg+TEAH9BqbMQTsY7ECBEPjm3o0jUakzLXU200C+mDTMjpARvWB7Env8AGlvh9ZQ1KyrUYMhFe6UCTapAe1oUqqrdHYASJxYe35PFE+pTh2X1IVxFwZQApPYAGTgfzHGhHL23NSrXQCiQ1yyqMppqaapKSMr0qtpg4B7HVS5BpNb1EFDYvaGeU9lQUuaJLKCQjlAvSfqAeAagBjJGO0nR7ebZaiMjiVYQR8aDcL5UFCoKiPGFUraIIgT3kglhdI99TuL7CpWARXCUzcKmJYgjFp8Z7/Go3IL2DKFBC0RE/Z7WnYihgKRZlbcqPRIAMhGLiKlxxjIx7akcWoIGrib6fWxrP/FFKozdVNaaCUOZub49tSeJctHb7dirGsFt6KmVVQZcqB2J7T4E6zhnCfxdN6kmgtSpUI9PBdG7h/B6pI79zqjUPjvaJo/DW8YuC7RKdBFp5W0Gc5nM5znvGkTmnhIR69Va1MMvVYTNS6QZAwB8ROPvpz4Lwmpt+j1A1EL0gr1BySSZ7W+w0tcU5Nq1K5ZiDTZlnzahaSBdkWgePfHtoMLBXJLfmFkBKgVFscLc7U7/APFN610xPV7RN8z/ADf+2caKcr8KFR6FVq9O9yWsBipdcxuIyCcTkDGhT8JofjLba3o3/RBviPqi2Y+PqjTJw7kyqlcMhUU1Zre4lLgQDbk3AkZ8LnwNV5GAWiav5faIUWdh77xr49w716DU5gnIxORkarbh2zVpZqYPpFlYlsOWDBQUIDLDEdZKiAZM6sfmGjVbbutGS5gdwMHv3x2+2q8/B1tuqu+36AHuPZmDqVy2SFF4wIk+5GJ/DH0EXG5h6gak/ivAQhtemrMgWobahlqahltNRx0gQkAgSOxZhOiP+HvDZu3HYGVVc4E+5A9oxOgZqvVYUqVJKplKjZLoRYZUhmaIZyLpGc4JnTByTw2vSqPehSmZxiLsRAMk4OjyWMZBMFKLggSbzrwn11SHRWBIF7BRnvkgknGAPvpK2nCa243D7L1glOkWaBJWZ8T3MnFx99O/OXBqu4RRT7A9Qk5kiOmIx3nv30j8Y5fWilNixp7lmYkKIRFkgdhIOMR3k67w7egC9+ny+c3KPVdTXZ7KvWqvt3rI34ZSFaoSFAuUdJ7/AGuxH5asjl7ZentkQNOCZUg9+8MBBzMGPbVf7TlMVKFN9sC7FWFUOBKsIYWjxMEA+Z+8WJwHZvSoqlQyw8gk48dxiBiBjGg8SwK0D9JuAb3UU+M8tv8Ai0O29R3HVVqVHJUA9lJjyJkDx4zrjueIbQ7uhSpUaZHqKGfJBM9lBPafJ76sIrqkuO8KanXdRIKOQCMHBx+0aLw583YngTMo8vcdZZPOfFF/DVqVNg1QpBVclVkBiY7YPn30o/4b7n8PUqmobabKLmPYNPTJ8TJGpXKG0O2o169amxUIFhhFwY57j7ak8LdK+23G3pUmVivqdXc5BQRHtEe8z51oUIjJyNt/faYSWYN9pN534hRR9tUamlUNf+ai3sw+/wBtDuM8OWutKptknagg1VpkhwexJXOQPafPg6S9xwyor2uGWCYVpET3wftq2OR9j6e0Se7kufzwP2A1uRRgQEG5iHzWIIhPhPD1o0wqO7r4va7HwfbU7WazXnE2bMtAqZoXveApUqrUJOO4gQ33xn85+I1ms1wJHE4gHmEwNe6zWaybM1wobRULFRlzc2fMAf2A17rNdOnbWazWa6dOdancpEkSCJHcT7fOuXD9mKVNKYZmCALLGSY9zrNZrekypJ15GvdZrJsGHl6h6vq2C7/eZu/93zonrNZrSSeZgAHEzUbf7FatNqb/AEsIP/fvrNZrLrcTeYN5f5ZTa3ENczYmIx4H/Oc/lo1GvdZomYsbMwKFFCZofxfgtPcLbUBx2IJwfeO0/fWazWAkGxOIB2Mk7TZrTQIghR2Ekx+p131ms1nM2ZrguyQMXCLce7QJP599e6zXTppv9itZCj5Voke4BBj8414vD0FX1QIaywx5WZH6f76zWa2zxMoTrW2yuIdQw9iAf762pUgoCqIAEADwNZrNZNm+s1ms106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data:image/jpeg;base64,/9j/4AAQSkZJRgABAQAAAQABAAD/2wCEAAkGBhQSERUUEhQWFRUVGRkYGRgYGRwcHhwYHh8fICAdIhobHSYeIB4jHhseIi8gIygpLCwsHR4xNzAqNSgrLCkBCQoKDgwOGg8PGiwkHyQ0KTAsLCwyLC8sLzQsLCwsLCwsKiwsLCosLCwvLCwsLCwsLCwsLCwpLCwvLCwsLCwsLP/AABEIANYA6wMBIgACEQEDEQH/xAAbAAACAgMBAAAAAAAAAAAAAAAFBgQHAAIDAf/EADwQAAIBAwIFAwIEBAUDBAMAAAECEQMSIQAEBQYiMUETUWEycRSBkaEjQlKxBzNiwdEV8PEWcoLhJGPC/8QAGQEAAwEBAQAAAAAAAAAAAAAAAgMEAQAF/8QALxEAAgIBAwIEBQQCAwAAAAAAAQIAEQMSITFBUQQTIvAyYYGh4XGRscFC8RQj0f/aAAwDAQACEQMRAD8AvHWa5vuFGCQD99eHcrEziY/PXVOm7uAJOBoAeMH1++PaGiJie0RP8/bxojxfdmnTLXKABm6fOB2k/sdJf4lJn1WssOZS6+Y7+1uYi7xHjVGJLFmJyPRqWEjgiQZB1todwfd+pTDXKwPa2fGD3j+w1MG5WJnEx+fbSCKNRoNiddZrkm4UmARP30qcx8zV6e8pUKCBhKlokkzIKkRjGZHxokxlzQmM4UWYb4xzNQ2ses0ExAgkkExP5ef/ABqdst6lVA9M3KZg+8Y86r/iPFRuN49DeUemkKhSDBEC/wCodwQv7694TzRuW2Vc0qQC0gqIVH0jzjMkDM9hqg+H9Irnb9N+IkZvUe0sbXCtvUQqrOqlsKCQCT8aC8B4rU3e0ulaVXKmJaI8wYye/tpa5srVKzUUAVtyGcAUjPSIMzItIwYI+QY0tMNtpJhtkpbEcttxgFq15VVosFLEkdxOZwO4Efn5GiNKsGAZSCDkEGQR99VHu9zuKtNAtRaoKGo6oIKhYTqmLosGc5B8QdO/L+4eolJaL01pIqE+XYxJBS42gz5JOPnR5MAUXcFMtmqjOWjS5xTnejTClIqqSQxU9o/LJPjwY76k8zcwptqZkFmYG1R+kk9gNIHJXFEpCrR3NO5KtuSJAgGJBzBnuNdhw6lLkTsmSjpBjdV/xFoEqKStUJif5Y+Pk/t86YdjxWlWu9N1a3Bg9v8Av31XHKwHD1rVNxSY1DApyuZE3QT2GVk/31y5C4/+GqVBWVratsMPETmO5BnuPbTX8OpB0Dj7/wCotcxsauv2lr6Gcb46m2SWyTNoyJjuJAIB++g3OfGKlKwU3VVcMDnJkRMRgAHv7n40o8U5pNWh6TsTUpOppsgJDhQQSZzOLgY89u+lYvDlqY8Q8mYLYHMsXgXMKblZXDDLLkwJx1QBJjxorqpOD82tQpMFJ9aq9zFh0qpGGHuSTM9oA018l8Xq1HZGdXVFABkzgmGEiSD2M5+nW5fDlbYcTseYGgeY4aF7zmGlSqBGYAyQ0yIFpIIEdQPbHk++NBeK8x1aVQnuouUEAgMxZTBRsm1Q0ssjPjQnifGVevdNUAVHj0iXVh6Ugo4U2sQRIWIBnuJApgJ5hNlHSWFTqSAR5E5x+x1tpJHNTt6SUlBNtNrEae11yF5km2w2iWye+mJ6tR9uCrLcw+qCoH/xYE/EGCfjSmxleYQcHiTd1u1RSSyjvEnEwT/sf00G4TzYlZ2WUWPk5GAIxkXeTByMaSOLVXqUFY15qBxTFAKQ6+ABGc2znE/PfhxHdV3G2FSn6KqiqHAbCloF8CQ1yEx31UvhhW59/wBxDZzewluhte6TOB1qv4golVa1OkIuACjNsoCARiJgeB3GnIakdNBqUq2oXAHMGxOWUxdIJ9sGTGJwB3Ij3GZAtxBkVqhVgIDUzPQwEnsDKm6Iu8SO8aeqyEggRMeROlDjPC6aVAahD01WXpwQWIn2EYERnpAMDOn4nv0mKyLW4kXifFKibenUa2teOphEFJEG2BJBz4ie+J1CPEtt+MFT0zPoxbY9t0RP0zFnnt86Gbvd0y07cgU1llpMXKs5kfBXBPmLvEG7S7/19ruxss9Oy4/RdfE/fz7atTFY2/8AJOXlhcM4nUehUqLbRsBtYxFgYybYME/nMfM61TiLOq1ArEQXcgmwAgHIJkm+fp7CB30A2m7QGdwQabAFqSlwquIA9yekD4u8QJ018H4XTepNMhKbrKU8kqT5yIEiZz1AgEY0lwFs1CW22hLgGyMhmM2gQffAgxmPIwTP9o/NvE0YfhhUNOsxW0kECJ/rjA+V8iNMtFCAAYkewj9tBuM8o0txWp1mkOhEkE5UTCxMDJmRnvqVXGvU0oZTpoRDRGp1WoVa3rVUDkiCQgClit7dRkTIGBPk692CPUncJuoo0ioZCCpTM2hALGnuI7xmNFuYqVLh9b1aVH1GqXXBhKKGMQIHduoZPk6ncJ5NoVNq0K6NWAm7ujKTiIGJ8H41YcoChjwf0+smCHVUNfjaG72rQ5WmwtLEWfoTg59vtqvt7wylQdKt9SpRYukr/Df6Y6ZILDOSBb/LnVlcN4DSo0BQVejyCSZnv39/bUHmHlf8U1KXtRJuWO4PtBwfH56nxZVRiLNe/vHZMZYA9ZW61KaAs1RnNZHNtOo8q5uUB7jkWnMySQ3g5ZOVuX6VOpTapWIqALUC4CmfZ8qwn+k5yIxqe3KtOv61MKqGmwFNgO4tUdWBd9Bz4Jb20y7DhYSlTR+tqYEMR5Hn99MyZxpoGAmI3ZgTnUVVFOolJai05LSoYj7jvb9tL9Hmapv6iCnt0/hwSSLgPuxgBfj++rGrU5Uj3BGq92nDtxw2k6Iis9cgAgFgLQR2juZwPjQ4WBWqFjj+4WVSDfTrJHE+Yju0voUbxQaWDKGMHtjvBgyB8agpzRU37pTpbZCUgnFwH5nCp8a5cu7bd8OfqpEpVtkd+0wAVmGycHTPyXys+0asXKn1LYifF2e3+rTGKYwarbj+4tdTn+Z35p4wKKBDTWoai2wSIBPgrg2n7jsdV7tuI+luxuDt0C0jDLTU2qcgEdUBiREkkd9WjxngFPcgXjIDAEfI/eDnS1zVwBaW1WnSRrZDVWEAG0RLE+fYDEydBgdANPU8w8qtertFPiPFvW3Q3I262NChXBtZgoBBMwSpOIjAXGn/AJT4wKg9L0lpGmINpETPZRJMD7nQrlDgi1aNRKlNjSZr6ckEDBXBH8w8+DHbTJwTluntsrlrQpY+YySB4n/Ya7O6Vo6jiZiVr1d4K5j4woay10cQCyQKoW7BWRaabRBN2JyNJVfasrwSwKPUDimHdXIQsTUZXhnMlGsiFDeI1Z9TgFItdb3DXD+osytJPcwUHnS/xvZVPxC2K4W9iAopqCTT6iFb/MMDJaAR0j31mLIo2E3Ih5MGcD3wohBV6lIDhSbqKKWJBpwGa/BUKwmVOdOu93g9AsysoIyCFlQfcGf0EnPbXH/olN1QlQCBTkWwCFk2lDIAlmx86n0tmqoEUQo7D2/XScjqxuNRSBUqHebSgtIVb5repPo9UBAe1wznBukeQM9pnH+PVNytCnXpmkhtJch+85KiTcthXvJ/XT7xblajVUSCLR4E9lgYH1HA7+0Yk6CbPlmpWZV3UlaS2U+gDAKnJVsErA8+cyNVrnRvUenvaTnEw2HX3vI3KlOjR3brSY1VIFjCJM91M4wMyCPz7afxqLtuGIlto+kEfeSDJ9zgZ76l6iyvrNynGukVI+93AVTJKzMECc/8/HnSfxTjLylRv4lIpmmCBeM5An27yJEAiRJ0Z43TquxCggDsfEx7ZBBmMjxoYvL5/iEqAtQhWaevypBwRGbsdyB7DTcQVRZgOSTQi/xWi7KtcqaNCqpDIG6inhpKkCTC9pKmOxIC3/0il6n1J9F1l+b7vou97M/fHxqw+L8Atoj1y1QUhdfB7kiAFJIgZJnGe0Y0O/6in4kP6L+h6Vt0dU/VPvE9M9vy1Vjy7emIZN95B4VQdVNZVatQpLCoW6guLmkKAYMrESFBHYAEzwvjTy1RB6dIJIpkghBgyRI8doybpMDOu3B+BBqR9AtTFWWvjsQxkWggQcERHb2xr08vH+GbQVpkqrT14hQBgCOm7PYz76UzqxIMIKw3EadluAyiCWiJJEZ/5+NbbzdimhdptXJhSxj3hQToNwWlVRgGBIP1HxMZwIAAiMe/3J15j5gWlNFqn4d3H8Oqyll/YiCD747e+pfLtqEo1emzOO151o1mrFZajRRXLWn36jaRMLj9D8a33XOtKjXCViUVqaOpKkm4k9JCgmSI/Q6Bbx1RazGlY9ZHVWoEFXgBr5UkI1ymAcHAPcnXT1FZvVRQpVfTNesRFIhQAUDEXmZN2ZjHfVHlJ22itbd49Ua1yhhIBzkEH8wcj89eHcrfZIvILW+bQYn9ToTy9x5dwLaZNQUwA1WCqlvgMSSfP/nQ/f7GtSrDdM6LaWAQCq9weAROSMICAqwDPvqcY9yDtGl9rEk8f4ruKNSmES9ajqqRA64PQ13ZT9VwyLSPOjC7j06V1ZlFqy7DC/P5ar7fcVRfS9WpVo1GqWvehk0uq2qJBhwvTcMiTogL9wjbdS1GnUcen6lOoZpqFKgSI6ipLXH8jOnHDsIsZNzHoNqPvd8lJSzkAAHGJMAmBPcwO2hzcNqttXpO0OZIZGczm7+dpyZEXREZ1Wm5qSpFSo7OjqBS6jco6SAwDKGAwO+J+JHFgD3vxNyZSvSOvL/OfqVnWqyhSSUMQABPcnxAHfMn9G8HVUcZ4LWppT9cpYIpo63HpwTVYBJPSQkGDIGifKlJq26NtZ2p0mLBs5BPYgkGTGcHtpuTCpGtTQgJkYHSRLEnQnjfFAlOpZYXUopD9heQAT8Zmfj41w5k2ztY1rNSQlnVDa8xggyJA9hnVd8Z371KiQ4qvUFlpENAbppuCYLSO476Xhw697h5cmnaWRwniuHFX01K1fTWzsSQCAPc5/b40ZB1Tu24jU/FEuU279VUBgYRmAP097iIgN76e+WabtU9VQ4pugvNUyzOPIEmB9/y1ubBp3uZjy3tGDd71adsz1sEEe5/2xoDxHj9SmyBqQb+KFDU+sEGZUditQgjB76h8bquaq1bhRRXBUV2IWo6TEKBKCJzOZGNKrcRsIYOdsr7im6o6FltAj1FYgXBTPT5BXW48N7zHyHiWPtuLNANVVS+oKaqrXEEzhiMTI8TGik6rHh1VirUw60XFX1L6xZXqEk+mVpxCiGkmO57acgHbaVEtqpUVSolpYt3BDjuCfOPPbS8mLSYaZLhHf8AElp03ckH0xLCQPyz5PtpZ4VzuXrBWC21T0gGDTzEEkAGYn8/mNJe63hRzUZR0n6Kl7B3EBs+85yfjUeKtFab1KKBKilVZhIYNDXdJmVBEfaPfVSeFUCj1iGzsTtLrSqCSAQSMEe2Jz+R1vqruUw5rqqioRcGZwWWaQMDpMdN3+/sdWgNRZsflmrlON9YuexryNe6zSoyReIULlPUygD+Xz7ds/ppLKt6nenNttsGLrpmbrvUu/OB2jOn7Qv/AKR/Fuk2+0/t2/OZ07G+nmLdbknh9C1R1M0/1eD5757++pUazWTpRNwwKnul3mTl9as1mp/iGQfw6RYqv7DJJ98dvbTFrjvNoKiFGm1sGGKmPaVIOtRipsTGFiohbxFdaymre9FHZVogBUkBQnSAHeSYJEDBPYjXX01VvSRgxZfUNCsBFUsoICFgbDMi3xOO2i215Ko0mrBZWjWRUKhjPfqFxMw2P1OsrcoUNxXFSofURaSKvUZJBPUSpB7CP19tV+YnfaI0NJnL3AV24upg0xUALUpLKG+CwBB8H/61B3/E6tSsNsUWWZitRKlRLbIJJEAnDjsSCT8aZqNEKoUSQMZJJ/U5P561O0W8VI6wpUH/AEkgkfqBqcZNyTvG6NqErniHC0qGka4rV6gqS4ZjK0Oq1IkdbABoHUYOia1qm3Vq81NxTpuAl1VgLGChCP5WgsQxbt+WinMeyr1KlIoy01SopQ9JuqQYLSR0j6bVljM+NGhtvVo2VkHUsMkyPkSNObLsLixj3NSA3F2XavWqqsiQFS73tjrAnM+II1WnqhQTNSnUZ1KspKooMm6xR4BwAexP53HbjUPiPB6dZCrqPMGBgxbPtIBxocWZUuxzNyYy3WV5xrmStVp0xVU00aKihHcF6chbSY+qRfcfce+ZHKW9WluzCtZVYqrOAW79yxAPfuB579tEeAcmRVc10JRSQoYghpEe3tb1CO36Oq0QOwH6abkyooKKICY2Y6iYB5pVKllE072ebSzFUWPcjucYX+2q4dvw9alVpFnYHqFsKWB+lSQSV8T31b2+4dTrACqocAyAe06Acx8uoVqVQrM38NQqYtpqykhQPPcz4/uODMqjSZuXGSdQiHvN0+63JbdB6ZReoKk2sAB9PcAnJkmJ9tPHKVJaLCmaa3ul99NmZSD7gnpP99bcJ4Aru9UrURkrl0L9yCFDA/Bg/bTBtOFUqTM1NFUv9UYn8u2tzZlI0CZjxm9Rixxqm4qrStFZGYBTXSVpu/aGBlxE4jEDOlU8NuIApncKm4Smru5QFSJ9NUJ6Qxk3e1urU3eyWpZdPQ4cR7j/AM6B8Q5dq1SrNViKoa2n0BR/V5LP2ydZjzACpr4zyIqcOpMFNUKKz+r6YStcz0yGb0wr3QRCwRPcd9OQrPT2lSqajmoVLS6xDdgoTwJxHz31I23CWhVqsr2VA6lVtJInLAYmTOInRSNLyZQxhpjqUzu6L1mNK8OzG5esKodoLE3ASfH37T215X3u63KU6dVg1NFLgFwpKrCm5ictjF2erHcDVq8R4DTqpUWxAanclZ6vfBBn5B0rcJ5GYVgXVQtI5JlhVzIIXEACB9x5zqtfEIRZ2qTnCwNDrBfKm/da6EVOlitK1uphTBlcxED6Z8ScAas8a4bfYohYqoUtEkDvAgfl8akaizZBkawJTjQoKJnDcbxUi4xM/sCT+gB0G5i4q9NS1NiAEm60Mue0x1KfZiCp7ajczbZ5Ll7FCkXfyKpBUlgZLMQxACgd++h9DhZqh76TitWHSVqFIoqqrJJmAxk2lSciRidEiLsxmMx4EZOG8QJRmqkxIhmAQZwIT6gs4F2TohR3AcSuRJH5gkH9wdJHENt6ZZ6aGkCAlZ6jF7KisjqzQSWDY6vnPtots3qbajUqkFh9RDEEliRlGXpKG4kdIIPvrGxjkTlc8Gc+aONkWrRqi4VFQ0x3YnP1zgYg6G1OYK15qkkFawonb3YLkT/mdokf7TB0G4txEBa7enSsd7TSqM3q3AGHmZEEn47jUajy0rbI7j1xd3j1Om6QQT0yCASpH9XkdtWLjVVGr379mILsTtHLl7jjepVXcVAp9QqKZg2nLYefpwR7dvfR3jPFRt6RcifA+/yfGq04TxAGlSNlKynUUGmrMKzORlwZnx2GJAGnpt4laglWoTRFzLdEsokiC5BsJjLY9p0jLipga2jMb2tTlveJCtSqFXUtTZ5QFSrIGgFwxACmJuuEZI0P5U3YWiarsqAdIAK2sxmLmksW8AG0CREzOoR2NBKpVG/hzc3chP4pUta0qSqgAOQffXfiu2omqArlkY00d7ycEtKFx9YgBrWJjxE6IKK0jiZZu4x8F4+tclcXBUYxkZVSc+MkiPg6zd817em9jP1BghxET5JMCB5jUXl7a0VsFKpfbTBgrNpYCSGglC3cpPntoB/iFw8IwrjJZlFtq24B7wZJMefE50tcaNk07w2dglyBzTzMK9Uem8onUAQBDD2My09/fTLwnniiaS+o5LyqsSADJkzaD9I7TquKqElqPr0QtG6ordr2gdIYCWb4MxmDrttmNVkd2QtWqQyoAGXPtgC67HvAk6tbAhUKenvtJhkYG5b+14vTqUjVQkosyYPjJwROoO+5toU6aVJLI7WgqMA+ZntAzHc67bbgifhRQbqWIJgKZ9+nEj31W2229GtuxRK1xSM2gQXDASTEEEGD2A8aixYkcnmh/Epd2WvnC3A+a0o1aj1KrusQix3BaZyYESTH3z209U+M0i607utwGCwZgic4xj31WtCrt9yGRqNVBtaT2mn9TAEnrlSB7/ct9tTeQdtSrVP4iuXSWBnpgQAD5JBM+Pz07LiUgsbFexFY8jAhe8sipVCiSQB7nGgnMfHWp0L6IvBBl1INgMgN5kT57YOuXOXC2q01KFQUJlma0KpGSfHj7/vpJrGqKdrKWpClUp0txTD2wxuyRhkJBUyMAz40nDiVgGv6RuTIRtHnlnjrVaF9YWADDsQLwPqaMYB89sjR2nWDCVIIOQQZx+Wqn2zVTTCojCn6Qp1dxUD2gXXkA9gi/TgZgn5068l8KakjsxVr4tZXuDKBg+0fvrs2JVtr+kzHkJoQluuYKaPBIKhajMwM2+nEggZnP7aVt9x2oldF9Vlg1ID02LgEYgLioD/If117x7g5asymoPVqISzLAJTIKJRXLkj3bS3vOLV29ap6qp6Bi0sUc3gI3pqZKyBkTgyRpuLEvIgO7cSxNpx5AKaMWmSjmpAKsEvN3iYI7YE/GjA3ClbrhaQDM4g+Z1XW32ZqslSs3+e4Kof4ZV4AvRHuFRYAEnvGnfc8MNTbmlUZWJWLrYE+DaD4++kZEVSN41HJuTF3AZSUZTEiZkAjvMex76U+TuO1K24rq1SmwBmA0ye0pn6Pn7aFVOD77ZVl9AvU26m4jpCsSBcCsz/x31F22wej6/4NG9SqbVI706ZyRP8AVMLPi0n205cS6TRBvj89os5DYscSy/xaXFbluESJE57Y+YOu2kjlrlOsXTcbtyaoOVaDIUQplT3wO89tOwGpcihTQNx6EkWRUV+Ztw8lCt6lSQp/y2UAsQ8wQwCkgoScdtDqHEjSD31ahrUR0haZeaLKrQZOVUyLiwOBnMac9xtFeLgDE/uCD+oJ0G5j4W9RSEErZEFgqiO0gZY+wJCjvpiOppTFup5EB7/ceoWSmxqAAPWSqrJfUZkRQ0WkBcdPbGZmdMHL+4dwwaYUwbgB1DEKFFoQEEDLHHjz34XsCEK1BIJEAsHEDItY9RWcgNkaI0KAQQogST+ZJJ/cnWO4rTUJVN3EXj+yq0TUqP6cVKioKxRWdEIMwIE4ge/f76Wv+kfwmYVqnpCqKQ7waJNxayZ+qDERPzq1OJcGp17S4ypBVh3GZ/MfB0B3W+2S70Fmb1gQt09IJEAHPaBBxHVnPZ+LNtQG/v3/AFEvi35grgewqVbTSNMijUsFawK5phceDjxJk5HsdNvHOHPUp/wmKuuQRiZ7jvGfMg67bDg1OkzOq9Tkkn7mYHgDU/U75baxHJjoUYmNy/SoU36T6jO/pLLFjDdJUp1q1mJBjyRqPwXh67imy1wRVZTZPdlEyFMBApMSEg4yc6cOJhPTb1BK+w7n/SMiZiI89tQOWhRNOaKlAYJUnPmDHzkTAmPjR+adJPWDoGqpH5d4G9IgsSFVVCoTMMVFxwY+q4ZB8QdBuY+W9xW3BcKtpdFBEHp8My+QPM+8ae9eaBczK2qEcQI0yluJ8JalFOrTRSpLhoMuO0H4xiQNFNvyruKo9RaSUxUdSFUQACCQwOYUeYPtjA06cw8Bo1nRiyo96gnEtjC/eBjRvZbdEQLTACDsF7e+NVN4qlBHMQPD2TfEDbDabinsikKlVQQtoux37D+Y5/PSjxDhu8pW7i5xXqH0zCgmMASRIE4Ef/erO1qxA1MmcqSaG8e2IEcyqavFd1avpUzSemttZ0QS7FsXY8yMe5PjTBwDgu629SmqE+i0OxK4kjIZfqBwB8GNEOXeG0aVZ3SuKjMDIn5unvmARk+Z940zjTcuf/FRtFpivcmLvONestNPQ9QEEsWTsAB5+PPtjSVX4S7KdzUBqO1J6g6VVKZBtBOQJiSqgZIGrY0H5l4KNxSILFbJYZhZj+bvgd9BizaaX7wsmO95X214O1ibhA1N0oioTaGSoVa2Zki62CysO+fM6c+TNxWdX9f1CTawZoiCOy/8DGpfKvBloURa13qAMYMr27r27+//ABo1rc2bVa19Z2PHVGInHOX6jM1JcIy1Xp01N0OkWmWHTcWkhYGNCuI8HpmugSg8NeBFit0qAPTQ9wrAtJ+sk6tCNL+85e23qoahlnL/AFklnJH9UyLfEdsa3Hn7zGxdovU+BsKl1CaQruQoiwGmEDxgXJLBgYj7abdwGo7UikkOq9Kp1Qx+/cA50Q29CxQsk2iJYyfzPk66xpT5S1X0jFx6ZW1Plrdb2sK+4YIgYq6gENCYwuRJOP31B4ZTO/O4ohDTZeulIICR0+mcYBW381n3m1XGDBj59tLfLPAmo167GsXloIuDXHvLjw2f7+NPXxHpPSuIo4tx94J5ap7za1V2zi+mpBZlUn6x/UfCn2jtp7B17Gs1NkfWbqORdIqD+I8cpUWVXbqYiABJyYn7Tpe5x5hpW1KBaorqJFvZjBwY/l8H7/B0Q5t4fTNM1XR6hRSFVSfP8xAI7eTPbSBwPhZ3FZaZZ0vUuzlIJUwrKHnKsCQGI7+MnVODGhGs9InK7Xp7xz5Q5holadBWqM5Ekv2BgYHx7aOcO47Sr3CmZZZlTg94/vqreM8PahWdLmewK4qBMwekAvdhAuJAyfHaLG5X4fTWmKlNHpl1AKsT48wSe/fv2jWZ8aAax1nYnYnSekX+G891am79J1ATOIgiPBOSSIiBEmO2g+5/DVNwK/pVpMsKYVIZR3YdEWiGkEGffvBji3GaFcvS2xFOtJk5W4B2LC4e/wBecEHPbSW+2km1AL5dD630Uxdch8SfmD2xnVONBzVRLseLuOXG+fHpPSFEAIyK2VuEEYwIII+/a0+dMPFeNVKdGlVVAA1pcEiRIBtGcscgATnStwzi9DboBuepXBalTkvYhU4lhHV9MDzMxGnLje9Qbct3DLjLCQczKdQEZJHbU2RQpUBfzHISQTf4ipu+Ymr0nR5vQpPSFpgkAMKpfpC3/wDy9u2tOG8QOyRwzAsrIl1MBqUFlukr1epZJ6/Hb21E/Fo/qLSFg9SifwygEVgtoIVhE56sHI7iNb8RqCn60p+HUtQjaBVN9pQl+mQBAtxAMZzjTtI+Gvp+3vt84u/8rjRy7xytXch0AULnwwbx0kzBBwY8a34hzclGs1NwQEVmYnBkQRbJ6pBP6a95U3tN0YU1CCSQqszLHsCcY8hekTqHzRwzbAdVqsxZgkhFqOBgM8dP6jvqalOSiI620WDBfNlUVa6emKb9VNCLmVgWDMFbxaRmRkQdF/8A1VSo7dLSjt6Vy2yENpCECc9/HeAdKvAtrtqzVjuqsFCgpg1MQA0AVAV9TMiIxaBJ1z5cWi9prVCAkKlS8X4MKvoWkBSuT395zqg41rSb29+/7iQxux1liJxpDt/Xg2xgGATmMAnz4HnS9U44a0o7KgkXXobabBEhSTFsveMkGex0e3O0p0qJCAokyfSB7+ZtyB7xED20pY6bL8t12hfqtH+V6c3GyJDBkI+sgzqfEqmzHOTsJrs6ouDVKoC1IZrxMNYjKBn+I1rqBeDkEwSdG+Gc0E1IqTkqG6SPTJRMG6LReXGc4xpc23q3VbgoUEWGnbP+VTi40iWVLLbjR8zkLopw4p6iyal5AutCTNq2in6ZLFLbe9yxBOdOdQeYtSQdozcV49T2/wDmXCQSIUkGPE9p+NBuYePX03SkHMFg1rBW6VVpUGQywwkYMTonzLt0bbsz29HUC6syg9pKrk4PbVebqkKa2U3dlKNVxUowXHSCIa4KysUKAhiO05Gl4EVhfWHlZhtGnlbjnp0kWqGCt6VhZgWN5tBC/wAtPGJM4J+x/hvMFKuxWncSJnpMCDGT2k9x8arfbJ6k03vpqwaoaYqURaysVC9ZDBaYxaxnyABp95R21NaFyFTcYLIrKGtkA2kxMdyMHW50UAt1mYmawJz3nN9MM9LKVAGCl4AvH05JjJ8mBjSbxTmL1a1BqpCsjFaoBcBbXicHyJyv+2ifPdBrnLUKQWJWpfaxbA+LjA+jPaZ9+PLm32poMXrEGnlDfaVF6kPbDemzOADk4jAmNMxhEUPUByzNpuFuHc8AIz14AZh6arElJILRM9x/NHxpiXi6+h65VwsXQR1R9p1V3BaANY+nTp1mlTa7iAxPUFFx9UD+r841aNVT+HIsWfTiwPA7fTfiB86VnRFIqMxMzA3Ae75svCNRiw1GpuCQGKwDcuQcAk40A4bxNqJrunqFz9PqEADJBNTq/wAwQxAaO0+deptLa6zQRKlqxRkKpEmD6pVoLdiJBPaT21F2Fd6l61FDU0W2mTWGaV8X5VvUMqiSAJELHs8IqihxFFiTZjvs+ZkNUUGk1OkErlSxUE5HjRzSPyjtoemy0VKdcV5sYmTIsxMdoI8Tjtp4Go8yhWoSnGSRZi3zRQ3LMooTYwseIYdRgkqR4Hn+3lJ4tyvV29R7Edkp9YqqLSDBtN3spWTHn8tW1odxzhX4ikad7J5x2PwR5Hx8aPFnKUOkDJi1b9ZXHCOU6leoodGpo/X6jC5jgT1doZjcJ/Xvp15YpbmX/ETbAVQYHaRhQMSPP/YKcG4b6FIU72ePJPb4HsPYan67LnL2Ok7HiC7xa2XI1KluPWBJjspHb2giPGMzImdKXEd6E3hojar6d4DAoSxY9uz5MAxBAMnGrQaoBEkCcD5OuLbSmWDlVLDs0CR+ffzrEzkG23mtiBFLtAXE+SqVd6byadgAgAE47DJIAHsB3k50S3XL9KolNGHTSi0eMRgg9xjRFHB7EGMGPf21tpZyPtvxD0L2itxjl4U9uyp1KbL7rSbUUKCGbpSIkvBIzA7ahcocJNSk1x6WKMW6SxqKwYdfcjpyrCRiDnTitVXGCGHbBBE+2tQUpqALUXsOwE9o0Yytp09YPljVcg8N5cpUHvSbrbcnxM+Bk/PxoNxXk5qtZ4aKdQMcSAr4CkqD1HJM403a8J0AyuDdwjjUipXnNPC1p16cUr5all2ULCgj01BHSp7sewJGiNXk+aNN6RcPTpQgdocNIIlxH0iVjtEaYd9wCjWYO6AtjPuBOPtntqbt6KooRcBQAB7AdvnTTnNCuRFjFubgzZcBCbb0Sc5NwEGZkN3PUMZ+NA34KaNzVFuWR6gaoQtRiiQWkwwvu8H2g4GnTWjoD3++lrlYH9YZxgyvdlRFyipSJFOFJYlZaymqlCVFjWoGAYqeogdtGuGctOKl1Qt3U1CWJ9QhE7z3F9/2x7aK7Ha7b1Ki0lW9IWoAD/MAYM4MgT5zJ76KjRvmPAgrjHWBeY+GV6wUUXCWy0ywN3YDGIgnvOljiHLP4em49L1FLswyMAIApeoYICsWYKO5jtqwtRd/skrIUcAg+4mD4MfB0OPMVodJr4wd+sQuE8vnc0gDTiTSd2JBv73sKglg7D6kPYjTRy5wivQLeq4dWHlmLC3CjOIt+Bohwbh6UaSrTgjyw/mbsTjzjU/W5MxawOJiYwKPWJ/FuTjUqVK1RvUwzBACskAWriSRAgxBONKu54XUpVNurs1Iu5YqHAFMNUBFozb2DdXkD21a9SoBkkD7mNDd3sqFayuxDCncbh2IEgz7gEf39zpmPxDD4uIL4QeIpcN5HZ1YOppVEYAP/WpJNxiQWzEgj57abxwx/wAL6JcXWWXWiI7fT27Y1Oo11YSrBh8EH+2uh0p8rNzDXGq8RDrcqtQ9MBS7Go01AWCpSAA6h2xJbv8AY+w2iHqrUVWSoaa2qiAqWWRJp9oUCOkTlQe5kvPEuP06NQU6itBBJaOnzj/UT2gT31zpHa7e6opUeoSSQZ7MFMewDHPgTpwzNVsN+kWca3sYO4Ryoadda6GxIBFMgsQCvUJPY3TnTWNQeEcVFdLwrKJiGH7g9iPkananyMzH1RyAAbQVxjidv8Om6isVJAIkxnIkhZ9gT4Okzb8wM6qtR2uWvTLEN3GZMg9oAyAFGM51J5g3tR6r0zRFVQ5UGVBAuXs4Er9RzOJz9J1E4Rs0cM+4dtsz7dluaoGNVDg1IeSIAGBgziBqtECJZk7MWahCPA+ZKj1ajlwKKklroIGckC64HwAJBM6daNdXUMplWEg+41VyCpTZQNqbUVSitU9RYIY+oFPSbiPAgRHdhp24Jua1XbtEI4a1ZAIAFuIUAdv7z2jS8+MciFic8GCufty4NOzKpLtZ9SxAktm0EHv8aTjzM34YUfUfDzbAttjAum7vmIjXnE+G1l9TodYUmpMgFbhmIEiYMZ7TiNSqnEdr+BsC/wASwC2Rf9fa/wBPMN12/wBJA1YiBFAq5OzFiTxGzkHcNFQP0hiHS762BnM4LCAMx76ZOLcTWhSaowJCxgd/+/vqqeE8MrlqXQ5JCMhgsFST3EHHmMfvp15i2+7FFia9MIF6hFs4zk+5+R/zNmxDzORvH48h0ccRR3PH2vq0tuT6ddhCnEE/sMkZ+BrNrzA3qUqe4J9Ogx6RmSP2OQc/J1G4LWUWiqQ9P1GmmCLjKEEx6ZLBgbAoYSxH31nGqym4UiFp+oIpki4QgAMemCoUdBUsYIP31XpGrTX1+0ns1quWxwriS16S1FBAb37/APf21G5jJO3cBqazAJqEhYPyO3wffQ3lWjubEZ6yNSj6Rk9vcfPyf3wK4vtd0u4dzURUFM31GX+HYZhSubj4gCZ15wxjXQI2lZc6OJA4ZzJ+FJSs8satNWzcoo2/UpGPI7ZwNS+TGc1lqGohVgyqHaalkk4UTGckn599KXCau2pmsN1SZiy/w4BEfleO+I+xznUrluhWNKqtJgrMJK2w9RPIRvb3UZPzq98Yo9ON+kmVjtLinQWvvKlCqzVSTQYnqhYSQIBjNsz1HsSOwzrThez3H4QL6gR4W02TaoiVKk5Pcd/OgfOnDq/4QXNfDDAABUHsLrgXMQsQZ768/Gg1aSR2lbsdN1OvC+cNt6zm54aCgIY29MsAPctgBZnAGNMPCBXJZqxIDBbUNvT3nIzJxIPY9tUltqLM0DM9sxHyT4Hye2ripcN3NlICqEgDFgNvbH1ENgFZnzP2o8RiVODz3isOQtzDFbdKrKpMFyQvfJAnv9tKVXjHoVagRneo/QrVQelkbKmAAVg3CM4PuNHeNbekxBqMt4VrA7FVn3we49++q94gtQh7Ga+5SHYyl0rbYWBefpAJIwMkjS8GMMN4WViI1cvcWoXF7ChqGo0nCIgIxkxnpkqO7d9MHCuLLXp3iBBIInKwT3/LOq64PQqXUoW6ootuW0hSvcCkwVSQB7kmC0+7z+ONWjX9NSCoK3OIucL1SvcR2zrs2MA7TsTmoE5+qrHVWK2gMtMphicSG7SBM94+J0sUucHRVVRTsRWphDd1B+7EBu+Pfz8614nS3C0tvcWVbj6UkCM/6oI8EEmIjW/D9xsRsHWov/5EPHa/uv0tbAHsDJi6NVqgVADv+knZizE8QxyJVT1JWswLEg0gkyBkEnIA75/fOn6rulVSxYBRJn7d/wC2qi5fp7hjUFIsW9ETBH+XAxiSTEAAZB09cM4Oa+yohzBSWSJHuBdGcfEH51P4lBq1ExuFjpoCQeYvTrXVkrIhplcEAOLYJZTfB6DcMGRoZvd1fRp0RFP0wyK/SL7umCZgCDDnyZYYXXfccHTbLUurqtU2qiFgSVEKrGTKgkliBgL9tQfQsLVCSoeCWLEhlQ2m2WgkAxBJkxHSTpigUKP6e/8AcE3cb+CV6NA+kKiMWtNyLC5wqzc0sYJj2B7aYVacjSTteV0q1S1OstSmSCzK3ZoKstqmBKkEH4IMg6cdnthTpqgJIUACe+NR5Qt2DvKMZNcQJzPsJBd3c0guaS3BWOTLFZNvvj20l7DYMZqQFFZloQAoHpvIMCLZ6fqHYzI1aTsB3j2zpd3fFNpdTT0w/qMHpwBBe4KfOCMSD40zFkIGmoGRBd3FfgHDYqGibkqLNlRLrlBPmFBZfBuIERGrH2tEqiqWuIABY9yR5PzrhsKtFpalaZZpI8kHJnznz21N0vNkLmHjQKIoc9cJesaNoLwStgxk5Ju7DtGdLZ5Irfhg3pC++SM32RAxNsTntOrGqcYpK5plwHESM+cjxryrxqiok1FiJkZwQWHb4UnTEzZEUKBAbEjEkmAeROFNRFa4FZaLCOxHm7scGMe2mTfbFKqFKguU9xrpt66uoZTKsJB+NbnSXcs2o8xqqAtSsa/Kr1WrVqClFptFMCZJGMeQRj9/I17t+VXpNRrVlLrUaKgMypOM+Z7/APkjViJxBGcIpkkMceLTaZ9s4/I6z/qCByhMMCog+bu0e/Yj8jqj/kvxUT5C8zbY7JKSBKYhR2Go3Hlf0HNMlXUSCFDHHgA+T7+NEBrNSA73KCNqiHwjlZ6pLblCXFWnVLNkutplP7Y/LxrtylsdzTqhHuSkAzhCsgSSIDH6TOfn89HzxxfxXo/Ed1+rHzPbxE+e2dF9UPmaiCOYlca9DxMjQxOEE1zVqMGAJsWD0yAJySLu+QBgkaJVKgUEkwAJJPgaWjz1SDspBAUtmQboiLYwSxPvgZ0pFY3pjGKj4pvwfa0vxFZRSQemVAEDoBSI7fzDOCfnOiPCOFtRLC4FDFi5le8iSTjtAAEAaF7rnemhtKEsJDKCJDgwRPaIyG8/2Y9vXV1DKQwPYgyP1GifWORsYKaTxOO/4etUKG7Kyt47jPnS9x3hlN6wWyoC7gtVIJUNbCAHsOq2YHiDpm3O5WmpZzCjudBf/UwNZFttRrxLdzBtnvCgEEENnqTGddjLcia4XrIm24J6O4W2iKhtV3c9MPJBZT5nPR8DTNToKswALjJgdz7/AH0EHMw9V1tupgoJXxJiTmGBJEBc9LyMaNbbcrUUMhlT2Osyaj8U5NPSKPPlHE+gjBwF9WZYEGQAPHn76W6HJrPTV1dRTdHqFrCbLJFt0TmfETBMGBq1o0ubnm3bUqj0HUhVJBhQVM98DPcmcafizPp0oIrJjW7YwFyLQ64FBSFN3qE9SyIAmMjvj5nVgRoJu+YqY2z1aDK4p2kqPaRiPEidacN5pp16zLTP8NKYdmOMmMfFo7/M+2l5dWQlqhppQabkbmHglWtWW0fw4BMt0kjIVk9iR3EnXTiPKzPQp0r7hTBAuHuYB+SiEge5g633nPG2TAYuf9I/3MDRjh+9FaklRezgH7fGuLZFAsVOARid4P5Z2lSnSisCGny1xiO/x9p0Z15GvdJZtRuNAoVK65643XWoaaBWVohQ4Ygo1we0CVPggyCPtqLxnbUd1uKFekjimTNeJAHYkmAYNskkd499EOYuaX2Vdgih7yxIajZ+YdSC4+SPz11ob+ttrKFSml+7LRAEKTjICwckGMwNegtqoIH357/tIzuTZgnd8xt+LA2qhKRVKKsYS1VNzAE9KyT3M4jEnVijfAUw7xJAwpuk+ykfV+Wq/fmOvt6g2dSmgyOpaYfDdoUEKxPzk/lpm4rwlqu3p2swCrkW24I7mmqk3DwoA/LSsqD03t8+bh42O8XuJ12G4plGFGsLmqGsyhQCekgMSD0km0ExmI1C3O9dqf8AmUxTFVmZLVpOwLYdQcsGUmAPtnXVduUqFAVrepWp1VesbA1hyovEmoSbTEj+wJcZ476rUqwpWrSaqh9RkWoXItIprJkoSPzj76dxQA9+/wBovkExi4DuwBbDKjGaRb+ZCARknJOTbiB4Gp283FPKO1vTceor0g5NwIiDE58j30m8ucvt/DArPKfWIZfTMyUBZYM+RI8HI0wca4Q9aqjL2Tqhj0FgRCQBIBiSc9lwdSOqh+ZQrHTxAKbpKb1XpVAXFQy3rEofNNWJYra6hkubKv8Alr1a1NqtJqlUXFmlzWKqVAPqFTcAEDsES3vaxMidb16zq4ZoPo1CYerdTIVGvYn0gR6dw6obqMROttoX9TAg1KjmBVtpqx6lA/hNIdOsNiTfgHGnRUa9rWT6Ea61Qe5bB7G4zMx76XOK7vcbapNzNTxEmekfJwTB8wSbQCx0R4Bwp6BcMcGG6T0AnuoHfpiAf6Y9tC+M16u4qBaakKpBVoM5/nXs0xMHpiO7BtJQDV3Ea5On5wG3Ev4w/j/xvSLW2VLvV+oU7Ji6fER/pnOj3DN5uNzUm5lpyZ8G2T5GAYgQJYEEG2Z0ttsk/EeoVq/iPTJuuSfxPYGz7/yd/wDTph4RWrbeqRUUlWJLPBkgEi9u5mACT1DIHQBqhwK2598RS87wpzNxsUEtDEOQIiCSJErmYYiYJEY1XJZ61X0aRUtWck3rDAgmFZ7YzAwMSQNPXN3AVqr6y4YACQCZyIJielRJMCdJW339Xb1/xCepUF7LVYdK1GJJUTbIBwYInuNF4cDRa8/3BzXq9XE4bpalFjTrCnTLAVYCzY0SEBANpOAR27SdWByrx4VJpsXukwHtuCgCAYAkkyYAONI3GOI1t05aslRRRW1lX6VrRE5HSGIGMnGDpu5V4GDUNd2va4m61gGJgh1mPcggg51uejj9fPymYr1+mGOMcY9NrPTvDKOxYmCSDKqpIHYz5F3kQVZEynpq7MxFVVekyhKy5tLWhbXUFS39QU6aeMcG9VrzUsCqBgMDAJJllYEjsI8C7yZCqjZQ0mdWUikrvVZr6zYuK3FbUUliv9RUaRi06dvrHPd7z16eXFRXDKTVZEpMRUrNkqGtKhUBCBvcufu08I4warWenYFUnJYGAQBCsoJHmfAt8kgKtR8uahdmYmkzJVYCnWXBYLcFKuAHC+4YaaeE8FNI3ipdcpAuDE5MiCzEx4jyLfIk5lrTvMS72hE79LzTuHqAXW9iR7ie48Y1THEKFWtubIipUqRDSIZj5/XTrxzg283G5pXpTtQkrVpXKY7wSSSCYEYwT3OdQuKc0UDXp1KlBlekwkhpMA9iCMkfedO8ONG672P2gZTq52nnL21fZ+su9pxTNOc5VipBABGCTOttlxSm+13C06aiu3SAgyyswwAO8dvtGmfmCzd8PqmkQ4ZC6Ee65/XERpU/wn2RL1qrfygIv3OT+wH66wOGRsjcitp2khgo4izxbgW42/ptVW31LoEyREd4wO/vqxuS+IensQ1Y2IrNazYBBzj3zIxobzfzHtmr06bL63oliwDQtxjpJgzEZA+3vrlxOjW3Zo7mhRkU2CimxlTGQ0C0BQcH7DRuTlQBxXz/AIgqAjHTvLARpAPv7621C4X61gNf07z4pgwPzJM6m680ijLRvB3EuB06wNwgtYGYDJVGuCz7TpT45yfWrbinVdmciC5UhQouHTTE4tEtJ7/fTe/GaIJBcSvf47+fy0vbjiTVqtKpSaEN1oJIJtH9M/zGQMrMQdUYi68RWQKYU23L0ktXYVWKCm2MMqtcjEf1D40ajQva8yUHQOHgH3BkH51OqbsCmXEsInpFxI+AO+ktqJ3jF09Ip8T5cerXVXRmoUyYAIWQ2Tn6sECSSZPtOou65UNoZKRFVHLArULgA3PaQ38wIAnzIOdMaczU6nTR6nYuEB6QWRQ2T3Az7e+gnL28qpV3DMlWxCTUvdemEB7KOt+2cC2PJ1Sr5K7V0iGVL/WM3B6DLTl/rfqbtMkDvGJAABIAn21L3FMspAYqT5ABI/UEaHbXmSlUqCml5Y2mAswGUNJIwBkAz51I33F6dFkFQkXzBgwIEmT2H56mIa+I4EVzAu24G4qn1mJplmqRCRIaYYhezGHgQJBmdajgrmqvouRRRgRhD3u+klTKpdgGe5iI1L4xzAhoP6BWqxtWFhovwCR7eP01x5d4qtKh6de2kaTGlmFUwJ6fBx5/50711q+34i/TdRgooQACbiPJgT+mNbnUHZ8bpVXKU2uIUNIBtgmPq7T8a5VeYqAcU71LEqAAZyxIAkfIz7Y0jQ3FRuod5Hbgp/FirJttnz3kYm73zER8TnRsaQH5g3X42yGm6z0uiY+r2iP/ANkdtNlPmOiXNMuocFgQTi5YkSfvj3g+2m5Mbir326QEdd6hGokgjIkRgwfyPg6TKnITNUclxDlvJPkFbp+ryCCfmdOdWsFEsQAPJMD9ToHxrmulToM9OorNHSBnOPH2Mx3ifbWYmcH0dZuQKfigavyCxyjKuS9oJtDEiAB3gL/N3Px4c9rQsUKCTHkkk/qc6T+V+Z3DtS3TwSAylonOe/tBkeAJ+NNm04lTqz6bq0d4P2/50WbzOG6QcejlZ03O2WopVxKnuP8AxoL/AOmR6yNdcgvMN4k3R2ggkkknPSkHGi+736UhLsF7DJ9zAx9zpY5o5kcIn4ebakgPiCQTIDEi048jI0OIOTS9YTlQLMIDlkeq7XWoShhfMGYOIUAgQVz1PJzqLzPx9djSFOisOQbe8KPfPcz4/X5kcI5mBoJU3HQWDEEiAwUSSoBJiO099TuK8LpbukUYhh/KykEqfcH/AG0VkOPM3EGrX0cyruW9/ua+5to1GDtLMS0D5Jnv9oOnLjH+Ha7jqaswqn6mtFpPvaIj9dBNn/h5UWsA1WnTMkqQeogfzBRB/fGuXMHOW5QmnRq9K49S1bmjzMR9o8atYl3HlESZaVf+wQtwHl/dcPJylWg31KGj8wHgAx85/Qjba7OqNu232cAu7lqhYLCkwAB9U2gZjHj4j8q8Dqup3e/ZmVQXVHJMgCbiD2HsPP27+8H244jtXhrK9N2Kv8N1AGMxJP2/upjuSSDxZrb8wwOgHeppwz/CiDdWr/8AxQf/ANN/xrOc9rudrSFlQ/h1hQAQpHsCBF33z9hoDt+ZN/tarUndpUwVqdQ/U5j5B0e4nwZt/SSv66yemyp0hX/pUjGfGJIjTDrDhsjAiD6SpCg3InI/OjIRSqy1MnB7lSf7j4/TVnA6UuUOSRt/4lUA1fA7hfn5b58abtR+JZGe0lGEMF9UTuYyu3qtUQP6hptUVlP0kEA3SDKntmYwBHhH4jvhTrBHS9m+t2kNJ7mTJUxmJNplh3jVibrhe4eq5aWptiwPbcvgFu4+QoEg5nSzT4MwNNS60ibgqusvTCZFpWAYHUpAyxM6pwsoG8S4JMkcNb1SlGr6jW1AiH+RFK3RDAyYNouJkCRbGn9KYC2jsBGc4+576TeH8Frigvpo1Ik3OpcQxmbrQFsz/TGIGdNhpOaVt1rlYLQGg+TEAH9BqbMQTsY7ECBEPjm3o0jUakzLXU200C+mDTMjpARvWB7Env8AGlvh9ZQ1KyrUYMhFe6UCTapAe1oUqqrdHYASJxYe35PFE+pTh2X1IVxFwZQApPYAGTgfzHGhHL23NSrXQCiQ1yyqMppqaapKSMr0qtpg4B7HVS5BpNb1EFDYvaGeU9lQUuaJLKCQjlAvSfqAeAagBjJGO0nR7ebZaiMjiVYQR8aDcL5UFCoKiPGFUraIIgT3kglhdI99TuL7CpWARXCUzcKmJYgjFp8Z7/Go3IL2DKFBC0RE/Z7WnYihgKRZlbcqPRIAMhGLiKlxxjIx7akcWoIGrib6fWxrP/FFKozdVNaaCUOZub49tSeJctHb7dirGsFt6KmVVQZcqB2J7T4E6zhnCfxdN6kmgtSpUI9PBdG7h/B6pI79zqjUPjvaJo/DW8YuC7RKdBFp5W0Gc5nM5znvGkTmnhIR69Va1MMvVYTNS6QZAwB8ROPvpz4Lwmpt+j1A1EL0gr1BySSZ7W+w0tcU5Nq1K5ZiDTZlnzahaSBdkWgePfHtoMLBXJLfmFkBKgVFscLc7U7/APFN610xPV7RN8z/ADf+2caKcr8KFR6FVq9O9yWsBipdcxuIyCcTkDGhT8JofjLba3o3/RBviPqi2Y+PqjTJw7kyqlcMhUU1Zre4lLgQDbk3AkZ8LnwNV5GAWiav5faIUWdh77xr49w716DU5gnIxORkarbh2zVpZqYPpFlYlsOWDBQUIDLDEdZKiAZM6sfmGjVbbutGS5gdwMHv3x2+2q8/B1tuqu+36AHuPZmDqVy2SFF4wIk+5GJ/DH0EXG5h6gak/ivAQhtemrMgWobahlqahltNRx0gQkAgSOxZhOiP+HvDZu3HYGVVc4E+5A9oxOgZqvVYUqVJKplKjZLoRYZUhmaIZyLpGc4JnTByTw2vSqPehSmZxiLsRAMk4OjyWMZBMFKLggSbzrwn11SHRWBIF7BRnvkgknGAPvpK2nCa243D7L1glOkWaBJWZ8T3MnFx99O/OXBqu4RRT7A9Qk5kiOmIx3nv30j8Y5fWilNixp7lmYkKIRFkgdhIOMR3k67w7egC9+ny+c3KPVdTXZ7KvWqvt3rI34ZSFaoSFAuUdJ7/AGuxH5asjl7ZentkQNOCZUg9+8MBBzMGPbVf7TlMVKFN9sC7FWFUOBKsIYWjxMEA+Z+8WJwHZvSoqlQyw8gk48dxiBiBjGg8SwK0D9JuAb3UU+M8tv8Ai0O29R3HVVqVHJUA9lJjyJkDx4zrjueIbQ7uhSpUaZHqKGfJBM9lBPafJ76sIrqkuO8KanXdRIKOQCMHBx+0aLw583YngTMo8vcdZZPOfFF/DVqVNg1QpBVclVkBiY7YPn30o/4b7n8PUqmobabKLmPYNPTJ8TJGpXKG0O2o169amxUIFhhFwY57j7ak8LdK+23G3pUmVivqdXc5BQRHtEe8z51oUIjJyNt/faYSWYN9pN534hRR9tUamlUNf+ai3sw+/wBtDuM8OWutKptknagg1VpkhwexJXOQPafPg6S9xwyor2uGWCYVpET3wftq2OR9j6e0Se7kufzwP2A1uRRgQEG5iHzWIIhPhPD1o0wqO7r4va7HwfbU7WazXnE2bMtAqZoXveApUqrUJOO4gQ33xn85+I1ms1wJHE4gHmEwNe6zWaybM1wobRULFRlzc2fMAf2A17rNdOnbWazWa6dOdancpEkSCJHcT7fOuXD9mKVNKYZmCALLGSY9zrNZrekypJ15GvdZrJsGHl6h6vq2C7/eZu/93zonrNZrSSeZgAHEzUbf7FatNqb/AEsIP/fvrNZrLrcTeYN5f5ZTa3ENczYmIx4H/Oc/lo1GvdZomYsbMwKFFCZofxfgtPcLbUBx2IJwfeO0/fWazWAkGxOIB2Mk7TZrTQIghR2Ekx+p131ms1nM2ZrguyQMXCLce7QJP599e6zXTppv9itZCj5Voke4BBj8414vD0FX1QIaywx5WZH6f76zWa2zxMoTrW2yuIdQw9iAf762pUgoCqIAEADwNZrNZNm+s1ms106f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1" name="Picture 9" descr="https://encrypted-tbn1.gstatic.com/images?q=tbn:ANd9GcQ4IaOIrsyKNfHUrE1EwQ947ZxSor1tuJix54GWGNQoPaESE46jO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768" y="4946457"/>
            <a:ext cx="2352675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https://encrypted-tbn0.gstatic.com/images?q=tbn:ANd9GcSdpLW5NClBpDYdP2KcljxOF0yKNLDQ51LUjam71DJU69jy4XB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535" y="4939371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https://encrypted-tbn1.gstatic.com/images?q=tbn:ANd9GcTLtUklapqGWvWvCOihNnjzGNjYwYXYIVE2nkOFnD6loBnziAe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819" y="4946301"/>
            <a:ext cx="2054716" cy="193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https://encrypted-tbn2.gstatic.com/images?q=tbn:ANd9GcRcSTuRR-4l-BLGMkfyvF02F5Z5TiPYAa26-nzXdpjgIiuhpz1Dj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03" y="4946604"/>
            <a:ext cx="2235616" cy="193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975" y="54868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541338">
              <a:buNone/>
            </a:pPr>
            <a:r>
              <a:rPr lang="ru-RU" dirty="0" smtClean="0"/>
              <a:t>В </a:t>
            </a:r>
            <a:r>
              <a:rPr lang="ru-RU" dirty="0"/>
              <a:t>результате проекта получаются уникальные результаты </a:t>
            </a:r>
            <a:r>
              <a:rPr lang="ru-RU" dirty="0" smtClean="0"/>
              <a:t>поставки, представляющие </a:t>
            </a:r>
            <a:r>
              <a:rPr lang="ru-RU" dirty="0"/>
              <a:t>собой продукты, услуги или </a:t>
            </a:r>
            <a:r>
              <a:rPr lang="ru-RU" dirty="0" smtClean="0"/>
              <a:t>результаты.</a:t>
            </a:r>
          </a:p>
          <a:p>
            <a:pPr marL="0" indent="541338">
              <a:buNone/>
            </a:pPr>
            <a:r>
              <a:rPr lang="ru-RU" dirty="0" smtClean="0"/>
              <a:t>В результате проекта могут </a:t>
            </a:r>
            <a:r>
              <a:rPr lang="ru-RU" dirty="0"/>
              <a:t>получиться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/>
              <a:t>• Продукт и производимое изделие, которое можно измерить и которое</a:t>
            </a:r>
          </a:p>
          <a:p>
            <a:pPr marL="0" indent="0">
              <a:buNone/>
            </a:pPr>
            <a:r>
              <a:rPr lang="ru-RU" dirty="0"/>
              <a:t>может быть как конечным звеном производственной цепи, так и</a:t>
            </a:r>
          </a:p>
          <a:p>
            <a:pPr marL="0" indent="0">
              <a:buNone/>
            </a:pPr>
            <a:r>
              <a:rPr lang="ru-RU" dirty="0"/>
              <a:t>элементом.</a:t>
            </a:r>
          </a:p>
          <a:p>
            <a:pPr marL="0" indent="0">
              <a:buNone/>
            </a:pPr>
            <a:r>
              <a:rPr lang="ru-RU" dirty="0"/>
              <a:t>• Способность предоставить услуги, такие как практические </a:t>
            </a:r>
            <a:r>
              <a:rPr lang="ru-RU" dirty="0" smtClean="0"/>
              <a:t>функции, способствующие </a:t>
            </a:r>
            <a:r>
              <a:rPr lang="ru-RU" dirty="0"/>
              <a:t>производству или дистрибуции</a:t>
            </a:r>
          </a:p>
          <a:p>
            <a:pPr marL="0" indent="0">
              <a:buNone/>
            </a:pPr>
            <a:r>
              <a:rPr lang="ru-RU" dirty="0"/>
              <a:t>• Результаты, такие как последствия или документы. Например,</a:t>
            </a:r>
          </a:p>
          <a:p>
            <a:pPr marL="0" indent="0">
              <a:buNone/>
            </a:pPr>
            <a:r>
              <a:rPr lang="ru-RU" dirty="0"/>
              <a:t>исследовательский проект получает данные, которые можно </a:t>
            </a:r>
            <a:r>
              <a:rPr lang="ru-RU" dirty="0" smtClean="0"/>
              <a:t>использовать для </a:t>
            </a:r>
            <a:r>
              <a:rPr lang="ru-RU" dirty="0"/>
              <a:t>определения наличия тенденции или пользы нового процесса </a:t>
            </a:r>
            <a:r>
              <a:rPr lang="ru-RU" dirty="0" smtClean="0"/>
              <a:t>для общества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76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ru-RU" dirty="0" smtClean="0"/>
              <a:t>3 </a:t>
            </a:r>
            <a:r>
              <a:rPr lang="ru-RU" dirty="0"/>
              <a:t>Последовательная разработка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marL="0" indent="541338">
              <a:buNone/>
            </a:pPr>
            <a:r>
              <a:rPr lang="ru-RU" dirty="0"/>
              <a:t>Последовательная разработка </a:t>
            </a:r>
            <a:r>
              <a:rPr lang="ru-RU" dirty="0" smtClean="0"/>
              <a:t>– это </a:t>
            </a:r>
            <a:r>
              <a:rPr lang="ru-RU" dirty="0"/>
              <a:t>свойство проектов, наравне с </a:t>
            </a:r>
            <a:r>
              <a:rPr lang="ru-RU" dirty="0" smtClean="0"/>
              <a:t>понятиями временности </a:t>
            </a:r>
            <a:r>
              <a:rPr lang="ru-RU" dirty="0"/>
              <a:t>и уникальности. Последовательная разработка означает </a:t>
            </a:r>
            <a:r>
              <a:rPr lang="ru-RU" dirty="0" smtClean="0"/>
              <a:t>развитие по </a:t>
            </a:r>
            <a:r>
              <a:rPr lang="ru-RU" dirty="0"/>
              <a:t>этапам и протекание по шагам.</a:t>
            </a:r>
          </a:p>
        </p:txBody>
      </p:sp>
      <p:pic>
        <p:nvPicPr>
          <p:cNvPr id="4098" name="Picture 2" descr="https://encrypted-tbn1.gstatic.com/images?q=tbn:ANd9GcQMypGLrRSw95BAah5KRdQNcLAAe8aQrYDU4wbxhckrKafMDwUX2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162743"/>
            <a:ext cx="5256584" cy="269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49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22505</TotalTime>
  <Words>3165</Words>
  <Application>Microsoft Office PowerPoint</Application>
  <PresentationFormat>Экран (4:3)</PresentationFormat>
  <Paragraphs>380</Paragraphs>
  <Slides>65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69" baseType="lpstr">
      <vt:lpstr>Arial</vt:lpstr>
      <vt:lpstr>Calibri</vt:lpstr>
      <vt:lpstr>Wingdings</vt:lpstr>
      <vt:lpstr>Тема Office</vt:lpstr>
      <vt:lpstr>Управление проектами и изменениями  Глава 1  Введение</vt:lpstr>
      <vt:lpstr>PMI</vt:lpstr>
      <vt:lpstr>PMBOK®</vt:lpstr>
      <vt:lpstr>PMBOK®</vt:lpstr>
      <vt:lpstr>Аудитория</vt:lpstr>
      <vt:lpstr>Что такое проект?</vt:lpstr>
      <vt:lpstr>1 Временность проекта</vt:lpstr>
      <vt:lpstr>2 Уникальные продукты, услуги или результаты</vt:lpstr>
      <vt:lpstr>3 Последовательная разработка</vt:lpstr>
      <vt:lpstr>Чем проекты отличаются от операционной деятельности</vt:lpstr>
      <vt:lpstr>Проекты</vt:lpstr>
      <vt:lpstr>Примеры проектов : </vt:lpstr>
      <vt:lpstr>Проекты и стратегическое планирование</vt:lpstr>
      <vt:lpstr>Проекты и стратегическое планирование</vt:lpstr>
      <vt:lpstr>Управление проектами</vt:lpstr>
      <vt:lpstr>Управление проектами</vt:lpstr>
      <vt:lpstr>Управление проектом, составляющие</vt:lpstr>
      <vt:lpstr>Сложности в управлении проектом</vt:lpstr>
      <vt:lpstr>Проект</vt:lpstr>
      <vt:lpstr>Затраты</vt:lpstr>
      <vt:lpstr>Рамки проекта</vt:lpstr>
      <vt:lpstr>Сроки</vt:lpstr>
      <vt:lpstr>Управление проектами</vt:lpstr>
      <vt:lpstr>Стадии проекта</vt:lpstr>
      <vt:lpstr>1. Замысел</vt:lpstr>
      <vt:lpstr>2. Планирование</vt:lpstr>
      <vt:lpstr>Стоимость перепланирования проекта </vt:lpstr>
      <vt:lpstr>3. Начальная стадия</vt:lpstr>
      <vt:lpstr>4. Исполнение </vt:lpstr>
      <vt:lpstr>5. Завершение</vt:lpstr>
      <vt:lpstr>Стадии проекта, затраты</vt:lpstr>
      <vt:lpstr>Жизненный цикл проекта</vt:lpstr>
      <vt:lpstr>Потенциальные ловушки</vt:lpstr>
      <vt:lpstr>Потенциальные ловушки</vt:lpstr>
      <vt:lpstr>Потенциальные ловушки</vt:lpstr>
      <vt:lpstr>Потенциальные ловушки</vt:lpstr>
      <vt:lpstr>Успешность проекта</vt:lpstr>
      <vt:lpstr>Правильное управление проектом</vt:lpstr>
      <vt:lpstr>С правильной организацией работ по управлению проектами Вы сможете</vt:lpstr>
      <vt:lpstr>Обзор областей знаний по управлению проектами и процессов управления проектами</vt:lpstr>
      <vt:lpstr>Экспертные области</vt:lpstr>
      <vt:lpstr>Экспертные области, необходимые для команды управления проектом</vt:lpstr>
      <vt:lpstr>1. Знания, стандарты и нормативные акты, относящиеся к данной области приложения</vt:lpstr>
      <vt:lpstr>Презентация PowerPoint</vt:lpstr>
      <vt:lpstr>2. Окружение проекта</vt:lpstr>
      <vt:lpstr>Окружение проекта</vt:lpstr>
      <vt:lpstr>Окружение проекта</vt:lpstr>
      <vt:lpstr>Окружение проекта</vt:lpstr>
      <vt:lpstr>3. Знания и навыки в области общего менеджмента</vt:lpstr>
      <vt:lpstr>Презентация PowerPoint</vt:lpstr>
      <vt:lpstr>Знания и навыки в области общего менеджмента</vt:lpstr>
      <vt:lpstr>4. Навыки межличностных отношений</vt:lpstr>
      <vt:lpstr>Среда управления проектами</vt:lpstr>
      <vt:lpstr>Программы и управление программами</vt:lpstr>
      <vt:lpstr>Программы и управление программами</vt:lpstr>
      <vt:lpstr>Программы и управление программами</vt:lpstr>
      <vt:lpstr>Портфели и управление портфелем</vt:lpstr>
      <vt:lpstr>Портфели и управление портфелем</vt:lpstr>
      <vt:lpstr>Подпроекты</vt:lpstr>
      <vt:lpstr>Подпроекты</vt:lpstr>
      <vt:lpstr>Офис управления проектом</vt:lpstr>
      <vt:lpstr>Офис управления проектом</vt:lpstr>
      <vt:lpstr>Офис управления проектом</vt:lpstr>
      <vt:lpstr>Презентация PowerPoint</vt:lpstr>
      <vt:lpstr>Презентация PowerPoint</vt:lpstr>
    </vt:vector>
  </TitlesOfParts>
  <Company>ООО "СибГеоПроект"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информационными проектами и ресурсами</dc:title>
  <dc:creator>Polishchuk</dc:creator>
  <cp:lastModifiedBy>BogdanPC</cp:lastModifiedBy>
  <cp:revision>419</cp:revision>
  <dcterms:created xsi:type="dcterms:W3CDTF">2011-09-01T09:07:41Z</dcterms:created>
  <dcterms:modified xsi:type="dcterms:W3CDTF">2022-01-31T14:58:04Z</dcterms:modified>
</cp:coreProperties>
</file>