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89"/>
  </p:notesMasterIdLst>
  <p:handoutMasterIdLst>
    <p:handoutMasterId r:id="rId90"/>
  </p:handoutMasterIdLst>
  <p:sldIdLst>
    <p:sldId id="531" r:id="rId5"/>
    <p:sldId id="624" r:id="rId6"/>
    <p:sldId id="698" r:id="rId7"/>
    <p:sldId id="700" r:id="rId8"/>
    <p:sldId id="706" r:id="rId9"/>
    <p:sldId id="701" r:id="rId10"/>
    <p:sldId id="705" r:id="rId11"/>
    <p:sldId id="702" r:id="rId12"/>
    <p:sldId id="703" r:id="rId13"/>
    <p:sldId id="707" r:id="rId14"/>
    <p:sldId id="704" r:id="rId15"/>
    <p:sldId id="625" r:id="rId16"/>
    <p:sldId id="709" r:id="rId17"/>
    <p:sldId id="710" r:id="rId18"/>
    <p:sldId id="711" r:id="rId19"/>
    <p:sldId id="712" r:id="rId20"/>
    <p:sldId id="713" r:id="rId21"/>
    <p:sldId id="714" r:id="rId22"/>
    <p:sldId id="715" r:id="rId23"/>
    <p:sldId id="716" r:id="rId24"/>
    <p:sldId id="718" r:id="rId25"/>
    <p:sldId id="720" r:id="rId26"/>
    <p:sldId id="719" r:id="rId27"/>
    <p:sldId id="721" r:id="rId28"/>
    <p:sldId id="722" r:id="rId29"/>
    <p:sldId id="723" r:id="rId30"/>
    <p:sldId id="724" r:id="rId31"/>
    <p:sldId id="725" r:id="rId32"/>
    <p:sldId id="727" r:id="rId33"/>
    <p:sldId id="728" r:id="rId34"/>
    <p:sldId id="729" r:id="rId35"/>
    <p:sldId id="730" r:id="rId36"/>
    <p:sldId id="755" r:id="rId37"/>
    <p:sldId id="758" r:id="rId38"/>
    <p:sldId id="759" r:id="rId39"/>
    <p:sldId id="760" r:id="rId40"/>
    <p:sldId id="761" r:id="rId41"/>
    <p:sldId id="731" r:id="rId42"/>
    <p:sldId id="732" r:id="rId43"/>
    <p:sldId id="733" r:id="rId44"/>
    <p:sldId id="734" r:id="rId45"/>
    <p:sldId id="735" r:id="rId46"/>
    <p:sldId id="737" r:id="rId47"/>
    <p:sldId id="746" r:id="rId48"/>
    <p:sldId id="762" r:id="rId49"/>
    <p:sldId id="765" r:id="rId50"/>
    <p:sldId id="766" r:id="rId51"/>
    <p:sldId id="767" r:id="rId52"/>
    <p:sldId id="768" r:id="rId53"/>
    <p:sldId id="769" r:id="rId54"/>
    <p:sldId id="770" r:id="rId55"/>
    <p:sldId id="771" r:id="rId56"/>
    <p:sldId id="772" r:id="rId57"/>
    <p:sldId id="773" r:id="rId58"/>
    <p:sldId id="774" r:id="rId59"/>
    <p:sldId id="775" r:id="rId60"/>
    <p:sldId id="776" r:id="rId61"/>
    <p:sldId id="777" r:id="rId62"/>
    <p:sldId id="764" r:id="rId63"/>
    <p:sldId id="763" r:id="rId64"/>
    <p:sldId id="743" r:id="rId65"/>
    <p:sldId id="744" r:id="rId66"/>
    <p:sldId id="781" r:id="rId67"/>
    <p:sldId id="780" r:id="rId68"/>
    <p:sldId id="778" r:id="rId69"/>
    <p:sldId id="779" r:id="rId70"/>
    <p:sldId id="782" r:id="rId71"/>
    <p:sldId id="783" r:id="rId72"/>
    <p:sldId id="784" r:id="rId73"/>
    <p:sldId id="785" r:id="rId74"/>
    <p:sldId id="786" r:id="rId75"/>
    <p:sldId id="787" r:id="rId76"/>
    <p:sldId id="788" r:id="rId77"/>
    <p:sldId id="789" r:id="rId78"/>
    <p:sldId id="790" r:id="rId79"/>
    <p:sldId id="791" r:id="rId80"/>
    <p:sldId id="792" r:id="rId81"/>
    <p:sldId id="793" r:id="rId82"/>
    <p:sldId id="794" r:id="rId83"/>
    <p:sldId id="795" r:id="rId84"/>
    <p:sldId id="796" r:id="rId85"/>
    <p:sldId id="797" r:id="rId86"/>
    <p:sldId id="798" r:id="rId87"/>
    <p:sldId id="550" r:id="rId8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lia Kramar" initials="YK" lastIdx="4" clrIdx="0">
    <p:extLst>
      <p:ext uri="{19B8F6BF-5375-455C-9EA6-DF929625EA0E}">
        <p15:presenceInfo xmlns:p15="http://schemas.microsoft.com/office/powerpoint/2012/main" userId="55caf82ad3d3c3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38F"/>
    <a:srgbClr val="002C78"/>
    <a:srgbClr val="B3FFE6"/>
    <a:srgbClr val="99FFCC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86347" autoAdjust="0"/>
  </p:normalViewPr>
  <p:slideViewPr>
    <p:cSldViewPr>
      <p:cViewPr varScale="1">
        <p:scale>
          <a:sx n="69" d="100"/>
          <a:sy n="69" d="100"/>
        </p:scale>
        <p:origin x="1264" y="36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-79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handoutMaster" Target="handoutMasters/handoutMaster1.xml"/><Relationship Id="rId95" Type="http://schemas.openxmlformats.org/officeDocument/2006/relationships/tableStyles" Target="tableStyle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commentAuthors" Target="commentAuthors.xml"/><Relationship Id="rId9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ia" userId="55caf82ad3d3c3d0" providerId="LiveId" clId="{ED95274B-A00C-40AB-893B-2D4FAF28A3D5}"/>
    <pc:docChg chg="addSld delSld modSld">
      <pc:chgData name="Yulia" userId="55caf82ad3d3c3d0" providerId="LiveId" clId="{ED95274B-A00C-40AB-893B-2D4FAF28A3D5}" dt="2020-10-21T21:48:43.543" v="6" actId="20577"/>
      <pc:docMkLst>
        <pc:docMk/>
      </pc:docMkLst>
      <pc:sldChg chg="modSp mod">
        <pc:chgData name="Yulia" userId="55caf82ad3d3c3d0" providerId="LiveId" clId="{ED95274B-A00C-40AB-893B-2D4FAF28A3D5}" dt="2020-10-21T21:48:43.543" v="6" actId="20577"/>
        <pc:sldMkLst>
          <pc:docMk/>
          <pc:sldMk cId="0" sldId="531"/>
        </pc:sldMkLst>
        <pc:spChg chg="mod">
          <ac:chgData name="Yulia" userId="55caf82ad3d3c3d0" providerId="LiveId" clId="{ED95274B-A00C-40AB-893B-2D4FAF28A3D5}" dt="2020-10-21T21:48:43.543" v="6" actId="20577"/>
          <ac:spMkLst>
            <pc:docMk/>
            <pc:sldMk cId="0" sldId="531"/>
            <ac:spMk id="10" creationId="{00000000-0000-0000-0000-000000000000}"/>
          </ac:spMkLst>
        </pc:spChg>
      </pc:sldChg>
      <pc:sldChg chg="modSp mod">
        <pc:chgData name="Yulia" userId="55caf82ad3d3c3d0" providerId="LiveId" clId="{ED95274B-A00C-40AB-893B-2D4FAF28A3D5}" dt="2020-10-21T21:44:54.223" v="0"/>
        <pc:sldMkLst>
          <pc:docMk/>
          <pc:sldMk cId="152349394" sldId="624"/>
        </pc:sldMkLst>
        <pc:spChg chg="mod">
          <ac:chgData name="Yulia" userId="55caf82ad3d3c3d0" providerId="LiveId" clId="{ED95274B-A00C-40AB-893B-2D4FAF28A3D5}" dt="2020-10-21T21:44:54.223" v="0"/>
          <ac:spMkLst>
            <pc:docMk/>
            <pc:sldMk cId="152349394" sldId="624"/>
            <ac:spMk id="6" creationId="{00000000-0000-0000-0000-000000000000}"/>
          </ac:spMkLst>
        </pc:spChg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3311814754" sldId="625"/>
        </pc:sldMkLst>
      </pc:sldChg>
      <pc:sldChg chg="del">
        <pc:chgData name="Yulia" userId="55caf82ad3d3c3d0" providerId="LiveId" clId="{ED95274B-A00C-40AB-893B-2D4FAF28A3D5}" dt="2020-10-21T21:45:45.239" v="1" actId="47"/>
        <pc:sldMkLst>
          <pc:docMk/>
          <pc:sldMk cId="1933490444" sldId="691"/>
        </pc:sldMkLst>
      </pc:sldChg>
      <pc:sldChg chg="del">
        <pc:chgData name="Yulia" userId="55caf82ad3d3c3d0" providerId="LiveId" clId="{ED95274B-A00C-40AB-893B-2D4FAF28A3D5}" dt="2020-10-21T21:45:45.239" v="1" actId="47"/>
        <pc:sldMkLst>
          <pc:docMk/>
          <pc:sldMk cId="3118406255" sldId="692"/>
        </pc:sldMkLst>
      </pc:sldChg>
      <pc:sldChg chg="del">
        <pc:chgData name="Yulia" userId="55caf82ad3d3c3d0" providerId="LiveId" clId="{ED95274B-A00C-40AB-893B-2D4FAF28A3D5}" dt="2020-10-21T21:45:45.239" v="1" actId="47"/>
        <pc:sldMkLst>
          <pc:docMk/>
          <pc:sldMk cId="298999740" sldId="693"/>
        </pc:sldMkLst>
      </pc:sldChg>
      <pc:sldChg chg="del">
        <pc:chgData name="Yulia" userId="55caf82ad3d3c3d0" providerId="LiveId" clId="{ED95274B-A00C-40AB-893B-2D4FAF28A3D5}" dt="2020-10-21T21:45:45.239" v="1" actId="47"/>
        <pc:sldMkLst>
          <pc:docMk/>
          <pc:sldMk cId="3934164432" sldId="694"/>
        </pc:sldMkLst>
      </pc:sldChg>
      <pc:sldChg chg="del">
        <pc:chgData name="Yulia" userId="55caf82ad3d3c3d0" providerId="LiveId" clId="{ED95274B-A00C-40AB-893B-2D4FAF28A3D5}" dt="2020-10-21T21:45:45.239" v="1" actId="47"/>
        <pc:sldMkLst>
          <pc:docMk/>
          <pc:sldMk cId="1643319608" sldId="695"/>
        </pc:sldMkLst>
      </pc:sldChg>
      <pc:sldChg chg="del">
        <pc:chgData name="Yulia" userId="55caf82ad3d3c3d0" providerId="LiveId" clId="{ED95274B-A00C-40AB-893B-2D4FAF28A3D5}" dt="2020-10-21T21:45:45.239" v="1" actId="47"/>
        <pc:sldMkLst>
          <pc:docMk/>
          <pc:sldMk cId="3589363074" sldId="696"/>
        </pc:sldMkLst>
      </pc:sldChg>
      <pc:sldChg chg="del">
        <pc:chgData name="Yulia" userId="55caf82ad3d3c3d0" providerId="LiveId" clId="{ED95274B-A00C-40AB-893B-2D4FAF28A3D5}" dt="2020-10-21T21:45:45.239" v="1" actId="47"/>
        <pc:sldMkLst>
          <pc:docMk/>
          <pc:sldMk cId="110525409" sldId="697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889235913" sldId="698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3532564270" sldId="699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2009708745" sldId="700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3240830968" sldId="701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4173946480" sldId="702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614542505" sldId="703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2677370541" sldId="704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569471401" sldId="705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2659423159" sldId="706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389249619" sldId="707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2269268184" sldId="709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3847719198" sldId="710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3059252643" sldId="711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1672404385" sldId="712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378355302" sldId="713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1750120542" sldId="714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3454651391" sldId="715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3268685317" sldId="716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1664716632" sldId="718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999818655" sldId="719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3964672552" sldId="720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310529866" sldId="721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555358532" sldId="722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2313048838" sldId="723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2814267076" sldId="724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184770576" sldId="725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1103686579" sldId="727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561486838" sldId="728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3070903217" sldId="729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1592660915" sldId="730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72808937" sldId="731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3202671474" sldId="732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3268277964" sldId="733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2043963353" sldId="734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353830162" sldId="735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3564264796" sldId="737"/>
        </pc:sldMkLst>
      </pc:sldChg>
      <pc:sldChg chg="del">
        <pc:chgData name="Yulia" userId="55caf82ad3d3c3d0" providerId="LiveId" clId="{ED95274B-A00C-40AB-893B-2D4FAF28A3D5}" dt="2020-10-21T21:45:45.239" v="1" actId="47"/>
        <pc:sldMkLst>
          <pc:docMk/>
          <pc:sldMk cId="3691612731" sldId="738"/>
        </pc:sldMkLst>
      </pc:sldChg>
      <pc:sldChg chg="del">
        <pc:chgData name="Yulia" userId="55caf82ad3d3c3d0" providerId="LiveId" clId="{ED95274B-A00C-40AB-893B-2D4FAF28A3D5}" dt="2020-10-21T21:45:45.239" v="1" actId="47"/>
        <pc:sldMkLst>
          <pc:docMk/>
          <pc:sldMk cId="2170933371" sldId="739"/>
        </pc:sldMkLst>
      </pc:sldChg>
      <pc:sldChg chg="del">
        <pc:chgData name="Yulia" userId="55caf82ad3d3c3d0" providerId="LiveId" clId="{ED95274B-A00C-40AB-893B-2D4FAF28A3D5}" dt="2020-10-21T21:45:45.239" v="1" actId="47"/>
        <pc:sldMkLst>
          <pc:docMk/>
          <pc:sldMk cId="3243978203" sldId="740"/>
        </pc:sldMkLst>
      </pc:sldChg>
      <pc:sldChg chg="del">
        <pc:chgData name="Yulia" userId="55caf82ad3d3c3d0" providerId="LiveId" clId="{ED95274B-A00C-40AB-893B-2D4FAF28A3D5}" dt="2020-10-21T21:45:45.239" v="1" actId="47"/>
        <pc:sldMkLst>
          <pc:docMk/>
          <pc:sldMk cId="3921988595" sldId="741"/>
        </pc:sldMkLst>
      </pc:sldChg>
      <pc:sldChg chg="del">
        <pc:chgData name="Yulia" userId="55caf82ad3d3c3d0" providerId="LiveId" clId="{ED95274B-A00C-40AB-893B-2D4FAF28A3D5}" dt="2020-10-21T21:45:45.239" v="1" actId="47"/>
        <pc:sldMkLst>
          <pc:docMk/>
          <pc:sldMk cId="1813783681" sldId="742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1690223239" sldId="743"/>
        </pc:sldMkLst>
      </pc:sldChg>
      <pc:sldChg chg="del">
        <pc:chgData name="Yulia" userId="55caf82ad3d3c3d0" providerId="LiveId" clId="{ED95274B-A00C-40AB-893B-2D4FAF28A3D5}" dt="2020-10-21T21:45:45.239" v="1" actId="47"/>
        <pc:sldMkLst>
          <pc:docMk/>
          <pc:sldMk cId="3372234765" sldId="743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2709493561" sldId="744"/>
        </pc:sldMkLst>
      </pc:sldChg>
      <pc:sldChg chg="del">
        <pc:chgData name="Yulia" userId="55caf82ad3d3c3d0" providerId="LiveId" clId="{ED95274B-A00C-40AB-893B-2D4FAF28A3D5}" dt="2020-10-21T21:45:45.239" v="1" actId="47"/>
        <pc:sldMkLst>
          <pc:docMk/>
          <pc:sldMk cId="3945754814" sldId="744"/>
        </pc:sldMkLst>
      </pc:sldChg>
      <pc:sldChg chg="add del">
        <pc:chgData name="Yulia" userId="55caf82ad3d3c3d0" providerId="LiveId" clId="{ED95274B-A00C-40AB-893B-2D4FAF28A3D5}" dt="2020-10-21T21:45:48.586" v="2"/>
        <pc:sldMkLst>
          <pc:docMk/>
          <pc:sldMk cId="723987611" sldId="746"/>
        </pc:sldMkLst>
      </pc:sldChg>
      <pc:sldChg chg="del">
        <pc:chgData name="Yulia" userId="55caf82ad3d3c3d0" providerId="LiveId" clId="{ED95274B-A00C-40AB-893B-2D4FAF28A3D5}" dt="2020-10-21T21:45:45.239" v="1" actId="47"/>
        <pc:sldMkLst>
          <pc:docMk/>
          <pc:sldMk cId="4103102296" sldId="747"/>
        </pc:sldMkLst>
      </pc:sldChg>
      <pc:sldChg chg="del">
        <pc:chgData name="Yulia" userId="55caf82ad3d3c3d0" providerId="LiveId" clId="{ED95274B-A00C-40AB-893B-2D4FAF28A3D5}" dt="2020-10-21T21:45:45.239" v="1" actId="47"/>
        <pc:sldMkLst>
          <pc:docMk/>
          <pc:sldMk cId="757342050" sldId="748"/>
        </pc:sldMkLst>
      </pc:sldChg>
      <pc:sldChg chg="del">
        <pc:chgData name="Yulia" userId="55caf82ad3d3c3d0" providerId="LiveId" clId="{ED95274B-A00C-40AB-893B-2D4FAF28A3D5}" dt="2020-10-21T21:45:45.239" v="1" actId="47"/>
        <pc:sldMkLst>
          <pc:docMk/>
          <pc:sldMk cId="2753824646" sldId="749"/>
        </pc:sldMkLst>
      </pc:sldChg>
      <pc:sldChg chg="del">
        <pc:chgData name="Yulia" userId="55caf82ad3d3c3d0" providerId="LiveId" clId="{ED95274B-A00C-40AB-893B-2D4FAF28A3D5}" dt="2020-10-21T21:45:45.239" v="1" actId="47"/>
        <pc:sldMkLst>
          <pc:docMk/>
          <pc:sldMk cId="24257091" sldId="750"/>
        </pc:sldMkLst>
      </pc:sldChg>
      <pc:sldChg chg="add del">
        <pc:chgData name="Yulia" userId="55caf82ad3d3c3d0" providerId="LiveId" clId="{ED95274B-A00C-40AB-893B-2D4FAF28A3D5}" dt="2020-10-21T21:46:21.289" v="3" actId="47"/>
        <pc:sldMkLst>
          <pc:docMk/>
          <pc:sldMk cId="2739943229" sldId="752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3250269928" sldId="755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2910507247" sldId="758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150740835" sldId="759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2439090142" sldId="760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207905269" sldId="761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831676285" sldId="762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621441944" sldId="763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201823805" sldId="764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3217811972" sldId="765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207343794" sldId="766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4116191466" sldId="767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389490135" sldId="768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1528800248" sldId="769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259875537" sldId="770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329195995" sldId="771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2787431971" sldId="772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1989442405" sldId="773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622913715" sldId="774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884043762" sldId="775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634760391" sldId="776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2654545328" sldId="777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702594662" sldId="778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3994133624" sldId="779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738727740" sldId="780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687009090" sldId="781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3075715655" sldId="782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1549144228" sldId="783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4043443915" sldId="784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3410955507" sldId="785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3185663514" sldId="786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1670260274" sldId="787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2236241987" sldId="788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3372679791" sldId="789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3376482566" sldId="790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3128466668" sldId="791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485992346" sldId="792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2931230168" sldId="793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2361327241" sldId="794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1820092225" sldId="795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2016594091" sldId="796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1621740150" sldId="797"/>
        </pc:sldMkLst>
      </pc:sldChg>
      <pc:sldChg chg="add">
        <pc:chgData name="Yulia" userId="55caf82ad3d3c3d0" providerId="LiveId" clId="{ED95274B-A00C-40AB-893B-2D4FAF28A3D5}" dt="2020-10-21T21:45:48.586" v="2"/>
        <pc:sldMkLst>
          <pc:docMk/>
          <pc:sldMk cId="2433996024" sldId="798"/>
        </pc:sldMkLst>
      </pc:sldChg>
      <pc:sldMasterChg chg="delSldLayout">
        <pc:chgData name="Yulia" userId="55caf82ad3d3c3d0" providerId="LiveId" clId="{ED95274B-A00C-40AB-893B-2D4FAF28A3D5}" dt="2020-10-21T21:45:45.239" v="1" actId="47"/>
        <pc:sldMasterMkLst>
          <pc:docMk/>
          <pc:sldMasterMk cId="4155711470" sldId="2147483673"/>
        </pc:sldMasterMkLst>
        <pc:sldLayoutChg chg="del">
          <pc:chgData name="Yulia" userId="55caf82ad3d3c3d0" providerId="LiveId" clId="{ED95274B-A00C-40AB-893B-2D4FAF28A3D5}" dt="2020-10-21T21:45:45.239" v="1" actId="47"/>
          <pc:sldLayoutMkLst>
            <pc:docMk/>
            <pc:sldMasterMk cId="4155711470" sldId="2147483673"/>
            <pc:sldLayoutMk cId="2246731134" sldId="2147483690"/>
          </pc:sldLayoutMkLst>
        </pc:sldLayoutChg>
      </pc:sldMasterChg>
    </pc:docChg>
  </pc:docChgLst>
  <pc:docChgLst>
    <pc:chgData name="Yulia Kramar" userId="55caf82ad3d3c3d0" providerId="LiveId" clId="{0123B9A9-D3D4-4DEB-AD76-F47593346B4E}"/>
    <pc:docChg chg="delSld">
      <pc:chgData name="Yulia Kramar" userId="55caf82ad3d3c3d0" providerId="LiveId" clId="{0123B9A9-D3D4-4DEB-AD76-F47593346B4E}" dt="2021-09-24T16:34:45.242" v="0" actId="47"/>
      <pc:docMkLst>
        <pc:docMk/>
      </pc:docMkLst>
      <pc:sldChg chg="del">
        <pc:chgData name="Yulia Kramar" userId="55caf82ad3d3c3d0" providerId="LiveId" clId="{0123B9A9-D3D4-4DEB-AD76-F47593346B4E}" dt="2021-09-24T16:34:45.242" v="0" actId="47"/>
        <pc:sldMkLst>
          <pc:docMk/>
          <pc:sldMk cId="3532564270" sldId="6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C8107-23F5-47D6-8589-E8E336AAEF71}" type="datetimeFigureOut">
              <a:rPr lang="ru-RU" smtClean="0"/>
              <a:t>30.09.2021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B1C5E-501D-475B-808F-113AA74414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84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9/30/2021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3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D1885-599F-42A8-B92C-53308F1DFE4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489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отображения отображает определение типа сущности с CSDL на SSDL, используя язык MSL 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Specification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язык спецификации отображения). Следующая спецификация включает элемент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содержащий элемент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EntityTypeMapping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ссылки на тип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User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языка CSDL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5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51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папке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edmxResourcesToEmbed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три XML-файла, основанные на содержимом файла *.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edmx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user.csdl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user.msl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user.ssdl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32CD6-28B1-4694-B2F5-E7952BD17524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903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32CD6-28B1-4694-B2F5-E7952BD17524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700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32CD6-28B1-4694-B2F5-E7952BD17524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34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32CD6-28B1-4694-B2F5-E7952BD17524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34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Однако разработчику не надо напрямую взаимодействовать с этими объектами, фреймворк все сделает за него. Задача же разработчика сводится в основном к написанию запросов к базе данных с помощью LINQ.</a:t>
            </a:r>
            <a:endParaRPr lang="en-US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56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66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используются два метода </a:t>
            </a:r>
            <a:r>
              <a:rPr lang="ru-RU" dirty="0" err="1"/>
              <a:t>Where</a:t>
            </a:r>
            <a:r>
              <a:rPr lang="ru-RU" dirty="0"/>
              <a:t>, но их реализация будет различной. В первом случае, </a:t>
            </a:r>
            <a:r>
              <a:rPr lang="ru-RU" dirty="0" err="1"/>
              <a:t>db.Phones.Where</a:t>
            </a:r>
            <a:r>
              <a:rPr lang="ru-RU" dirty="0"/>
              <a:t>(p=&gt; </a:t>
            </a:r>
            <a:r>
              <a:rPr lang="ru-RU" dirty="0" err="1"/>
              <a:t>p.CompanyId</a:t>
            </a:r>
            <a:r>
              <a:rPr lang="ru-RU" dirty="0"/>
              <a:t> == 1) транслируется в выражение SQL, которое было рассмотрено выше. Далее метод </a:t>
            </a:r>
            <a:r>
              <a:rPr lang="ru-RU" dirty="0" err="1"/>
              <a:t>ToList</a:t>
            </a:r>
            <a:r>
              <a:rPr lang="ru-RU" dirty="0"/>
              <a:t>() по результатам запроса создает список в памяти компьютера. После этого мы уже имеем дело со списком в памяти, а не с базой данных. И далее вызов </a:t>
            </a:r>
            <a:r>
              <a:rPr lang="ru-RU" dirty="0" err="1"/>
              <a:t>Where</a:t>
            </a:r>
            <a:r>
              <a:rPr lang="ru-RU" dirty="0"/>
              <a:t>(p=&gt; </a:t>
            </a:r>
            <a:r>
              <a:rPr lang="ru-RU" dirty="0" err="1"/>
              <a:t>p.Id</a:t>
            </a:r>
            <a:r>
              <a:rPr lang="ru-RU" dirty="0"/>
              <a:t>&lt;10) будет обращаться к списку в памяти и будет представлять </a:t>
            </a:r>
            <a:r>
              <a:rPr lang="ru-RU" dirty="0" err="1"/>
              <a:t>Linq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.</a:t>
            </a:r>
            <a:endParaRPr lang="en-US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75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Допустим, для каждого футболиста может быть определена футбольная команда, в которой он играет. И, наоборот, в одной футбольной команде могут играть несколько футболистов. То есть в данном случае у нас связь </a:t>
            </a:r>
            <a:r>
              <a:rPr lang="ru-RU" sz="1200" b="1" dirty="0"/>
              <a:t>один-ко-многим (</a:t>
            </a:r>
            <a:r>
              <a:rPr lang="ru-RU" sz="1200" b="1" dirty="0" err="1"/>
              <a:t>one-to-many</a:t>
            </a:r>
            <a:r>
              <a:rPr lang="ru-RU" sz="1200" b="1" dirty="0"/>
              <a:t>)</a:t>
            </a:r>
            <a:r>
              <a:rPr lang="ru-RU" sz="120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8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08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тип обычного свойства во внешнем ключе определяется как </a:t>
            </a:r>
            <a:r>
              <a:rPr lang="ru-RU" dirty="0" err="1"/>
              <a:t>int</a:t>
            </a:r>
            <a:r>
              <a:rPr lang="ru-RU" dirty="0"/>
              <a:t>?, то есть допускает значения </a:t>
            </a:r>
            <a:r>
              <a:rPr lang="ru-RU" dirty="0" err="1"/>
              <a:t>null</a:t>
            </a:r>
            <a:r>
              <a:rPr lang="ru-RU" dirty="0"/>
              <a:t>, то при создании базы данных соответствующее поле так будет принимать значения NULL: [</a:t>
            </a:r>
            <a:r>
              <a:rPr lang="ru-RU" dirty="0" err="1"/>
              <a:t>TeamId</a:t>
            </a:r>
            <a:r>
              <a:rPr lang="ru-RU" dirty="0"/>
              <a:t>] INT NULL.</a:t>
            </a:r>
          </a:p>
          <a:p>
            <a:r>
              <a:rPr lang="ru-RU" dirty="0"/>
              <a:t>Однако если мы изменим в классе </a:t>
            </a:r>
            <a:r>
              <a:rPr lang="ru-RU" dirty="0" err="1"/>
              <a:t>Player</a:t>
            </a:r>
            <a:r>
              <a:rPr lang="ru-RU" dirty="0"/>
              <a:t> тип </a:t>
            </a:r>
            <a:r>
              <a:rPr lang="ru-RU" dirty="0" err="1"/>
              <a:t>TeamId</a:t>
            </a:r>
            <a:r>
              <a:rPr lang="ru-RU" dirty="0"/>
              <a:t> на просто </a:t>
            </a:r>
            <a:r>
              <a:rPr lang="ru-RU" dirty="0" err="1"/>
              <a:t>int</a:t>
            </a:r>
            <a:r>
              <a:rPr lang="ru-RU" dirty="0"/>
              <a:t>: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TeamId</a:t>
            </a:r>
            <a:r>
              <a:rPr lang="ru-RU" dirty="0"/>
              <a:t> { </a:t>
            </a:r>
            <a:r>
              <a:rPr lang="ru-RU" dirty="0" err="1"/>
              <a:t>get</a:t>
            </a:r>
            <a:r>
              <a:rPr lang="ru-RU" dirty="0"/>
              <a:t>; </a:t>
            </a:r>
            <a:r>
              <a:rPr lang="ru-RU" dirty="0" err="1"/>
              <a:t>set</a:t>
            </a:r>
            <a:r>
              <a:rPr lang="ru-RU" dirty="0"/>
              <a:t>; }, то в этом случае соответствующее поле имело бы ограничение NOT NULL, а внешний ключ определял бы каскадное удаление: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0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"жадная загрузка" или </a:t>
            </a:r>
            <a:r>
              <a:rPr lang="ru-RU" b="1" dirty="0" err="1"/>
              <a:t>eager</a:t>
            </a:r>
            <a:r>
              <a:rPr lang="ru-RU" b="1" dirty="0"/>
              <a:t> </a:t>
            </a:r>
            <a:r>
              <a:rPr lang="ru-RU" b="1" dirty="0" err="1"/>
              <a:t>loading</a:t>
            </a:r>
            <a:r>
              <a:rPr lang="ru-RU" dirty="0"/>
              <a:t>. Ее суть заключается в том, чтобы использовать для </a:t>
            </a:r>
            <a:r>
              <a:rPr lang="ru-RU" dirty="0" err="1"/>
              <a:t>подгрузки</a:t>
            </a:r>
            <a:r>
              <a:rPr lang="ru-RU" dirty="0"/>
              <a:t> связанных по внешнему ключу данных метод </a:t>
            </a:r>
            <a:r>
              <a:rPr lang="ru-RU" b="1" dirty="0" err="1"/>
              <a:t>Include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Без использования метода </a:t>
            </a:r>
            <a:r>
              <a:rPr lang="ru-RU" dirty="0" err="1"/>
              <a:t>Include</a:t>
            </a:r>
            <a:r>
              <a:rPr lang="ru-RU" dirty="0"/>
              <a:t> мы бы не могли бы получить связанную команду и ее свойства: </a:t>
            </a:r>
            <a:r>
              <a:rPr lang="ru-RU" dirty="0" err="1"/>
              <a:t>p.Team.Name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68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00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этой связи между классами класс </a:t>
            </a:r>
            <a:r>
              <a:rPr lang="ru-RU" dirty="0" err="1"/>
              <a:t>UserProfile</a:t>
            </a:r>
            <a:r>
              <a:rPr lang="ru-RU" dirty="0"/>
              <a:t> является дочерним или подчиненным по отношению к классу </a:t>
            </a:r>
            <a:r>
              <a:rPr lang="ru-RU" dirty="0" err="1"/>
              <a:t>User</a:t>
            </a:r>
            <a:r>
              <a:rPr lang="ru-RU" dirty="0"/>
              <a:t>. И чтобы установить связь одни к одному, у подчиненного класса устанавливается свойство идентификатора, которое называется также, как и идентификатор в основном классе. То есть в классе </a:t>
            </a:r>
            <a:r>
              <a:rPr lang="ru-RU" dirty="0" err="1"/>
              <a:t>User</a:t>
            </a:r>
            <a:r>
              <a:rPr lang="ru-RU" dirty="0"/>
              <a:t> свойство называется </a:t>
            </a:r>
            <a:r>
              <a:rPr lang="ru-RU" dirty="0" err="1"/>
              <a:t>Id</a:t>
            </a:r>
            <a:r>
              <a:rPr lang="ru-RU" dirty="0"/>
              <a:t>, то и в </a:t>
            </a:r>
            <a:r>
              <a:rPr lang="ru-RU" dirty="0" err="1"/>
              <a:t>UserProfile</a:t>
            </a:r>
            <a:r>
              <a:rPr lang="ru-RU" dirty="0"/>
              <a:t> также свойство называется </a:t>
            </a:r>
            <a:r>
              <a:rPr lang="ru-RU" dirty="0" err="1"/>
              <a:t>Id</a:t>
            </a:r>
            <a:r>
              <a:rPr lang="ru-RU" dirty="0"/>
              <a:t>. Если бы в классе </a:t>
            </a:r>
            <a:r>
              <a:rPr lang="ru-RU" dirty="0" err="1"/>
              <a:t>User</a:t>
            </a:r>
            <a:r>
              <a:rPr lang="ru-RU" dirty="0"/>
              <a:t> свойство называлось бы </a:t>
            </a:r>
            <a:r>
              <a:rPr lang="ru-RU" dirty="0" err="1"/>
              <a:t>UserId</a:t>
            </a:r>
            <a:r>
              <a:rPr lang="ru-RU" dirty="0"/>
              <a:t>, то такое же название должно было быть и в </a:t>
            </a:r>
            <a:r>
              <a:rPr lang="ru-RU" dirty="0" err="1"/>
              <a:t>UserProfile</a:t>
            </a:r>
            <a:r>
              <a:rPr lang="ru-RU" dirty="0"/>
              <a:t>.</a:t>
            </a:r>
          </a:p>
          <a:p>
            <a:r>
              <a:rPr lang="ru-RU" dirty="0"/>
              <a:t>И в классе </a:t>
            </a:r>
            <a:r>
              <a:rPr lang="ru-RU" dirty="0" err="1"/>
              <a:t>UserProfile</a:t>
            </a:r>
            <a:r>
              <a:rPr lang="ru-RU" dirty="0"/>
              <a:t> над этим свойством </a:t>
            </a:r>
            <a:r>
              <a:rPr lang="ru-RU" dirty="0" err="1"/>
              <a:t>Id</a:t>
            </a:r>
            <a:r>
              <a:rPr lang="ru-RU" dirty="0"/>
              <a:t> устанавливаются два атрибута: [</a:t>
            </a:r>
            <a:r>
              <a:rPr lang="ru-RU" dirty="0" err="1"/>
              <a:t>Key</a:t>
            </a:r>
            <a:r>
              <a:rPr lang="ru-RU" dirty="0"/>
              <a:t>], который показывает, то это первичный ключ, и [</a:t>
            </a:r>
            <a:r>
              <a:rPr lang="ru-RU" dirty="0" err="1"/>
              <a:t>ForeignKey</a:t>
            </a:r>
            <a:r>
              <a:rPr lang="ru-RU" dirty="0"/>
              <a:t>], который показывает, что это также и внешний ключ. Причем внешний ключ к таблице объектов </a:t>
            </a:r>
            <a:r>
              <a:rPr lang="ru-RU" dirty="0" err="1"/>
              <a:t>User</a:t>
            </a:r>
            <a:r>
              <a:rPr lang="ru-RU" dirty="0"/>
              <a:t>.</a:t>
            </a:r>
          </a:p>
          <a:p>
            <a:r>
              <a:rPr lang="ru-RU" dirty="0"/>
              <a:t>Соответственно классы </a:t>
            </a:r>
            <a:r>
              <a:rPr lang="ru-RU" dirty="0" err="1"/>
              <a:t>User</a:t>
            </a:r>
            <a:r>
              <a:rPr lang="ru-RU" dirty="0"/>
              <a:t> и </a:t>
            </a:r>
            <a:r>
              <a:rPr lang="ru-RU" dirty="0" err="1"/>
              <a:t>UserProfile</a:t>
            </a:r>
            <a:r>
              <a:rPr lang="ru-RU" dirty="0"/>
              <a:t> имеют ссылки друг на друга.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06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Связь один-ко-многим реализуется, если одна модель хранит ссылку на один объект другой модели, а вторая модель может ссылаться на коллекцию объектов первой модели.</a:t>
            </a:r>
            <a:endParaRPr lang="en-US" dirty="0"/>
          </a:p>
          <a:p>
            <a:r>
              <a:rPr lang="ru-RU" dirty="0"/>
              <a:t>При удалении объектов, связанных отношением "один-ко-многим" нам надо учитывать то, что по умолчанию даже если внешний ключ допускает значение </a:t>
            </a:r>
            <a:r>
              <a:rPr lang="ru-RU" dirty="0" err="1"/>
              <a:t>null</a:t>
            </a:r>
            <a:r>
              <a:rPr lang="ru-RU" dirty="0"/>
              <a:t> (как в данном случае свойство </a:t>
            </a:r>
            <a:r>
              <a:rPr lang="ru-RU" dirty="0" err="1"/>
              <a:t>TeamId</a:t>
            </a:r>
            <a:r>
              <a:rPr lang="ru-RU" dirty="0"/>
              <a:t> в классе </a:t>
            </a:r>
            <a:r>
              <a:rPr lang="ru-RU" dirty="0" err="1"/>
              <a:t>Player</a:t>
            </a:r>
            <a:r>
              <a:rPr lang="ru-RU" dirty="0"/>
              <a:t>), мы не сможем просто так удалить одну модель, если она имеет ссылки на другую модель. Например, удаление команды в данном случае выльется в ошибку, если какой-то объект </a:t>
            </a:r>
            <a:r>
              <a:rPr lang="ru-RU" dirty="0" err="1"/>
              <a:t>Player</a:t>
            </a:r>
            <a:r>
              <a:rPr lang="ru-RU" dirty="0"/>
              <a:t> имеет ссылку на эту команду.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64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протяжении всей жизни футболист может поиграть в различных командах, а в одной команде может поиграть множество разных футболистов.</a:t>
            </a:r>
            <a:endParaRPr lang="en-US" dirty="0"/>
          </a:p>
          <a:p>
            <a:r>
              <a:rPr lang="ru-RU" dirty="0"/>
              <a:t>Обе модели имеют свойства-коллекции, через которые и будет осуществляться связь многие-ко-многим. В итоге, если мы используем </a:t>
            </a:r>
            <a:r>
              <a:rPr lang="ru-RU" dirty="0" err="1"/>
              <a:t>CodeFirst</a:t>
            </a:r>
            <a:r>
              <a:rPr lang="ru-RU" dirty="0"/>
              <a:t>, то автоматически будет создаваться база данных со следующей схемой:</a:t>
            </a:r>
            <a:r>
              <a:rPr lang="en-US" dirty="0"/>
              <a:t> </a:t>
            </a:r>
            <a:r>
              <a:rPr lang="ru-RU" dirty="0"/>
              <a:t>создается промежуточная таблица, которая хранит наборы пар </a:t>
            </a:r>
            <a:r>
              <a:rPr lang="ru-RU" dirty="0" err="1"/>
              <a:t>Player-Team</a:t>
            </a:r>
            <a:r>
              <a:rPr lang="ru-RU" dirty="0"/>
              <a:t>. И если бы мы использовали подход </a:t>
            </a:r>
            <a:r>
              <a:rPr lang="ru-RU" dirty="0" err="1"/>
              <a:t>Database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, то нам надо было также создать эту таблицу.</a:t>
            </a:r>
            <a:r>
              <a:rPr lang="en-US" dirty="0"/>
              <a:t> </a:t>
            </a:r>
            <a:r>
              <a:rPr lang="ru-RU" dirty="0"/>
              <a:t>Удаление игрока из списка команды будет означать удаление строки из таблицы </a:t>
            </a:r>
            <a:r>
              <a:rPr lang="ru-RU" dirty="0" err="1"/>
              <a:t>TeamPlayers</a:t>
            </a:r>
            <a:r>
              <a:rPr lang="ru-RU" dirty="0"/>
              <a:t>, в которой </a:t>
            </a:r>
            <a:r>
              <a:rPr lang="ru-RU" dirty="0" err="1"/>
              <a:t>id</a:t>
            </a:r>
            <a:r>
              <a:rPr lang="ru-RU" dirty="0"/>
              <a:t> игрока сопоставляется </a:t>
            </a:r>
            <a:r>
              <a:rPr lang="ru-RU" dirty="0" err="1"/>
              <a:t>id</a:t>
            </a:r>
            <a:r>
              <a:rPr lang="ru-RU" dirty="0"/>
              <a:t> команды.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74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протяжении всей жизни футболист может поиграть в различных командах, а в одной команде может поиграть множество разных футболистов.</a:t>
            </a:r>
            <a:endParaRPr lang="en-US" dirty="0"/>
          </a:p>
          <a:p>
            <a:r>
              <a:rPr lang="ru-RU" dirty="0"/>
              <a:t>Обе модели имеют свойства-коллекции, через которые и будет осуществляться связь многие-ко-многим. В итоге, если мы используем </a:t>
            </a:r>
            <a:r>
              <a:rPr lang="ru-RU" dirty="0" err="1"/>
              <a:t>CodeFirst</a:t>
            </a:r>
            <a:r>
              <a:rPr lang="ru-RU" dirty="0"/>
              <a:t>, то автоматически будет создаваться база данных со следующей схемой:</a:t>
            </a:r>
            <a:r>
              <a:rPr lang="en-US" dirty="0"/>
              <a:t> </a:t>
            </a:r>
            <a:r>
              <a:rPr lang="ru-RU" dirty="0"/>
              <a:t>создается промежуточная таблица, которая хранит наборы пар </a:t>
            </a:r>
            <a:r>
              <a:rPr lang="ru-RU" dirty="0" err="1"/>
              <a:t>Player-Team</a:t>
            </a:r>
            <a:r>
              <a:rPr lang="ru-RU" dirty="0"/>
              <a:t>. И если бы мы использовали подход </a:t>
            </a:r>
            <a:r>
              <a:rPr lang="ru-RU" dirty="0" err="1"/>
              <a:t>Database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, то нам надо было также создать эту таблицу.</a:t>
            </a:r>
            <a:r>
              <a:rPr lang="en-US" dirty="0"/>
              <a:t> </a:t>
            </a:r>
            <a:r>
              <a:rPr lang="ru-RU" dirty="0"/>
              <a:t>Удаление игрока из списка команды будет означать удаление строки из таблицы </a:t>
            </a:r>
            <a:r>
              <a:rPr lang="ru-RU" dirty="0" err="1"/>
              <a:t>TeamPlayers</a:t>
            </a:r>
            <a:r>
              <a:rPr lang="ru-RU" dirty="0"/>
              <a:t>, в которой </a:t>
            </a:r>
            <a:r>
              <a:rPr lang="ru-RU" dirty="0" err="1"/>
              <a:t>id</a:t>
            </a:r>
            <a:r>
              <a:rPr lang="ru-RU" dirty="0"/>
              <a:t> игрока сопоставляется </a:t>
            </a:r>
            <a:r>
              <a:rPr lang="ru-RU" dirty="0" err="1"/>
              <a:t>id</a:t>
            </a:r>
            <a:r>
              <a:rPr lang="ru-RU" dirty="0"/>
              <a:t> команды.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84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Использование метода </a:t>
            </a:r>
            <a:r>
              <a:rPr lang="ru-RU" dirty="0" err="1"/>
              <a:t>FirstOrDefault</a:t>
            </a:r>
            <a:r>
              <a:rPr lang="ru-RU" dirty="0"/>
              <a:t>() является более гибким, так как если выборка пуста, то он вернет значение </a:t>
            </a:r>
            <a:r>
              <a:rPr lang="ru-RU" dirty="0" err="1"/>
              <a:t>null</a:t>
            </a:r>
            <a:r>
              <a:rPr lang="ru-RU" dirty="0"/>
              <a:t>. А метод </a:t>
            </a:r>
            <a:r>
              <a:rPr lang="ru-RU" dirty="0" err="1"/>
              <a:t>First</a:t>
            </a:r>
            <a:r>
              <a:rPr lang="ru-RU" dirty="0"/>
              <a:t>() в той же ситуации выбросит ошибку.</a:t>
            </a:r>
            <a:endParaRPr lang="en-US" dirty="0"/>
          </a:p>
          <a:p>
            <a:r>
              <a:rPr lang="ru-RU" dirty="0"/>
              <a:t>Множества: </a:t>
            </a:r>
            <a:r>
              <a:rPr lang="en-US" dirty="0"/>
              <a:t>http://metanit.com/sharp/entityframework/4.6.php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14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различия будут заметны на больших объемах данных в сотни и тысячи объектов.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9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77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15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http://metanit.com/sharp/entityframework/1.4.php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7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Параметр в методе </a:t>
            </a:r>
            <a:r>
              <a:rPr lang="ru-RU" dirty="0" err="1"/>
              <a:t>SqlQuery</a:t>
            </a:r>
            <a:r>
              <a:rPr lang="ru-RU" dirty="0"/>
              <a:t> принимает название процедуры, после которого идет перечисление параметров: </a:t>
            </a:r>
            <a:r>
              <a:rPr lang="ru-RU" dirty="0" err="1"/>
              <a:t>GetPhonesByCompany</a:t>
            </a:r>
            <a:r>
              <a:rPr lang="ru-RU" dirty="0"/>
              <a:t> @</a:t>
            </a:r>
            <a:r>
              <a:rPr lang="ru-RU" dirty="0" err="1"/>
              <a:t>name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762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780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http://professorweb.ru/my/entity-framework/6/level1/1_4.php</a:t>
            </a:r>
            <a:endParaRPr lang="ru-RU" dirty="0"/>
          </a:p>
          <a:p>
            <a:r>
              <a:rPr lang="en-US" dirty="0"/>
              <a:t>http://metanit.com/sharp/entityframework/6.3.php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21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http://professorweb.ru/my/entity-framework/6/level1/1_4.php</a:t>
            </a:r>
            <a:endParaRPr lang="ru-RU" dirty="0"/>
          </a:p>
          <a:p>
            <a:r>
              <a:rPr lang="en-US" dirty="0"/>
              <a:t>http://metanit.com/sharp/entityframework/6.1.php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17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http://professorweb.ru/my/entity-framework/6/level1/1_4.php</a:t>
            </a:r>
            <a:endParaRPr lang="ru-RU" dirty="0"/>
          </a:p>
          <a:p>
            <a:r>
              <a:rPr lang="en-US" dirty="0"/>
              <a:t>http://metanit.com/sharp/entityframework/6.1.php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88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6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479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317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26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D1885-599F-42A8-B92C-53308F1DFE4D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7340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404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532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459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615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911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019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993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878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515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2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Архитекторам и разработчикам приложений, ориентированных на обработку данных, приходится учитывать необходимость достижения двух совершенно различных целей. Они должны моделировать сущности, связи и логику решаемых бизнес-задач, а также работать с ядрами СУБД, используемыми для сохранения и получения </a:t>
            </a:r>
            <a:r>
              <a:rPr lang="ru-RU" dirty="0" err="1"/>
              <a:t>данных.Данные</a:t>
            </a:r>
            <a:r>
              <a:rPr lang="ru-RU" dirty="0"/>
              <a:t> могут распределяться по нескольким системам хранения данных, в каждой из которых применяются свои протоколы, но даже в приложениях, работающих с одной системой хранения данных, необходимо поддерживать баланс между требованиями системы хранения данных и требованиями написания эффективного и удобного для обслуживания кода приложения.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015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739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64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Install-package</a:t>
            </a:r>
            <a:r>
              <a:rPr lang="en-US" baseline="0" dirty="0"/>
              <a:t> </a:t>
            </a:r>
            <a:r>
              <a:rPr lang="en-US" baseline="0" dirty="0" err="1"/>
              <a:t>entityframework</a:t>
            </a:r>
            <a:endParaRPr lang="en-US" baseline="0" dirty="0"/>
          </a:p>
          <a:p>
            <a:r>
              <a:rPr lang="ru-RU" b="0" baseline="0" dirty="0"/>
              <a:t>Поставщик </a:t>
            </a:r>
            <a:r>
              <a:rPr lang="en-US" b="0" baseline="0" dirty="0" err="1"/>
              <a:t>ADO.Net</a:t>
            </a:r>
            <a:r>
              <a:rPr lang="en-US" b="0" baseline="0" dirty="0"/>
              <a:t> -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dll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95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System.Data.Entity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6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файл содержит XML-описания сущностей, физической базы данных и инструкции относительно того, как отображать эту информацию между концептуальной и физической моделями.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мы можем через классы, определенные в приложении, взаимодействовать с таблицами из базы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32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2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0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3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70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2057400" y="6266827"/>
            <a:ext cx="2438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5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2057400" y="6266827"/>
            <a:ext cx="2438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38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Title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2057400" y="6266827"/>
            <a:ext cx="2438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90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supa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86400" cy="6858000"/>
          </a:xfrm>
        </p:spPr>
        <p:txBody>
          <a:bodyPr rtlCol="0">
            <a:normAutofit/>
          </a:bodyPr>
          <a:lstStyle/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2261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2011 © EPAM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43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777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199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5501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811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8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4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244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1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  <p:sldLayoutId id="2147483688" r:id="rId14"/>
    <p:sldLayoutId id="2147483689" r:id="rId15"/>
    <p:sldLayoutId id="2147483690" r:id="rId1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60517" y="1219200"/>
            <a:ext cx="6858000" cy="1438275"/>
          </a:xfrm>
        </p:spPr>
        <p:txBody>
          <a:bodyPr>
            <a:normAutofit/>
          </a:bodyPr>
          <a:lstStyle/>
          <a:p>
            <a:r>
              <a:rPr lang="ru-RU" sz="3200" dirty="0"/>
              <a:t>Технология работы с данными </a:t>
            </a:r>
            <a:r>
              <a:rPr lang="en-US" sz="3200" dirty="0"/>
              <a:t>Entity Framework</a:t>
            </a:r>
            <a:endParaRPr lang="ru-RU" sz="3000" cap="all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1905000" y="685800"/>
            <a:ext cx="2514600" cy="53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ru-RU" sz="3000" b="1" cap="all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Лекция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70754" y="548640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/>
              <a:t>Лектор Крамар Ю.М.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0" dirty="0"/>
              <a:t>Концепция </a:t>
            </a:r>
            <a:r>
              <a:rPr lang="en-US" sz="4400" b="0" dirty="0"/>
              <a:t>ORM</a:t>
            </a:r>
            <a:endParaRPr lang="ru-RU" b="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sz="1800" dirty="0"/>
              <a:t>С точки зрения программиста система должна выглядеть как постоянное хранилище объектов. Он может просто создавать объекты и работать с ними как обычно, а они автоматически будут сохраняться в реляционной базе данных.</a:t>
            </a:r>
          </a:p>
          <a:p>
            <a:pPr algn="just"/>
            <a:r>
              <a:rPr lang="ru-RU" sz="1800" dirty="0"/>
              <a:t>На практике всё не так просто и очевидно. Все системы ORM обычно проявляют себя в том или ином виде, уменьшая в некотором роде возможность игнорирования базы данных. Более того, слой транзакций может быть медленным и неэффективным (особенно в терминах сгенерированного SQL). Все это может привести к тому, что программы будут работать медленнее и использовать больше памяти, чем программы, написанные «вручную».</a:t>
            </a:r>
          </a:p>
          <a:p>
            <a:pPr algn="just"/>
            <a:r>
              <a:rPr lang="ru-RU" sz="1800" dirty="0"/>
              <a:t>Но ORM избавляет программиста от написания большого количества кода, часто однообразного и подверженного ошибкам, тем самым значительно повышая скорость разработки. Кроме того, большинство современных реализаций ORM позволяют программисту при необходимости самому жёстко задать код SQL-запросов, который будет использоваться при тех или иных действиях (сохранение в базу данных, загрузка, поиск и т. д.) с постоянным объектом.</a:t>
            </a:r>
          </a:p>
          <a:p>
            <a:pPr marL="0" indent="363538" algn="just"/>
            <a:endParaRPr lang="en-US" sz="1800" dirty="0"/>
          </a:p>
          <a:p>
            <a:pPr marL="0" indent="363538" algn="just"/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0" dirty="0"/>
              <a:t>Концепция </a:t>
            </a:r>
            <a:r>
              <a:rPr lang="en-US" sz="4400" b="0" dirty="0"/>
              <a:t>ORM</a:t>
            </a:r>
            <a:endParaRPr lang="ru-RU" b="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363538" algn="just">
              <a:buNone/>
            </a:pPr>
            <a:r>
              <a:rPr lang="ru-RU" sz="1800" dirty="0"/>
              <a:t>Фактически </a:t>
            </a:r>
            <a:r>
              <a:rPr lang="en-US" sz="1800" b="1" dirty="0"/>
              <a:t>ORM</a:t>
            </a:r>
            <a:r>
              <a:rPr lang="en-US" sz="1800" dirty="0"/>
              <a:t> –</a:t>
            </a:r>
            <a:r>
              <a:rPr lang="ru-RU" sz="1800" dirty="0"/>
              <a:t> набор шаблонов проектирования, соединенных вместе:</a:t>
            </a:r>
          </a:p>
          <a:p>
            <a:pPr marL="0" indent="363538" algn="just"/>
            <a:r>
              <a:rPr lang="en-US" sz="1800" dirty="0"/>
              <a:t>Metadata mapping</a:t>
            </a:r>
          </a:p>
          <a:p>
            <a:pPr marL="0" indent="363538" algn="just"/>
            <a:r>
              <a:rPr lang="en-US" sz="1800" dirty="0"/>
              <a:t>Data mapper</a:t>
            </a:r>
          </a:p>
          <a:p>
            <a:pPr marL="0" indent="363538" algn="just"/>
            <a:r>
              <a:rPr lang="en-US" sz="1800" dirty="0"/>
              <a:t>Query object</a:t>
            </a:r>
          </a:p>
          <a:p>
            <a:pPr marL="0" indent="363538" algn="just"/>
            <a:r>
              <a:rPr lang="en-US" sz="1800" dirty="0"/>
              <a:t>Lazy load</a:t>
            </a:r>
          </a:p>
          <a:p>
            <a:pPr marL="0" indent="363538" algn="just"/>
            <a:r>
              <a:rPr lang="en-US" sz="1800" dirty="0"/>
              <a:t>Unit of work </a:t>
            </a:r>
            <a:r>
              <a:rPr lang="ru-RU" sz="1800" dirty="0"/>
              <a:t>и</a:t>
            </a:r>
            <a:r>
              <a:rPr lang="en-US" sz="1800" dirty="0"/>
              <a:t> Object collection</a:t>
            </a:r>
          </a:p>
          <a:p>
            <a:pPr marL="0" indent="363538" algn="just"/>
            <a:r>
              <a:rPr lang="ru-RU" sz="1800" dirty="0"/>
              <a:t>И многое другое…</a:t>
            </a:r>
            <a:endParaRPr lang="en-US" sz="1800" dirty="0"/>
          </a:p>
          <a:p>
            <a:pPr marL="0" indent="363538" algn="just"/>
            <a:endParaRPr lang="en-US" sz="1800" dirty="0"/>
          </a:p>
          <a:p>
            <a:pPr marL="0" indent="363538" algn="just">
              <a:buNone/>
            </a:pPr>
            <a:r>
              <a:rPr lang="ru-RU" sz="1800" dirty="0"/>
              <a:t>Реализовать свой </a:t>
            </a:r>
            <a:r>
              <a:rPr lang="en-US" sz="1800" dirty="0"/>
              <a:t>ORM</a:t>
            </a:r>
            <a:r>
              <a:rPr lang="ru-RU" sz="1800" dirty="0"/>
              <a:t> достаточно тяжело, но возможно, однако уже существует множество готовых решений:</a:t>
            </a:r>
          </a:p>
          <a:p>
            <a:pPr marL="0" indent="363538" algn="just"/>
            <a:r>
              <a:rPr lang="en-US" sz="1800" dirty="0" err="1"/>
              <a:t>Linq</a:t>
            </a:r>
            <a:r>
              <a:rPr lang="en-US" sz="1800" dirty="0"/>
              <a:t> to SQL</a:t>
            </a:r>
          </a:p>
          <a:p>
            <a:pPr marL="0" indent="363538" algn="just"/>
            <a:r>
              <a:rPr lang="en-US" sz="1800" dirty="0"/>
              <a:t>ADO.NET Entity Framework</a:t>
            </a:r>
          </a:p>
          <a:p>
            <a:pPr marL="0" indent="363538" algn="just"/>
            <a:r>
              <a:rPr lang="en-US" sz="1800" dirty="0" err="1"/>
              <a:t>NHibernate</a:t>
            </a:r>
            <a:endParaRPr lang="en-US" sz="1800" dirty="0"/>
          </a:p>
          <a:p>
            <a:pPr marL="0" indent="363538" algn="just"/>
            <a:r>
              <a:rPr lang="ru-RU" sz="1800" dirty="0"/>
              <a:t>И другие</a:t>
            </a:r>
            <a:endParaRPr lang="en-US" sz="1800" dirty="0"/>
          </a:p>
          <a:p>
            <a:pPr marL="0" indent="363538" algn="just"/>
            <a:endParaRPr lang="en-US" sz="1800" dirty="0"/>
          </a:p>
          <a:p>
            <a:pPr marL="0" indent="363538" algn="just"/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7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Entity Framework</a:t>
            </a:r>
            <a:endParaRPr lang="ru-RU" sz="36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8147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Entity Framework</a:t>
            </a:r>
            <a:endParaRPr lang="en-US" b="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3538" algn="just">
              <a:buNone/>
            </a:pPr>
            <a:r>
              <a:rPr lang="ru-RU" sz="1800" dirty="0"/>
              <a:t>Платформа </a:t>
            </a:r>
            <a:r>
              <a:rPr lang="en-US" sz="1800" b="1" dirty="0"/>
              <a:t>Entity Framework </a:t>
            </a:r>
            <a:r>
              <a:rPr lang="ru-RU" sz="1800" dirty="0"/>
              <a:t>представляет собой набор технологий ADO.NET, обеспечивающих разработку приложений, связанных с обработкой данных.</a:t>
            </a:r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r>
              <a:rPr lang="en-US" sz="1800" dirty="0"/>
              <a:t>Entity Framework </a:t>
            </a:r>
            <a:r>
              <a:rPr lang="ru-RU" sz="1800" dirty="0"/>
              <a:t>позволяет работать с данными в форме специфических для домена объектов и свойств, таких как клиенты и их адреса, без необходимости обращаться к базовым таблицам и столбцам базы данных, где хранятся эти данные. Это дает разработчикам возможность работать с данными на более высоком уровне абстракции, создавать и сопровождать приложения, ориентированные на данные, используя меньше кода, чем в традиционных приложениях.</a:t>
            </a:r>
            <a:endParaRPr lang="en-US" sz="1800" dirty="0"/>
          </a:p>
          <a:p>
            <a:pPr marL="0" indent="363538" algn="just"/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6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err="1"/>
              <a:t>Entity</a:t>
            </a:r>
            <a:r>
              <a:rPr lang="ru-RU" sz="1800" dirty="0"/>
              <a:t> </a:t>
            </a:r>
            <a:r>
              <a:rPr lang="ru-RU" sz="1800" dirty="0" err="1"/>
              <a:t>Framework</a:t>
            </a:r>
            <a:r>
              <a:rPr lang="ru-RU" sz="1800" dirty="0"/>
              <a:t> (EF) — это программная модель, которая представляет собой отражение конструкций базы данных на объектно-ориентированные конструкции.</a:t>
            </a:r>
          </a:p>
          <a:p>
            <a:pPr marL="0" indent="0">
              <a:buNone/>
            </a:pPr>
            <a:r>
              <a:rPr lang="ru-RU" sz="1800" dirty="0"/>
              <a:t> </a:t>
            </a:r>
          </a:p>
          <a:p>
            <a:r>
              <a:rPr lang="ru-RU" sz="1800" dirty="0"/>
              <a:t>Используя EF, можно взаимодействовать с реляционными базами данных, не имея дело с кодом SQL (при желании). </a:t>
            </a:r>
          </a:p>
          <a:p>
            <a:endParaRPr lang="ru-RU" sz="1800" dirty="0"/>
          </a:p>
          <a:p>
            <a:r>
              <a:rPr lang="ru-RU" sz="1800" dirty="0"/>
              <a:t>Исполняющая среда EF генерирует операторы SQL, соответствующие запросам LINQ к строго типизированным классам (сущностям, </a:t>
            </a:r>
            <a:r>
              <a:rPr lang="ru-RU" sz="1800" dirty="0" err="1"/>
              <a:t>Entit</a:t>
            </a:r>
            <a:r>
              <a:rPr lang="en-US" sz="1800" dirty="0" err="1"/>
              <a:t>ies</a:t>
            </a:r>
            <a:r>
              <a:rPr lang="ru-RU" sz="1800" dirty="0"/>
              <a:t>)</a:t>
            </a:r>
            <a:r>
              <a:rPr lang="en-US" sz="1800" dirty="0"/>
              <a:t>.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/>
              <a:t>C</a:t>
            </a:r>
            <a:r>
              <a:rPr lang="ru-RU" sz="1800" b="1" dirty="0" err="1"/>
              <a:t>ущности</a:t>
            </a:r>
            <a:r>
              <a:rPr lang="ru-RU" sz="1800" b="1" dirty="0"/>
              <a:t> (</a:t>
            </a:r>
            <a:r>
              <a:rPr lang="ru-RU" sz="1800" b="1" dirty="0" err="1"/>
              <a:t>Entit</a:t>
            </a:r>
            <a:r>
              <a:rPr lang="en-US" sz="1800" b="1" dirty="0" err="1"/>
              <a:t>ies</a:t>
            </a:r>
            <a:r>
              <a:rPr lang="ru-RU" sz="1800" b="1" dirty="0"/>
              <a:t>) </a:t>
            </a:r>
            <a:r>
              <a:rPr lang="ru-RU" sz="1800" dirty="0"/>
              <a:t>- это концептуальная модель физической базы данных, которая отображается на предметную область. Эта модель называется </a:t>
            </a:r>
            <a:r>
              <a:rPr lang="ru-RU" sz="1800" i="1" dirty="0"/>
              <a:t>моделью сущностных данных (</a:t>
            </a:r>
            <a:r>
              <a:rPr lang="en-US" sz="1800" b="1" i="1" dirty="0"/>
              <a:t>Entity Data Model</a:t>
            </a:r>
            <a:r>
              <a:rPr lang="ru-RU" sz="1800" b="1" i="1" dirty="0"/>
              <a:t> — </a:t>
            </a:r>
            <a:r>
              <a:rPr lang="en-US" sz="1800" b="1" i="1" dirty="0"/>
              <a:t>EDM</a:t>
            </a:r>
            <a:r>
              <a:rPr lang="ru-RU" sz="1800" i="1" dirty="0"/>
              <a:t>)</a:t>
            </a:r>
            <a:r>
              <a:rPr lang="ru-RU" sz="1800" dirty="0"/>
              <a:t>. Не смотря на то, что сущности клиентской стороны в конечном итоге отображаются на таблицу базы данных, жесткая связь между именами свойств сущностных классов и именами столбцов таблиц с данными отсутствует.</a:t>
            </a:r>
          </a:p>
          <a:p>
            <a:endParaRPr lang="ru-RU" sz="1800" dirty="0"/>
          </a:p>
          <a:p>
            <a:pPr algn="just"/>
            <a:r>
              <a:rPr lang="ru-RU" sz="1800" dirty="0"/>
              <a:t>Модель </a:t>
            </a:r>
            <a:r>
              <a:rPr lang="en-US" sz="1800" dirty="0"/>
              <a:t>EDM</a:t>
            </a:r>
            <a:r>
              <a:rPr lang="ru-RU" sz="1800" dirty="0"/>
              <a:t> представляет собой набор классов клиентской стороны, которые отображаются на физическую базу данных.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52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dirty="0"/>
              <a:t>	</a:t>
            </a:r>
            <a:r>
              <a:rPr lang="ru-RU" sz="1800" dirty="0"/>
              <a:t>Точкой входа для работы с моделью сущностных данных является класс </a:t>
            </a:r>
            <a:r>
              <a:rPr lang="en-US" sz="1800" dirty="0" err="1"/>
              <a:t>DbContext</a:t>
            </a:r>
            <a:r>
              <a:rPr lang="ru-RU" sz="1800" dirty="0"/>
              <a:t>. Его основное назначение заключается в том, что он:</a:t>
            </a:r>
            <a:endParaRPr lang="en-US" sz="1800" dirty="0"/>
          </a:p>
          <a:p>
            <a:pPr algn="just">
              <a:buNone/>
            </a:pPr>
            <a:endParaRPr lang="ru-RU" sz="1800" dirty="0"/>
          </a:p>
          <a:p>
            <a:pPr algn="just"/>
            <a:r>
              <a:rPr lang="ru-RU" sz="1800" dirty="0"/>
              <a:t>Отслеживает сущностные объекты, которые уже извлечены. Если объект запрашивается снова, он берется из контекста объектов.</a:t>
            </a:r>
            <a:endParaRPr lang="en-US" sz="1800" dirty="0"/>
          </a:p>
          <a:p>
            <a:pPr algn="just"/>
            <a:endParaRPr lang="ru-RU" sz="1800" dirty="0"/>
          </a:p>
          <a:p>
            <a:pPr algn="just"/>
            <a:r>
              <a:rPr lang="ru-RU" sz="1800" dirty="0"/>
              <a:t>Хранит информацию состояния сущностей. Вы можете получить информацию о добавленных, модифицированных и удаленных объектах.</a:t>
            </a:r>
            <a:endParaRPr lang="en-US" sz="1800" dirty="0"/>
          </a:p>
          <a:p>
            <a:pPr algn="just"/>
            <a:endParaRPr lang="ru-RU" sz="1800" dirty="0"/>
          </a:p>
          <a:p>
            <a:pPr algn="just"/>
            <a:r>
              <a:rPr lang="ru-RU" sz="1800" dirty="0"/>
              <a:t>Позволяет обновлять объекты из контекста объектов для записи изменений в лежащее в основе хранилище.</a:t>
            </a:r>
          </a:p>
          <a:p>
            <a:pPr algn="just">
              <a:buNone/>
            </a:pPr>
            <a:endParaRPr lang="ru-RU" sz="18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04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Способы работы с </a:t>
            </a:r>
            <a:r>
              <a:rPr lang="en-US" sz="1800" dirty="0"/>
              <a:t>EF:</a:t>
            </a:r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/>
            <a:r>
              <a:rPr lang="en-US" sz="1800" b="1" dirty="0"/>
              <a:t>Data first </a:t>
            </a:r>
            <a:r>
              <a:rPr lang="en-US" sz="1800" dirty="0"/>
              <a:t>– </a:t>
            </a:r>
            <a:r>
              <a:rPr lang="ru-RU" sz="1800" dirty="0"/>
              <a:t>генерация сущностей на основании структуры данных в источнике;</a:t>
            </a:r>
            <a:endParaRPr lang="en-US" sz="1800" dirty="0"/>
          </a:p>
          <a:p>
            <a:pPr marL="0" indent="363538" algn="just"/>
            <a:r>
              <a:rPr lang="en-US" sz="1800" b="1" dirty="0"/>
              <a:t>Model first</a:t>
            </a:r>
            <a:r>
              <a:rPr lang="ru-RU" sz="1800" b="1" dirty="0"/>
              <a:t> </a:t>
            </a:r>
            <a:r>
              <a:rPr lang="ru-RU" sz="1800" dirty="0"/>
              <a:t>– создание сущностей при помощи дизайнера, а затем </a:t>
            </a:r>
            <a:r>
              <a:rPr lang="ru-RU" sz="1800" dirty="0" err="1"/>
              <a:t>автогенерация</a:t>
            </a:r>
            <a:r>
              <a:rPr lang="ru-RU" sz="1800" dirty="0"/>
              <a:t> хранилища;</a:t>
            </a:r>
            <a:endParaRPr lang="en-US" sz="1800" dirty="0"/>
          </a:p>
          <a:p>
            <a:pPr marL="0" indent="363538" algn="just"/>
            <a:r>
              <a:rPr lang="en-US" sz="1800" b="1" dirty="0"/>
              <a:t>Code first</a:t>
            </a:r>
            <a:r>
              <a:rPr lang="ru-RU" sz="1800" b="1" dirty="0"/>
              <a:t> </a:t>
            </a:r>
            <a:r>
              <a:rPr lang="ru-RU" sz="1800" dirty="0"/>
              <a:t>– написание кода, а затем </a:t>
            </a:r>
            <a:r>
              <a:rPr lang="ru-RU" sz="1800" dirty="0" err="1"/>
              <a:t>автогенерация</a:t>
            </a:r>
            <a:r>
              <a:rPr lang="ru-RU" sz="1800" dirty="0"/>
              <a:t> сущностей и хранилища.</a:t>
            </a:r>
          </a:p>
          <a:p>
            <a:pPr marL="0" indent="363538" algn="just"/>
            <a:endParaRPr lang="ru-RU" sz="1800" dirty="0"/>
          </a:p>
          <a:p>
            <a:pPr marL="0" indent="363538" algn="just">
              <a:buNone/>
            </a:pPr>
            <a:r>
              <a:rPr lang="ru-RU" sz="1800" dirty="0"/>
              <a:t>Подход </a:t>
            </a:r>
            <a:r>
              <a:rPr lang="en-US" sz="1800" b="1" dirty="0"/>
              <a:t>code first </a:t>
            </a:r>
            <a:r>
              <a:rPr lang="ru-RU" sz="1800" dirty="0"/>
              <a:t>позволяет писать реальный код, а затем вносить изменения в сгенерированную модель и структуру хранилища по ходу внесения изменений:</a:t>
            </a:r>
            <a:endParaRPr lang="en-US" sz="18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1608"/>
          </a:xfrm>
        </p:spPr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Для работы с </a:t>
            </a:r>
            <a:r>
              <a:rPr lang="en-US" sz="1800" dirty="0"/>
              <a:t>EF</a:t>
            </a:r>
            <a:r>
              <a:rPr lang="ru-RU" sz="1800" dirty="0"/>
              <a:t> необходимо подключить библиотеку</a:t>
            </a:r>
            <a:r>
              <a:rPr lang="en-US" sz="1800" dirty="0"/>
              <a:t>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1700808"/>
            <a:ext cx="7020505" cy="439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20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Подход </a:t>
            </a:r>
            <a:r>
              <a:rPr lang="en-US" sz="1800" b="1" dirty="0"/>
              <a:t>code first </a:t>
            </a:r>
            <a:r>
              <a:rPr lang="ru-RU" sz="1800" dirty="0"/>
              <a:t>позволяет писать реальный код, а затем вносить изменения в сгенерированную модель и структуру хранилища по ходу внесения изменений:</a:t>
            </a:r>
          </a:p>
          <a:p>
            <a:pPr marL="0" indent="363538" algn="just">
              <a:buNone/>
            </a:pPr>
            <a:r>
              <a:rPr lang="ru-RU" sz="1800" dirty="0"/>
              <a:t>Имеем классы:</a:t>
            </a:r>
          </a:p>
          <a:p>
            <a:pPr marL="0" indent="363538" algn="just">
              <a:buNone/>
            </a:pPr>
            <a:r>
              <a:rPr lang="en-US" sz="1800" dirty="0"/>
              <a:t>Author</a:t>
            </a:r>
            <a:r>
              <a:rPr lang="ru-RU" sz="1800" dirty="0"/>
              <a:t> с полями</a:t>
            </a:r>
            <a:r>
              <a:rPr lang="en-US" sz="1800" dirty="0"/>
              <a:t>:</a:t>
            </a:r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r>
              <a:rPr lang="en-US" sz="1800" dirty="0"/>
              <a:t>Blog </a:t>
            </a:r>
            <a:r>
              <a:rPr lang="ru-RU" sz="1800" dirty="0"/>
              <a:t>с полями:</a:t>
            </a:r>
            <a:endParaRPr lang="en-US" sz="18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285" y="3051811"/>
            <a:ext cx="7358114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AuthorId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Registration { get; set;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string Email { get; set;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AvatarUrl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AuthenticationInfo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AuthenticationInfo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get; set;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5915" y="5007288"/>
            <a:ext cx="735811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BlogId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string Title { get; set;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Discription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Author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Author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get; set; }</a:t>
            </a:r>
            <a:r>
              <a:rPr lang="ru-R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200" dirty="0">
                <a:latin typeface="Courier New" pitchFamily="49" charset="0"/>
                <a:cs typeface="Courier New" pitchFamily="49" charset="0"/>
              </a:rPr>
              <a:t> ссылается на автора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Created { get; set;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LastEntry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get; set; }</a:t>
            </a:r>
          </a:p>
        </p:txBody>
      </p:sp>
    </p:spTree>
    <p:extLst>
      <p:ext uri="{BB962C8B-B14F-4D97-AF65-F5344CB8AC3E}">
        <p14:creationId xmlns:p14="http://schemas.microsoft.com/office/powerpoint/2010/main" val="345465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0" dirty="0"/>
              <a:t>Шаблоны проектирования доступа к данным</a:t>
            </a:r>
            <a:endParaRPr lang="en-US" sz="2000" b="0" dirty="0"/>
          </a:p>
          <a:p>
            <a:r>
              <a:rPr lang="ru-RU" sz="2000" b="0" dirty="0"/>
              <a:t>Концепция </a:t>
            </a:r>
            <a:r>
              <a:rPr lang="en-US" sz="2000" b="0" dirty="0"/>
              <a:t>ORM</a:t>
            </a:r>
            <a:endParaRPr lang="ru-RU" sz="2000" b="0" dirty="0"/>
          </a:p>
          <a:p>
            <a:r>
              <a:rPr lang="en-US" sz="2000" b="0" dirty="0"/>
              <a:t>ADO.NET Entity Framework</a:t>
            </a:r>
            <a:endParaRPr lang="ru-RU" sz="2000" b="0" dirty="0"/>
          </a:p>
          <a:p>
            <a:r>
              <a:rPr lang="ru-RU" sz="2000" b="0" dirty="0"/>
              <a:t>Шаблоны Репозиторий и Единица работы </a:t>
            </a:r>
            <a:r>
              <a:rPr lang="en-GB" sz="2000" b="0" dirty="0"/>
              <a:t>(Repository, Unit of Work - </a:t>
            </a:r>
            <a:r>
              <a:rPr lang="en-GB" sz="2000" b="0" dirty="0" err="1"/>
              <a:t>UoW</a:t>
            </a:r>
            <a:r>
              <a:rPr lang="en-GB" sz="2000" b="0" dirty="0"/>
              <a:t>)</a:t>
            </a:r>
            <a:endParaRPr lang="ru-RU" sz="2000" b="0" dirty="0"/>
          </a:p>
          <a:p>
            <a:pPr marL="0" indent="0">
              <a:buNone/>
            </a:pPr>
            <a:endParaRPr lang="ru-RU" sz="2000" b="0" dirty="0"/>
          </a:p>
          <a:p>
            <a:pPr>
              <a:buNone/>
            </a:pPr>
            <a:endParaRPr lang="ru-RU" sz="2000" b="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493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Теперь необходимо сгенерировать модель и хранилище:</a:t>
            </a:r>
          </a:p>
          <a:p>
            <a:pPr marL="0" indent="363538" algn="just">
              <a:buNone/>
            </a:pPr>
            <a:r>
              <a:rPr lang="ru-RU" sz="1800" dirty="0"/>
              <a:t>Для работы с моделью нужно реализовать класс:</a:t>
            </a: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r>
              <a:rPr lang="ru-RU" sz="1800" dirty="0"/>
              <a:t>Этот класс наследует </a:t>
            </a:r>
            <a:r>
              <a:rPr lang="en-US" sz="1800" dirty="0" err="1"/>
              <a:t>DbContext</a:t>
            </a:r>
            <a:r>
              <a:rPr lang="ru-RU" sz="1800" dirty="0"/>
              <a:t> – контекстный объект </a:t>
            </a:r>
            <a:r>
              <a:rPr lang="en-US" sz="1800" dirty="0"/>
              <a:t>EF.</a:t>
            </a:r>
          </a:p>
          <a:p>
            <a:pPr marL="0" indent="363538" algn="just">
              <a:buNone/>
            </a:pPr>
            <a:r>
              <a:rPr lang="ru-RU" sz="1800" dirty="0"/>
              <a:t>Так же надо создать инициализатор для </a:t>
            </a:r>
            <a:r>
              <a:rPr lang="en-US" sz="1800" dirty="0"/>
              <a:t>EF:</a:t>
            </a:r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r>
              <a:rPr lang="ru-RU" sz="1800" dirty="0"/>
              <a:t>Тип наследуемого класса сообщает о необходимых действиях при изменении модели.</a:t>
            </a: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2286000"/>
            <a:ext cx="735811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PostITEntities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DbContext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&lt;Blog&gt; Blogs { get; set;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&lt;Author&gt; Authors { get; set; 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278661"/>
            <a:ext cx="735811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DBInitializer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DropCreateDatabaseIfModelChanges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PostITEntities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{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85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Проинициализировать </a:t>
            </a:r>
            <a:r>
              <a:rPr lang="en-US" sz="1800" dirty="0"/>
              <a:t>EF:</a:t>
            </a:r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r>
              <a:rPr lang="ru-RU" sz="1800" dirty="0"/>
              <a:t>И использовать </a:t>
            </a:r>
            <a:r>
              <a:rPr lang="en-US" sz="1800" dirty="0"/>
              <a:t>EF </a:t>
            </a:r>
            <a:r>
              <a:rPr lang="ru-RU" sz="1800" dirty="0"/>
              <a:t>в коде:</a:t>
            </a:r>
            <a:endParaRPr lang="en-US" sz="18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1838419"/>
            <a:ext cx="735811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protected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Application_Start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System.Data.Entity.Database.SetInitializer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(new 		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DBInitializer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3435458"/>
            <a:ext cx="7358114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PostITEntities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dc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PostITEntities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authors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dс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Authors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author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authors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{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("{0}{1}",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Last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16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Если не использовать инициализаторы, то необходимо описать конструктор класса контекста и соответствующую ему строку подключения к базе данных</a:t>
            </a:r>
            <a:r>
              <a:rPr lang="en-US" sz="1800" dirty="0"/>
              <a:t>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8662" y="2364621"/>
            <a:ext cx="7358114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PostITEntities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DbContext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PostITEntities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base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DbConnection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")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    {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&lt;Blog&gt; Blogs { get; set;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&lt;Author&gt; Authors { get; set; 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4273332"/>
            <a:ext cx="7358114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connectionStrings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&lt;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DBConnection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connectionString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source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localdb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)\v11.0;Initial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Catalog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userstore.mdf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Integrated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Security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;"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providerName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System.Data.SqlClient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"/&gt;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&lt;/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connectionStrings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72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Конфигурация </a:t>
            </a:r>
            <a:r>
              <a:rPr lang="en-US" sz="1800" dirty="0"/>
              <a:t>EF: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2943" y="1818291"/>
            <a:ext cx="7358114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&lt;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section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entityFramework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System.Data.Entity.Internal.ConfigFile.EntityFrameworkSection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EntityFramework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=6.0.0.0,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Culture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neutral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PublicKeyToken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=b77a5c561934e089"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requirePermission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" /&gt;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&lt;/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&lt;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startup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&lt;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supportedRuntime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="v4.0"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sku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=".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NETFramework,Version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=v4.5" /&gt;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&lt;/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startup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&lt;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entityFramework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&lt;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defaultConnectionFactory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System.Data.Entity.Infrastructure.SqlConnectionFactory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EntityFramework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" /&gt;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&lt;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providers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  &lt;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provider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invariantName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System.Data.SqlClient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System.Data.Entity.SqlServer.SqlProviderServices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EntityFramework.SqlServer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" /&gt;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&lt;/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providers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&lt;/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entityFramework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18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1201688"/>
          </a:xfrm>
        </p:spPr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Подход </a:t>
            </a:r>
            <a:r>
              <a:rPr lang="en-US" sz="1800" b="1" dirty="0"/>
              <a:t>code first </a:t>
            </a:r>
            <a:r>
              <a:rPr lang="ru-RU" sz="1800" dirty="0"/>
              <a:t>применяется и к уже существующей базе данных.</a:t>
            </a:r>
          </a:p>
          <a:p>
            <a:pPr marL="0" indent="363538" algn="just">
              <a:buNone/>
            </a:pPr>
            <a:r>
              <a:rPr lang="ru-RU" sz="1800" dirty="0"/>
              <a:t>Например имеется база данных с таблицей </a:t>
            </a:r>
            <a:r>
              <a:rPr lang="en-US" sz="1800" dirty="0"/>
              <a:t>Users</a:t>
            </a:r>
            <a:r>
              <a:rPr lang="ru-RU" sz="1800" dirty="0"/>
              <a:t>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2267744" y="2276872"/>
            <a:ext cx="4592538" cy="34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9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Создадим конфигурацию для подключения к </a:t>
            </a:r>
            <a:r>
              <a:rPr lang="ru-RU" sz="1800" dirty="0" err="1"/>
              <a:t>бд</a:t>
            </a:r>
            <a:r>
              <a:rPr lang="en-US" sz="1800" dirty="0"/>
              <a:t>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8662" y="2124677"/>
            <a:ext cx="735811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="utf-8"?&gt;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&lt;!--остальное содержимое--&gt;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&lt;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connectionStrings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    &lt;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UserDB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connectionString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source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localdb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)\v11.0;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AttachDbFilename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=|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DataDirectory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userstoredb.mdf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Integrated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Security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;"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 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providerName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System.Data.SqlClient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"/&gt;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  &lt;/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connectionStrings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8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Определим классы модели данных </a:t>
            </a:r>
            <a:r>
              <a:rPr lang="ru-RU" sz="1800" dirty="0" err="1"/>
              <a:t>User</a:t>
            </a:r>
            <a:r>
              <a:rPr lang="ru-RU" sz="1800" dirty="0"/>
              <a:t> и контекста </a:t>
            </a:r>
            <a:r>
              <a:rPr lang="ru-RU" sz="1800" dirty="0" err="1"/>
              <a:t>UserContext</a:t>
            </a:r>
            <a:r>
              <a:rPr lang="en-US" sz="1800" dirty="0"/>
              <a:t>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8662" y="2124677"/>
            <a:ext cx="7358114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User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{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3965059"/>
            <a:ext cx="7358114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UserContext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DbContext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{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UserContext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():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base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UserDB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")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    { 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DbSet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User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Users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48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Для получения данных определим, например, следующий код консольного приложения</a:t>
            </a:r>
            <a:r>
              <a:rPr lang="en-US" sz="1800" dirty="0"/>
              <a:t>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2943" y="2209800"/>
            <a:ext cx="7358114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UserContext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UserContext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())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{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users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db.Users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User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u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users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{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("{0}.{1} - {2}",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u.Id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u.Name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u.Age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);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    }</a:t>
            </a:r>
            <a:endParaRPr lang="uk-U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267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Подход </a:t>
            </a:r>
            <a:r>
              <a:rPr lang="en-US" sz="1800" b="1" dirty="0"/>
              <a:t>data first </a:t>
            </a:r>
            <a:r>
              <a:rPr lang="ru-RU" sz="1800" dirty="0"/>
              <a:t>подходит для тех случаев, когда разработчик уже имеет готовую базу данных, а в системе установлен соответствующий провайдер для работы с СУБД. Классы сущностей сгенерируются дизайнером </a:t>
            </a:r>
            <a:r>
              <a:rPr lang="ru-RU" sz="1800" dirty="0" err="1"/>
              <a:t>Entity</a:t>
            </a:r>
            <a:r>
              <a:rPr lang="ru-RU" sz="1800" dirty="0"/>
              <a:t> </a:t>
            </a:r>
            <a:r>
              <a:rPr lang="ru-RU" sz="1800" dirty="0" err="1"/>
              <a:t>Data</a:t>
            </a:r>
            <a:r>
              <a:rPr lang="ru-RU" sz="1800" dirty="0"/>
              <a:t> </a:t>
            </a:r>
            <a:r>
              <a:rPr lang="ru-RU" sz="1800" dirty="0" err="1"/>
              <a:t>Model</a:t>
            </a:r>
            <a:r>
              <a:rPr lang="ru-RU" sz="1800" dirty="0"/>
              <a:t>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979004" y="2707449"/>
            <a:ext cx="7185992" cy="333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0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Генерируем модель из готовой </a:t>
            </a:r>
            <a:r>
              <a:rPr lang="ru-RU" sz="1800" dirty="0" err="1"/>
              <a:t>бд</a:t>
            </a:r>
            <a:r>
              <a:rPr lang="ru-RU" sz="1800" dirty="0"/>
              <a:t>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5924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одержимое 3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8775" algn="just">
              <a:buNone/>
            </a:pPr>
            <a:r>
              <a:rPr lang="ru-RU" sz="2400" dirty="0"/>
              <a:t>В фокусе - </a:t>
            </a:r>
            <a:r>
              <a:rPr lang="ru-RU" sz="2400" b="1" dirty="0"/>
              <a:t>уровень доступа к данным </a:t>
            </a:r>
            <a:r>
              <a:rPr lang="ru-RU" sz="2400" dirty="0"/>
              <a:t>– шаблоны проектирования и технологии реализации доступа к данным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/>
              <a:t>Шаблоны проектирования </a:t>
            </a:r>
            <a:r>
              <a:rPr lang="ru-RU" sz="4400" b="0" dirty="0"/>
              <a:t>доступа к данным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37" name="Номер слайда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090" y="2729404"/>
            <a:ext cx="2981325" cy="34782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611" y="2974031"/>
            <a:ext cx="26574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35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Выбираем соединение с </a:t>
            </a:r>
            <a:r>
              <a:rPr lang="ru-RU" sz="1800" dirty="0" err="1"/>
              <a:t>бд</a:t>
            </a:r>
            <a:r>
              <a:rPr lang="ru-RU" sz="1800" dirty="0"/>
              <a:t> или создаем новое: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24075" y="1818291"/>
            <a:ext cx="4895850" cy="436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86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Определяем содержание модели (таблицы, хранимые процедуры: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95437" y="1858962"/>
            <a:ext cx="59531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03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Строка подключения </a:t>
            </a:r>
            <a:r>
              <a:rPr lang="en-US" sz="1800" dirty="0"/>
              <a:t>EDM: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1928427"/>
            <a:ext cx="7358114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connectionStrings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   &lt;add name="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userContext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" 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providerName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System.Data.EntityClient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"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connectionString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="metadata=res://*/</a:t>
            </a:r>
            <a:r>
              <a:rPr lang="en-US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user.csdl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|res://*/</a:t>
            </a:r>
            <a:r>
              <a:rPr lang="en-US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user.ssdl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|res://*/</a:t>
            </a:r>
            <a:r>
              <a:rPr lang="en-US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user.msl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;provider=</a:t>
            </a:r>
            <a:r>
              <a:rPr lang="en-US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System.Data.SqlClient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;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       provider connection string="data source=HP-PC\SQLEXPRESS;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       initial catalog=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persondb;integrated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security=True;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       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MultipleActiveResultSets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True;App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EntityFramework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"" 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 &lt;/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connectionStrings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2660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ADO.NET Entity Framework</a:t>
            </a:r>
            <a:endParaRPr lang="ru-RU" b="0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/>
              <a:t>	Entity Framework </a:t>
            </a:r>
            <a:r>
              <a:rPr lang="ru-RU" sz="1600" dirty="0"/>
              <a:t>имеет несколько уровней для отображения таблиц базы данных на объекты:</a:t>
            </a:r>
          </a:p>
          <a:p>
            <a:pPr>
              <a:buNone/>
            </a:pPr>
            <a:endParaRPr lang="ru-RU" sz="1600" dirty="0"/>
          </a:p>
          <a:p>
            <a:r>
              <a:rPr lang="ru-RU" sz="1600" dirty="0"/>
              <a:t>логический — этот уровень определяет реляционные данные;</a:t>
            </a:r>
          </a:p>
          <a:p>
            <a:endParaRPr lang="ru-RU" sz="1600" dirty="0"/>
          </a:p>
          <a:p>
            <a:r>
              <a:rPr lang="ru-RU" sz="1600" dirty="0"/>
              <a:t>концептуальный — этот уровень определяет классы .NET;</a:t>
            </a:r>
          </a:p>
          <a:p>
            <a:endParaRPr lang="ru-RU" sz="1600" dirty="0"/>
          </a:p>
          <a:p>
            <a:r>
              <a:rPr lang="ru-RU" sz="1600" dirty="0"/>
              <a:t>отображения — этот уровень определяет отображение классов .NET на реляционные таблицы и ассоциации.</a:t>
            </a:r>
          </a:p>
          <a:p>
            <a:endParaRPr lang="ru-RU" sz="1600" dirty="0"/>
          </a:p>
          <a:p>
            <a:r>
              <a:rPr lang="ru-RU" sz="1600" dirty="0"/>
              <a:t>В </a:t>
            </a:r>
            <a:r>
              <a:rPr lang="en-US" sz="1600" dirty="0"/>
              <a:t>EF</a:t>
            </a:r>
            <a:r>
              <a:rPr lang="ru-RU" sz="1600" dirty="0"/>
              <a:t> каждый из этих трех уровней фиксируется в </a:t>
            </a:r>
            <a:r>
              <a:rPr lang="en-US" sz="1600" dirty="0"/>
              <a:t>XML</a:t>
            </a:r>
            <a:r>
              <a:rPr lang="ru-RU" sz="1600" dirty="0"/>
              <a:t>-файле. В результате использования интегрированных визуальных конструкторов </a:t>
            </a:r>
            <a:r>
              <a:rPr lang="en-US" sz="1600" dirty="0"/>
              <a:t>Entity Framework</a:t>
            </a:r>
            <a:r>
              <a:rPr lang="ru-RU" sz="1600" dirty="0"/>
              <a:t> создается </a:t>
            </a:r>
            <a:r>
              <a:rPr lang="en-US" sz="1600" dirty="0"/>
              <a:t>Entity Data Model</a:t>
            </a:r>
            <a:r>
              <a:rPr lang="ru-RU" sz="1600" dirty="0"/>
              <a:t>-файл с расширением *.</a:t>
            </a:r>
            <a:r>
              <a:rPr lang="en-US" sz="1600" dirty="0" err="1"/>
              <a:t>edmx</a:t>
            </a:r>
            <a:r>
              <a:rPr lang="ru-RU" sz="1600" dirty="0"/>
              <a:t>.</a:t>
            </a:r>
          </a:p>
          <a:p>
            <a:pPr>
              <a:buNone/>
            </a:pPr>
            <a:endParaRPr lang="ru-RU" sz="1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69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 Логический уровень определен на языке SSDL (</a:t>
            </a:r>
            <a:r>
              <a:rPr lang="ru-RU" sz="1800" dirty="0" err="1"/>
              <a:t>Store</a:t>
            </a:r>
            <a:r>
              <a:rPr lang="ru-RU" sz="1800" dirty="0"/>
              <a:t> </a:t>
            </a:r>
            <a:r>
              <a:rPr lang="ru-RU" sz="1800" dirty="0" err="1"/>
              <a:t>Schema</a:t>
            </a:r>
            <a:r>
              <a:rPr lang="ru-RU" sz="1800" dirty="0"/>
              <a:t> </a:t>
            </a:r>
            <a:r>
              <a:rPr lang="ru-RU" sz="1800" dirty="0" err="1"/>
              <a:t>Definition</a:t>
            </a:r>
            <a:r>
              <a:rPr lang="ru-RU" sz="1800" dirty="0"/>
              <a:t> </a:t>
            </a:r>
            <a:r>
              <a:rPr lang="ru-RU" sz="1800" dirty="0" err="1"/>
              <a:t>Language</a:t>
            </a:r>
            <a:r>
              <a:rPr lang="ru-RU" sz="1800" dirty="0"/>
              <a:t> — язык определения схемы хранилища) и определяет структуру таблиц базы данных и их отношений.</a:t>
            </a:r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2438400"/>
            <a:ext cx="7358114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&lt;!-- SSDL content --&gt;</a:t>
            </a:r>
          </a:p>
          <a:p>
            <a:pPr>
              <a:buNone/>
            </a:pPr>
            <a:endParaRPr lang="en-US" sz="1600" noProof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&lt;EntityType Name="Users"&gt;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&lt;Key&gt;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&lt;PropertyRef Name="Id" /&gt;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&lt;/Key&gt;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&lt;Property Name="Id" Type="int" Nullable="false" StoreGeneratedPattern="Identity" /&gt;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&lt;Property Name="Name" Type="nvarchar" Nullable="false" MaxLength="50" /&gt;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&lt;Property Name="Age" Type="int" Nullable="false" /&gt;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&lt;/EntityType&gt;</a:t>
            </a:r>
          </a:p>
        </p:txBody>
      </p:sp>
    </p:spTree>
    <p:extLst>
      <p:ext uri="{BB962C8B-B14F-4D97-AF65-F5344CB8AC3E}">
        <p14:creationId xmlns:p14="http://schemas.microsoft.com/office/powerpoint/2010/main" val="2910507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Концептуальный уровень определяет классы .NET. Этот уровень создается на языке </a:t>
            </a:r>
            <a:r>
              <a:rPr lang="en-US" sz="1800" dirty="0"/>
              <a:t>CSDL</a:t>
            </a:r>
            <a:r>
              <a:rPr lang="ru-RU" sz="1800" dirty="0"/>
              <a:t> (</a:t>
            </a:r>
            <a:r>
              <a:rPr lang="en-US" sz="1800" dirty="0"/>
              <a:t>Conceptual Schema Definition Language</a:t>
            </a:r>
            <a:r>
              <a:rPr lang="ru-RU" sz="1800" dirty="0"/>
              <a:t> — язык концептуального определения схемы):</a:t>
            </a:r>
          </a:p>
          <a:p>
            <a:pPr marL="0" indent="363538">
              <a:buNone/>
            </a:pPr>
            <a:endParaRPr lang="ru-RU" sz="1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943" y="2590800"/>
            <a:ext cx="7358114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noProof="1">
                <a:latin typeface="Courier New" pitchFamily="49" charset="0"/>
                <a:cs typeface="Courier New" pitchFamily="49" charset="0"/>
              </a:rPr>
              <a:t>&lt;!-- CSDL content --&gt;</a:t>
            </a:r>
          </a:p>
          <a:p>
            <a:pPr>
              <a:buNone/>
            </a:pPr>
            <a:endParaRPr lang="en-US" sz="1600" noProof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&lt;EntityType Name="User"&gt;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&lt;Key&gt;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&lt;PropertyRef Name="Id" /&gt;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&lt;/Key&gt;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&lt;Property Name="Id" Type="Int32" Nullable="false" p1:StoreGeneratedPattern="Identity" /&gt;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&lt;Property Name="Name" Type="String" Nullable="false" MaxLength="50" Unicode="true" FixedLength="false" /&gt;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&lt;Property Name="Age" Type="Int32" Nullable="false" /&gt;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&lt;/EntityType&gt;</a:t>
            </a:r>
          </a:p>
        </p:txBody>
      </p:sp>
    </p:spTree>
    <p:extLst>
      <p:ext uri="{BB962C8B-B14F-4D97-AF65-F5344CB8AC3E}">
        <p14:creationId xmlns:p14="http://schemas.microsoft.com/office/powerpoint/2010/main" val="150740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Уровень отображения отображает определение типа сущности с CSDL на SSDL, используя язык </a:t>
            </a:r>
            <a:r>
              <a:rPr lang="en-US" sz="1800" dirty="0"/>
              <a:t>MSL</a:t>
            </a:r>
            <a:r>
              <a:rPr lang="ru-RU" sz="1800" dirty="0"/>
              <a:t> (</a:t>
            </a:r>
            <a:r>
              <a:rPr lang="en-US" sz="1800" dirty="0"/>
              <a:t>Mapping Specification Language</a:t>
            </a:r>
            <a:r>
              <a:rPr lang="ru-RU" sz="1800" dirty="0"/>
              <a:t> — язык спецификации отображения).</a:t>
            </a:r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943" y="2375800"/>
            <a:ext cx="7358114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&lt;!-- MSL content --&gt;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noProof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&lt;EntitySetMapping Name="Users"&gt;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&lt;EntityTypeMapping TypeName="userstoredbModel.User"&gt;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  &lt;MappingFragment StoreEntitySet="Users"&gt;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    &lt;ScalarProperty Name="Id" ColumnName="Id" /&gt;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    &lt;ScalarProperty Name="Name" ColumnName="Name" /&gt;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    &lt;ScalarProperty Name="Age" ColumnName="Age" /&gt;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  &lt;/MappingFragment&gt;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&lt;/EntityTypeMapping&gt;</a:t>
            </a:r>
          </a:p>
          <a:p>
            <a:pP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&lt;/EntitySetMapping&gt;</a:t>
            </a:r>
          </a:p>
        </p:txBody>
      </p:sp>
    </p:spTree>
    <p:extLst>
      <p:ext uri="{BB962C8B-B14F-4D97-AF65-F5344CB8AC3E}">
        <p14:creationId xmlns:p14="http://schemas.microsoft.com/office/powerpoint/2010/main" val="2439090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ru-RU" sz="2000" dirty="0"/>
              <a:t>Папка </a:t>
            </a:r>
            <a:r>
              <a:rPr lang="ru-RU" sz="2000" dirty="0" err="1"/>
              <a:t>obj</a:t>
            </a:r>
            <a:r>
              <a:rPr lang="ru-RU" sz="2000" dirty="0"/>
              <a:t>\</a:t>
            </a:r>
            <a:r>
              <a:rPr lang="ru-RU" sz="2000" dirty="0" err="1"/>
              <a:t>Debug</a:t>
            </a:r>
            <a:r>
              <a:rPr lang="ru-RU" sz="2000" dirty="0"/>
              <a:t>\</a:t>
            </a:r>
            <a:r>
              <a:rPr lang="ru-RU" sz="2000" dirty="0" err="1"/>
              <a:t>edmxResourcesToEmbed</a:t>
            </a:r>
            <a:r>
              <a:rPr lang="ru-RU" sz="2000" dirty="0"/>
              <a:t> содержит  три XML-файла </a:t>
            </a:r>
            <a:r>
              <a:rPr lang="en-US" sz="2000" dirty="0"/>
              <a:t>EDM-</a:t>
            </a:r>
            <a:r>
              <a:rPr lang="ru-RU" sz="2000" dirty="0"/>
              <a:t>модели, основанные на содержимом файла *.</a:t>
            </a:r>
            <a:r>
              <a:rPr lang="ru-RU" sz="2000" dirty="0" err="1"/>
              <a:t>edmx</a:t>
            </a:r>
            <a:r>
              <a:rPr lang="ru-RU" sz="2000" dirty="0"/>
              <a:t>:</a:t>
            </a:r>
            <a:endParaRPr lang="en-US" sz="2000" dirty="0"/>
          </a:p>
          <a:p>
            <a:r>
              <a:rPr lang="ru-RU" sz="2000" b="1" dirty="0" err="1"/>
              <a:t>user.csdl</a:t>
            </a:r>
            <a:r>
              <a:rPr lang="ru-RU" sz="2000" b="1" dirty="0"/>
              <a:t>, </a:t>
            </a:r>
          </a:p>
          <a:p>
            <a:r>
              <a:rPr lang="ru-RU" sz="2000" b="1" dirty="0" err="1"/>
              <a:t>user.msl</a:t>
            </a:r>
            <a:r>
              <a:rPr lang="ru-RU" sz="2000" b="1" dirty="0"/>
              <a:t>, </a:t>
            </a:r>
          </a:p>
          <a:p>
            <a:r>
              <a:rPr lang="ru-RU" sz="2000" b="1" dirty="0" err="1"/>
              <a:t>user.ssdl</a:t>
            </a:r>
            <a:r>
              <a:rPr lang="ru-RU" sz="2000" dirty="0"/>
              <a:t>. </a:t>
            </a:r>
          </a:p>
          <a:p>
            <a:pPr marL="109728" indent="0">
              <a:buNone/>
            </a:pPr>
            <a:r>
              <a:rPr lang="ru-RU" sz="2000" dirty="0"/>
              <a:t>Данные в этих файлах будут встроены в сборку как двоичные ресурсы. </a:t>
            </a:r>
          </a:p>
          <a:p>
            <a:pPr marL="109728" indent="0" algn="just">
              <a:buNone/>
            </a:pPr>
            <a:r>
              <a:rPr lang="ru-RU" sz="2000" dirty="0"/>
              <a:t>Таким образом, приложение .NET обладает всей информацией, необходимой для понимания концептуального, физического и уровня отображения модели EDM.</a:t>
            </a:r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5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Просмотр содержимого модели </a:t>
            </a:r>
            <a:r>
              <a:rPr lang="en-US" sz="1800" dirty="0" err="1"/>
              <a:t>User.edmx</a:t>
            </a:r>
            <a:r>
              <a:rPr lang="ru-RU" sz="1800" dirty="0"/>
              <a:t> </a:t>
            </a:r>
            <a:endParaRPr lang="en-US" sz="1800" dirty="0"/>
          </a:p>
          <a:p>
            <a:pPr marL="0" indent="363538" algn="just">
              <a:buNone/>
            </a:pPr>
            <a:r>
              <a:rPr lang="en-US" sz="1800" dirty="0"/>
              <a:t>                                                       </a:t>
            </a:r>
            <a:r>
              <a:rPr lang="ru-RU" sz="1800" dirty="0"/>
              <a:t>и отображения (</a:t>
            </a:r>
            <a:r>
              <a:rPr lang="ru-RU" sz="1800" dirty="0" err="1"/>
              <a:t>Mapping</a:t>
            </a:r>
            <a:r>
              <a:rPr lang="ru-RU" sz="1800" dirty="0"/>
              <a:t>) </a:t>
            </a:r>
            <a:r>
              <a:rPr lang="en-US" sz="1800" dirty="0"/>
              <a:t>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53890" y="3284984"/>
            <a:ext cx="6132909" cy="2566203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506868" y="1829899"/>
            <a:ext cx="2276475" cy="2876550"/>
          </a:xfrm>
          <a:prstGeom prst="rect">
            <a:avLst/>
          </a:prstGeom>
        </p:spPr>
      </p:pic>
      <p:graphicFrame>
        <p:nvGraphicFramePr>
          <p:cNvPr id="11" name="Object 52" descr="xvfbfgbgngg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385960" y="2041834"/>
          <a:ext cx="1072239" cy="904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5" imgW="914400" imgH="771480" progId="Word.Document.8">
                  <p:embed/>
                </p:oleObj>
              </mc:Choice>
              <mc:Fallback>
                <p:oleObj name="Document" showAsIcon="1" r:id="rId5" imgW="914400" imgH="771480" progId="Word.Document.8">
                  <p:embed/>
                  <p:pic>
                    <p:nvPicPr>
                      <p:cNvPr id="11" name="Object 52" descr="xvfbfgbgngg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960" y="2041834"/>
                        <a:ext cx="1072239" cy="904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08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/>
              <a:t>Создадим модель</a:t>
            </a:r>
            <a:r>
              <a:rPr lang="en-US" sz="1800" dirty="0"/>
              <a:t>.</a:t>
            </a:r>
            <a:r>
              <a:rPr lang="en-US" sz="1800" dirty="0" err="1"/>
              <a:t>edmx</a:t>
            </a:r>
            <a:r>
              <a:rPr lang="ru-RU" sz="1800" dirty="0"/>
              <a:t> на основе готовой базы данных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NORTHWND.mdf</a:t>
            </a:r>
            <a:r>
              <a:rPr lang="ru-RU" sz="1800" dirty="0"/>
              <a:t>, в которую включим использование таблиц </a:t>
            </a:r>
            <a:r>
              <a:rPr lang="en-US" sz="1800" b="1" dirty="0"/>
              <a:t>Categories</a:t>
            </a:r>
            <a:r>
              <a:rPr lang="ru-RU" sz="1800" dirty="0"/>
              <a:t>, </a:t>
            </a:r>
            <a:r>
              <a:rPr lang="en-US" sz="1800" b="1" dirty="0"/>
              <a:t>Products</a:t>
            </a:r>
            <a:r>
              <a:rPr lang="ru-RU" sz="1800" dirty="0"/>
              <a:t>,</a:t>
            </a:r>
            <a:r>
              <a:rPr lang="en-US" sz="1800" dirty="0"/>
              <a:t> </a:t>
            </a:r>
            <a:r>
              <a:rPr lang="en-US" sz="1800" b="1" dirty="0"/>
              <a:t>Regions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b="1" dirty="0"/>
              <a:t>Territories</a:t>
            </a:r>
            <a:r>
              <a:rPr lang="ru-RU" sz="1800" dirty="0"/>
              <a:t>, а также хранимой процедуры  </a:t>
            </a:r>
            <a:r>
              <a:rPr lang="en-US" sz="1800" b="1" dirty="0" err="1"/>
              <a:t>ProductCountInCategory</a:t>
            </a:r>
            <a:r>
              <a:rPr lang="ru-RU" sz="1800" dirty="0"/>
              <a:t>, принимающей строку и возвращающую целое:</a:t>
            </a:r>
            <a:endParaRPr lang="en-US" sz="18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62" y="2859758"/>
            <a:ext cx="7652434" cy="29523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66" y="842062"/>
            <a:ext cx="903453" cy="7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7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/>
              <a:t>Шаблоны проектирования </a:t>
            </a:r>
            <a:r>
              <a:rPr lang="ru-RU" sz="4400" b="0" dirty="0"/>
              <a:t>доступа к данным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en-US" sz="1800" b="1" dirty="0"/>
              <a:t>Data </a:t>
            </a:r>
            <a:r>
              <a:rPr lang="en-US" sz="1800" b="1" dirty="0" err="1"/>
              <a:t>Mapper</a:t>
            </a:r>
            <a:r>
              <a:rPr lang="ru-RU" sz="1800" b="1" dirty="0"/>
              <a:t> </a:t>
            </a:r>
            <a:r>
              <a:rPr lang="ru-RU" sz="1800" dirty="0"/>
              <a:t>– позволяет инкапсулировать логику преобразования данных из объекта в формат данных источника. Таким образом при изменении источника или класса домена, изменения вносятся только в преобразователь:</a:t>
            </a:r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r>
              <a:rPr lang="ru-RU" sz="1800" dirty="0"/>
              <a:t>Можно удачно расширить этот шаблон:</a:t>
            </a:r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493485"/>
            <a:ext cx="319883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3245" y="4554968"/>
            <a:ext cx="4533654" cy="184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9708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Строка подключения </a:t>
            </a:r>
            <a:r>
              <a:rPr lang="en-US" sz="1800" dirty="0"/>
              <a:t>EDM: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2943" y="1860782"/>
            <a:ext cx="735811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connectionStrings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&lt;add name="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productContext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connectionString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metadata=res://*/product.csdl|res://*/product.ssdl|res://*/product.msl;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provider=System.Data.SqlClient;provider connection string=&amp;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quot;data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source=(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LocalDB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)\v11.0;attachdbfilename=C:\data\YULIA\EPAM\Demos_ASP\EF\simpleEF\EFwork1\App_Data\NORTHWND.mdf;integrated security=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True;MultipleActiveResultSets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True;App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EntityFramework&amp;quot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;"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providerName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System.Data.EntityClient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connectionStrings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66" y="842062"/>
            <a:ext cx="903453" cy="7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77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Сгенерированная</a:t>
            </a:r>
            <a:r>
              <a:rPr lang="en-US" sz="1800" dirty="0"/>
              <a:t> EDM: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843087"/>
            <a:ext cx="8201025" cy="31718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66" y="842062"/>
            <a:ext cx="903453" cy="7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63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Содержимое класса контекста </a:t>
            </a:r>
            <a:r>
              <a:rPr lang="en-US" sz="1800" dirty="0"/>
              <a:t>EDM: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2943" y="1875786"/>
            <a:ext cx="7358114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public partial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productContext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DbContext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uk-UA" sz="14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productContext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: base("name=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productContext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uk-UA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&lt;Category&gt; Categories { get; set;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&lt;Product&gt; Products { get; set;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&lt;Region&gt; Regions { get; set;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&lt;Territory&gt; Territories { get; set; }</a:t>
            </a:r>
          </a:p>
          <a:p>
            <a:r>
              <a:rPr lang="uk-UA" sz="1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virtual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ProductCountInCategory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categoryName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ObjectParameter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productCount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categoryNameParameter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categoryName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!= null ?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new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ObjectParameter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CategoryName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categoryName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: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new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ObjectParameter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CategoryName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(string));</a:t>
            </a:r>
          </a:p>
          <a:p>
            <a:r>
              <a:rPr 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return ((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IObjectContextAdapter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)this).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ObjectContext.ExecuteFunction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ProductCountInCategory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categoryNameParameter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productCount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}}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Object 52" descr="xvfbfgbgngg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142879" y="2044198"/>
          <a:ext cx="1072239" cy="904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771480" progId="Word.Document.8">
                  <p:embed/>
                </p:oleObj>
              </mc:Choice>
              <mc:Fallback>
                <p:oleObj name="Document" showAsIcon="1" r:id="rId2" imgW="914400" imgH="771480" progId="Word.Document.8">
                  <p:embed/>
                  <p:pic>
                    <p:nvPicPr>
                      <p:cNvPr id="6" name="Object 52" descr="xvfbfgbgngg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879" y="2044198"/>
                        <a:ext cx="1072239" cy="904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66" y="842062"/>
            <a:ext cx="903453" cy="7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0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Сегодня  подход </a:t>
            </a:r>
            <a:r>
              <a:rPr lang="en-US" sz="1800" dirty="0"/>
              <a:t>data first</a:t>
            </a:r>
            <a:r>
              <a:rPr lang="ru-RU" sz="1800" dirty="0"/>
              <a:t>, включающий в себя создание модели </a:t>
            </a:r>
            <a:r>
              <a:rPr lang="en-US" sz="1800" dirty="0"/>
              <a:t>.</a:t>
            </a:r>
            <a:r>
              <a:rPr lang="en-US" sz="1800" dirty="0" err="1"/>
              <a:t>edmx</a:t>
            </a:r>
            <a:r>
              <a:rPr lang="ru-RU" sz="1800" dirty="0"/>
              <a:t> используется не часто, и широкое распространение нашел подход </a:t>
            </a:r>
            <a:r>
              <a:rPr lang="en-US" sz="1800" dirty="0"/>
              <a:t>code first </a:t>
            </a:r>
            <a:r>
              <a:rPr lang="ru-RU" sz="1800" dirty="0"/>
              <a:t>как для создания </a:t>
            </a:r>
            <a:r>
              <a:rPr lang="ru-RU" sz="1800" dirty="0" err="1"/>
              <a:t>бд</a:t>
            </a:r>
            <a:r>
              <a:rPr lang="ru-RU" sz="1800" dirty="0"/>
              <a:t> через </a:t>
            </a:r>
            <a:r>
              <a:rPr lang="ru-RU" sz="1800" dirty="0" err="1"/>
              <a:t>фреймворк</a:t>
            </a:r>
            <a:r>
              <a:rPr lang="ru-RU" sz="1800" dirty="0"/>
              <a:t> </a:t>
            </a:r>
            <a:r>
              <a:rPr lang="en-US" sz="1800" dirty="0"/>
              <a:t>EF </a:t>
            </a:r>
            <a:r>
              <a:rPr lang="ru-RU" sz="1800" dirty="0"/>
              <a:t>так и использования уже существующей</a:t>
            </a:r>
            <a:r>
              <a:rPr lang="en-US" sz="1800" dirty="0"/>
              <a:t>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4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CRUD-операции в </a:t>
            </a:r>
            <a:r>
              <a:rPr lang="ru-RU" sz="1800" dirty="0" err="1"/>
              <a:t>Entity</a:t>
            </a:r>
            <a:r>
              <a:rPr lang="ru-RU" sz="1800" dirty="0"/>
              <a:t> </a:t>
            </a:r>
            <a:r>
              <a:rPr lang="ru-RU" sz="1800" dirty="0" err="1"/>
              <a:t>Framework</a:t>
            </a:r>
            <a:r>
              <a:rPr lang="ru-RU" sz="1800" dirty="0"/>
              <a:t> (контекст</a:t>
            </a:r>
            <a:r>
              <a:rPr lang="en-US" sz="1800" dirty="0"/>
              <a:t> </a:t>
            </a:r>
            <a:r>
              <a:rPr lang="en-US" sz="1800" dirty="0" err="1"/>
              <a:t>db</a:t>
            </a:r>
            <a:r>
              <a:rPr lang="ru-RU" sz="1800" dirty="0"/>
              <a:t> содержит коллекцию сущностей </a:t>
            </a:r>
            <a:r>
              <a:rPr lang="en-US" sz="1800" dirty="0"/>
              <a:t>Region</a:t>
            </a:r>
            <a:r>
              <a:rPr lang="ru-RU" sz="1800" dirty="0"/>
              <a:t>)</a:t>
            </a:r>
            <a:r>
              <a:rPr lang="en-US" sz="1800" dirty="0"/>
              <a:t>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2665034"/>
            <a:ext cx="735811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region = new Region {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RegionID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regionID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RegionDescription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regionDescription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db.Regions.Add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(region);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      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138" y="3839432"/>
            <a:ext cx="735811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region.RegionDescription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regionDescription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db.Entry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(region).State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System.Data.EntityState.Modified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5554" y="4833385"/>
            <a:ext cx="7358114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Region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db.Regions.FirstOrDefault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(r =&gt;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r.RegionID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regionID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(region != null)</a:t>
            </a:r>
          </a:p>
          <a:p>
            <a:r>
              <a:rPr lang="uk-UA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db.Regions.Remove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(region);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uk-UA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245" y="2110492"/>
            <a:ext cx="735811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&lt;Region&gt; Regions { get; set; }</a:t>
            </a:r>
          </a:p>
        </p:txBody>
      </p:sp>
    </p:spTree>
    <p:extLst>
      <p:ext uri="{BB962C8B-B14F-4D97-AF65-F5344CB8AC3E}">
        <p14:creationId xmlns:p14="http://schemas.microsoft.com/office/powerpoint/2010/main" val="723987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Linq</a:t>
            </a:r>
            <a:r>
              <a:rPr lang="en-US" b="0" dirty="0"/>
              <a:t> to Entities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3538" algn="just">
              <a:buNone/>
            </a:pPr>
            <a:r>
              <a:rPr lang="ru-RU" sz="1800" dirty="0"/>
              <a:t>Запросы LINQ </a:t>
            </a:r>
            <a:r>
              <a:rPr lang="ru-RU" sz="1800" dirty="0" err="1"/>
              <a:t>to</a:t>
            </a:r>
            <a:r>
              <a:rPr lang="ru-RU" sz="1800" dirty="0"/>
              <a:t> </a:t>
            </a:r>
            <a:r>
              <a:rPr lang="ru-RU" sz="1800" dirty="0" err="1"/>
              <a:t>Entities</a:t>
            </a:r>
            <a:r>
              <a:rPr lang="ru-RU" sz="1800" dirty="0"/>
              <a:t> должны быть преобразованы в SQL-запросы. Преобразование выполняется </a:t>
            </a:r>
            <a:r>
              <a:rPr lang="en-US" sz="1800" dirty="0"/>
              <a:t>ORM-</a:t>
            </a:r>
            <a:r>
              <a:rPr lang="ru-RU" sz="1800" dirty="0"/>
              <a:t>провайдером </a:t>
            </a:r>
            <a:r>
              <a:rPr lang="ru-RU" sz="1800" dirty="0" err="1"/>
              <a:t>EntityClient</a:t>
            </a:r>
            <a:r>
              <a:rPr lang="ru-RU" sz="1800" dirty="0"/>
              <a:t>, представляющим интерфейс для взаимодействия с провайдером ADO.NET для SQL </a:t>
            </a:r>
            <a:r>
              <a:rPr lang="ru-RU" sz="1800" dirty="0" err="1"/>
              <a:t>Server</a:t>
            </a:r>
            <a:r>
              <a:rPr lang="ru-RU" sz="1800" dirty="0"/>
              <a:t>. </a:t>
            </a:r>
            <a:endParaRPr lang="en-US" sz="1800" dirty="0"/>
          </a:p>
          <a:p>
            <a:pPr marL="0" indent="363538" algn="just">
              <a:buNone/>
            </a:pPr>
            <a:r>
              <a:rPr lang="ru-RU" sz="1800" dirty="0"/>
              <a:t>Провайдер обеспечивает создание и использование служебных объектов </a:t>
            </a:r>
            <a:r>
              <a:rPr lang="ru-RU" sz="1800" dirty="0" err="1"/>
              <a:t>EntityClient</a:t>
            </a:r>
            <a:r>
              <a:rPr lang="ru-RU" sz="1800" dirty="0"/>
              <a:t>: </a:t>
            </a:r>
          </a:p>
          <a:p>
            <a:pPr marL="0" indent="363538" algn="just">
              <a:buNone/>
            </a:pPr>
            <a:r>
              <a:rPr lang="ru-RU" sz="1800" dirty="0" err="1"/>
              <a:t>EntityConnection</a:t>
            </a:r>
            <a:r>
              <a:rPr lang="ru-RU" sz="1800" dirty="0"/>
              <a:t> - для взаимодействия с БД</a:t>
            </a:r>
          </a:p>
          <a:p>
            <a:pPr marL="0" indent="363538" algn="just">
              <a:buNone/>
            </a:pPr>
            <a:r>
              <a:rPr lang="ru-RU" sz="1800" dirty="0" err="1"/>
              <a:t>EntityCommand</a:t>
            </a:r>
            <a:r>
              <a:rPr lang="ru-RU" sz="1800" dirty="0"/>
              <a:t> – для передачи запросов к БД</a:t>
            </a:r>
          </a:p>
          <a:p>
            <a:pPr marL="0" indent="363538" algn="just">
              <a:buNone/>
            </a:pPr>
            <a:r>
              <a:rPr lang="ru-RU" sz="1800" dirty="0" err="1"/>
              <a:t>EntityDataReader</a:t>
            </a:r>
            <a:r>
              <a:rPr lang="ru-RU" sz="1800" dirty="0"/>
              <a:t> – для извлечения данных из БД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76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Linq</a:t>
            </a:r>
            <a:r>
              <a:rPr lang="en-US" b="0" dirty="0"/>
              <a:t> to Entities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3538" algn="just">
              <a:buNone/>
            </a:pPr>
            <a:r>
              <a:rPr lang="ru-RU" sz="1800" dirty="0"/>
              <a:t>При получении и обработке данных из БД с помощью технологии </a:t>
            </a:r>
            <a:r>
              <a:rPr lang="en-US" sz="1800" dirty="0"/>
              <a:t>EF </a:t>
            </a:r>
            <a:r>
              <a:rPr lang="uk-UA" sz="1800" dirty="0" err="1"/>
              <a:t>имеем</a:t>
            </a:r>
            <a:r>
              <a:rPr lang="uk-UA" sz="1800" dirty="0"/>
              <a:t> </a:t>
            </a:r>
            <a:r>
              <a:rPr lang="uk-UA" sz="1800" dirty="0" err="1"/>
              <a:t>дело</a:t>
            </a:r>
            <a:r>
              <a:rPr lang="uk-UA" sz="1800" dirty="0"/>
              <a:t> с </a:t>
            </a:r>
            <a:r>
              <a:rPr lang="en-US" sz="1800" b="1" dirty="0" err="1"/>
              <a:t>Linq</a:t>
            </a:r>
            <a:r>
              <a:rPr lang="en-US" sz="1800" b="1" dirty="0"/>
              <a:t> to Entities </a:t>
            </a:r>
            <a:r>
              <a:rPr lang="en-US" sz="1800" dirty="0"/>
              <a:t>и </a:t>
            </a:r>
            <a:r>
              <a:rPr lang="en-US" sz="1800" b="1" dirty="0" err="1"/>
              <a:t>Linq</a:t>
            </a:r>
            <a:r>
              <a:rPr lang="en-US" sz="1800" b="1" dirty="0"/>
              <a:t> to Objects</a:t>
            </a:r>
            <a:r>
              <a:rPr lang="ru-RU" sz="1800" dirty="0"/>
              <a:t>.</a:t>
            </a:r>
          </a:p>
          <a:p>
            <a:pPr marL="0" indent="363538" algn="just">
              <a:buNone/>
            </a:pPr>
            <a:r>
              <a:rPr lang="ru-RU" sz="1800" dirty="0"/>
              <a:t>Например, описаны связанные сущности </a:t>
            </a:r>
            <a:r>
              <a:rPr lang="en-US" sz="1800" dirty="0"/>
              <a:t>EF Company </a:t>
            </a:r>
            <a:r>
              <a:rPr lang="ru-RU" sz="1800" dirty="0"/>
              <a:t>и </a:t>
            </a:r>
            <a:r>
              <a:rPr lang="en-US" sz="1800" dirty="0"/>
              <a:t>Phone</a:t>
            </a:r>
            <a:r>
              <a:rPr lang="ru-RU" sz="1800" dirty="0"/>
              <a:t>:</a:t>
            </a:r>
          </a:p>
          <a:p>
            <a:pPr marL="0" indent="363538" algn="just">
              <a:buNone/>
            </a:pPr>
            <a:endParaRPr lang="ru-RU" sz="1800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943" y="2653070"/>
            <a:ext cx="7358114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public class Company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Id { get; set; }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ICollection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&lt;Phone&gt; Phones { get; set; }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public Company()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Phones = new List&lt;Phone&gt;();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public class Phone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Id { get; set; }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CompanyId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public Company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Company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}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11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Linq</a:t>
            </a:r>
            <a:r>
              <a:rPr lang="en-US" b="0" dirty="0"/>
              <a:t> to Entities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3538" algn="just">
              <a:buNone/>
            </a:pPr>
            <a:r>
              <a:rPr lang="ru-RU" sz="1800" dirty="0"/>
              <a:t>Для работы с сущностями описан контекст </a:t>
            </a:r>
            <a:r>
              <a:rPr lang="en-US" sz="1800" dirty="0" err="1"/>
              <a:t>DBContext</a:t>
            </a:r>
            <a:r>
              <a:rPr lang="ru-RU" sz="1800" dirty="0"/>
              <a:t> и выполнен </a:t>
            </a:r>
            <a:r>
              <a:rPr lang="en-US" sz="1800" dirty="0" err="1"/>
              <a:t>Linq</a:t>
            </a:r>
            <a:r>
              <a:rPr lang="en-US" sz="1800" dirty="0"/>
              <a:t>-</a:t>
            </a:r>
            <a:r>
              <a:rPr lang="ru-RU" sz="1800" dirty="0"/>
              <a:t>запрос через контекст:</a:t>
            </a: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r>
              <a:rPr lang="en-US" sz="1800" dirty="0" err="1"/>
              <a:t>Linq</a:t>
            </a:r>
            <a:r>
              <a:rPr lang="en-US" sz="1800" dirty="0"/>
              <a:t>-</a:t>
            </a:r>
            <a:r>
              <a:rPr lang="ru-RU" sz="1800" dirty="0"/>
              <a:t>запрос превратится в </a:t>
            </a:r>
            <a:r>
              <a:rPr lang="en-US" sz="1800" dirty="0"/>
              <a:t>SQL-</a:t>
            </a:r>
            <a:r>
              <a:rPr lang="ru-RU" sz="1800" dirty="0"/>
              <a:t>запрос </a:t>
            </a:r>
            <a:r>
              <a:rPr lang="en-US" sz="1800" dirty="0"/>
              <a:t>SELECT ... FROM ... WHERE</a:t>
            </a:r>
            <a:endParaRPr lang="ru-RU" sz="1800" dirty="0"/>
          </a:p>
          <a:p>
            <a:pPr marL="0" indent="363538" algn="just">
              <a:buNone/>
            </a:pPr>
            <a:r>
              <a:rPr lang="ru-RU" sz="1800" dirty="0"/>
              <a:t>Однако в запросе</a:t>
            </a:r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r>
              <a:rPr lang="ru-RU" sz="1800" dirty="0"/>
              <a:t>Первый </a:t>
            </a:r>
            <a:r>
              <a:rPr lang="en-US" sz="1800" dirty="0"/>
              <a:t>Where - </a:t>
            </a:r>
            <a:r>
              <a:rPr lang="ru-RU" sz="1800" dirty="0"/>
              <a:t>транслируется в выражение </a:t>
            </a:r>
            <a:r>
              <a:rPr lang="en-US" sz="1800" dirty="0"/>
              <a:t>SQL.</a:t>
            </a:r>
          </a:p>
          <a:p>
            <a:pPr marL="0" indent="363538" algn="just">
              <a:buNone/>
            </a:pPr>
            <a:r>
              <a:rPr lang="ru-RU" sz="1800" dirty="0"/>
              <a:t>Второй </a:t>
            </a:r>
            <a:r>
              <a:rPr lang="en-US" sz="1800" dirty="0"/>
              <a:t>Where</a:t>
            </a:r>
            <a:r>
              <a:rPr lang="ru-RU" sz="1800" dirty="0"/>
              <a:t> - обращение к списку в памяти и выполнение запроса </a:t>
            </a:r>
            <a:r>
              <a:rPr lang="ru-RU" sz="1800" dirty="0" err="1"/>
              <a:t>Linq</a:t>
            </a:r>
            <a:r>
              <a:rPr lang="ru-RU" sz="1800" dirty="0"/>
              <a:t> </a:t>
            </a:r>
            <a:r>
              <a:rPr lang="ru-RU" sz="1800" dirty="0" err="1"/>
              <a:t>to</a:t>
            </a:r>
            <a:r>
              <a:rPr lang="ru-RU" sz="1800" dirty="0"/>
              <a:t> </a:t>
            </a:r>
            <a:r>
              <a:rPr lang="ru-RU" sz="1800" dirty="0" err="1"/>
              <a:t>Object</a:t>
            </a: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943" y="2286000"/>
            <a:ext cx="735811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using(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PhoneContext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PhoneContext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phones =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db.Phones.Where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(p=&gt;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p.CompanyId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== 1);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}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2943" y="4100479"/>
            <a:ext cx="73581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phones =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db.Phones.Where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(p=&gt;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p.CompanyId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== 1).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ToList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().Where(p=&gt;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p.Id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&lt;10);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37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Linq</a:t>
            </a:r>
            <a:r>
              <a:rPr lang="en-US" b="0" dirty="0"/>
              <a:t> to Entities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b="1" dirty="0"/>
              <a:t>Навигационные свойства и </a:t>
            </a:r>
            <a:r>
              <a:rPr lang="ru-RU" sz="1800" b="1" dirty="0" err="1"/>
              <a:t>lazy</a:t>
            </a:r>
            <a:r>
              <a:rPr lang="ru-RU" sz="1800" b="1" dirty="0"/>
              <a:t> </a:t>
            </a:r>
            <a:r>
              <a:rPr lang="ru-RU" sz="1800" b="1" dirty="0" err="1"/>
              <a:t>loading</a:t>
            </a:r>
            <a:endParaRPr lang="en-US" sz="1800" dirty="0"/>
          </a:p>
          <a:p>
            <a:pPr marL="109728" indent="0">
              <a:buNone/>
            </a:pPr>
            <a:r>
              <a:rPr lang="ru-RU" sz="1800" dirty="0"/>
              <a:t>В реальности в базе данных может быть не одна, а несколько таблиц, которые связаны между собой различными связями. </a:t>
            </a:r>
            <a:endParaRPr lang="en-US" sz="18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943" y="2810325"/>
            <a:ext cx="735811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Team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; } // название команды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Coach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; } // тренер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2943" y="4176292"/>
            <a:ext cx="735811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Player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Position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it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 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TeamId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hangingPunct="0"/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Team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Team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91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Linq</a:t>
            </a:r>
            <a:r>
              <a:rPr lang="en-US" b="0" dirty="0"/>
              <a:t> to Entities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Внешний ключ состоит из обычного свойства и навигационного.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Свойство </a:t>
            </a:r>
            <a:r>
              <a:rPr lang="ru-RU" altLang="ru-RU" sz="1800" dirty="0" err="1">
                <a:latin typeface="Arial" panose="020B0604020202020204" pitchFamily="34" charset="0"/>
              </a:rPr>
              <a:t>public</a:t>
            </a:r>
            <a:r>
              <a:rPr lang="ru-RU" altLang="ru-RU" sz="1800" dirty="0">
                <a:latin typeface="Arial" panose="020B0604020202020204" pitchFamily="34" charset="0"/>
              </a:rPr>
              <a:t> </a:t>
            </a:r>
            <a:r>
              <a:rPr lang="ru-RU" altLang="ru-RU" sz="1800" dirty="0" err="1">
                <a:latin typeface="Arial" panose="020B0604020202020204" pitchFamily="34" charset="0"/>
              </a:rPr>
              <a:t>Team</a:t>
            </a:r>
            <a:r>
              <a:rPr lang="ru-RU" altLang="ru-RU" sz="1800" dirty="0">
                <a:latin typeface="Arial" panose="020B0604020202020204" pitchFamily="34" charset="0"/>
              </a:rPr>
              <a:t> </a:t>
            </a:r>
            <a:r>
              <a:rPr lang="ru-RU" altLang="ru-RU" sz="1800" dirty="0" err="1">
                <a:latin typeface="Arial" panose="020B0604020202020204" pitchFamily="34" charset="0"/>
              </a:rPr>
              <a:t>Team</a:t>
            </a:r>
            <a:r>
              <a:rPr lang="ru-RU" altLang="ru-RU" sz="1800" dirty="0">
                <a:latin typeface="Arial" panose="020B0604020202020204" pitchFamily="34" charset="0"/>
              </a:rPr>
              <a:t> { </a:t>
            </a:r>
            <a:r>
              <a:rPr lang="ru-RU" altLang="ru-RU" sz="1800" dirty="0" err="1">
                <a:latin typeface="Arial" panose="020B0604020202020204" pitchFamily="34" charset="0"/>
              </a:rPr>
              <a:t>get</a:t>
            </a:r>
            <a:r>
              <a:rPr lang="ru-RU" altLang="ru-RU" sz="1800" dirty="0">
                <a:latin typeface="Arial" panose="020B0604020202020204" pitchFamily="34" charset="0"/>
              </a:rPr>
              <a:t>; </a:t>
            </a:r>
            <a:r>
              <a:rPr lang="ru-RU" altLang="ru-RU" sz="1800" dirty="0" err="1">
                <a:latin typeface="Arial" panose="020B0604020202020204" pitchFamily="34" charset="0"/>
              </a:rPr>
              <a:t>set</a:t>
            </a:r>
            <a:r>
              <a:rPr lang="ru-RU" altLang="ru-RU" sz="1800" dirty="0">
                <a:latin typeface="Arial" panose="020B0604020202020204" pitchFamily="34" charset="0"/>
              </a:rPr>
              <a:t>; } в классе </a:t>
            </a:r>
            <a:r>
              <a:rPr lang="ru-RU" altLang="ru-RU" sz="1800" dirty="0" err="1">
                <a:latin typeface="Arial" panose="020B0604020202020204" pitchFamily="34" charset="0"/>
              </a:rPr>
              <a:t>Player</a:t>
            </a:r>
            <a:r>
              <a:rPr lang="ru-RU" altLang="ru-RU" sz="1800" dirty="0">
                <a:latin typeface="Arial" panose="020B0604020202020204" pitchFamily="34" charset="0"/>
              </a:rPr>
              <a:t> называется </a:t>
            </a:r>
            <a:r>
              <a:rPr lang="ru-RU" altLang="ru-RU" sz="1800" b="1" dirty="0">
                <a:latin typeface="Arial" panose="020B0604020202020204" pitchFamily="34" charset="0"/>
              </a:rPr>
              <a:t>навигационным свойством</a:t>
            </a:r>
            <a:r>
              <a:rPr lang="ru-RU" altLang="ru-RU" sz="1800" dirty="0">
                <a:latin typeface="Arial" panose="020B0604020202020204" pitchFamily="34" charset="0"/>
              </a:rPr>
              <a:t> - при получении данных об игроке оно будет автоматически получать данные из БД.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Вторая часть внешнего ключа - свойство </a:t>
            </a:r>
            <a:r>
              <a:rPr lang="ru-RU" altLang="ru-RU" sz="1800" dirty="0" err="1">
                <a:latin typeface="Arial" panose="020B0604020202020204" pitchFamily="34" charset="0"/>
              </a:rPr>
              <a:t>TeamId</a:t>
            </a:r>
            <a:r>
              <a:rPr lang="ru-RU" altLang="ru-RU" sz="1800" dirty="0">
                <a:latin typeface="Arial" panose="020B0604020202020204" pitchFamily="34" charset="0"/>
              </a:rPr>
              <a:t>. Чтобы в связке с навигационным свойством образовать внешний ключ оно должно принимать одно из следующих вариантов имени: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ru-RU" altLang="ru-RU" sz="1800" i="1" dirty="0" err="1">
                <a:latin typeface="Arial" panose="020B0604020202020204" pitchFamily="34" charset="0"/>
              </a:rPr>
              <a:t>Имя_навигационного_свойства</a:t>
            </a:r>
            <a:r>
              <a:rPr lang="en-US" altLang="ru-RU" sz="1800" i="1" dirty="0">
                <a:latin typeface="Arial" panose="020B0604020202020204" pitchFamily="34" charset="0"/>
              </a:rPr>
              <a:t> </a:t>
            </a:r>
            <a:r>
              <a:rPr lang="ru-RU" altLang="ru-RU" sz="1800" i="1" dirty="0">
                <a:latin typeface="Arial" panose="020B0604020202020204" pitchFamily="34" charset="0"/>
              </a:rPr>
              <a:t>+</a:t>
            </a:r>
            <a:r>
              <a:rPr lang="en-US" altLang="ru-RU" sz="1800" i="1" dirty="0">
                <a:latin typeface="Arial" panose="020B0604020202020204" pitchFamily="34" charset="0"/>
              </a:rPr>
              <a:t> </a:t>
            </a:r>
            <a:r>
              <a:rPr lang="ru-RU" altLang="ru-RU" sz="1800" i="1" dirty="0">
                <a:latin typeface="Arial" panose="020B0604020202020204" pitchFamily="34" charset="0"/>
              </a:rPr>
              <a:t>Имя ключа из связанной таблицы</a:t>
            </a:r>
            <a:r>
              <a:rPr lang="en-US" altLang="ru-RU" sz="1800" i="1" dirty="0">
                <a:latin typeface="Arial" panose="020B0604020202020204" pitchFamily="34" charset="0"/>
              </a:rPr>
              <a:t> (</a:t>
            </a:r>
            <a:r>
              <a:rPr lang="en-US" sz="1800" dirty="0" err="1"/>
              <a:t>TeamId</a:t>
            </a:r>
            <a:r>
              <a:rPr lang="en-US" altLang="ru-RU" sz="1800" i="1" dirty="0">
                <a:latin typeface="Arial" panose="020B0604020202020204" pitchFamily="34" charset="0"/>
              </a:rPr>
              <a:t>)</a:t>
            </a:r>
            <a:endParaRPr lang="ru-RU" altLang="ru-RU" sz="1800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ru-RU" altLang="ru-RU" sz="1800" i="1" dirty="0" err="1">
                <a:latin typeface="Arial" panose="020B0604020202020204" pitchFamily="34" charset="0"/>
              </a:rPr>
              <a:t>Имя_класса_связанной_таблицы</a:t>
            </a:r>
            <a:r>
              <a:rPr lang="en-US" altLang="ru-RU" sz="1800" i="1" dirty="0">
                <a:latin typeface="Arial" panose="020B0604020202020204" pitchFamily="34" charset="0"/>
              </a:rPr>
              <a:t> </a:t>
            </a:r>
            <a:r>
              <a:rPr lang="ru-RU" altLang="ru-RU" sz="1800" i="1" dirty="0">
                <a:latin typeface="Arial" panose="020B0604020202020204" pitchFamily="34" charset="0"/>
              </a:rPr>
              <a:t>+</a:t>
            </a:r>
            <a:r>
              <a:rPr lang="en-US" altLang="ru-RU" sz="1800" i="1" dirty="0">
                <a:latin typeface="Arial" panose="020B0604020202020204" pitchFamily="34" charset="0"/>
              </a:rPr>
              <a:t> </a:t>
            </a:r>
            <a:r>
              <a:rPr lang="ru-RU" altLang="ru-RU" sz="1800" i="1" dirty="0">
                <a:latin typeface="Arial" panose="020B0604020202020204" pitchFamily="34" charset="0"/>
              </a:rPr>
              <a:t>Имя ключа из связанной таблицы</a:t>
            </a:r>
            <a:r>
              <a:rPr lang="en-US" altLang="ru-RU" sz="1800" i="1" dirty="0">
                <a:latin typeface="Arial" panose="020B0604020202020204" pitchFamily="34" charset="0"/>
              </a:rPr>
              <a:t> (</a:t>
            </a:r>
            <a:r>
              <a:rPr lang="en-US" sz="1800" dirty="0" err="1"/>
              <a:t>TeamId</a:t>
            </a:r>
            <a:r>
              <a:rPr lang="en-US" altLang="ru-RU" sz="1800" i="1" dirty="0">
                <a:latin typeface="Arial" panose="020B0604020202020204" pitchFamily="34" charset="0"/>
              </a:rPr>
              <a:t>)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/>
              <a:t>Если тип </a:t>
            </a:r>
            <a:r>
              <a:rPr lang="uk-UA" sz="1800" dirty="0" err="1"/>
              <a:t>обычного</a:t>
            </a:r>
            <a:r>
              <a:rPr lang="uk-UA" sz="1800" dirty="0"/>
              <a:t> </a:t>
            </a:r>
            <a:r>
              <a:rPr lang="ru-RU" sz="1800" dirty="0"/>
              <a:t>свойства во внешнем ключе </a:t>
            </a:r>
            <a:r>
              <a:rPr lang="en-US" sz="1800" dirty="0"/>
              <a:t>-</a:t>
            </a:r>
            <a:r>
              <a:rPr lang="ru-RU" sz="1800" dirty="0"/>
              <a:t> </a:t>
            </a:r>
            <a:r>
              <a:rPr lang="ru-RU" sz="1800" dirty="0" err="1"/>
              <a:t>int</a:t>
            </a:r>
            <a:r>
              <a:rPr lang="ru-RU" sz="1800" dirty="0"/>
              <a:t>?, то есть допускает значения </a:t>
            </a:r>
            <a:r>
              <a:rPr lang="ru-RU" sz="1800" dirty="0" err="1"/>
              <a:t>null</a:t>
            </a:r>
            <a:r>
              <a:rPr lang="ru-RU" sz="1800" dirty="0"/>
              <a:t>, то при создании </a:t>
            </a:r>
            <a:r>
              <a:rPr lang="ru-RU" sz="1800" dirty="0" err="1"/>
              <a:t>бд</a:t>
            </a:r>
            <a:r>
              <a:rPr lang="ru-RU" sz="1800" dirty="0"/>
              <a:t> соответствующее поле сможет</a:t>
            </a:r>
            <a:r>
              <a:rPr lang="en-US" sz="1800" dirty="0"/>
              <a:t> </a:t>
            </a:r>
            <a:r>
              <a:rPr lang="ru-RU" sz="1800" dirty="0"/>
              <a:t>принимать значения NULL: [</a:t>
            </a:r>
            <a:r>
              <a:rPr lang="ru-RU" sz="1800" dirty="0" err="1"/>
              <a:t>TeamId</a:t>
            </a:r>
            <a:r>
              <a:rPr lang="ru-RU" sz="1800" dirty="0"/>
              <a:t>] INT NULL, если </a:t>
            </a:r>
            <a:r>
              <a:rPr lang="ru-RU" sz="1800" dirty="0" err="1"/>
              <a:t>int</a:t>
            </a:r>
            <a:r>
              <a:rPr lang="ru-RU" sz="1800" dirty="0"/>
              <a:t>, то поле имело бы ограничение NOT NULL, а внешний ключ определял бы каскадное удаление</a:t>
            </a:r>
            <a:r>
              <a:rPr lang="ru-RU" sz="1800" i="1" dirty="0">
                <a:latin typeface="Arial" panose="020B0604020202020204" pitchFamily="34" charset="0"/>
              </a:rPr>
              <a:t>.</a:t>
            </a:r>
            <a:endParaRPr lang="en-US" altLang="ru-RU" sz="1800" i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/>
              <a:t>Шаблоны проектирования </a:t>
            </a:r>
            <a:r>
              <a:rPr lang="ru-RU" sz="4400" b="0" dirty="0"/>
              <a:t>доступа к данным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en-US" sz="1800" b="1" dirty="0"/>
              <a:t>Metadata mapping</a:t>
            </a:r>
            <a:r>
              <a:rPr lang="ru-RU" sz="1800" b="1" dirty="0"/>
              <a:t> </a:t>
            </a:r>
            <a:r>
              <a:rPr lang="ru-RU" sz="1800" dirty="0"/>
              <a:t>– позволяет максимально убрать дублирование кода доступа к базе:</a:t>
            </a:r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2155" y="2135136"/>
            <a:ext cx="6749622" cy="230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9423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Linq</a:t>
            </a:r>
            <a:r>
              <a:rPr lang="en-US" b="0" dirty="0"/>
              <a:t> to Entities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Получение данных жадной загрузкой (</a:t>
            </a:r>
            <a:r>
              <a:rPr lang="en-US" sz="1800" dirty="0"/>
              <a:t>eager loading</a:t>
            </a:r>
            <a:r>
              <a:rPr lang="ru-RU" sz="1800" dirty="0"/>
              <a:t>)</a:t>
            </a:r>
            <a:r>
              <a:rPr lang="en-US" sz="1800" dirty="0"/>
              <a:t>. </a:t>
            </a:r>
            <a:r>
              <a:rPr lang="ru-RU" sz="1800" dirty="0"/>
              <a:t>Ее суть заключается в том, чтобы использовать для </a:t>
            </a:r>
            <a:r>
              <a:rPr lang="ru-RU" sz="1800" dirty="0" err="1"/>
              <a:t>подгрузки</a:t>
            </a:r>
            <a:r>
              <a:rPr lang="ru-RU" sz="1800" dirty="0"/>
              <a:t> связанных по внешнему ключу данных метод </a:t>
            </a:r>
            <a:r>
              <a:rPr lang="ru-RU" sz="1800" b="1" dirty="0" err="1"/>
              <a:t>Include</a:t>
            </a:r>
            <a:endParaRPr lang="ru-RU" sz="1800" dirty="0"/>
          </a:p>
          <a:p>
            <a:pPr marL="0" indent="363538" algn="just">
              <a:buNone/>
            </a:pPr>
            <a:endParaRPr lang="en-US" sz="18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2943" y="2836368"/>
            <a:ext cx="7358114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SoccerContext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SoccerContext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Player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players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db.Players.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(p=&gt;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p.Team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Player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p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players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p.Team.Name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800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Linq</a:t>
            </a:r>
            <a:r>
              <a:rPr lang="en-US" b="0" dirty="0"/>
              <a:t> to Entities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Получение данных ленивой загрузкой (</a:t>
            </a:r>
            <a:r>
              <a:rPr lang="en-US" sz="1800" dirty="0"/>
              <a:t>lazy loading</a:t>
            </a:r>
            <a:r>
              <a:rPr lang="ru-RU" sz="1800" dirty="0"/>
              <a:t>)</a:t>
            </a:r>
            <a:r>
              <a:rPr lang="en-US" sz="1800" dirty="0"/>
              <a:t>. </a:t>
            </a:r>
            <a:r>
              <a:rPr lang="ru-RU" sz="1800" dirty="0"/>
              <a:t>При первом обращении к объекту, если связанные данные не нужны, то они не подгружаются. Однако при первом же обращении к навигационному свойству эти данные автоматически подгружаются из </a:t>
            </a:r>
            <a:r>
              <a:rPr lang="ru-RU" sz="1800" dirty="0" err="1"/>
              <a:t>бд</a:t>
            </a:r>
            <a:r>
              <a:rPr lang="ru-RU" sz="1800" dirty="0"/>
              <a:t>. Классы, использующие ленивую загрузку, должны быть публичными, а их свойства должны иметь модификаторы </a:t>
            </a:r>
            <a:r>
              <a:rPr lang="ru-RU" sz="1800" dirty="0" err="1"/>
              <a:t>public</a:t>
            </a:r>
            <a:r>
              <a:rPr lang="ru-RU" sz="1800" dirty="0"/>
              <a:t> и </a:t>
            </a:r>
            <a:r>
              <a:rPr lang="ru-RU" sz="1800" dirty="0" err="1"/>
              <a:t>virtual</a:t>
            </a:r>
            <a:r>
              <a:rPr lang="ru-RU" sz="1800" dirty="0"/>
              <a:t>.</a:t>
            </a:r>
          </a:p>
          <a:p>
            <a:pPr marL="0" indent="363538" algn="just">
              <a:buNone/>
            </a:pPr>
            <a:endParaRPr lang="en-US" sz="18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3450644"/>
            <a:ext cx="7358114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Team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altLang="ru-RU" sz="14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virtual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ICollection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&lt;Player&gt; Players { get; set; }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public Team()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    Players = new List&lt;Player&gt;();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}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420955"/>
            <a:ext cx="735811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Player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altLang="ru-RU" sz="1400" dirty="0">
                <a:latin typeface="Courier New" pitchFamily="49" charset="0"/>
                <a:cs typeface="Courier New" pitchFamily="49" charset="0"/>
              </a:rPr>
              <a:t>…</a:t>
            </a:r>
            <a:endParaRPr lang="ru-RU" altLang="ru-RU" sz="1400" dirty="0">
              <a:latin typeface="Courier New" pitchFamily="49" charset="0"/>
              <a:cs typeface="Courier New" pitchFamily="49" charset="0"/>
            </a:endParaRP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 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TeamId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hangingPunct="0"/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Team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Team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ru-RU" altLang="ru-R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hangingPunct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55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Linq</a:t>
            </a:r>
            <a:r>
              <a:rPr lang="en-US" b="0" dirty="0"/>
              <a:t> to Entities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Связи один-к-одному между сущностями EF</a:t>
            </a:r>
            <a:r>
              <a:rPr lang="en-US" sz="1800" dirty="0"/>
              <a:t>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2943" y="1824405"/>
            <a:ext cx="7358114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User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Login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Password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UserProfile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Profile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UserProfile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[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29195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Linq</a:t>
            </a:r>
            <a:r>
              <a:rPr lang="en-US" b="0" dirty="0"/>
              <a:t> to Entities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Связи один-ко-многим между сущностями EF</a:t>
            </a:r>
            <a:r>
              <a:rPr lang="en-US" sz="1800" dirty="0"/>
              <a:t>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2943" y="1821166"/>
            <a:ext cx="735811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Player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Position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?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TeamId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Team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Team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431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Linq</a:t>
            </a:r>
            <a:r>
              <a:rPr lang="en-US" b="0" dirty="0"/>
              <a:t> to Entities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Связи один-ко-многим между сущностями EF</a:t>
            </a:r>
            <a:r>
              <a:rPr lang="en-US" sz="1800" dirty="0"/>
              <a:t>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2943" y="1845608"/>
            <a:ext cx="7358114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Team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} //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название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команды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ICollection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Player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Players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Team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Players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Player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94424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Linq</a:t>
            </a:r>
            <a:r>
              <a:rPr lang="en-US" b="0" dirty="0"/>
              <a:t> to Entities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Связи многие-ко-многим между сущностями EF</a:t>
            </a:r>
            <a:r>
              <a:rPr lang="en-US" sz="1800" dirty="0"/>
              <a:t>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2943" y="1803914"/>
            <a:ext cx="7358114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uk-UA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uk-UA" sz="1400" dirty="0" err="1">
                <a:latin typeface="Courier New" pitchFamily="49" charset="0"/>
                <a:cs typeface="Courier New" pitchFamily="49" charset="0"/>
              </a:rPr>
              <a:t>Player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{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uk-UA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uk-UA" sz="1400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altLang="uk-UA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altLang="uk-UA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; }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uk-UA" sz="1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uk-UA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altLang="uk-UA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altLang="uk-UA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; }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uk-UA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uk-UA" sz="1400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altLang="uk-UA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altLang="uk-UA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; }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 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ICollection</a:t>
            </a:r>
            <a:r>
              <a:rPr lang="ru-RU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Team</a:t>
            </a:r>
            <a:r>
              <a:rPr lang="ru-RU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Teams</a:t>
            </a:r>
            <a:r>
              <a:rPr lang="ru-RU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ru-RU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ru-RU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  <a:endParaRPr lang="uk-UA" altLang="uk-UA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ru-RU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Player</a:t>
            </a:r>
            <a:r>
              <a:rPr lang="ru-RU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uk-UA" altLang="uk-UA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{</a:t>
            </a:r>
            <a:endParaRPr lang="uk-UA" altLang="uk-UA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Teams</a:t>
            </a:r>
            <a:r>
              <a:rPr lang="ru-RU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Team</a:t>
            </a:r>
            <a:r>
              <a:rPr lang="ru-RU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uk-UA" altLang="uk-UA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29137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Linq</a:t>
            </a:r>
            <a:r>
              <a:rPr lang="en-US" b="0" dirty="0"/>
              <a:t> to Entities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Связи многие-ко-многим между сущностями EF</a:t>
            </a:r>
            <a:r>
              <a:rPr lang="en-US" sz="1800" dirty="0"/>
              <a:t>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2943" y="1818291"/>
            <a:ext cx="7358114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Team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; } //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название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команды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ICollection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Player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Players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Team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Players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uk-UA" altLang="uk-UA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Player</a:t>
            </a: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0437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Linq</a:t>
            </a:r>
            <a:r>
              <a:rPr lang="en-US" b="0" dirty="0"/>
              <a:t> to Entities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Так как для сущностей характерно наличие поля </a:t>
            </a:r>
            <a:r>
              <a:rPr lang="en-US" sz="1800" dirty="0"/>
              <a:t>Id</a:t>
            </a:r>
            <a:r>
              <a:rPr lang="ru-RU" sz="1800" dirty="0"/>
              <a:t>, то к методам </a:t>
            </a:r>
            <a:r>
              <a:rPr lang="en-US" sz="1800" dirty="0" err="1"/>
              <a:t>Linq</a:t>
            </a:r>
            <a:r>
              <a:rPr lang="en-US" sz="1800" dirty="0"/>
              <a:t> </a:t>
            </a:r>
            <a:r>
              <a:rPr lang="en-US" sz="1800" b="1" dirty="0"/>
              <a:t>First</a:t>
            </a:r>
            <a:r>
              <a:rPr lang="en-US" sz="1800" dirty="0"/>
              <a:t>()/</a:t>
            </a:r>
            <a:r>
              <a:rPr lang="en-US" sz="1800" b="1" dirty="0" err="1"/>
              <a:t>FirstOrDefault</a:t>
            </a:r>
            <a:r>
              <a:rPr lang="en-US" sz="1800" dirty="0"/>
              <a:t>()</a:t>
            </a:r>
            <a:r>
              <a:rPr lang="ru-RU" sz="1800" dirty="0"/>
              <a:t>, в </a:t>
            </a:r>
            <a:r>
              <a:rPr lang="en-US" sz="1800" dirty="0" err="1"/>
              <a:t>DbSet</a:t>
            </a:r>
            <a:r>
              <a:rPr lang="en-US" sz="1800" dirty="0"/>
              <a:t> </a:t>
            </a:r>
            <a:r>
              <a:rPr lang="uk-UA" sz="1800" dirty="0" err="1"/>
              <a:t>добавлен</a:t>
            </a:r>
            <a:r>
              <a:rPr lang="uk-UA" sz="1800" dirty="0"/>
              <a:t> метод </a:t>
            </a:r>
            <a:r>
              <a:rPr lang="en-US" sz="1800" b="1" dirty="0"/>
              <a:t>Find</a:t>
            </a:r>
            <a:r>
              <a:rPr lang="en-US" sz="1800" dirty="0"/>
              <a:t>():</a:t>
            </a: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r>
              <a:rPr lang="ru-RU" sz="1800" dirty="0"/>
              <a:t>Также работают операции</a:t>
            </a:r>
            <a:r>
              <a:rPr lang="en-US" sz="1800" dirty="0"/>
              <a:t> </a:t>
            </a:r>
            <a:r>
              <a:rPr lang="ru-RU" sz="1800" dirty="0"/>
              <a:t>сортировки </a:t>
            </a:r>
            <a:r>
              <a:rPr lang="en-US" sz="1800" b="1" dirty="0" err="1"/>
              <a:t>OrderBy</a:t>
            </a:r>
            <a:r>
              <a:rPr lang="en-US" sz="1800" dirty="0"/>
              <a:t>, </a:t>
            </a:r>
            <a:r>
              <a:rPr lang="en-US" sz="1800" b="1" dirty="0" err="1"/>
              <a:t>ThenBy</a:t>
            </a:r>
            <a:r>
              <a:rPr lang="ru-RU" sz="1800" dirty="0"/>
              <a:t>, объединения</a:t>
            </a:r>
            <a:r>
              <a:rPr lang="en-US" sz="1800" dirty="0"/>
              <a:t> </a:t>
            </a:r>
            <a:r>
              <a:rPr lang="ru-RU" sz="1800" dirty="0"/>
              <a:t>двух и более наборов </a:t>
            </a:r>
            <a:r>
              <a:rPr lang="en-US" sz="1800" b="1" dirty="0"/>
              <a:t>Join</a:t>
            </a:r>
            <a:r>
              <a:rPr lang="en-US" sz="1800" dirty="0"/>
              <a:t>, </a:t>
            </a:r>
            <a:r>
              <a:rPr lang="ru-RU" sz="1800" dirty="0"/>
              <a:t>группировки </a:t>
            </a:r>
            <a:r>
              <a:rPr lang="en-US" sz="1800" b="1" dirty="0" err="1"/>
              <a:t>GroupBy</a:t>
            </a:r>
            <a:r>
              <a:rPr lang="ru-RU" sz="1800" dirty="0"/>
              <a:t>, операции с множествами: объединение </a:t>
            </a:r>
            <a:r>
              <a:rPr lang="en-US" sz="1800" dirty="0"/>
              <a:t>Union</a:t>
            </a:r>
            <a:r>
              <a:rPr lang="ru-RU" sz="1800" dirty="0"/>
              <a:t>, пересечение</a:t>
            </a:r>
            <a:r>
              <a:rPr lang="en-US" sz="1800" dirty="0"/>
              <a:t> </a:t>
            </a:r>
            <a:r>
              <a:rPr lang="en-US" sz="1800" b="1" dirty="0"/>
              <a:t>Intersect</a:t>
            </a:r>
            <a:r>
              <a:rPr lang="ru-RU" sz="1800" dirty="0"/>
              <a:t>, разность</a:t>
            </a:r>
            <a:r>
              <a:rPr lang="en-US" sz="1800" dirty="0"/>
              <a:t> </a:t>
            </a:r>
            <a:r>
              <a:rPr lang="en-US" sz="1800" b="1" dirty="0"/>
              <a:t>Except</a:t>
            </a:r>
            <a:r>
              <a:rPr lang="en-US" sz="1800" dirty="0"/>
              <a:t>, </a:t>
            </a:r>
            <a:r>
              <a:rPr lang="ru-RU" sz="1800" dirty="0"/>
              <a:t>агрегатные операции.</a:t>
            </a:r>
            <a:endParaRPr lang="en-US" sz="1800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2943" y="2286000"/>
            <a:ext cx="7358114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Phone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myphone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db.Phones.Find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(3); //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получение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элемента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с 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id=3</a:t>
            </a:r>
          </a:p>
          <a:p>
            <a:pPr lvl="0" eaLnBrk="0" hangingPunct="0"/>
            <a:endParaRPr lang="en-US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hangingPunct="0"/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Это аналог: </a:t>
            </a:r>
          </a:p>
          <a:p>
            <a:pPr lvl="0" eaLnBrk="0" hangingPunct="0"/>
            <a:endParaRPr lang="en-US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Phone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myphone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db.Phones.FirstOrDefault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(p=&gt;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p.Id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==3);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myphone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!=null)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myphone.Name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);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603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Linq</a:t>
            </a:r>
            <a:r>
              <a:rPr lang="en-US" b="0" dirty="0"/>
              <a:t> to Entities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Когда контекст данных извлекает данные из базы данных, </a:t>
            </a:r>
            <a:r>
              <a:rPr lang="ru-RU" sz="1800" dirty="0" err="1"/>
              <a:t>Entity</a:t>
            </a:r>
            <a:r>
              <a:rPr lang="ru-RU" sz="1800" dirty="0"/>
              <a:t> </a:t>
            </a:r>
            <a:r>
              <a:rPr lang="ru-RU" sz="1800" dirty="0" err="1"/>
              <a:t>Framework</a:t>
            </a:r>
            <a:r>
              <a:rPr lang="ru-RU" sz="1800" dirty="0"/>
              <a:t> помещает извлеченные объекты в кэш и отслеживает изменения, которые происходят с этими объектами вплоть до использования метода </a:t>
            </a:r>
            <a:r>
              <a:rPr lang="ru-RU" sz="1800" dirty="0" err="1"/>
              <a:t>SaveChanges</a:t>
            </a:r>
            <a:r>
              <a:rPr lang="ru-RU" sz="1800" dirty="0"/>
              <a:t>(), который фиксирует все изменения в базе данных. Но не всегда необходимо отслеживать изменения. Например, нам надо просто вывести данные для просмотра.</a:t>
            </a:r>
          </a:p>
          <a:p>
            <a:pPr marL="0" indent="363538" algn="just">
              <a:buNone/>
            </a:pPr>
            <a:r>
              <a:rPr lang="ru-RU" sz="1800" dirty="0"/>
              <a:t>Чтобы данные не помещались в кэш, применяется метод </a:t>
            </a:r>
            <a:r>
              <a:rPr lang="ru-RU" sz="1800" dirty="0" err="1"/>
              <a:t>AsNoTracking</a:t>
            </a:r>
            <a:r>
              <a:rPr lang="ru-RU" sz="1800" dirty="0"/>
              <a:t>(). При его применении возвращаемые из запроса данные не кэшируются. А это означает, что </a:t>
            </a:r>
            <a:r>
              <a:rPr lang="ru-RU" sz="1800" dirty="0" err="1"/>
              <a:t>Entity</a:t>
            </a:r>
            <a:r>
              <a:rPr lang="ru-RU" sz="1800" dirty="0"/>
              <a:t> </a:t>
            </a:r>
            <a:r>
              <a:rPr lang="ru-RU" sz="1800" dirty="0" err="1"/>
              <a:t>Framework</a:t>
            </a:r>
            <a:r>
              <a:rPr lang="ru-RU" sz="1800" dirty="0"/>
              <a:t> не производит какую-то дополнительную обработку и не выделяет дополнительное место для хранения извлеченных из БД объектов.</a:t>
            </a:r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r>
              <a:rPr lang="ru-RU" sz="1800" dirty="0"/>
              <a:t>Метод </a:t>
            </a:r>
            <a:r>
              <a:rPr lang="ru-RU" sz="1800" dirty="0" err="1"/>
              <a:t>AsNoTracking</a:t>
            </a:r>
            <a:r>
              <a:rPr lang="ru-RU" sz="1800" dirty="0"/>
              <a:t>() применяется к набору </a:t>
            </a:r>
            <a:r>
              <a:rPr lang="ru-RU" sz="1800" dirty="0" err="1"/>
              <a:t>IQueryable</a:t>
            </a:r>
            <a:r>
              <a:rPr lang="ru-RU" sz="1800" dirty="0"/>
              <a:t> операции.</a:t>
            </a:r>
            <a:endParaRPr lang="en-US" sz="1800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2943" y="5650992"/>
            <a:ext cx="735811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&lt;Book&gt; books2 =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db.Books</a:t>
            </a:r>
            <a:endParaRPr lang="en-US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            .Where(b =&gt;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b.Price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&gt; 200)  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            .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AsNoTracking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ToList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();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545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Linq</a:t>
            </a:r>
            <a:r>
              <a:rPr lang="en-US" b="0" dirty="0"/>
              <a:t> to Entities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363538" algn="just">
              <a:buNone/>
            </a:pPr>
            <a:r>
              <a:rPr lang="ru-RU" sz="1800" dirty="0"/>
              <a:t>Методы расширений LINQ могут возвращать два объекта: </a:t>
            </a:r>
            <a:r>
              <a:rPr lang="ru-RU" sz="1800" b="1" dirty="0" err="1"/>
              <a:t>IEnumerable</a:t>
            </a:r>
            <a:r>
              <a:rPr lang="ru-RU" sz="1800" dirty="0"/>
              <a:t> и </a:t>
            </a:r>
            <a:r>
              <a:rPr lang="ru-RU" sz="1800" b="1" dirty="0"/>
              <a:t>I</a:t>
            </a:r>
            <a:r>
              <a:rPr lang="en-US" sz="1800" b="1" dirty="0"/>
              <a:t>Q</a:t>
            </a:r>
            <a:r>
              <a:rPr lang="ru-RU" sz="1800" b="1" dirty="0" err="1"/>
              <a:t>ueryable</a:t>
            </a:r>
            <a:endParaRPr lang="uk-UA" sz="1800" b="1" dirty="0"/>
          </a:p>
          <a:p>
            <a:pPr marL="0" indent="363538" algn="just">
              <a:buNone/>
            </a:pPr>
            <a:r>
              <a:rPr lang="ru-RU" sz="1800" b="1" dirty="0" err="1"/>
              <a:t>IEnumerable</a:t>
            </a:r>
            <a:r>
              <a:rPr lang="ru-RU" sz="1800" b="1" dirty="0"/>
              <a:t> </a:t>
            </a:r>
            <a:r>
              <a:rPr lang="ru-RU" sz="1800" dirty="0"/>
              <a:t>- </a:t>
            </a:r>
            <a:r>
              <a:rPr lang="ru-RU" sz="1800" dirty="0" err="1"/>
              <a:t>System.Collections</a:t>
            </a:r>
            <a:r>
              <a:rPr lang="ru-RU" sz="1800" dirty="0"/>
              <a:t>. Объект </a:t>
            </a:r>
            <a:r>
              <a:rPr lang="ru-RU" sz="1800" dirty="0" err="1"/>
              <a:t>IEnumerable</a:t>
            </a:r>
            <a:r>
              <a:rPr lang="ru-RU" sz="1800" dirty="0"/>
              <a:t> представляет набор данных в памяти и может перемещаться по этим данным только вперед. Запрос к </a:t>
            </a:r>
            <a:r>
              <a:rPr lang="ru-RU" sz="1800" dirty="0" err="1"/>
              <a:t>IEnumerable</a:t>
            </a:r>
            <a:r>
              <a:rPr lang="ru-RU" sz="1800" dirty="0"/>
              <a:t> выполняется немедленно и полностью, поэтому получение данных приложением происходит быстро.</a:t>
            </a:r>
            <a:r>
              <a:rPr lang="en-US" sz="1800" dirty="0"/>
              <a:t> </a:t>
            </a:r>
            <a:r>
              <a:rPr lang="ru-RU" sz="1800" dirty="0"/>
              <a:t>При выполнении запроса </a:t>
            </a:r>
            <a:r>
              <a:rPr lang="ru-RU" sz="1800" dirty="0" err="1"/>
              <a:t>IEnumerable</a:t>
            </a:r>
            <a:r>
              <a:rPr lang="ru-RU" sz="1800" dirty="0"/>
              <a:t> загружает все данные, и если нам надо выполнить их фильтрацию, то сама фильтрация происходит на стороне клиента.</a:t>
            </a:r>
            <a:endParaRPr lang="en-US" sz="1800" dirty="0"/>
          </a:p>
          <a:p>
            <a:pPr marL="0" indent="363538" algn="just">
              <a:buNone/>
            </a:pPr>
            <a:r>
              <a:rPr lang="ru-RU" sz="1800" b="1" dirty="0"/>
              <a:t>I</a:t>
            </a:r>
            <a:r>
              <a:rPr lang="en-US" sz="1800" b="1" dirty="0"/>
              <a:t>Q</a:t>
            </a:r>
            <a:r>
              <a:rPr lang="ru-RU" sz="1800" b="1" dirty="0" err="1"/>
              <a:t>ueryable</a:t>
            </a:r>
            <a:r>
              <a:rPr lang="en-US" sz="1800" b="1" dirty="0"/>
              <a:t> </a:t>
            </a:r>
            <a:r>
              <a:rPr lang="en-US" sz="1800" dirty="0"/>
              <a:t>- </a:t>
            </a:r>
            <a:r>
              <a:rPr lang="ru-RU" sz="1800" dirty="0" err="1"/>
              <a:t>System.Linq</a:t>
            </a:r>
            <a:r>
              <a:rPr lang="ru-RU" sz="1800" dirty="0"/>
              <a:t>. Объект </a:t>
            </a:r>
            <a:r>
              <a:rPr lang="ru-RU" sz="1800" dirty="0" err="1"/>
              <a:t>IQueryable</a:t>
            </a:r>
            <a:r>
              <a:rPr lang="ru-RU" sz="1800" dirty="0"/>
              <a:t> предоставляет удаленный доступ к базе данных и позволяет перемещаться по данным как в прямом порядке от начала до конца, так и в обратном порядке. В процессе создания запроса, возвращаемым объектом которого является </a:t>
            </a:r>
            <a:r>
              <a:rPr lang="ru-RU" sz="1800" dirty="0" err="1"/>
              <a:t>IQueryable</a:t>
            </a:r>
            <a:r>
              <a:rPr lang="ru-RU" sz="1800" dirty="0"/>
              <a:t>, происходит оптимизация запроса. В итоге в процессе его выполнения тратится меньше памяти, меньше пропускной способности сети, но в то же время он может обрабатываться чуть медленнее, чем запрос, возвращающий объект </a:t>
            </a:r>
            <a:r>
              <a:rPr lang="ru-RU" sz="1800" dirty="0" err="1"/>
              <a:t>IEnumerable</a:t>
            </a:r>
            <a:r>
              <a:rPr lang="ru-RU" sz="1800" dirty="0"/>
              <a:t>.</a:t>
            </a:r>
            <a:endParaRPr lang="en-US" sz="18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0" dirty="0"/>
              <a:t>Концепция </a:t>
            </a:r>
            <a:r>
              <a:rPr lang="en-US" sz="3600" b="0" dirty="0"/>
              <a:t>ORM</a:t>
            </a:r>
            <a:endParaRPr lang="ru-RU" sz="3600" b="0" dirty="0"/>
          </a:p>
        </p:txBody>
      </p:sp>
    </p:spTree>
    <p:extLst>
      <p:ext uri="{BB962C8B-B14F-4D97-AF65-F5344CB8AC3E}">
        <p14:creationId xmlns:p14="http://schemas.microsoft.com/office/powerpoint/2010/main" val="32408309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Linq</a:t>
            </a:r>
            <a:r>
              <a:rPr lang="en-US" b="0" dirty="0"/>
              <a:t> to Entities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26616"/>
          </a:xfrm>
        </p:spPr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С </a:t>
            </a:r>
            <a:r>
              <a:rPr lang="en-US" sz="1800" dirty="0" err="1"/>
              <a:t>IEnumerable</a:t>
            </a:r>
            <a:r>
              <a:rPr lang="en-US" sz="1800" dirty="0"/>
              <a:t> </a:t>
            </a:r>
            <a:r>
              <a:rPr lang="ru-RU" sz="1800" dirty="0"/>
              <a:t>фильтрация результата, обозначенная с помощью метода </a:t>
            </a:r>
            <a:r>
              <a:rPr lang="ru-RU" sz="1800" dirty="0" err="1"/>
              <a:t>Where</a:t>
            </a:r>
            <a:r>
              <a:rPr lang="en-US" sz="1800" dirty="0"/>
              <a:t> </a:t>
            </a:r>
            <a:r>
              <a:rPr lang="ru-RU" sz="1800" dirty="0"/>
              <a:t>(p=&gt;</a:t>
            </a:r>
            <a:r>
              <a:rPr lang="ru-RU" sz="1800" dirty="0" err="1"/>
              <a:t>p.Id</a:t>
            </a:r>
            <a:r>
              <a:rPr lang="ru-RU" sz="1800" dirty="0"/>
              <a:t>&gt;</a:t>
            </a:r>
            <a:r>
              <a:rPr lang="ru-RU" sz="1800" dirty="0" err="1"/>
              <a:t>id</a:t>
            </a:r>
            <a:r>
              <a:rPr lang="ru-RU" sz="1800" dirty="0"/>
              <a:t>)</a:t>
            </a:r>
            <a:r>
              <a:rPr lang="en-US" sz="1800" dirty="0"/>
              <a:t>,</a:t>
            </a:r>
            <a:r>
              <a:rPr lang="ru-RU" sz="1800" dirty="0"/>
              <a:t> будет идти уже после выборки из </a:t>
            </a:r>
            <a:r>
              <a:rPr lang="ru-RU" sz="1800" dirty="0" err="1"/>
              <a:t>бд</a:t>
            </a:r>
            <a:r>
              <a:rPr lang="ru-RU" sz="1800" dirty="0"/>
              <a:t> в самом приложении</a:t>
            </a:r>
            <a:r>
              <a:rPr lang="en-US" sz="1800" dirty="0"/>
              <a:t>:</a:t>
            </a:r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r>
              <a:rPr lang="ru-RU" sz="1800" dirty="0"/>
              <a:t>Чтобы совместить фильтры:</a:t>
            </a:r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r>
              <a:rPr lang="ru-RU" sz="1800" dirty="0"/>
              <a:t>С </a:t>
            </a:r>
            <a:r>
              <a:rPr lang="en-US" sz="1800" dirty="0" err="1"/>
              <a:t>IQueryable</a:t>
            </a:r>
            <a:r>
              <a:rPr lang="en-US" sz="1800" dirty="0"/>
              <a:t> </a:t>
            </a:r>
            <a:r>
              <a:rPr lang="ru-RU" sz="1800" dirty="0"/>
              <a:t>все методы суммируются, запрос оптимизируется, и только потом происходит выборка из базы данных</a:t>
            </a:r>
            <a:r>
              <a:rPr lang="en-US" sz="1800" dirty="0"/>
              <a:t>:</a:t>
            </a:r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r>
              <a:rPr lang="ru-RU" sz="1800" i="1" dirty="0"/>
              <a:t>Если нужен весь набор возвращаемых данных</a:t>
            </a:r>
            <a:r>
              <a:rPr lang="en-US" sz="1800" i="1" dirty="0"/>
              <a:t> -</a:t>
            </a:r>
            <a:r>
              <a:rPr lang="ru-RU" sz="1800" i="1" dirty="0"/>
              <a:t> </a:t>
            </a:r>
            <a:r>
              <a:rPr lang="ru-RU" sz="1800" i="1" dirty="0" err="1"/>
              <a:t>IEnumerable</a:t>
            </a:r>
            <a:r>
              <a:rPr lang="ru-RU" sz="1800" i="1" dirty="0"/>
              <a:t>, предоставляющий максимальную скорость. Если нужны только отфильтрованные данные - </a:t>
            </a:r>
            <a:r>
              <a:rPr lang="ru-RU" sz="1800" i="1" dirty="0" err="1"/>
              <a:t>IQueryable</a:t>
            </a:r>
            <a:r>
              <a:rPr lang="ru-RU" sz="1800" i="1" dirty="0"/>
              <a:t>.</a:t>
            </a:r>
            <a:endParaRPr lang="en-US" sz="1800" i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2943" y="2438400"/>
            <a:ext cx="73581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&lt;Phone&gt;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phoneIEnum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db.Phones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0" hangingPunct="0"/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phoneIEnum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phoneIEnum.Where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(p =&gt;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p.Id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&gt; id);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5526" y="3457026"/>
            <a:ext cx="735811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&lt;Phone&gt;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phoneIEnum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db.Phones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Where(p =&gt;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p.Id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&gt; id);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6818" y="4679789"/>
            <a:ext cx="73581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IQueryable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&lt;Phone&gt;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phoneIQuer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db.Phones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0" hangingPunct="0"/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phoneIQuer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phoneIQuer.Where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(p =&gt;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p.Id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&gt; id);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419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/>
              <a:t>SQL </a:t>
            </a:r>
            <a:r>
              <a:rPr lang="uk-UA" sz="4400" b="0" dirty="0"/>
              <a:t>в </a:t>
            </a:r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en-US" sz="1800" dirty="0"/>
              <a:t>SQL </a:t>
            </a:r>
            <a:r>
              <a:rPr lang="ru-RU" sz="1800" dirty="0"/>
              <a:t>в EF</a:t>
            </a:r>
            <a:r>
              <a:rPr lang="en-US" sz="1800" dirty="0"/>
              <a:t>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1761439"/>
            <a:ext cx="7358114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выборка</a:t>
            </a:r>
            <a:endParaRPr lang="en-US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PhoneContext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PhoneContext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comps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db.Database.SqlQuery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Company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&gt;("SELECT * FROM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Companies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company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comps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company.Name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771939"/>
            <a:ext cx="735811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выборка (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SQL 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с параметром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)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PhoneContext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PhoneContext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System.Data.SqlClient.SqlParameter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System.Data.SqlClient.SqlParameter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("@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", "%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Samsung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%");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phones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db.Database.SqlQuery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Phone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&gt;("SELECT * FROM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Phones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LIKE @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phone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phones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phone.Name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02232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/>
              <a:t>SQL </a:t>
            </a:r>
            <a:r>
              <a:rPr lang="uk-UA" sz="4000" b="0" dirty="0"/>
              <a:t>в </a:t>
            </a:r>
            <a:r>
              <a:rPr lang="en-US" b="0" dirty="0"/>
              <a:t>Entity Framework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en-US" sz="1800" dirty="0"/>
              <a:t>SQL </a:t>
            </a:r>
            <a:r>
              <a:rPr lang="ru-RU" sz="1800" dirty="0"/>
              <a:t>в EF</a:t>
            </a:r>
            <a:r>
              <a:rPr lang="en-US" sz="1800" dirty="0"/>
              <a:t>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954" y="1773020"/>
            <a:ext cx="735811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// вставка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numberOfRowInserted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db.Database.ExecuteSqlCommand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("INSERT INTO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Companies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) VALUES ('HTC')");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обновление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numberOfRowUpdated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db.Database.ExecuteSqlCommand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Companies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SET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Nokia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' WHERE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=3");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удаление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numberOfRowDeleted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db.Database.ExecuteSqlCommand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("DELETE FROM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Companies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=3");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5954" y="4055780"/>
            <a:ext cx="735811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// вызов хранимой процедуры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PhoneContext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PhoneContext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System.Data.SqlClient.SqlParameter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System.Data.SqlClient.SqlParameter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("@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Samsung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phones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db.Database.SqlQuery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Phone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&gt;("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GetPhonesByCompany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@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p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phones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("{0} - {1}",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p.Name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uk-UA" altLang="uk-UA" sz="1400" dirty="0" err="1">
                <a:latin typeface="Courier New" pitchFamily="49" charset="0"/>
                <a:cs typeface="Courier New" pitchFamily="49" charset="0"/>
              </a:rPr>
              <a:t>p.Price</a:t>
            </a: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4935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0" dirty="0"/>
              <a:t>Аннотации</a:t>
            </a:r>
            <a:endParaRPr lang="ru-RU" b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Аннотации представляют настройку сопоставления моделей и таблиц с помощью атрибутов. Большинство классов аннотаций располагаются в пространстве </a:t>
            </a:r>
            <a:r>
              <a:rPr lang="ru-RU" sz="1800" dirty="0" err="1"/>
              <a:t>System.ComponentModel</a:t>
            </a:r>
            <a:r>
              <a:rPr lang="ru-RU" sz="1800" dirty="0"/>
              <a:t>. </a:t>
            </a:r>
            <a:r>
              <a:rPr lang="ru-RU" sz="1800" dirty="0" err="1"/>
              <a:t>DataAnnotations</a:t>
            </a:r>
            <a:r>
              <a:rPr lang="ru-RU" sz="1800" dirty="0"/>
              <a:t>:</a:t>
            </a:r>
          </a:p>
          <a:p>
            <a:pPr marL="285750" indent="-285750" algn="just"/>
            <a:r>
              <a:rPr lang="ru-RU" sz="1800" b="1" dirty="0" err="1"/>
              <a:t>Key</a:t>
            </a:r>
            <a:r>
              <a:rPr lang="ru-RU" sz="1800" dirty="0"/>
              <a:t> - установка свойства в качестве первичного ключа</a:t>
            </a:r>
          </a:p>
          <a:p>
            <a:pPr marL="285750" indent="-285750" algn="just"/>
            <a:r>
              <a:rPr lang="ru-RU" sz="1800" b="1" dirty="0" err="1"/>
              <a:t>DatabaseGenerated</a:t>
            </a:r>
            <a:r>
              <a:rPr lang="ru-RU" sz="1800" dirty="0"/>
              <a:t>(</a:t>
            </a:r>
            <a:r>
              <a:rPr lang="ru-RU" sz="1800" dirty="0" err="1"/>
              <a:t>DatabaseGeneratedOption.Identity</a:t>
            </a:r>
            <a:r>
              <a:rPr lang="ru-RU" sz="1800" dirty="0"/>
              <a:t>) - </a:t>
            </a:r>
            <a:r>
              <a:rPr lang="ru-RU" sz="1800" dirty="0" err="1"/>
              <a:t>автогенерация</a:t>
            </a:r>
            <a:r>
              <a:rPr lang="ru-RU" sz="1800" dirty="0"/>
              <a:t> значения (для </a:t>
            </a:r>
            <a:r>
              <a:rPr lang="ru-RU" sz="1800" dirty="0" err="1"/>
              <a:t>Id</a:t>
            </a:r>
            <a:r>
              <a:rPr lang="ru-RU" sz="1800" dirty="0"/>
              <a:t> по умолчанию)</a:t>
            </a:r>
          </a:p>
          <a:p>
            <a:pPr marL="285750" indent="-285750" algn="just"/>
            <a:r>
              <a:rPr lang="ru-RU" sz="1800" b="1" dirty="0" err="1"/>
              <a:t>Required</a:t>
            </a:r>
            <a:r>
              <a:rPr lang="ru-RU" sz="1800" dirty="0"/>
              <a:t> - обязательное значение свойства</a:t>
            </a:r>
          </a:p>
          <a:p>
            <a:pPr marL="285750" indent="-285750" algn="just"/>
            <a:r>
              <a:rPr lang="ru-RU" sz="1800" b="1" dirty="0" err="1"/>
              <a:t>MaxLength</a:t>
            </a:r>
            <a:r>
              <a:rPr lang="ru-RU" sz="1800" dirty="0"/>
              <a:t> и </a:t>
            </a:r>
            <a:r>
              <a:rPr lang="ru-RU" sz="1800" b="1" dirty="0" err="1"/>
              <a:t>MinLength</a:t>
            </a:r>
            <a:r>
              <a:rPr lang="ru-RU" sz="1800" dirty="0"/>
              <a:t> - ограничения на длину значения свойства</a:t>
            </a:r>
          </a:p>
          <a:p>
            <a:pPr marL="285750" indent="-285750" algn="just"/>
            <a:r>
              <a:rPr lang="ru-RU" sz="1800" b="1" dirty="0" err="1"/>
              <a:t>Table</a:t>
            </a:r>
            <a:r>
              <a:rPr lang="ru-RU" sz="1800" dirty="0"/>
              <a:t> и </a:t>
            </a:r>
            <a:r>
              <a:rPr lang="ru-RU" sz="1800" b="1" dirty="0" err="1"/>
              <a:t>Column</a:t>
            </a:r>
            <a:r>
              <a:rPr lang="ru-RU" sz="1800" dirty="0"/>
              <a:t> - сопоставление с таблицей БД и столбцом</a:t>
            </a:r>
            <a:endParaRPr lang="en-US" sz="18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090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26616"/>
          </a:xfrm>
        </p:spPr>
        <p:txBody>
          <a:bodyPr>
            <a:normAutofit/>
          </a:bodyPr>
          <a:lstStyle/>
          <a:p>
            <a:pPr marL="0" indent="363538" algn="just">
              <a:buNone/>
            </a:pPr>
            <a:endParaRPr lang="en-US" sz="1800" i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325339"/>
            <a:ext cx="7924800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public class Customer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{</a:t>
            </a:r>
            <a:endParaRPr lang="ru-RU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hangingPunct="0"/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Key,DatabaseGenerated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DatabaseGeneratedOption.Identity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)]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pPr lvl="0" eaLnBrk="0" hangingPunct="0"/>
            <a:endParaRPr lang="en-US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[Required]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[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(30)]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public string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pPr lvl="0" eaLnBrk="0" hangingPunct="0"/>
            <a:endParaRPr lang="en-US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public string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[Range(8, 100)]</a:t>
            </a:r>
            <a:endParaRPr lang="ru-RU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hangingPunct="0"/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[Column("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ModelAge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Age { get; set; }</a:t>
            </a:r>
          </a:p>
          <a:p>
            <a:pPr lvl="0" eaLnBrk="0" hangingPunct="0"/>
            <a:endParaRPr lang="en-US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[Column(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= "image")]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public byte[] Photo { get; set; }</a:t>
            </a:r>
          </a:p>
          <a:p>
            <a:pPr lvl="0" eaLnBrk="0" hangingPunct="0"/>
            <a:endParaRPr lang="en-US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?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RegionId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pPr lvl="0" eaLnBrk="0" hangingPunct="0"/>
            <a:r>
              <a:rPr lang="ru-RU" sz="1400" dirty="0"/>
              <a:t>                  </a:t>
            </a:r>
            <a:r>
              <a:rPr lang="en-US" sz="1400" dirty="0"/>
              <a:t>// </a:t>
            </a:r>
            <a:r>
              <a:rPr lang="ru-RU" sz="1400" dirty="0"/>
              <a:t>внешним ключом для связи с моделью 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Region</a:t>
            </a:r>
            <a:r>
              <a:rPr lang="ru-RU" sz="1400" dirty="0"/>
              <a:t> будет служить свойство </a:t>
            </a:r>
            <a:r>
              <a:rPr lang="en-US" sz="1400" dirty="0"/>
              <a:t>Reg</a:t>
            </a:r>
            <a:r>
              <a:rPr lang="ru-RU" sz="1400" dirty="0" err="1"/>
              <a:t>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а не 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Region   	</a:t>
            </a:r>
          </a:p>
          <a:p>
            <a:pPr lvl="0" eaLnBrk="0" hangingPunct="0"/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RegId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	public Region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Region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}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7277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26616"/>
          </a:xfrm>
        </p:spPr>
        <p:txBody>
          <a:bodyPr>
            <a:normAutofit/>
          </a:bodyPr>
          <a:lstStyle/>
          <a:p>
            <a:pPr marL="0" indent="363538" algn="just">
              <a:buNone/>
            </a:pPr>
            <a:r>
              <a:rPr lang="ru-RU" sz="1800" dirty="0"/>
              <a:t>Настройка соглашений о конфигурации базы данных с помощью аннотаций является довольно простой, но она не может обеспечить проецирование сложной конфигурации, например создания отношения </a:t>
            </a:r>
            <a:r>
              <a:rPr lang="ru-RU" sz="1800" dirty="0" err="1"/>
              <a:t>many-to-many</a:t>
            </a:r>
            <a:r>
              <a:rPr lang="ru-RU" sz="1800" dirty="0"/>
              <a:t> между таблицами. </a:t>
            </a:r>
            <a:r>
              <a:rPr lang="ru-RU" sz="1800" b="1" i="1" dirty="0" err="1"/>
              <a:t>Fluent</a:t>
            </a:r>
            <a:r>
              <a:rPr lang="ru-RU" sz="1800" b="1" i="1" dirty="0"/>
              <a:t> API</a:t>
            </a:r>
            <a:r>
              <a:rPr lang="ru-RU" sz="1800" dirty="0"/>
              <a:t> дает доступ к таким настройкам</a:t>
            </a:r>
            <a:r>
              <a:rPr lang="en-US" sz="1800" dirty="0"/>
              <a:t>.</a:t>
            </a:r>
          </a:p>
          <a:p>
            <a:pPr marL="0" indent="363538" algn="just">
              <a:buNone/>
            </a:pPr>
            <a:r>
              <a:rPr lang="ru-RU" sz="1800" dirty="0"/>
              <a:t>Преимуществом </a:t>
            </a:r>
            <a:r>
              <a:rPr lang="ru-RU" sz="1800" dirty="0" err="1"/>
              <a:t>Fluent</a:t>
            </a:r>
            <a:r>
              <a:rPr lang="ru-RU" sz="1800" dirty="0"/>
              <a:t> API перед аннотациями является то, что он не засоряет код модели и организует взаимосвязь модели с контекстом данных.</a:t>
            </a:r>
          </a:p>
          <a:p>
            <a:pPr marL="0" indent="363538" algn="just">
              <a:buNone/>
            </a:pPr>
            <a:r>
              <a:rPr lang="ru-RU" sz="1800" dirty="0" err="1"/>
              <a:t>Fluent</a:t>
            </a:r>
            <a:r>
              <a:rPr lang="ru-RU" sz="1800" dirty="0"/>
              <a:t> API передает контексту дополнительные данные для конфигурации, благодаря переопределению метода </a:t>
            </a:r>
            <a:r>
              <a:rPr lang="ru-RU" sz="1800" i="1" dirty="0" err="1"/>
              <a:t>DbContext.OnModelCreating</a:t>
            </a:r>
            <a:r>
              <a:rPr lang="ru-RU" sz="1800" i="1" dirty="0"/>
              <a:t>()</a:t>
            </a:r>
            <a:r>
              <a:rPr lang="ru-RU" sz="1800" dirty="0"/>
              <a:t>, который вызывается перед тем, как контекст построит сущностную модель данных</a:t>
            </a:r>
            <a:endParaRPr lang="en-US" sz="1800" i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5029200"/>
            <a:ext cx="79248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protected override void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OnModelCreating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DbModelBuilder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modelBuilder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)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946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26616"/>
          </a:xfrm>
        </p:spPr>
        <p:txBody>
          <a:bodyPr>
            <a:normAutofit/>
          </a:bodyPr>
          <a:lstStyle/>
          <a:p>
            <a:pPr marL="0" indent="363538" algn="just">
              <a:buNone/>
            </a:pPr>
            <a:endParaRPr lang="en-US" sz="1800" i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164134"/>
            <a:ext cx="7924800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public class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SampleContext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DbContext</a:t>
            </a:r>
            <a:endParaRPr lang="en-US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SampleContext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() : base("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MyShop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{ }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DbSet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&lt;Customer&gt; Customers { get; set; }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DbSet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&lt;Order&gt; Orders { get; set; }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protected override void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OnModelCreating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DbModelBuilder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modelBuilder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    // 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настройка полей с помощью 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Fluent API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modelBuilder.Entity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&lt;Customer&gt;()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        .Property(c =&gt;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c.FirstName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IsRequired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HasMaxLength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(30);</a:t>
            </a:r>
          </a:p>
          <a:p>
            <a:pPr lvl="0" eaLnBrk="0" hangingPunct="0"/>
            <a:endParaRPr lang="en-US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modelBuilder.Entity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&lt;Customer&gt;()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        .Property(c =&gt;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c.Email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HasMaxLength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(100);</a:t>
            </a:r>
          </a:p>
          <a:p>
            <a:pPr lvl="0" eaLnBrk="0" hangingPunct="0"/>
            <a:endParaRPr lang="en-US" altLang="uk-UA" sz="1400" dirty="0">
              <a:latin typeface="Courier New" pitchFamily="49" charset="0"/>
              <a:cs typeface="Courier New" pitchFamily="49" charset="0"/>
            </a:endParaRP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modelBuilder.Entity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&lt;Customer&gt;()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        .Property(c =&gt;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c.Photo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HasColumnType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("image");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        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    // </a:t>
            </a:r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настройка таблицы</a:t>
            </a:r>
          </a:p>
          <a:p>
            <a:pPr lvl="0" eaLnBrk="0" hangingPunct="0"/>
            <a:r>
              <a:rPr lang="ru-RU" altLang="uk-UA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modelBuilder.Entity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&lt;Customer&gt;().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ToTable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uk-UA" sz="1400" dirty="0" err="1">
                <a:latin typeface="Courier New" pitchFamily="49" charset="0"/>
                <a:cs typeface="Courier New" pitchFamily="49" charset="0"/>
              </a:rPr>
              <a:t>NewName_Customer</a:t>
            </a:r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0" eaLnBrk="0" hangingPunct="0"/>
            <a:r>
              <a:rPr lang="en-US" altLang="uk-UA" sz="1400" dirty="0">
                <a:latin typeface="Courier New" pitchFamily="49" charset="0"/>
                <a:cs typeface="Courier New" pitchFamily="49" charset="0"/>
              </a:rPr>
              <a:t>    }</a:t>
            </a:r>
            <a:endParaRPr lang="uk-UA" altLang="uk-UA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336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0" dirty="0"/>
              <a:t>Шаблон </a:t>
            </a:r>
            <a:r>
              <a:rPr lang="ru-RU" sz="3200" b="0" dirty="0" err="1"/>
              <a:t>Репозиторий</a:t>
            </a:r>
            <a:r>
              <a:rPr lang="en-US" sz="3200" b="0" dirty="0"/>
              <a:t> (Repository)</a:t>
            </a:r>
            <a:endParaRPr lang="ru-RU" sz="3200" b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7156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0" dirty="0"/>
              <a:t>Шаблон </a:t>
            </a:r>
            <a:r>
              <a:rPr lang="ru-RU" sz="4400" b="0" dirty="0" err="1"/>
              <a:t>Репозиторий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ru-RU" sz="2000" dirty="0"/>
              <a:t>Одним из наиболее часто используемых паттернов при работе с данными является паттерн </a:t>
            </a:r>
            <a:r>
              <a:rPr lang="ru-RU" sz="2000" b="1" dirty="0"/>
              <a:t>'</a:t>
            </a:r>
            <a:r>
              <a:rPr lang="ru-RU" sz="2000" b="1" dirty="0" err="1"/>
              <a:t>Репозиторий</a:t>
            </a:r>
            <a:r>
              <a:rPr lang="ru-RU" sz="2000" dirty="0"/>
              <a:t>'. </a:t>
            </a:r>
            <a:r>
              <a:rPr lang="ru-RU" sz="2000" dirty="0" err="1"/>
              <a:t>Репозиторий</a:t>
            </a:r>
            <a:r>
              <a:rPr lang="ru-RU" sz="2000" dirty="0"/>
              <a:t> позволяет абстрагироваться от конкретных подключений к источникам данных, используемых в программной системе, и является промежуточным звеном между классами, непосредственно взаимодействующими с данными, и остальной программой.</a:t>
            </a: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022" y="3782409"/>
            <a:ext cx="61341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442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0" dirty="0"/>
              <a:t>Шаблон </a:t>
            </a:r>
            <a:r>
              <a:rPr lang="ru-RU" sz="4400" b="0" dirty="0" err="1"/>
              <a:t>Репозиторий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ru-RU" sz="2000" dirty="0"/>
              <a:t>Реализации </a:t>
            </a:r>
            <a:r>
              <a:rPr lang="ru-RU" sz="2000" dirty="0" err="1"/>
              <a:t>репозиториев</a:t>
            </a:r>
            <a:r>
              <a:rPr lang="ru-RU" sz="2000" dirty="0"/>
              <a:t> можно подменять, изменяя источники данных. Классы, использующие данные, поставляемые </a:t>
            </a:r>
            <a:r>
              <a:rPr lang="ru-RU" sz="2000" dirty="0" err="1"/>
              <a:t>репозиториями</a:t>
            </a:r>
            <a:r>
              <a:rPr lang="ru-RU" sz="2000" dirty="0"/>
              <a:t>, от типа источника данных никак не зависят</a:t>
            </a:r>
            <a:endParaRPr lang="en-US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3083417"/>
            <a:ext cx="6795297" cy="292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4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0" dirty="0"/>
              <a:t>Концепция </a:t>
            </a:r>
            <a:r>
              <a:rPr lang="en-US" sz="4400" b="0" dirty="0"/>
              <a:t>ORM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363538" algn="just">
              <a:buNone/>
            </a:pPr>
            <a:r>
              <a:rPr lang="ru-RU" sz="1800" b="1" dirty="0"/>
              <a:t>ORM</a:t>
            </a:r>
            <a:r>
              <a:rPr lang="ru-RU" sz="1800" dirty="0"/>
              <a:t> </a:t>
            </a:r>
            <a:r>
              <a:rPr lang="en-US" sz="1800" dirty="0"/>
              <a:t>(</a:t>
            </a:r>
            <a:r>
              <a:rPr lang="ru-RU" sz="1800" dirty="0" err="1"/>
              <a:t>Object-relational</a:t>
            </a:r>
            <a:r>
              <a:rPr lang="ru-RU" sz="1800" dirty="0"/>
              <a:t> </a:t>
            </a:r>
            <a:r>
              <a:rPr lang="ru-RU" sz="1800" dirty="0" err="1"/>
              <a:t>mapping</a:t>
            </a:r>
            <a:r>
              <a:rPr lang="en-US" sz="1800" dirty="0"/>
              <a:t> - </a:t>
            </a:r>
            <a:r>
              <a:rPr lang="ru-RU" sz="1800" dirty="0"/>
              <a:t>Объектно-реляционное отображение</a:t>
            </a:r>
            <a:r>
              <a:rPr lang="en-US" sz="1800" dirty="0"/>
              <a:t>) </a:t>
            </a:r>
            <a:r>
              <a:rPr lang="ru-RU" sz="1800" dirty="0"/>
              <a:t>означает технологию программирования, которая связывает базы данных с концепциями объектно-ориентированных языков программирования, т.е. ORM — прослойка между базой данных и кодом программиста, которая позволяет созданные в программе объекты помещать/считывать в/из БД:</a:t>
            </a:r>
          </a:p>
          <a:p>
            <a:pPr algn="just"/>
            <a:r>
              <a:rPr lang="ru-RU" sz="1800" dirty="0"/>
              <a:t>В ООП объекты в программе представляют объекты из реального мира. В качестве примера можно рассмотреть адресную книгу, которая содержит список людей с нулём или более телефонов и нулём или более адресов. В терминах объектно-ориентированного программирования они будут представляться объектами класса «Человек», которые будут содержать следующий список полей: имя, список (или массив) телефонов и список адресов.</a:t>
            </a:r>
          </a:p>
          <a:p>
            <a:pPr algn="just"/>
            <a:r>
              <a:rPr lang="ru-RU" sz="1800" dirty="0"/>
              <a:t>Суть задачи состоит в преобразовании таких объектов в форму, в которой они могут быть сохранены в файлах или базах данных, и которые легко могут быть извлечены в последующем, с сохранением свойств объектов и отношений между ними.</a:t>
            </a:r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714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0" dirty="0"/>
              <a:t>Репозиторий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algn="just">
              <a:buAutoNum type="arabicPeriod"/>
            </a:pPr>
            <a:r>
              <a:rPr lang="ru-RU" sz="2000" dirty="0"/>
              <a:t>В программе есть следующий класс модели</a:t>
            </a:r>
          </a:p>
          <a:p>
            <a:pPr marL="566928" indent="-457200" algn="just">
              <a:buAutoNum type="arabicPeriod"/>
            </a:pPr>
            <a:endParaRPr lang="ru-RU" sz="2000" dirty="0"/>
          </a:p>
          <a:p>
            <a:pPr marL="566928" indent="-457200" algn="just">
              <a:buAutoNum type="arabicPeriod"/>
            </a:pPr>
            <a:endParaRPr lang="ru-RU" sz="2000" dirty="0"/>
          </a:p>
          <a:p>
            <a:pPr marL="566928" indent="-457200" algn="just">
              <a:buAutoNum type="arabicPeriod"/>
            </a:pPr>
            <a:endParaRPr lang="ru-RU" sz="2000" dirty="0"/>
          </a:p>
          <a:p>
            <a:pPr marL="566928" indent="-457200" algn="just">
              <a:buAutoNum type="arabicPeriod"/>
            </a:pPr>
            <a:endParaRPr lang="ru-RU" sz="2000" dirty="0"/>
          </a:p>
          <a:p>
            <a:pPr marL="566928" indent="-457200" algn="just">
              <a:buAutoNum type="arabicPeriod"/>
            </a:pPr>
            <a:endParaRPr lang="ru-RU" sz="2000" dirty="0"/>
          </a:p>
          <a:p>
            <a:pPr marL="566928" indent="-457200" algn="just">
              <a:buAutoNum type="arabicPeriod"/>
            </a:pPr>
            <a:r>
              <a:rPr lang="ru-RU" sz="2000" dirty="0"/>
              <a:t>И класс контекста данных</a:t>
            </a:r>
          </a:p>
          <a:p>
            <a:pPr marL="566928" indent="-457200" algn="just">
              <a:buAutoNum type="arabicPeriod"/>
            </a:pPr>
            <a:endParaRPr lang="ru-RU" sz="2000" dirty="0"/>
          </a:p>
          <a:p>
            <a:pPr marL="566928" indent="-457200" algn="just">
              <a:buAutoNum type="arabicPeriod"/>
            </a:pPr>
            <a:endParaRPr lang="en-US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" y="2057400"/>
            <a:ext cx="3390900" cy="14192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80" y="4325477"/>
            <a:ext cx="42100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555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0" dirty="0"/>
              <a:t>Репозиторий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algn="just">
              <a:buFont typeface="+mj-lt"/>
              <a:buAutoNum type="arabicPeriod" startAt="3"/>
            </a:pPr>
            <a:r>
              <a:rPr lang="ru-RU" sz="2000" dirty="0"/>
              <a:t>определим интерфейс </a:t>
            </a:r>
            <a:r>
              <a:rPr lang="ru-RU" sz="2000" dirty="0" err="1"/>
              <a:t>репозитория</a:t>
            </a:r>
            <a:endParaRPr lang="ru-RU" sz="2000" dirty="0"/>
          </a:p>
          <a:p>
            <a:pPr marL="566928" indent="-457200" algn="just">
              <a:buFont typeface="+mj-lt"/>
              <a:buAutoNum type="arabicPeriod" startAt="3"/>
            </a:pPr>
            <a:endParaRPr lang="ru-RU" sz="2000" dirty="0"/>
          </a:p>
          <a:p>
            <a:pPr marL="566928" indent="-457200" algn="just">
              <a:buAutoNum type="arabicPeriod" startAt="3"/>
            </a:pPr>
            <a:endParaRPr lang="ru-RU" sz="2000" dirty="0"/>
          </a:p>
          <a:p>
            <a:pPr marL="566928" indent="-457200" algn="just">
              <a:buAutoNum type="arabicPeriod" startAt="3"/>
            </a:pPr>
            <a:endParaRPr lang="ru-RU" sz="2000" dirty="0"/>
          </a:p>
          <a:p>
            <a:pPr marL="566928" indent="-457200" algn="just">
              <a:buAutoNum type="arabicPeriod" startAt="3"/>
            </a:pPr>
            <a:endParaRPr lang="ru-RU" sz="2000" dirty="0"/>
          </a:p>
          <a:p>
            <a:pPr marL="566928" indent="-457200" algn="just">
              <a:buAutoNum type="arabicPeriod" startAt="3"/>
            </a:pPr>
            <a:endParaRPr lang="ru-RU" sz="2000" dirty="0"/>
          </a:p>
          <a:p>
            <a:pPr marL="566928" indent="-457200" algn="just">
              <a:buAutoNum type="arabicPeriod" startAt="3"/>
            </a:pPr>
            <a:endParaRPr lang="ru-RU" sz="2000" dirty="0"/>
          </a:p>
          <a:p>
            <a:pPr marL="566928" indent="-457200" algn="just">
              <a:buAutoNum type="arabicPeriod" startAt="3"/>
            </a:pP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1884228"/>
            <a:ext cx="4705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635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0" dirty="0"/>
              <a:t>Репозиторий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algn="just">
              <a:buFont typeface="+mj-lt"/>
              <a:buAutoNum type="arabicPeriod" startAt="4"/>
            </a:pPr>
            <a:r>
              <a:rPr lang="ru-RU" sz="2000" dirty="0"/>
              <a:t>создадим реализацию </a:t>
            </a:r>
            <a:r>
              <a:rPr lang="ru-RU" sz="2000" dirty="0" err="1"/>
              <a:t>репозитория</a:t>
            </a:r>
            <a:r>
              <a:rPr lang="ru-RU" sz="2000" dirty="0"/>
              <a:t> для MS SQL </a:t>
            </a:r>
            <a:r>
              <a:rPr lang="ru-RU" sz="2000" dirty="0" err="1"/>
              <a:t>Server</a:t>
            </a:r>
            <a:endParaRPr lang="ru-RU" sz="2000" dirty="0"/>
          </a:p>
          <a:p>
            <a:pPr marL="566928" indent="-457200" algn="just">
              <a:buAutoNum type="arabicPeriod" startAt="3"/>
            </a:pPr>
            <a:endParaRPr lang="ru-RU" sz="2000" dirty="0"/>
          </a:p>
          <a:p>
            <a:pPr marL="566928" indent="-457200" algn="just">
              <a:buAutoNum type="arabicPeriod" startAt="3"/>
            </a:pPr>
            <a:endParaRPr lang="en-US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437" y="1864519"/>
            <a:ext cx="43719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602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0" dirty="0"/>
              <a:t>Репозиторий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algn="just">
              <a:buFont typeface="+mj-lt"/>
              <a:buAutoNum type="arabicPeriod" startAt="4"/>
            </a:pPr>
            <a:r>
              <a:rPr lang="ru-RU" sz="2000" dirty="0"/>
              <a:t>создадим реализацию </a:t>
            </a:r>
            <a:r>
              <a:rPr lang="ru-RU" sz="2000" dirty="0" err="1"/>
              <a:t>репозитория</a:t>
            </a:r>
            <a:r>
              <a:rPr lang="ru-RU" sz="2000" dirty="0"/>
              <a:t> для MS SQL </a:t>
            </a:r>
            <a:r>
              <a:rPr lang="ru-RU" sz="2000" dirty="0" err="1"/>
              <a:t>Server</a:t>
            </a:r>
            <a:endParaRPr lang="ru-RU" sz="2000" dirty="0"/>
          </a:p>
          <a:p>
            <a:pPr marL="566928" indent="-457200" algn="just">
              <a:buAutoNum type="arabicPeriod" startAt="3"/>
            </a:pPr>
            <a:endParaRPr lang="ru-RU" sz="2000" dirty="0"/>
          </a:p>
          <a:p>
            <a:pPr marL="566928" indent="-457200" algn="just">
              <a:buAutoNum type="arabicPeriod" startAt="3"/>
            </a:pP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74044"/>
            <a:ext cx="4572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419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0" dirty="0"/>
              <a:t>Репозиторий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algn="just">
              <a:buFont typeface="+mj-lt"/>
              <a:buAutoNum type="arabicPeriod" startAt="5"/>
            </a:pPr>
            <a:r>
              <a:rPr lang="ru-RU" sz="2000" dirty="0"/>
              <a:t>применим </a:t>
            </a:r>
            <a:r>
              <a:rPr lang="ru-RU" sz="2000" dirty="0" err="1"/>
              <a:t>репозиторий</a:t>
            </a:r>
            <a:r>
              <a:rPr lang="ru-RU" sz="2000" dirty="0"/>
              <a:t> в контроллере</a:t>
            </a:r>
          </a:p>
          <a:p>
            <a:pPr marL="566928" indent="-457200" algn="just">
              <a:buAutoNum type="arabicPeriod" startAt="3"/>
            </a:pPr>
            <a:endParaRPr lang="en-US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86125"/>
            <a:ext cx="3790950" cy="2886075"/>
          </a:xfrm>
          <a:prstGeom prst="rect">
            <a:avLst/>
          </a:prstGeom>
        </p:spPr>
      </p:pic>
      <p:graphicFrame>
        <p:nvGraphicFramePr>
          <p:cNvPr id="7" name="Object 52" descr="xvfbfgbgngg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336555" y="4926473"/>
          <a:ext cx="1365485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7" name="Object 52" descr="xvfbfgbgngg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555" y="4926473"/>
                        <a:ext cx="1365485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26797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0" dirty="0"/>
              <a:t>Репозиторий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algn="just">
              <a:buAutoNum type="arabicPeriod" startAt="3"/>
            </a:pPr>
            <a:endParaRPr lang="en-US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666875"/>
            <a:ext cx="81057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825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0" dirty="0"/>
              <a:t>Шаблон Единица работы (</a:t>
            </a:r>
            <a:r>
              <a:rPr lang="en-US" sz="3200" b="0" dirty="0"/>
              <a:t>Unit of Work - </a:t>
            </a:r>
            <a:r>
              <a:rPr lang="en-US" sz="3200" b="0" dirty="0" err="1"/>
              <a:t>UoW</a:t>
            </a:r>
            <a:r>
              <a:rPr lang="ru-RU" sz="3200" b="0" dirty="0"/>
              <a:t>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666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0" dirty="0"/>
              <a:t>Шаблон Единица работы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/>
              <a:t>Паттерн </a:t>
            </a:r>
            <a:r>
              <a:rPr lang="ru-RU" sz="2000" b="1" dirty="0" err="1"/>
              <a:t>Unit</a:t>
            </a:r>
            <a:r>
              <a:rPr lang="ru-RU" sz="2000" b="1" dirty="0"/>
              <a:t> </a:t>
            </a:r>
            <a:r>
              <a:rPr lang="ru-RU" sz="2000" b="1" dirty="0" err="1"/>
              <a:t>of</a:t>
            </a:r>
            <a:r>
              <a:rPr lang="ru-RU" sz="2000" b="1" dirty="0"/>
              <a:t> </a:t>
            </a:r>
            <a:r>
              <a:rPr lang="ru-RU" sz="2000" b="1" dirty="0" err="1"/>
              <a:t>Work</a:t>
            </a:r>
            <a:r>
              <a:rPr lang="ru-RU" sz="2000" b="1" dirty="0"/>
              <a:t> </a:t>
            </a:r>
            <a:r>
              <a:rPr lang="ru-RU" sz="2000" dirty="0"/>
              <a:t>позволяет систематизировать работу с различными </a:t>
            </a:r>
            <a:r>
              <a:rPr lang="ru-RU" sz="2000" dirty="0" err="1"/>
              <a:t>репозиториями</a:t>
            </a:r>
            <a:r>
              <a:rPr lang="ru-RU" sz="2000" dirty="0"/>
              <a:t> и дает уверенность, что все </a:t>
            </a:r>
            <a:r>
              <a:rPr lang="ru-RU" sz="2000" dirty="0" err="1"/>
              <a:t>репозитории</a:t>
            </a:r>
            <a:r>
              <a:rPr lang="ru-RU" sz="2000" dirty="0"/>
              <a:t> будут использовать один и тот же контекст данных.</a:t>
            </a: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95" y="2895600"/>
            <a:ext cx="7176409" cy="311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923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0" dirty="0"/>
              <a:t>Единица работы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algn="just">
              <a:buFont typeface="+mj-lt"/>
              <a:buAutoNum type="arabicPeriod"/>
            </a:pPr>
            <a:r>
              <a:rPr lang="ru-RU" sz="2000" dirty="0"/>
              <a:t>Допустим, есть следующая пара моделей</a:t>
            </a:r>
          </a:p>
          <a:p>
            <a:pPr marL="566928" indent="-457200" algn="just">
              <a:buFont typeface="+mj-lt"/>
              <a:buAutoNum type="arabicPeriod"/>
            </a:pPr>
            <a:endParaRPr lang="ru-RU" sz="2000" dirty="0"/>
          </a:p>
          <a:p>
            <a:pPr marL="566928" indent="-457200" algn="just">
              <a:buFont typeface="+mj-lt"/>
              <a:buAutoNum type="arabicPeriod"/>
            </a:pPr>
            <a:endParaRPr lang="ru-RU" sz="2000" dirty="0"/>
          </a:p>
          <a:p>
            <a:pPr marL="566928" indent="-457200" algn="just">
              <a:buFont typeface="+mj-lt"/>
              <a:buAutoNum type="arabicPeriod"/>
            </a:pPr>
            <a:endParaRPr lang="ru-RU" sz="2000" dirty="0"/>
          </a:p>
          <a:p>
            <a:pPr marL="566928" indent="-457200" algn="just">
              <a:buFont typeface="+mj-lt"/>
              <a:buAutoNum type="arabicPeriod"/>
            </a:pPr>
            <a:endParaRPr lang="ru-RU" sz="2000" dirty="0"/>
          </a:p>
          <a:p>
            <a:pPr marL="566928" indent="-457200" algn="just">
              <a:buFont typeface="+mj-lt"/>
              <a:buAutoNum type="arabicPeriod"/>
            </a:pPr>
            <a:endParaRPr lang="ru-RU" sz="2000" dirty="0"/>
          </a:p>
          <a:p>
            <a:pPr marL="566928" indent="-457200" algn="just">
              <a:buFont typeface="+mj-lt"/>
              <a:buAutoNum type="arabicPeriod"/>
            </a:pPr>
            <a:endParaRPr lang="ru-RU" sz="2000" dirty="0"/>
          </a:p>
          <a:p>
            <a:pPr marL="566928" indent="-457200" algn="just">
              <a:buFont typeface="+mj-lt"/>
              <a:buAutoNum type="arabicPeriod"/>
            </a:pPr>
            <a:endParaRPr lang="ru-RU" sz="2000" dirty="0"/>
          </a:p>
          <a:p>
            <a:pPr marL="566928" indent="-457200" algn="just">
              <a:buFont typeface="+mj-lt"/>
              <a:buAutoNum type="arabicPeriod"/>
            </a:pPr>
            <a:endParaRPr lang="ru-RU" sz="2000" dirty="0"/>
          </a:p>
          <a:p>
            <a:pPr marL="566928" indent="-457200" algn="just">
              <a:buFont typeface="+mj-lt"/>
              <a:buAutoNum type="arabicPeriod"/>
            </a:pPr>
            <a:r>
              <a:rPr lang="ru-RU" sz="2000" dirty="0"/>
              <a:t>И контекст данных</a:t>
            </a:r>
          </a:p>
          <a:p>
            <a:pPr marL="566928" indent="-457200" algn="just">
              <a:buFont typeface="+mj-lt"/>
              <a:buAutoNum type="arabicPeriod"/>
            </a:pPr>
            <a:endParaRPr lang="ru-RU" sz="2000" dirty="0"/>
          </a:p>
          <a:p>
            <a:pPr marL="566928" indent="-457200" algn="just">
              <a:buAutoNum type="arabicPeriod" startAt="3"/>
            </a:pP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35655"/>
            <a:ext cx="3752850" cy="28479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" y="5104646"/>
            <a:ext cx="39528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301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0" dirty="0"/>
              <a:t>Единица работы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algn="just">
              <a:buFont typeface="+mj-lt"/>
              <a:buAutoNum type="arabicPeriod" startAt="3"/>
            </a:pPr>
            <a:r>
              <a:rPr lang="ru-RU" sz="2000" dirty="0"/>
              <a:t>определен интерфейс </a:t>
            </a:r>
            <a:r>
              <a:rPr lang="ru-RU" sz="2000" dirty="0" err="1"/>
              <a:t>репозитория</a:t>
            </a:r>
            <a:r>
              <a:rPr lang="ru-RU" sz="2000" dirty="0"/>
              <a:t> и созданы две его отдельных реализации</a:t>
            </a:r>
          </a:p>
          <a:p>
            <a:pPr marL="566928" indent="-457200" algn="just">
              <a:buAutoNum type="arabicPeriod" startAt="3"/>
            </a:pPr>
            <a:endParaRPr lang="en-US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09800"/>
            <a:ext cx="3848100" cy="17049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127595"/>
            <a:ext cx="4124325" cy="16668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840" y="4688293"/>
            <a:ext cx="39338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0" dirty="0"/>
              <a:t>Концепция </a:t>
            </a:r>
            <a:r>
              <a:rPr lang="en-US" sz="4400" b="0" dirty="0"/>
              <a:t>ORM</a:t>
            </a:r>
            <a:endParaRPr lang="ru-RU" b="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/>
              <a:t>Что бы понять, что такое </a:t>
            </a:r>
            <a:r>
              <a:rPr lang="en-US" sz="1800" b="1" dirty="0"/>
              <a:t>ORM</a:t>
            </a:r>
            <a:r>
              <a:rPr lang="ru-RU" sz="1800" dirty="0"/>
              <a:t>, рассмотрим простой пример:</a:t>
            </a:r>
          </a:p>
          <a:p>
            <a:pPr marL="0" indent="363538" algn="just">
              <a:buNone/>
            </a:pPr>
            <a:r>
              <a:rPr lang="ru-RU" sz="1800" dirty="0"/>
              <a:t>Классический подход (без </a:t>
            </a:r>
            <a:r>
              <a:rPr lang="en-US" sz="1800" dirty="0"/>
              <a:t>ORM</a:t>
            </a:r>
            <a:r>
              <a:rPr lang="ru-RU" sz="1800" dirty="0"/>
              <a:t>)</a:t>
            </a:r>
            <a:r>
              <a:rPr lang="en-US" sz="1800" dirty="0"/>
              <a:t>:</a:t>
            </a:r>
            <a:endParaRPr lang="ru-RU" sz="1800" dirty="0"/>
          </a:p>
          <a:p>
            <a:pPr marL="0" indent="363538" algn="just">
              <a:buNone/>
            </a:pPr>
            <a:endParaRPr lang="en-US" sz="1800" dirty="0"/>
          </a:p>
          <a:p>
            <a:pPr marL="0" indent="363538" algn="just">
              <a:buNone/>
            </a:pPr>
            <a:r>
              <a:rPr lang="en-US" sz="1800" dirty="0"/>
              <a:t> </a:t>
            </a:r>
            <a:r>
              <a:rPr lang="ru-RU" sz="1800" dirty="0"/>
              <a:t>Код жестко привязан к источнику данных, программисту нужно хорошо знать </a:t>
            </a:r>
            <a:r>
              <a:rPr lang="en-US" sz="1800" b="1" dirty="0"/>
              <a:t>DDL</a:t>
            </a:r>
            <a:r>
              <a:rPr lang="en-US" sz="1800" dirty="0"/>
              <a:t>.</a:t>
            </a: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r>
              <a:rPr lang="ru-RU" sz="1800" dirty="0"/>
              <a:t>В нашем случае </a:t>
            </a:r>
            <a:r>
              <a:rPr lang="en-US" sz="1800" dirty="0"/>
              <a:t>Data Definition Language</a:t>
            </a:r>
            <a:r>
              <a:rPr lang="ru-RU" sz="1800" dirty="0"/>
              <a:t> - это </a:t>
            </a:r>
            <a:r>
              <a:rPr lang="en-US" sz="1800" b="1" dirty="0"/>
              <a:t>SQL</a:t>
            </a:r>
            <a:endParaRPr lang="en-US" sz="1800" dirty="0"/>
          </a:p>
          <a:p>
            <a:pPr marL="0" indent="363538" algn="just"/>
            <a:endParaRPr lang="en-US" sz="1800" dirty="0"/>
          </a:p>
          <a:p>
            <a:pPr marL="0" indent="363538" algn="just"/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3068264"/>
            <a:ext cx="5048264" cy="158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39464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0" dirty="0"/>
              <a:t>Единица работы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algn="just">
              <a:buFont typeface="+mj-lt"/>
              <a:buAutoNum type="arabicPeriod" startAt="4"/>
            </a:pPr>
            <a:r>
              <a:rPr lang="ru-RU" sz="2000" dirty="0"/>
              <a:t>Создается класс – точка входа в контекст данных с </a:t>
            </a:r>
            <a:r>
              <a:rPr lang="ru-RU" sz="2000" dirty="0" err="1"/>
              <a:t>репозиториями</a:t>
            </a:r>
            <a:endParaRPr lang="ru-RU" sz="2000" dirty="0"/>
          </a:p>
          <a:p>
            <a:pPr marL="566928" indent="-457200" algn="just">
              <a:buAutoNum type="arabicPeriod" startAt="4"/>
            </a:pP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55520"/>
            <a:ext cx="45624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922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0" dirty="0"/>
              <a:t>Единица работы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algn="just">
              <a:buFont typeface="+mj-lt"/>
              <a:buAutoNum type="arabicPeriod" startAt="4"/>
            </a:pPr>
            <a:r>
              <a:rPr lang="ru-RU" sz="2000" dirty="0"/>
              <a:t>Создается класс – точка входа в контекст данных с </a:t>
            </a:r>
            <a:r>
              <a:rPr lang="ru-RU" sz="2000" dirty="0" err="1"/>
              <a:t>репозиториями</a:t>
            </a:r>
            <a:endParaRPr lang="ru-RU" sz="2000" dirty="0"/>
          </a:p>
          <a:p>
            <a:pPr marL="566928" indent="-457200" algn="just">
              <a:buAutoNum type="arabicPeriod" startAt="4"/>
            </a:pPr>
            <a:endParaRPr lang="en-US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32660"/>
            <a:ext cx="47910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940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0" dirty="0"/>
              <a:t>Единица работы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algn="just">
              <a:buFont typeface="+mj-lt"/>
              <a:buAutoNum type="arabicPeriod" startAt="5"/>
            </a:pPr>
            <a:r>
              <a:rPr lang="ru-RU" sz="2000" dirty="0"/>
              <a:t>применим единицу работы в контроллере</a:t>
            </a:r>
          </a:p>
          <a:p>
            <a:pPr marL="109728" indent="0" algn="just">
              <a:buNone/>
            </a:pPr>
            <a:endParaRPr lang="ru-RU" sz="2000" dirty="0"/>
          </a:p>
          <a:p>
            <a:pPr marL="566928" indent="-457200" algn="just">
              <a:buAutoNum type="arabicPeriod" startAt="4"/>
            </a:pPr>
            <a:endParaRPr lang="en-US" sz="2000" dirty="0"/>
          </a:p>
        </p:txBody>
      </p:sp>
      <p:graphicFrame>
        <p:nvGraphicFramePr>
          <p:cNvPr id="7" name="Object 52" descr="xvfbfgbgngg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321315" y="5286296"/>
          <a:ext cx="1365485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7" name="Object 52" descr="xvfbfgbgngg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315" y="5286296"/>
                        <a:ext cx="1365485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432" y="2232660"/>
            <a:ext cx="44196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401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0" dirty="0"/>
              <a:t>Единица работы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algn="just">
              <a:buAutoNum type="arabicPeriod" startAt="3"/>
            </a:pP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595437"/>
            <a:ext cx="81057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960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Технология работы с данными </a:t>
            </a:r>
            <a:r>
              <a:rPr lang="en-US" dirty="0"/>
              <a:t>Entity Framework</a:t>
            </a:r>
            <a:endParaRPr lang="ru-RU" dirty="0">
              <a:latin typeface="Helvetica LT St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47800" y="4114800"/>
            <a:ext cx="5943600" cy="2209800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Ресурсы: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Э. Троелсен Язык программирования C# 5.0 и платформа .NET 4.5</a:t>
            </a:r>
            <a:endParaRPr lang="uk-UA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https://msdn.microsoft.com/ru-ru/library/bb399567%28v=vs.110%29.aspx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http://metanit.com/sharp/entityframework/1.1.php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0" dirty="0"/>
              <a:t>Концепция </a:t>
            </a:r>
            <a:r>
              <a:rPr lang="en-US" sz="4400" b="0" dirty="0"/>
              <a:t>ORM</a:t>
            </a:r>
            <a:endParaRPr lang="ru-RU" b="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363538" algn="just">
              <a:buNone/>
            </a:pPr>
            <a:r>
              <a:rPr lang="ru-RU" sz="1800" dirty="0"/>
              <a:t>С </a:t>
            </a:r>
            <a:r>
              <a:rPr lang="en-US" sz="1800" dirty="0"/>
              <a:t>ORM</a:t>
            </a:r>
            <a:r>
              <a:rPr lang="ru-RU" sz="1800" dirty="0"/>
              <a:t> программист пишет код обращения к базе на используемом языке программирования. </a:t>
            </a:r>
            <a:r>
              <a:rPr lang="en-US" sz="1800" dirty="0"/>
              <a:t>ORM </a:t>
            </a:r>
            <a:r>
              <a:rPr lang="ru-RU" sz="1800" dirty="0"/>
              <a:t>преобразует этот код в соответствующий </a:t>
            </a:r>
            <a:r>
              <a:rPr lang="en-US" sz="1800" dirty="0"/>
              <a:t>DDL </a:t>
            </a:r>
            <a:r>
              <a:rPr lang="ru-RU" sz="1800" dirty="0"/>
              <a:t>и выполняет обращение к источнику</a:t>
            </a:r>
            <a:r>
              <a:rPr lang="en-US" sz="1800" dirty="0"/>
              <a:t>:</a:t>
            </a: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/>
          </a:p>
          <a:p>
            <a:endParaRPr lang="ru-RU" sz="1800" dirty="0"/>
          </a:p>
          <a:p>
            <a:pPr algn="just"/>
            <a:r>
              <a:rPr lang="ru-RU" sz="1800" dirty="0"/>
              <a:t>Разработано множество пакетов, устраняющих необходимость в преобразовании объектов для хранения в реляционных базах данных.</a:t>
            </a:r>
          </a:p>
          <a:p>
            <a:pPr algn="just"/>
            <a:r>
              <a:rPr lang="ru-RU" sz="1800" dirty="0"/>
              <a:t>Некоторые пакеты решают эту проблему, предоставляя библиотеки классов, способных выполнять такие преобразования автоматически. Имея список таблиц в базе данных и объектов в программе, они автоматически преобразуют запросы из одного вида в другой. В результате запроса объекта «человек» (из примера с адресной книгой) необходимый SQL-запрос будет сформирован и выполнен, а результаты «волшебным» образом преобразованы в объекты «номер телефона» внутри программы.</a:t>
            </a:r>
            <a:endParaRPr lang="en-US" sz="1800" dirty="0"/>
          </a:p>
          <a:p>
            <a:pPr marL="0" indent="363538" algn="just"/>
            <a:endParaRPr lang="en-US" sz="1800" dirty="0"/>
          </a:p>
          <a:p>
            <a:pPr marL="0" indent="363538" algn="just"/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057400"/>
            <a:ext cx="59436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14542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7735D012-4D4C-49A4-85A3-90DBFED2A65D}" vid="{4AF69BFE-6885-4827-9946-8917BEB69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F96B3B-5B2C-4996-9E02-395DA9EA8E7E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13163</TotalTime>
  <Words>7437</Words>
  <Application>Microsoft Office PowerPoint</Application>
  <PresentationFormat>On-screen Show (4:3)</PresentationFormat>
  <Paragraphs>884</Paragraphs>
  <Slides>84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6" baseType="lpstr">
      <vt:lpstr>Arial</vt:lpstr>
      <vt:lpstr>Calibri</vt:lpstr>
      <vt:lpstr>Courier New</vt:lpstr>
      <vt:lpstr>Helvetica LT Std</vt:lpstr>
      <vt:lpstr>Lucida Sans Unicode</vt:lpstr>
      <vt:lpstr>Tahoma</vt:lpstr>
      <vt:lpstr>Verdana</vt:lpstr>
      <vt:lpstr>Wingdings</vt:lpstr>
      <vt:lpstr>Wingdings 2</vt:lpstr>
      <vt:lpstr>Wingdings 3</vt:lpstr>
      <vt:lpstr>Тема1</vt:lpstr>
      <vt:lpstr>Document</vt:lpstr>
      <vt:lpstr>Технология работы с данными Entity Framework</vt:lpstr>
      <vt:lpstr>Содержание</vt:lpstr>
      <vt:lpstr>Шаблоны проектирования доступа к данным</vt:lpstr>
      <vt:lpstr>Шаблоны проектирования доступа к данным</vt:lpstr>
      <vt:lpstr>Шаблоны проектирования доступа к данным</vt:lpstr>
      <vt:lpstr>Концепция ORM</vt:lpstr>
      <vt:lpstr>Концепция ORM</vt:lpstr>
      <vt:lpstr>Концепция ORM</vt:lpstr>
      <vt:lpstr>Концепция ORM</vt:lpstr>
      <vt:lpstr>Концепция ORM</vt:lpstr>
      <vt:lpstr>Концепция ORM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ADO.NET 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Linq to Entities</vt:lpstr>
      <vt:lpstr>Linq to Entities</vt:lpstr>
      <vt:lpstr>Linq to Entities</vt:lpstr>
      <vt:lpstr>Linq to Entities</vt:lpstr>
      <vt:lpstr>Linq to Entities</vt:lpstr>
      <vt:lpstr>Linq to Entities</vt:lpstr>
      <vt:lpstr>Linq to Entities</vt:lpstr>
      <vt:lpstr>Linq to Entities</vt:lpstr>
      <vt:lpstr>Linq to Entities</vt:lpstr>
      <vt:lpstr>Linq to Entities</vt:lpstr>
      <vt:lpstr>Linq to Entities</vt:lpstr>
      <vt:lpstr>Linq to Entities</vt:lpstr>
      <vt:lpstr>Linq to Entities</vt:lpstr>
      <vt:lpstr>Linq to Entities</vt:lpstr>
      <vt:lpstr>Linq to Entities</vt:lpstr>
      <vt:lpstr>Linq to Entities</vt:lpstr>
      <vt:lpstr>SQL в Entity Framework</vt:lpstr>
      <vt:lpstr>SQL в Entity Framework</vt:lpstr>
      <vt:lpstr>Аннотации</vt:lpstr>
      <vt:lpstr>Аннотации</vt:lpstr>
      <vt:lpstr>Fluent API</vt:lpstr>
      <vt:lpstr>Fluent API</vt:lpstr>
      <vt:lpstr>Шаблон Репозиторий (Repository)</vt:lpstr>
      <vt:lpstr>Шаблон Репозиторий</vt:lpstr>
      <vt:lpstr>Шаблон Репозиторий</vt:lpstr>
      <vt:lpstr>Репозиторий</vt:lpstr>
      <vt:lpstr>Репозиторий</vt:lpstr>
      <vt:lpstr>Репозиторий</vt:lpstr>
      <vt:lpstr>Репозиторий</vt:lpstr>
      <vt:lpstr>Репозиторий</vt:lpstr>
      <vt:lpstr>Репозиторий</vt:lpstr>
      <vt:lpstr>Шаблон Единица работы (Unit of Work - UoW)</vt:lpstr>
      <vt:lpstr>Шаблон Единица работы</vt:lpstr>
      <vt:lpstr>Единица работы</vt:lpstr>
      <vt:lpstr>Единица работы</vt:lpstr>
      <vt:lpstr>Единица работы</vt:lpstr>
      <vt:lpstr>Единица работы</vt:lpstr>
      <vt:lpstr>Единица работы</vt:lpstr>
      <vt:lpstr>Единица работы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NET.C#.01 Введение в .NET Framework 4</dc:title>
  <dc:creator>Anzhelika Kravchuk</dc:creator>
  <cp:lastModifiedBy>Yulia Kramar</cp:lastModifiedBy>
  <cp:revision>1135</cp:revision>
  <dcterms:created xsi:type="dcterms:W3CDTF">2008-09-08T12:48:20Z</dcterms:created>
  <dcterms:modified xsi:type="dcterms:W3CDTF">2021-09-30T09:23:23Z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