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31"/>
  </p:notesMasterIdLst>
  <p:sldIdLst>
    <p:sldId id="257" r:id="rId2"/>
    <p:sldId id="258" r:id="rId3"/>
    <p:sldId id="259" r:id="rId4"/>
    <p:sldId id="275" r:id="rId5"/>
    <p:sldId id="260" r:id="rId6"/>
    <p:sldId id="262" r:id="rId7"/>
    <p:sldId id="276" r:id="rId8"/>
    <p:sldId id="277" r:id="rId9"/>
    <p:sldId id="278" r:id="rId10"/>
    <p:sldId id="280" r:id="rId11"/>
    <p:sldId id="279" r:id="rId12"/>
    <p:sldId id="281" r:id="rId13"/>
    <p:sldId id="282" r:id="rId14"/>
    <p:sldId id="283" r:id="rId15"/>
    <p:sldId id="284" r:id="rId16"/>
    <p:sldId id="285" r:id="rId17"/>
    <p:sldId id="286" r:id="rId18"/>
    <p:sldId id="287" r:id="rId19"/>
    <p:sldId id="288" r:id="rId20"/>
    <p:sldId id="289" r:id="rId21"/>
    <p:sldId id="267" r:id="rId22"/>
    <p:sldId id="290" r:id="rId23"/>
    <p:sldId id="269" r:id="rId24"/>
    <p:sldId id="270" r:id="rId25"/>
    <p:sldId id="271" r:id="rId26"/>
    <p:sldId id="291" r:id="rId27"/>
    <p:sldId id="292" r:id="rId28"/>
    <p:sldId id="293"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E0F86-E65B-47D7-B23B-B67BCBFEA86D}" type="datetimeFigureOut">
              <a:rPr lang="en-IN" smtClean="0"/>
              <a:t>04-01-2024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142DA-26AD-4F2D-ADB9-3FCA2F1B9774}" type="slidenum">
              <a:rPr lang="en-IN" smtClean="0"/>
              <a:t>‹#›</a:t>
            </a:fld>
            <a:endParaRPr lang="en-IN"/>
          </a:p>
        </p:txBody>
      </p:sp>
    </p:spTree>
    <p:extLst>
      <p:ext uri="{BB962C8B-B14F-4D97-AF65-F5344CB8AC3E}">
        <p14:creationId xmlns:p14="http://schemas.microsoft.com/office/powerpoint/2010/main" val="389369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09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15739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18135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291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205053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1145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3826253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3117600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36573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12414C-3C4F-4FD7-9324-633DD962F4A0}"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C4C14-A854-48A8-A6F9-B4B5AFCC19A2}" type="slidenum">
              <a:rPr lang="en-IN" smtClean="0"/>
              <a:t>‹#›</a:t>
            </a:fld>
            <a:endParaRPr lang="en-IN"/>
          </a:p>
        </p:txBody>
      </p:sp>
    </p:spTree>
    <p:extLst>
      <p:ext uri="{BB962C8B-B14F-4D97-AF65-F5344CB8AC3E}">
        <p14:creationId xmlns:p14="http://schemas.microsoft.com/office/powerpoint/2010/main" val="128461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152082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E1DE4-CA61-49D1-BD93-D8677F537F7B}"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194919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7E1DE4-CA61-49D1-BD93-D8677F537F7B}"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244966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7E1DE4-CA61-49D1-BD93-D8677F537F7B}"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118164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7E1DE4-CA61-49D1-BD93-D8677F537F7B}"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299731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E1DE4-CA61-49D1-BD93-D8677F537F7B}"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221071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7E1DE4-CA61-49D1-BD93-D8677F537F7B}"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332015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7E1DE4-CA61-49D1-BD93-D8677F537F7B}"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F6C1-9AC6-462E-A8F4-D680553FC63E}" type="slidenum">
              <a:rPr lang="en-IN" smtClean="0"/>
              <a:t>‹#›</a:t>
            </a:fld>
            <a:endParaRPr lang="en-IN"/>
          </a:p>
        </p:txBody>
      </p:sp>
    </p:spTree>
    <p:extLst>
      <p:ext uri="{BB962C8B-B14F-4D97-AF65-F5344CB8AC3E}">
        <p14:creationId xmlns:p14="http://schemas.microsoft.com/office/powerpoint/2010/main" val="89799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7E1DE4-CA61-49D1-BD93-D8677F537F7B}" type="datetimeFigureOut">
              <a:rPr lang="en-IN" smtClean="0"/>
              <a:t>04-01-2024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76F6C1-9AC6-462E-A8F4-D680553FC63E}" type="slidenum">
              <a:rPr lang="en-IN" smtClean="0"/>
              <a:t>‹#›</a:t>
            </a:fld>
            <a:endParaRPr lang="en-IN"/>
          </a:p>
        </p:txBody>
      </p:sp>
    </p:spTree>
    <p:extLst>
      <p:ext uri="{BB962C8B-B14F-4D97-AF65-F5344CB8AC3E}">
        <p14:creationId xmlns:p14="http://schemas.microsoft.com/office/powerpoint/2010/main" val="307906927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66799"/>
            <a:ext cx="8442603" cy="5069305"/>
          </a:xfrm>
        </p:spPr>
        <p:txBody>
          <a:bodyPr>
            <a:noAutofit/>
          </a:bodyPr>
          <a:lstStyle/>
          <a:p>
            <a:r>
              <a:rPr lang="en-US" sz="9600" b="1" dirty="0" smtClean="0">
                <a:solidFill>
                  <a:srgbClr val="374151"/>
                </a:solidFill>
                <a:latin typeface="Segoe UI" panose="020B0502040204020203" pitchFamily="34" charset="0"/>
              </a:rPr>
              <a:t>Predictive </a:t>
            </a:r>
            <a:r>
              <a:rPr lang="en-US" sz="9600" b="1" dirty="0">
                <a:solidFill>
                  <a:srgbClr val="374151"/>
                </a:solidFill>
                <a:latin typeface="Segoe UI" panose="020B0502040204020203" pitchFamily="34" charset="0"/>
              </a:rPr>
              <a:t>Modeling of Income Levels</a:t>
            </a:r>
            <a:br>
              <a:rPr lang="en-US" sz="9600" b="1" dirty="0">
                <a:solidFill>
                  <a:srgbClr val="374151"/>
                </a:solidFill>
                <a:latin typeface="Segoe UI" panose="020B0502040204020203" pitchFamily="34" charset="0"/>
              </a:rPr>
            </a:br>
            <a:endParaRPr lang="en-IN" sz="9600" b="0" i="0" u="none" strike="noStrike" baseline="0" dirty="0" smtClean="0">
              <a:solidFill>
                <a:srgbClr val="374151"/>
              </a:solidFill>
              <a:latin typeface="Segoe UI" panose="020B0502040204020203" pitchFamily="34" charset="0"/>
            </a:endParaRPr>
          </a:p>
        </p:txBody>
      </p:sp>
    </p:spTree>
    <p:extLst>
      <p:ext uri="{BB962C8B-B14F-4D97-AF65-F5344CB8AC3E}">
        <p14:creationId xmlns:p14="http://schemas.microsoft.com/office/powerpoint/2010/main" val="332633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48966" y="1545479"/>
            <a:ext cx="5247919" cy="3335634"/>
          </a:xfrm>
          <a:prstGeom prst="rect">
            <a:avLst/>
          </a:prstGeom>
        </p:spPr>
      </p:pic>
      <p:pic>
        <p:nvPicPr>
          <p:cNvPr id="6" name="Picture 5"/>
          <p:cNvPicPr>
            <a:picLocks noChangeAspect="1"/>
          </p:cNvPicPr>
          <p:nvPr/>
        </p:nvPicPr>
        <p:blipFill>
          <a:blip r:embed="rId3"/>
          <a:stretch>
            <a:fillRect/>
          </a:stretch>
        </p:blipFill>
        <p:spPr>
          <a:xfrm>
            <a:off x="110290" y="1545479"/>
            <a:ext cx="4638676" cy="3394973"/>
          </a:xfrm>
          <a:prstGeom prst="rect">
            <a:avLst/>
          </a:prstGeom>
        </p:spPr>
      </p:pic>
    </p:spTree>
    <p:extLst>
      <p:ext uri="{BB962C8B-B14F-4D97-AF65-F5344CB8AC3E}">
        <p14:creationId xmlns:p14="http://schemas.microsoft.com/office/powerpoint/2010/main" val="203836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1081" y="646779"/>
            <a:ext cx="8596668" cy="3880773"/>
          </a:xfrm>
        </p:spPr>
        <p:txBody>
          <a:bodyPr>
            <a:no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This </a:t>
            </a:r>
            <a:r>
              <a:rPr lang="en-US" dirty="0">
                <a:latin typeface="Calibri" panose="020F0502020204030204" pitchFamily="34" charset="0"/>
                <a:ea typeface="Calibri" panose="020F0502020204030204" pitchFamily="34" charset="0"/>
                <a:cs typeface="Calibri" panose="020F0502020204030204" pitchFamily="34" charset="0"/>
              </a:rPr>
              <a:t>dataset consists nearly 70 percent of men.</a:t>
            </a:r>
          </a:p>
          <a:p>
            <a:r>
              <a:rPr lang="en-US" dirty="0" smtClean="0">
                <a:latin typeface="Calibri" panose="020F0502020204030204" pitchFamily="34" charset="0"/>
                <a:ea typeface="Calibri" panose="020F0502020204030204" pitchFamily="34" charset="0"/>
                <a:cs typeface="Calibri" panose="020F0502020204030204" pitchFamily="34" charset="0"/>
              </a:rPr>
              <a:t>This </a:t>
            </a:r>
            <a:r>
              <a:rPr lang="en-US" dirty="0">
                <a:latin typeface="Calibri" panose="020F0502020204030204" pitchFamily="34" charset="0"/>
                <a:ea typeface="Calibri" panose="020F0502020204030204" pitchFamily="34" charset="0"/>
                <a:cs typeface="Calibri" panose="020F0502020204030204" pitchFamily="34" charset="0"/>
              </a:rPr>
              <a:t>dataset consists of white race people mostly.</a:t>
            </a:r>
          </a:p>
          <a:p>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majority of people in the dataset have jobs in the private sector. This suggests that the private sector is the largest employer in the economy. Government jobs are less common, but still represent a significant portion of the workforce.</a:t>
            </a:r>
          </a:p>
          <a:p>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majority of people are married or in a relationship.</a:t>
            </a:r>
          </a:p>
          <a:p>
            <a:r>
              <a:rPr lang="en-US" dirty="0" smtClean="0">
                <a:latin typeface="Calibri" panose="020F0502020204030204" pitchFamily="34" charset="0"/>
                <a:ea typeface="Calibri" panose="020F0502020204030204" pitchFamily="34" charset="0"/>
                <a:cs typeface="Calibri" panose="020F0502020204030204" pitchFamily="34" charset="0"/>
              </a:rPr>
              <a:t>There </a:t>
            </a:r>
            <a:r>
              <a:rPr lang="en-US" dirty="0">
                <a:latin typeface="Calibri" panose="020F0502020204030204" pitchFamily="34" charset="0"/>
                <a:ea typeface="Calibri" panose="020F0502020204030204" pitchFamily="34" charset="0"/>
                <a:cs typeface="Calibri" panose="020F0502020204030204" pitchFamily="34" charset="0"/>
              </a:rPr>
              <a:t>is a significant number of unmarried people and not-in-family.</a:t>
            </a:r>
          </a:p>
          <a:p>
            <a:r>
              <a:rPr lang="en-US" dirty="0" smtClean="0">
                <a:latin typeface="Calibri" panose="020F0502020204030204" pitchFamily="34" charset="0"/>
                <a:ea typeface="Calibri" panose="020F0502020204030204" pitchFamily="34" charset="0"/>
                <a:cs typeface="Calibri" panose="020F0502020204030204" pitchFamily="34" charset="0"/>
              </a:rPr>
              <a:t>There </a:t>
            </a:r>
            <a:r>
              <a:rPr lang="en-US" dirty="0">
                <a:latin typeface="Calibri" panose="020F0502020204030204" pitchFamily="34" charset="0"/>
                <a:ea typeface="Calibri" panose="020F0502020204030204" pitchFamily="34" charset="0"/>
                <a:cs typeface="Calibri" panose="020F0502020204030204" pitchFamily="34" charset="0"/>
              </a:rPr>
              <a:t>is a small number of people who are other relatives.</a:t>
            </a:r>
          </a:p>
          <a:p>
            <a:r>
              <a:rPr lang="en-US" dirty="0" smtClean="0">
                <a:latin typeface="Calibri" panose="020F0502020204030204" pitchFamily="34" charset="0"/>
                <a:ea typeface="Calibri" panose="020F0502020204030204" pitchFamily="34" charset="0"/>
                <a:cs typeface="Calibri" panose="020F0502020204030204" pitchFamily="34" charset="0"/>
              </a:rPr>
              <a:t>I </a:t>
            </a:r>
            <a:r>
              <a:rPr lang="en-US" dirty="0">
                <a:latin typeface="Calibri" panose="020F0502020204030204" pitchFamily="34" charset="0"/>
                <a:ea typeface="Calibri" panose="020F0502020204030204" pitchFamily="34" charset="0"/>
                <a:cs typeface="Calibri" panose="020F0502020204030204" pitchFamily="34" charset="0"/>
              </a:rPr>
              <a:t>notice that the Education column related with </a:t>
            </a:r>
            <a:r>
              <a:rPr lang="en-US" dirty="0" err="1">
                <a:latin typeface="Calibri" panose="020F0502020204030204" pitchFamily="34" charset="0"/>
                <a:ea typeface="Calibri" panose="020F0502020204030204" pitchFamily="34" charset="0"/>
                <a:cs typeface="Calibri" panose="020F0502020204030204" pitchFamily="34" charset="0"/>
              </a:rPr>
              <a:t>EducationNum</a:t>
            </a:r>
            <a:r>
              <a:rPr lang="en-US" dirty="0">
                <a:latin typeface="Calibri" panose="020F0502020204030204" pitchFamily="34" charset="0"/>
                <a:ea typeface="Calibri" panose="020F0502020204030204" pitchFamily="34" charset="0"/>
                <a:cs typeface="Calibri" panose="020F0502020204030204" pitchFamily="34" charset="0"/>
              </a:rPr>
              <a:t> column Where:</a:t>
            </a:r>
          </a:p>
          <a:p>
            <a:pPr lvl="1"/>
            <a:r>
              <a:rPr lang="en-US" dirty="0" smtClean="0">
                <a:latin typeface="Calibri" panose="020F0502020204030204" pitchFamily="34" charset="0"/>
                <a:ea typeface="Calibri" panose="020F0502020204030204" pitchFamily="34" charset="0"/>
                <a:cs typeface="Calibri" panose="020F0502020204030204" pitchFamily="34" charset="0"/>
              </a:rPr>
              <a:t>HS-grad </a:t>
            </a:r>
            <a:r>
              <a:rPr lang="en-US" dirty="0">
                <a:latin typeface="Calibri" panose="020F0502020204030204" pitchFamily="34" charset="0"/>
                <a:ea typeface="Calibri" panose="020F0502020204030204" pitchFamily="34" charset="0"/>
                <a:cs typeface="Calibri" panose="020F0502020204030204" pitchFamily="34" charset="0"/>
              </a:rPr>
              <a:t>= 9 years of education completed.</a:t>
            </a:r>
          </a:p>
          <a:p>
            <a:pPr lvl="1"/>
            <a:r>
              <a:rPr lang="en-US" dirty="0" smtClean="0">
                <a:latin typeface="Calibri" panose="020F0502020204030204" pitchFamily="34" charset="0"/>
                <a:ea typeface="Calibri" panose="020F0502020204030204" pitchFamily="34" charset="0"/>
                <a:cs typeface="Calibri" panose="020F0502020204030204" pitchFamily="34" charset="0"/>
              </a:rPr>
              <a:t>Some-college </a:t>
            </a:r>
            <a:r>
              <a:rPr lang="en-US" dirty="0">
                <a:latin typeface="Calibri" panose="020F0502020204030204" pitchFamily="34" charset="0"/>
                <a:ea typeface="Calibri" panose="020F0502020204030204" pitchFamily="34" charset="0"/>
                <a:cs typeface="Calibri" panose="020F0502020204030204" pitchFamily="34" charset="0"/>
              </a:rPr>
              <a:t>= 10</a:t>
            </a:r>
          </a:p>
          <a:p>
            <a:pPr lvl="1"/>
            <a:r>
              <a:rPr lang="en-US" dirty="0" smtClean="0">
                <a:latin typeface="Calibri" panose="020F0502020204030204" pitchFamily="34" charset="0"/>
                <a:ea typeface="Calibri" panose="020F0502020204030204" pitchFamily="34" charset="0"/>
                <a:cs typeface="Calibri" panose="020F0502020204030204" pitchFamily="34" charset="0"/>
              </a:rPr>
              <a:t>Bachelors </a:t>
            </a:r>
            <a:r>
              <a:rPr lang="en-US" dirty="0">
                <a:latin typeface="Calibri" panose="020F0502020204030204" pitchFamily="34" charset="0"/>
                <a:ea typeface="Calibri" panose="020F0502020204030204" pitchFamily="34" charset="0"/>
                <a:cs typeface="Calibri" panose="020F0502020204030204" pitchFamily="34" charset="0"/>
              </a:rPr>
              <a:t>= 13</a:t>
            </a:r>
          </a:p>
          <a:p>
            <a:pPr lvl="1"/>
            <a:r>
              <a:rPr lang="en-US" dirty="0" smtClean="0">
                <a:latin typeface="Calibri" panose="020F0502020204030204" pitchFamily="34" charset="0"/>
                <a:ea typeface="Calibri" panose="020F0502020204030204" pitchFamily="34" charset="0"/>
                <a:cs typeface="Calibri" panose="020F0502020204030204" pitchFamily="34" charset="0"/>
              </a:rPr>
              <a:t>Masters </a:t>
            </a:r>
            <a:r>
              <a:rPr lang="en-US" dirty="0">
                <a:latin typeface="Calibri" panose="020F0502020204030204" pitchFamily="34" charset="0"/>
                <a:ea typeface="Calibri" panose="020F0502020204030204" pitchFamily="34" charset="0"/>
                <a:cs typeface="Calibri" panose="020F0502020204030204" pitchFamily="34" charset="0"/>
              </a:rPr>
              <a:t>= 14</a:t>
            </a:r>
          </a:p>
          <a:p>
            <a:pPr lvl="1"/>
            <a:r>
              <a:rPr lang="en-US" dirty="0" err="1" smtClean="0">
                <a:latin typeface="Calibri" panose="020F0502020204030204" pitchFamily="34" charset="0"/>
                <a:ea typeface="Calibri" panose="020F0502020204030204" pitchFamily="34" charset="0"/>
                <a:cs typeface="Calibri" panose="020F0502020204030204" pitchFamily="34" charset="0"/>
              </a:rPr>
              <a:t>Assoc-voc</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11 And So On..</a:t>
            </a:r>
          </a:p>
          <a:p>
            <a:r>
              <a:rPr lang="en-US" dirty="0" smtClean="0">
                <a:latin typeface="Calibri" panose="020F0502020204030204" pitchFamily="34" charset="0"/>
                <a:ea typeface="Calibri" panose="020F0502020204030204" pitchFamily="34" charset="0"/>
                <a:cs typeface="Calibri" panose="020F0502020204030204" pitchFamily="34" charset="0"/>
              </a:rPr>
              <a:t>We </a:t>
            </a:r>
            <a:r>
              <a:rPr lang="en-US" dirty="0">
                <a:latin typeface="Calibri" panose="020F0502020204030204" pitchFamily="34" charset="0"/>
                <a:ea typeface="Calibri" panose="020F0502020204030204" pitchFamily="34" charset="0"/>
                <a:cs typeface="Calibri" panose="020F0502020204030204" pitchFamily="34" charset="0"/>
              </a:rPr>
              <a:t>will drop Education column.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96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192089"/>
            <a:ext cx="8596668" cy="388077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Categorical Columns </a:t>
            </a:r>
            <a:r>
              <a:rPr lang="en-US" b="1" dirty="0" smtClean="0">
                <a:latin typeface="Calibri" panose="020F0502020204030204" pitchFamily="34" charset="0"/>
                <a:ea typeface="Calibri" panose="020F0502020204030204" pitchFamily="34" charset="0"/>
                <a:cs typeface="Calibri" panose="020F0502020204030204" pitchFamily="34" charset="0"/>
              </a:rPr>
              <a:t>Visualization with income:</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Iteratively creates count plots ‘</a:t>
            </a:r>
            <a:r>
              <a:rPr lang="en-US" dirty="0" err="1">
                <a:latin typeface="Calibri" panose="020F0502020204030204" pitchFamily="34" charset="0"/>
                <a:ea typeface="Calibri" panose="020F0502020204030204" pitchFamily="34" charset="0"/>
                <a:cs typeface="Calibri" panose="020F0502020204030204" pitchFamily="34" charset="0"/>
              </a:rPr>
              <a:t>sns.countplot</a:t>
            </a:r>
            <a:r>
              <a:rPr lang="en-US" dirty="0">
                <a:latin typeface="Calibri" panose="020F0502020204030204" pitchFamily="34" charset="0"/>
                <a:ea typeface="Calibri" panose="020F0502020204030204" pitchFamily="34" charset="0"/>
                <a:cs typeface="Calibri" panose="020F0502020204030204" pitchFamily="34" charset="0"/>
              </a:rPr>
              <a:t>()’ for categorical columns against the 'income' feature to discern income distribution within various categories.</a:t>
            </a:r>
          </a:p>
          <a:p>
            <a:endParaRPr lang="en-IN" dirty="0"/>
          </a:p>
        </p:txBody>
      </p:sp>
      <p:pic>
        <p:nvPicPr>
          <p:cNvPr id="4" name="Picture 3"/>
          <p:cNvPicPr>
            <a:picLocks noChangeAspect="1"/>
          </p:cNvPicPr>
          <p:nvPr/>
        </p:nvPicPr>
        <p:blipFill>
          <a:blip r:embed="rId2"/>
          <a:stretch>
            <a:fillRect/>
          </a:stretch>
        </p:blipFill>
        <p:spPr>
          <a:xfrm>
            <a:off x="1238077" y="1327150"/>
            <a:ext cx="7182023" cy="4658171"/>
          </a:xfrm>
          <a:prstGeom prst="rect">
            <a:avLst/>
          </a:prstGeom>
        </p:spPr>
      </p:pic>
      <p:sp>
        <p:nvSpPr>
          <p:cNvPr id="5" name="Text Placeholder 2"/>
          <p:cNvSpPr txBox="1">
            <a:spLocks/>
          </p:cNvSpPr>
          <p:nvPr/>
        </p:nvSpPr>
        <p:spPr>
          <a:xfrm>
            <a:off x="677334" y="5985321"/>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median age for individuals earning &gt;50K is notably higher, reflecting a potential relationship between age and income level.</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112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0870" y="180976"/>
            <a:ext cx="6649595" cy="3252612"/>
          </a:xfrm>
          <a:prstGeom prst="rect">
            <a:avLst/>
          </a:prstGeom>
        </p:spPr>
      </p:pic>
      <p:pic>
        <p:nvPicPr>
          <p:cNvPr id="5" name="Picture 4"/>
          <p:cNvPicPr>
            <a:picLocks noChangeAspect="1"/>
          </p:cNvPicPr>
          <p:nvPr/>
        </p:nvPicPr>
        <p:blipFill>
          <a:blip r:embed="rId3"/>
          <a:stretch>
            <a:fillRect/>
          </a:stretch>
        </p:blipFill>
        <p:spPr>
          <a:xfrm>
            <a:off x="1650870" y="3528838"/>
            <a:ext cx="6654470" cy="3254996"/>
          </a:xfrm>
          <a:prstGeom prst="rect">
            <a:avLst/>
          </a:prstGeom>
        </p:spPr>
      </p:pic>
    </p:spTree>
    <p:extLst>
      <p:ext uri="{BB962C8B-B14F-4D97-AF65-F5344CB8AC3E}">
        <p14:creationId xmlns:p14="http://schemas.microsoft.com/office/powerpoint/2010/main" val="2333468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2575" y="156414"/>
            <a:ext cx="6773278" cy="3313110"/>
          </a:xfrm>
          <a:prstGeom prst="rect">
            <a:avLst/>
          </a:prstGeom>
        </p:spPr>
      </p:pic>
      <p:pic>
        <p:nvPicPr>
          <p:cNvPr id="5" name="Picture 4"/>
          <p:cNvPicPr>
            <a:picLocks noChangeAspect="1"/>
          </p:cNvPicPr>
          <p:nvPr/>
        </p:nvPicPr>
        <p:blipFill>
          <a:blip r:embed="rId3"/>
          <a:stretch>
            <a:fillRect/>
          </a:stretch>
        </p:blipFill>
        <p:spPr>
          <a:xfrm>
            <a:off x="1552576" y="3522779"/>
            <a:ext cx="6773278" cy="3313110"/>
          </a:xfrm>
          <a:prstGeom prst="rect">
            <a:avLst/>
          </a:prstGeom>
        </p:spPr>
      </p:pic>
    </p:spTree>
    <p:extLst>
      <p:ext uri="{BB962C8B-B14F-4D97-AF65-F5344CB8AC3E}">
        <p14:creationId xmlns:p14="http://schemas.microsoft.com/office/powerpoint/2010/main" val="1849106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1652" y="152394"/>
            <a:ext cx="6689427" cy="3272096"/>
          </a:xfrm>
          <a:prstGeom prst="rect">
            <a:avLst/>
          </a:prstGeom>
        </p:spPr>
      </p:pic>
      <p:pic>
        <p:nvPicPr>
          <p:cNvPr id="5" name="Picture 4"/>
          <p:cNvPicPr>
            <a:picLocks noChangeAspect="1"/>
          </p:cNvPicPr>
          <p:nvPr/>
        </p:nvPicPr>
        <p:blipFill>
          <a:blip r:embed="rId3"/>
          <a:stretch>
            <a:fillRect/>
          </a:stretch>
        </p:blipFill>
        <p:spPr>
          <a:xfrm>
            <a:off x="1581652" y="3590176"/>
            <a:ext cx="6689428" cy="3267824"/>
          </a:xfrm>
          <a:prstGeom prst="rect">
            <a:avLst/>
          </a:prstGeom>
        </p:spPr>
      </p:pic>
    </p:spTree>
    <p:extLst>
      <p:ext uri="{BB962C8B-B14F-4D97-AF65-F5344CB8AC3E}">
        <p14:creationId xmlns:p14="http://schemas.microsoft.com/office/powerpoint/2010/main" val="110649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275" y="60160"/>
            <a:ext cx="7267575" cy="3554893"/>
          </a:xfrm>
          <a:prstGeom prst="rect">
            <a:avLst/>
          </a:prstGeom>
        </p:spPr>
      </p:pic>
      <p:sp>
        <p:nvSpPr>
          <p:cNvPr id="5" name="Text Placeholder 2"/>
          <p:cNvSpPr>
            <a:spLocks noGrp="1"/>
          </p:cNvSpPr>
          <p:nvPr>
            <p:ph type="body" idx="1"/>
          </p:nvPr>
        </p:nvSpPr>
        <p:spPr>
          <a:xfrm>
            <a:off x="702179" y="3590925"/>
            <a:ext cx="8596668" cy="3880773"/>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From above comparison graphs, we can understand that </a:t>
            </a:r>
          </a:p>
          <a:p>
            <a:pPr lvl="1"/>
            <a:r>
              <a:rPr lang="en-US" dirty="0" smtClean="0">
                <a:latin typeface="Calibri" panose="020F0502020204030204" pitchFamily="34" charset="0"/>
                <a:ea typeface="Calibri" panose="020F0502020204030204" pitchFamily="34" charset="0"/>
                <a:cs typeface="Calibri" panose="020F0502020204030204" pitchFamily="34" charset="0"/>
              </a:rPr>
              <a:t>In </a:t>
            </a:r>
            <a:r>
              <a:rPr lang="en-US" dirty="0">
                <a:latin typeface="Calibri" panose="020F0502020204030204" pitchFamily="34" charset="0"/>
                <a:ea typeface="Calibri" panose="020F0502020204030204" pitchFamily="34" charset="0"/>
                <a:cs typeface="Calibri" panose="020F0502020204030204" pitchFamily="34" charset="0"/>
              </a:rPr>
              <a:t>most of the occupations, the number of peoples having income&lt;=50k is three times higher than number of peoples having income&gt;50k.</a:t>
            </a:r>
          </a:p>
          <a:p>
            <a:pPr lvl="1"/>
            <a:r>
              <a:rPr lang="en-US" dirty="0">
                <a:latin typeface="Calibri" panose="020F0502020204030204" pitchFamily="34" charset="0"/>
                <a:ea typeface="Calibri" panose="020F0502020204030204" pitchFamily="34" charset="0"/>
                <a:cs typeface="Calibri" panose="020F0502020204030204" pitchFamily="34" charset="0"/>
              </a:rPr>
              <a:t>S</a:t>
            </a:r>
            <a:r>
              <a:rPr lang="en-US" dirty="0" smtClean="0">
                <a:latin typeface="Calibri" panose="020F0502020204030204" pitchFamily="34" charset="0"/>
                <a:ea typeface="Calibri" panose="020F0502020204030204" pitchFamily="34" charset="0"/>
                <a:cs typeface="Calibri" panose="020F0502020204030204" pitchFamily="34" charset="0"/>
              </a:rPr>
              <a:t>elf </a:t>
            </a:r>
            <a:r>
              <a:rPr lang="en-US" dirty="0">
                <a:latin typeface="Calibri" panose="020F0502020204030204" pitchFamily="34" charset="0"/>
                <a:ea typeface="Calibri" panose="020F0502020204030204" pitchFamily="34" charset="0"/>
                <a:cs typeface="Calibri" panose="020F0502020204030204" pitchFamily="34" charset="0"/>
              </a:rPr>
              <a:t>employed </a:t>
            </a:r>
            <a:r>
              <a:rPr lang="en-US" dirty="0" err="1">
                <a:latin typeface="Calibri" panose="020F0502020204030204" pitchFamily="34" charset="0"/>
                <a:ea typeface="Calibri" panose="020F0502020204030204" pitchFamily="34" charset="0"/>
                <a:cs typeface="Calibri" panose="020F0502020204030204" pitchFamily="34" charset="0"/>
              </a:rPr>
              <a:t>workclass</a:t>
            </a:r>
            <a:r>
              <a:rPr lang="en-US" dirty="0">
                <a:latin typeface="Calibri" panose="020F0502020204030204" pitchFamily="34" charset="0"/>
                <a:ea typeface="Calibri" panose="020F0502020204030204" pitchFamily="34" charset="0"/>
                <a:cs typeface="Calibri" panose="020F0502020204030204" pitchFamily="34" charset="0"/>
              </a:rPr>
              <a:t> have more people of income &gt;50k than people of &lt;=50k.</a:t>
            </a:r>
          </a:p>
          <a:p>
            <a:pPr lvl="1"/>
            <a:r>
              <a:rPr lang="en-US" dirty="0" smtClean="0">
                <a:latin typeface="Calibri" panose="020F0502020204030204" pitchFamily="34" charset="0"/>
                <a:ea typeface="Calibri" panose="020F0502020204030204" pitchFamily="34" charset="0"/>
                <a:cs typeface="Calibri" panose="020F0502020204030204" pitchFamily="34" charset="0"/>
              </a:rPr>
              <a:t>People </a:t>
            </a:r>
            <a:r>
              <a:rPr lang="en-US" dirty="0">
                <a:latin typeface="Calibri" panose="020F0502020204030204" pitchFamily="34" charset="0"/>
                <a:ea typeface="Calibri" panose="020F0502020204030204" pitchFamily="34" charset="0"/>
                <a:cs typeface="Calibri" panose="020F0502020204030204" pitchFamily="34" charset="0"/>
              </a:rPr>
              <a:t>who are husbands, wives have almost equal ratio in income earned of &gt;50k and &lt;=50k. And the relation and marital-status bar charts are similar.</a:t>
            </a:r>
          </a:p>
          <a:p>
            <a:pPr lvl="1"/>
            <a:r>
              <a:rPr lang="en-US" dirty="0" smtClean="0">
                <a:latin typeface="Calibri" panose="020F0502020204030204" pitchFamily="34" charset="0"/>
                <a:ea typeface="Calibri" panose="020F0502020204030204" pitchFamily="34" charset="0"/>
                <a:cs typeface="Calibri" panose="020F0502020204030204" pitchFamily="34" charset="0"/>
              </a:rPr>
              <a:t>People </a:t>
            </a:r>
            <a:r>
              <a:rPr lang="en-US" dirty="0">
                <a:latin typeface="Calibri" panose="020F0502020204030204" pitchFamily="34" charset="0"/>
                <a:ea typeface="Calibri" panose="020F0502020204030204" pitchFamily="34" charset="0"/>
                <a:cs typeface="Calibri" panose="020F0502020204030204" pitchFamily="34" charset="0"/>
              </a:rPr>
              <a:t>who have education Bachelors, have more count of earning &gt;50k.</a:t>
            </a:r>
          </a:p>
          <a:p>
            <a:pPr lvl="1"/>
            <a:r>
              <a:rPr lang="en-US" dirty="0">
                <a:latin typeface="Calibri" panose="020F0502020204030204" pitchFamily="34" charset="0"/>
                <a:ea typeface="Calibri" panose="020F0502020204030204" pitchFamily="34" charset="0"/>
                <a:cs typeface="Calibri" panose="020F0502020204030204" pitchFamily="34" charset="0"/>
              </a:rPr>
              <a:t>M</a:t>
            </a:r>
            <a:r>
              <a:rPr lang="en-US" dirty="0" smtClean="0">
                <a:latin typeface="Calibri" panose="020F0502020204030204" pitchFamily="34" charset="0"/>
                <a:ea typeface="Calibri" panose="020F0502020204030204" pitchFamily="34" charset="0"/>
                <a:cs typeface="Calibri" panose="020F0502020204030204" pitchFamily="34" charset="0"/>
              </a:rPr>
              <a:t>ale </a:t>
            </a:r>
            <a:r>
              <a:rPr lang="en-US" dirty="0">
                <a:latin typeface="Calibri" panose="020F0502020204030204" pitchFamily="34" charset="0"/>
                <a:ea typeface="Calibri" panose="020F0502020204030204" pitchFamily="34" charset="0"/>
                <a:cs typeface="Calibri" panose="020F0502020204030204" pitchFamily="34" charset="0"/>
              </a:rPr>
              <a:t>have high </a:t>
            </a:r>
            <a:r>
              <a:rPr lang="en-US" dirty="0" err="1">
                <a:latin typeface="Calibri" panose="020F0502020204030204" pitchFamily="34" charset="0"/>
                <a:ea typeface="Calibri" panose="020F0502020204030204" pitchFamily="34" charset="0"/>
                <a:cs typeface="Calibri" panose="020F0502020204030204" pitchFamily="34" charset="0"/>
              </a:rPr>
              <a:t>no.of</a:t>
            </a:r>
            <a:r>
              <a:rPr lang="en-US" dirty="0">
                <a:latin typeface="Calibri" panose="020F0502020204030204" pitchFamily="34" charset="0"/>
                <a:ea typeface="Calibri" panose="020F0502020204030204" pitchFamily="34" charset="0"/>
                <a:cs typeface="Calibri" panose="020F0502020204030204" pitchFamily="34" charset="0"/>
              </a:rPr>
              <a:t> people of earning income&gt;50k.</a:t>
            </a:r>
          </a:p>
          <a:p>
            <a:pPr lvl="1"/>
            <a:r>
              <a:rPr lang="en-US" dirty="0" smtClean="0">
                <a:latin typeface="Calibri" panose="020F0502020204030204" pitchFamily="34" charset="0"/>
                <a:ea typeface="Calibri" panose="020F0502020204030204" pitchFamily="34" charset="0"/>
                <a:cs typeface="Calibri" panose="020F0502020204030204" pitchFamily="34" charset="0"/>
              </a:rPr>
              <a:t>White </a:t>
            </a:r>
            <a:r>
              <a:rPr lang="en-US" dirty="0">
                <a:latin typeface="Calibri" panose="020F0502020204030204" pitchFamily="34" charset="0"/>
                <a:ea typeface="Calibri" panose="020F0502020204030204" pitchFamily="34" charset="0"/>
                <a:cs typeface="Calibri" panose="020F0502020204030204" pitchFamily="34" charset="0"/>
              </a:rPr>
              <a:t>race people have high count of earning income&gt;50k.</a:t>
            </a:r>
          </a:p>
        </p:txBody>
      </p:sp>
    </p:spTree>
    <p:extLst>
      <p:ext uri="{BB962C8B-B14F-4D97-AF65-F5344CB8AC3E}">
        <p14:creationId xmlns:p14="http://schemas.microsoft.com/office/powerpoint/2010/main" val="419700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9365" y="175379"/>
            <a:ext cx="8596668" cy="388077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Box Plots:</a:t>
            </a:r>
            <a:r>
              <a:rPr lang="en-IN" dirty="0">
                <a:latin typeface="Calibri" panose="020F0502020204030204" pitchFamily="34" charset="0"/>
                <a:ea typeface="Calibri" panose="020F0502020204030204" pitchFamily="34" charset="0"/>
                <a:cs typeface="Calibri" panose="020F0502020204030204" pitchFamily="34" charset="0"/>
              </a:rPr>
              <a:t> Uses box plots (‘</a:t>
            </a:r>
            <a:r>
              <a:rPr lang="en-IN" dirty="0" err="1">
                <a:latin typeface="Calibri" panose="020F0502020204030204" pitchFamily="34" charset="0"/>
                <a:ea typeface="Calibri" panose="020F0502020204030204" pitchFamily="34" charset="0"/>
                <a:cs typeface="Calibri" panose="020F0502020204030204" pitchFamily="34" charset="0"/>
              </a:rPr>
              <a:t>sns.boxplot</a:t>
            </a:r>
            <a:r>
              <a:rPr lang="en-IN"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compare distributions of 'Age' and 'hours-per-week' concerning income levels.</a:t>
            </a:r>
          </a:p>
          <a:p>
            <a:pPr marL="0" indent="0">
              <a:buNone/>
            </a:pPr>
            <a:endParaRPr lang="en-IN" dirty="0"/>
          </a:p>
        </p:txBody>
      </p:sp>
      <p:pic>
        <p:nvPicPr>
          <p:cNvPr id="4" name="Picture 3"/>
          <p:cNvPicPr>
            <a:picLocks noChangeAspect="1"/>
          </p:cNvPicPr>
          <p:nvPr/>
        </p:nvPicPr>
        <p:blipFill>
          <a:blip r:embed="rId2"/>
          <a:stretch>
            <a:fillRect/>
          </a:stretch>
        </p:blipFill>
        <p:spPr>
          <a:xfrm>
            <a:off x="208075" y="1272827"/>
            <a:ext cx="4634829" cy="3072046"/>
          </a:xfrm>
          <a:prstGeom prst="rect">
            <a:avLst/>
          </a:prstGeom>
        </p:spPr>
      </p:pic>
      <p:sp>
        <p:nvSpPr>
          <p:cNvPr id="5" name="Text Placeholder 2"/>
          <p:cNvSpPr txBox="1">
            <a:spLocks/>
          </p:cNvSpPr>
          <p:nvPr/>
        </p:nvSpPr>
        <p:spPr>
          <a:xfrm>
            <a:off x="781608" y="4748337"/>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Calibri" panose="020F0502020204030204" pitchFamily="34" charset="0"/>
                <a:ea typeface="Calibri" panose="020F0502020204030204" pitchFamily="34" charset="0"/>
                <a:cs typeface="Calibri" panose="020F0502020204030204" pitchFamily="34" charset="0"/>
              </a:rPr>
              <a:t>As </a:t>
            </a:r>
            <a:r>
              <a:rPr lang="en-US" dirty="0">
                <a:latin typeface="Calibri" panose="020F0502020204030204" pitchFamily="34" charset="0"/>
                <a:ea typeface="Calibri" panose="020F0502020204030204" pitchFamily="34" charset="0"/>
                <a:cs typeface="Calibri" panose="020F0502020204030204" pitchFamily="34" charset="0"/>
              </a:rPr>
              <a:t>we can see in the Box Plot, the median age of people earning less than 50,000 is around 34 years and that of people </a:t>
            </a:r>
            <a:r>
              <a:rPr lang="en-US" dirty="0" err="1">
                <a:latin typeface="Calibri" panose="020F0502020204030204" pitchFamily="34" charset="0"/>
                <a:ea typeface="Calibri" panose="020F0502020204030204" pitchFamily="34" charset="0"/>
                <a:cs typeface="Calibri" panose="020F0502020204030204" pitchFamily="34" charset="0"/>
              </a:rPr>
              <a:t>earling</a:t>
            </a:r>
            <a:r>
              <a:rPr lang="en-US" dirty="0">
                <a:latin typeface="Calibri" panose="020F0502020204030204" pitchFamily="34" charset="0"/>
                <a:ea typeface="Calibri" panose="020F0502020204030204" pitchFamily="34" charset="0"/>
                <a:cs typeface="Calibri" panose="020F0502020204030204" pitchFamily="34" charset="0"/>
              </a:rPr>
              <a:t> more than 50,000 is around 45 years</a:t>
            </a:r>
            <a:r>
              <a:rPr lang="en-US" dirty="0" smtClean="0">
                <a:latin typeface="Calibri" panose="020F0502020204030204" pitchFamily="34" charset="0"/>
                <a:ea typeface="Calibri" panose="020F0502020204030204" pitchFamily="34" charset="0"/>
                <a:cs typeface="Calibri" panose="020F0502020204030204" pitchFamily="34" charset="0"/>
              </a:rPr>
              <a:t>.</a:t>
            </a:r>
          </a:p>
          <a:p>
            <a:r>
              <a:rPr lang="en-US" dirty="0" smtClean="0">
                <a:latin typeface="Calibri" panose="020F0502020204030204" pitchFamily="34" charset="0"/>
                <a:ea typeface="Calibri" panose="020F0502020204030204" pitchFamily="34" charset="0"/>
                <a:cs typeface="Calibri" panose="020F0502020204030204" pitchFamily="34" charset="0"/>
              </a:rPr>
              <a:t>From above box plot we can conclude that, Most </a:t>
            </a:r>
            <a:r>
              <a:rPr lang="en-US" dirty="0">
                <a:latin typeface="Calibri" panose="020F0502020204030204" pitchFamily="34" charset="0"/>
                <a:ea typeface="Calibri" panose="020F0502020204030204" pitchFamily="34" charset="0"/>
                <a:cs typeface="Calibri" panose="020F0502020204030204" pitchFamily="34" charset="0"/>
              </a:rPr>
              <a:t>of them having income&lt;=50k working 40 hours per week. Most of them having income&gt;50k working more that 40 hours per week.</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4945705" y="1272827"/>
            <a:ext cx="4702150" cy="3070574"/>
          </a:xfrm>
          <a:prstGeom prst="rect">
            <a:avLst/>
          </a:prstGeom>
        </p:spPr>
      </p:pic>
    </p:spTree>
    <p:extLst>
      <p:ext uri="{BB962C8B-B14F-4D97-AF65-F5344CB8AC3E}">
        <p14:creationId xmlns:p14="http://schemas.microsoft.com/office/powerpoint/2010/main" val="287623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199441"/>
            <a:ext cx="8596668" cy="388077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Scatter Plot:</a:t>
            </a:r>
            <a:r>
              <a:rPr lang="en-IN" dirty="0">
                <a:latin typeface="Calibri" panose="020F0502020204030204" pitchFamily="34" charset="0"/>
                <a:ea typeface="Calibri" panose="020F0502020204030204" pitchFamily="34" charset="0"/>
                <a:cs typeface="Calibri" panose="020F0502020204030204" pitchFamily="34" charset="0"/>
              </a:rPr>
              <a:t> Presents a scatter plot (‘</a:t>
            </a:r>
            <a:r>
              <a:rPr lang="en-IN" b="1" dirty="0" err="1">
                <a:latin typeface="Calibri" panose="020F0502020204030204" pitchFamily="34" charset="0"/>
                <a:ea typeface="Calibri" panose="020F0502020204030204" pitchFamily="34" charset="0"/>
                <a:cs typeface="Calibri" panose="020F0502020204030204" pitchFamily="34" charset="0"/>
              </a:rPr>
              <a:t>sns.pairplot</a:t>
            </a:r>
            <a:r>
              <a:rPr lang="en-IN" b="1" dirty="0">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with histograms along the diagonal, showcasing pairwise relationships across numerical variables, colored by </a:t>
            </a:r>
            <a:r>
              <a:rPr lang="en-IN" dirty="0">
                <a:latin typeface="Calibri" panose="020F0502020204030204" pitchFamily="34" charset="0"/>
                <a:ea typeface="Calibri" panose="020F0502020204030204" pitchFamily="34" charset="0"/>
                <a:cs typeface="Calibri" panose="020F0502020204030204" pitchFamily="34" charset="0"/>
              </a:rPr>
              <a:t>income groups</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982437" y="1323391"/>
            <a:ext cx="6037614" cy="5429776"/>
          </a:xfrm>
          <a:prstGeom prst="rect">
            <a:avLst/>
          </a:prstGeom>
        </p:spPr>
      </p:pic>
    </p:spTree>
    <p:extLst>
      <p:ext uri="{BB962C8B-B14F-4D97-AF65-F5344CB8AC3E}">
        <p14:creationId xmlns:p14="http://schemas.microsoft.com/office/powerpoint/2010/main" val="3384656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7332" y="151316"/>
            <a:ext cx="8596668" cy="3880773"/>
          </a:xfrm>
        </p:spPr>
        <p:txBody>
          <a:bodyPr/>
          <a:lstStyle/>
          <a:p>
            <a:r>
              <a:rPr lang="en-US" b="1" dirty="0" err="1">
                <a:latin typeface="Calibri" panose="020F0502020204030204" pitchFamily="34" charset="0"/>
                <a:ea typeface="Calibri" panose="020F0502020204030204" pitchFamily="34" charset="0"/>
                <a:cs typeface="Calibri" panose="020F0502020204030204" pitchFamily="34" charset="0"/>
              </a:rPr>
              <a:t>Heatmap</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Displays the correlation matrix (‘</a:t>
            </a:r>
            <a:r>
              <a:rPr lang="en-IN" b="1" dirty="0" err="1">
                <a:latin typeface="Calibri" panose="020F0502020204030204" pitchFamily="34" charset="0"/>
                <a:ea typeface="Calibri" panose="020F0502020204030204" pitchFamily="34" charset="0"/>
                <a:cs typeface="Calibri" panose="020F0502020204030204" pitchFamily="34" charset="0"/>
              </a:rPr>
              <a:t>sns.heatmap</a:t>
            </a:r>
            <a:r>
              <a:rPr lang="en-IN"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to examine the correlation between features and the target variable.</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p:cNvPicPr>
            <a:picLocks noChangeAspect="1"/>
          </p:cNvPicPr>
          <p:nvPr/>
        </p:nvPicPr>
        <p:blipFill>
          <a:blip r:embed="rId2"/>
          <a:stretch>
            <a:fillRect/>
          </a:stretch>
        </p:blipFill>
        <p:spPr>
          <a:xfrm>
            <a:off x="723900" y="838200"/>
            <a:ext cx="8420100" cy="5871079"/>
          </a:xfrm>
          <a:prstGeom prst="rect">
            <a:avLst/>
          </a:prstGeom>
        </p:spPr>
      </p:pic>
    </p:spTree>
    <p:extLst>
      <p:ext uri="{BB962C8B-B14F-4D97-AF65-F5344CB8AC3E}">
        <p14:creationId xmlns:p14="http://schemas.microsoft.com/office/powerpoint/2010/main" val="1418667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Overview </a:t>
            </a:r>
            <a:endParaRPr lang="en-IN" b="1" dirty="0"/>
          </a:p>
        </p:txBody>
      </p:sp>
      <p:sp>
        <p:nvSpPr>
          <p:cNvPr id="3" name="Text Placeholder 2"/>
          <p:cNvSpPr>
            <a:spLocks noGrp="1"/>
          </p:cNvSpPr>
          <p:nvPr>
            <p:ph type="body" idx="1"/>
          </p:nvPr>
        </p:nvSpPr>
        <p:spPr/>
        <p:txBody>
          <a:bodyPr>
            <a:no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Objective:</a:t>
            </a:r>
            <a:r>
              <a:rPr lang="en-US" sz="2400" dirty="0">
                <a:latin typeface="Calibri" panose="020F0502020204030204" pitchFamily="34" charset="0"/>
                <a:ea typeface="Calibri" panose="020F0502020204030204" pitchFamily="34" charset="0"/>
                <a:cs typeface="Calibri" panose="020F0502020204030204" pitchFamily="34" charset="0"/>
              </a:rPr>
              <a:t> Identify factors influencing higher income.</a:t>
            </a:r>
          </a:p>
          <a:p>
            <a:r>
              <a:rPr lang="en-US" sz="2400" b="1" dirty="0">
                <a:latin typeface="Calibri" panose="020F0502020204030204" pitchFamily="34" charset="0"/>
                <a:ea typeface="Calibri" panose="020F0502020204030204" pitchFamily="34" charset="0"/>
                <a:cs typeface="Calibri" panose="020F0502020204030204" pitchFamily="34" charset="0"/>
              </a:rPr>
              <a:t>Importance:</a:t>
            </a:r>
            <a:r>
              <a:rPr lang="en-US" sz="2400" dirty="0">
                <a:latin typeface="Calibri" panose="020F0502020204030204" pitchFamily="34" charset="0"/>
                <a:ea typeface="Calibri" panose="020F0502020204030204" pitchFamily="34" charset="0"/>
                <a:cs typeface="Calibri" panose="020F0502020204030204" pitchFamily="34" charset="0"/>
              </a:rPr>
              <a:t> Understand socio-economic and job-related aspects linked to income.</a:t>
            </a:r>
          </a:p>
          <a:p>
            <a:r>
              <a:rPr lang="en-US" sz="2400" b="1" dirty="0">
                <a:latin typeface="Calibri" panose="020F0502020204030204" pitchFamily="34" charset="0"/>
                <a:ea typeface="Calibri" panose="020F0502020204030204" pitchFamily="34" charset="0"/>
                <a:cs typeface="Calibri" panose="020F0502020204030204" pitchFamily="34" charset="0"/>
              </a:rPr>
              <a:t>Goal:</a:t>
            </a:r>
            <a:r>
              <a:rPr lang="en-US" sz="2400" dirty="0">
                <a:latin typeface="Calibri" panose="020F0502020204030204" pitchFamily="34" charset="0"/>
                <a:ea typeface="Calibri" panose="020F0502020204030204" pitchFamily="34" charset="0"/>
                <a:cs typeface="Calibri" panose="020F0502020204030204" pitchFamily="34" charset="0"/>
              </a:rPr>
              <a:t> Develop a model predicting income levels</a:t>
            </a:r>
            <a:r>
              <a:rPr lang="en-US" sz="2400"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400"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ea typeface="Calibri" panose="020F0502020204030204" pitchFamily="34" charset="0"/>
                <a:cs typeface="Calibri" panose="020F0502020204030204" pitchFamily="34" charset="0"/>
              </a:rPr>
              <a:t>This </a:t>
            </a:r>
            <a:r>
              <a:rPr lang="en-US" sz="2400" dirty="0">
                <a:latin typeface="Calibri" panose="020F0502020204030204" pitchFamily="34" charset="0"/>
                <a:ea typeface="Calibri" panose="020F0502020204030204" pitchFamily="34" charset="0"/>
                <a:cs typeface="Calibri" panose="020F0502020204030204" pitchFamily="34" charset="0"/>
              </a:rPr>
              <a:t>slide highlights our aim to pinpoint what drives higher income, emphasizing the significance of socio-economic and job-related factors, ultimately aiming to create a predictive model for income classification.</a:t>
            </a:r>
          </a:p>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216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748884"/>
            <a:ext cx="8596668" cy="3880773"/>
          </a:xfrm>
        </p:spPr>
        <p:txBody>
          <a:bodyPr>
            <a:noAutofit/>
          </a:bodyPr>
          <a:lstStyle/>
          <a:p>
            <a:r>
              <a:rPr lang="en-US" sz="2400" dirty="0" smtClean="0">
                <a:latin typeface="Calibri" panose="020F0502020204030204" pitchFamily="34" charset="0"/>
                <a:ea typeface="Calibri" panose="020F0502020204030204" pitchFamily="34" charset="0"/>
                <a:cs typeface="Calibri" panose="020F0502020204030204" pitchFamily="34" charset="0"/>
              </a:rPr>
              <a:t>From </a:t>
            </a:r>
            <a:r>
              <a:rPr lang="en-US" sz="2400" dirty="0">
                <a:latin typeface="Calibri" panose="020F0502020204030204" pitchFamily="34" charset="0"/>
                <a:ea typeface="Calibri" panose="020F0502020204030204" pitchFamily="34" charset="0"/>
                <a:cs typeface="Calibri" panose="020F0502020204030204" pitchFamily="34" charset="0"/>
              </a:rPr>
              <a:t>above correlation matrix, we found that the all correlation co-</a:t>
            </a:r>
            <a:r>
              <a:rPr lang="en-US" sz="2400" dirty="0" err="1">
                <a:latin typeface="Calibri" panose="020F0502020204030204" pitchFamily="34" charset="0"/>
                <a:ea typeface="Calibri" panose="020F0502020204030204" pitchFamily="34" charset="0"/>
                <a:cs typeface="Calibri" panose="020F0502020204030204" pitchFamily="34" charset="0"/>
              </a:rPr>
              <a:t>efficients</a:t>
            </a:r>
            <a:r>
              <a:rPr lang="en-US" sz="2400" dirty="0">
                <a:latin typeface="Calibri" panose="020F0502020204030204" pitchFamily="34" charset="0"/>
                <a:ea typeface="Calibri" panose="020F0502020204030204" pitchFamily="34" charset="0"/>
                <a:cs typeface="Calibri" panose="020F0502020204030204" pitchFamily="34" charset="0"/>
              </a:rPr>
              <a:t> are near to 0. So we can conclude that all the relationship between quantitative columns are very weakly correlated. </a:t>
            </a:r>
            <a:r>
              <a:rPr lang="en-US" sz="2400" dirty="0" err="1">
                <a:latin typeface="Calibri" panose="020F0502020204030204" pitchFamily="34" charset="0"/>
                <a:ea typeface="Calibri" panose="020F0502020204030204" pitchFamily="34" charset="0"/>
                <a:cs typeface="Calibri" panose="020F0502020204030204" pitchFamily="34" charset="0"/>
              </a:rPr>
              <a:t>Final_census</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dirty="0" err="1">
                <a:latin typeface="Calibri" panose="020F0502020204030204" pitchFamily="34" charset="0"/>
                <a:ea typeface="Calibri" panose="020F0502020204030204" pitchFamily="34" charset="0"/>
                <a:cs typeface="Calibri" panose="020F0502020204030204" pitchFamily="34" charset="0"/>
              </a:rPr>
              <a:t>income_num</a:t>
            </a:r>
            <a:r>
              <a:rPr lang="en-US" sz="2400" dirty="0">
                <a:latin typeface="Calibri" panose="020F0502020204030204" pitchFamily="34" charset="0"/>
                <a:ea typeface="Calibri" panose="020F0502020204030204" pitchFamily="34" charset="0"/>
                <a:cs typeface="Calibri" panose="020F0502020204030204" pitchFamily="34" charset="0"/>
              </a:rPr>
              <a:t> is very weakly correlated</a:t>
            </a:r>
            <a:r>
              <a:rPr lang="en-US" sz="2400" dirty="0" smtClean="0">
                <a:latin typeface="Calibri" panose="020F0502020204030204" pitchFamily="34" charset="0"/>
                <a:ea typeface="Calibri" panose="020F0502020204030204" pitchFamily="34" charset="0"/>
                <a:cs typeface="Calibri" panose="020F0502020204030204" pitchFamily="34" charset="0"/>
              </a:rPr>
              <a: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smtClean="0">
                <a:latin typeface="Calibri" panose="020F0502020204030204" pitchFamily="34" charset="0"/>
                <a:ea typeface="Calibri" panose="020F0502020204030204" pitchFamily="34" charset="0"/>
                <a:cs typeface="Calibri" panose="020F0502020204030204" pitchFamily="34" charset="0"/>
              </a:rPr>
              <a:t>So We will remove:</a:t>
            </a:r>
          </a:p>
          <a:p>
            <a:pPr lvl="1"/>
            <a:r>
              <a:rPr lang="en-US" sz="2400" dirty="0" smtClean="0">
                <a:latin typeface="Calibri" panose="020F0502020204030204" pitchFamily="34" charset="0"/>
                <a:ea typeface="Calibri" panose="020F0502020204030204" pitchFamily="34" charset="0"/>
                <a:cs typeface="Calibri" panose="020F0502020204030204" pitchFamily="34" charset="0"/>
              </a:rPr>
              <a:t>Income </a:t>
            </a:r>
            <a:r>
              <a:rPr lang="en-US" sz="2400" dirty="0">
                <a:latin typeface="Calibri" panose="020F0502020204030204" pitchFamily="34" charset="0"/>
                <a:ea typeface="Calibri" panose="020F0502020204030204" pitchFamily="34" charset="0"/>
                <a:cs typeface="Calibri" panose="020F0502020204030204" pitchFamily="34" charset="0"/>
              </a:rPr>
              <a:t>column is removed because we added </a:t>
            </a:r>
            <a:r>
              <a:rPr lang="en-US" sz="2400" dirty="0" err="1">
                <a:latin typeface="Calibri" panose="020F0502020204030204" pitchFamily="34" charset="0"/>
                <a:ea typeface="Calibri" panose="020F0502020204030204" pitchFamily="34" charset="0"/>
                <a:cs typeface="Calibri" panose="020F0502020204030204" pitchFamily="34" charset="0"/>
              </a:rPr>
              <a:t>income_num</a:t>
            </a:r>
            <a:r>
              <a:rPr lang="en-US" sz="2400" dirty="0">
                <a:latin typeface="Calibri" panose="020F0502020204030204" pitchFamily="34" charset="0"/>
                <a:ea typeface="Calibri" panose="020F0502020204030204" pitchFamily="34" charset="0"/>
                <a:cs typeface="Calibri" panose="020F0502020204030204" pitchFamily="34" charset="0"/>
              </a:rPr>
              <a:t> column instead of it.</a:t>
            </a:r>
          </a:p>
          <a:p>
            <a:pPr lvl="1"/>
            <a:r>
              <a:rPr lang="en-US" sz="2400" dirty="0" err="1" smtClean="0">
                <a:latin typeface="Calibri" panose="020F0502020204030204" pitchFamily="34" charset="0"/>
                <a:ea typeface="Calibri" panose="020F0502020204030204" pitchFamily="34" charset="0"/>
                <a:cs typeface="Calibri" panose="020F0502020204030204" pitchFamily="34" charset="0"/>
              </a:rPr>
              <a:t>Final_census</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is removed because of it is weakly co-related with target variable.</a:t>
            </a:r>
          </a:p>
          <a:p>
            <a:pPr lvl="1"/>
            <a:r>
              <a:rPr lang="en-US" sz="2400" dirty="0" smtClean="0">
                <a:latin typeface="Calibri" panose="020F0502020204030204" pitchFamily="34" charset="0"/>
                <a:ea typeface="Calibri" panose="020F0502020204030204" pitchFamily="34" charset="0"/>
                <a:cs typeface="Calibri" panose="020F0502020204030204" pitchFamily="34" charset="0"/>
              </a:rPr>
              <a:t>marital-status </a:t>
            </a:r>
            <a:r>
              <a:rPr lang="en-US" sz="2400" dirty="0">
                <a:latin typeface="Calibri" panose="020F0502020204030204" pitchFamily="34" charset="0"/>
                <a:ea typeface="Calibri" panose="020F0502020204030204" pitchFamily="34" charset="0"/>
                <a:cs typeface="Calibri" panose="020F0502020204030204" pitchFamily="34" charset="0"/>
              </a:rPr>
              <a:t>and relationship are almost same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755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1320800"/>
          </a:xfrm>
        </p:spPr>
        <p:txBody>
          <a:bodyPr/>
          <a:lstStyle/>
          <a:p>
            <a:pPr algn="ctr"/>
            <a:r>
              <a:rPr lang="en-US" b="1" dirty="0" smtClean="0"/>
              <a:t>Conclusion</a:t>
            </a:r>
            <a:r>
              <a:rPr lang="en-US" b="1" dirty="0"/>
              <a:t/>
            </a:r>
            <a:br>
              <a:rPr lang="en-US" b="1" dirty="0"/>
            </a:br>
            <a:endParaRPr lang="en-IN" dirty="0"/>
          </a:p>
        </p:txBody>
      </p:sp>
      <p:sp>
        <p:nvSpPr>
          <p:cNvPr id="5" name="Text Placeholder 2"/>
          <p:cNvSpPr txBox="1">
            <a:spLocks/>
          </p:cNvSpPr>
          <p:nvPr/>
        </p:nvSpPr>
        <p:spPr>
          <a:xfrm>
            <a:off x="677334" y="1237459"/>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Occupations:</a:t>
            </a:r>
            <a:r>
              <a:rPr lang="en-US" sz="2400" dirty="0" smtClean="0">
                <a:latin typeface="Calibri" panose="020F0502020204030204" pitchFamily="34" charset="0"/>
                <a:ea typeface="Calibri" panose="020F0502020204030204" pitchFamily="34" charset="0"/>
                <a:cs typeface="Calibri" panose="020F0502020204030204" pitchFamily="34" charset="0"/>
              </a:rPr>
              <a:t> Certain occupations exhibit a distinct skew, with significantly more individuals earning &lt;=50K than &gt;50K.</a:t>
            </a:r>
          </a:p>
          <a:p>
            <a:r>
              <a:rPr lang="en-US" sz="2400" b="1" dirty="0" smtClean="0">
                <a:latin typeface="Calibri" panose="020F0502020204030204" pitchFamily="34" charset="0"/>
                <a:ea typeface="Calibri" panose="020F0502020204030204" pitchFamily="34" charset="0"/>
                <a:cs typeface="Calibri" panose="020F0502020204030204" pitchFamily="34" charset="0"/>
              </a:rPr>
              <a:t>Work Classes:</a:t>
            </a:r>
            <a:r>
              <a:rPr lang="en-US" sz="2400" dirty="0" smtClean="0">
                <a:latin typeface="Calibri" panose="020F0502020204030204" pitchFamily="34" charset="0"/>
                <a:ea typeface="Calibri" panose="020F0502020204030204" pitchFamily="34" charset="0"/>
                <a:cs typeface="Calibri" panose="020F0502020204030204" pitchFamily="34" charset="0"/>
              </a:rPr>
              <a:t> Observations on work classes like 'self-employed' indicating a higher ratio of individuals earning &gt;50K.</a:t>
            </a:r>
          </a:p>
          <a:p>
            <a:r>
              <a:rPr lang="en-US" sz="2400" b="1" dirty="0" smtClean="0">
                <a:latin typeface="Calibri" panose="020F0502020204030204" pitchFamily="34" charset="0"/>
                <a:ea typeface="Calibri" panose="020F0502020204030204" pitchFamily="34" charset="0"/>
                <a:cs typeface="Calibri" panose="020F0502020204030204" pitchFamily="34" charset="0"/>
              </a:rPr>
              <a:t>Marital Status &amp; Relationships:</a:t>
            </a:r>
            <a:r>
              <a:rPr lang="en-US" sz="2400" dirty="0" smtClean="0">
                <a:latin typeface="Calibri" panose="020F0502020204030204" pitchFamily="34" charset="0"/>
                <a:ea typeface="Calibri" panose="020F0502020204030204" pitchFamily="34" charset="0"/>
                <a:cs typeface="Calibri" panose="020F0502020204030204" pitchFamily="34" charset="0"/>
              </a:rPr>
              <a:t> Analysis reflects a similar income distribution between married and relationship-based statuses.</a:t>
            </a:r>
          </a:p>
          <a:p>
            <a:r>
              <a:rPr lang="en-US" sz="2400" b="1" dirty="0" smtClean="0">
                <a:latin typeface="Calibri" panose="020F0502020204030204" pitchFamily="34" charset="0"/>
                <a:ea typeface="Calibri" panose="020F0502020204030204" pitchFamily="34" charset="0"/>
                <a:cs typeface="Calibri" panose="020F0502020204030204" pitchFamily="34" charset="0"/>
              </a:rPr>
              <a:t>Education Level:</a:t>
            </a:r>
            <a:r>
              <a:rPr lang="en-US" sz="2400" dirty="0" smtClean="0">
                <a:latin typeface="Calibri" panose="020F0502020204030204" pitchFamily="34" charset="0"/>
                <a:ea typeface="Calibri" panose="020F0502020204030204" pitchFamily="34" charset="0"/>
                <a:cs typeface="Calibri" panose="020F0502020204030204" pitchFamily="34" charset="0"/>
              </a:rPr>
              <a:t> Higher education levels, specifically 'Bachelors,' seem to correspond with higher counts of individuals earning &gt;50K.</a:t>
            </a:r>
          </a:p>
          <a:p>
            <a:r>
              <a:rPr lang="en-US" sz="2400" b="1" dirty="0" smtClean="0">
                <a:latin typeface="Calibri" panose="020F0502020204030204" pitchFamily="34" charset="0"/>
                <a:ea typeface="Calibri" panose="020F0502020204030204" pitchFamily="34" charset="0"/>
                <a:cs typeface="Calibri" panose="020F0502020204030204" pitchFamily="34" charset="0"/>
              </a:rPr>
              <a:t>Gender &amp; Race:</a:t>
            </a:r>
            <a:r>
              <a:rPr lang="en-US" sz="2400" dirty="0" smtClean="0">
                <a:latin typeface="Calibri" panose="020F0502020204030204" pitchFamily="34" charset="0"/>
                <a:ea typeface="Calibri" panose="020F0502020204030204" pitchFamily="34" charset="0"/>
                <a:cs typeface="Calibri" panose="020F0502020204030204" pitchFamily="34" charset="0"/>
              </a:rPr>
              <a:t> Demographic details show that males and individuals of the 'White' race tend to have higher counts in the &gt;50K income bracket.</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03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12758"/>
            <a:ext cx="8596668" cy="1320800"/>
          </a:xfrm>
        </p:spPr>
        <p:txBody>
          <a:bodyPr>
            <a:noAutofit/>
          </a:bodyPr>
          <a:lstStyle/>
          <a:p>
            <a:pPr algn="ctr"/>
            <a:r>
              <a:rPr lang="en-IN" sz="9600" b="1" dirty="0"/>
              <a:t>Feature Engineering</a:t>
            </a:r>
            <a:endParaRPr lang="en-IN" sz="9600" dirty="0"/>
          </a:p>
        </p:txBody>
      </p:sp>
    </p:spTree>
    <p:extLst>
      <p:ext uri="{BB962C8B-B14F-4D97-AF65-F5344CB8AC3E}">
        <p14:creationId xmlns:p14="http://schemas.microsoft.com/office/powerpoint/2010/main" val="238733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692737"/>
            <a:ext cx="8596668" cy="3880773"/>
          </a:xfrm>
        </p:spPr>
        <p:txBody>
          <a:bodyPr>
            <a:no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Feature Engineering Techniques Used:</a:t>
            </a:r>
          </a:p>
          <a:p>
            <a:pPr lvl="1"/>
            <a:r>
              <a:rPr lang="en-IN" sz="1800" b="1" dirty="0" smtClean="0">
                <a:latin typeface="Calibri" panose="020F0502020204030204" pitchFamily="34" charset="0"/>
                <a:ea typeface="Calibri" panose="020F0502020204030204" pitchFamily="34" charset="0"/>
                <a:cs typeface="Calibri" panose="020F0502020204030204" pitchFamily="34" charset="0"/>
              </a:rPr>
              <a:t>Handling Categorical Data</a:t>
            </a:r>
            <a:r>
              <a:rPr lang="en-IN" sz="1800" dirty="0" smtClean="0">
                <a:latin typeface="Calibri" panose="020F0502020204030204" pitchFamily="34" charset="0"/>
                <a:ea typeface="Calibri" panose="020F0502020204030204" pitchFamily="34" charset="0"/>
                <a:cs typeface="Calibri" panose="020F0502020204030204" pitchFamily="34" charset="0"/>
              </a:rPr>
              <a:t>: Utilizing one-hot encoding through (‘</a:t>
            </a:r>
            <a:r>
              <a:rPr lang="en-IN" sz="1800" b="1" dirty="0" err="1" smtClean="0">
                <a:latin typeface="Calibri" panose="020F0502020204030204" pitchFamily="34" charset="0"/>
                <a:ea typeface="Calibri" panose="020F0502020204030204" pitchFamily="34" charset="0"/>
                <a:cs typeface="Calibri" panose="020F0502020204030204" pitchFamily="34" charset="0"/>
              </a:rPr>
              <a:t>pd.get_dummies</a:t>
            </a:r>
            <a:r>
              <a:rPr lang="en-IN" sz="1800" b="1" dirty="0" smtClean="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to convert categorical columns like 'Profession Class', 'marital-status', 'occupation', 'race', 'Gender', 'country' into numerical values. This method transforms categorical variables into binary vectors.</a:t>
            </a:r>
          </a:p>
          <a:p>
            <a:pPr lvl="1"/>
            <a:r>
              <a:rPr lang="en-US" sz="1800" b="1" dirty="0" smtClean="0">
                <a:latin typeface="Calibri" panose="020F0502020204030204" pitchFamily="34" charset="0"/>
                <a:ea typeface="Calibri" panose="020F0502020204030204" pitchFamily="34" charset="0"/>
                <a:cs typeface="Calibri" panose="020F0502020204030204" pitchFamily="34" charset="0"/>
              </a:rPr>
              <a:t>Creation of Target Variable</a:t>
            </a:r>
            <a:r>
              <a:rPr lang="en-US" sz="1800" dirty="0" smtClean="0">
                <a:latin typeface="Calibri" panose="020F0502020204030204" pitchFamily="34" charset="0"/>
                <a:ea typeface="Calibri" panose="020F0502020204030204" pitchFamily="34" charset="0"/>
                <a:cs typeface="Calibri" panose="020F0502020204030204" pitchFamily="34" charset="0"/>
              </a:rPr>
              <a:t>: Creating a binary target variable '</a:t>
            </a:r>
            <a:r>
              <a:rPr lang="en-US" sz="1800" dirty="0" err="1" smtClean="0">
                <a:latin typeface="Calibri" panose="020F0502020204030204" pitchFamily="34" charset="0"/>
                <a:ea typeface="Calibri" panose="020F0502020204030204" pitchFamily="34" charset="0"/>
                <a:cs typeface="Calibri" panose="020F0502020204030204" pitchFamily="34" charset="0"/>
              </a:rPr>
              <a:t>income_num</a:t>
            </a:r>
            <a:r>
              <a:rPr lang="en-US" sz="1800" dirty="0" smtClean="0">
                <a:latin typeface="Calibri" panose="020F0502020204030204" pitchFamily="34" charset="0"/>
                <a:ea typeface="Calibri" panose="020F0502020204030204" pitchFamily="34" charset="0"/>
                <a:cs typeface="Calibri" panose="020F0502020204030204" pitchFamily="34" charset="0"/>
              </a:rPr>
              <a:t>' based on the original 'income' column. Mapping the values '&lt;=50K' to 0 and '&gt;50K' to 1 using (‘map()’).</a:t>
            </a:r>
          </a:p>
          <a:p>
            <a:r>
              <a:rPr lang="en-IN" b="1" dirty="0" smtClean="0">
                <a:latin typeface="Calibri" panose="020F0502020204030204" pitchFamily="34" charset="0"/>
                <a:ea typeface="Calibri" panose="020F0502020204030204" pitchFamily="34" charset="0"/>
                <a:cs typeface="Calibri" panose="020F0502020204030204" pitchFamily="34" charset="0"/>
              </a:rPr>
              <a:t>Creation of New Variables</a:t>
            </a:r>
          </a:p>
          <a:p>
            <a:pPr lvl="1"/>
            <a:r>
              <a:rPr lang="en-IN" sz="1800" b="1" dirty="0" smtClean="0">
                <a:latin typeface="Calibri" panose="020F0502020204030204" pitchFamily="34" charset="0"/>
                <a:ea typeface="Calibri" panose="020F0502020204030204" pitchFamily="34" charset="0"/>
                <a:cs typeface="Calibri" panose="020F0502020204030204" pitchFamily="34" charset="0"/>
              </a:rPr>
              <a:t>Target Variable Creation</a:t>
            </a:r>
            <a:r>
              <a:rPr lang="en-IN" sz="1800" dirty="0" smtClean="0">
                <a:latin typeface="Calibri" panose="020F0502020204030204" pitchFamily="34" charset="0"/>
                <a:ea typeface="Calibri" panose="020F0502020204030204" pitchFamily="34" charset="0"/>
                <a:cs typeface="Calibri" panose="020F0502020204030204" pitchFamily="34" charset="0"/>
              </a:rPr>
              <a:t>: </a:t>
            </a:r>
            <a:r>
              <a:rPr lang="en-US" sz="1800" dirty="0" smtClean="0">
                <a:latin typeface="Calibri" panose="020F0502020204030204" pitchFamily="34" charset="0"/>
                <a:ea typeface="Calibri" panose="020F0502020204030204" pitchFamily="34" charset="0"/>
                <a:cs typeface="Calibri" panose="020F0502020204030204" pitchFamily="34" charset="0"/>
              </a:rPr>
              <a:t>Generating '</a:t>
            </a:r>
            <a:r>
              <a:rPr lang="en-US" sz="1800" dirty="0" err="1" smtClean="0">
                <a:latin typeface="Calibri" panose="020F0502020204030204" pitchFamily="34" charset="0"/>
                <a:ea typeface="Calibri" panose="020F0502020204030204" pitchFamily="34" charset="0"/>
                <a:cs typeface="Calibri" panose="020F0502020204030204" pitchFamily="34" charset="0"/>
              </a:rPr>
              <a:t>income_num</a:t>
            </a:r>
            <a:r>
              <a:rPr lang="en-US" sz="1800" dirty="0" smtClean="0">
                <a:latin typeface="Calibri" panose="020F0502020204030204" pitchFamily="34" charset="0"/>
                <a:ea typeface="Calibri" panose="020F0502020204030204" pitchFamily="34" charset="0"/>
                <a:cs typeface="Calibri" panose="020F0502020204030204" pitchFamily="34" charset="0"/>
              </a:rPr>
              <a:t>' as a binary representation of income levels, replacing the original 'income' column.</a:t>
            </a:r>
          </a:p>
          <a:p>
            <a:r>
              <a:rPr lang="en-IN" b="1" dirty="0" smtClean="0">
                <a:latin typeface="Calibri" panose="020F0502020204030204" pitchFamily="34" charset="0"/>
                <a:ea typeface="Calibri" panose="020F0502020204030204" pitchFamily="34" charset="0"/>
                <a:cs typeface="Calibri" panose="020F0502020204030204" pitchFamily="34" charset="0"/>
              </a:rPr>
              <a:t>Feature Selection Methods</a:t>
            </a:r>
          </a:p>
          <a:p>
            <a:pPr lvl="1"/>
            <a:r>
              <a:rPr lang="en-US" sz="1800" b="1" dirty="0" smtClean="0">
                <a:latin typeface="Calibri" panose="020F0502020204030204" pitchFamily="34" charset="0"/>
                <a:ea typeface="Calibri" panose="020F0502020204030204" pitchFamily="34" charset="0"/>
                <a:cs typeface="Calibri" panose="020F0502020204030204" pitchFamily="34" charset="0"/>
              </a:rPr>
              <a:t>Dropping Irrelevant Columns</a:t>
            </a:r>
            <a:r>
              <a:rPr lang="en-US" sz="1800" dirty="0" smtClean="0">
                <a:latin typeface="Calibri" panose="020F0502020204030204" pitchFamily="34" charset="0"/>
                <a:ea typeface="Calibri" panose="020F0502020204030204" pitchFamily="34" charset="0"/>
                <a:cs typeface="Calibri" panose="020F0502020204030204" pitchFamily="34" charset="0"/>
              </a:rPr>
              <a:t>: Removing 'income' column since it's replaced by '</a:t>
            </a:r>
            <a:r>
              <a:rPr lang="en-US" sz="1800" dirty="0" err="1" smtClean="0">
                <a:latin typeface="Calibri" panose="020F0502020204030204" pitchFamily="34" charset="0"/>
                <a:ea typeface="Calibri" panose="020F0502020204030204" pitchFamily="34" charset="0"/>
                <a:cs typeface="Calibri" panose="020F0502020204030204" pitchFamily="34" charset="0"/>
              </a:rPr>
              <a:t>income_num</a:t>
            </a:r>
            <a:r>
              <a:rPr lang="en-US" sz="1800" dirty="0" smtClean="0">
                <a:latin typeface="Calibri" panose="020F0502020204030204" pitchFamily="34" charset="0"/>
                <a:ea typeface="Calibri" panose="020F0502020204030204" pitchFamily="34" charset="0"/>
                <a:cs typeface="Calibri" panose="020F0502020204030204" pitchFamily="34" charset="0"/>
              </a:rPr>
              <a:t>'.</a:t>
            </a:r>
          </a:p>
          <a:p>
            <a:pPr lvl="1"/>
            <a:r>
              <a:rPr lang="en-US" sz="1800" dirty="0" smtClean="0">
                <a:latin typeface="Calibri" panose="020F0502020204030204" pitchFamily="34" charset="0"/>
                <a:ea typeface="Calibri" panose="020F0502020204030204" pitchFamily="34" charset="0"/>
                <a:cs typeface="Calibri" panose="020F0502020204030204" pitchFamily="34" charset="0"/>
              </a:rPr>
              <a:t>Eliminating '</a:t>
            </a:r>
            <a:r>
              <a:rPr lang="en-US" sz="1800" dirty="0" err="1" smtClean="0">
                <a:latin typeface="Calibri" panose="020F0502020204030204" pitchFamily="34" charset="0"/>
                <a:ea typeface="Calibri" panose="020F0502020204030204" pitchFamily="34" charset="0"/>
                <a:cs typeface="Calibri" panose="020F0502020204030204" pitchFamily="34" charset="0"/>
              </a:rPr>
              <a:t>Final_census</a:t>
            </a:r>
            <a:r>
              <a:rPr lang="en-US" sz="1800" dirty="0" smtClean="0">
                <a:latin typeface="Calibri" panose="020F0502020204030204" pitchFamily="34" charset="0"/>
                <a:ea typeface="Calibri" panose="020F0502020204030204" pitchFamily="34" charset="0"/>
                <a:cs typeface="Calibri" panose="020F0502020204030204" pitchFamily="34" charset="0"/>
              </a:rPr>
              <a:t>' due to its weak correlation with the target variable.</a:t>
            </a:r>
          </a:p>
          <a:p>
            <a:pPr lvl="1"/>
            <a:r>
              <a:rPr lang="en-US" sz="1800" dirty="0" smtClean="0">
                <a:latin typeface="Calibri" panose="020F0502020204030204" pitchFamily="34" charset="0"/>
                <a:ea typeface="Calibri" panose="020F0502020204030204" pitchFamily="34" charset="0"/>
                <a:cs typeface="Calibri" panose="020F0502020204030204" pitchFamily="34" charset="0"/>
              </a:rPr>
              <a:t>Dropping 'relationship' as it's similar to 'marital-status'.</a:t>
            </a:r>
          </a:p>
          <a:p>
            <a:pPr lvl="1"/>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275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656642"/>
            <a:ext cx="8596668" cy="388077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Splitting &amp; Balancing</a:t>
            </a:r>
            <a:r>
              <a:rPr lang="en-US" dirty="0">
                <a:latin typeface="Calibri" panose="020F0502020204030204" pitchFamily="34" charset="0"/>
                <a:ea typeface="Calibri" panose="020F0502020204030204" pitchFamily="34" charset="0"/>
                <a:cs typeface="Calibri" panose="020F0502020204030204" pitchFamily="34" charset="0"/>
              </a:rPr>
              <a:t>: Splitting data into train and test sets, addressing class imbalance using SMOTE oversampling technique to balance the target variable's distribution</a:t>
            </a:r>
            <a:r>
              <a:rPr lang="en-US" dirty="0" smtClean="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Scaling</a:t>
            </a:r>
            <a:r>
              <a:rPr lang="en-US" dirty="0">
                <a:latin typeface="Calibri" panose="020F0502020204030204" pitchFamily="34" charset="0"/>
                <a:ea typeface="Calibri" panose="020F0502020204030204" pitchFamily="34" charset="0"/>
                <a:cs typeface="Calibri" panose="020F0502020204030204" pitchFamily="34" charset="0"/>
              </a:rPr>
              <a:t>: Applying standard scaling on the training data</a:t>
            </a:r>
            <a:r>
              <a:rPr lang="en-US"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process involves understanding the dataset's structure, cleaning it by handling missing values, conducting extensive exploratory data analysis to uncover patterns and relationships, analyzing income-related aspects, and finally, preparing the data for modeling through feature engineering and preprocessing steps.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6867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44"/>
            <a:ext cx="8596668" cy="1320800"/>
          </a:xfrm>
        </p:spPr>
        <p:txBody>
          <a:bodyPr/>
          <a:lstStyle/>
          <a:p>
            <a:pPr algn="ctr"/>
            <a:r>
              <a:rPr lang="en-IN" b="1" dirty="0" smtClean="0"/>
              <a:t>Model</a:t>
            </a:r>
            <a:r>
              <a:rPr lang="en-IN" b="1" dirty="0"/>
              <a:t/>
            </a:r>
            <a:br>
              <a:rPr lang="en-IN" b="1" dirty="0"/>
            </a:br>
            <a:endParaRPr lang="en-IN" dirty="0"/>
          </a:p>
        </p:txBody>
      </p:sp>
      <p:sp>
        <p:nvSpPr>
          <p:cNvPr id="3" name="Text Placeholder 2"/>
          <p:cNvSpPr>
            <a:spLocks noGrp="1"/>
          </p:cNvSpPr>
          <p:nvPr>
            <p:ph type="body" idx="1"/>
          </p:nvPr>
        </p:nvSpPr>
        <p:spPr>
          <a:xfrm>
            <a:off x="677334" y="705963"/>
            <a:ext cx="8596668" cy="3880773"/>
          </a:xfrm>
        </p:spPr>
        <p:txBody>
          <a:bodyPr/>
          <a:lstStyle/>
          <a:p>
            <a:r>
              <a:rPr lang="en-US" b="1" dirty="0" smtClean="0">
                <a:latin typeface="Calibri" panose="020F0502020204030204" pitchFamily="34" charset="0"/>
                <a:ea typeface="Calibri" panose="020F0502020204030204" pitchFamily="34" charset="0"/>
                <a:cs typeface="Calibri" panose="020F0502020204030204" pitchFamily="34" charset="0"/>
              </a:rPr>
              <a:t>Model Selection:</a:t>
            </a:r>
            <a:r>
              <a:rPr lang="en-US" dirty="0" smtClean="0">
                <a:latin typeface="Calibri" panose="020F0502020204030204" pitchFamily="34" charset="0"/>
                <a:ea typeface="Calibri" panose="020F0502020204030204" pitchFamily="34" charset="0"/>
                <a:cs typeface="Calibri" panose="020F0502020204030204" pitchFamily="34" charset="0"/>
              </a:rPr>
              <a:t> Utilized a range of classifiers including </a:t>
            </a:r>
            <a:r>
              <a:rPr lang="en-US" dirty="0" err="1" smtClean="0">
                <a:latin typeface="Calibri" panose="020F0502020204030204" pitchFamily="34" charset="0"/>
                <a:ea typeface="Calibri" panose="020F0502020204030204" pitchFamily="34" charset="0"/>
                <a:cs typeface="Calibri" panose="020F0502020204030204" pitchFamily="34" charset="0"/>
              </a:rPr>
              <a:t>LightGBM</a:t>
            </a:r>
            <a:r>
              <a:rPr lang="en-US" dirty="0" smtClean="0">
                <a:latin typeface="Calibri" panose="020F0502020204030204" pitchFamily="34" charset="0"/>
                <a:ea typeface="Calibri" panose="020F0502020204030204" pitchFamily="34" charset="0"/>
                <a:cs typeface="Calibri" panose="020F0502020204030204" pitchFamily="34" charset="0"/>
              </a:rPr>
              <a:t>, Gradient Boosting, </a:t>
            </a:r>
            <a:r>
              <a:rPr lang="en-US" dirty="0" err="1" smtClean="0">
                <a:latin typeface="Calibri" panose="020F0502020204030204" pitchFamily="34" charset="0"/>
                <a:ea typeface="Calibri" panose="020F0502020204030204" pitchFamily="34" charset="0"/>
                <a:cs typeface="Calibri" panose="020F0502020204030204" pitchFamily="34" charset="0"/>
              </a:rPr>
              <a:t>AdaBoost</a:t>
            </a:r>
            <a:r>
              <a:rPr lang="en-US" dirty="0" smtClean="0">
                <a:latin typeface="Calibri" panose="020F0502020204030204" pitchFamily="34" charset="0"/>
                <a:ea typeface="Calibri" panose="020F0502020204030204" pitchFamily="34" charset="0"/>
                <a:cs typeface="Calibri" panose="020F0502020204030204" pitchFamily="34" charset="0"/>
              </a:rPr>
              <a:t>, Logistic Regression, Random Forest, and more.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59760"/>
            <a:ext cx="8830907" cy="4982270"/>
          </a:xfrm>
          <a:prstGeom prst="rect">
            <a:avLst/>
          </a:prstGeom>
        </p:spPr>
      </p:pic>
    </p:spTree>
    <p:extLst>
      <p:ext uri="{BB962C8B-B14F-4D97-AF65-F5344CB8AC3E}">
        <p14:creationId xmlns:p14="http://schemas.microsoft.com/office/powerpoint/2010/main" val="2982031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536326"/>
            <a:ext cx="8596668" cy="388077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Evaluation Metrics:</a:t>
            </a:r>
            <a:r>
              <a:rPr lang="en-IN" dirty="0">
                <a:latin typeface="Calibri" panose="020F0502020204030204" pitchFamily="34" charset="0"/>
                <a:ea typeface="Calibri" panose="020F0502020204030204" pitchFamily="34" charset="0"/>
                <a:cs typeface="Calibri" panose="020F0502020204030204" pitchFamily="34" charset="0"/>
              </a:rPr>
              <a:t> Assessed model performance using various evaluation metrics like Accuracy, AUC-ROC, Recall, Precision, F1-score.</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p:cNvPicPr>
            <a:picLocks noChangeAspect="1"/>
          </p:cNvPicPr>
          <p:nvPr/>
        </p:nvPicPr>
        <p:blipFill>
          <a:blip r:embed="rId2"/>
          <a:stretch>
            <a:fillRect/>
          </a:stretch>
        </p:blipFill>
        <p:spPr>
          <a:xfrm>
            <a:off x="1639957" y="1512469"/>
            <a:ext cx="3068304" cy="2221118"/>
          </a:xfrm>
          <a:prstGeom prst="rect">
            <a:avLst/>
          </a:prstGeom>
        </p:spPr>
      </p:pic>
      <p:pic>
        <p:nvPicPr>
          <p:cNvPr id="5" name="Picture 4"/>
          <p:cNvPicPr>
            <a:picLocks noChangeAspect="1"/>
          </p:cNvPicPr>
          <p:nvPr/>
        </p:nvPicPr>
        <p:blipFill>
          <a:blip r:embed="rId3"/>
          <a:stretch>
            <a:fillRect/>
          </a:stretch>
        </p:blipFill>
        <p:spPr>
          <a:xfrm>
            <a:off x="5670884" y="1512469"/>
            <a:ext cx="3256548" cy="2218108"/>
          </a:xfrm>
          <a:prstGeom prst="rect">
            <a:avLst/>
          </a:prstGeom>
        </p:spPr>
      </p:pic>
      <p:pic>
        <p:nvPicPr>
          <p:cNvPr id="6" name="Picture 5"/>
          <p:cNvPicPr>
            <a:picLocks noChangeAspect="1"/>
          </p:cNvPicPr>
          <p:nvPr/>
        </p:nvPicPr>
        <p:blipFill>
          <a:blip r:embed="rId4"/>
          <a:stretch>
            <a:fillRect/>
          </a:stretch>
        </p:blipFill>
        <p:spPr>
          <a:xfrm>
            <a:off x="3165417" y="3923082"/>
            <a:ext cx="3620502" cy="2677767"/>
          </a:xfrm>
          <a:prstGeom prst="rect">
            <a:avLst/>
          </a:prstGeom>
        </p:spPr>
      </p:pic>
    </p:spTree>
    <p:extLst>
      <p:ext uri="{BB962C8B-B14F-4D97-AF65-F5344CB8AC3E}">
        <p14:creationId xmlns:p14="http://schemas.microsoft.com/office/powerpoint/2010/main" val="3691328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897036"/>
            <a:ext cx="8596668" cy="3880773"/>
          </a:xfrm>
        </p:spPr>
        <p:txBody>
          <a:bodyPr/>
          <a:lstStyle/>
          <a:p>
            <a:r>
              <a:rPr lang="en-IN" b="1" dirty="0" err="1" smtClean="0">
                <a:latin typeface="Calibri" panose="020F0502020204030204" pitchFamily="34" charset="0"/>
                <a:ea typeface="Calibri" panose="020F0502020204030204" pitchFamily="34" charset="0"/>
                <a:cs typeface="Calibri" panose="020F0502020204030204" pitchFamily="34" charset="0"/>
              </a:rPr>
              <a:t>Hyperparameter</a:t>
            </a:r>
            <a:r>
              <a:rPr lang="en-IN" b="1" dirty="0" smtClean="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Tuning:</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For </a:t>
            </a:r>
            <a:r>
              <a:rPr lang="en-IN" dirty="0" err="1" smtClean="0">
                <a:latin typeface="Calibri" panose="020F0502020204030204" pitchFamily="34" charset="0"/>
                <a:ea typeface="Calibri" panose="020F0502020204030204" pitchFamily="34" charset="0"/>
                <a:cs typeface="Calibri" panose="020F0502020204030204" pitchFamily="34" charset="0"/>
              </a:rPr>
              <a:t>LGBMClassifier</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p>
        </p:txBody>
      </p:sp>
      <p:pic>
        <p:nvPicPr>
          <p:cNvPr id="7" name="Picture 6"/>
          <p:cNvPicPr>
            <a:picLocks noChangeAspect="1"/>
          </p:cNvPicPr>
          <p:nvPr/>
        </p:nvPicPr>
        <p:blipFill>
          <a:blip r:embed="rId2"/>
          <a:stretch>
            <a:fillRect/>
          </a:stretch>
        </p:blipFill>
        <p:spPr>
          <a:xfrm>
            <a:off x="682679" y="2181474"/>
            <a:ext cx="4292989" cy="3107657"/>
          </a:xfrm>
          <a:prstGeom prst="rect">
            <a:avLst/>
          </a:prstGeom>
        </p:spPr>
      </p:pic>
      <p:pic>
        <p:nvPicPr>
          <p:cNvPr id="8" name="Picture 7"/>
          <p:cNvPicPr>
            <a:picLocks noChangeAspect="1"/>
          </p:cNvPicPr>
          <p:nvPr/>
        </p:nvPicPr>
        <p:blipFill>
          <a:blip r:embed="rId3"/>
          <a:stretch>
            <a:fillRect/>
          </a:stretch>
        </p:blipFill>
        <p:spPr>
          <a:xfrm>
            <a:off x="5130065" y="2181474"/>
            <a:ext cx="4534217" cy="3088357"/>
          </a:xfrm>
          <a:prstGeom prst="rect">
            <a:avLst/>
          </a:prstGeom>
        </p:spPr>
      </p:pic>
    </p:spTree>
    <p:extLst>
      <p:ext uri="{BB962C8B-B14F-4D97-AF65-F5344CB8AC3E}">
        <p14:creationId xmlns:p14="http://schemas.microsoft.com/office/powerpoint/2010/main" val="2668835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0570" y="1595688"/>
            <a:ext cx="6877050" cy="5086350"/>
          </a:xfrm>
          <a:prstGeom prst="rect">
            <a:avLst/>
          </a:prstGeom>
        </p:spPr>
      </p:pic>
      <p:sp>
        <p:nvSpPr>
          <p:cNvPr id="5" name="Rectangle 4"/>
          <p:cNvSpPr/>
          <p:nvPr/>
        </p:nvSpPr>
        <p:spPr>
          <a:xfrm>
            <a:off x="1941095" y="193921"/>
            <a:ext cx="6096000" cy="923330"/>
          </a:xfrm>
          <a:prstGeom prst="rect">
            <a:avLst/>
          </a:prstGeom>
        </p:spPr>
        <p:txBody>
          <a:bodyPr>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Model Selection and Outcome:</a:t>
            </a:r>
            <a:r>
              <a:rPr lang="en-US" dirty="0">
                <a:latin typeface="Calibri" panose="020F0502020204030204" pitchFamily="34" charset="0"/>
                <a:ea typeface="Calibri" panose="020F0502020204030204" pitchFamily="34" charset="0"/>
                <a:cs typeface="Calibri" panose="020F0502020204030204" pitchFamily="34" charset="0"/>
              </a:rPr>
              <a:t> Among the models assessed, the original </a:t>
            </a:r>
            <a:r>
              <a:rPr lang="en-US" dirty="0" err="1">
                <a:latin typeface="Calibri" panose="020F0502020204030204" pitchFamily="34" charset="0"/>
                <a:ea typeface="Calibri" panose="020F0502020204030204" pitchFamily="34" charset="0"/>
                <a:cs typeface="Calibri" panose="020F0502020204030204" pitchFamily="34" charset="0"/>
              </a:rPr>
              <a:t>LightGBM</a:t>
            </a:r>
            <a:r>
              <a:rPr lang="en-US" dirty="0">
                <a:latin typeface="Calibri" panose="020F0502020204030204" pitchFamily="34" charset="0"/>
                <a:ea typeface="Calibri" panose="020F0502020204030204" pitchFamily="34" charset="0"/>
                <a:cs typeface="Calibri" panose="020F0502020204030204" pitchFamily="34" charset="0"/>
              </a:rPr>
              <a:t> classifier seems to perform the </a:t>
            </a:r>
            <a:r>
              <a:rPr lang="en-US" dirty="0" smtClean="0">
                <a:latin typeface="Calibri" panose="020F0502020204030204" pitchFamily="34" charset="0"/>
                <a:ea typeface="Calibri" panose="020F0502020204030204" pitchFamily="34" charset="0"/>
                <a:cs typeface="Calibri" panose="020F0502020204030204" pitchFamily="34" charset="0"/>
              </a:rPr>
              <a:t>best based </a:t>
            </a:r>
            <a:r>
              <a:rPr lang="en-US" dirty="0">
                <a:latin typeface="Calibri" panose="020F0502020204030204" pitchFamily="34" charset="0"/>
                <a:ea typeface="Calibri" panose="020F0502020204030204" pitchFamily="34" charset="0"/>
                <a:cs typeface="Calibri" panose="020F0502020204030204" pitchFamily="34" charset="0"/>
              </a:rPr>
              <a:t>on the provided evaluation metrics.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29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2366210"/>
            <a:ext cx="8596668" cy="1320800"/>
          </a:xfrm>
        </p:spPr>
        <p:txBody>
          <a:bodyPr>
            <a:noAutofit/>
          </a:bodyPr>
          <a:lstStyle/>
          <a:p>
            <a:pPr algn="ctr"/>
            <a:r>
              <a:rPr lang="en-IN" sz="9600" b="1" dirty="0" smtClean="0"/>
              <a:t>Thankyou</a:t>
            </a:r>
            <a:endParaRPr lang="en-IN" sz="9600" b="1" dirty="0"/>
          </a:p>
        </p:txBody>
      </p:sp>
    </p:spTree>
    <p:extLst>
      <p:ext uri="{BB962C8B-B14F-4D97-AF65-F5344CB8AC3E}">
        <p14:creationId xmlns:p14="http://schemas.microsoft.com/office/powerpoint/2010/main" val="308679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Dataset Overview</a:t>
            </a:r>
            <a:endParaRPr lang="en-IN" b="1" dirty="0"/>
          </a:p>
        </p:txBody>
      </p:sp>
      <p:sp>
        <p:nvSpPr>
          <p:cNvPr id="3" name="Text Placeholder 2"/>
          <p:cNvSpPr>
            <a:spLocks noGrp="1"/>
          </p:cNvSpPr>
          <p:nvPr>
            <p:ph type="body" idx="1"/>
          </p:nvPr>
        </p:nvSpPr>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Source of Data:</a:t>
            </a:r>
            <a:r>
              <a:rPr lang="en-US" dirty="0">
                <a:latin typeface="Calibri" panose="020F0502020204030204" pitchFamily="34" charset="0"/>
                <a:ea typeface="Calibri" panose="020F0502020204030204" pitchFamily="34" charset="0"/>
                <a:cs typeface="Calibri" panose="020F0502020204030204" pitchFamily="34" charset="0"/>
              </a:rPr>
              <a:t> Unknown (from a census, socio-economic study, or similar data collection</a:t>
            </a:r>
            <a:r>
              <a:rPr lang="en-US" dirty="0" smtClean="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Types of Variables: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b="1" dirty="0">
                <a:latin typeface="Calibri" panose="020F0502020204030204" pitchFamily="34" charset="0"/>
                <a:ea typeface="Calibri" panose="020F0502020204030204" pitchFamily="34" charset="0"/>
                <a:cs typeface="Calibri" panose="020F0502020204030204" pitchFamily="34" charset="0"/>
              </a:rPr>
              <a:t>Numerical:</a:t>
            </a:r>
            <a:r>
              <a:rPr lang="en-US" dirty="0">
                <a:latin typeface="Calibri" panose="020F0502020204030204" pitchFamily="34" charset="0"/>
                <a:ea typeface="Calibri" panose="020F0502020204030204" pitchFamily="34" charset="0"/>
                <a:cs typeface="Calibri" panose="020F0502020204030204" pitchFamily="34" charset="0"/>
              </a:rPr>
              <a:t> Age, Education-</a:t>
            </a:r>
            <a:r>
              <a:rPr lang="en-US" dirty="0" err="1">
                <a:latin typeface="Calibri" panose="020F0502020204030204" pitchFamily="34" charset="0"/>
                <a:ea typeface="Calibri" panose="020F0502020204030204" pitchFamily="34" charset="0"/>
                <a:cs typeface="Calibri" panose="020F0502020204030204" pitchFamily="34" charset="0"/>
              </a:rPr>
              <a:t>num</a:t>
            </a:r>
            <a:r>
              <a:rPr lang="en-US" dirty="0">
                <a:latin typeface="Calibri" panose="020F0502020204030204" pitchFamily="34" charset="0"/>
                <a:ea typeface="Calibri" panose="020F0502020204030204" pitchFamily="34" charset="0"/>
                <a:cs typeface="Calibri" panose="020F0502020204030204" pitchFamily="34" charset="0"/>
              </a:rPr>
              <a:t>, Capital-gain, Capital-loss, </a:t>
            </a:r>
            <a:r>
              <a:rPr lang="en-US" dirty="0" smtClean="0">
                <a:latin typeface="Calibri" panose="020F0502020204030204" pitchFamily="34" charset="0"/>
                <a:ea typeface="Calibri" panose="020F0502020204030204" pitchFamily="34" charset="0"/>
                <a:cs typeface="Calibri" panose="020F0502020204030204" pitchFamily="34" charset="0"/>
              </a:rPr>
              <a:t>Hours-per-week.</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b="1" dirty="0">
                <a:latin typeface="Calibri" panose="020F0502020204030204" pitchFamily="34" charset="0"/>
                <a:ea typeface="Calibri" panose="020F0502020204030204" pitchFamily="34" charset="0"/>
                <a:cs typeface="Calibri" panose="020F0502020204030204" pitchFamily="34" charset="0"/>
              </a:rPr>
              <a:t>Categorical/Nominal:</a:t>
            </a:r>
            <a:r>
              <a:rPr lang="en-US" dirty="0">
                <a:latin typeface="Calibri" panose="020F0502020204030204" pitchFamily="34" charset="0"/>
                <a:ea typeface="Calibri" panose="020F0502020204030204" pitchFamily="34" charset="0"/>
                <a:cs typeface="Calibri" panose="020F0502020204030204" pitchFamily="34" charset="0"/>
              </a:rPr>
              <a:t> Profession Class, Education, Marital-status, Occupation, Relationship, Race, Gender, Country, </a:t>
            </a:r>
            <a:r>
              <a:rPr lang="en-US" dirty="0" smtClean="0">
                <a:latin typeface="Calibri" panose="020F0502020204030204" pitchFamily="34" charset="0"/>
                <a:ea typeface="Calibri" panose="020F0502020204030204" pitchFamily="34" charset="0"/>
                <a:cs typeface="Calibri" panose="020F0502020204030204" pitchFamily="34" charset="0"/>
              </a:rPr>
              <a:t>Income.</a:t>
            </a:r>
          </a:p>
          <a:p>
            <a:pPr lvl="1"/>
            <a:r>
              <a:rPr lang="en-US" b="1" dirty="0" smtClean="0">
                <a:latin typeface="Calibri" panose="020F0502020204030204" pitchFamily="34" charset="0"/>
                <a:ea typeface="Calibri" panose="020F0502020204030204" pitchFamily="34" charset="0"/>
                <a:cs typeface="Calibri" panose="020F0502020204030204" pitchFamily="34" charset="0"/>
              </a:rPr>
              <a:t>Ordinal</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smtClean="0">
                <a:latin typeface="Calibri" panose="020F0502020204030204" pitchFamily="34" charset="0"/>
                <a:ea typeface="Calibri" panose="020F0502020204030204" pitchFamily="34" charset="0"/>
                <a:cs typeface="Calibri" panose="020F0502020204030204" pitchFamily="34" charset="0"/>
              </a:rPr>
              <a:t>Final_census</a:t>
            </a:r>
            <a:r>
              <a:rPr lang="en-US" dirty="0" smtClean="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Size and Structure of the Dataset:</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b="1" dirty="0">
                <a:latin typeface="Calibri" panose="020F0502020204030204" pitchFamily="34" charset="0"/>
                <a:ea typeface="Calibri" panose="020F0502020204030204" pitchFamily="34" charset="0"/>
                <a:cs typeface="Calibri" panose="020F0502020204030204" pitchFamily="34" charset="0"/>
              </a:rPr>
              <a:t>Size:</a:t>
            </a:r>
            <a:r>
              <a:rPr lang="en-US" dirty="0">
                <a:latin typeface="Calibri" panose="020F0502020204030204" pitchFamily="34" charset="0"/>
                <a:ea typeface="Calibri" panose="020F0502020204030204" pitchFamily="34" charset="0"/>
                <a:cs typeface="Calibri" panose="020F0502020204030204" pitchFamily="34" charset="0"/>
              </a:rPr>
              <a:t> </a:t>
            </a:r>
            <a:r>
              <a:rPr lang="en-IN" dirty="0" smtClean="0">
                <a:latin typeface="Calibri" panose="020F0502020204030204" pitchFamily="34" charset="0"/>
                <a:ea typeface="Calibri" panose="020F0502020204030204" pitchFamily="34" charset="0"/>
                <a:cs typeface="Calibri" panose="020F0502020204030204" pitchFamily="34" charset="0"/>
              </a:rPr>
              <a:t>32561 </a:t>
            </a:r>
            <a:r>
              <a:rPr lang="en-US" dirty="0" smtClean="0">
                <a:latin typeface="Calibri" panose="020F0502020204030204" pitchFamily="34" charset="0"/>
                <a:ea typeface="Calibri" panose="020F0502020204030204" pitchFamily="34" charset="0"/>
                <a:cs typeface="Calibri" panose="020F0502020204030204" pitchFamily="34" charset="0"/>
              </a:rPr>
              <a:t>rows </a:t>
            </a:r>
            <a:r>
              <a:rPr lang="en-US" dirty="0">
                <a:latin typeface="Calibri" panose="020F0502020204030204" pitchFamily="34" charset="0"/>
                <a:ea typeface="Calibri" panose="020F0502020204030204" pitchFamily="34" charset="0"/>
                <a:cs typeface="Calibri" panose="020F0502020204030204" pitchFamily="34" charset="0"/>
              </a:rPr>
              <a:t>and 16 columns.</a:t>
            </a:r>
          </a:p>
          <a:p>
            <a:pPr lvl="1"/>
            <a:r>
              <a:rPr lang="en-US" b="1" dirty="0">
                <a:latin typeface="Calibri" panose="020F0502020204030204" pitchFamily="34" charset="0"/>
                <a:ea typeface="Calibri" panose="020F0502020204030204" pitchFamily="34" charset="0"/>
                <a:cs typeface="Calibri" panose="020F0502020204030204" pitchFamily="34" charset="0"/>
              </a:rPr>
              <a:t>Structure:</a:t>
            </a:r>
            <a:r>
              <a:rPr lang="en-US" dirty="0">
                <a:latin typeface="Calibri" panose="020F0502020204030204" pitchFamily="34" charset="0"/>
                <a:ea typeface="Calibri" panose="020F0502020204030204" pitchFamily="34" charset="0"/>
                <a:cs typeface="Calibri" panose="020F0502020204030204" pitchFamily="34" charset="0"/>
              </a:rPr>
              <a:t> The dataset contains multiple columns representing different attributes of individuals (e.g., age, education, occupation, etc.), </a:t>
            </a:r>
            <a:r>
              <a:rPr lang="en-US" dirty="0" smtClean="0">
                <a:latin typeface="Calibri" panose="020F0502020204030204" pitchFamily="34" charset="0"/>
                <a:ea typeface="Calibri" panose="020F0502020204030204" pitchFamily="34" charset="0"/>
                <a:cs typeface="Calibri" panose="020F0502020204030204" pitchFamily="34" charset="0"/>
              </a:rPr>
              <a:t>for </a:t>
            </a:r>
            <a:r>
              <a:rPr lang="en-US" dirty="0">
                <a:latin typeface="Calibri" panose="020F0502020204030204" pitchFamily="34" charset="0"/>
                <a:ea typeface="Calibri" panose="020F0502020204030204" pitchFamily="34" charset="0"/>
                <a:cs typeface="Calibri" panose="020F0502020204030204" pitchFamily="34" charset="0"/>
              </a:rPr>
              <a:t>analysis or classification tasks.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1877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aphicFrame>
        <p:nvGraphicFramePr>
          <p:cNvPr id="113" name="Google Shape;113;p6"/>
          <p:cNvGraphicFramePr/>
          <p:nvPr>
            <p:extLst>
              <p:ext uri="{D42A27DB-BD31-4B8C-83A1-F6EECF244321}">
                <p14:modId xmlns:p14="http://schemas.microsoft.com/office/powerpoint/2010/main" val="362240230"/>
              </p:ext>
            </p:extLst>
          </p:nvPr>
        </p:nvGraphicFramePr>
        <p:xfrm>
          <a:off x="160257" y="60406"/>
          <a:ext cx="11783425" cy="6723325"/>
        </p:xfrm>
        <a:graphic>
          <a:graphicData uri="http://schemas.openxmlformats.org/drawingml/2006/table">
            <a:tbl>
              <a:tblPr>
                <a:noFill/>
              </a:tblPr>
              <a:tblGrid>
                <a:gridCol w="590400">
                  <a:extLst>
                    <a:ext uri="{9D8B030D-6E8A-4147-A177-3AD203B41FA5}">
                      <a16:colId xmlns:a16="http://schemas.microsoft.com/office/drawing/2014/main" val="20000"/>
                    </a:ext>
                  </a:extLst>
                </a:gridCol>
                <a:gridCol w="787200">
                  <a:extLst>
                    <a:ext uri="{9D8B030D-6E8A-4147-A177-3AD203B41FA5}">
                      <a16:colId xmlns:a16="http://schemas.microsoft.com/office/drawing/2014/main" val="20001"/>
                    </a:ext>
                  </a:extLst>
                </a:gridCol>
                <a:gridCol w="856550">
                  <a:extLst>
                    <a:ext uri="{9D8B030D-6E8A-4147-A177-3AD203B41FA5}">
                      <a16:colId xmlns:a16="http://schemas.microsoft.com/office/drawing/2014/main" val="20002"/>
                    </a:ext>
                  </a:extLst>
                </a:gridCol>
                <a:gridCol w="631600">
                  <a:extLst>
                    <a:ext uri="{9D8B030D-6E8A-4147-A177-3AD203B41FA5}">
                      <a16:colId xmlns:a16="http://schemas.microsoft.com/office/drawing/2014/main" val="20003"/>
                    </a:ext>
                  </a:extLst>
                </a:gridCol>
                <a:gridCol w="707000">
                  <a:extLst>
                    <a:ext uri="{9D8B030D-6E8A-4147-A177-3AD203B41FA5}">
                      <a16:colId xmlns:a16="http://schemas.microsoft.com/office/drawing/2014/main" val="20004"/>
                    </a:ext>
                  </a:extLst>
                </a:gridCol>
                <a:gridCol w="990575">
                  <a:extLst>
                    <a:ext uri="{9D8B030D-6E8A-4147-A177-3AD203B41FA5}">
                      <a16:colId xmlns:a16="http://schemas.microsoft.com/office/drawing/2014/main" val="20005"/>
                    </a:ext>
                  </a:extLst>
                </a:gridCol>
                <a:gridCol w="1389900">
                  <a:extLst>
                    <a:ext uri="{9D8B030D-6E8A-4147-A177-3AD203B41FA5}">
                      <a16:colId xmlns:a16="http://schemas.microsoft.com/office/drawing/2014/main" val="20006"/>
                    </a:ext>
                  </a:extLst>
                </a:gridCol>
                <a:gridCol w="934800">
                  <a:extLst>
                    <a:ext uri="{9D8B030D-6E8A-4147-A177-3AD203B41FA5}">
                      <a16:colId xmlns:a16="http://schemas.microsoft.com/office/drawing/2014/main" val="20007"/>
                    </a:ext>
                  </a:extLst>
                </a:gridCol>
                <a:gridCol w="590400">
                  <a:extLst>
                    <a:ext uri="{9D8B030D-6E8A-4147-A177-3AD203B41FA5}">
                      <a16:colId xmlns:a16="http://schemas.microsoft.com/office/drawing/2014/main" val="20008"/>
                    </a:ext>
                  </a:extLst>
                </a:gridCol>
                <a:gridCol w="590400">
                  <a:extLst>
                    <a:ext uri="{9D8B030D-6E8A-4147-A177-3AD203B41FA5}">
                      <a16:colId xmlns:a16="http://schemas.microsoft.com/office/drawing/2014/main" val="20009"/>
                    </a:ext>
                  </a:extLst>
                </a:gridCol>
                <a:gridCol w="590400">
                  <a:extLst>
                    <a:ext uri="{9D8B030D-6E8A-4147-A177-3AD203B41FA5}">
                      <a16:colId xmlns:a16="http://schemas.microsoft.com/office/drawing/2014/main" val="20010"/>
                    </a:ext>
                  </a:extLst>
                </a:gridCol>
                <a:gridCol w="590400">
                  <a:extLst>
                    <a:ext uri="{9D8B030D-6E8A-4147-A177-3AD203B41FA5}">
                      <a16:colId xmlns:a16="http://schemas.microsoft.com/office/drawing/2014/main" val="20011"/>
                    </a:ext>
                  </a:extLst>
                </a:gridCol>
                <a:gridCol w="874700">
                  <a:extLst>
                    <a:ext uri="{9D8B030D-6E8A-4147-A177-3AD203B41FA5}">
                      <a16:colId xmlns:a16="http://schemas.microsoft.com/office/drawing/2014/main" val="20012"/>
                    </a:ext>
                  </a:extLst>
                </a:gridCol>
                <a:gridCol w="1068700">
                  <a:extLst>
                    <a:ext uri="{9D8B030D-6E8A-4147-A177-3AD203B41FA5}">
                      <a16:colId xmlns:a16="http://schemas.microsoft.com/office/drawing/2014/main" val="20013"/>
                    </a:ext>
                  </a:extLst>
                </a:gridCol>
                <a:gridCol w="590400">
                  <a:extLst>
                    <a:ext uri="{9D8B030D-6E8A-4147-A177-3AD203B41FA5}">
                      <a16:colId xmlns:a16="http://schemas.microsoft.com/office/drawing/2014/main" val="20014"/>
                    </a:ext>
                  </a:extLst>
                </a:gridCol>
              </a:tblGrid>
              <a:tr h="1057325">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Age</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Profession Class</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Final_census</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Education</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Education-num</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marital-status</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occupation</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relationship</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race</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Gender</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capital-gain</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capital-loss</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hours-per-week</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country</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b="1" i="0" u="none" strike="noStrike" cap="none">
                          <a:solidFill>
                            <a:srgbClr val="000000"/>
                          </a:solidFill>
                          <a:latin typeface="Calibri"/>
                          <a:ea typeface="Calibri"/>
                          <a:cs typeface="Calibri"/>
                          <a:sym typeface="Calibri"/>
                        </a:rPr>
                        <a:t> income</a:t>
                      </a:r>
                      <a:endParaRPr sz="1600" b="1"/>
                    </a:p>
                  </a:txBody>
                  <a:tcPr marL="6575" marR="6575" marT="657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39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State-gov</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77516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Bachelors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Never-married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Adm-clerical</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Not-in-family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2174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Self-emp-not-inc</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83311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Bachelors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Exec-managerial</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Husband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45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38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215646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HS-grad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Divorced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Handlers-cleaners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Not-in-family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45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234721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11th</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Handlers-cleaners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Husband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Black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338409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Bachelors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Prof-specialty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Wife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Black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Female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Cuba</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45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37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284582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Masters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Exec-managerial</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Wife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Female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160187</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9th</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Married-spouse-absent</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Other-service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Not-in-family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Black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Female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16</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Jamaica</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&lt;=50K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Self-emp-not-inc</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209642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HS-grad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Exec-managerial</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Husband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45</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&gt;50K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545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31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45781</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Masters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Never-married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Prof-specialty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Not-in-family</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Female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14084</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&gt;50K</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694300">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42</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Private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159449</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Bachelors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13</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Married-civ-spouse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Exec-managerial</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Husband</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White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Male</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5178</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40</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a:solidFill>
                            <a:srgbClr val="000000"/>
                          </a:solidFill>
                          <a:latin typeface="Calibri"/>
                          <a:ea typeface="Calibri"/>
                          <a:cs typeface="Calibri"/>
                          <a:sym typeface="Calibri"/>
                        </a:rPr>
                        <a:t> United-States</a:t>
                      </a:r>
                      <a:endParaRPr/>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b="0" i="0" u="none" strike="noStrike" cap="none" dirty="0">
                          <a:solidFill>
                            <a:srgbClr val="000000"/>
                          </a:solidFill>
                          <a:latin typeface="Calibri"/>
                          <a:ea typeface="Calibri"/>
                          <a:cs typeface="Calibri"/>
                          <a:sym typeface="Calibri"/>
                        </a:rPr>
                        <a:t> &gt;50K</a:t>
                      </a:r>
                      <a:endParaRPr dirty="0"/>
                    </a:p>
                  </a:txBody>
                  <a:tcPr marL="6575" marR="6575" marT="65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7521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pPr algn="ctr"/>
            <a:r>
              <a:rPr lang="en-IN" b="1" dirty="0"/>
              <a:t>Data </a:t>
            </a:r>
            <a:r>
              <a:rPr lang="en-IN" b="1" dirty="0" smtClean="0"/>
              <a:t>Cleaning</a:t>
            </a:r>
            <a:r>
              <a:rPr lang="en-IN" dirty="0"/>
              <a:t/>
            </a:r>
            <a:br>
              <a:rPr lang="en-IN" dirty="0"/>
            </a:br>
            <a:r>
              <a:rPr lang="en-IN" dirty="0"/>
              <a:t/>
            </a:r>
            <a:br>
              <a:rPr lang="en-IN" dirty="0"/>
            </a:br>
            <a:endParaRPr lang="en-IN" dirty="0"/>
          </a:p>
        </p:txBody>
      </p:sp>
      <p:sp>
        <p:nvSpPr>
          <p:cNvPr id="3" name="Text Placeholder 2"/>
          <p:cNvSpPr>
            <a:spLocks noGrp="1"/>
          </p:cNvSpPr>
          <p:nvPr>
            <p:ph type="body" idx="1"/>
          </p:nvPr>
        </p:nvSpPr>
        <p:spPr>
          <a:xfrm>
            <a:off x="677334" y="660400"/>
            <a:ext cx="8596668" cy="3880773"/>
          </a:xfrm>
        </p:spPr>
        <p:txBody>
          <a:bodyPr>
            <a:noAutofit/>
          </a:bodyPr>
          <a:lstStyle/>
          <a:p>
            <a:r>
              <a:rPr lang="en-IN" dirty="0" smtClean="0">
                <a:latin typeface="Calibri" panose="020F0502020204030204" pitchFamily="34" charset="0"/>
                <a:ea typeface="Calibri" panose="020F0502020204030204" pitchFamily="34" charset="0"/>
                <a:cs typeface="Calibri" panose="020F0502020204030204" pitchFamily="34" charset="0"/>
              </a:rPr>
              <a:t>Removing Spaces in Column Names.</a:t>
            </a:r>
          </a:p>
          <a:p>
            <a:r>
              <a:rPr lang="en-IN" dirty="0" smtClean="0">
                <a:latin typeface="Calibri" panose="020F0502020204030204" pitchFamily="34" charset="0"/>
                <a:ea typeface="Calibri" panose="020F0502020204030204" pitchFamily="34" charset="0"/>
                <a:cs typeface="Calibri" panose="020F0502020204030204" pitchFamily="34" charset="0"/>
              </a:rPr>
              <a:t>Removing 'Unnamed: 15' Column.</a:t>
            </a:r>
          </a:p>
          <a:p>
            <a:r>
              <a:rPr lang="en-US" dirty="0" smtClean="0">
                <a:latin typeface="Calibri" panose="020F0502020204030204" pitchFamily="34" charset="0"/>
                <a:ea typeface="Calibri" panose="020F0502020204030204" pitchFamily="34" charset="0"/>
                <a:cs typeface="Calibri" panose="020F0502020204030204" pitchFamily="34" charset="0"/>
              </a:rPr>
              <a:t>checking for missing values (marked as '?').</a:t>
            </a:r>
            <a:endParaRPr lang="en-IN" b="1" dirty="0" smtClean="0">
              <a:latin typeface="Calibri" panose="020F0502020204030204" pitchFamily="34" charset="0"/>
              <a:ea typeface="Calibri" panose="020F0502020204030204" pitchFamily="34" charset="0"/>
              <a:cs typeface="Calibri" panose="020F0502020204030204" pitchFamily="34" charset="0"/>
            </a:endParaRPr>
          </a:p>
          <a:p>
            <a:r>
              <a:rPr lang="en-IN" b="1" dirty="0" smtClean="0">
                <a:latin typeface="Calibri" panose="020F0502020204030204" pitchFamily="34" charset="0"/>
                <a:ea typeface="Calibri" panose="020F0502020204030204" pitchFamily="34" charset="0"/>
                <a:cs typeface="Calibri" panose="020F0502020204030204" pitchFamily="34" charset="0"/>
              </a:rPr>
              <a:t>Handling Missing Values:</a:t>
            </a:r>
          </a:p>
          <a:p>
            <a:pPr lvl="1"/>
            <a:r>
              <a:rPr lang="en-IN" sz="1800" b="1" dirty="0" smtClean="0">
                <a:latin typeface="Calibri" panose="020F0502020204030204" pitchFamily="34" charset="0"/>
                <a:ea typeface="Calibri" panose="020F0502020204030204" pitchFamily="34" charset="0"/>
                <a:cs typeface="Calibri" panose="020F0502020204030204" pitchFamily="34" charset="0"/>
              </a:rPr>
              <a:t>Handling "?" Values: </a:t>
            </a:r>
            <a:r>
              <a:rPr lang="en-US" sz="1800" dirty="0" smtClean="0">
                <a:latin typeface="Calibri" panose="020F0502020204030204" pitchFamily="34" charset="0"/>
                <a:ea typeface="Calibri" panose="020F0502020204030204" pitchFamily="34" charset="0"/>
                <a:cs typeface="Calibri" panose="020F0502020204030204" pitchFamily="34" charset="0"/>
              </a:rPr>
              <a:t>Replacing '?' with </a:t>
            </a:r>
            <a:r>
              <a:rPr lang="en-US" sz="1800" dirty="0" err="1" smtClean="0">
                <a:latin typeface="Calibri" panose="020F0502020204030204" pitchFamily="34" charset="0"/>
                <a:ea typeface="Calibri" panose="020F0502020204030204" pitchFamily="34" charset="0"/>
                <a:cs typeface="Calibri" panose="020F0502020204030204" pitchFamily="34" charset="0"/>
              </a:rPr>
              <a:t>NaN</a:t>
            </a:r>
            <a:r>
              <a:rPr lang="en-US" sz="1800" dirty="0" smtClean="0">
                <a:latin typeface="Calibri" panose="020F0502020204030204" pitchFamily="34" charset="0"/>
                <a:ea typeface="Calibri" panose="020F0502020204030204" pitchFamily="34" charset="0"/>
                <a:cs typeface="Calibri" panose="020F0502020204030204" pitchFamily="34" charset="0"/>
              </a:rPr>
              <a:t>: The code replaces '?' values with </a:t>
            </a:r>
            <a:r>
              <a:rPr lang="en-US" sz="1800" dirty="0" err="1" smtClean="0">
                <a:latin typeface="Calibri" panose="020F0502020204030204" pitchFamily="34" charset="0"/>
                <a:ea typeface="Calibri" panose="020F0502020204030204" pitchFamily="34" charset="0"/>
                <a:cs typeface="Calibri" panose="020F0502020204030204" pitchFamily="34" charset="0"/>
              </a:rPr>
              <a:t>NaN</a:t>
            </a:r>
            <a:r>
              <a:rPr lang="en-US" sz="1800" dirty="0" smtClean="0">
                <a:latin typeface="Calibri" panose="020F0502020204030204" pitchFamily="34" charset="0"/>
                <a:ea typeface="Calibri" panose="020F0502020204030204" pitchFamily="34" charset="0"/>
                <a:cs typeface="Calibri" panose="020F0502020204030204" pitchFamily="34" charset="0"/>
              </a:rPr>
              <a:t> using ‘replace’.</a:t>
            </a:r>
          </a:p>
          <a:p>
            <a:pPr lvl="1"/>
            <a:r>
              <a:rPr lang="en-US" sz="1800" b="1" dirty="0" smtClean="0">
                <a:latin typeface="Calibri" panose="020F0502020204030204" pitchFamily="34" charset="0"/>
                <a:ea typeface="Calibri" panose="020F0502020204030204" pitchFamily="34" charset="0"/>
                <a:cs typeface="Calibri" panose="020F0502020204030204" pitchFamily="34" charset="0"/>
              </a:rPr>
              <a:t>Filling Missing Values with Mode:</a:t>
            </a:r>
            <a:r>
              <a:rPr lang="en-US" sz="1800" dirty="0" smtClean="0">
                <a:latin typeface="Calibri" panose="020F0502020204030204" pitchFamily="34" charset="0"/>
                <a:ea typeface="Calibri" panose="020F0502020204030204" pitchFamily="34" charset="0"/>
                <a:cs typeface="Calibri" panose="020F0502020204030204" pitchFamily="34" charset="0"/>
              </a:rPr>
              <a:t> Imputing Missing Values: Missing values are imputed using the mode for categorical columns with missing values.</a:t>
            </a:r>
          </a:p>
          <a:p>
            <a:pPr marL="457200" lvl="1" indent="0">
              <a:buNone/>
            </a:pPr>
            <a:endParaRPr lang="en-US" sz="1800"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779" y="3699286"/>
            <a:ext cx="7068568" cy="3092966"/>
          </a:xfrm>
          <a:prstGeom prst="rect">
            <a:avLst/>
          </a:prstGeom>
        </p:spPr>
      </p:pic>
    </p:spTree>
    <p:extLst>
      <p:ext uri="{BB962C8B-B14F-4D97-AF65-F5344CB8AC3E}">
        <p14:creationId xmlns:p14="http://schemas.microsoft.com/office/powerpoint/2010/main" val="1529585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0390"/>
            <a:ext cx="8596668" cy="1320800"/>
          </a:xfrm>
        </p:spPr>
        <p:txBody>
          <a:bodyPr>
            <a:noAutofit/>
          </a:bodyPr>
          <a:lstStyle/>
          <a:p>
            <a:pPr algn="ctr"/>
            <a:r>
              <a:rPr lang="en-IN" sz="8800" b="1" dirty="0"/>
              <a:t>Exploratory Data Analysis (EDA)</a:t>
            </a:r>
            <a:endParaRPr lang="en-IN" sz="8800" b="1" dirty="0"/>
          </a:p>
        </p:txBody>
      </p:sp>
    </p:spTree>
    <p:extLst>
      <p:ext uri="{BB962C8B-B14F-4D97-AF65-F5344CB8AC3E}">
        <p14:creationId xmlns:p14="http://schemas.microsoft.com/office/powerpoint/2010/main" val="158514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223504"/>
            <a:ext cx="8596668" cy="388077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Class Imbalance Check:</a:t>
            </a:r>
            <a:r>
              <a:rPr lang="en-US" dirty="0">
                <a:latin typeface="Calibri" panose="020F0502020204030204" pitchFamily="34" charset="0"/>
                <a:ea typeface="Calibri" panose="020F0502020204030204" pitchFamily="34" charset="0"/>
                <a:cs typeface="Calibri" panose="020F0502020204030204" pitchFamily="34" charset="0"/>
              </a:rPr>
              <a:t> Visualizes the class distribution of the 'income' feature to identify potential class imbalances using ‘</a:t>
            </a:r>
            <a:r>
              <a:rPr lang="en-US" dirty="0" err="1">
                <a:latin typeface="Calibri" panose="020F0502020204030204" pitchFamily="34" charset="0"/>
                <a:ea typeface="Calibri" panose="020F0502020204030204" pitchFamily="34" charset="0"/>
                <a:cs typeface="Calibri" panose="020F0502020204030204" pitchFamily="34" charset="0"/>
              </a:rPr>
              <a:t>sns.countplot</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68" y="1024591"/>
            <a:ext cx="6839905" cy="5001323"/>
          </a:xfrm>
          <a:prstGeom prst="rect">
            <a:avLst/>
          </a:prstGeom>
        </p:spPr>
      </p:pic>
      <p:sp>
        <p:nvSpPr>
          <p:cNvPr id="5" name="Text Placeholder 2"/>
          <p:cNvSpPr txBox="1">
            <a:spLocks/>
          </p:cNvSpPr>
          <p:nvPr/>
        </p:nvSpPr>
        <p:spPr>
          <a:xfrm>
            <a:off x="829734" y="603603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Calibri" panose="020F0502020204030204" pitchFamily="34" charset="0"/>
                <a:ea typeface="Calibri" panose="020F0502020204030204" pitchFamily="34" charset="0"/>
                <a:cs typeface="Calibri" panose="020F0502020204030204" pitchFamily="34" charset="0"/>
              </a:rPr>
              <a:t>As We can see in the graph the data is Imbalanced.</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894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4" y="464135"/>
            <a:ext cx="8596668" cy="388077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Distribution Plots:</a:t>
            </a:r>
            <a:r>
              <a:rPr lang="en-IN" dirty="0">
                <a:latin typeface="Calibri" panose="020F0502020204030204" pitchFamily="34" charset="0"/>
                <a:ea typeface="Calibri" panose="020F0502020204030204" pitchFamily="34" charset="0"/>
                <a:cs typeface="Calibri" panose="020F0502020204030204" pitchFamily="34" charset="0"/>
              </a:rPr>
              <a:t> Utilizes histograms (</a:t>
            </a:r>
            <a:r>
              <a:rPr lang="en-IN" b="1" dirty="0">
                <a:latin typeface="Calibri" panose="020F0502020204030204" pitchFamily="34" charset="0"/>
                <a:ea typeface="Calibri" panose="020F0502020204030204" pitchFamily="34" charset="0"/>
                <a:cs typeface="Calibri" panose="020F0502020204030204" pitchFamily="34" charset="0"/>
              </a:rPr>
              <a:t>‘</a:t>
            </a:r>
            <a:r>
              <a:rPr lang="en-IN" b="1" dirty="0" err="1">
                <a:latin typeface="Calibri" panose="020F0502020204030204" pitchFamily="34" charset="0"/>
                <a:ea typeface="Calibri" panose="020F0502020204030204" pitchFamily="34" charset="0"/>
                <a:cs typeface="Calibri" panose="020F0502020204030204" pitchFamily="34" charset="0"/>
              </a:rPr>
              <a:t>sns.histplot</a:t>
            </a:r>
            <a:r>
              <a:rPr lang="en-IN" b="1" dirty="0">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a:t>
            </a:r>
            <a:r>
              <a:rPr lang="en-IN"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display distributions of </a:t>
            </a:r>
            <a:r>
              <a:rPr lang="en-US" dirty="0" smtClean="0">
                <a:latin typeface="Calibri" panose="020F0502020204030204" pitchFamily="34" charset="0"/>
                <a:ea typeface="Calibri" panose="020F0502020204030204" pitchFamily="34" charset="0"/>
                <a:cs typeface="Calibri" panose="020F0502020204030204" pitchFamily="34" charset="0"/>
              </a:rPr>
              <a:t>Profession Class, Education, Education-</a:t>
            </a:r>
            <a:r>
              <a:rPr lang="en-US" dirty="0" err="1" smtClean="0">
                <a:latin typeface="Calibri" panose="020F0502020204030204" pitchFamily="34" charset="0"/>
                <a:ea typeface="Calibri" panose="020F0502020204030204" pitchFamily="34" charset="0"/>
                <a:cs typeface="Calibri" panose="020F0502020204030204" pitchFamily="34" charset="0"/>
              </a:rPr>
              <a:t>num</a:t>
            </a:r>
            <a:r>
              <a:rPr lang="en-US" dirty="0" smtClean="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marital-status, occupation, relationship, race, Gender.</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12" name="Picture 11"/>
          <p:cNvPicPr>
            <a:picLocks noChangeAspect="1"/>
          </p:cNvPicPr>
          <p:nvPr/>
        </p:nvPicPr>
        <p:blipFill>
          <a:blip r:embed="rId2"/>
          <a:stretch>
            <a:fillRect/>
          </a:stretch>
        </p:blipFill>
        <p:spPr>
          <a:xfrm>
            <a:off x="361199" y="2168441"/>
            <a:ext cx="4334640" cy="3101391"/>
          </a:xfrm>
          <a:prstGeom prst="rect">
            <a:avLst/>
          </a:prstGeom>
        </p:spPr>
      </p:pic>
      <p:pic>
        <p:nvPicPr>
          <p:cNvPr id="13" name="Picture 12"/>
          <p:cNvPicPr>
            <a:picLocks noChangeAspect="1"/>
          </p:cNvPicPr>
          <p:nvPr/>
        </p:nvPicPr>
        <p:blipFill>
          <a:blip r:embed="rId3"/>
          <a:stretch>
            <a:fillRect/>
          </a:stretch>
        </p:blipFill>
        <p:spPr>
          <a:xfrm>
            <a:off x="4975668" y="2168441"/>
            <a:ext cx="4503841" cy="3101391"/>
          </a:xfrm>
          <a:prstGeom prst="rect">
            <a:avLst/>
          </a:prstGeom>
        </p:spPr>
      </p:pic>
    </p:spTree>
    <p:extLst>
      <p:ext uri="{BB962C8B-B14F-4D97-AF65-F5344CB8AC3E}">
        <p14:creationId xmlns:p14="http://schemas.microsoft.com/office/powerpoint/2010/main" val="144542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5088" y="649537"/>
            <a:ext cx="4018945" cy="2404710"/>
          </a:xfrm>
          <a:prstGeom prst="rect">
            <a:avLst/>
          </a:prstGeom>
        </p:spPr>
      </p:pic>
      <p:pic>
        <p:nvPicPr>
          <p:cNvPr id="5" name="Picture 4"/>
          <p:cNvPicPr>
            <a:picLocks noChangeAspect="1"/>
          </p:cNvPicPr>
          <p:nvPr/>
        </p:nvPicPr>
        <p:blipFill>
          <a:blip r:embed="rId3"/>
          <a:stretch>
            <a:fillRect/>
          </a:stretch>
        </p:blipFill>
        <p:spPr>
          <a:xfrm>
            <a:off x="5041231" y="649537"/>
            <a:ext cx="3919096" cy="3024610"/>
          </a:xfrm>
          <a:prstGeom prst="rect">
            <a:avLst/>
          </a:prstGeom>
        </p:spPr>
      </p:pic>
      <p:pic>
        <p:nvPicPr>
          <p:cNvPr id="6" name="Picture 5"/>
          <p:cNvPicPr>
            <a:picLocks noChangeAspect="1"/>
          </p:cNvPicPr>
          <p:nvPr/>
        </p:nvPicPr>
        <p:blipFill>
          <a:blip r:embed="rId4"/>
          <a:stretch>
            <a:fillRect/>
          </a:stretch>
        </p:blipFill>
        <p:spPr>
          <a:xfrm>
            <a:off x="671654" y="3722250"/>
            <a:ext cx="3952379" cy="2878996"/>
          </a:xfrm>
          <a:prstGeom prst="rect">
            <a:avLst/>
          </a:prstGeom>
        </p:spPr>
      </p:pic>
      <p:pic>
        <p:nvPicPr>
          <p:cNvPr id="7" name="Picture 6"/>
          <p:cNvPicPr>
            <a:picLocks noChangeAspect="1"/>
          </p:cNvPicPr>
          <p:nvPr/>
        </p:nvPicPr>
        <p:blipFill>
          <a:blip r:embed="rId5"/>
          <a:stretch>
            <a:fillRect/>
          </a:stretch>
        </p:blipFill>
        <p:spPr>
          <a:xfrm>
            <a:off x="4966344" y="3722250"/>
            <a:ext cx="3993983" cy="2737543"/>
          </a:xfrm>
          <a:prstGeom prst="rect">
            <a:avLst/>
          </a:prstGeom>
        </p:spPr>
      </p:pic>
    </p:spTree>
    <p:extLst>
      <p:ext uri="{BB962C8B-B14F-4D97-AF65-F5344CB8AC3E}">
        <p14:creationId xmlns:p14="http://schemas.microsoft.com/office/powerpoint/2010/main" val="2980180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2923</TotalTime>
  <Words>1536</Words>
  <Application>Microsoft Office PowerPoint</Application>
  <PresentationFormat>Widescreen</PresentationFormat>
  <Paragraphs>250</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Segoe UI</vt:lpstr>
      <vt:lpstr>Trebuchet MS</vt:lpstr>
      <vt:lpstr>Wingdings 3</vt:lpstr>
      <vt:lpstr>Facet</vt:lpstr>
      <vt:lpstr>Predictive Modeling of Income Levels </vt:lpstr>
      <vt:lpstr>Overview </vt:lpstr>
      <vt:lpstr>Dataset Overview</vt:lpstr>
      <vt:lpstr>PowerPoint Presentation</vt:lpstr>
      <vt:lpstr>Data Cleaning  </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Feature Engineering</vt:lpstr>
      <vt:lpstr>PowerPoint Presentation</vt:lpstr>
      <vt:lpstr>PowerPoint Presentation</vt:lpstr>
      <vt:lpstr>Model </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Khatri</dc:creator>
  <cp:lastModifiedBy>Vishal Khatri</cp:lastModifiedBy>
  <cp:revision>163</cp:revision>
  <dcterms:created xsi:type="dcterms:W3CDTF">2024-01-01T04:57:27Z</dcterms:created>
  <dcterms:modified xsi:type="dcterms:W3CDTF">2024-01-04T13:17:37Z</dcterms:modified>
</cp:coreProperties>
</file>