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8" r:id="rId2"/>
    <p:sldId id="329" r:id="rId3"/>
    <p:sldId id="330" r:id="rId4"/>
    <p:sldId id="335" r:id="rId5"/>
    <p:sldId id="332" r:id="rId6"/>
    <p:sldId id="333" r:id="rId7"/>
    <p:sldId id="334" r:id="rId8"/>
    <p:sldId id="337" r:id="rId9"/>
    <p:sldId id="336" r:id="rId10"/>
    <p:sldId id="331" r:id="rId11"/>
    <p:sldId id="338"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p:cViewPr varScale="1">
        <p:scale>
          <a:sx n="86" d="100"/>
          <a:sy n="86" d="100"/>
        </p:scale>
        <p:origin x="135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4/20/2022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4/20/2022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b="1" dirty="0">
                <a:solidFill>
                  <a:srgbClr val="0070C0"/>
                </a:solidFill>
                <a:latin typeface="Times New Roman" panose="02020603050405020304" pitchFamily="18" charset="0"/>
                <a:cs typeface="Times New Roman" panose="02020603050405020304" pitchFamily="18" charset="0"/>
              </a:rPr>
              <a:t>A</a:t>
            </a:r>
            <a:r>
              <a:rPr lang="en-IN" sz="4000" b="1" dirty="0" err="1">
                <a:solidFill>
                  <a:srgbClr val="0070C0"/>
                </a:solidFill>
                <a:latin typeface="Times New Roman" panose="02020603050405020304" pitchFamily="18" charset="0"/>
                <a:cs typeface="Times New Roman" panose="02020603050405020304" pitchFamily="18" charset="0"/>
              </a:rPr>
              <a:t>irbnb</a:t>
            </a:r>
            <a:r>
              <a:rPr lang="en-IN" sz="4000" b="1" dirty="0">
                <a:solidFill>
                  <a:srgbClr val="0070C0"/>
                </a:solidFill>
                <a:latin typeface="Times New Roman" panose="02020603050405020304" pitchFamily="18" charset="0"/>
                <a:cs typeface="Times New Roman" panose="02020603050405020304" pitchFamily="18" charset="0"/>
              </a:rPr>
              <a:t> Price Prediction</a:t>
            </a:r>
            <a:endParaRPr lang="en-US" sz="4000" dirty="0">
              <a:solidFill>
                <a:srgbClr val="0070C0"/>
              </a:solidFill>
            </a:endParaRPr>
          </a:p>
        </p:txBody>
      </p:sp>
      <p:sp>
        <p:nvSpPr>
          <p:cNvPr id="7" name="TextBox 6">
            <a:extLst>
              <a:ext uri="{FF2B5EF4-FFF2-40B4-BE49-F238E27FC236}">
                <a16:creationId xmlns:a16="http://schemas.microsoft.com/office/drawing/2014/main" id="{CF1B1374-6C99-4642-9617-4426B07B7CEA}"/>
              </a:ext>
            </a:extLst>
          </p:cNvPr>
          <p:cNvSpPr txBox="1"/>
          <p:nvPr/>
        </p:nvSpPr>
        <p:spPr>
          <a:xfrm>
            <a:off x="457200" y="3657600"/>
            <a:ext cx="3429000" cy="3847207"/>
          </a:xfrm>
          <a:prstGeom prst="rect">
            <a:avLst/>
          </a:prstGeom>
          <a:noFill/>
        </p:spPr>
        <p:txBody>
          <a:bodyPr wrap="square" rtlCol="0">
            <a:spAutoFit/>
          </a:bodyPr>
          <a:lstStyle/>
          <a:p>
            <a:pPr algn="l"/>
            <a:r>
              <a:rPr lang="en-IN" sz="2000" dirty="0">
                <a:latin typeface="Arial Black" panose="020B0A04020102020204" pitchFamily="34" charset="0"/>
                <a:cs typeface="Times New Roman" panose="02020603050405020304" pitchFamily="18" charset="0"/>
              </a:rPr>
              <a:t>Group No.1</a:t>
            </a:r>
          </a:p>
          <a:p>
            <a:pPr algn="l"/>
            <a:endParaRPr lang="en-IN" sz="2000" dirty="0">
              <a:latin typeface="Arial Black" panose="020B0A04020102020204" pitchFamily="34" charset="0"/>
              <a:cs typeface="Times New Roman" panose="02020603050405020304" pitchFamily="18" charset="0"/>
            </a:endParaRPr>
          </a:p>
          <a:p>
            <a:pPr algn="l"/>
            <a:r>
              <a:rPr lang="en-IN" dirty="0">
                <a:latin typeface="Arial" panose="020B0604020202020204" pitchFamily="34" charset="0"/>
                <a:cs typeface="Arial" panose="020B0604020202020204" pitchFamily="34" charset="0"/>
              </a:rPr>
              <a:t>Aaryan Sharma</a:t>
            </a:r>
          </a:p>
          <a:p>
            <a:pPr algn="l"/>
            <a:r>
              <a:rPr lang="en-IN" dirty="0">
                <a:latin typeface="Arial" panose="020B0604020202020204" pitchFamily="34" charset="0"/>
                <a:cs typeface="Arial" panose="020B0604020202020204" pitchFamily="34" charset="0"/>
              </a:rPr>
              <a:t>Deependra Rajauriya</a:t>
            </a:r>
          </a:p>
          <a:p>
            <a:pPr algn="l"/>
            <a:r>
              <a:rPr lang="en-IN" dirty="0">
                <a:latin typeface="Arial" panose="020B0604020202020204" pitchFamily="34" charset="0"/>
                <a:cs typeface="Arial" panose="020B0604020202020204" pitchFamily="34" charset="0"/>
              </a:rPr>
              <a:t>Kapil Sisodia</a:t>
            </a:r>
          </a:p>
          <a:p>
            <a:pPr algn="l"/>
            <a:r>
              <a:rPr lang="en-IN" dirty="0">
                <a:latin typeface="Arial" panose="020B0604020202020204" pitchFamily="34" charset="0"/>
                <a:cs typeface="Arial" panose="020B0604020202020204" pitchFamily="34" charset="0"/>
              </a:rPr>
              <a:t>Siddharth Singh</a:t>
            </a:r>
          </a:p>
          <a:p>
            <a:pPr algn="l"/>
            <a:r>
              <a:rPr lang="en-IN" dirty="0">
                <a:latin typeface="Arial" panose="020B0604020202020204" pitchFamily="34" charset="0"/>
                <a:cs typeface="Arial" panose="020B0604020202020204" pitchFamily="34" charset="0"/>
              </a:rPr>
              <a:t>Ashish kr. Yadav</a:t>
            </a:r>
          </a:p>
          <a:p>
            <a:pPr algn="l"/>
            <a:r>
              <a:rPr lang="en-IN" dirty="0">
                <a:latin typeface="Arial" panose="020B0604020202020204" pitchFamily="34" charset="0"/>
                <a:cs typeface="Arial" panose="020B0604020202020204" pitchFamily="34" charset="0"/>
              </a:rPr>
              <a:t>Harsh Dhaka</a:t>
            </a:r>
          </a:p>
          <a:p>
            <a:pPr algn="l"/>
            <a:r>
              <a:rPr lang="en-IN" dirty="0">
                <a:latin typeface="Arial" panose="020B0604020202020204" pitchFamily="34" charset="0"/>
                <a:cs typeface="Arial" panose="020B0604020202020204" pitchFamily="34" charset="0"/>
              </a:rPr>
              <a:t>Vishal Singh</a:t>
            </a:r>
          </a:p>
          <a:p>
            <a:pPr algn="l"/>
            <a:r>
              <a:rPr lang="en-IN" dirty="0">
                <a:latin typeface="Arial" panose="020B0604020202020204" pitchFamily="34" charset="0"/>
                <a:cs typeface="Arial" panose="020B0604020202020204" pitchFamily="34" charset="0"/>
              </a:rPr>
              <a:t>Rajeev Choudhary</a:t>
            </a:r>
          </a:p>
          <a:p>
            <a:pPr algn="l"/>
            <a:endParaRPr lang="en-IN" sz="2000" dirty="0">
              <a:solidFill>
                <a:srgbClr val="7030A0"/>
              </a:solidFill>
              <a:latin typeface="Times New Roman" panose="02020603050405020304" pitchFamily="18" charset="0"/>
              <a:cs typeface="Times New Roman" panose="02020603050405020304" pitchFamily="18" charset="0"/>
            </a:endParaRPr>
          </a:p>
          <a:p>
            <a:pPr algn="l"/>
            <a:r>
              <a:rPr lang="en-GB" sz="2000" dirty="0">
                <a:solidFill>
                  <a:schemeClr val="tx1"/>
                </a:solidFill>
                <a:latin typeface="Times New Roman" panose="02020603050405020304" pitchFamily="18" charset="0"/>
                <a:cs typeface="Times New Roman" panose="02020603050405020304" pitchFamily="18" charset="0"/>
              </a:rPr>
              <a:t>				</a:t>
            </a:r>
            <a:endParaRPr lang="en-US" sz="2000" dirty="0">
              <a:solidFill>
                <a:srgbClr val="FF0000"/>
              </a:solidFill>
            </a:endParaRPr>
          </a:p>
        </p:txBody>
      </p:sp>
      <p:sp>
        <p:nvSpPr>
          <p:cNvPr id="9" name="TextBox 8">
            <a:extLst>
              <a:ext uri="{FF2B5EF4-FFF2-40B4-BE49-F238E27FC236}">
                <a16:creationId xmlns:a16="http://schemas.microsoft.com/office/drawing/2014/main" id="{1EF2066F-A270-46B4-9A98-E6AEA7C1DD14}"/>
              </a:ext>
            </a:extLst>
          </p:cNvPr>
          <p:cNvSpPr txBox="1"/>
          <p:nvPr/>
        </p:nvSpPr>
        <p:spPr>
          <a:xfrm>
            <a:off x="6660574" y="3657600"/>
            <a:ext cx="2438400" cy="646331"/>
          </a:xfrm>
          <a:prstGeom prst="rect">
            <a:avLst/>
          </a:prstGeom>
          <a:noFill/>
        </p:spPr>
        <p:txBody>
          <a:bodyPr wrap="square">
            <a:spAutoFit/>
          </a:bodyPr>
          <a:lstStyle/>
          <a:p>
            <a:pPr algn="l"/>
            <a:r>
              <a:rPr lang="en-IN" dirty="0">
                <a:latin typeface="Arial Black" panose="020B0A04020102020204" pitchFamily="34" charset="0"/>
                <a:cs typeface="Times New Roman" panose="02020603050405020304" pitchFamily="18" charset="0"/>
              </a:rPr>
              <a:t>Mentor</a:t>
            </a:r>
          </a:p>
          <a:p>
            <a:pPr algn="l"/>
            <a:r>
              <a:rPr lang="en-IN" sz="1800" dirty="0">
                <a:latin typeface="Arial" panose="020B0604020202020204" pitchFamily="34" charset="0"/>
                <a:cs typeface="Arial" panose="020B0604020202020204" pitchFamily="34" charset="0"/>
              </a:rPr>
              <a:t>Mr. </a:t>
            </a:r>
            <a:r>
              <a:rPr lang="en-IN" sz="1800" dirty="0" err="1">
                <a:latin typeface="Arial" panose="020B0604020202020204" pitchFamily="34" charset="0"/>
                <a:cs typeface="Arial" panose="020B0604020202020204" pitchFamily="34" charset="0"/>
              </a:rPr>
              <a:t>Srikar</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Muppidi</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OLS Model –  Significant R2 and Adj. R2 values</a:t>
            </a:r>
            <a:br>
              <a:rPr lang="en-IN" sz="2400" dirty="0">
                <a:solidFill>
                  <a:srgbClr val="0055A0"/>
                </a:solidFill>
              </a:rPr>
            </a:br>
            <a:r>
              <a:rPr lang="en-IN" sz="2400" dirty="0">
                <a:solidFill>
                  <a:srgbClr val="0055A0"/>
                </a:solidFill>
              </a:rPr>
              <a:t>It suggested with 7 insignificant features</a:t>
            </a:r>
          </a:p>
          <a:p>
            <a:pPr marL="342900" indent="-342900" algn="l">
              <a:buFont typeface="Wingdings" panose="05000000000000000000" pitchFamily="2" charset="2"/>
              <a:buChar char="Ø"/>
            </a:pPr>
            <a:r>
              <a:rPr lang="en-IN" sz="2400" dirty="0">
                <a:solidFill>
                  <a:srgbClr val="0055A0"/>
                </a:solidFill>
              </a:rPr>
              <a:t>Regression  - Bettered OLS model with R2 value but larger RMSE, MAE as well. </a:t>
            </a:r>
          </a:p>
          <a:p>
            <a:pPr marL="342900" indent="-342900" algn="l">
              <a:buFont typeface="Wingdings" panose="05000000000000000000" pitchFamily="2" charset="2"/>
              <a:buChar char="Ø"/>
            </a:pPr>
            <a:r>
              <a:rPr lang="en-IN" sz="2400" dirty="0">
                <a:solidFill>
                  <a:srgbClr val="0055A0"/>
                </a:solidFill>
              </a:rPr>
              <a:t>Decision Tree – Turned out to be the worst one with highest RMSE (0.77)</a:t>
            </a:r>
          </a:p>
          <a:p>
            <a:pPr marL="342900" indent="-342900" algn="l">
              <a:buFont typeface="Wingdings" panose="05000000000000000000" pitchFamily="2" charset="2"/>
              <a:buChar char="Ø"/>
            </a:pPr>
            <a:r>
              <a:rPr lang="en-IN" sz="2400" dirty="0">
                <a:solidFill>
                  <a:srgbClr val="0055A0"/>
                </a:solidFill>
              </a:rPr>
              <a:t>Random Forest Regressor – Best fit model with better R2 and reduced RMSE, MAE scores.</a:t>
            </a:r>
          </a:p>
          <a:p>
            <a:pPr marL="342900" indent="-342900" algn="l">
              <a:buFont typeface="Wingdings" panose="05000000000000000000" pitchFamily="2" charset="2"/>
              <a:buChar char="Ø"/>
            </a:pPr>
            <a:r>
              <a:rPr lang="en-IN" sz="2400" dirty="0">
                <a:solidFill>
                  <a:srgbClr val="0055A0"/>
                </a:solidFill>
              </a:rPr>
              <a:t>RMSE – 0.42, R2 – 72.98, Adj. R2 – 70.70</a:t>
            </a:r>
          </a:p>
          <a:p>
            <a:pPr algn="l"/>
            <a:r>
              <a:rPr lang="en-IN" sz="2400" dirty="0">
                <a:solidFill>
                  <a:srgbClr val="0055A0"/>
                </a:solidFill>
              </a:rPr>
              <a:t>     MAE – 0.27</a:t>
            </a:r>
          </a:p>
          <a:p>
            <a:pPr marL="342900" indent="-342900" algn="l">
              <a:buFont typeface="Wingdings" panose="05000000000000000000" pitchFamily="2" charset="2"/>
              <a:buChar char="Ø"/>
            </a:pPr>
            <a:r>
              <a:rPr lang="en-IN" sz="2400" dirty="0">
                <a:solidFill>
                  <a:srgbClr val="0055A0"/>
                </a:solidFill>
              </a:rPr>
              <a:t>To sum up, Random Forest Regressor turned out to be the best fit model for this problem as it reduced the RMSE to 0.52 and MAE – 0.27</a:t>
            </a: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Algorithms, Solution and Conclusions</a:t>
            </a:r>
            <a:endParaRPr lang="en-US" sz="4000" b="1" dirty="0"/>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9536-C96C-40AD-BC15-4949C7A25DE8}"/>
              </a:ext>
            </a:extLst>
          </p:cNvPr>
          <p:cNvSpPr>
            <a:spLocks noGrp="1"/>
          </p:cNvSpPr>
          <p:nvPr>
            <p:ph type="title"/>
          </p:nvPr>
        </p:nvSpPr>
        <p:spPr/>
        <p:txBody>
          <a:bodyPr/>
          <a:lstStyle/>
          <a:p>
            <a:r>
              <a:rPr lang="en-IN" dirty="0"/>
              <a:t>Model Evaluation</a:t>
            </a:r>
          </a:p>
        </p:txBody>
      </p:sp>
      <p:graphicFrame>
        <p:nvGraphicFramePr>
          <p:cNvPr id="6" name="Table 6">
            <a:extLst>
              <a:ext uri="{FF2B5EF4-FFF2-40B4-BE49-F238E27FC236}">
                <a16:creationId xmlns:a16="http://schemas.microsoft.com/office/drawing/2014/main" id="{070BE218-5C70-4068-87CD-ED2DA346421F}"/>
              </a:ext>
            </a:extLst>
          </p:cNvPr>
          <p:cNvGraphicFramePr>
            <a:graphicFrameLocks noGrp="1"/>
          </p:cNvGraphicFramePr>
          <p:nvPr>
            <p:ph idx="1"/>
            <p:extLst>
              <p:ext uri="{D42A27DB-BD31-4B8C-83A1-F6EECF244321}">
                <p14:modId xmlns:p14="http://schemas.microsoft.com/office/powerpoint/2010/main" val="2535840349"/>
              </p:ext>
            </p:extLst>
          </p:nvPr>
        </p:nvGraphicFramePr>
        <p:xfrm>
          <a:off x="457200" y="1600200"/>
          <a:ext cx="8229600" cy="2225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55145096"/>
                    </a:ext>
                  </a:extLst>
                </a:gridCol>
                <a:gridCol w="1905000">
                  <a:extLst>
                    <a:ext uri="{9D8B030D-6E8A-4147-A177-3AD203B41FA5}">
                      <a16:colId xmlns:a16="http://schemas.microsoft.com/office/drawing/2014/main" val="2611287084"/>
                    </a:ext>
                  </a:extLst>
                </a:gridCol>
                <a:gridCol w="1828800">
                  <a:extLst>
                    <a:ext uri="{9D8B030D-6E8A-4147-A177-3AD203B41FA5}">
                      <a16:colId xmlns:a16="http://schemas.microsoft.com/office/drawing/2014/main" val="1697007067"/>
                    </a:ext>
                  </a:extLst>
                </a:gridCol>
                <a:gridCol w="1752600">
                  <a:extLst>
                    <a:ext uri="{9D8B030D-6E8A-4147-A177-3AD203B41FA5}">
                      <a16:colId xmlns:a16="http://schemas.microsoft.com/office/drawing/2014/main" val="1846908141"/>
                    </a:ext>
                  </a:extLst>
                </a:gridCol>
              </a:tblGrid>
              <a:tr h="370840">
                <a:tc>
                  <a:txBody>
                    <a:bodyPr/>
                    <a:lstStyle/>
                    <a:p>
                      <a:r>
                        <a:rPr lang="en-IN" dirty="0"/>
                        <a:t>Model</a:t>
                      </a:r>
                    </a:p>
                  </a:txBody>
                  <a:tcPr/>
                </a:tc>
                <a:tc>
                  <a:txBody>
                    <a:bodyPr/>
                    <a:lstStyle/>
                    <a:p>
                      <a:r>
                        <a:rPr lang="en-IN" dirty="0"/>
                        <a:t>R2</a:t>
                      </a:r>
                    </a:p>
                  </a:txBody>
                  <a:tcPr/>
                </a:tc>
                <a:tc>
                  <a:txBody>
                    <a:bodyPr/>
                    <a:lstStyle/>
                    <a:p>
                      <a:r>
                        <a:rPr lang="en-IN" dirty="0"/>
                        <a:t>Adj. R2</a:t>
                      </a:r>
                    </a:p>
                  </a:txBody>
                  <a:tcPr/>
                </a:tc>
                <a:tc>
                  <a:txBody>
                    <a:bodyPr/>
                    <a:lstStyle/>
                    <a:p>
                      <a:r>
                        <a:rPr lang="en-IN" dirty="0"/>
                        <a:t>RMSE/MAE</a:t>
                      </a:r>
                    </a:p>
                  </a:txBody>
                  <a:tcPr/>
                </a:tc>
                <a:extLst>
                  <a:ext uri="{0D108BD9-81ED-4DB2-BD59-A6C34878D82A}">
                    <a16:rowId xmlns:a16="http://schemas.microsoft.com/office/drawing/2014/main" val="2460353766"/>
                  </a:ext>
                </a:extLst>
              </a:tr>
              <a:tr h="370840">
                <a:tc>
                  <a:txBody>
                    <a:bodyPr/>
                    <a:lstStyle/>
                    <a:p>
                      <a:r>
                        <a:rPr lang="en-IN" dirty="0"/>
                        <a:t>OLS</a:t>
                      </a:r>
                    </a:p>
                  </a:txBody>
                  <a:tcPr/>
                </a:tc>
                <a:tc>
                  <a:txBody>
                    <a:bodyPr/>
                    <a:lstStyle/>
                    <a:p>
                      <a:r>
                        <a:rPr lang="en-IN" dirty="0"/>
                        <a:t>0.607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0.607</a:t>
                      </a:r>
                    </a:p>
                  </a:txBody>
                  <a:tcPr/>
                </a:tc>
                <a:tc>
                  <a:txBody>
                    <a:bodyPr/>
                    <a:lstStyle/>
                    <a:p>
                      <a:r>
                        <a:rPr lang="en-IN" dirty="0"/>
                        <a:t>-</a:t>
                      </a:r>
                    </a:p>
                  </a:txBody>
                  <a:tcPr/>
                </a:tc>
                <a:extLst>
                  <a:ext uri="{0D108BD9-81ED-4DB2-BD59-A6C34878D82A}">
                    <a16:rowId xmlns:a16="http://schemas.microsoft.com/office/drawing/2014/main" val="1121142277"/>
                  </a:ext>
                </a:extLst>
              </a:tr>
              <a:tr h="370840">
                <a:tc>
                  <a:txBody>
                    <a:bodyPr/>
                    <a:lstStyle/>
                    <a:p>
                      <a:r>
                        <a:rPr lang="en-IN" dirty="0"/>
                        <a:t>Linear Regression</a:t>
                      </a:r>
                    </a:p>
                  </a:txBody>
                  <a:tcPr/>
                </a:tc>
                <a:tc>
                  <a:txBody>
                    <a:bodyPr/>
                    <a:lstStyle/>
                    <a:p>
                      <a:r>
                        <a:rPr lang="en-IN" dirty="0"/>
                        <a:t>0.604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0.604</a:t>
                      </a:r>
                    </a:p>
                  </a:txBody>
                  <a:tcPr/>
                </a:tc>
                <a:tc>
                  <a:txBody>
                    <a:bodyPr/>
                    <a:lstStyle/>
                    <a:p>
                      <a:r>
                        <a:rPr lang="en-IN" dirty="0"/>
                        <a:t>0.627/0.47</a:t>
                      </a:r>
                    </a:p>
                  </a:txBody>
                  <a:tcPr/>
                </a:tc>
                <a:extLst>
                  <a:ext uri="{0D108BD9-81ED-4DB2-BD59-A6C34878D82A}">
                    <a16:rowId xmlns:a16="http://schemas.microsoft.com/office/drawing/2014/main" val="3870145714"/>
                  </a:ext>
                </a:extLst>
              </a:tr>
              <a:tr h="370840">
                <a:tc>
                  <a:txBody>
                    <a:bodyPr/>
                    <a:lstStyle/>
                    <a:p>
                      <a:r>
                        <a:rPr lang="en-IN" dirty="0"/>
                        <a:t>Decision Tree </a:t>
                      </a:r>
                    </a:p>
                  </a:txBody>
                  <a:tcPr/>
                </a:tc>
                <a:tc>
                  <a:txBody>
                    <a:bodyPr/>
                    <a:lstStyle/>
                    <a:p>
                      <a:r>
                        <a:rPr lang="en-IN" dirty="0"/>
                        <a:t>0.391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0.391</a:t>
                      </a:r>
                    </a:p>
                  </a:txBody>
                  <a:tcPr/>
                </a:tc>
                <a:tc>
                  <a:txBody>
                    <a:bodyPr/>
                    <a:lstStyle/>
                    <a:p>
                      <a:r>
                        <a:rPr lang="en-IN" dirty="0"/>
                        <a:t>0.777</a:t>
                      </a:r>
                    </a:p>
                  </a:txBody>
                  <a:tcPr/>
                </a:tc>
                <a:extLst>
                  <a:ext uri="{0D108BD9-81ED-4DB2-BD59-A6C34878D82A}">
                    <a16:rowId xmlns:a16="http://schemas.microsoft.com/office/drawing/2014/main" val="1900646333"/>
                  </a:ext>
                </a:extLst>
              </a:tr>
              <a:tr h="370840">
                <a:tc>
                  <a:txBody>
                    <a:bodyPr/>
                    <a:lstStyle/>
                    <a:p>
                      <a:r>
                        <a:rPr lang="en-IN" dirty="0"/>
                        <a:t>Random Forest Regressor</a:t>
                      </a:r>
                    </a:p>
                  </a:txBody>
                  <a:tcPr/>
                </a:tc>
                <a:tc>
                  <a:txBody>
                    <a:bodyPr/>
                    <a:lstStyle/>
                    <a:p>
                      <a:r>
                        <a:rPr lang="en-IN" dirty="0"/>
                        <a:t>0.715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0.705</a:t>
                      </a:r>
                    </a:p>
                  </a:txBody>
                  <a:tcPr/>
                </a:tc>
                <a:tc>
                  <a:txBody>
                    <a:bodyPr/>
                    <a:lstStyle/>
                    <a:p>
                      <a:r>
                        <a:rPr lang="en-IN" dirty="0"/>
                        <a:t>0.526/0.388</a:t>
                      </a:r>
                    </a:p>
                  </a:txBody>
                  <a:tcPr/>
                </a:tc>
                <a:extLst>
                  <a:ext uri="{0D108BD9-81ED-4DB2-BD59-A6C34878D82A}">
                    <a16:rowId xmlns:a16="http://schemas.microsoft.com/office/drawing/2014/main" val="869624532"/>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476317335"/>
                  </a:ext>
                </a:extLst>
              </a:tr>
            </a:tbl>
          </a:graphicData>
        </a:graphic>
      </p:graphicFrame>
      <p:sp>
        <p:nvSpPr>
          <p:cNvPr id="8" name="TextBox 7">
            <a:extLst>
              <a:ext uri="{FF2B5EF4-FFF2-40B4-BE49-F238E27FC236}">
                <a16:creationId xmlns:a16="http://schemas.microsoft.com/office/drawing/2014/main" id="{73642FDA-5558-4731-A9B3-FEF18DAA4CCF}"/>
              </a:ext>
            </a:extLst>
          </p:cNvPr>
          <p:cNvSpPr txBox="1"/>
          <p:nvPr/>
        </p:nvSpPr>
        <p:spPr>
          <a:xfrm>
            <a:off x="442404" y="4114800"/>
            <a:ext cx="8244396" cy="1295868"/>
          </a:xfrm>
          <a:prstGeom prst="rect">
            <a:avLst/>
          </a:prstGeom>
          <a:noFill/>
        </p:spPr>
        <p:txBody>
          <a:bodyPr wrap="square">
            <a:spAutoFit/>
          </a:bodyPr>
          <a:lstStyle/>
          <a:p>
            <a:pPr marL="285750" indent="-285750">
              <a:lnSpc>
                <a:spcPct val="150000"/>
              </a:lnSpc>
              <a:buFont typeface="Wingdings" panose="05000000000000000000" pitchFamily="2" charset="2"/>
              <a:buChar char="Ø"/>
            </a:pPr>
            <a:endParaRPr lang="en-IN" dirty="0"/>
          </a:p>
          <a:p>
            <a:pPr marL="285750" indent="-285750">
              <a:lnSpc>
                <a:spcPct val="150000"/>
              </a:lnSpc>
              <a:buFont typeface="Wingdings" panose="05000000000000000000" pitchFamily="2" charset="2"/>
              <a:buChar char="Ø"/>
            </a:pPr>
            <a:r>
              <a:rPr lang="en-IN" dirty="0"/>
              <a:t>We tries PCA but it worsened the model with shotted RMSE as 0.98 </a:t>
            </a:r>
          </a:p>
          <a:p>
            <a:pPr marL="285750" indent="-285750">
              <a:lnSpc>
                <a:spcPct val="150000"/>
              </a:lnSpc>
              <a:buFont typeface="Wingdings" panose="05000000000000000000" pitchFamily="2" charset="2"/>
              <a:buChar char="Ø"/>
            </a:pPr>
            <a:r>
              <a:rPr lang="en-IN" dirty="0"/>
              <a:t>XG Boost also didn’t work </a:t>
            </a:r>
          </a:p>
        </p:txBody>
      </p:sp>
    </p:spTree>
    <p:extLst>
      <p:ext uri="{BB962C8B-B14F-4D97-AF65-F5344CB8AC3E}">
        <p14:creationId xmlns:p14="http://schemas.microsoft.com/office/powerpoint/2010/main" val="107907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just">
              <a:buFont typeface="Wingdings" panose="05000000000000000000" pitchFamily="2" charset="2"/>
              <a:buChar char="Ø"/>
            </a:pPr>
            <a:endParaRPr lang="en-US" sz="2400" dirty="0">
              <a:solidFill>
                <a:srgbClr val="0055A0"/>
              </a:solidFill>
            </a:endParaRPr>
          </a:p>
          <a:p>
            <a:pPr marL="342900" indent="-342900" algn="just">
              <a:lnSpc>
                <a:spcPct val="150000"/>
              </a:lnSpc>
              <a:buFont typeface="Wingdings" panose="05000000000000000000" pitchFamily="2" charset="2"/>
              <a:buChar char="Ø"/>
            </a:pPr>
            <a:r>
              <a:rPr lang="en-US" sz="2400" dirty="0">
                <a:solidFill>
                  <a:srgbClr val="0055A0"/>
                </a:solidFill>
              </a:rPr>
              <a:t>Aim is to predict daily prices for the properties.</a:t>
            </a:r>
          </a:p>
          <a:p>
            <a:pPr marL="342900" indent="-342900" algn="just">
              <a:lnSpc>
                <a:spcPct val="150000"/>
              </a:lnSpc>
              <a:buFont typeface="Wingdings" panose="05000000000000000000" pitchFamily="2" charset="2"/>
              <a:buChar char="Ø"/>
            </a:pPr>
            <a:r>
              <a:rPr lang="en-US" sz="2400" dirty="0">
                <a:solidFill>
                  <a:srgbClr val="0055A0"/>
                </a:solidFill>
              </a:rPr>
              <a:t>The need of solving this problem is to maximize company’s profit and keep the customers happy at the same time.</a:t>
            </a:r>
          </a:p>
          <a:p>
            <a:pPr marL="342900" indent="-342900" algn="just">
              <a:lnSpc>
                <a:spcPct val="150000"/>
              </a:lnSpc>
              <a:buFont typeface="Wingdings" panose="05000000000000000000" pitchFamily="2" charset="2"/>
              <a:buChar char="Ø"/>
            </a:pPr>
            <a:r>
              <a:rPr lang="en-US" sz="2400" dirty="0">
                <a:solidFill>
                  <a:srgbClr val="0055A0"/>
                </a:solidFill>
              </a:rPr>
              <a:t>It will help businesses make aware of the factors which are actually contributing or affecting the prices of the properties. With this information they can work on or rectify there pain points and eventually optimize the grab over the market.</a:t>
            </a:r>
            <a:endParaRPr lang="en-IN" sz="2400" dirty="0">
              <a:solidFill>
                <a:srgbClr val="0055A0"/>
              </a:solidFill>
            </a:endParaRPr>
          </a:p>
          <a:p>
            <a:pPr marL="342900" indent="-342900" algn="l">
              <a:lnSpc>
                <a:spcPct val="150000"/>
              </a:lnSpc>
              <a:buFont typeface="Wingdings" panose="05000000000000000000" pitchFamily="2" charset="2"/>
              <a:buChar char="Ø"/>
            </a:pPr>
            <a:r>
              <a:rPr lang="en-US" sz="2400" dirty="0">
                <a:solidFill>
                  <a:srgbClr val="0055A0"/>
                </a:solidFill>
              </a:rPr>
              <a:t>This estimation of prices will lead to have a proactive glance or assessment of revenue for the coming next quarter or an year which again would make business decisive and optimized.</a:t>
            </a: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US" sz="2400" dirty="0">
              <a:solidFill>
                <a:srgbClr val="0055A0"/>
              </a:solidFill>
            </a:endParaRPr>
          </a:p>
          <a:p>
            <a:pPr marL="342900" indent="-342900" algn="l">
              <a:lnSpc>
                <a:spcPct val="150000"/>
              </a:lnSpc>
              <a:buFont typeface="Wingdings" panose="05000000000000000000" pitchFamily="2" charset="2"/>
              <a:buChar char="Ø"/>
            </a:pPr>
            <a:r>
              <a:rPr lang="en-US" sz="2400" dirty="0">
                <a:solidFill>
                  <a:srgbClr val="0055A0"/>
                </a:solidFill>
              </a:rPr>
              <a:t>Applied Different ML regression models to get better results.</a:t>
            </a:r>
          </a:p>
          <a:p>
            <a:pPr marL="342900" indent="-342900" algn="l">
              <a:lnSpc>
                <a:spcPct val="150000"/>
              </a:lnSpc>
              <a:buFont typeface="Wingdings" panose="05000000000000000000" pitchFamily="2" charset="2"/>
              <a:buChar char="Ø"/>
            </a:pPr>
            <a:r>
              <a:rPr lang="en-US" sz="2400" dirty="0">
                <a:solidFill>
                  <a:srgbClr val="0055A0"/>
                </a:solidFill>
              </a:rPr>
              <a:t>Finally landed to Random Forest Regressor</a:t>
            </a:r>
          </a:p>
          <a:p>
            <a:pPr marL="342900" indent="-342900" algn="l">
              <a:lnSpc>
                <a:spcPct val="150000"/>
              </a:lnSpc>
              <a:buFont typeface="Wingdings" panose="05000000000000000000" pitchFamily="2" charset="2"/>
              <a:buChar char="Ø"/>
            </a:pPr>
            <a:r>
              <a:rPr lang="en-IN" sz="2400" dirty="0">
                <a:solidFill>
                  <a:srgbClr val="0055A0"/>
                </a:solidFill>
              </a:rPr>
              <a:t>Dataset  - Airbnb Listings  </a:t>
            </a:r>
          </a:p>
          <a:p>
            <a:pPr marL="342900" indent="-342900" algn="l">
              <a:lnSpc>
                <a:spcPct val="150000"/>
              </a:lnSpc>
              <a:buFont typeface="Wingdings" panose="05000000000000000000" pitchFamily="2" charset="2"/>
              <a:buChar char="Ø"/>
            </a:pPr>
            <a:r>
              <a:rPr lang="en-IN" sz="2400" dirty="0">
                <a:solidFill>
                  <a:srgbClr val="0055A0"/>
                </a:solidFill>
              </a:rPr>
              <a:t>Exploratory data analytics done</a:t>
            </a:r>
          </a:p>
          <a:p>
            <a:pPr marL="342900" indent="-342900" algn="l">
              <a:lnSpc>
                <a:spcPct val="150000"/>
              </a:lnSpc>
              <a:buFont typeface="Wingdings" panose="05000000000000000000" pitchFamily="2" charset="2"/>
              <a:buChar char="Ø"/>
            </a:pPr>
            <a:r>
              <a:rPr lang="en-IN" sz="2400" dirty="0">
                <a:solidFill>
                  <a:srgbClr val="0055A0"/>
                </a:solidFill>
              </a:rPr>
              <a:t>There were many challenges which we faced during the EDA which includes Outliers, missing values and unwanted values as well.</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C626-954F-458C-B84F-3136CE32663C}"/>
              </a:ext>
            </a:extLst>
          </p:cNvPr>
          <p:cNvSpPr>
            <a:spLocks noGrp="1"/>
          </p:cNvSpPr>
          <p:nvPr>
            <p:ph type="title"/>
          </p:nvPr>
        </p:nvSpPr>
        <p:spPr/>
        <p:txBody>
          <a:bodyPr/>
          <a:lstStyle/>
          <a:p>
            <a:endParaRPr lang="en-IN"/>
          </a:p>
        </p:txBody>
      </p:sp>
      <p:pic>
        <p:nvPicPr>
          <p:cNvPr id="4" name="Content Placeholder 9">
            <a:extLst>
              <a:ext uri="{FF2B5EF4-FFF2-40B4-BE49-F238E27FC236}">
                <a16:creationId xmlns:a16="http://schemas.microsoft.com/office/drawing/2014/main" id="{3C406C4E-27AD-4A8C-93EE-9948EABE1B01}"/>
              </a:ext>
            </a:extLst>
          </p:cNvPr>
          <p:cNvPicPr>
            <a:picLocks noGrp="1" noChangeAspect="1"/>
          </p:cNvPicPr>
          <p:nvPr>
            <p:ph idx="1"/>
          </p:nvPr>
        </p:nvPicPr>
        <p:blipFill>
          <a:blip r:embed="rId2"/>
          <a:stretch>
            <a:fillRect/>
          </a:stretch>
        </p:blipFill>
        <p:spPr>
          <a:xfrm>
            <a:off x="465678" y="1600200"/>
            <a:ext cx="8221122" cy="4995862"/>
          </a:xfrm>
        </p:spPr>
      </p:pic>
    </p:spTree>
    <p:extLst>
      <p:ext uri="{BB962C8B-B14F-4D97-AF65-F5344CB8AC3E}">
        <p14:creationId xmlns:p14="http://schemas.microsoft.com/office/powerpoint/2010/main" val="84965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9BB5-A2CB-405F-94B1-0A2AFF7D1E49}"/>
              </a:ext>
            </a:extLst>
          </p:cNvPr>
          <p:cNvSpPr>
            <a:spLocks noGrp="1"/>
          </p:cNvSpPr>
          <p:nvPr>
            <p:ph type="title"/>
          </p:nvPr>
        </p:nvSpPr>
        <p:spPr/>
        <p:txBody>
          <a:bodyPr/>
          <a:lstStyle/>
          <a:p>
            <a:r>
              <a:rPr lang="en-IN" dirty="0"/>
              <a:t>Univariate Analysis</a:t>
            </a:r>
          </a:p>
        </p:txBody>
      </p:sp>
      <p:pic>
        <p:nvPicPr>
          <p:cNvPr id="1026" name="Picture 2">
            <a:extLst>
              <a:ext uri="{FF2B5EF4-FFF2-40B4-BE49-F238E27FC236}">
                <a16:creationId xmlns:a16="http://schemas.microsoft.com/office/drawing/2014/main" id="{3892D121-4ECA-4791-81FA-64EEF65DD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12980"/>
            <a:ext cx="8229600" cy="4100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89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1202-6C43-4F48-A9E0-F0830D723708}"/>
              </a:ext>
            </a:extLst>
          </p:cNvPr>
          <p:cNvSpPr>
            <a:spLocks noGrp="1"/>
          </p:cNvSpPr>
          <p:nvPr>
            <p:ph type="title"/>
          </p:nvPr>
        </p:nvSpPr>
        <p:spPr/>
        <p:txBody>
          <a:bodyPr/>
          <a:lstStyle/>
          <a:p>
            <a:r>
              <a:rPr lang="en-IN" dirty="0"/>
              <a:t>Box Plot</a:t>
            </a:r>
          </a:p>
        </p:txBody>
      </p:sp>
      <p:pic>
        <p:nvPicPr>
          <p:cNvPr id="2050" name="Picture 2">
            <a:extLst>
              <a:ext uri="{FF2B5EF4-FFF2-40B4-BE49-F238E27FC236}">
                <a16:creationId xmlns:a16="http://schemas.microsoft.com/office/drawing/2014/main" id="{794A9C9F-3ADE-4BF9-B412-EF36B79788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11544"/>
            <a:ext cx="8229600" cy="410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41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6366-5C4B-4E78-9624-79DEACBB1547}"/>
              </a:ext>
            </a:extLst>
          </p:cNvPr>
          <p:cNvSpPr>
            <a:spLocks noGrp="1"/>
          </p:cNvSpPr>
          <p:nvPr>
            <p:ph type="title"/>
          </p:nvPr>
        </p:nvSpPr>
        <p:spPr/>
        <p:txBody>
          <a:bodyPr/>
          <a:lstStyle/>
          <a:p>
            <a:r>
              <a:rPr lang="en-IN" dirty="0"/>
              <a:t>Bar Charts</a:t>
            </a:r>
          </a:p>
        </p:txBody>
      </p:sp>
      <p:pic>
        <p:nvPicPr>
          <p:cNvPr id="3074" name="Picture 2">
            <a:extLst>
              <a:ext uri="{FF2B5EF4-FFF2-40B4-BE49-F238E27FC236}">
                <a16:creationId xmlns:a16="http://schemas.microsoft.com/office/drawing/2014/main" id="{01FF59D0-AEE5-4957-A3C2-109814A5D2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4406282" cy="24507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553C0AB-66FB-4AB2-BBDF-266AAAC04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862" y="1600200"/>
            <a:ext cx="4130566"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0714FCBC-E0E8-4BA5-9EA9-DFA4BBFFF1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929062"/>
            <a:ext cx="4082118" cy="274939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F7047FB1-1E24-4A29-8EF3-4EBD1C3554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76" y="4227664"/>
            <a:ext cx="3869925" cy="245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14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3EE6-39DF-4651-B707-B2CE9F484299}"/>
              </a:ext>
            </a:extLst>
          </p:cNvPr>
          <p:cNvSpPr>
            <a:spLocks noGrp="1"/>
          </p:cNvSpPr>
          <p:nvPr>
            <p:ph type="title"/>
          </p:nvPr>
        </p:nvSpPr>
        <p:spPr/>
        <p:txBody>
          <a:bodyPr>
            <a:normAutofit/>
          </a:bodyPr>
          <a:lstStyle/>
          <a:p>
            <a:r>
              <a:rPr lang="en-IN" sz="3600" dirty="0"/>
              <a:t>Property Type vs Price</a:t>
            </a:r>
          </a:p>
        </p:txBody>
      </p:sp>
      <p:pic>
        <p:nvPicPr>
          <p:cNvPr id="5122" name="Picture 2">
            <a:extLst>
              <a:ext uri="{FF2B5EF4-FFF2-40B4-BE49-F238E27FC236}">
                <a16:creationId xmlns:a16="http://schemas.microsoft.com/office/drawing/2014/main" id="{D720597A-C16D-426D-B475-2FEB2B70D9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544" y="1404938"/>
            <a:ext cx="8077200" cy="506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15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1463-3C49-4962-8286-6DA893E2508E}"/>
              </a:ext>
            </a:extLst>
          </p:cNvPr>
          <p:cNvSpPr>
            <a:spLocks noGrp="1"/>
          </p:cNvSpPr>
          <p:nvPr>
            <p:ph type="title"/>
          </p:nvPr>
        </p:nvSpPr>
        <p:spPr/>
        <p:txBody>
          <a:bodyPr/>
          <a:lstStyle/>
          <a:p>
            <a:r>
              <a:rPr lang="en-IN" dirty="0"/>
              <a:t>Feature Selection</a:t>
            </a:r>
          </a:p>
        </p:txBody>
      </p:sp>
      <p:pic>
        <p:nvPicPr>
          <p:cNvPr id="4098" name="Picture 2">
            <a:extLst>
              <a:ext uri="{FF2B5EF4-FFF2-40B4-BE49-F238E27FC236}">
                <a16:creationId xmlns:a16="http://schemas.microsoft.com/office/drawing/2014/main" id="{971BFF2C-CDC7-4F5E-B2E7-74481CCC69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04938"/>
            <a:ext cx="6553199" cy="509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84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7414</TotalTime>
  <Words>371</Words>
  <Application>Microsoft Office PowerPoint</Application>
  <PresentationFormat>On-screen Show (4:3)</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Times New Roman</vt:lpstr>
      <vt:lpstr>Wingdings</vt:lpstr>
      <vt:lpstr>Office Theme</vt:lpstr>
      <vt:lpstr>PowerPoint Presentation</vt:lpstr>
      <vt:lpstr>PowerPoint Presentation</vt:lpstr>
      <vt:lpstr>PowerPoint Presentation</vt:lpstr>
      <vt:lpstr>PowerPoint Presentation</vt:lpstr>
      <vt:lpstr>Univariate Analysis</vt:lpstr>
      <vt:lpstr>Box Plot</vt:lpstr>
      <vt:lpstr>Bar Charts</vt:lpstr>
      <vt:lpstr>Property Type vs Price</vt:lpstr>
      <vt:lpstr>Feature Selection</vt:lpstr>
      <vt:lpstr>PowerPoint Presentation</vt:lpstr>
      <vt:lpstr>Model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Deependra Rajauriya</cp:lastModifiedBy>
  <cp:revision>349</cp:revision>
  <dcterms:created xsi:type="dcterms:W3CDTF">2017-03-30T12:09:41Z</dcterms:created>
  <dcterms:modified xsi:type="dcterms:W3CDTF">2022-04-20T18:38:19Z</dcterms:modified>
</cp:coreProperties>
</file>