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ea typeface="Samsung Sharp Sans" pitchFamily="2" charset="-52"/>
                <a:cs typeface="Times New Roman" panose="02020603050405020304" pitchFamily="18" charset="0"/>
              </a:rPr>
              <a:t>Проект политики информационной безопасности </a:t>
            </a:r>
            <a:r>
              <a:rPr lang="ru-RU" dirty="0" smtClean="0">
                <a:latin typeface="Times New Roman" panose="02020603050405020304" pitchFamily="18" charset="0"/>
                <a:ea typeface="Samsung Sharp Sans" pitchFamily="2" charset="-52"/>
                <a:cs typeface="Times New Roman" panose="02020603050405020304" pitchFamily="18" charset="0"/>
              </a:rPr>
              <a:t>Тренажерного зала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ru-RU" b="1" dirty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Выполнил: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Трусов Всеволод Сергеевич</a:t>
            </a:r>
            <a:r>
              <a:rPr lang="en-US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ФИТ 3 курс ПОИТ-4</a:t>
            </a:r>
            <a:r>
              <a:rPr lang="en-US" dirty="0" smtClean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/2</a:t>
            </a:r>
            <a:endParaRPr lang="ru-RU" dirty="0">
              <a:latin typeface="Times New Roman" panose="02020603050405020304" pitchFamily="18" charset="0"/>
              <a:ea typeface="SamsungOne 400" panose="020B0503030303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ru-RU" b="1" dirty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Преподаватель:</a:t>
            </a:r>
          </a:p>
          <a:p>
            <a:pPr algn="l"/>
            <a:r>
              <a:rPr lang="ru-RU" dirty="0" err="1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Копыток</a:t>
            </a:r>
            <a:r>
              <a:rPr lang="ru-RU" dirty="0">
                <a:latin typeface="Times New Roman" panose="02020603050405020304" pitchFamily="18" charset="0"/>
                <a:ea typeface="SamsungOne 400" panose="020B0503030303020204" pitchFamily="34" charset="0"/>
                <a:cs typeface="Times New Roman" panose="02020603050405020304" pitchFamily="18" charset="0"/>
              </a:rPr>
              <a:t> Дарья Владимировна</a:t>
            </a:r>
            <a:endParaRPr lang="en-UA" dirty="0">
              <a:latin typeface="Times New Roman" panose="02020603050405020304" pitchFamily="18" charset="0"/>
              <a:ea typeface="SamsungOne 400" panose="020B0503030303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05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угроз, рисков и </a:t>
            </a:r>
            <a:r>
              <a:rPr lang="ru-RU" dirty="0" smtClean="0"/>
              <a:t>уязвимостей</a:t>
            </a:r>
            <a:endParaRPr lang="en-US" dirty="0"/>
          </a:p>
        </p:txBody>
      </p:sp>
      <p:graphicFrame>
        <p:nvGraphicFramePr>
          <p:cNvPr id="4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115796"/>
              </p:ext>
            </p:extLst>
          </p:nvPr>
        </p:nvGraphicFramePr>
        <p:xfrm>
          <a:off x="245765" y="2181289"/>
          <a:ext cx="10667999" cy="415972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37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6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Величина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ущерба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Описание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3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0</a:t>
                      </a:r>
                      <a:endParaRPr lang="ru-RU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Раскрытие информации,</a:t>
                      </a:r>
                      <a:r>
                        <a:rPr lang="ru-RU" sz="1800" baseline="0" dirty="0" smtClean="0">
                          <a:effectLst/>
                        </a:rPr>
                        <a:t> не являющейся строго конфиденциальной и не раскрывающая данных о клиентах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Раскрытие данных принесет ничтожно малый моральный и экономический ущерб </a:t>
                      </a:r>
                      <a:r>
                        <a:rPr lang="ru-RU" sz="2000" dirty="0" smtClean="0">
                          <a:effectLst/>
                        </a:rPr>
                        <a:t>организации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Ущерб от атаки есть, но основные операции и положения затронуты не будут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0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Значительные финансовые потери и потери доверия со стороны клиента, ощутимая часть которых уйдет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50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Потери очень </a:t>
                      </a:r>
                      <a:r>
                        <a:rPr lang="ru-RU" sz="2000" dirty="0" smtClean="0">
                          <a:effectLst/>
                        </a:rPr>
                        <a:t>значительные. Для </a:t>
                      </a:r>
                      <a:r>
                        <a:rPr lang="ru-RU" sz="2000" dirty="0">
                          <a:effectLst/>
                        </a:rPr>
                        <a:t>восстановления положения потребуются крупные финансовые </a:t>
                      </a:r>
                      <a:r>
                        <a:rPr lang="ru-RU" sz="2000" dirty="0" smtClean="0">
                          <a:effectLst/>
                        </a:rPr>
                        <a:t>вложения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42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мер защиты: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ru-RU" dirty="0"/>
              <a:t>ИБ должна обеспечиваться комплексом мер, среди которых:</a:t>
            </a:r>
          </a:p>
          <a:p>
            <a:pPr>
              <a:buFontTx/>
              <a:buChar char="-"/>
            </a:pPr>
            <a:r>
              <a:rPr lang="ru-RU" dirty="0"/>
              <a:t>административно-правовые;</a:t>
            </a:r>
          </a:p>
          <a:p>
            <a:pPr>
              <a:buFontTx/>
              <a:buChar char="-"/>
            </a:pPr>
            <a:r>
              <a:rPr lang="ru-RU" dirty="0"/>
              <a:t>организационные;</a:t>
            </a:r>
          </a:p>
          <a:p>
            <a:pPr>
              <a:buFontTx/>
              <a:buChar char="-"/>
            </a:pPr>
            <a:r>
              <a:rPr lang="ru-RU" dirty="0"/>
              <a:t>программно-технические.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8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Вероятностно-временная шкала реализации НСД к ИР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858325"/>
              </p:ext>
            </p:extLst>
          </p:nvPr>
        </p:nvGraphicFramePr>
        <p:xfrm>
          <a:off x="444331" y="2081828"/>
          <a:ext cx="9849851" cy="468051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325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7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01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Вероятность события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Средняя частота события (НСД)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Данный вид атаки отсутствует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Реже, чем раз в год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Около 1 раза в год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0,3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Около 1 раза в месяц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0,4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Около 1 раза в неделю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0,5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Практически ежедневно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71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рисков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863437"/>
              </p:ext>
            </p:extLst>
          </p:nvPr>
        </p:nvGraphicFramePr>
        <p:xfrm>
          <a:off x="534226" y="1858588"/>
          <a:ext cx="8640958" cy="499941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809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Описание атаки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Ущерб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Вероятность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Риск (Ущерб * Вероятность)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Спам (переполнение почтового ящика)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НСД к корпоративной информации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0,8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Мониторинг внутренней работы со стороны специальных служб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0,6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Отказы и сбои в работе оборудования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0,9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09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Проникновение на рабочие места не работников отдела, которые имеют туда доступ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0,1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0,3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Ошибки в работе системных администрторов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0,4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0,8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7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Итого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19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1,7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32,3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69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для снижения рисков: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Четкая и строгая иерархия должностей;</a:t>
            </a:r>
          </a:p>
          <a:p>
            <a:r>
              <a:rPr lang="ru-RU" dirty="0" smtClean="0"/>
              <a:t>Экстренная связь офиса с милицией и пожарной службой;</a:t>
            </a:r>
          </a:p>
          <a:p>
            <a:r>
              <a:rPr lang="ru-RU" dirty="0" smtClean="0"/>
              <a:t>Строгий подбор сотрудников с привлечениям баз данных милиции;</a:t>
            </a:r>
          </a:p>
          <a:p>
            <a:r>
              <a:rPr lang="ru-RU" dirty="0" smtClean="0"/>
              <a:t>Использование новейших средств защиты (антивирусы, </a:t>
            </a:r>
            <a:r>
              <a:rPr lang="ru-RU" dirty="0" err="1" smtClean="0"/>
              <a:t>файерволы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Проведение регулярных бесед с сотрудниками;</a:t>
            </a:r>
          </a:p>
          <a:p>
            <a:r>
              <a:rPr lang="ru-RU" dirty="0" smtClean="0"/>
              <a:t>Наличие плана по работе во время ЧС.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51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10182751" cy="1080938"/>
          </a:xfrm>
        </p:spPr>
        <p:txBody>
          <a:bodyPr/>
          <a:lstStyle/>
          <a:p>
            <a:r>
              <a:rPr lang="ru-RU" dirty="0"/>
              <a:t>Вывод: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 algn="just">
              <a:buNone/>
            </a:pPr>
            <a:r>
              <a:rPr lang="ru-RU" dirty="0"/>
              <a:t>	Мною была выявлены все возможные угрозы и их источники информационной безопасности в </a:t>
            </a:r>
            <a:r>
              <a:rPr lang="ru-RU" dirty="0" smtClean="0"/>
              <a:t>тренажерном зале, </a:t>
            </a:r>
            <a:r>
              <a:rPr lang="ru-RU" dirty="0"/>
              <a:t>а также проанализированы и оценены собранные данные.</a:t>
            </a:r>
          </a:p>
          <a:p>
            <a:pPr marL="36576" indent="0" algn="just">
              <a:buNone/>
            </a:pPr>
            <a:r>
              <a:rPr lang="ru-RU" dirty="0"/>
              <a:t>	На основании этого была разработана концепция, основные элементы политики безопасности для </a:t>
            </a:r>
            <a:r>
              <a:rPr lang="ru-RU" dirty="0" smtClean="0"/>
              <a:t>тренажерного зала.</a:t>
            </a:r>
            <a:endParaRPr lang="ru-RU" dirty="0"/>
          </a:p>
          <a:p>
            <a:pPr marL="36576" indent="0" algn="just">
              <a:buNone/>
            </a:pPr>
            <a:r>
              <a:rPr lang="ru-RU" dirty="0"/>
              <a:t>	Также были разработаны мероприятия по внедрению разработанной мной политики безопасности на предприятии.</a:t>
            </a:r>
          </a:p>
          <a:p>
            <a:pPr marL="36576" indent="0" algn="just">
              <a:buNone/>
            </a:pPr>
            <a:r>
              <a:rPr lang="ru-RU" dirty="0"/>
              <a:t>	Результаты проделанной работы оформлены в виде описания разработанной политики безопасности, а также плана мероприятий по ее реализации.</a:t>
            </a:r>
          </a:p>
          <a:p>
            <a:pPr marL="36576" indent="0">
              <a:buNone/>
            </a:pPr>
            <a:r>
              <a:rPr lang="ru-RU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8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Samsung Sharp Sans" pitchFamily="2" charset="-52"/>
                <a:cs typeface="Times New Roman" panose="02020603050405020304" pitchFamily="18" charset="0"/>
              </a:rPr>
              <a:t>Цели и задачи политики информационной безопасности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	</a:t>
            </a:r>
            <a:r>
              <a:rPr lang="ru-RU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Цели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:</a:t>
            </a:r>
          </a:p>
          <a:p>
            <a:pPr lvl="0"/>
            <a:r>
              <a:rPr lang="ru-RU" dirty="0" smtClean="0"/>
              <a:t>обеспечение </a:t>
            </a:r>
            <a:r>
              <a:rPr lang="ru-RU" dirty="0"/>
              <a:t>целостности и доступности информации циркулирующей в организации</a:t>
            </a:r>
            <a:r>
              <a:rPr lang="ru-RU" dirty="0" smtClean="0"/>
              <a:t>;</a:t>
            </a:r>
          </a:p>
          <a:p>
            <a:r>
              <a:rPr lang="ru-RU" dirty="0"/>
              <a:t>обеспечение рациональной эксплуатации информационных систем и ресурсов; </a:t>
            </a:r>
          </a:p>
          <a:p>
            <a:r>
              <a:rPr lang="ru-RU" dirty="0" smtClean="0"/>
              <a:t> </a:t>
            </a:r>
            <a:r>
              <a:rPr lang="ru-RU" dirty="0"/>
              <a:t>повышение дисциплинарного уровня сотрудников при работе с внутренними информационными системами и ресурсами и другие</a:t>
            </a:r>
          </a:p>
          <a:p>
            <a:r>
              <a:rPr lang="ru-RU" dirty="0"/>
              <a:t>защита от несанкционированного доступа; </a:t>
            </a:r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6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объектов защиты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основных угроз и их источников</a:t>
            </a:r>
          </a:p>
          <a:p>
            <a:pPr lvl="0"/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угроз, рисков и уязвимостей</a:t>
            </a:r>
          </a:p>
          <a:p>
            <a:pPr lvl="0"/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мер, методов и средств обеспечения требуемого уровня защищенности информационных ресурсов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тренажерного зала</a:t>
            </a:r>
            <a:endParaRPr lang="en-US" dirty="0"/>
          </a:p>
        </p:txBody>
      </p:sp>
      <p:pic>
        <p:nvPicPr>
          <p:cNvPr id="1026" name="Picture 2" descr="Untitledсхема 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054" y="2100199"/>
            <a:ext cx="8372729" cy="4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68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угрозы и их </a:t>
            </a:r>
            <a:r>
              <a:rPr lang="ru-RU" dirty="0" smtClean="0"/>
              <a:t>источники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426847" cy="3527479"/>
          </a:xfrm>
        </p:spPr>
        <p:txBody>
          <a:bodyPr/>
          <a:lstStyle/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Естественные и искусственные;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Преднамеренные и непреднамеренные;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 и внутренние.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Естественные и </a:t>
            </a:r>
            <a:r>
              <a:rPr lang="ru-RU" dirty="0" smtClean="0"/>
              <a:t>искусственные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Естественные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(природные явления, не зависящие от человека):</a:t>
            </a:r>
          </a:p>
          <a:p>
            <a:pPr marL="36576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ураганы, пожары;</a:t>
            </a:r>
          </a:p>
          <a:p>
            <a:pPr marL="36576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отключение электричества;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(зависят от человека):</a:t>
            </a:r>
          </a:p>
          <a:p>
            <a:pPr marL="36576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проникновение на рабочие места не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работников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отдела, которые имеют туда 	доступ;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95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/>
        </p:nvSpPr>
        <p:spPr>
          <a:xfrm>
            <a:off x="1252156" y="1138232"/>
            <a:ext cx="5338936" cy="562074"/>
          </a:xfrm>
          <a:prstGeom prst="rect">
            <a:avLst/>
          </a:prstGeom>
        </p:spPr>
        <p:txBody>
          <a:bodyPr vert="horz" lIns="45720" rIns="45720" anchor="ctr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Непреднамеренные: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/>
        </p:nvSpPr>
        <p:spPr>
          <a:xfrm>
            <a:off x="1922716" y="2113561"/>
            <a:ext cx="8975649" cy="13681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dirty="0" smtClean="0"/>
              <a:t>Установка программ, не входящих в число необходимых для работы;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252156" y="3227174"/>
            <a:ext cx="5338936" cy="562074"/>
          </a:xfrm>
          <a:prstGeom prst="rect">
            <a:avLst/>
          </a:prstGeom>
        </p:spPr>
        <p:txBody>
          <a:bodyPr vert="horz" lIns="45720" rIns="45720" anchor="ctr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</a:t>
            </a:r>
            <a:r>
              <a:rPr lang="ru-RU" dirty="0" smtClean="0"/>
              <a:t>реднамеренные: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922716" y="3894968"/>
            <a:ext cx="8985993" cy="29630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dirty="0" smtClean="0"/>
              <a:t>Атаки злоумышленников как извне, так и изнутри организации;</a:t>
            </a:r>
          </a:p>
          <a:p>
            <a:endParaRPr lang="ru-RU" dirty="0"/>
          </a:p>
          <a:p>
            <a:pPr marL="36576" indent="0">
              <a:buNone/>
            </a:pPr>
            <a:r>
              <a:rPr lang="ru-RU" dirty="0" smtClean="0"/>
              <a:t>Результат: потери денежных средств, интеллектуальной собственности и доверительной репутации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410692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77952" y="3378016"/>
            <a:ext cx="7467600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Формы внешних угроз: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7952" y="937606"/>
            <a:ext cx="7467600" cy="706090"/>
          </a:xfrm>
          <a:prstGeom prst="rect">
            <a:avLst/>
          </a:prstGeom>
        </p:spPr>
        <p:txBody>
          <a:bodyPr vert="horz" lIns="45720" rIns="45720"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Формы внутренних угроз: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941636" y="1986439"/>
            <a:ext cx="8435280" cy="190080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 Ошибки </a:t>
            </a:r>
            <a:r>
              <a:rPr lang="ru-RU" dirty="0"/>
              <a:t>сисадминов;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 Нарушение </a:t>
            </a:r>
            <a:r>
              <a:rPr lang="ru-RU" dirty="0"/>
              <a:t>регламентов сотрудниками;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 Отказы </a:t>
            </a:r>
            <a:r>
              <a:rPr lang="ru-RU" dirty="0"/>
              <a:t>и сбои в работе ПК;</a:t>
            </a:r>
          </a:p>
          <a:p>
            <a:pPr marL="36576" indent="0">
              <a:buNone/>
            </a:pPr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941636" y="4122441"/>
            <a:ext cx="8564488" cy="2502948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800" dirty="0"/>
              <a:t>Вирусы в оборудовании;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800" dirty="0" smtClean="0"/>
              <a:t>Несанкционированный доступ к </a:t>
            </a:r>
            <a:r>
              <a:rPr lang="ru-RU" sz="2800" dirty="0"/>
              <a:t>корпоративной информации;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800" dirty="0"/>
              <a:t>Мониторинг со стороны специальных служб;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800" dirty="0"/>
              <a:t>Аварии, техногенные катастрофы;</a:t>
            </a:r>
          </a:p>
          <a:p>
            <a:pPr marL="36576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1419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угроз, рисков и уязвимостей: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4 действия, проводимые с информацией, которые могут содержать угрозу: сбор, модификация, утечка и уничтожение.</a:t>
            </a:r>
          </a:p>
          <a:p>
            <a:pPr marL="36576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Выделяют: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угрозы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конфеденциальности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угрозы целостности;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угрозы доступности.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84111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28</TotalTime>
  <Words>468</Words>
  <Application>Microsoft Office PowerPoint</Application>
  <PresentationFormat>Широкоэкранный</PresentationFormat>
  <Paragraphs>127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Samsung Sharp Sans</vt:lpstr>
      <vt:lpstr>SamsungOne 400</vt:lpstr>
      <vt:lpstr>Times New Roman</vt:lpstr>
      <vt:lpstr>Trebuchet MS</vt:lpstr>
      <vt:lpstr>Wingdings 2</vt:lpstr>
      <vt:lpstr>Берлин</vt:lpstr>
      <vt:lpstr>Проект политики информационной безопасности Тренажерного зала</vt:lpstr>
      <vt:lpstr>Цели и задачи политики информационной безопасности</vt:lpstr>
      <vt:lpstr>Задачи</vt:lpstr>
      <vt:lpstr>Структура тренажерного зала</vt:lpstr>
      <vt:lpstr>Основные угрозы и их источники</vt:lpstr>
      <vt:lpstr>Естественные и искусственные</vt:lpstr>
      <vt:lpstr>Презентация PowerPoint</vt:lpstr>
      <vt:lpstr>Формы внешних угроз:</vt:lpstr>
      <vt:lpstr>Оценка угроз, рисков и уязвимостей:</vt:lpstr>
      <vt:lpstr>Оценка угроз, рисков и уязвимостей</vt:lpstr>
      <vt:lpstr>Разработка мер защиты:</vt:lpstr>
      <vt:lpstr>Вероятностно-временная шкала реализации НСД к ИР</vt:lpstr>
      <vt:lpstr>Оценка рисков</vt:lpstr>
      <vt:lpstr>Рекомендации для снижения рисков:</vt:lpstr>
      <vt:lpstr>Вывод: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политики информационной безопасности Тренажерного зала</dc:title>
  <dc:creator>Vsevolod Trusov</dc:creator>
  <cp:lastModifiedBy>Vsevolod Trusov</cp:lastModifiedBy>
  <cp:revision>15</cp:revision>
  <dcterms:created xsi:type="dcterms:W3CDTF">2023-02-21T19:32:20Z</dcterms:created>
  <dcterms:modified xsi:type="dcterms:W3CDTF">2023-02-21T20:00:28Z</dcterms:modified>
</cp:coreProperties>
</file>