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90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6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963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750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632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42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31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089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8EC2A7-C8B3-469B-A36E-F62840511A79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84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68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29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32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18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58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47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54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EC2A7-C8B3-469B-A36E-F62840511A79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60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evolodMisyurin/Flow_cyt_robot" TargetMode="External"/><Relationship Id="rId2" Type="http://schemas.openxmlformats.org/officeDocument/2006/relationships/hyperlink" Target="mailto:vsevolod.misyurin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youtu.be/2j4VVrmqa6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55306-9857-4131-953A-26A05D242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Цитометрический</a:t>
            </a:r>
            <a:r>
              <a:rPr lang="ru-RU" dirty="0"/>
              <a:t> анализ без ручного гейтирования!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150677-4259-3BCC-76BF-590A59AAF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3506" y="5689902"/>
            <a:ext cx="9144000" cy="697523"/>
          </a:xfrm>
        </p:spPr>
        <p:txBody>
          <a:bodyPr anchor="b">
            <a:normAutofit/>
          </a:bodyPr>
          <a:lstStyle/>
          <a:p>
            <a:r>
              <a:rPr lang="ru-RU" dirty="0"/>
              <a:t>Автор проекта – Всеволод Андреевич Мисюрин, д.б.н., </a:t>
            </a:r>
            <a:r>
              <a:rPr lang="en-US" dirty="0"/>
              <a:t>ML-</a:t>
            </a:r>
            <a:r>
              <a:rPr lang="ru-RU" dirty="0"/>
              <a:t>инженер</a:t>
            </a:r>
          </a:p>
        </p:txBody>
      </p:sp>
    </p:spTree>
    <p:extLst>
      <p:ext uri="{BB962C8B-B14F-4D97-AF65-F5344CB8AC3E}">
        <p14:creationId xmlns:p14="http://schemas.microsoft.com/office/powerpoint/2010/main" val="1649968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26D2A-1B0F-4C37-7F93-4EE3D287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04B0C-02C5-72F1-1909-CD13D68F7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114016"/>
          </a:xfrm>
        </p:spPr>
        <p:txBody>
          <a:bodyPr/>
          <a:lstStyle/>
          <a:p>
            <a:r>
              <a:rPr lang="ru-RU" dirty="0"/>
              <a:t>Мисюрин Всеволод Андреевич</a:t>
            </a: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vsevolod.misyurin@gmail.com</a:t>
            </a:r>
            <a:endParaRPr lang="ru-RU" dirty="0"/>
          </a:p>
          <a:p>
            <a:r>
              <a:rPr lang="ru-RU" dirty="0"/>
              <a:t>Код проекта</a:t>
            </a:r>
          </a:p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https://github.com/VsevolodMisyurin/Flow_cyt_robot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Демонстрация проекта</a:t>
            </a:r>
          </a:p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https://youtu.be/2j4VVrmqa6k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91201E-23D4-BBE9-EAE3-89014144E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115" y="5258628"/>
            <a:ext cx="1355121" cy="13500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637422-E0E2-0C3B-0264-D52194302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0257" y="5258628"/>
            <a:ext cx="1355121" cy="13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7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7895B-7658-680E-419D-49165331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7A664-DBC9-6E5F-9CC1-AA54292E8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из главных проблем диагностической проточной цитометрии заключается в высокой трудоёмкость анализа данных, выполняемого вручную. Такой подход несёт с собой субъективность, высокую нагрузку на эксперта, и неизбежный риск ошибок.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81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8B1EF-DEF7-08D2-46DC-B594689D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95116-5B6C-57C3-395D-23DD0953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Данные проточной цитометрии представляют собой таблицу значений флуоресценции для каждого события</a:t>
            </a:r>
          </a:p>
          <a:p>
            <a:r>
              <a:rPr lang="ru-RU" sz="2000" dirty="0"/>
              <a:t>Для анализа «вручную» необходимо провести визуализацию и захват целевых популяций специальными полигонами</a:t>
            </a:r>
          </a:p>
          <a:p>
            <a:r>
              <a:rPr lang="ru-RU" sz="2000" dirty="0"/>
              <a:t>Для анализа исходных данных можно применить </a:t>
            </a:r>
            <a:r>
              <a:rPr lang="en-US" sz="2000" dirty="0"/>
              <a:t>ML-</a:t>
            </a:r>
            <a:r>
              <a:rPr lang="ru-RU" sz="2000" dirty="0"/>
              <a:t>методы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1D23E9-D46B-32CB-8295-3601684B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12" y="4136531"/>
            <a:ext cx="4953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2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E2722-B0F9-9DE2-061F-74DB3343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- </a:t>
            </a:r>
            <a:r>
              <a:rPr lang="en-US" dirty="0"/>
              <a:t>ML-</a:t>
            </a:r>
            <a:r>
              <a:rPr lang="ru-RU" dirty="0"/>
              <a:t>подход для анализа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C50AF-D7BD-E8F7-D123-AB89E086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98505" cy="3599316"/>
          </a:xfrm>
        </p:spPr>
        <p:txBody>
          <a:bodyPr>
            <a:normAutofit/>
          </a:bodyPr>
          <a:lstStyle/>
          <a:p>
            <a:r>
              <a:rPr lang="ru-RU" sz="2000" dirty="0" err="1"/>
              <a:t>Предобучение</a:t>
            </a:r>
            <a:r>
              <a:rPr lang="ru-RU" sz="2000" dirty="0"/>
              <a:t> UMAP-классификатора на типичных образцах</a:t>
            </a:r>
          </a:p>
          <a:p>
            <a:r>
              <a:rPr lang="ru-RU" sz="2000" dirty="0"/>
              <a:t>Формирование полигонов для подсчёта попавших в них событий</a:t>
            </a:r>
          </a:p>
          <a:p>
            <a:r>
              <a:rPr lang="ru-RU" sz="2000" dirty="0"/>
              <a:t>Переиспользование UMAP-классификаторов и полигонов на новых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A48818-5D95-E341-878D-DB355C6D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246" y="3495119"/>
            <a:ext cx="4212050" cy="31560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BA2BD9-35F1-D53E-3235-4E80027A1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12" y="4136531"/>
            <a:ext cx="4953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4E000-E623-8478-B898-53A47328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 </a:t>
            </a:r>
            <a:r>
              <a:rPr lang="ru-RU" dirty="0"/>
              <a:t>Преимущества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288FC-A2BA-4B73-0FF0-C3F174C2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Устраняется зависимость от субъективного ручного гейтирования</a:t>
            </a:r>
          </a:p>
          <a:p>
            <a:r>
              <a:rPr lang="ru-RU" dirty="0"/>
              <a:t>Полученные диаграммы полностью стандартны и легко интерпретируемы</a:t>
            </a:r>
          </a:p>
          <a:p>
            <a:r>
              <a:rPr lang="ru-RU" dirty="0"/>
              <a:t>Стадии ручного гейтирования пропускается, бланки заполняются автоматически, и эксперт может сразу же перейти на выдаче финального заключения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46255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00972-2E99-3EB8-B354-51F2DC28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AA74D5-B2D7-24CB-BC94-1E67F7E8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Этапы первого запуска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Загружаем ресурсы проекта</a:t>
            </a:r>
          </a:p>
          <a:p>
            <a:r>
              <a:rPr lang="ru-RU" dirty="0"/>
              <a:t>Запускаем </a:t>
            </a:r>
            <a:r>
              <a:rPr lang="en-US" dirty="0"/>
              <a:t>Docker</a:t>
            </a:r>
          </a:p>
          <a:p>
            <a:r>
              <a:rPr lang="ru-RU" dirty="0"/>
              <a:t>Распаковываем </a:t>
            </a:r>
            <a:r>
              <a:rPr lang="en-US" dirty="0" err="1"/>
              <a:t>my_container</a:t>
            </a:r>
            <a:r>
              <a:rPr lang="ru-RU" dirty="0"/>
              <a:t>.</a:t>
            </a:r>
            <a:r>
              <a:rPr lang="en-US" dirty="0"/>
              <a:t>tar</a:t>
            </a:r>
            <a:r>
              <a:rPr lang="ru-RU" dirty="0"/>
              <a:t> </a:t>
            </a:r>
          </a:p>
          <a:p>
            <a:r>
              <a:rPr lang="ru-RU" dirty="0"/>
              <a:t>Запускаем </a:t>
            </a:r>
            <a:r>
              <a:rPr lang="en-US" dirty="0"/>
              <a:t>launcher</a:t>
            </a:r>
            <a:r>
              <a:rPr lang="ru-RU" dirty="0"/>
              <a:t>.</a:t>
            </a:r>
            <a:r>
              <a:rPr lang="en-US" dirty="0"/>
              <a:t>exe</a:t>
            </a:r>
            <a:r>
              <a:rPr lang="ru-RU" dirty="0"/>
              <a:t>, передаём адреса директорий, содержащих ресурсы проекта (</a:t>
            </a:r>
            <a:r>
              <a:rPr lang="en-US" dirty="0"/>
              <a:t>Resources</a:t>
            </a:r>
            <a:r>
              <a:rPr lang="ru-RU" dirty="0"/>
              <a:t>), демонстрационные</a:t>
            </a:r>
            <a:r>
              <a:rPr lang="en-US" dirty="0"/>
              <a:t> fcs-</a:t>
            </a:r>
            <a:r>
              <a:rPr lang="ru-RU" dirty="0"/>
              <a:t>файлы (</a:t>
            </a:r>
            <a:r>
              <a:rPr lang="en-US" dirty="0"/>
              <a:t>Demo samples</a:t>
            </a:r>
            <a:r>
              <a:rPr lang="ru-RU" dirty="0"/>
              <a:t>) и незаполненные бланки (</a:t>
            </a:r>
            <a:r>
              <a:rPr lang="en-US" dirty="0"/>
              <a:t>Forms</a:t>
            </a:r>
            <a:r>
              <a:rPr lang="ru-RU" dirty="0"/>
              <a:t>)</a:t>
            </a:r>
          </a:p>
          <a:p>
            <a:r>
              <a:rPr lang="ru-RU" dirty="0"/>
              <a:t>Нажимаем «Запуск анализа»</a:t>
            </a:r>
            <a:endParaRPr lang="en-US" dirty="0"/>
          </a:p>
          <a:p>
            <a:r>
              <a:rPr lang="ru-RU" dirty="0"/>
              <a:t>Дожидаемся завершения работы и обновления бланков (</a:t>
            </a:r>
            <a:r>
              <a:rPr lang="en-US" dirty="0"/>
              <a:t>~5 </a:t>
            </a:r>
            <a:r>
              <a:rPr lang="ru-RU" dirty="0"/>
              <a:t>мин)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CCF9F5-39A2-77AE-EE0B-1FDC8327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487974"/>
            <a:ext cx="5257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0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6BDE5-39D2-3010-44B0-8518DB88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Демонстрационные образцы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D7D447-B9F1-B23F-7EDA-11C76C8B7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Demo_01</a:t>
            </a:r>
            <a:r>
              <a:rPr lang="ru-RU" dirty="0"/>
              <a:t> - Образец, полученный от здорового добровольца</a:t>
            </a:r>
            <a:endParaRPr lang="en-US" dirty="0"/>
          </a:p>
          <a:p>
            <a:r>
              <a:rPr lang="en-US" dirty="0"/>
              <a:t>Demo_0</a:t>
            </a:r>
            <a:r>
              <a:rPr lang="ru-RU" dirty="0"/>
              <a:t>2 - образец больного </a:t>
            </a:r>
            <a:r>
              <a:rPr lang="en-US" dirty="0"/>
              <a:t>B</a:t>
            </a:r>
            <a:r>
              <a:rPr lang="ru-RU" dirty="0"/>
              <a:t>-ХЛЛ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27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52C4D-8089-8FBC-BE03-C747E9EDC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3FB9D-EAC9-661E-439A-1651AE51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работающего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73E3C1-ACA0-6F38-1429-9E97CF8E7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81" y="2052229"/>
            <a:ext cx="10591800" cy="47148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2230C7-7887-E9AA-90D0-5BFD6C15B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29" y="3042472"/>
            <a:ext cx="5257800" cy="3162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57A8A8-C7EE-AF4A-230F-59BA0EF7A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075" y="5256518"/>
            <a:ext cx="3209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7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12252-D8E7-F754-F99B-F476AA0D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Бонус – предсказание диагноза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128A2D-9C30-3F8E-3A41-6C1D2E79A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Встроенный </a:t>
            </a:r>
            <a:r>
              <a:rPr lang="ru-RU" sz="2000" dirty="0" err="1"/>
              <a:t>кэтбуст</a:t>
            </a:r>
            <a:r>
              <a:rPr lang="ru-RU" sz="2000" dirty="0"/>
              <a:t>-классификатор оценивает паттерн экспрессии антигенов, и предсказывает вероятность принадлежности образца к одному из классов</a:t>
            </a:r>
            <a:r>
              <a:rPr lang="en-US" sz="2000" dirty="0"/>
              <a:t>:</a:t>
            </a:r>
          </a:p>
          <a:p>
            <a:pPr>
              <a:buFontTx/>
              <a:buChar char="-"/>
            </a:pPr>
            <a:r>
              <a:rPr lang="en-US" sz="1600" dirty="0"/>
              <a:t>B</a:t>
            </a:r>
            <a:r>
              <a:rPr lang="ru-RU" sz="1600" dirty="0"/>
              <a:t>-ХЛЛ (хронический </a:t>
            </a:r>
            <a:r>
              <a:rPr lang="en-US" sz="1600" dirty="0"/>
              <a:t>B</a:t>
            </a:r>
            <a:r>
              <a:rPr lang="ru-RU" sz="1600" dirty="0"/>
              <a:t>-клеточный лимфоидный лейкоз</a:t>
            </a:r>
          </a:p>
          <a:p>
            <a:pPr>
              <a:buFontTx/>
              <a:buChar char="-"/>
            </a:pPr>
            <a:r>
              <a:rPr lang="ru-RU" sz="1600" dirty="0" err="1"/>
              <a:t>ЛПЗ_нет</a:t>
            </a:r>
            <a:r>
              <a:rPr lang="ru-RU" sz="1600" dirty="0"/>
              <a:t> (нет лимфопролиферативного заболевания)</a:t>
            </a:r>
          </a:p>
          <a:p>
            <a:pPr>
              <a:buFontTx/>
              <a:buChar char="-"/>
            </a:pPr>
            <a:r>
              <a:rPr lang="ru-RU" sz="1600" dirty="0"/>
              <a:t>МКЛ (</a:t>
            </a:r>
            <a:r>
              <a:rPr lang="ru-RU" sz="1600" dirty="0" err="1"/>
              <a:t>мантийноклеточная</a:t>
            </a:r>
            <a:r>
              <a:rPr lang="ru-RU" sz="1600" dirty="0"/>
              <a:t> лимфома)</a:t>
            </a:r>
          </a:p>
          <a:p>
            <a:pPr>
              <a:buFontTx/>
              <a:buChar char="-"/>
            </a:pPr>
            <a:r>
              <a:rPr lang="ru-RU" sz="1600" dirty="0"/>
              <a:t>ЛМЗ (лимфома из клеток маргинальной зоны)</a:t>
            </a:r>
          </a:p>
          <a:p>
            <a:pPr>
              <a:buFontTx/>
              <a:buChar char="-"/>
            </a:pPr>
            <a:r>
              <a:rPr lang="ru-RU" sz="1600" dirty="0"/>
              <a:t>ВКЛ (волосатоклеточный лейкоз</a:t>
            </a:r>
          </a:p>
          <a:p>
            <a:pPr>
              <a:buFontTx/>
              <a:buChar char="-"/>
            </a:pPr>
            <a:r>
              <a:rPr lang="ru-RU" sz="1600" dirty="0" err="1"/>
              <a:t>Реакт</a:t>
            </a:r>
            <a:r>
              <a:rPr lang="ru-RU" sz="1600" dirty="0"/>
              <a:t> (реактивный процесс)</a:t>
            </a:r>
          </a:p>
          <a:p>
            <a:pPr>
              <a:buFontTx/>
              <a:buChar char="-"/>
            </a:pPr>
            <a:r>
              <a:rPr lang="ru-RU" sz="1600" dirty="0"/>
              <a:t>Другое (иные лимфопролиферативные заболевания)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621E46-5769-F712-240D-4DE8B66D2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52" y="5466672"/>
            <a:ext cx="8397387" cy="12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5284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85</TotalTime>
  <Words>339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Берлин</vt:lpstr>
      <vt:lpstr>Цитометрический анализ без ручного гейтирования!</vt:lpstr>
      <vt:lpstr>Актуальность темы</vt:lpstr>
      <vt:lpstr>Формат данных</vt:lpstr>
      <vt:lpstr>Решение - ML-подход для анализа данных</vt:lpstr>
      <vt:lpstr> Преимущества автоматизации</vt:lpstr>
      <vt:lpstr>Запуск анализа</vt:lpstr>
      <vt:lpstr>Демонстрационные образцы</vt:lpstr>
      <vt:lpstr>Интерфейс работающего приложения</vt:lpstr>
      <vt:lpstr>Бонус – предсказание диагноза</vt:lpstr>
      <vt:lpstr>Контакты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Мисюрин Всеволод</dc:creator>
  <cp:lastModifiedBy>Мисюрин Всеволод</cp:lastModifiedBy>
  <cp:revision>12</cp:revision>
  <dcterms:created xsi:type="dcterms:W3CDTF">2025-09-12T21:39:03Z</dcterms:created>
  <dcterms:modified xsi:type="dcterms:W3CDTF">2025-09-13T21:37:15Z</dcterms:modified>
</cp:coreProperties>
</file>