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 venkatavaradhan" userId="160ff6a4795d5066" providerId="LiveId" clId="{20D51D2B-4F85-4530-A51C-7FF7C960037A}"/>
    <pc:docChg chg="modSld">
      <pc:chgData name="shreya venkatavaradhan" userId="160ff6a4795d5066" providerId="LiveId" clId="{20D51D2B-4F85-4530-A51C-7FF7C960037A}" dt="2024-09-10T16:10:44.671" v="94" actId="20577"/>
      <pc:docMkLst>
        <pc:docMk/>
      </pc:docMkLst>
      <pc:sldChg chg="modSp mod">
        <pc:chgData name="shreya venkatavaradhan" userId="160ff6a4795d5066" providerId="LiveId" clId="{20D51D2B-4F85-4530-A51C-7FF7C960037A}" dt="2024-09-10T16:10:44.671" v="94" actId="20577"/>
        <pc:sldMkLst>
          <pc:docMk/>
          <pc:sldMk cId="0" sldId="256"/>
        </pc:sldMkLst>
        <pc:spChg chg="mod">
          <ac:chgData name="shreya venkatavaradhan" userId="160ff6a4795d5066" providerId="LiveId" clId="{20D51D2B-4F85-4530-A51C-7FF7C960037A}" dt="2024-09-10T16:10:44.671" v="94" actId="20577"/>
          <ac:spMkLst>
            <pc:docMk/>
            <pc:sldMk cId="0" sldId="256"/>
            <ac:spMk id="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612" y="4824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13" y="0"/>
                </a:moveTo>
                <a:lnTo>
                  <a:pt x="3147166" y="6853169"/>
                </a:lnTo>
              </a:path>
              <a:path w="4743450" h="6853555">
                <a:moveTo>
                  <a:pt x="4743387" y="3690070"/>
                </a:moveTo>
                <a:lnTo>
                  <a:pt x="0" y="6853170"/>
                </a:lnTo>
              </a:path>
            </a:pathLst>
          </a:custGeom>
          <a:ln w="952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6857994"/>
                </a:moveTo>
                <a:lnTo>
                  <a:pt x="0" y="6857994"/>
                </a:lnTo>
                <a:lnTo>
                  <a:pt x="2044399" y="0"/>
                </a:lnTo>
                <a:lnTo>
                  <a:pt x="3009899" y="0"/>
                </a:lnTo>
                <a:lnTo>
                  <a:pt x="3009899" y="6857994"/>
                </a:lnTo>
                <a:close/>
              </a:path>
            </a:pathLst>
          </a:custGeom>
          <a:solidFill>
            <a:srgbClr val="5FCAEE">
              <a:alpha val="3529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1" y="6857994"/>
                </a:moveTo>
                <a:lnTo>
                  <a:pt x="1208884" y="6857994"/>
                </a:lnTo>
                <a:lnTo>
                  <a:pt x="0" y="0"/>
                </a:lnTo>
                <a:lnTo>
                  <a:pt x="2589121" y="0"/>
                </a:lnTo>
                <a:lnTo>
                  <a:pt x="2589121" y="6857994"/>
                </a:lnTo>
                <a:close/>
              </a:path>
            </a:pathLst>
          </a:custGeom>
          <a:solidFill>
            <a:srgbClr val="5FCAEE">
              <a:alpha val="1921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49" y="3809999"/>
                </a:moveTo>
                <a:lnTo>
                  <a:pt x="0" y="3809999"/>
                </a:lnTo>
                <a:lnTo>
                  <a:pt x="3257549" y="0"/>
                </a:lnTo>
                <a:lnTo>
                  <a:pt x="3257549" y="3809999"/>
                </a:lnTo>
                <a:close/>
              </a:path>
            </a:pathLst>
          </a:custGeom>
          <a:solidFill>
            <a:srgbClr val="17AEE3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6857994"/>
                </a:moveTo>
                <a:lnTo>
                  <a:pt x="2470019" y="6857994"/>
                </a:lnTo>
                <a:lnTo>
                  <a:pt x="0" y="0"/>
                </a:lnTo>
                <a:lnTo>
                  <a:pt x="2854069" y="0"/>
                </a:lnTo>
                <a:lnTo>
                  <a:pt x="2854069" y="6857994"/>
                </a:lnTo>
                <a:close/>
              </a:path>
            </a:pathLst>
          </a:custGeom>
          <a:solidFill>
            <a:srgbClr val="17AEE3">
              <a:alpha val="4941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6857994"/>
                </a:moveTo>
                <a:lnTo>
                  <a:pt x="0" y="6857994"/>
                </a:lnTo>
                <a:lnTo>
                  <a:pt x="1022452" y="0"/>
                </a:lnTo>
                <a:lnTo>
                  <a:pt x="1295399" y="0"/>
                </a:lnTo>
                <a:lnTo>
                  <a:pt x="1295399" y="6857994"/>
                </a:lnTo>
                <a:close/>
              </a:path>
            </a:pathLst>
          </a:custGeom>
          <a:solidFill>
            <a:srgbClr val="2D83C3">
              <a:alpha val="6941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6857994"/>
                </a:moveTo>
                <a:lnTo>
                  <a:pt x="1114527" y="6857994"/>
                </a:lnTo>
                <a:lnTo>
                  <a:pt x="0" y="0"/>
                </a:lnTo>
                <a:lnTo>
                  <a:pt x="1255752" y="0"/>
                </a:lnTo>
                <a:lnTo>
                  <a:pt x="1255752" y="6857994"/>
                </a:lnTo>
                <a:close/>
              </a:path>
            </a:pathLst>
          </a:custGeom>
          <a:solidFill>
            <a:srgbClr val="226192">
              <a:alpha val="7921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4" y="3267074"/>
                </a:moveTo>
                <a:lnTo>
                  <a:pt x="0" y="3267074"/>
                </a:lnTo>
                <a:lnTo>
                  <a:pt x="1819274" y="0"/>
                </a:lnTo>
                <a:lnTo>
                  <a:pt x="1819274" y="3267074"/>
                </a:lnTo>
                <a:close/>
              </a:path>
            </a:pathLst>
          </a:custGeom>
          <a:solidFill>
            <a:srgbClr val="17AEE3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3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3" y="2847974"/>
                </a:lnTo>
                <a:close/>
              </a:path>
            </a:pathLst>
          </a:custGeom>
          <a:solidFill>
            <a:srgbClr val="5FCAEE">
              <a:alpha val="6941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8"/>
                </a:moveTo>
                <a:lnTo>
                  <a:pt x="0" y="457198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8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3"/>
                </a:moveTo>
                <a:lnTo>
                  <a:pt x="0" y="180973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3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8" cy="1777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8249" y="251616"/>
            <a:ext cx="244348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612" y="4824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13" y="0"/>
                </a:moveTo>
                <a:lnTo>
                  <a:pt x="3147166" y="6853169"/>
                </a:lnTo>
              </a:path>
              <a:path w="4743450" h="6853555">
                <a:moveTo>
                  <a:pt x="4743387" y="3690070"/>
                </a:moveTo>
                <a:lnTo>
                  <a:pt x="0" y="6853170"/>
                </a:lnTo>
              </a:path>
            </a:pathLst>
          </a:custGeom>
          <a:ln w="952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6857994"/>
                </a:moveTo>
                <a:lnTo>
                  <a:pt x="0" y="6857994"/>
                </a:lnTo>
                <a:lnTo>
                  <a:pt x="2044399" y="0"/>
                </a:lnTo>
                <a:lnTo>
                  <a:pt x="3009899" y="0"/>
                </a:lnTo>
                <a:lnTo>
                  <a:pt x="3009899" y="6857994"/>
                </a:lnTo>
                <a:close/>
              </a:path>
            </a:pathLst>
          </a:custGeom>
          <a:solidFill>
            <a:srgbClr val="5FCAEE">
              <a:alpha val="3529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1" y="6857994"/>
                </a:moveTo>
                <a:lnTo>
                  <a:pt x="1208884" y="6857994"/>
                </a:lnTo>
                <a:lnTo>
                  <a:pt x="0" y="0"/>
                </a:lnTo>
                <a:lnTo>
                  <a:pt x="2589121" y="0"/>
                </a:lnTo>
                <a:lnTo>
                  <a:pt x="2589121" y="6857994"/>
                </a:lnTo>
                <a:close/>
              </a:path>
            </a:pathLst>
          </a:custGeom>
          <a:solidFill>
            <a:srgbClr val="5FCAEE">
              <a:alpha val="1921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49" y="3809999"/>
                </a:moveTo>
                <a:lnTo>
                  <a:pt x="0" y="3809999"/>
                </a:lnTo>
                <a:lnTo>
                  <a:pt x="3257549" y="0"/>
                </a:lnTo>
                <a:lnTo>
                  <a:pt x="3257549" y="3809999"/>
                </a:lnTo>
                <a:close/>
              </a:path>
            </a:pathLst>
          </a:custGeom>
          <a:solidFill>
            <a:srgbClr val="17AEE3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6857994"/>
                </a:moveTo>
                <a:lnTo>
                  <a:pt x="2470019" y="6857994"/>
                </a:lnTo>
                <a:lnTo>
                  <a:pt x="0" y="0"/>
                </a:lnTo>
                <a:lnTo>
                  <a:pt x="2854069" y="0"/>
                </a:lnTo>
                <a:lnTo>
                  <a:pt x="2854069" y="6857994"/>
                </a:lnTo>
                <a:close/>
              </a:path>
            </a:pathLst>
          </a:custGeom>
          <a:solidFill>
            <a:srgbClr val="17AEE3">
              <a:alpha val="4941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6857994"/>
                </a:moveTo>
                <a:lnTo>
                  <a:pt x="0" y="6857994"/>
                </a:lnTo>
                <a:lnTo>
                  <a:pt x="1022452" y="0"/>
                </a:lnTo>
                <a:lnTo>
                  <a:pt x="1295399" y="0"/>
                </a:lnTo>
                <a:lnTo>
                  <a:pt x="1295399" y="6857994"/>
                </a:lnTo>
                <a:close/>
              </a:path>
            </a:pathLst>
          </a:custGeom>
          <a:solidFill>
            <a:srgbClr val="2D83C3">
              <a:alpha val="6941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6857994"/>
                </a:moveTo>
                <a:lnTo>
                  <a:pt x="1114527" y="6857994"/>
                </a:lnTo>
                <a:lnTo>
                  <a:pt x="0" y="0"/>
                </a:lnTo>
                <a:lnTo>
                  <a:pt x="1255752" y="0"/>
                </a:lnTo>
                <a:lnTo>
                  <a:pt x="1255752" y="6857994"/>
                </a:lnTo>
                <a:close/>
              </a:path>
            </a:pathLst>
          </a:custGeom>
          <a:solidFill>
            <a:srgbClr val="226192">
              <a:alpha val="7921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4" y="3267074"/>
                </a:moveTo>
                <a:lnTo>
                  <a:pt x="0" y="3267074"/>
                </a:lnTo>
                <a:lnTo>
                  <a:pt x="1819274" y="0"/>
                </a:lnTo>
                <a:lnTo>
                  <a:pt x="1819274" y="3267074"/>
                </a:lnTo>
                <a:close/>
              </a:path>
            </a:pathLst>
          </a:custGeom>
          <a:solidFill>
            <a:srgbClr val="17AEE3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3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3" y="2847974"/>
                </a:lnTo>
                <a:close/>
              </a:path>
            </a:pathLst>
          </a:custGeom>
          <a:solidFill>
            <a:srgbClr val="5FCAEE">
              <a:alpha val="6941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2625" y="-27559"/>
            <a:ext cx="10706749" cy="1488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98550" y="2354410"/>
            <a:ext cx="6690359" cy="322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7" y="6453814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876299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299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6" y="1057273"/>
                  </a:moveTo>
                  <a:lnTo>
                    <a:pt x="264310" y="1057273"/>
                  </a:lnTo>
                  <a:lnTo>
                    <a:pt x="0" y="528699"/>
                  </a:lnTo>
                  <a:lnTo>
                    <a:pt x="264310" y="0"/>
                  </a:lnTo>
                  <a:lnTo>
                    <a:pt x="964436" y="0"/>
                  </a:lnTo>
                  <a:lnTo>
                    <a:pt x="1228723" y="528699"/>
                  </a:lnTo>
                  <a:lnTo>
                    <a:pt x="964436" y="1057273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4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6" y="561973"/>
                  </a:moveTo>
                  <a:lnTo>
                    <a:pt x="140460" y="561973"/>
                  </a:lnTo>
                  <a:lnTo>
                    <a:pt x="0" y="280922"/>
                  </a:lnTo>
                  <a:lnTo>
                    <a:pt x="140460" y="0"/>
                  </a:lnTo>
                  <a:lnTo>
                    <a:pt x="507236" y="0"/>
                  </a:lnTo>
                  <a:lnTo>
                    <a:pt x="647698" y="280922"/>
                  </a:lnTo>
                  <a:lnTo>
                    <a:pt x="507236" y="561973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6" y="1438273"/>
                </a:moveTo>
                <a:lnTo>
                  <a:pt x="359535" y="1438273"/>
                </a:lnTo>
                <a:lnTo>
                  <a:pt x="0" y="719072"/>
                </a:lnTo>
                <a:lnTo>
                  <a:pt x="359535" y="0"/>
                </a:lnTo>
                <a:lnTo>
                  <a:pt x="1307336" y="0"/>
                </a:lnTo>
                <a:lnTo>
                  <a:pt x="1666873" y="719072"/>
                </a:lnTo>
                <a:lnTo>
                  <a:pt x="1307336" y="1438273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5" y="619123"/>
                </a:moveTo>
                <a:lnTo>
                  <a:pt x="154810" y="619123"/>
                </a:lnTo>
                <a:lnTo>
                  <a:pt x="0" y="309623"/>
                </a:lnTo>
                <a:lnTo>
                  <a:pt x="154810" y="0"/>
                </a:lnTo>
                <a:lnTo>
                  <a:pt x="569085" y="0"/>
                </a:lnTo>
                <a:lnTo>
                  <a:pt x="723898" y="309623"/>
                </a:lnTo>
                <a:lnTo>
                  <a:pt x="569085" y="619123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6077" rIns="0" bIns="0" rtlCol="0">
            <a:spAutoFit/>
          </a:bodyPr>
          <a:lstStyle/>
          <a:p>
            <a:pPr marL="626745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F0F0F"/>
                </a:solidFill>
              </a:rPr>
              <a:t>Employee</a:t>
            </a:r>
            <a:r>
              <a:rPr sz="3200" spc="-140" dirty="0">
                <a:solidFill>
                  <a:srgbClr val="0F0F0F"/>
                </a:solidFill>
              </a:rPr>
              <a:t> </a:t>
            </a:r>
            <a:r>
              <a:rPr sz="3200" dirty="0">
                <a:solidFill>
                  <a:srgbClr val="0F0F0F"/>
                </a:solidFill>
              </a:rPr>
              <a:t>Data</a:t>
            </a:r>
            <a:r>
              <a:rPr sz="3200" spc="-200" dirty="0">
                <a:solidFill>
                  <a:srgbClr val="0F0F0F"/>
                </a:solidFill>
              </a:rPr>
              <a:t> </a:t>
            </a:r>
            <a:r>
              <a:rPr sz="3200" dirty="0">
                <a:solidFill>
                  <a:srgbClr val="0F0F0F"/>
                </a:solidFill>
              </a:rPr>
              <a:t>Analysis</a:t>
            </a:r>
            <a:r>
              <a:rPr sz="3200" spc="-90" dirty="0">
                <a:solidFill>
                  <a:srgbClr val="0F0F0F"/>
                </a:solidFill>
              </a:rPr>
              <a:t> </a:t>
            </a:r>
            <a:r>
              <a:rPr sz="3200" dirty="0">
                <a:solidFill>
                  <a:srgbClr val="0F0F0F"/>
                </a:solidFill>
              </a:rPr>
              <a:t>using</a:t>
            </a:r>
            <a:r>
              <a:rPr sz="3200" spc="-85" dirty="0">
                <a:solidFill>
                  <a:srgbClr val="0F0F0F"/>
                </a:solidFill>
              </a:rPr>
              <a:t> </a:t>
            </a:r>
            <a:r>
              <a:rPr sz="3200" spc="-10" dirty="0">
                <a:solidFill>
                  <a:srgbClr val="0F0F0F"/>
                </a:solidFill>
              </a:rPr>
              <a:t>Excel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8" cy="17779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9957" y="2983695"/>
            <a:ext cx="832612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STUDENT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NAME: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lang="en-IN" sz="2400" b="1" spc="-45">
                <a:latin typeface="Calibri"/>
                <a:cs typeface="Calibri"/>
              </a:rPr>
              <a:t>V SHREYA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REGISTER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NO:</a:t>
            </a:r>
            <a:r>
              <a:rPr sz="2400" b="1" spc="-10" dirty="0">
                <a:latin typeface="Calibri"/>
                <a:cs typeface="Calibri"/>
              </a:rPr>
              <a:t>3122</a:t>
            </a:r>
            <a:r>
              <a:rPr lang="en-IN" sz="2400" b="1" spc="-10" dirty="0">
                <a:latin typeface="Calibri"/>
                <a:cs typeface="Calibri"/>
              </a:rPr>
              <a:t>16313</a:t>
            </a:r>
            <a:br>
              <a:rPr lang="en-IN" sz="2400" b="1" spc="-10" dirty="0">
                <a:latin typeface="Calibri"/>
                <a:cs typeface="Calibri"/>
              </a:rPr>
            </a:b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DEPARTMENT: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B.COM(GENERAL)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COLLEGE: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lang="en-IN" sz="2400" b="1" spc="-80" dirty="0">
                <a:latin typeface="Calibri"/>
                <a:cs typeface="Calibri"/>
              </a:rPr>
              <a:t>SHASUN JAIN </a:t>
            </a:r>
            <a:r>
              <a:rPr sz="2400" b="1" spc="-10" dirty="0">
                <a:latin typeface="Calibri"/>
                <a:cs typeface="Calibri"/>
              </a:rPr>
              <a:t>COLLEGE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FOR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WOMEN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3"/>
                </a:moveTo>
                <a:lnTo>
                  <a:pt x="0" y="180973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3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8" cy="1777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02617" y="6446285"/>
            <a:ext cx="1720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6288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rebuchet MS"/>
                <a:cs typeface="Trebuchet MS"/>
              </a:rPr>
              <a:t>MODELLING</a:t>
            </a:r>
          </a:p>
        </p:txBody>
      </p:sp>
      <p:sp>
        <p:nvSpPr>
          <p:cNvPr id="6" name="object 6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8"/>
                </a:moveTo>
                <a:lnTo>
                  <a:pt x="0" y="457198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8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16100" y="1580408"/>
            <a:ext cx="749173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STEP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-</a:t>
            </a:r>
            <a:r>
              <a:rPr sz="2400" b="1" spc="-6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12700" marR="1247140">
              <a:lnSpc>
                <a:spcPct val="100000"/>
              </a:lnSpc>
              <a:tabLst>
                <a:tab pos="4873625" algn="l"/>
              </a:tabLst>
            </a:pPr>
            <a:r>
              <a:rPr sz="2400" b="1" spc="-10" dirty="0">
                <a:latin typeface="Calibri"/>
                <a:cs typeface="Calibri"/>
              </a:rPr>
              <a:t>DOWNLOAD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EMPLOYEE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DATASET</a:t>
            </a:r>
            <a:r>
              <a:rPr sz="2400" b="1" dirty="0">
                <a:latin typeface="Calibri"/>
                <a:cs typeface="Calibri"/>
              </a:rPr>
              <a:t>	IN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KAGGLE </a:t>
            </a:r>
            <a:r>
              <a:rPr sz="2400" b="1" dirty="0">
                <a:latin typeface="Calibri"/>
                <a:cs typeface="Calibri"/>
              </a:rPr>
              <a:t>STEP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-</a:t>
            </a:r>
            <a:r>
              <a:rPr sz="2400" b="1" spc="-60" dirty="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12700" marR="240665">
              <a:lnSpc>
                <a:spcPct val="100000"/>
              </a:lnSpc>
              <a:tabLst>
                <a:tab pos="4697095" algn="l"/>
              </a:tabLst>
            </a:pPr>
            <a:r>
              <a:rPr sz="2400" b="1" dirty="0">
                <a:latin typeface="Calibri"/>
                <a:cs typeface="Calibri"/>
              </a:rPr>
              <a:t>SELECT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ENTIRE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105" dirty="0">
                <a:latin typeface="Calibri"/>
                <a:cs typeface="Calibri"/>
              </a:rPr>
              <a:t>DATA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CLICK</a:t>
            </a:r>
            <a:r>
              <a:rPr sz="2400" b="1" dirty="0">
                <a:latin typeface="Calibri"/>
                <a:cs typeface="Calibri"/>
              </a:rPr>
              <a:t>	ON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5" dirty="0">
                <a:latin typeface="Calibri"/>
                <a:cs typeface="Calibri"/>
              </a:rPr>
              <a:t>DATA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CLICK </a:t>
            </a:r>
            <a:r>
              <a:rPr sz="2400" b="1" dirty="0">
                <a:latin typeface="Calibri"/>
                <a:cs typeface="Calibri"/>
              </a:rPr>
              <a:t>ON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FILTER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OPTION.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STEP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-</a:t>
            </a:r>
            <a:r>
              <a:rPr sz="2400" b="1" spc="-60" dirty="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  <a:p>
            <a:pPr marL="12700" marR="3376929">
              <a:lnSpc>
                <a:spcPct val="100000"/>
              </a:lnSpc>
            </a:pPr>
            <a:r>
              <a:rPr sz="2400" b="1" spc="-25" dirty="0">
                <a:latin typeface="Calibri"/>
                <a:cs typeface="Calibri"/>
              </a:rPr>
              <a:t>FILTER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FTP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FROM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TO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Z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ORDER. </a:t>
            </a:r>
            <a:r>
              <a:rPr sz="2400" b="1" dirty="0">
                <a:latin typeface="Calibri"/>
                <a:cs typeface="Calibri"/>
              </a:rPr>
              <a:t>STEP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-</a:t>
            </a:r>
            <a:r>
              <a:rPr sz="2400" b="1" spc="-60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tabLst>
                <a:tab pos="2639695" algn="l"/>
                <a:tab pos="4697095" algn="l"/>
              </a:tabLst>
            </a:pPr>
            <a:r>
              <a:rPr sz="2400" b="1" dirty="0">
                <a:latin typeface="Calibri"/>
                <a:cs typeface="Calibri"/>
              </a:rPr>
              <a:t>SELECT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ENTIRE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105" dirty="0">
                <a:latin typeface="Calibri"/>
                <a:cs typeface="Calibri"/>
              </a:rPr>
              <a:t>DATA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CLICK</a:t>
            </a:r>
            <a:r>
              <a:rPr sz="2400" b="1" dirty="0">
                <a:latin typeface="Calibri"/>
                <a:cs typeface="Calibri"/>
              </a:rPr>
              <a:t>	ON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INSERT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CLICK </a:t>
            </a:r>
            <a:r>
              <a:rPr sz="2400" b="1" dirty="0">
                <a:latin typeface="Calibri"/>
                <a:cs typeface="Calibri"/>
              </a:rPr>
              <a:t>ON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PIVOT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35" dirty="0">
                <a:latin typeface="Calibri"/>
                <a:cs typeface="Calibri"/>
              </a:rPr>
              <a:t>TABLE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TO</a:t>
            </a:r>
            <a:r>
              <a:rPr sz="2400" b="1" dirty="0">
                <a:latin typeface="Calibri"/>
                <a:cs typeface="Calibri"/>
              </a:rPr>
              <a:t>	</a:t>
            </a:r>
            <a:r>
              <a:rPr sz="2400" b="1" spc="-35" dirty="0">
                <a:latin typeface="Calibri"/>
                <a:cs typeface="Calibri"/>
              </a:rPr>
              <a:t>CREATE</a:t>
            </a:r>
            <a:r>
              <a:rPr sz="2400" b="1" spc="-10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PIVOT</a:t>
            </a:r>
            <a:r>
              <a:rPr sz="2400" b="1" spc="-1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237" y="987318"/>
            <a:ext cx="7425690" cy="402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295" indent="-4425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55295" algn="l"/>
              </a:tabLst>
            </a:pPr>
            <a:r>
              <a:rPr sz="2350" b="1" spc="-10" dirty="0">
                <a:latin typeface="Times New Roman"/>
                <a:cs typeface="Times New Roman"/>
              </a:rPr>
              <a:t>STEP</a:t>
            </a:r>
            <a:r>
              <a:rPr sz="2350" b="1" spc="-110" dirty="0">
                <a:latin typeface="Times New Roman"/>
                <a:cs typeface="Times New Roman"/>
              </a:rPr>
              <a:t> </a:t>
            </a:r>
            <a:r>
              <a:rPr sz="2350" b="1" spc="-10" dirty="0">
                <a:latin typeface="Times New Roman"/>
                <a:cs typeface="Times New Roman"/>
              </a:rPr>
              <a:t>-</a:t>
            </a:r>
            <a:r>
              <a:rPr sz="2350" b="1" spc="-50" dirty="0">
                <a:latin typeface="Times New Roman"/>
                <a:cs typeface="Times New Roman"/>
              </a:rPr>
              <a:t>5</a:t>
            </a:r>
            <a:endParaRPr sz="2350">
              <a:latin typeface="Times New Roman"/>
              <a:cs typeface="Times New Roman"/>
            </a:endParaRPr>
          </a:p>
          <a:p>
            <a:pPr marL="455295" marR="5080" indent="910590">
              <a:lnSpc>
                <a:spcPts val="2870"/>
              </a:lnSpc>
              <a:spcBef>
                <a:spcPts val="55"/>
              </a:spcBef>
            </a:pPr>
            <a:r>
              <a:rPr sz="2350" b="1" dirty="0">
                <a:latin typeface="Times New Roman"/>
                <a:cs typeface="Times New Roman"/>
              </a:rPr>
              <a:t>DRAG</a:t>
            </a:r>
            <a:r>
              <a:rPr sz="2350" b="1" spc="-120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THE</a:t>
            </a:r>
            <a:r>
              <a:rPr sz="2350" b="1" spc="-50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NEEDED</a:t>
            </a:r>
            <a:r>
              <a:rPr sz="2350" b="1" spc="-55" dirty="0">
                <a:latin typeface="Times New Roman"/>
                <a:cs typeface="Times New Roman"/>
              </a:rPr>
              <a:t> </a:t>
            </a:r>
            <a:r>
              <a:rPr sz="2350" b="1" spc="-110" dirty="0">
                <a:latin typeface="Times New Roman"/>
                <a:cs typeface="Times New Roman"/>
              </a:rPr>
              <a:t>DATA</a:t>
            </a:r>
            <a:r>
              <a:rPr sz="2350" b="1" spc="-260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AND</a:t>
            </a:r>
            <a:r>
              <a:rPr sz="2350" b="1" spc="-50" dirty="0">
                <a:latin typeface="Times New Roman"/>
                <a:cs typeface="Times New Roman"/>
              </a:rPr>
              <a:t> </a:t>
            </a:r>
            <a:r>
              <a:rPr sz="2350" b="1" spc="-25" dirty="0">
                <a:latin typeface="Times New Roman"/>
                <a:cs typeface="Times New Roman"/>
              </a:rPr>
              <a:t>CREATE</a:t>
            </a:r>
            <a:r>
              <a:rPr sz="2350" b="1" spc="-35" dirty="0">
                <a:latin typeface="Times New Roman"/>
                <a:cs typeface="Times New Roman"/>
              </a:rPr>
              <a:t> </a:t>
            </a:r>
            <a:r>
              <a:rPr sz="2350" b="1" spc="-50" dirty="0">
                <a:latin typeface="Times New Roman"/>
                <a:cs typeface="Times New Roman"/>
              </a:rPr>
              <a:t>A </a:t>
            </a:r>
            <a:r>
              <a:rPr sz="2350" b="1" spc="-20" dirty="0">
                <a:latin typeface="Times New Roman"/>
                <a:cs typeface="Times New Roman"/>
              </a:rPr>
              <a:t>PIVOT</a:t>
            </a:r>
            <a:r>
              <a:rPr sz="2350" b="1" spc="-100" dirty="0">
                <a:latin typeface="Times New Roman"/>
                <a:cs typeface="Times New Roman"/>
              </a:rPr>
              <a:t> </a:t>
            </a:r>
            <a:r>
              <a:rPr sz="2350" b="1" spc="-10" dirty="0">
                <a:latin typeface="Times New Roman"/>
                <a:cs typeface="Times New Roman"/>
              </a:rPr>
              <a:t>TABLE.</a:t>
            </a:r>
            <a:endParaRPr sz="2350">
              <a:latin typeface="Times New Roman"/>
              <a:cs typeface="Times New Roman"/>
            </a:endParaRPr>
          </a:p>
          <a:p>
            <a:pPr marL="455295" indent="-442595">
              <a:lnSpc>
                <a:spcPts val="2805"/>
              </a:lnSpc>
              <a:buFont typeface="Arial"/>
              <a:buChar char="●"/>
              <a:tabLst>
                <a:tab pos="455295" algn="l"/>
              </a:tabLst>
            </a:pPr>
            <a:r>
              <a:rPr sz="2350" b="1" spc="-10" dirty="0">
                <a:latin typeface="Times New Roman"/>
                <a:cs typeface="Times New Roman"/>
              </a:rPr>
              <a:t>STEP</a:t>
            </a:r>
            <a:r>
              <a:rPr sz="2350" b="1" spc="-110" dirty="0">
                <a:latin typeface="Times New Roman"/>
                <a:cs typeface="Times New Roman"/>
              </a:rPr>
              <a:t> </a:t>
            </a:r>
            <a:r>
              <a:rPr sz="2350" b="1" spc="-10" dirty="0">
                <a:latin typeface="Times New Roman"/>
                <a:cs typeface="Times New Roman"/>
              </a:rPr>
              <a:t>-</a:t>
            </a:r>
            <a:r>
              <a:rPr sz="2350" b="1" spc="-50" dirty="0">
                <a:latin typeface="Times New Roman"/>
                <a:cs typeface="Times New Roman"/>
              </a:rPr>
              <a:t>6</a:t>
            </a:r>
            <a:endParaRPr sz="2350">
              <a:latin typeface="Times New Roman"/>
              <a:cs typeface="Times New Roman"/>
            </a:endParaRPr>
          </a:p>
          <a:p>
            <a:pPr marL="912494" marR="139700" indent="151765">
              <a:lnSpc>
                <a:spcPts val="2870"/>
              </a:lnSpc>
              <a:spcBef>
                <a:spcPts val="50"/>
              </a:spcBef>
            </a:pPr>
            <a:r>
              <a:rPr sz="2350" b="1" dirty="0">
                <a:latin typeface="Times New Roman"/>
                <a:cs typeface="Times New Roman"/>
              </a:rPr>
              <a:t>SELECT</a:t>
            </a:r>
            <a:r>
              <a:rPr sz="2350" b="1" spc="-120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THE</a:t>
            </a:r>
            <a:r>
              <a:rPr sz="2350" b="1" spc="-20" dirty="0">
                <a:latin typeface="Times New Roman"/>
                <a:cs typeface="Times New Roman"/>
              </a:rPr>
              <a:t> PIVOT</a:t>
            </a:r>
            <a:r>
              <a:rPr sz="2350" b="1" spc="-105" dirty="0">
                <a:latin typeface="Times New Roman"/>
                <a:cs typeface="Times New Roman"/>
              </a:rPr>
              <a:t> </a:t>
            </a:r>
            <a:r>
              <a:rPr sz="2350" b="1" spc="-45" dirty="0">
                <a:latin typeface="Times New Roman"/>
                <a:cs typeface="Times New Roman"/>
              </a:rPr>
              <a:t>TABLE</a:t>
            </a:r>
            <a:r>
              <a:rPr sz="2350" b="1" spc="-13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AND</a:t>
            </a:r>
            <a:r>
              <a:rPr sz="2350" b="1" spc="-20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CLICK</a:t>
            </a:r>
            <a:r>
              <a:rPr sz="2350" b="1" spc="-25" dirty="0">
                <a:latin typeface="Times New Roman"/>
                <a:cs typeface="Times New Roman"/>
              </a:rPr>
              <a:t> ON </a:t>
            </a:r>
            <a:r>
              <a:rPr sz="2350" b="1" spc="-10" dirty="0">
                <a:latin typeface="Times New Roman"/>
                <a:cs typeface="Times New Roman"/>
              </a:rPr>
              <a:t>INSERT.</a:t>
            </a:r>
            <a:endParaRPr sz="2350">
              <a:latin typeface="Times New Roman"/>
              <a:cs typeface="Times New Roman"/>
            </a:endParaRPr>
          </a:p>
          <a:p>
            <a:pPr marL="455295" indent="-410845">
              <a:lnSpc>
                <a:spcPts val="2810"/>
              </a:lnSpc>
              <a:buSzPct val="85106"/>
              <a:buFont typeface="Arial"/>
              <a:buChar char="●"/>
              <a:tabLst>
                <a:tab pos="455295" algn="l"/>
              </a:tabLst>
            </a:pPr>
            <a:r>
              <a:rPr sz="2350" b="1" spc="-20" dirty="0">
                <a:latin typeface="Times New Roman"/>
                <a:cs typeface="Times New Roman"/>
              </a:rPr>
              <a:t>STEP-</a:t>
            </a:r>
            <a:r>
              <a:rPr sz="2350" b="1" spc="-50" dirty="0">
                <a:latin typeface="Times New Roman"/>
                <a:cs typeface="Times New Roman"/>
              </a:rPr>
              <a:t>7</a:t>
            </a:r>
            <a:endParaRPr sz="2350">
              <a:latin typeface="Times New Roman"/>
              <a:cs typeface="Times New Roman"/>
            </a:endParaRPr>
          </a:p>
          <a:p>
            <a:pPr marL="455295" marR="667385" indent="530860">
              <a:lnSpc>
                <a:spcPts val="2870"/>
              </a:lnSpc>
              <a:spcBef>
                <a:spcPts val="55"/>
              </a:spcBef>
            </a:pPr>
            <a:r>
              <a:rPr sz="2350" b="1" dirty="0">
                <a:latin typeface="Times New Roman"/>
                <a:cs typeface="Times New Roman"/>
              </a:rPr>
              <a:t>NOW</a:t>
            </a:r>
            <a:r>
              <a:rPr sz="2350" b="1" spc="-60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CLICK</a:t>
            </a:r>
            <a:r>
              <a:rPr sz="2350" b="1" spc="-10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ON</a:t>
            </a:r>
            <a:r>
              <a:rPr sz="2350" b="1" spc="-50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THE</a:t>
            </a:r>
            <a:r>
              <a:rPr sz="2350" b="1" spc="-15" dirty="0">
                <a:latin typeface="Times New Roman"/>
                <a:cs typeface="Times New Roman"/>
              </a:rPr>
              <a:t> </a:t>
            </a:r>
            <a:r>
              <a:rPr sz="2350" b="1" spc="-30" dirty="0">
                <a:latin typeface="Times New Roman"/>
                <a:cs typeface="Times New Roman"/>
              </a:rPr>
              <a:t>CHART</a:t>
            </a:r>
            <a:r>
              <a:rPr sz="2350" b="1" spc="-95" dirty="0">
                <a:latin typeface="Times New Roman"/>
                <a:cs typeface="Times New Roman"/>
              </a:rPr>
              <a:t> </a:t>
            </a:r>
            <a:r>
              <a:rPr sz="2350" b="1" spc="-55" dirty="0">
                <a:latin typeface="Times New Roman"/>
                <a:cs typeface="Times New Roman"/>
              </a:rPr>
              <a:t>THAT</a:t>
            </a:r>
            <a:r>
              <a:rPr sz="2350" b="1" spc="-135" dirty="0">
                <a:latin typeface="Times New Roman"/>
                <a:cs typeface="Times New Roman"/>
              </a:rPr>
              <a:t> </a:t>
            </a:r>
            <a:r>
              <a:rPr sz="2350" b="1" spc="-25" dirty="0">
                <a:latin typeface="Times New Roman"/>
                <a:cs typeface="Times New Roman"/>
              </a:rPr>
              <a:t>YOU </a:t>
            </a:r>
            <a:r>
              <a:rPr sz="2350" b="1" spc="-10" dirty="0">
                <a:latin typeface="Times New Roman"/>
                <a:cs typeface="Times New Roman"/>
              </a:rPr>
              <a:t>WANT.</a:t>
            </a:r>
            <a:endParaRPr sz="2350">
              <a:latin typeface="Times New Roman"/>
              <a:cs typeface="Times New Roman"/>
            </a:endParaRPr>
          </a:p>
          <a:p>
            <a:pPr marL="455295" indent="-442595">
              <a:lnSpc>
                <a:spcPts val="2810"/>
              </a:lnSpc>
              <a:buFont typeface="Arial"/>
              <a:buChar char="●"/>
              <a:tabLst>
                <a:tab pos="455295" algn="l"/>
              </a:tabLst>
            </a:pPr>
            <a:r>
              <a:rPr sz="2350" b="1" spc="-10" dirty="0">
                <a:latin typeface="Times New Roman"/>
                <a:cs typeface="Times New Roman"/>
              </a:rPr>
              <a:t>STEP</a:t>
            </a:r>
            <a:r>
              <a:rPr sz="2350" b="1" spc="-110" dirty="0">
                <a:latin typeface="Times New Roman"/>
                <a:cs typeface="Times New Roman"/>
              </a:rPr>
              <a:t> </a:t>
            </a:r>
            <a:r>
              <a:rPr sz="2350" b="1" spc="-10" dirty="0">
                <a:latin typeface="Times New Roman"/>
                <a:cs typeface="Times New Roman"/>
              </a:rPr>
              <a:t>-</a:t>
            </a:r>
            <a:r>
              <a:rPr sz="2350" b="1" spc="-50" dirty="0">
                <a:latin typeface="Times New Roman"/>
                <a:cs typeface="Times New Roman"/>
              </a:rPr>
              <a:t>8</a:t>
            </a:r>
            <a:endParaRPr sz="2350">
              <a:latin typeface="Times New Roman"/>
              <a:cs typeface="Times New Roman"/>
            </a:endParaRPr>
          </a:p>
          <a:p>
            <a:pPr marL="1055370">
              <a:lnSpc>
                <a:spcPct val="100000"/>
              </a:lnSpc>
              <a:spcBef>
                <a:spcPts val="45"/>
              </a:spcBef>
            </a:pPr>
            <a:r>
              <a:rPr sz="2350" b="1" dirty="0">
                <a:latin typeface="Times New Roman"/>
                <a:cs typeface="Times New Roman"/>
              </a:rPr>
              <a:t>THE</a:t>
            </a:r>
            <a:r>
              <a:rPr sz="2350" b="1" spc="-45" dirty="0">
                <a:latin typeface="Times New Roman"/>
                <a:cs typeface="Times New Roman"/>
              </a:rPr>
              <a:t> </a:t>
            </a:r>
            <a:r>
              <a:rPr sz="2350" b="1" spc="-20" dirty="0">
                <a:latin typeface="Times New Roman"/>
                <a:cs typeface="Times New Roman"/>
              </a:rPr>
              <a:t>CHART</a:t>
            </a:r>
            <a:r>
              <a:rPr sz="2350" b="1" spc="-80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IS</a:t>
            </a:r>
            <a:r>
              <a:rPr sz="2350" b="1" spc="-40" dirty="0">
                <a:latin typeface="Times New Roman"/>
                <a:cs typeface="Times New Roman"/>
              </a:rPr>
              <a:t> </a:t>
            </a:r>
            <a:r>
              <a:rPr sz="2350" b="1" spc="-10" dirty="0">
                <a:latin typeface="Times New Roman"/>
                <a:cs typeface="Times New Roman"/>
              </a:rPr>
              <a:t>CREATED.</a:t>
            </a:r>
            <a:endParaRPr sz="2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8249" y="251616"/>
            <a:ext cx="24434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0" dirty="0">
                <a:latin typeface="Trebuchet MS"/>
                <a:cs typeface="Trebuchet MS"/>
              </a:rPr>
              <a:t>RESULTS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249" y="1005216"/>
            <a:ext cx="23514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70" dirty="0">
                <a:latin typeface="Trebuchet MS"/>
                <a:cs typeface="Trebuchet MS"/>
              </a:rPr>
              <a:t>1.TABLE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2617" y="6446285"/>
            <a:ext cx="1720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2227250"/>
            <a:ext cx="6913225" cy="39403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1057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rebuchet MS"/>
                <a:cs typeface="Trebuchet MS"/>
              </a:rPr>
              <a:t>2.GRAPH</a:t>
            </a:r>
            <a:r>
              <a:rPr spc="-190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3300" y="1761500"/>
            <a:ext cx="7711224" cy="42459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105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Could</a:t>
            </a:r>
            <a:r>
              <a:rPr spc="-65" dirty="0"/>
              <a:t> </a:t>
            </a:r>
            <a:r>
              <a:rPr dirty="0"/>
              <a:t>you</a:t>
            </a:r>
            <a:r>
              <a:rPr spc="-65" dirty="0"/>
              <a:t> </a:t>
            </a:r>
            <a:r>
              <a:rPr dirty="0"/>
              <a:t>clarify</a:t>
            </a:r>
            <a:r>
              <a:rPr spc="-60" dirty="0"/>
              <a:t> </a:t>
            </a:r>
            <a:r>
              <a:rPr dirty="0"/>
              <a:t>what</a:t>
            </a:r>
            <a:r>
              <a:rPr spc="-65" dirty="0"/>
              <a:t> </a:t>
            </a:r>
            <a:r>
              <a:rPr dirty="0"/>
              <a:t>you</a:t>
            </a:r>
            <a:r>
              <a:rPr spc="-65" dirty="0"/>
              <a:t> </a:t>
            </a:r>
            <a:r>
              <a:rPr dirty="0"/>
              <a:t>mean</a:t>
            </a:r>
            <a:r>
              <a:rPr spc="-60" dirty="0"/>
              <a:t> </a:t>
            </a:r>
            <a:r>
              <a:rPr spc="-25" dirty="0"/>
              <a:t>by </a:t>
            </a:r>
            <a:r>
              <a:rPr dirty="0"/>
              <a:t>"Kaggle</a:t>
            </a:r>
            <a:r>
              <a:rPr spc="-85" dirty="0"/>
              <a:t> </a:t>
            </a:r>
            <a:r>
              <a:rPr spc="-10" dirty="0"/>
              <a:t>conclusion"?</a:t>
            </a:r>
            <a:r>
              <a:rPr spc="-90" dirty="0"/>
              <a:t> </a:t>
            </a:r>
            <a:r>
              <a:rPr dirty="0"/>
              <a:t>Are</a:t>
            </a:r>
            <a:r>
              <a:rPr spc="-80" dirty="0"/>
              <a:t> </a:t>
            </a:r>
            <a:r>
              <a:rPr dirty="0"/>
              <a:t>you</a:t>
            </a:r>
            <a:r>
              <a:rPr spc="-85" dirty="0"/>
              <a:t> </a:t>
            </a:r>
            <a:r>
              <a:rPr spc="-10" dirty="0"/>
              <a:t>asking</a:t>
            </a:r>
            <a:r>
              <a:rPr spc="750" dirty="0"/>
              <a:t> </a:t>
            </a:r>
            <a:r>
              <a:rPr dirty="0"/>
              <a:t>about</a:t>
            </a:r>
            <a:r>
              <a:rPr spc="-55" dirty="0"/>
              <a:t> </a:t>
            </a:r>
            <a:r>
              <a:rPr dirty="0"/>
              <a:t>how</a:t>
            </a:r>
            <a:r>
              <a:rPr spc="-50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write</a:t>
            </a:r>
            <a:r>
              <a:rPr spc="-55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spc="-10" dirty="0"/>
              <a:t>conclusion</a:t>
            </a:r>
            <a:r>
              <a:rPr spc="-50" dirty="0"/>
              <a:t> </a:t>
            </a:r>
            <a:r>
              <a:rPr dirty="0"/>
              <a:t>for</a:t>
            </a:r>
            <a:r>
              <a:rPr spc="-50" dirty="0"/>
              <a:t> a </a:t>
            </a:r>
            <a:r>
              <a:rPr dirty="0"/>
              <a:t>Kaggle</a:t>
            </a:r>
            <a:r>
              <a:rPr spc="-70" dirty="0"/>
              <a:t> </a:t>
            </a:r>
            <a:r>
              <a:rPr spc="-10" dirty="0"/>
              <a:t>competition,</a:t>
            </a:r>
            <a:r>
              <a:rPr spc="-75" dirty="0"/>
              <a:t> </a:t>
            </a:r>
            <a:r>
              <a:rPr dirty="0"/>
              <a:t>project,</a:t>
            </a:r>
            <a:r>
              <a:rPr spc="-70" dirty="0"/>
              <a:t> </a:t>
            </a:r>
            <a:r>
              <a:rPr dirty="0"/>
              <a:t>or</a:t>
            </a:r>
            <a:r>
              <a:rPr spc="-70" dirty="0"/>
              <a:t> </a:t>
            </a:r>
            <a:r>
              <a:rPr spc="-10" dirty="0"/>
              <a:t>analysis,</a:t>
            </a:r>
            <a:r>
              <a:rPr spc="750" dirty="0"/>
              <a:t> </a:t>
            </a:r>
            <a:r>
              <a:rPr dirty="0"/>
              <a:t>or</a:t>
            </a:r>
            <a:r>
              <a:rPr spc="-65" dirty="0"/>
              <a:t> </a:t>
            </a:r>
            <a:r>
              <a:rPr dirty="0"/>
              <a:t>do</a:t>
            </a:r>
            <a:r>
              <a:rPr spc="-65" dirty="0"/>
              <a:t> </a:t>
            </a:r>
            <a:r>
              <a:rPr dirty="0"/>
              <a:t>you</a:t>
            </a:r>
            <a:r>
              <a:rPr spc="-65" dirty="0"/>
              <a:t> </a:t>
            </a:r>
            <a:r>
              <a:rPr dirty="0"/>
              <a:t>need</a:t>
            </a:r>
            <a:r>
              <a:rPr spc="-60" dirty="0"/>
              <a:t> </a:t>
            </a:r>
            <a:r>
              <a:rPr spc="-10" dirty="0"/>
              <a:t>information</a:t>
            </a:r>
            <a:r>
              <a:rPr spc="-65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spc="-10" dirty="0"/>
              <a:t>something </a:t>
            </a:r>
            <a:r>
              <a:rPr dirty="0"/>
              <a:t>specific</a:t>
            </a:r>
            <a:r>
              <a:rPr spc="-60" dirty="0"/>
              <a:t> </a:t>
            </a:r>
            <a:r>
              <a:rPr dirty="0"/>
              <a:t>related</a:t>
            </a:r>
            <a:r>
              <a:rPr spc="-60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Kaggle?</a:t>
            </a:r>
            <a:r>
              <a:rPr spc="-55" dirty="0"/>
              <a:t> </a:t>
            </a:r>
            <a:r>
              <a:rPr dirty="0"/>
              <a:t>Let</a:t>
            </a:r>
            <a:r>
              <a:rPr spc="-60" dirty="0"/>
              <a:t> </a:t>
            </a:r>
            <a:r>
              <a:rPr dirty="0"/>
              <a:t>me</a:t>
            </a:r>
            <a:r>
              <a:rPr spc="-60" dirty="0"/>
              <a:t> </a:t>
            </a:r>
            <a:r>
              <a:rPr dirty="0"/>
              <a:t>know</a:t>
            </a:r>
            <a:r>
              <a:rPr spc="-55" dirty="0"/>
              <a:t> </a:t>
            </a:r>
            <a:r>
              <a:rPr spc="-35" dirty="0"/>
              <a:t>so </a:t>
            </a:r>
            <a:r>
              <a:rPr dirty="0"/>
              <a:t>I</a:t>
            </a:r>
            <a:r>
              <a:rPr spc="-65" dirty="0"/>
              <a:t> </a:t>
            </a:r>
            <a:r>
              <a:rPr dirty="0"/>
              <a:t>can</a:t>
            </a:r>
            <a:r>
              <a:rPr spc="-65" dirty="0"/>
              <a:t> </a:t>
            </a:r>
            <a:r>
              <a:rPr dirty="0"/>
              <a:t>assist</a:t>
            </a:r>
            <a:r>
              <a:rPr spc="-65" dirty="0"/>
              <a:t> </a:t>
            </a:r>
            <a:r>
              <a:rPr dirty="0"/>
              <a:t>you</a:t>
            </a:r>
            <a:r>
              <a:rPr spc="-65" dirty="0"/>
              <a:t> </a:t>
            </a:r>
            <a:r>
              <a:rPr spc="-10" dirty="0"/>
              <a:t>better!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612" y="4824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13" y="0"/>
                  </a:moveTo>
                  <a:lnTo>
                    <a:pt x="3147166" y="6853169"/>
                  </a:lnTo>
                </a:path>
                <a:path w="4743450" h="6853555">
                  <a:moveTo>
                    <a:pt x="4743387" y="3690070"/>
                  </a:moveTo>
                  <a:lnTo>
                    <a:pt x="0" y="6853170"/>
                  </a:lnTo>
                </a:path>
              </a:pathLst>
            </a:custGeom>
            <a:ln w="952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6857994"/>
                  </a:moveTo>
                  <a:lnTo>
                    <a:pt x="0" y="6857994"/>
                  </a:lnTo>
                  <a:lnTo>
                    <a:pt x="2044399" y="0"/>
                  </a:lnTo>
                  <a:lnTo>
                    <a:pt x="3009899" y="0"/>
                  </a:lnTo>
                  <a:lnTo>
                    <a:pt x="3009899" y="6857994"/>
                  </a:lnTo>
                  <a:close/>
                </a:path>
              </a:pathLst>
            </a:custGeom>
            <a:solidFill>
              <a:srgbClr val="5FCAEE">
                <a:alpha val="3529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1" y="6857994"/>
                  </a:moveTo>
                  <a:lnTo>
                    <a:pt x="1208884" y="6857994"/>
                  </a:lnTo>
                  <a:lnTo>
                    <a:pt x="0" y="0"/>
                  </a:lnTo>
                  <a:lnTo>
                    <a:pt x="2589121" y="0"/>
                  </a:lnTo>
                  <a:lnTo>
                    <a:pt x="2589121" y="6857994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49" y="3809999"/>
                  </a:moveTo>
                  <a:lnTo>
                    <a:pt x="0" y="3809999"/>
                  </a:lnTo>
                  <a:lnTo>
                    <a:pt x="3257549" y="0"/>
                  </a:lnTo>
                  <a:lnTo>
                    <a:pt x="3257549" y="3809999"/>
                  </a:lnTo>
                  <a:close/>
                </a:path>
              </a:pathLst>
            </a:custGeom>
            <a:solidFill>
              <a:srgbClr val="17AEE3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6857994"/>
                  </a:moveTo>
                  <a:lnTo>
                    <a:pt x="2470019" y="6857994"/>
                  </a:lnTo>
                  <a:lnTo>
                    <a:pt x="0" y="0"/>
                  </a:lnTo>
                  <a:lnTo>
                    <a:pt x="2854069" y="0"/>
                  </a:lnTo>
                  <a:lnTo>
                    <a:pt x="2854069" y="6857994"/>
                  </a:lnTo>
                  <a:close/>
                </a:path>
              </a:pathLst>
            </a:custGeom>
            <a:solidFill>
              <a:srgbClr val="17AEE3">
                <a:alpha val="4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6857994"/>
                  </a:moveTo>
                  <a:lnTo>
                    <a:pt x="0" y="6857994"/>
                  </a:lnTo>
                  <a:lnTo>
                    <a:pt x="1022452" y="0"/>
                  </a:lnTo>
                  <a:lnTo>
                    <a:pt x="1295399" y="0"/>
                  </a:lnTo>
                  <a:lnTo>
                    <a:pt x="1295399" y="6857994"/>
                  </a:lnTo>
                  <a:close/>
                </a:path>
              </a:pathLst>
            </a:custGeom>
            <a:solidFill>
              <a:srgbClr val="2D83C3">
                <a:alpha val="6941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6857994"/>
                  </a:moveTo>
                  <a:lnTo>
                    <a:pt x="1114527" y="6857994"/>
                  </a:lnTo>
                  <a:lnTo>
                    <a:pt x="0" y="0"/>
                  </a:lnTo>
                  <a:lnTo>
                    <a:pt x="1255752" y="0"/>
                  </a:lnTo>
                  <a:lnTo>
                    <a:pt x="1255752" y="6857994"/>
                  </a:lnTo>
                  <a:close/>
                </a:path>
              </a:pathLst>
            </a:custGeom>
            <a:solidFill>
              <a:srgbClr val="226192">
                <a:alpha val="7921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4" y="3267074"/>
                  </a:moveTo>
                  <a:lnTo>
                    <a:pt x="0" y="3267074"/>
                  </a:lnTo>
                  <a:lnTo>
                    <a:pt x="1819274" y="0"/>
                  </a:lnTo>
                  <a:lnTo>
                    <a:pt x="1819274" y="3267074"/>
                  </a:lnTo>
                  <a:close/>
                </a:path>
              </a:pathLst>
            </a:custGeom>
            <a:solidFill>
              <a:srgbClr val="17AEE3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3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3" y="2847974"/>
                </a:lnTo>
                <a:close/>
              </a:path>
            </a:pathLst>
          </a:custGeom>
          <a:solidFill>
            <a:srgbClr val="5FCAEE">
              <a:alpha val="6941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8"/>
                </a:moveTo>
                <a:lnTo>
                  <a:pt x="0" y="457198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8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8"/>
                </a:moveTo>
                <a:lnTo>
                  <a:pt x="0" y="323848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8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3"/>
                </a:moveTo>
                <a:lnTo>
                  <a:pt x="0" y="180973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3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035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spc="-20" dirty="0">
                <a:latin typeface="Trebuchet MS"/>
                <a:cs typeface="Trebuchet MS"/>
              </a:rPr>
              <a:t>PROJECT</a:t>
            </a:r>
            <a:r>
              <a:rPr sz="4250" spc="-245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3" cy="2000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3" cy="295273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290547" y="2100792"/>
            <a:ext cx="7745095" cy="270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637155" algn="l"/>
              </a:tabLst>
            </a:pPr>
            <a:r>
              <a:rPr sz="4400" b="1" dirty="0">
                <a:solidFill>
                  <a:srgbClr val="0F0F0F"/>
                </a:solidFill>
                <a:latin typeface="Times New Roman"/>
                <a:cs typeface="Times New Roman"/>
              </a:rPr>
              <a:t>Employee</a:t>
            </a:r>
            <a:r>
              <a:rPr sz="4400" b="1" spc="-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F0F0F"/>
                </a:solidFill>
                <a:latin typeface="Times New Roman"/>
                <a:cs typeface="Times New Roman"/>
              </a:rPr>
              <a:t>Performance</a:t>
            </a:r>
            <a:r>
              <a:rPr sz="4400" b="1" spc="-23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F0F0F"/>
                </a:solidFill>
                <a:latin typeface="Times New Roman"/>
                <a:cs typeface="Times New Roman"/>
              </a:rPr>
              <a:t>Analysis </a:t>
            </a:r>
            <a:r>
              <a:rPr sz="4400" b="1" dirty="0">
                <a:solidFill>
                  <a:srgbClr val="0F0F0F"/>
                </a:solidFill>
                <a:latin typeface="Times New Roman"/>
                <a:cs typeface="Times New Roman"/>
              </a:rPr>
              <a:t>Based</a:t>
            </a:r>
            <a:r>
              <a:rPr sz="4400" b="1" spc="-10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F0F0F"/>
                </a:solidFill>
                <a:latin typeface="Times New Roman"/>
                <a:cs typeface="Times New Roman"/>
              </a:rPr>
              <a:t>On</a:t>
            </a:r>
            <a:r>
              <a:rPr sz="4400" b="1" spc="-10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F0F0F"/>
                </a:solidFill>
                <a:latin typeface="Times New Roman"/>
                <a:cs typeface="Times New Roman"/>
              </a:rPr>
              <a:t>Departments, Employee</a:t>
            </a:r>
            <a:r>
              <a:rPr sz="4400" b="1" dirty="0">
                <a:solidFill>
                  <a:srgbClr val="0F0F0F"/>
                </a:solidFill>
                <a:latin typeface="Times New Roman"/>
                <a:cs typeface="Times New Roman"/>
              </a:rPr>
              <a:t>	</a:t>
            </a:r>
            <a:r>
              <a:rPr sz="4400" b="1" spc="-95" dirty="0">
                <a:solidFill>
                  <a:srgbClr val="0F0F0F"/>
                </a:solidFill>
                <a:latin typeface="Times New Roman"/>
                <a:cs typeface="Times New Roman"/>
              </a:rPr>
              <a:t>Type</a:t>
            </a:r>
            <a:r>
              <a:rPr sz="4400" b="1" spc="-250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F0F0F"/>
                </a:solidFill>
                <a:latin typeface="Times New Roman"/>
                <a:cs typeface="Times New Roman"/>
              </a:rPr>
              <a:t>And</a:t>
            </a:r>
            <a:r>
              <a:rPr sz="4400" b="1" spc="-120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F0F0F"/>
                </a:solidFill>
                <a:latin typeface="Times New Roman"/>
                <a:cs typeface="Times New Roman"/>
              </a:rPr>
              <a:t>FTE</a:t>
            </a:r>
            <a:r>
              <a:rPr sz="4400" b="1" spc="-70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F0F0F"/>
                </a:solidFill>
                <a:latin typeface="Times New Roman"/>
                <a:cs typeface="Times New Roman"/>
              </a:rPr>
              <a:t>using 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8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6829419"/>
                </a:moveTo>
                <a:lnTo>
                  <a:pt x="0" y="682941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2941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612" y="4824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13" y="0"/>
                  </a:moveTo>
                  <a:lnTo>
                    <a:pt x="3147166" y="6853169"/>
                  </a:lnTo>
                </a:path>
                <a:path w="4743450" h="6853555">
                  <a:moveTo>
                    <a:pt x="4743387" y="3690070"/>
                  </a:moveTo>
                  <a:lnTo>
                    <a:pt x="0" y="6853170"/>
                  </a:lnTo>
                </a:path>
              </a:pathLst>
            </a:custGeom>
            <a:ln w="952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6857994"/>
                  </a:moveTo>
                  <a:lnTo>
                    <a:pt x="0" y="6857994"/>
                  </a:lnTo>
                  <a:lnTo>
                    <a:pt x="2044399" y="0"/>
                  </a:lnTo>
                  <a:lnTo>
                    <a:pt x="3009899" y="0"/>
                  </a:lnTo>
                  <a:lnTo>
                    <a:pt x="3009899" y="6857994"/>
                  </a:lnTo>
                  <a:close/>
                </a:path>
              </a:pathLst>
            </a:custGeom>
            <a:solidFill>
              <a:srgbClr val="5FCAEE">
                <a:alpha val="3529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1" y="6857994"/>
                  </a:moveTo>
                  <a:lnTo>
                    <a:pt x="1208884" y="6857994"/>
                  </a:lnTo>
                  <a:lnTo>
                    <a:pt x="0" y="0"/>
                  </a:lnTo>
                  <a:lnTo>
                    <a:pt x="2589121" y="0"/>
                  </a:lnTo>
                  <a:lnTo>
                    <a:pt x="2589121" y="6857994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49" y="3809999"/>
                  </a:moveTo>
                  <a:lnTo>
                    <a:pt x="0" y="3809999"/>
                  </a:lnTo>
                  <a:lnTo>
                    <a:pt x="3257549" y="0"/>
                  </a:lnTo>
                  <a:lnTo>
                    <a:pt x="3257549" y="3809999"/>
                  </a:lnTo>
                  <a:close/>
                </a:path>
              </a:pathLst>
            </a:custGeom>
            <a:solidFill>
              <a:srgbClr val="17AEE3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6857994"/>
                  </a:moveTo>
                  <a:lnTo>
                    <a:pt x="2470019" y="6857994"/>
                  </a:lnTo>
                  <a:lnTo>
                    <a:pt x="0" y="0"/>
                  </a:lnTo>
                  <a:lnTo>
                    <a:pt x="2854069" y="0"/>
                  </a:lnTo>
                  <a:lnTo>
                    <a:pt x="2854069" y="6857994"/>
                  </a:lnTo>
                  <a:close/>
                </a:path>
              </a:pathLst>
            </a:custGeom>
            <a:solidFill>
              <a:srgbClr val="17AEE3">
                <a:alpha val="4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6857994"/>
                  </a:moveTo>
                  <a:lnTo>
                    <a:pt x="0" y="6857994"/>
                  </a:lnTo>
                  <a:lnTo>
                    <a:pt x="1022452" y="0"/>
                  </a:lnTo>
                  <a:lnTo>
                    <a:pt x="1295399" y="0"/>
                  </a:lnTo>
                  <a:lnTo>
                    <a:pt x="1295399" y="6857994"/>
                  </a:lnTo>
                  <a:close/>
                </a:path>
              </a:pathLst>
            </a:custGeom>
            <a:solidFill>
              <a:srgbClr val="2D83C3">
                <a:alpha val="6941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6857994"/>
                  </a:moveTo>
                  <a:lnTo>
                    <a:pt x="1114527" y="6857994"/>
                  </a:lnTo>
                  <a:lnTo>
                    <a:pt x="0" y="0"/>
                  </a:lnTo>
                  <a:lnTo>
                    <a:pt x="1255752" y="0"/>
                  </a:lnTo>
                  <a:lnTo>
                    <a:pt x="1255752" y="6857994"/>
                  </a:lnTo>
                  <a:close/>
                </a:path>
              </a:pathLst>
            </a:custGeom>
            <a:solidFill>
              <a:srgbClr val="226192">
                <a:alpha val="7921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4" y="3267074"/>
                  </a:moveTo>
                  <a:lnTo>
                    <a:pt x="0" y="3267074"/>
                  </a:lnTo>
                  <a:lnTo>
                    <a:pt x="1819274" y="0"/>
                  </a:lnTo>
                  <a:lnTo>
                    <a:pt x="1819274" y="3267074"/>
                  </a:lnTo>
                  <a:close/>
                </a:path>
              </a:pathLst>
            </a:custGeom>
            <a:solidFill>
              <a:srgbClr val="17AEE3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3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3" y="2847974"/>
                </a:lnTo>
                <a:close/>
              </a:path>
            </a:pathLst>
          </a:custGeom>
          <a:solidFill>
            <a:srgbClr val="5FCAEE">
              <a:alpha val="6941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475" y="6491914"/>
            <a:ext cx="166878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-6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5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4" y="361948"/>
                </a:moveTo>
                <a:lnTo>
                  <a:pt x="132863" y="355483"/>
                </a:lnTo>
                <a:lnTo>
                  <a:pt x="89631" y="337239"/>
                </a:lnTo>
                <a:lnTo>
                  <a:pt x="53006" y="308941"/>
                </a:lnTo>
                <a:lnTo>
                  <a:pt x="24706" y="272314"/>
                </a:lnTo>
                <a:lnTo>
                  <a:pt x="6463" y="229083"/>
                </a:lnTo>
                <a:lnTo>
                  <a:pt x="0" y="180973"/>
                </a:lnTo>
                <a:lnTo>
                  <a:pt x="6463" y="132862"/>
                </a:lnTo>
                <a:lnTo>
                  <a:pt x="24706" y="89631"/>
                </a:lnTo>
                <a:lnTo>
                  <a:pt x="53006" y="53004"/>
                </a:lnTo>
                <a:lnTo>
                  <a:pt x="89631" y="24706"/>
                </a:lnTo>
                <a:lnTo>
                  <a:pt x="132863" y="6462"/>
                </a:lnTo>
                <a:lnTo>
                  <a:pt x="180974" y="0"/>
                </a:lnTo>
                <a:lnTo>
                  <a:pt x="229084" y="6462"/>
                </a:lnTo>
                <a:lnTo>
                  <a:pt x="272314" y="24706"/>
                </a:lnTo>
                <a:lnTo>
                  <a:pt x="308942" y="53004"/>
                </a:lnTo>
                <a:lnTo>
                  <a:pt x="337239" y="89631"/>
                </a:lnTo>
                <a:lnTo>
                  <a:pt x="355484" y="132862"/>
                </a:lnTo>
                <a:lnTo>
                  <a:pt x="361949" y="180973"/>
                </a:lnTo>
                <a:lnTo>
                  <a:pt x="355484" y="229083"/>
                </a:lnTo>
                <a:lnTo>
                  <a:pt x="337239" y="272314"/>
                </a:lnTo>
                <a:lnTo>
                  <a:pt x="308942" y="308941"/>
                </a:lnTo>
                <a:lnTo>
                  <a:pt x="272314" y="337239"/>
                </a:lnTo>
                <a:lnTo>
                  <a:pt x="229084" y="355483"/>
                </a:lnTo>
                <a:lnTo>
                  <a:pt x="180974" y="361948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49" y="647698"/>
                </a:moveTo>
                <a:lnTo>
                  <a:pt x="276002" y="644186"/>
                </a:lnTo>
                <a:lnTo>
                  <a:pt x="230331" y="633986"/>
                </a:lnTo>
                <a:lnTo>
                  <a:pt x="187338" y="617598"/>
                </a:lnTo>
                <a:lnTo>
                  <a:pt x="147527" y="595522"/>
                </a:lnTo>
                <a:lnTo>
                  <a:pt x="111395" y="568261"/>
                </a:lnTo>
                <a:lnTo>
                  <a:pt x="79446" y="536317"/>
                </a:lnTo>
                <a:lnTo>
                  <a:pt x="52184" y="500186"/>
                </a:lnTo>
                <a:lnTo>
                  <a:pt x="30106" y="460373"/>
                </a:lnTo>
                <a:lnTo>
                  <a:pt x="13713" y="417378"/>
                </a:lnTo>
                <a:lnTo>
                  <a:pt x="3510" y="371703"/>
                </a:lnTo>
                <a:lnTo>
                  <a:pt x="0" y="323848"/>
                </a:lnTo>
                <a:lnTo>
                  <a:pt x="3510" y="275994"/>
                </a:lnTo>
                <a:lnTo>
                  <a:pt x="13713" y="230319"/>
                </a:lnTo>
                <a:lnTo>
                  <a:pt x="30106" y="187322"/>
                </a:lnTo>
                <a:lnTo>
                  <a:pt x="52184" y="147509"/>
                </a:lnTo>
                <a:lnTo>
                  <a:pt x="79446" y="111379"/>
                </a:lnTo>
                <a:lnTo>
                  <a:pt x="111395" y="79434"/>
                </a:lnTo>
                <a:lnTo>
                  <a:pt x="147527" y="52173"/>
                </a:lnTo>
                <a:lnTo>
                  <a:pt x="187338" y="30097"/>
                </a:lnTo>
                <a:lnTo>
                  <a:pt x="230331" y="13709"/>
                </a:lnTo>
                <a:lnTo>
                  <a:pt x="276002" y="3509"/>
                </a:lnTo>
                <a:lnTo>
                  <a:pt x="323849" y="0"/>
                </a:lnTo>
                <a:lnTo>
                  <a:pt x="371694" y="3509"/>
                </a:lnTo>
                <a:lnTo>
                  <a:pt x="417367" y="13709"/>
                </a:lnTo>
                <a:lnTo>
                  <a:pt x="460359" y="30097"/>
                </a:lnTo>
                <a:lnTo>
                  <a:pt x="500169" y="52173"/>
                </a:lnTo>
                <a:lnTo>
                  <a:pt x="536302" y="79434"/>
                </a:lnTo>
                <a:lnTo>
                  <a:pt x="568249" y="111379"/>
                </a:lnTo>
                <a:lnTo>
                  <a:pt x="595513" y="147509"/>
                </a:lnTo>
                <a:lnTo>
                  <a:pt x="617592" y="187322"/>
                </a:lnTo>
                <a:lnTo>
                  <a:pt x="633984" y="230319"/>
                </a:lnTo>
                <a:lnTo>
                  <a:pt x="644185" y="275994"/>
                </a:lnTo>
                <a:lnTo>
                  <a:pt x="647699" y="323848"/>
                </a:lnTo>
                <a:lnTo>
                  <a:pt x="644185" y="371703"/>
                </a:lnTo>
                <a:lnTo>
                  <a:pt x="633984" y="417378"/>
                </a:lnTo>
                <a:lnTo>
                  <a:pt x="617592" y="460373"/>
                </a:lnTo>
                <a:lnTo>
                  <a:pt x="595513" y="500186"/>
                </a:lnTo>
                <a:lnTo>
                  <a:pt x="568249" y="536317"/>
                </a:lnTo>
                <a:lnTo>
                  <a:pt x="536302" y="568261"/>
                </a:lnTo>
                <a:lnTo>
                  <a:pt x="500169" y="595522"/>
                </a:lnTo>
                <a:lnTo>
                  <a:pt x="460359" y="617598"/>
                </a:lnTo>
                <a:lnTo>
                  <a:pt x="417367" y="633986"/>
                </a:lnTo>
                <a:lnTo>
                  <a:pt x="371694" y="644186"/>
                </a:lnTo>
                <a:lnTo>
                  <a:pt x="323849" y="647698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48" cy="247648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3" cy="29527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48" cy="300989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0529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312870" y="1462030"/>
            <a:ext cx="4474210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940" indent="-273050">
              <a:lnSpc>
                <a:spcPct val="100000"/>
              </a:lnSpc>
              <a:spcBef>
                <a:spcPts val="100"/>
              </a:spcBef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80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80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80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80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80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800" spc="-1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80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80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8"/>
                </a:moveTo>
                <a:lnTo>
                  <a:pt x="0" y="457198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8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244945" y="2061423"/>
            <a:ext cx="2674620" cy="3257550"/>
            <a:chOff x="8244945" y="2061423"/>
            <a:chExt cx="2674620" cy="3257550"/>
          </a:xfrm>
        </p:grpSpPr>
        <p:sp>
          <p:nvSpPr>
            <p:cNvPr id="4" name="object 4"/>
            <p:cNvSpPr/>
            <p:nvPr/>
          </p:nvSpPr>
          <p:spPr>
            <a:xfrm>
              <a:off x="9563705" y="5023698"/>
              <a:ext cx="175260" cy="180975"/>
            </a:xfrm>
            <a:custGeom>
              <a:avLst/>
              <a:gdLst/>
              <a:ahLst/>
              <a:cxnLst/>
              <a:rect l="l" t="t" r="r" b="b"/>
              <a:pathLst>
                <a:path w="175259" h="180975">
                  <a:moveTo>
                    <a:pt x="175218" y="180973"/>
                  </a:moveTo>
                  <a:lnTo>
                    <a:pt x="0" y="180973"/>
                  </a:lnTo>
                  <a:lnTo>
                    <a:pt x="0" y="0"/>
                  </a:lnTo>
                  <a:lnTo>
                    <a:pt x="175218" y="0"/>
                  </a:lnTo>
                  <a:lnTo>
                    <a:pt x="175218" y="180973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44945" y="2061423"/>
              <a:ext cx="2674409" cy="325754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8"/>
                </a:moveTo>
                <a:lnTo>
                  <a:pt x="0" y="323848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8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0" y="525524"/>
            <a:ext cx="237998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-10" dirty="0">
                <a:latin typeface="Trebuchet MS"/>
                <a:cs typeface="Trebuchet MS"/>
              </a:rPr>
              <a:t>PROBLEM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4075" y="1176575"/>
            <a:ext cx="5974080" cy="4244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Trebuchet MS"/>
                <a:cs typeface="Trebuchet MS"/>
              </a:rPr>
              <a:t>STATEMENT</a:t>
            </a:r>
            <a:endParaRPr sz="3600">
              <a:latin typeface="Trebuchet MS"/>
              <a:cs typeface="Trebuchet MS"/>
            </a:endParaRPr>
          </a:p>
          <a:p>
            <a:pPr marL="85725" marR="5080">
              <a:lnSpc>
                <a:spcPct val="100000"/>
              </a:lnSpc>
              <a:spcBef>
                <a:spcPts val="3695"/>
              </a:spcBef>
            </a:pPr>
            <a:r>
              <a:rPr sz="3000" b="1" dirty="0">
                <a:latin typeface="Calibri"/>
                <a:cs typeface="Calibri"/>
              </a:rPr>
              <a:t>Kaggle</a:t>
            </a:r>
            <a:r>
              <a:rPr sz="3000" b="1" spc="-6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is</a:t>
            </a:r>
            <a:r>
              <a:rPr sz="3000" b="1" spc="-6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a</a:t>
            </a:r>
            <a:r>
              <a:rPr sz="3000" b="1" spc="-6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platform</a:t>
            </a:r>
            <a:r>
              <a:rPr sz="3000" b="1" spc="-6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for</a:t>
            </a:r>
            <a:r>
              <a:rPr sz="3000" b="1" spc="-6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data</a:t>
            </a:r>
            <a:r>
              <a:rPr sz="3000" b="1" spc="-6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science </a:t>
            </a:r>
            <a:r>
              <a:rPr sz="3000" b="1" dirty="0">
                <a:latin typeface="Calibri"/>
                <a:cs typeface="Calibri"/>
              </a:rPr>
              <a:t>and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machine</a:t>
            </a:r>
            <a:r>
              <a:rPr sz="3000" b="1" spc="-2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learning.</a:t>
            </a:r>
            <a:r>
              <a:rPr sz="3000" b="1" spc="-2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It</a:t>
            </a:r>
            <a:r>
              <a:rPr sz="3000" b="1" spc="-2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offers </a:t>
            </a:r>
            <a:r>
              <a:rPr sz="3000" b="1" dirty="0">
                <a:latin typeface="Calibri"/>
                <a:cs typeface="Calibri"/>
              </a:rPr>
              <a:t>datasets,</a:t>
            </a:r>
            <a:r>
              <a:rPr sz="3000" b="1" spc="-9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competitions,</a:t>
            </a:r>
            <a:r>
              <a:rPr sz="3000" b="1" spc="-9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and</a:t>
            </a:r>
            <a:r>
              <a:rPr sz="3000" b="1" spc="-9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tools</a:t>
            </a:r>
            <a:r>
              <a:rPr sz="3000" b="1" spc="-95" dirty="0">
                <a:latin typeface="Calibri"/>
                <a:cs typeface="Calibri"/>
              </a:rPr>
              <a:t> </a:t>
            </a:r>
            <a:r>
              <a:rPr sz="3000" b="1" spc="-25" dirty="0">
                <a:latin typeface="Calibri"/>
                <a:cs typeface="Calibri"/>
              </a:rPr>
              <a:t>to </a:t>
            </a:r>
            <a:r>
              <a:rPr sz="3000" b="1" dirty="0">
                <a:latin typeface="Calibri"/>
                <a:cs typeface="Calibri"/>
              </a:rPr>
              <a:t>help</a:t>
            </a:r>
            <a:r>
              <a:rPr sz="3000" b="1" spc="-8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users</a:t>
            </a:r>
            <a:r>
              <a:rPr sz="3000" b="1" spc="-8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practice,</a:t>
            </a:r>
            <a:r>
              <a:rPr sz="3000" b="1" spc="-8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build,</a:t>
            </a:r>
            <a:r>
              <a:rPr sz="3000" b="1" spc="-8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and</a:t>
            </a:r>
            <a:r>
              <a:rPr sz="3000" b="1" spc="-8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deploy </a:t>
            </a:r>
            <a:r>
              <a:rPr sz="3000" b="1" dirty="0">
                <a:latin typeface="Calibri"/>
                <a:cs typeface="Calibri"/>
              </a:rPr>
              <a:t>models.</a:t>
            </a:r>
            <a:r>
              <a:rPr sz="3000" b="1" spc="-9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It's</a:t>
            </a:r>
            <a:r>
              <a:rPr sz="3000" b="1" spc="-9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widely</a:t>
            </a:r>
            <a:r>
              <a:rPr sz="3000" b="1" spc="-9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used</a:t>
            </a:r>
            <a:r>
              <a:rPr sz="3000" b="1" spc="-9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for</a:t>
            </a:r>
            <a:r>
              <a:rPr sz="3000" b="1" spc="-9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learning, </a:t>
            </a:r>
            <a:r>
              <a:rPr sz="3000" b="1" dirty="0">
                <a:latin typeface="Calibri"/>
                <a:cs typeface="Calibri"/>
              </a:rPr>
              <a:t>sharing</a:t>
            </a:r>
            <a:r>
              <a:rPr sz="3000" b="1" spc="-8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code,</a:t>
            </a:r>
            <a:r>
              <a:rPr sz="3000" b="1" spc="-7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and</a:t>
            </a:r>
            <a:r>
              <a:rPr sz="3000" b="1" spc="-8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collaborating</a:t>
            </a:r>
            <a:r>
              <a:rPr sz="3000" b="1" spc="-75" dirty="0">
                <a:latin typeface="Calibri"/>
                <a:cs typeface="Calibri"/>
              </a:rPr>
              <a:t> </a:t>
            </a:r>
            <a:r>
              <a:rPr sz="3000" b="1" spc="-25" dirty="0">
                <a:latin typeface="Calibri"/>
                <a:cs typeface="Calibri"/>
              </a:rPr>
              <a:t>on </a:t>
            </a:r>
            <a:r>
              <a:rPr sz="3000" b="1" spc="-15" dirty="0">
                <a:latin typeface="Calibri"/>
                <a:cs typeface="Calibri"/>
              </a:rPr>
              <a:t>data-</a:t>
            </a:r>
            <a:r>
              <a:rPr sz="3000" b="1" dirty="0">
                <a:latin typeface="Calibri"/>
                <a:cs typeface="Calibri"/>
              </a:rPr>
              <a:t>driven</a:t>
            </a:r>
            <a:r>
              <a:rPr sz="3000" b="1" spc="-9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projects.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8" cy="17779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8"/>
                </a:moveTo>
                <a:lnTo>
                  <a:pt x="0" y="457198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8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48" y="5895973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3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80973" y="0"/>
                  </a:lnTo>
                  <a:lnTo>
                    <a:pt x="180973" y="180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3" cy="3809998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8"/>
                </a:moveTo>
                <a:lnTo>
                  <a:pt x="0" y="323848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8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780094"/>
            <a:ext cx="2624455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250" spc="-10" dirty="0">
                <a:latin typeface="Trebuchet MS"/>
                <a:cs typeface="Trebuchet MS"/>
              </a:rPr>
              <a:t>PROJECT </a:t>
            </a:r>
            <a:r>
              <a:rPr sz="4250" spc="-25" dirty="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8" cy="17779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12800" y="2476085"/>
            <a:ext cx="6680834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alibri"/>
                <a:cs typeface="Calibri"/>
              </a:rPr>
              <a:t>Kaggle</a:t>
            </a:r>
            <a:r>
              <a:rPr sz="3000" b="1" spc="-9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benefits</a:t>
            </a:r>
            <a:r>
              <a:rPr sz="3000" b="1" spc="-8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include</a:t>
            </a:r>
            <a:r>
              <a:rPr sz="3000" b="1" spc="-8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access</a:t>
            </a:r>
            <a:r>
              <a:rPr sz="3000" b="1" spc="-8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to</a:t>
            </a:r>
            <a:r>
              <a:rPr sz="3000" b="1" spc="-8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diverse </a:t>
            </a:r>
            <a:r>
              <a:rPr sz="3000" b="1" dirty="0">
                <a:latin typeface="Calibri"/>
                <a:cs typeface="Calibri"/>
              </a:rPr>
              <a:t>datasets,</a:t>
            </a:r>
            <a:r>
              <a:rPr sz="3000" b="1" spc="-8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the</a:t>
            </a:r>
            <a:r>
              <a:rPr sz="3000" b="1" spc="-8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ability</a:t>
            </a:r>
            <a:r>
              <a:rPr sz="3000" b="1" spc="-8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to</a:t>
            </a:r>
            <a:r>
              <a:rPr sz="3000" b="1" spc="-8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participate</a:t>
            </a:r>
            <a:r>
              <a:rPr sz="3000" b="1" spc="-80" dirty="0">
                <a:latin typeface="Calibri"/>
                <a:cs typeface="Calibri"/>
              </a:rPr>
              <a:t> </a:t>
            </a:r>
            <a:r>
              <a:rPr sz="3000" b="1" spc="-25" dirty="0">
                <a:latin typeface="Calibri"/>
                <a:cs typeface="Calibri"/>
              </a:rPr>
              <a:t>in </a:t>
            </a:r>
            <a:r>
              <a:rPr sz="3000" b="1" spc="-10" dirty="0">
                <a:latin typeface="Calibri"/>
                <a:cs typeface="Calibri"/>
              </a:rPr>
              <a:t>competitive</a:t>
            </a:r>
            <a:r>
              <a:rPr sz="3000" b="1" spc="-12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challenges,</a:t>
            </a:r>
            <a:r>
              <a:rPr sz="3000" b="1" spc="-12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opportunities</a:t>
            </a:r>
            <a:r>
              <a:rPr sz="3000" b="1" spc="-120" dirty="0">
                <a:latin typeface="Calibri"/>
                <a:cs typeface="Calibri"/>
              </a:rPr>
              <a:t> </a:t>
            </a:r>
            <a:r>
              <a:rPr sz="3000" b="1" spc="-25" dirty="0">
                <a:latin typeface="Calibri"/>
                <a:cs typeface="Calibri"/>
              </a:rPr>
              <a:t>for </a:t>
            </a:r>
            <a:r>
              <a:rPr sz="3000" b="1" dirty="0">
                <a:latin typeface="Calibri"/>
                <a:cs typeface="Calibri"/>
              </a:rPr>
              <a:t>learning</a:t>
            </a:r>
            <a:r>
              <a:rPr sz="3000" b="1" spc="-8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and</a:t>
            </a:r>
            <a:r>
              <a:rPr sz="3000" b="1" spc="-8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improving</a:t>
            </a:r>
            <a:r>
              <a:rPr sz="3000" b="1" spc="-8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data</a:t>
            </a:r>
            <a:r>
              <a:rPr sz="3000" b="1" spc="-8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science</a:t>
            </a:r>
            <a:r>
              <a:rPr sz="3000" b="1" spc="-8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skills, </a:t>
            </a:r>
            <a:r>
              <a:rPr sz="3000" b="1" dirty="0">
                <a:latin typeface="Calibri"/>
                <a:cs typeface="Calibri"/>
              </a:rPr>
              <a:t>and</a:t>
            </a:r>
            <a:r>
              <a:rPr sz="3000" b="1" spc="-4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collaboration</a:t>
            </a:r>
            <a:r>
              <a:rPr sz="3000" b="1" spc="-4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with</a:t>
            </a:r>
            <a:r>
              <a:rPr sz="3000" b="1" spc="-4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a</a:t>
            </a:r>
            <a:r>
              <a:rPr sz="3000" b="1" spc="-4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global community</a:t>
            </a:r>
            <a:r>
              <a:rPr sz="3000" b="1" spc="-8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of</a:t>
            </a:r>
            <a:r>
              <a:rPr sz="3000" b="1" spc="-7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data</a:t>
            </a:r>
            <a:r>
              <a:rPr sz="3000" b="1" spc="-6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scientists</a:t>
            </a:r>
            <a:r>
              <a:rPr sz="3000" b="1" spc="-7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and</a:t>
            </a:r>
            <a:r>
              <a:rPr sz="3000" b="1" spc="-6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machine </a:t>
            </a:r>
            <a:r>
              <a:rPr sz="3000" b="1" dirty="0">
                <a:latin typeface="Calibri"/>
                <a:cs typeface="Calibri"/>
              </a:rPr>
              <a:t>learning</a:t>
            </a:r>
            <a:r>
              <a:rPr sz="3000" b="1" spc="-14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enthusiasts.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8"/>
                </a:moveTo>
                <a:lnTo>
                  <a:pt x="0" y="457198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8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8"/>
                </a:moveTo>
                <a:lnTo>
                  <a:pt x="0" y="323848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8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3"/>
                </a:moveTo>
                <a:lnTo>
                  <a:pt x="0" y="180973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3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896" y="1085593"/>
            <a:ext cx="50088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rebuchet MS"/>
                <a:cs typeface="Trebuchet MS"/>
              </a:rPr>
              <a:t>WHO</a:t>
            </a:r>
            <a:r>
              <a:rPr sz="3200" spc="-2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ARE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END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USERS?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838" y="2000885"/>
            <a:ext cx="6464935" cy="3408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3715" indent="-50101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513715" algn="l"/>
              </a:tabLst>
            </a:pPr>
            <a:r>
              <a:rPr sz="3000" b="1" dirty="0">
                <a:latin typeface="Trebuchet MS"/>
                <a:cs typeface="Trebuchet MS"/>
              </a:rPr>
              <a:t>HUMAN</a:t>
            </a:r>
            <a:r>
              <a:rPr sz="3000" b="1" spc="-160" dirty="0">
                <a:latin typeface="Trebuchet MS"/>
                <a:cs typeface="Trebuchet MS"/>
              </a:rPr>
              <a:t> </a:t>
            </a:r>
            <a:r>
              <a:rPr sz="3000" b="1" dirty="0">
                <a:latin typeface="Trebuchet MS"/>
                <a:cs typeface="Trebuchet MS"/>
              </a:rPr>
              <a:t>RESOURCE</a:t>
            </a:r>
            <a:r>
              <a:rPr sz="3000" b="1" spc="-155" dirty="0">
                <a:latin typeface="Trebuchet MS"/>
                <a:cs typeface="Trebuchet MS"/>
              </a:rPr>
              <a:t> </a:t>
            </a:r>
            <a:r>
              <a:rPr sz="3000" b="1" spc="-10" dirty="0">
                <a:latin typeface="Trebuchet MS"/>
                <a:cs typeface="Trebuchet MS"/>
              </a:rPr>
              <a:t>DEPARTMENTS</a:t>
            </a:r>
            <a:endParaRPr sz="3000">
              <a:latin typeface="Trebuchet MS"/>
              <a:cs typeface="Trebuchet MS"/>
            </a:endParaRPr>
          </a:p>
          <a:p>
            <a:pPr marL="513715" indent="-501015">
              <a:lnSpc>
                <a:spcPct val="100000"/>
              </a:lnSpc>
              <a:buFont typeface="Arial"/>
              <a:buChar char="●"/>
              <a:tabLst>
                <a:tab pos="513715" algn="l"/>
              </a:tabLst>
            </a:pPr>
            <a:r>
              <a:rPr sz="3000" b="1" spc="-30" dirty="0">
                <a:latin typeface="Trebuchet MS"/>
                <a:cs typeface="Trebuchet MS"/>
              </a:rPr>
              <a:t>MANAGEMENT</a:t>
            </a:r>
            <a:r>
              <a:rPr sz="3000" b="1" spc="-204" dirty="0">
                <a:latin typeface="Trebuchet MS"/>
                <a:cs typeface="Trebuchet MS"/>
              </a:rPr>
              <a:t> </a:t>
            </a:r>
            <a:r>
              <a:rPr sz="3000" b="1" dirty="0">
                <a:latin typeface="Trebuchet MS"/>
                <a:cs typeface="Trebuchet MS"/>
              </a:rPr>
              <a:t>AND</a:t>
            </a:r>
            <a:r>
              <a:rPr sz="3000" b="1" spc="20" dirty="0">
                <a:latin typeface="Trebuchet MS"/>
                <a:cs typeface="Trebuchet MS"/>
              </a:rPr>
              <a:t> </a:t>
            </a:r>
            <a:r>
              <a:rPr sz="3000" b="1" spc="-10" dirty="0">
                <a:latin typeface="Trebuchet MS"/>
                <a:cs typeface="Trebuchet MS"/>
              </a:rPr>
              <a:t>LEADERSHIP</a:t>
            </a:r>
            <a:endParaRPr sz="3000">
              <a:latin typeface="Trebuchet MS"/>
              <a:cs typeface="Trebuchet MS"/>
            </a:endParaRPr>
          </a:p>
          <a:p>
            <a:pPr marL="513715" indent="-501015">
              <a:lnSpc>
                <a:spcPct val="100000"/>
              </a:lnSpc>
              <a:buFont typeface="Arial"/>
              <a:buChar char="●"/>
              <a:tabLst>
                <a:tab pos="513715" algn="l"/>
              </a:tabLst>
            </a:pPr>
            <a:r>
              <a:rPr sz="3000" b="1" dirty="0">
                <a:latin typeface="Trebuchet MS"/>
                <a:cs typeface="Trebuchet MS"/>
              </a:rPr>
              <a:t>TEAM</a:t>
            </a:r>
            <a:r>
              <a:rPr sz="3000" b="1" spc="-50" dirty="0">
                <a:latin typeface="Trebuchet MS"/>
                <a:cs typeface="Trebuchet MS"/>
              </a:rPr>
              <a:t> </a:t>
            </a:r>
            <a:r>
              <a:rPr sz="3000" b="1" spc="-20" dirty="0">
                <a:latin typeface="Trebuchet MS"/>
                <a:cs typeface="Trebuchet MS"/>
              </a:rPr>
              <a:t>LEADERS</a:t>
            </a:r>
            <a:r>
              <a:rPr sz="3000" b="1" spc="-200" dirty="0">
                <a:latin typeface="Trebuchet MS"/>
                <a:cs typeface="Trebuchet MS"/>
              </a:rPr>
              <a:t> </a:t>
            </a:r>
            <a:r>
              <a:rPr sz="3000" b="1" dirty="0">
                <a:latin typeface="Trebuchet MS"/>
                <a:cs typeface="Trebuchet MS"/>
              </a:rPr>
              <a:t>AND</a:t>
            </a:r>
            <a:r>
              <a:rPr sz="3000" b="1" spc="-45" dirty="0">
                <a:latin typeface="Trebuchet MS"/>
                <a:cs typeface="Trebuchet MS"/>
              </a:rPr>
              <a:t> </a:t>
            </a:r>
            <a:r>
              <a:rPr sz="3000" b="1" spc="-10" dirty="0">
                <a:latin typeface="Trebuchet MS"/>
                <a:cs typeface="Trebuchet MS"/>
              </a:rPr>
              <a:t>SUPERVISORS</a:t>
            </a:r>
            <a:endParaRPr sz="3000">
              <a:latin typeface="Trebuchet MS"/>
              <a:cs typeface="Trebuchet MS"/>
            </a:endParaRPr>
          </a:p>
          <a:p>
            <a:pPr marL="513715" indent="-501015">
              <a:lnSpc>
                <a:spcPct val="100000"/>
              </a:lnSpc>
              <a:spcBef>
                <a:spcPts val="720"/>
              </a:spcBef>
              <a:buFont typeface="Arial"/>
              <a:buChar char="●"/>
              <a:tabLst>
                <a:tab pos="513715" algn="l"/>
              </a:tabLst>
            </a:pPr>
            <a:r>
              <a:rPr sz="3000" b="1" spc="-10" dirty="0">
                <a:latin typeface="Trebuchet MS"/>
                <a:cs typeface="Trebuchet MS"/>
              </a:rPr>
              <a:t>EMPLOYEES</a:t>
            </a:r>
            <a:endParaRPr sz="3000">
              <a:latin typeface="Trebuchet MS"/>
              <a:cs typeface="Trebuchet MS"/>
            </a:endParaRPr>
          </a:p>
          <a:p>
            <a:pPr marL="513715" indent="-501015">
              <a:lnSpc>
                <a:spcPct val="100000"/>
              </a:lnSpc>
              <a:buFont typeface="Arial"/>
              <a:buChar char="●"/>
              <a:tabLst>
                <a:tab pos="513715" algn="l"/>
              </a:tabLst>
            </a:pPr>
            <a:r>
              <a:rPr sz="3000" b="1" dirty="0">
                <a:latin typeface="Trebuchet MS"/>
                <a:cs typeface="Trebuchet MS"/>
              </a:rPr>
              <a:t>EXECUTIVE</a:t>
            </a:r>
            <a:r>
              <a:rPr sz="3000" b="1" spc="-200" dirty="0">
                <a:latin typeface="Trebuchet MS"/>
                <a:cs typeface="Trebuchet MS"/>
              </a:rPr>
              <a:t> </a:t>
            </a:r>
            <a:r>
              <a:rPr sz="3000" b="1" spc="-10" dirty="0">
                <a:latin typeface="Trebuchet MS"/>
                <a:cs typeface="Trebuchet MS"/>
              </a:rPr>
              <a:t>LEADERSHIP</a:t>
            </a:r>
            <a:endParaRPr sz="3000">
              <a:latin typeface="Trebuchet MS"/>
              <a:cs typeface="Trebuchet MS"/>
            </a:endParaRPr>
          </a:p>
          <a:p>
            <a:pPr marL="513715" indent="-501015">
              <a:lnSpc>
                <a:spcPct val="100000"/>
              </a:lnSpc>
              <a:buFont typeface="Arial"/>
              <a:buChar char="●"/>
              <a:tabLst>
                <a:tab pos="513715" algn="l"/>
              </a:tabLst>
            </a:pPr>
            <a:r>
              <a:rPr sz="3000" b="1" spc="-20" dirty="0">
                <a:latin typeface="Trebuchet MS"/>
                <a:cs typeface="Trebuchet MS"/>
              </a:rPr>
              <a:t>BUSINESS</a:t>
            </a:r>
            <a:r>
              <a:rPr sz="3000" b="1" spc="-175" dirty="0">
                <a:latin typeface="Trebuchet MS"/>
                <a:cs typeface="Trebuchet MS"/>
              </a:rPr>
              <a:t> </a:t>
            </a:r>
            <a:r>
              <a:rPr sz="3000" b="1" spc="-10" dirty="0">
                <a:latin typeface="Trebuchet MS"/>
                <a:cs typeface="Trebuchet MS"/>
              </a:rPr>
              <a:t>ANALYSTS</a:t>
            </a:r>
            <a:endParaRPr sz="3000">
              <a:latin typeface="Trebuchet MS"/>
              <a:cs typeface="Trebuchet MS"/>
            </a:endParaRPr>
          </a:p>
          <a:p>
            <a:pPr marL="513715" indent="-501015">
              <a:lnSpc>
                <a:spcPct val="100000"/>
              </a:lnSpc>
              <a:spcBef>
                <a:spcPts val="720"/>
              </a:spcBef>
              <a:buFont typeface="Arial"/>
              <a:buChar char="●"/>
              <a:tabLst>
                <a:tab pos="513715" algn="l"/>
              </a:tabLst>
            </a:pPr>
            <a:r>
              <a:rPr sz="3000" b="1" spc="-10" dirty="0">
                <a:latin typeface="Trebuchet MS"/>
                <a:cs typeface="Trebuchet MS"/>
              </a:rPr>
              <a:t>RECRUITERS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3" cy="48577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8"/>
                </a:moveTo>
                <a:lnTo>
                  <a:pt x="0" y="457198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8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8"/>
                </a:moveTo>
                <a:lnTo>
                  <a:pt x="0" y="323848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8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3"/>
                </a:moveTo>
                <a:lnTo>
                  <a:pt x="0" y="180973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3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3149" y="-21487"/>
            <a:ext cx="64992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rebuchet MS"/>
                <a:cs typeface="Trebuchet MS"/>
              </a:rPr>
              <a:t>OUR</a:t>
            </a:r>
            <a:r>
              <a:rPr sz="3600" spc="-4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SOLUTION</a:t>
            </a:r>
            <a:r>
              <a:rPr sz="3600" spc="-23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AND</a:t>
            </a:r>
            <a:r>
              <a:rPr sz="3600" spc="-4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ITS</a:t>
            </a:r>
            <a:r>
              <a:rPr sz="3600" spc="-40" dirty="0">
                <a:latin typeface="Trebuchet MS"/>
                <a:cs typeface="Trebuchet MS"/>
              </a:rPr>
              <a:t> </a:t>
            </a:r>
            <a:r>
              <a:rPr sz="3600" spc="-45" dirty="0">
                <a:latin typeface="Trebuchet MS"/>
                <a:cs typeface="Trebuchet MS"/>
              </a:rPr>
              <a:t>VALUE </a:t>
            </a:r>
            <a:r>
              <a:rPr sz="3600" spc="-10" dirty="0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8" cy="17779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025" y="279239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2025" y="2789333"/>
            <a:ext cx="3540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FILTERING-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REMOVE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02025" y="3520853"/>
            <a:ext cx="503174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689985" algn="l"/>
              </a:tabLst>
            </a:pPr>
            <a:r>
              <a:rPr sz="2400" dirty="0">
                <a:latin typeface="Calibri"/>
                <a:cs typeface="Calibri"/>
              </a:rPr>
              <a:t>PIVOT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TABLE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SUMMARY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30" dirty="0">
                <a:latin typeface="Calibri"/>
                <a:cs typeface="Calibri"/>
              </a:rPr>
              <a:t>EMPLOYEE </a:t>
            </a:r>
            <a:r>
              <a:rPr sz="2400" spc="-10" dirty="0">
                <a:latin typeface="Calibri"/>
                <a:cs typeface="Calibri"/>
              </a:rPr>
              <a:t>PERFORMANCE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latin typeface="Calibri"/>
                <a:cs typeface="Calibri"/>
              </a:rPr>
              <a:t>GARPH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DIAGRAM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REPORT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3149" y="2728500"/>
            <a:ext cx="2052761" cy="224704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625" y="-27559"/>
            <a:ext cx="3265804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rebuchet MS"/>
                <a:cs typeface="Trebuchet MS"/>
              </a:rPr>
              <a:t>Dataset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6525" y="1555132"/>
            <a:ext cx="3971290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938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Employee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ID: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GEETHA </a:t>
            </a:r>
            <a:r>
              <a:rPr sz="2400" b="1" dirty="0">
                <a:latin typeface="Calibri"/>
                <a:cs typeface="Calibri"/>
              </a:rPr>
              <a:t>Age: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30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Gender:</a:t>
            </a:r>
            <a:r>
              <a:rPr sz="2400" b="1" spc="-1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female</a:t>
            </a:r>
            <a:endParaRPr sz="2400">
              <a:latin typeface="Calibri"/>
              <a:cs typeface="Calibri"/>
            </a:endParaRPr>
          </a:p>
          <a:p>
            <a:pPr marL="12700" marR="160655">
              <a:lnSpc>
                <a:spcPct val="100000"/>
              </a:lnSpc>
            </a:pPr>
            <a:r>
              <a:rPr sz="2400" b="1" spc="-50" dirty="0">
                <a:latin typeface="Calibri"/>
                <a:cs typeface="Calibri"/>
              </a:rPr>
              <a:t>Years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at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Company: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10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years </a:t>
            </a:r>
            <a:r>
              <a:rPr sz="2400" b="1" dirty="0">
                <a:latin typeface="Calibri"/>
                <a:cs typeface="Calibri"/>
              </a:rPr>
              <a:t>Job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Role: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finance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media </a:t>
            </a:r>
            <a:r>
              <a:rPr sz="2400" b="1" dirty="0">
                <a:latin typeface="Calibri"/>
                <a:cs typeface="Calibri"/>
              </a:rPr>
              <a:t>Number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Promotions: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30 </a:t>
            </a:r>
            <a:r>
              <a:rPr sz="2400" b="1" spc="-10" dirty="0">
                <a:latin typeface="Calibri"/>
                <a:cs typeface="Calibri"/>
              </a:rPr>
              <a:t>Distance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from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Home: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30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miles </a:t>
            </a:r>
            <a:r>
              <a:rPr sz="2400" b="1" dirty="0">
                <a:latin typeface="Calibri"/>
                <a:cs typeface="Calibri"/>
              </a:rPr>
              <a:t>Job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Level: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senior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Leadership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Opportunities: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yes </a:t>
            </a:r>
            <a:r>
              <a:rPr sz="2400" b="1" spc="-10" dirty="0">
                <a:latin typeface="Calibri"/>
                <a:cs typeface="Calibri"/>
              </a:rPr>
              <a:t>Company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Reputation: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excellent </a:t>
            </a:r>
            <a:r>
              <a:rPr sz="2400" b="1" dirty="0">
                <a:latin typeface="Calibri"/>
                <a:cs typeface="Calibri"/>
              </a:rPr>
              <a:t>Employee</a:t>
            </a:r>
            <a:r>
              <a:rPr sz="2400" b="1" spc="-1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Recognition:</a:t>
            </a:r>
            <a:r>
              <a:rPr sz="2400" b="1" spc="-11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high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91914"/>
            <a:ext cx="135953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-6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5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25" dirty="0">
                <a:solidFill>
                  <a:srgbClr val="2D83C3"/>
                </a:solidFill>
                <a:latin typeface="Trebuchet MS"/>
                <a:cs typeface="Trebuchet MS"/>
              </a:rPr>
              <a:t>Re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1268" y="6458985"/>
            <a:ext cx="3346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2D83C3"/>
                </a:solidFill>
                <a:latin typeface="Trebuchet MS"/>
                <a:cs typeface="Trebuchet MS"/>
              </a:rPr>
              <a:t>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8"/>
                </a:moveTo>
                <a:lnTo>
                  <a:pt x="0" y="457198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8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8"/>
                </a:moveTo>
                <a:lnTo>
                  <a:pt x="0" y="323848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8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3"/>
                </a:moveTo>
                <a:lnTo>
                  <a:pt x="0" y="180973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3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852548"/>
            <a:ext cx="2127048" cy="294829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5667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>
                <a:latin typeface="Trebuchet MS"/>
                <a:cs typeface="Trebuchet MS"/>
              </a:rPr>
              <a:t>THE</a:t>
            </a:r>
            <a:r>
              <a:rPr sz="4250" spc="-30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"WOW"</a:t>
            </a:r>
            <a:r>
              <a:rPr sz="4250" spc="-25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IN</a:t>
            </a:r>
            <a:r>
              <a:rPr sz="4250" spc="-25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OUR</a:t>
            </a:r>
            <a:r>
              <a:rPr sz="4250" spc="-30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2617" y="6446285"/>
            <a:ext cx="990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8475" y="2083180"/>
            <a:ext cx="7541259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solve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Kaggle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competition,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start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thoroughly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understanding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problem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statement,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provided,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evaluation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metric.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Begin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cleaning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preprocessing,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addressing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missing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values,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and </a:t>
            </a:r>
            <a:r>
              <a:rPr sz="1800" dirty="0">
                <a:latin typeface="Arial MT"/>
                <a:cs typeface="Arial MT"/>
              </a:rPr>
              <a:t>transforming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features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needed.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Perform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Exploratory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Analysis </a:t>
            </a:r>
            <a:r>
              <a:rPr sz="1800" dirty="0">
                <a:latin typeface="Arial MT"/>
                <a:cs typeface="Arial MT"/>
              </a:rPr>
              <a:t>(EDA)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uncover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patterns,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relationships,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potential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feature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engineering </a:t>
            </a:r>
            <a:r>
              <a:rPr sz="1800" dirty="0">
                <a:latin typeface="Arial MT"/>
                <a:cs typeface="Arial MT"/>
              </a:rPr>
              <a:t>opportunities.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Train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baseline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model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establish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performance </a:t>
            </a:r>
            <a:r>
              <a:rPr sz="1800" dirty="0">
                <a:latin typeface="Arial MT"/>
                <a:cs typeface="Arial MT"/>
              </a:rPr>
              <a:t>benchmark,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experiment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more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advanced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models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such</a:t>
            </a:r>
            <a:r>
              <a:rPr sz="1800" spc="-25" dirty="0">
                <a:latin typeface="Arial MT"/>
                <a:cs typeface="Arial MT"/>
              </a:rPr>
              <a:t> as </a:t>
            </a:r>
            <a:r>
              <a:rPr sz="1800" dirty="0">
                <a:latin typeface="Arial MT"/>
                <a:cs typeface="Arial MT"/>
              </a:rPr>
              <a:t>XGBoost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neural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networks,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techniques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like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cross-</a:t>
            </a:r>
            <a:r>
              <a:rPr sz="1800" dirty="0">
                <a:latin typeface="Arial MT"/>
                <a:cs typeface="Arial MT"/>
              </a:rPr>
              <a:t>validation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to </a:t>
            </a:r>
            <a:r>
              <a:rPr sz="1800" dirty="0">
                <a:latin typeface="Arial MT"/>
                <a:cs typeface="Arial MT"/>
              </a:rPr>
              <a:t>assess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their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performance.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Hyperparameter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tuning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crucial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optimize </a:t>
            </a:r>
            <a:r>
              <a:rPr sz="1800" dirty="0">
                <a:latin typeface="Arial MT"/>
                <a:cs typeface="Arial MT"/>
              </a:rPr>
              <a:t>model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performance.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Once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satisfied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model,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consider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ensembling </a:t>
            </a:r>
            <a:r>
              <a:rPr sz="1800" dirty="0">
                <a:latin typeface="Arial MT"/>
                <a:cs typeface="Arial MT"/>
              </a:rPr>
              <a:t>different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models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boost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accuracy.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Submit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predictions,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analyse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results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leaderboard,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iterate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refine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approach.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575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MT</vt:lpstr>
      <vt:lpstr>Calibri</vt:lpstr>
      <vt:lpstr>Times New Roman</vt:lpstr>
      <vt:lpstr>Trebuchet MS</vt:lpstr>
      <vt:lpstr>Office Theme</vt:lpstr>
      <vt:lpstr>Employee Data Analysis using Excel</vt:lpstr>
      <vt:lpstr>PROJECT TITLE</vt:lpstr>
      <vt:lpstr>AGENDA</vt:lpstr>
      <vt:lpstr>PROBLEM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PowerPoint Presentation</vt:lpstr>
      <vt:lpstr>PowerPoint Presentation</vt:lpstr>
      <vt:lpstr>2.GRAPH DIAGRAM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Employee_Data_Analysis_2.pptx</dc:title>
  <cp:lastModifiedBy>shreya venkatavaradhan</cp:lastModifiedBy>
  <cp:revision>1</cp:revision>
  <dcterms:created xsi:type="dcterms:W3CDTF">2024-09-10T16:07:24Z</dcterms:created>
  <dcterms:modified xsi:type="dcterms:W3CDTF">2024-09-10T16:10:48Z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