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89" r:id="rId2"/>
    <p:sldId id="290" r:id="rId3"/>
    <p:sldId id="291" r:id="rId4"/>
    <p:sldId id="292" r:id="rId5"/>
    <p:sldId id="293" r:id="rId6"/>
    <p:sldId id="295" r:id="rId7"/>
    <p:sldId id="294" r:id="rId8"/>
    <p:sldId id="296" r:id="rId9"/>
    <p:sldId id="297" r:id="rId10"/>
    <p:sldId id="298" r:id="rId11"/>
    <p:sldId id="310" r:id="rId12"/>
    <p:sldId id="299" r:id="rId13"/>
    <p:sldId id="302" r:id="rId14"/>
    <p:sldId id="311" r:id="rId15"/>
    <p:sldId id="313" r:id="rId16"/>
    <p:sldId id="303" r:id="rId17"/>
    <p:sldId id="304" r:id="rId18"/>
    <p:sldId id="305" r:id="rId19"/>
    <p:sldId id="306" r:id="rId20"/>
    <p:sldId id="307" r:id="rId21"/>
    <p:sldId id="308" r:id="rId22"/>
    <p:sldId id="30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hamesh Hemant Dinkar" initials="PHD" lastIdx="1" clrIdx="0">
    <p:extLst>
      <p:ext uri="{19B8F6BF-5375-455C-9EA6-DF929625EA0E}">
        <p15:presenceInfo xmlns:p15="http://schemas.microsoft.com/office/powerpoint/2012/main" userId="S-1-5-21-547334672-1155865668-41015591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8B5DC9-40FE-496B-9A55-C83CABC4C742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D52A0C-918A-4E26-96AC-45C17F39D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32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66D51B-955C-4308-B113-100E0307706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6CFAA-35F3-48D9-96F8-190891506A9C}"/>
              </a:ext>
            </a:extLst>
          </p:cNvPr>
          <p:cNvSpPr txBox="1"/>
          <p:nvPr/>
        </p:nvSpPr>
        <p:spPr>
          <a:xfrm>
            <a:off x="6400800" y="4949202"/>
            <a:ext cx="595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By: </a:t>
            </a: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Hanumaiah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Chattala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&amp; Shruthi Venkataraman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A06C4-503A-341B-7A55-FA3CC7FD35E3}"/>
              </a:ext>
            </a:extLst>
          </p:cNvPr>
          <p:cNvSpPr txBox="1"/>
          <p:nvPr/>
        </p:nvSpPr>
        <p:spPr>
          <a:xfrm>
            <a:off x="1178560" y="1097280"/>
            <a:ext cx="10042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latin typeface="Amasis MT Pro Medium" panose="020B0604020202020204" pitchFamily="18" charset="0"/>
              </a:rPr>
              <a:t>American Express Default Prediction</a:t>
            </a:r>
            <a:endParaRPr lang="en-US" sz="4000" dirty="0">
              <a:latin typeface="Amasis MT Pro Medium" panose="020B0604020202020204" pitchFamily="18" charset="0"/>
            </a:endParaRPr>
          </a:p>
        </p:txBody>
      </p:sp>
      <p:pic>
        <p:nvPicPr>
          <p:cNvPr id="6" name="Picture 5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8F1CD106-1855-9B0A-9D86-9ECF9FB2F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123440"/>
            <a:ext cx="5134187" cy="3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5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97895-B0FB-45E6-AAC1-8394C0F02C0F}"/>
              </a:ext>
            </a:extLst>
          </p:cNvPr>
          <p:cNvSpPr txBox="1"/>
          <p:nvPr/>
        </p:nvSpPr>
        <p:spPr>
          <a:xfrm>
            <a:off x="875930" y="818225"/>
            <a:ext cx="1051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Missing Values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9210C-AE1B-4174-B894-298C48FBD563}"/>
              </a:ext>
            </a:extLst>
          </p:cNvPr>
          <p:cNvSpPr txBox="1"/>
          <p:nvPr/>
        </p:nvSpPr>
        <p:spPr>
          <a:xfrm>
            <a:off x="875930" y="1503285"/>
            <a:ext cx="911144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Many models like Decision Tree, Random Forest, etc. are not affected by the missing values, but models like ANN and Linear Models requires missing value free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are using back fill and forward fill to handle missing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code is: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65CFC1E3-3112-945E-A3CF-E3D5DD48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02" y="3580453"/>
            <a:ext cx="101155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6091E8-5C78-1B1C-FD2E-10657B82F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0" y="5322058"/>
            <a:ext cx="1025199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6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6DA6-057A-7CB6-5EF3-5041B118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+mn-lt"/>
              </a:rPr>
              <a:t>Feature</a:t>
            </a:r>
            <a:r>
              <a:rPr lang="en-US" b="1" dirty="0"/>
              <a:t> </a:t>
            </a:r>
            <a:r>
              <a:rPr lang="en-US" sz="2400" b="1" dirty="0">
                <a:latin typeface="+mn-lt"/>
              </a:rPr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AB42-F9E7-CE77-4E4B-3145C389D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" y="1845734"/>
            <a:ext cx="1063591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Random Forest Classifier to select the best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Import feature selection module from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SelectFrom</a:t>
            </a:r>
            <a:r>
              <a:rPr lang="en-US" dirty="0"/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 this for a train data set to extract the best features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CB10A-3D57-3514-5C40-94AAA31F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" y="3173258"/>
            <a:ext cx="9795310" cy="1368311"/>
          </a:xfrm>
          <a:prstGeom prst="rect">
            <a:avLst/>
          </a:prstGeom>
        </p:spPr>
      </p:pic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8A2FF4DE-C076-B7F4-2DCD-C4710A054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64" y="4345426"/>
            <a:ext cx="9538636" cy="22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89F34D-DF3A-4D09-911E-1861F27D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52" y="2191551"/>
            <a:ext cx="8696325" cy="209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BCAD6-59F6-47B6-9D1F-CDEB8EAE8216}"/>
              </a:ext>
            </a:extLst>
          </p:cNvPr>
          <p:cNvSpPr txBox="1"/>
          <p:nvPr/>
        </p:nvSpPr>
        <p:spPr>
          <a:xfrm>
            <a:off x="875930" y="818225"/>
            <a:ext cx="1051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Final Data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D5F30-0090-4AEF-8F40-6D9DD2421FF4}"/>
              </a:ext>
            </a:extLst>
          </p:cNvPr>
          <p:cNvSpPr txBox="1"/>
          <p:nvPr/>
        </p:nvSpPr>
        <p:spPr>
          <a:xfrm>
            <a:off x="875930" y="1503285"/>
            <a:ext cx="910257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all the preprocessing and data cleaning the data looks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64EEC-5A9E-4DCC-AC90-616C7331E646}"/>
              </a:ext>
            </a:extLst>
          </p:cNvPr>
          <p:cNvSpPr txBox="1"/>
          <p:nvPr/>
        </p:nvSpPr>
        <p:spPr>
          <a:xfrm>
            <a:off x="875930" y="4474346"/>
            <a:ext cx="830358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engineering is not used as for using it the meaning of each feature should be knows, which is not in this case </a:t>
            </a:r>
          </a:p>
        </p:txBody>
      </p:sp>
    </p:spTree>
    <p:extLst>
      <p:ext uri="{BB962C8B-B14F-4D97-AF65-F5344CB8AC3E}">
        <p14:creationId xmlns:p14="http://schemas.microsoft.com/office/powerpoint/2010/main" val="131857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F4CA1-86D4-43D8-83DD-CD3219BE9460}"/>
              </a:ext>
            </a:extLst>
          </p:cNvPr>
          <p:cNvSpPr txBox="1"/>
          <p:nvPr/>
        </p:nvSpPr>
        <p:spPr>
          <a:xfrm>
            <a:off x="1068435" y="1135858"/>
            <a:ext cx="333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Decision</a:t>
            </a:r>
            <a:r>
              <a:rPr lang="en-US" sz="2400" dirty="0"/>
              <a:t> </a:t>
            </a:r>
            <a:r>
              <a:rPr lang="en-US" sz="2400" b="1" dirty="0"/>
              <a:t>Tree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3D3E7-4BBF-42A3-B01B-4594D080F2CB}"/>
              </a:ext>
            </a:extLst>
          </p:cNvPr>
          <p:cNvSpPr txBox="1"/>
          <p:nvPr/>
        </p:nvSpPr>
        <p:spPr>
          <a:xfrm>
            <a:off x="981808" y="1741902"/>
            <a:ext cx="910257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decision tree is used for classification and regression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decision tree is build with four leaf nodes (as required)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tree is build and plotted using </a:t>
            </a:r>
            <a:r>
              <a:rPr lang="en-US" dirty="0" err="1"/>
              <a:t>scikit</a:t>
            </a:r>
            <a:r>
              <a:rPr lang="en-US" dirty="0"/>
              <a:t> learn library as shown below: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A89C9-4DE1-411E-A014-BB551196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99" y="3106175"/>
            <a:ext cx="5504473" cy="3486843"/>
          </a:xfrm>
          <a:prstGeom prst="rect">
            <a:avLst/>
          </a:prstGeom>
        </p:spPr>
      </p:pic>
      <p:pic>
        <p:nvPicPr>
          <p:cNvPr id="9" name="Picture 8" descr="Diagram, timeline&#10;&#10;Description automatically generated">
            <a:extLst>
              <a:ext uri="{FF2B5EF4-FFF2-40B4-BE49-F238E27FC236}">
                <a16:creationId xmlns:a16="http://schemas.microsoft.com/office/drawing/2014/main" id="{0495C357-B9E1-E00A-A812-5DD69E5D4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3" y="3326528"/>
            <a:ext cx="5398637" cy="32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F52D-BCB7-7A14-FF8A-C5A9A13E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5143-753A-35B7-5333-60EDED57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Logistic regression is a linear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Classification Report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FC76F8-432C-D66F-88F2-2067CF6D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390775"/>
            <a:ext cx="7924800" cy="1162050"/>
          </a:xfrm>
          <a:prstGeom prst="rect">
            <a:avLst/>
          </a:prstGeom>
        </p:spPr>
      </p:pic>
      <p:pic>
        <p:nvPicPr>
          <p:cNvPr id="7" name="Picture 6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01E59D1-5BD7-61EC-26AB-E30AA290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7" y="4148455"/>
            <a:ext cx="8239443" cy="20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F575-EE8A-4D2D-3D6D-6026B81D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4EFC1-7E71-04E1-F6CA-41CCE8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Coefficients of Logistic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DC866-9025-4E6D-AD10-F84EB6B74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F2F33-8FA4-57A6-2C16-55333AC159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p-value from a t test is the probability that the results from your sample data occurred by chance</a:t>
            </a:r>
          </a:p>
          <a:p>
            <a:r>
              <a:rPr lang="en-US" dirty="0"/>
              <a:t>p-value for each feature</a:t>
            </a:r>
          </a:p>
          <a:p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E1983D8-26B2-32E5-5BA4-DF2DB449C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46868"/>
            <a:ext cx="4938712" cy="308253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F932E3-E804-DF94-1148-AEB71960B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90" y="3945467"/>
            <a:ext cx="4349220" cy="22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9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996D4-A881-45B7-BA4B-98823303F0FA}"/>
              </a:ext>
            </a:extLst>
          </p:cNvPr>
          <p:cNvSpPr txBox="1"/>
          <p:nvPr/>
        </p:nvSpPr>
        <p:spPr>
          <a:xfrm>
            <a:off x="983880" y="1243959"/>
            <a:ext cx="333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XGBoost</a:t>
            </a:r>
            <a:r>
              <a:rPr lang="en-US" sz="2400" dirty="0"/>
              <a:t> </a:t>
            </a:r>
            <a:r>
              <a:rPr lang="en-US" sz="2400" b="1" dirty="0"/>
              <a:t>Model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2ED35-2295-49BD-B2AB-B1FC907A1614}"/>
              </a:ext>
            </a:extLst>
          </p:cNvPr>
          <p:cNvSpPr txBox="1"/>
          <p:nvPr/>
        </p:nvSpPr>
        <p:spPr>
          <a:xfrm>
            <a:off x="886090" y="1892055"/>
            <a:ext cx="6572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model is found by grid search over parameters like learning rate, maximum depth and number of 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model has a accuracy of 95% and AUC ROC score of </a:t>
            </a:r>
            <a:r>
              <a:rPr lang="en-IN" dirty="0"/>
              <a:t>0.732</a:t>
            </a:r>
            <a:r>
              <a:rPr lang="en-US" dirty="0"/>
              <a:t>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236781-F5C2-4393-B0D2-EBF67CF0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278815"/>
            <a:ext cx="4733925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AE781-421F-4841-8217-38724FDEE090}"/>
              </a:ext>
            </a:extLst>
          </p:cNvPr>
          <p:cNvSpPr txBox="1"/>
          <p:nvPr/>
        </p:nvSpPr>
        <p:spPr>
          <a:xfrm>
            <a:off x="8704556" y="560773"/>
            <a:ext cx="222829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E2A2D-BF0C-4A05-9D33-D715DD70E97B}"/>
              </a:ext>
            </a:extLst>
          </p:cNvPr>
          <p:cNvSpPr txBox="1"/>
          <p:nvPr/>
        </p:nvSpPr>
        <p:spPr>
          <a:xfrm>
            <a:off x="3354153" y="2905953"/>
            <a:ext cx="2228295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BB46FB2-21CA-1B7B-4180-047CBB71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26" y="933635"/>
            <a:ext cx="3767992" cy="56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633F4-96BB-43EF-8B72-40B59AE37A66}"/>
              </a:ext>
            </a:extLst>
          </p:cNvPr>
          <p:cNvSpPr txBox="1"/>
          <p:nvPr/>
        </p:nvSpPr>
        <p:spPr>
          <a:xfrm>
            <a:off x="1011084" y="1218191"/>
            <a:ext cx="333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SHAP values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0E108-3055-4FA7-B7C1-CE8355C43029}"/>
              </a:ext>
            </a:extLst>
          </p:cNvPr>
          <p:cNvSpPr txBox="1"/>
          <p:nvPr/>
        </p:nvSpPr>
        <p:spPr>
          <a:xfrm>
            <a:off x="1011084" y="1810060"/>
            <a:ext cx="880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 values (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) is a method based on cooperative game theory and used to increase transparency and interpretability of machine learning models.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CEFB5-8927-48AB-AA05-25772FC488A4}"/>
              </a:ext>
            </a:extLst>
          </p:cNvPr>
          <p:cNvSpPr txBox="1"/>
          <p:nvPr/>
        </p:nvSpPr>
        <p:spPr>
          <a:xfrm>
            <a:off x="1541244" y="2456391"/>
            <a:ext cx="25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 Summary Plot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3ECF9-7AEA-420F-B0D3-4CFA124A854D}"/>
              </a:ext>
            </a:extLst>
          </p:cNvPr>
          <p:cNvSpPr txBox="1"/>
          <p:nvPr/>
        </p:nvSpPr>
        <p:spPr>
          <a:xfrm>
            <a:off x="6191690" y="2456391"/>
            <a:ext cx="258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 Dependency Plot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51118-7A6E-495B-AE3F-6239A82B0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5" t="40599" r="45534" b="14045"/>
          <a:stretch/>
        </p:blipFill>
        <p:spPr>
          <a:xfrm>
            <a:off x="408829" y="2955927"/>
            <a:ext cx="4849712" cy="3083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81F06A-4274-49E7-B00C-07D816FABC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5" t="44013" r="23616" b="13139"/>
          <a:stretch/>
        </p:blipFill>
        <p:spPr>
          <a:xfrm>
            <a:off x="5415888" y="2825723"/>
            <a:ext cx="4136486" cy="29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5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633F4-96BB-43EF-8B72-40B59AE37A66}"/>
              </a:ext>
            </a:extLst>
          </p:cNvPr>
          <p:cNvSpPr txBox="1"/>
          <p:nvPr/>
        </p:nvSpPr>
        <p:spPr>
          <a:xfrm>
            <a:off x="1112996" y="1272490"/>
            <a:ext cx="333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SHAP values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FE759-900D-4EED-982E-008A6BE86203}"/>
              </a:ext>
            </a:extLst>
          </p:cNvPr>
          <p:cNvSpPr txBox="1"/>
          <p:nvPr/>
        </p:nvSpPr>
        <p:spPr>
          <a:xfrm>
            <a:off x="1112996" y="1734155"/>
            <a:ext cx="7824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 value plot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plotted for observation no.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top 9 features are taken into consideration for this plot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8BCF6-0404-434D-BCFA-646995E8C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t="46343" r="26602" b="31521"/>
          <a:stretch/>
        </p:blipFill>
        <p:spPr>
          <a:xfrm>
            <a:off x="2175028" y="2920754"/>
            <a:ext cx="7208669" cy="15180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D47C43-36F7-4103-82BE-DEF2AF20EFFE}"/>
              </a:ext>
            </a:extLst>
          </p:cNvPr>
          <p:cNvSpPr txBox="1"/>
          <p:nvPr/>
        </p:nvSpPr>
        <p:spPr>
          <a:xfrm>
            <a:off x="875929" y="4589080"/>
            <a:ext cx="991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model has predicted 5.15, while the base value is 0.02168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values causing increased predictions are in pink, and their visual size shows the magnitude of the feature's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values decreasing the prediction are in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‘B_2’ is significantly contributing push the value to the right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56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DA12B-3783-49E2-8081-4F42493A6896}"/>
              </a:ext>
            </a:extLst>
          </p:cNvPr>
          <p:cNvSpPr txBox="1"/>
          <p:nvPr/>
        </p:nvSpPr>
        <p:spPr>
          <a:xfrm>
            <a:off x="1088581" y="1286165"/>
            <a:ext cx="430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Artificial Neural Network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644B8-FB8A-44BC-B01F-C646CDBDC42E}"/>
              </a:ext>
            </a:extLst>
          </p:cNvPr>
          <p:cNvSpPr txBox="1"/>
          <p:nvPr/>
        </p:nvSpPr>
        <p:spPr>
          <a:xfrm>
            <a:off x="1011395" y="1804470"/>
            <a:ext cx="9102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 ANN is build and grid searched over parameters like number of hidden layers, number of neurons and activation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best model has following parameters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Activation : </a:t>
            </a:r>
            <a:r>
              <a:rPr lang="en-IN" dirty="0" err="1"/>
              <a:t>ReLU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Neurons :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Hidden layers 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results and the code is as shown below: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1EF1A-8B79-4925-B74A-DC8B8286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678" y="2171738"/>
            <a:ext cx="3756509" cy="45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89199-969C-4D10-92D5-8377896CB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91" y="4123267"/>
            <a:ext cx="3714750" cy="2493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6297E-6B9A-4E75-A94D-C2C6BF8841D0}"/>
              </a:ext>
            </a:extLst>
          </p:cNvPr>
          <p:cNvSpPr txBox="1"/>
          <p:nvPr/>
        </p:nvSpPr>
        <p:spPr>
          <a:xfrm>
            <a:off x="2834032" y="3794865"/>
            <a:ext cx="122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337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1F88EA-5B85-4782-9A95-9C738F48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9E663-1F8A-406B-B295-B1EF8596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97561C-9294-4114-A5D6-9CF6CF68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71FA9-A79A-4C9A-B577-F95694B645B4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05B2B-CC00-46A6-AA79-668818EE5F6C}"/>
              </a:ext>
            </a:extLst>
          </p:cNvPr>
          <p:cNvSpPr txBox="1"/>
          <p:nvPr/>
        </p:nvSpPr>
        <p:spPr>
          <a:xfrm>
            <a:off x="4742016" y="314960"/>
            <a:ext cx="7119638" cy="637032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Whether out at a restaurant or buying tickets to a concert, modern life counts on the convenience of a credit card to make daily purchases.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Credit default prediction is central to managing risk in a consumer lending business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Credit default prediction allows lenders to optimize lending decisions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models exist to help manage risk but it's possible to create better models that can outperform those currently in use.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motivation behind building a machine learning model for default prediction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outputs a probability score of whether the person (customer) will default or not</a:t>
            </a:r>
          </a:p>
        </p:txBody>
      </p:sp>
    </p:spTree>
    <p:extLst>
      <p:ext uri="{BB962C8B-B14F-4D97-AF65-F5344CB8AC3E}">
        <p14:creationId xmlns:p14="http://schemas.microsoft.com/office/powerpoint/2010/main" val="160502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B1599-88A6-431D-8776-564DC7AE9A69}"/>
              </a:ext>
            </a:extLst>
          </p:cNvPr>
          <p:cNvSpPr txBox="1"/>
          <p:nvPr/>
        </p:nvSpPr>
        <p:spPr>
          <a:xfrm>
            <a:off x="875930" y="818225"/>
            <a:ext cx="4175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Artificial Neural Network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5BC8F-FCBD-4D74-B2D8-7B0FCCD3E5E8}"/>
              </a:ext>
            </a:extLst>
          </p:cNvPr>
          <p:cNvSpPr txBox="1"/>
          <p:nvPr/>
        </p:nvSpPr>
        <p:spPr>
          <a:xfrm>
            <a:off x="976544" y="1509204"/>
            <a:ext cx="9383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best neural network model obtained from the grid search is used for the K 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results shows that, the average AUC ROC score is 0.732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9C6EF-7249-40ED-9E4D-DFDB9A1B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50" y="3084019"/>
            <a:ext cx="1476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B1599-88A6-431D-8776-564DC7AE9A69}"/>
              </a:ext>
            </a:extLst>
          </p:cNvPr>
          <p:cNvSpPr txBox="1"/>
          <p:nvPr/>
        </p:nvSpPr>
        <p:spPr>
          <a:xfrm>
            <a:off x="875930" y="818225"/>
            <a:ext cx="641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XGBoost</a:t>
            </a:r>
            <a:r>
              <a:rPr lang="en-US" sz="2400" b="1" dirty="0"/>
              <a:t> Vs Artificial Neural Network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5BC8F-FCBD-4D74-B2D8-7B0FCCD3E5E8}"/>
              </a:ext>
            </a:extLst>
          </p:cNvPr>
          <p:cNvSpPr txBox="1"/>
          <p:nvPr/>
        </p:nvSpPr>
        <p:spPr>
          <a:xfrm>
            <a:off x="976544" y="1509204"/>
            <a:ext cx="938369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Both of these model performed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XGBoost</a:t>
            </a:r>
            <a:r>
              <a:rPr lang="en-IN" dirty="0"/>
              <a:t> showed better results than ANN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results of ANN also depends on the number of neurons, activation function, hidden layers, learning rate, batch size,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Though grid search is performed on ANN, but the grid was very small and thus actual results may not have appeared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2B308-4B4A-46AF-9880-4F0463F422D6}"/>
              </a:ext>
            </a:extLst>
          </p:cNvPr>
          <p:cNvSpPr txBox="1"/>
          <p:nvPr/>
        </p:nvSpPr>
        <p:spPr>
          <a:xfrm>
            <a:off x="875930" y="5862612"/>
            <a:ext cx="11095608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i="1" dirty="0"/>
              <a:t>* </a:t>
            </a:r>
            <a:r>
              <a:rPr lang="en-IN" sz="1600" i="1" dirty="0"/>
              <a:t>As the dataset is huge it is not attached in the presentation, the link is : https://www.kaggle.com/datasets/seefun/amex-default-prediction-feather?resource=download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57150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2E121-1625-4E27-9481-BB9007B4B505}"/>
              </a:ext>
            </a:extLst>
          </p:cNvPr>
          <p:cNvSpPr txBox="1"/>
          <p:nvPr/>
        </p:nvSpPr>
        <p:spPr>
          <a:xfrm>
            <a:off x="3346882" y="2805343"/>
            <a:ext cx="5326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/>
              <a:t>Thank</a:t>
            </a:r>
            <a:r>
              <a:rPr lang="en-IN" sz="5400" dirty="0"/>
              <a:t> </a:t>
            </a:r>
            <a:r>
              <a:rPr lang="en-IN" sz="5400" b="1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0502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71FA9-A79A-4C9A-B577-F95694B645B4}"/>
              </a:ext>
            </a:extLst>
          </p:cNvPr>
          <p:cNvSpPr txBox="1"/>
          <p:nvPr/>
        </p:nvSpPr>
        <p:spPr>
          <a:xfrm>
            <a:off x="875931" y="844858"/>
            <a:ext cx="549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Proposal of model used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05B2B-CC00-46A6-AA79-668818EE5F6C}"/>
              </a:ext>
            </a:extLst>
          </p:cNvPr>
          <p:cNvSpPr txBox="1"/>
          <p:nvPr/>
        </p:nvSpPr>
        <p:spPr>
          <a:xfrm>
            <a:off x="875930" y="1556551"/>
            <a:ext cx="872083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use of model is focused for the credit card companies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credit card companies will be able to efficiently identify the defaulters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will help them to manage risk and increase their profit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56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71FA9-A79A-4C9A-B577-F95694B645B4}"/>
              </a:ext>
            </a:extLst>
          </p:cNvPr>
          <p:cNvSpPr txBox="1"/>
          <p:nvPr/>
        </p:nvSpPr>
        <p:spPr>
          <a:xfrm>
            <a:off x="875931" y="844858"/>
            <a:ext cx="549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and Strategy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D5E4-6385-47D3-9CAB-530AB2DC610E}"/>
              </a:ext>
            </a:extLst>
          </p:cNvPr>
          <p:cNvSpPr txBox="1"/>
          <p:nvPr/>
        </p:nvSpPr>
        <p:spPr>
          <a:xfrm>
            <a:off x="976543" y="1473693"/>
            <a:ext cx="868236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We grouped the data based on customer id and extracted the last transaction.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data is pre-processed and cleaned using various methods like handling missing values, normalization, handling outliers, one-hot encoding,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XGBoost</a:t>
            </a:r>
            <a:r>
              <a:rPr lang="en-IN" dirty="0"/>
              <a:t> and ANN models were used for training the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XGBoost</a:t>
            </a:r>
            <a:r>
              <a:rPr lang="en-IN" dirty="0"/>
              <a:t> model showed AUC ROC score of 0.732, which is comparable to models currently in use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Due to limited computational resources and size of the dataset, the model could not be tuned to high accuracy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XGBoost</a:t>
            </a:r>
            <a:r>
              <a:rPr lang="en-IN" dirty="0"/>
              <a:t> model obtained is efficient and light weight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model can also be deployed on the cloud for real time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2114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16A869-898B-4EF0-89E5-2E2A61CF35A7}"/>
              </a:ext>
            </a:extLst>
          </p:cNvPr>
          <p:cNvSpPr txBox="1"/>
          <p:nvPr/>
        </p:nvSpPr>
        <p:spPr>
          <a:xfrm>
            <a:off x="875931" y="844858"/>
            <a:ext cx="549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Dataset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6A174-BF39-41A2-AB61-07715059A7DB}"/>
              </a:ext>
            </a:extLst>
          </p:cNvPr>
          <p:cNvSpPr txBox="1"/>
          <p:nvPr/>
        </p:nvSpPr>
        <p:spPr>
          <a:xfrm>
            <a:off x="875930" y="1396753"/>
            <a:ext cx="10416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aim is to is to predict the probability that a customer does not pay back their credit card balance amount in the future based on their monthly customer profile.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target binary variable is calculated by observing 18 months performance window after the latest credit card statement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dirty="0"/>
              <a:t>Features are anonymized and normalized, and fall into the following general categories:</a:t>
            </a:r>
          </a:p>
          <a:p>
            <a:pPr lvl="1" algn="just" fontAlgn="base"/>
            <a:r>
              <a:rPr lang="en-US" sz="2000" i="1" dirty="0"/>
              <a:t>D_* = Delinquency variable, S_* = Spend variables, P_* = Payment variables, B_* = Balance variables, R_* = Risk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1F332-5CE0-4CA6-BD82-12345B3E1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12" y="3982327"/>
            <a:ext cx="9316375" cy="26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0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17461-F4CA-42B1-BFD7-6F7B2E55B756}"/>
              </a:ext>
            </a:extLst>
          </p:cNvPr>
          <p:cNvSpPr txBox="1"/>
          <p:nvPr/>
        </p:nvSpPr>
        <p:spPr>
          <a:xfrm>
            <a:off x="875930" y="844858"/>
            <a:ext cx="9253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  <a:r>
              <a:rPr lang="en-US" sz="2400" dirty="0"/>
              <a:t> </a:t>
            </a:r>
            <a:r>
              <a:rPr lang="en-US" sz="2400" b="1" dirty="0"/>
              <a:t>Variable</a:t>
            </a:r>
          </a:p>
          <a:p>
            <a:endParaRPr lang="en-US" sz="2400" dirty="0"/>
          </a:p>
          <a:p>
            <a:r>
              <a:rPr lang="en-US" sz="2000" dirty="0"/>
              <a:t>The output is whether customer pay back or not their credit card balance amount</a:t>
            </a:r>
          </a:p>
          <a:p>
            <a:r>
              <a:rPr lang="en-US" sz="2000" dirty="0"/>
              <a:t>0 – Pay (Non Defaulter)</a:t>
            </a:r>
          </a:p>
          <a:p>
            <a:r>
              <a:rPr lang="en-US" sz="2000" dirty="0"/>
              <a:t>1 – Don’t Pay (Defaulter)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0A383-0C79-466C-8ED6-7A399F8251BC}"/>
              </a:ext>
            </a:extLst>
          </p:cNvPr>
          <p:cNvSpPr txBox="1"/>
          <p:nvPr/>
        </p:nvSpPr>
        <p:spPr>
          <a:xfrm>
            <a:off x="4602283" y="5828476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the target variable</a:t>
            </a:r>
            <a:endParaRPr lang="en-IN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7B01E59-B0B4-7238-D296-A50488FE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52" y="2702560"/>
            <a:ext cx="5967095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2706E-A102-4CBA-8967-A8BA4FE80D78}"/>
              </a:ext>
            </a:extLst>
          </p:cNvPr>
          <p:cNvSpPr txBox="1"/>
          <p:nvPr/>
        </p:nvSpPr>
        <p:spPr>
          <a:xfrm>
            <a:off x="875930" y="844858"/>
            <a:ext cx="8898385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Train - Test Split</a:t>
            </a:r>
          </a:p>
          <a:p>
            <a:pPr algn="just"/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train-test split is used to estimate the performance of machine learning algorithms that are applicable for prediction-based algorithms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training 80% of the data used and rest 20% is preserved for testing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Stratify is used for equal distribution of the target class in train and test split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297C3-E697-4837-96C3-86D034D7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80" y="4039999"/>
            <a:ext cx="7553325" cy="65722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58931F-1938-4B8C-A9CA-CFC1CE222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98081"/>
              </p:ext>
            </p:extLst>
          </p:nvPr>
        </p:nvGraphicFramePr>
        <p:xfrm>
          <a:off x="3919693" y="5135742"/>
          <a:ext cx="4789302" cy="12511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6434">
                  <a:extLst>
                    <a:ext uri="{9D8B030D-6E8A-4147-A177-3AD203B41FA5}">
                      <a16:colId xmlns:a16="http://schemas.microsoft.com/office/drawing/2014/main" val="2941708960"/>
                    </a:ext>
                  </a:extLst>
                </a:gridCol>
                <a:gridCol w="1596434">
                  <a:extLst>
                    <a:ext uri="{9D8B030D-6E8A-4147-A177-3AD203B41FA5}">
                      <a16:colId xmlns:a16="http://schemas.microsoft.com/office/drawing/2014/main" val="1247469016"/>
                    </a:ext>
                  </a:extLst>
                </a:gridCol>
                <a:gridCol w="1596434">
                  <a:extLst>
                    <a:ext uri="{9D8B030D-6E8A-4147-A177-3AD203B41FA5}">
                      <a16:colId xmlns:a16="http://schemas.microsoft.com/office/drawing/2014/main" val="3616430489"/>
                    </a:ext>
                  </a:extLst>
                </a:gridCol>
              </a:tblGrid>
              <a:tr h="417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0’s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1’s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19581"/>
                  </a:ext>
                </a:extLst>
              </a:tr>
              <a:tr h="417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272,068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95,062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52348"/>
                  </a:ext>
                </a:extLst>
              </a:tr>
              <a:tr h="417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68,017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23,766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77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2AAC2B-E65D-47EA-9857-275E973F8B62}"/>
              </a:ext>
            </a:extLst>
          </p:cNvPr>
          <p:cNvSpPr txBox="1"/>
          <p:nvPr/>
        </p:nvSpPr>
        <p:spPr>
          <a:xfrm>
            <a:off x="998939" y="5576664"/>
            <a:ext cx="2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 after splitting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50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658F2-AA8B-4CFB-B2F6-8C9FA564B09C}"/>
              </a:ext>
            </a:extLst>
          </p:cNvPr>
          <p:cNvSpPr txBox="1"/>
          <p:nvPr/>
        </p:nvSpPr>
        <p:spPr>
          <a:xfrm>
            <a:off x="875930" y="844858"/>
            <a:ext cx="1051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One Hot Encoding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F2511-A66C-4A96-95FC-92D5EC8D022D}"/>
              </a:ext>
            </a:extLst>
          </p:cNvPr>
          <p:cNvSpPr txBox="1"/>
          <p:nvPr/>
        </p:nvSpPr>
        <p:spPr>
          <a:xfrm>
            <a:off x="875930" y="1476652"/>
            <a:ext cx="8720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With one-hot, we convert each categorical value into a new categorical column and assign a binary value of 1 or 0 to those columns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Categorical/Object Features are already mentioned which are as follows:</a:t>
            </a:r>
          </a:p>
          <a:p>
            <a:pPr algn="just"/>
            <a:r>
              <a:rPr lang="en-US" altLang="en-US" dirty="0">
                <a:latin typeface="var(--jp-code-font-family)"/>
              </a:rPr>
              <a:t>      D_63</a:t>
            </a:r>
            <a:r>
              <a:rPr lang="en-US" altLang="en-US" dirty="0">
                <a:latin typeface="-apple-system"/>
              </a:rPr>
              <a:t>, </a:t>
            </a:r>
            <a:r>
              <a:rPr lang="en-US" altLang="en-US" dirty="0">
                <a:latin typeface="var(--jp-code-font-family)"/>
              </a:rPr>
              <a:t>D_64</a:t>
            </a:r>
            <a:endParaRPr lang="en-US" altLang="en-US" dirty="0">
              <a:latin typeface="-apple-system"/>
            </a:endParaRPr>
          </a:p>
          <a:p>
            <a:pPr algn="just"/>
            <a:r>
              <a:rPr lang="en-US" dirty="0"/>
              <a:t>The one hot encoding is implemented using pandas inbuild function ‘</a:t>
            </a:r>
            <a:r>
              <a:rPr lang="en-US" dirty="0" err="1"/>
              <a:t>get_dummies</a:t>
            </a:r>
            <a:r>
              <a:rPr lang="en-US" dirty="0"/>
              <a:t>’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code is :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0A77965-67B2-D6B3-D50D-E0D5FA3B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05" y="4037964"/>
            <a:ext cx="9860794" cy="14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2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C4DC2-1788-4D3F-A1A8-10E082CEF25C}"/>
              </a:ext>
            </a:extLst>
          </p:cNvPr>
          <p:cNvSpPr txBox="1"/>
          <p:nvPr/>
        </p:nvSpPr>
        <p:spPr>
          <a:xfrm>
            <a:off x="925820" y="1146660"/>
            <a:ext cx="1051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Normalizing the data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817D0-20D8-4C41-81A8-93F3006F2042}"/>
              </a:ext>
            </a:extLst>
          </p:cNvPr>
          <p:cNvSpPr txBox="1"/>
          <p:nvPr/>
        </p:nvSpPr>
        <p:spPr>
          <a:xfrm>
            <a:off x="875930" y="1839158"/>
            <a:ext cx="910257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goal of normalization is to change the values of numeric columns in the dataset to use a common scale, without distorting differences in the ranges of values or losing information.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also improves the performance and accuracy of machine learning models using various techniques and algorithms.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 implemented </a:t>
            </a:r>
            <a:r>
              <a:rPr lang="en-US" dirty="0" err="1"/>
              <a:t>MinMax</a:t>
            </a:r>
            <a:r>
              <a:rPr lang="en-US" dirty="0"/>
              <a:t> Normalization, in which the data is scaled between [0, 1]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code 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B58A0-289F-4B55-8C4F-915656A8ED5C}"/>
              </a:ext>
            </a:extLst>
          </p:cNvPr>
          <p:cNvSpPr txBox="1"/>
          <p:nvPr/>
        </p:nvSpPr>
        <p:spPr>
          <a:xfrm>
            <a:off x="925820" y="5018842"/>
            <a:ext cx="1051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Outliers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EA81B-FB87-4E82-9A62-D19036ED0093}"/>
              </a:ext>
            </a:extLst>
          </p:cNvPr>
          <p:cNvSpPr txBox="1"/>
          <p:nvPr/>
        </p:nvSpPr>
        <p:spPr>
          <a:xfrm>
            <a:off x="925820" y="5480507"/>
            <a:ext cx="910257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Generally outliers are detected using Box plot, Z-score, Quantile,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 this case clean data is provided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C6B2329-2B99-7160-3EA0-DE0A1BE7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3972560"/>
            <a:ext cx="5669280" cy="10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75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14615</TotalTime>
  <Words>1169</Words>
  <Application>Microsoft Office PowerPoint</Application>
  <PresentationFormat>Widescreen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Amasis MT Pro Medium</vt:lpstr>
      <vt:lpstr>-apple-system</vt:lpstr>
      <vt:lpstr>Arial</vt:lpstr>
      <vt:lpstr>Calibri</vt:lpstr>
      <vt:lpstr>Calibri Light</vt:lpstr>
      <vt:lpstr>var(--jp-code-font-family)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Selection</vt:lpstr>
      <vt:lpstr>PowerPoint Presentation</vt:lpstr>
      <vt:lpstr>PowerPoint Presentation</vt:lpstr>
      <vt:lpstr>Logistic Regression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Amir Zemoodeh</dc:creator>
  <cp:lastModifiedBy>Shruthi Venkat</cp:lastModifiedBy>
  <cp:revision>1832</cp:revision>
  <dcterms:created xsi:type="dcterms:W3CDTF">2022-01-10T20:50:11Z</dcterms:created>
  <dcterms:modified xsi:type="dcterms:W3CDTF">2022-08-12T02:11:32Z</dcterms:modified>
</cp:coreProperties>
</file>