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047BDBE-E093-4420-BBF8-18DF4480E88A}"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36156619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7BDBE-E093-4420-BBF8-18DF4480E88A}"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145050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7BDBE-E093-4420-BBF8-18DF4480E88A}"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395033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47BDBE-E093-4420-BBF8-18DF4480E88A}"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38501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047BDBE-E093-4420-BBF8-18DF4480E88A}"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4546305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047BDBE-E093-4420-BBF8-18DF4480E88A}" type="datetimeFigureOut">
              <a:rPr lang="en-US" smtClean="0"/>
              <a:t>8/4/2022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385756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047BDBE-E093-4420-BBF8-18DF4480E88A}"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B2CB-3473-4D75-9E70-012B6B6FE8E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5857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47BDBE-E093-4420-BBF8-18DF4480E88A}"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23225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7BDBE-E093-4420-BBF8-18DF4480E88A}"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90190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047BDBE-E093-4420-BBF8-18DF4480E88A}" type="datetimeFigureOut">
              <a:rPr lang="en-US" smtClean="0"/>
              <a:t>8/4/2022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65635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047BDBE-E093-4420-BBF8-18DF4480E88A}" type="datetimeFigureOut">
              <a:rPr lang="en-US" smtClean="0"/>
              <a:t>8/4/2022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857B2CB-3473-4D75-9E70-012B6B6FE8E1}" type="slidenum">
              <a:rPr lang="en-US" smtClean="0"/>
              <a:t>‹#›</a:t>
            </a:fld>
            <a:endParaRPr lang="en-US"/>
          </a:p>
        </p:txBody>
      </p:sp>
    </p:spTree>
    <p:extLst>
      <p:ext uri="{BB962C8B-B14F-4D97-AF65-F5344CB8AC3E}">
        <p14:creationId xmlns:p14="http://schemas.microsoft.com/office/powerpoint/2010/main" val="386945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047BDBE-E093-4420-BBF8-18DF4480E88A}" type="datetimeFigureOut">
              <a:rPr lang="en-US" smtClean="0"/>
              <a:t>8/4/2022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857B2CB-3473-4D75-9E70-012B6B6FE8E1}" type="slidenum">
              <a:rPr lang="en-US" smtClean="0"/>
              <a:t>‹#›</a:t>
            </a:fld>
            <a:endParaRPr lang="en-US"/>
          </a:p>
        </p:txBody>
      </p:sp>
    </p:spTree>
    <p:extLst>
      <p:ext uri="{BB962C8B-B14F-4D97-AF65-F5344CB8AC3E}">
        <p14:creationId xmlns:p14="http://schemas.microsoft.com/office/powerpoint/2010/main" val="599717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endar&#10;&#10;Description automatically generated with medium confidence">
            <a:extLst>
              <a:ext uri="{FF2B5EF4-FFF2-40B4-BE49-F238E27FC236}">
                <a16:creationId xmlns:a16="http://schemas.microsoft.com/office/drawing/2014/main" id="{85834165-4331-29C5-8DAC-1C4B2B899A8D}"/>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4875" b="20125"/>
          <a:stretch/>
        </p:blipFill>
        <p:spPr>
          <a:xfrm>
            <a:off x="20" y="10"/>
            <a:ext cx="12191980" cy="6857990"/>
          </a:xfrm>
          <a:prstGeom prst="rect">
            <a:avLst/>
          </a:prstGeom>
        </p:spPr>
      </p:pic>
      <p:sp>
        <p:nvSpPr>
          <p:cNvPr id="2" name="Title 1">
            <a:extLst>
              <a:ext uri="{FF2B5EF4-FFF2-40B4-BE49-F238E27FC236}">
                <a16:creationId xmlns:a16="http://schemas.microsoft.com/office/drawing/2014/main" id="{1AC73C22-1C53-D225-01E9-49F6B28C5473}"/>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u="sng">
                <a:solidFill>
                  <a:schemeClr val="tx1"/>
                </a:solidFill>
              </a:rPr>
              <a:t>American Express Default Prediction</a:t>
            </a:r>
          </a:p>
        </p:txBody>
      </p:sp>
      <p:sp>
        <p:nvSpPr>
          <p:cNvPr id="3" name="Subtitle 2">
            <a:extLst>
              <a:ext uri="{FF2B5EF4-FFF2-40B4-BE49-F238E27FC236}">
                <a16:creationId xmlns:a16="http://schemas.microsoft.com/office/drawing/2014/main" id="{1A3DDBFF-06D9-9D1A-CD1E-A173D95B1887}"/>
              </a:ext>
            </a:extLst>
          </p:cNvPr>
          <p:cNvSpPr>
            <a:spLocks noGrp="1"/>
          </p:cNvSpPr>
          <p:nvPr>
            <p:ph type="subTitle" idx="1"/>
          </p:nvPr>
        </p:nvSpPr>
        <p:spPr>
          <a:xfrm>
            <a:off x="5529834" y="4825385"/>
            <a:ext cx="6801612" cy="1239894"/>
          </a:xfrm>
        </p:spPr>
        <p:txBody>
          <a:bodyPr>
            <a:normAutofit/>
          </a:bodyPr>
          <a:lstStyle/>
          <a:p>
            <a:r>
              <a:rPr lang="en-US" dirty="0">
                <a:solidFill>
                  <a:schemeClr val="tx1"/>
                </a:solidFill>
                <a:latin typeface="Arial" panose="020B0604020202020204" pitchFamily="34" charset="0"/>
                <a:cs typeface="Arial" panose="020B0604020202020204" pitchFamily="34" charset="0"/>
              </a:rPr>
              <a:t>By: </a:t>
            </a:r>
            <a:r>
              <a:rPr lang="en-US" b="0" i="0" u="none" strike="noStrike" dirty="0" err="1">
                <a:solidFill>
                  <a:schemeClr val="tx1"/>
                </a:solidFill>
                <a:effectLst/>
                <a:latin typeface="Arial" panose="020B0604020202020204" pitchFamily="34" charset="0"/>
                <a:cs typeface="Arial" panose="020B0604020202020204" pitchFamily="34" charset="0"/>
              </a:rPr>
              <a:t>Hanumaiah</a:t>
            </a:r>
            <a:r>
              <a:rPr lang="en-US" dirty="0">
                <a:solidFill>
                  <a:schemeClr val="tx1"/>
                </a:solidFill>
                <a:latin typeface="Arial" panose="020B0604020202020204" pitchFamily="34" charset="0"/>
                <a:cs typeface="Arial" panose="020B0604020202020204" pitchFamily="34" charset="0"/>
              </a:rPr>
              <a:t> </a:t>
            </a:r>
            <a:r>
              <a:rPr lang="en-US" b="0" i="0" u="none" strike="noStrike" dirty="0" err="1">
                <a:solidFill>
                  <a:schemeClr val="tx1"/>
                </a:solidFill>
                <a:effectLst/>
                <a:latin typeface="Arial" panose="020B0604020202020204" pitchFamily="34" charset="0"/>
              </a:rPr>
              <a:t>Chattala</a:t>
            </a:r>
            <a:r>
              <a:rPr lang="en-US" dirty="0">
                <a:solidFill>
                  <a:schemeClr val="tx1"/>
                </a:solidFill>
                <a:latin typeface="Arial" panose="020B0604020202020204" pitchFamily="34" charset="0"/>
              </a:rPr>
              <a:t> &amp; Shruthi Venkataraman</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83359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AB4-31D6-BC2C-C062-77F3E49592D7}"/>
              </a:ext>
            </a:extLst>
          </p:cNvPr>
          <p:cNvSpPr>
            <a:spLocks noGrp="1"/>
          </p:cNvSpPr>
          <p:nvPr>
            <p:ph type="title"/>
          </p:nvPr>
        </p:nvSpPr>
        <p:spPr>
          <a:xfrm>
            <a:off x="1137920" y="964692"/>
            <a:ext cx="10200640" cy="1188720"/>
          </a:xfrm>
        </p:spPr>
        <p:txBody>
          <a:bodyPr/>
          <a:lstStyle/>
          <a:p>
            <a:r>
              <a:rPr lang="en-US" dirty="0">
                <a:latin typeface="Times New Roman" panose="02020603050405020304" pitchFamily="18" charset="0"/>
                <a:cs typeface="Times New Roman" panose="02020603050405020304" pitchFamily="18" charset="0"/>
              </a:rPr>
              <a:t>Project Description</a:t>
            </a:r>
            <a:endParaRPr lang="en-US" dirty="0"/>
          </a:p>
        </p:txBody>
      </p:sp>
      <p:sp>
        <p:nvSpPr>
          <p:cNvPr id="3" name="Content Placeholder 2">
            <a:extLst>
              <a:ext uri="{FF2B5EF4-FFF2-40B4-BE49-F238E27FC236}">
                <a16:creationId xmlns:a16="http://schemas.microsoft.com/office/drawing/2014/main" id="{4F05C025-0393-A1A7-7F95-30BB01858FA0}"/>
              </a:ext>
            </a:extLst>
          </p:cNvPr>
          <p:cNvSpPr>
            <a:spLocks noGrp="1"/>
          </p:cNvSpPr>
          <p:nvPr>
            <p:ph idx="1"/>
          </p:nvPr>
        </p:nvSpPr>
        <p:spPr>
          <a:xfrm>
            <a:off x="1473200" y="2397760"/>
            <a:ext cx="9438640" cy="4277360"/>
          </a:xfrm>
        </p:spPr>
        <p:txBody>
          <a:bodyPr>
            <a:normAutofit/>
          </a:bodyPr>
          <a:lstStyle/>
          <a:p>
            <a:r>
              <a:rPr lang="en-US" sz="1800" dirty="0">
                <a:latin typeface="Times New Roman" panose="02020603050405020304" pitchFamily="18" charset="0"/>
                <a:cs typeface="Times New Roman" panose="02020603050405020304" pitchFamily="18" charset="0"/>
              </a:rPr>
              <a:t>Model’s Output: The model predicts whether a customer will default in the future.</a:t>
            </a:r>
          </a:p>
          <a:p>
            <a:r>
              <a:rPr lang="en-US" sz="1800" dirty="0">
                <a:latin typeface="Times New Roman" panose="02020603050405020304" pitchFamily="18" charset="0"/>
                <a:cs typeface="Times New Roman" panose="02020603050405020304" pitchFamily="18" charset="0"/>
              </a:rPr>
              <a:t>Strategy: We will start by cleaning the data and conducting Exploratory Data Analysis. Based on the analysis we perform feature engineering and feed the data to a Gradient Boosting </a:t>
            </a:r>
            <a:r>
              <a:rPr lang="en-US" dirty="0">
                <a:latin typeface="Times New Roman" panose="02020603050405020304" pitchFamily="18" charset="0"/>
                <a:cs typeface="Times New Roman" panose="02020603050405020304" pitchFamily="18" charset="0"/>
              </a:rPr>
              <a:t>Classifier </a:t>
            </a:r>
            <a:r>
              <a:rPr lang="en-US" sz="1800" dirty="0">
                <a:latin typeface="Times New Roman" panose="02020603050405020304" pitchFamily="18" charset="0"/>
                <a:cs typeface="Times New Roman" panose="02020603050405020304" pitchFamily="18" charset="0"/>
              </a:rPr>
              <a:t>model.</a:t>
            </a:r>
          </a:p>
          <a:p>
            <a:r>
              <a:rPr lang="en-US" sz="1800" dirty="0">
                <a:latin typeface="Times New Roman" panose="02020603050405020304" pitchFamily="18" charset="0"/>
                <a:cs typeface="Times New Roman" panose="02020603050405020304" pitchFamily="18" charset="0"/>
              </a:rPr>
              <a:t>Data and Target population: Sample data contains details about delinquency variables, Spend Variables, Payment Variables, Balance variables, and Risk variable. Target population are the customers holding an Amex account.</a:t>
            </a:r>
          </a:p>
          <a:p>
            <a:r>
              <a:rPr lang="en-US" sz="1800" dirty="0">
                <a:latin typeface="Times New Roman" panose="02020603050405020304" pitchFamily="18" charset="0"/>
                <a:cs typeface="Times New Roman" panose="02020603050405020304" pitchFamily="18" charset="0"/>
              </a:rPr>
              <a:t>Data Collection: The Data was Obtained from Kaggle</a:t>
            </a:r>
          </a:p>
          <a:p>
            <a:r>
              <a:rPr lang="en-US" sz="1800" dirty="0">
                <a:latin typeface="Times New Roman" panose="02020603050405020304" pitchFamily="18" charset="0"/>
                <a:cs typeface="Times New Roman" panose="02020603050405020304" pitchFamily="18" charset="0"/>
              </a:rPr>
              <a:t>Target variable: To </a:t>
            </a:r>
            <a:r>
              <a:rPr lang="en-US" b="0" i="0" dirty="0">
                <a:effectLst/>
                <a:latin typeface="Times New Roman" panose="02020603050405020304" pitchFamily="18" charset="0"/>
                <a:cs typeface="Times New Roman" panose="02020603050405020304" pitchFamily="18" charset="0"/>
              </a:rPr>
              <a:t>predict the probability that a customer does not pay back their credit card balance amount in the future based on their monthly customer profile. The target binary variable is calculated by observing 18 months performance window after the latest credit card statement, and if the customer does not pay due amount in 120 days after their latest statement date it is considered a default event.</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957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775C9-43DF-DB4E-0726-FB6EF3237C2E}"/>
              </a:ext>
            </a:extLst>
          </p:cNvPr>
          <p:cNvSpPr>
            <a:spLocks noGrp="1"/>
          </p:cNvSpPr>
          <p:nvPr>
            <p:ph idx="1"/>
          </p:nvPr>
        </p:nvSpPr>
        <p:spPr>
          <a:xfrm>
            <a:off x="2033070" y="1472131"/>
            <a:ext cx="9093200" cy="4835787"/>
          </a:xfrm>
        </p:spPr>
        <p:txBody>
          <a:bodyPr>
            <a:normAutofit/>
          </a:bodyPr>
          <a:lstStyle/>
          <a:p>
            <a:r>
              <a:rPr lang="en-US" sz="1800" dirty="0">
                <a:latin typeface="Times New Roman" panose="02020603050405020304" pitchFamily="18" charset="0"/>
                <a:cs typeface="Times New Roman" panose="02020603050405020304" pitchFamily="18" charset="0"/>
              </a:rPr>
              <a:t>Sample Size and Features: The Sample has 5531450 observations and 190 features.</a:t>
            </a:r>
          </a:p>
          <a:p>
            <a:pPr algn="l" fontAlgn="base"/>
            <a:r>
              <a:rPr lang="en-US" b="0" i="0" dirty="0">
                <a:effectLst/>
                <a:latin typeface="Inter"/>
              </a:rPr>
              <a:t>Features are anonymized and normalized, and fall into the following general categories:</a:t>
            </a:r>
            <a:endParaRPr lang="en-US" sz="1800" dirty="0">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effectLst/>
                <a:latin typeface="inherit"/>
              </a:rPr>
              <a:t>D_* = Delinquency variables</a:t>
            </a:r>
          </a:p>
          <a:p>
            <a:pPr algn="l" fontAlgn="base">
              <a:buFont typeface="Arial" panose="020B0604020202020204" pitchFamily="34" charset="0"/>
              <a:buChar char="•"/>
            </a:pPr>
            <a:r>
              <a:rPr lang="en-US" b="0" i="0" dirty="0">
                <a:effectLst/>
                <a:latin typeface="inherit"/>
              </a:rPr>
              <a:t>S_* = Spend variables</a:t>
            </a:r>
          </a:p>
          <a:p>
            <a:pPr algn="l" fontAlgn="base">
              <a:buFont typeface="Arial" panose="020B0604020202020204" pitchFamily="34" charset="0"/>
              <a:buChar char="•"/>
            </a:pPr>
            <a:r>
              <a:rPr lang="en-US" b="0" i="0" dirty="0">
                <a:effectLst/>
                <a:latin typeface="inherit"/>
              </a:rPr>
              <a:t>P_* = Payment variables</a:t>
            </a:r>
          </a:p>
          <a:p>
            <a:pPr algn="l" fontAlgn="base">
              <a:buFont typeface="Arial" panose="020B0604020202020204" pitchFamily="34" charset="0"/>
              <a:buChar char="•"/>
            </a:pPr>
            <a:r>
              <a:rPr lang="en-US" b="0" i="0" dirty="0">
                <a:effectLst/>
                <a:latin typeface="inherit"/>
              </a:rPr>
              <a:t>B_* = Balance variables</a:t>
            </a:r>
          </a:p>
          <a:p>
            <a:pPr algn="l" fontAlgn="base">
              <a:buFont typeface="Arial" panose="020B0604020202020204" pitchFamily="34" charset="0"/>
              <a:buChar char="•"/>
            </a:pPr>
            <a:r>
              <a:rPr lang="en-US" b="0" i="0" dirty="0">
                <a:effectLst/>
                <a:latin typeface="inherit"/>
              </a:rPr>
              <a:t>R_* = Risk variables</a:t>
            </a:r>
          </a:p>
          <a:p>
            <a:endParaRPr lang="en-US" dirty="0"/>
          </a:p>
        </p:txBody>
      </p:sp>
    </p:spTree>
    <p:extLst>
      <p:ext uri="{BB962C8B-B14F-4D97-AF65-F5344CB8AC3E}">
        <p14:creationId xmlns:p14="http://schemas.microsoft.com/office/powerpoint/2010/main" val="100592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8C7A-12F1-8915-2F1F-46150E318E23}"/>
              </a:ext>
            </a:extLst>
          </p:cNvPr>
          <p:cNvSpPr>
            <a:spLocks noGrp="1"/>
          </p:cNvSpPr>
          <p:nvPr>
            <p:ph type="title"/>
          </p:nvPr>
        </p:nvSpPr>
        <p:spPr>
          <a:xfrm>
            <a:off x="1618816" y="891213"/>
            <a:ext cx="8670543" cy="1329472"/>
          </a:xfrm>
        </p:spPr>
        <p:txBody>
          <a:bodyPr/>
          <a:lstStyle/>
          <a:p>
            <a:r>
              <a:rPr lang="en-US" dirty="0"/>
              <a:t>Data Preprocessing</a:t>
            </a:r>
          </a:p>
        </p:txBody>
      </p:sp>
      <p:sp>
        <p:nvSpPr>
          <p:cNvPr id="3" name="Content Placeholder 2">
            <a:extLst>
              <a:ext uri="{FF2B5EF4-FFF2-40B4-BE49-F238E27FC236}">
                <a16:creationId xmlns:a16="http://schemas.microsoft.com/office/drawing/2014/main" id="{751E2B60-6AC4-8F05-AFC9-32614F9BE36A}"/>
              </a:ext>
            </a:extLst>
          </p:cNvPr>
          <p:cNvSpPr>
            <a:spLocks noGrp="1"/>
          </p:cNvSpPr>
          <p:nvPr>
            <p:ph idx="1"/>
          </p:nvPr>
        </p:nvSpPr>
        <p:spPr>
          <a:xfrm>
            <a:off x="1618815" y="2540073"/>
            <a:ext cx="8670544" cy="3935476"/>
          </a:xfrm>
        </p:spPr>
        <p:txBody>
          <a:bodyPr>
            <a:normAutofit fontScale="92500"/>
          </a:bodyPr>
          <a:lstStyle/>
          <a:p>
            <a:r>
              <a:rPr lang="en-US" sz="2400" dirty="0"/>
              <a:t>To start with, we tried to check how many values were missing in each column. If beyond 80% of the values are missing then it is better to drop the column. From this assumption, we had to remove 23 columns, so now we have a total of 167 columns(features).</a:t>
            </a:r>
          </a:p>
          <a:p>
            <a:r>
              <a:rPr lang="en-US" sz="2400" dirty="0"/>
              <a:t>The target variable and customer id was a separate dataset so we had to merge the training data set and the data set containing the target variable into one dataset.</a:t>
            </a:r>
          </a:p>
          <a:p>
            <a:r>
              <a:rPr lang="en-US" sz="2400" dirty="0"/>
              <a:t>We performed correlation with the target variable and removed the columns that had a correlation less than abs(0.3). Which resulted now in a total of 42 columns.</a:t>
            </a:r>
          </a:p>
          <a:p>
            <a:endParaRPr lang="en-US" dirty="0"/>
          </a:p>
        </p:txBody>
      </p:sp>
    </p:spTree>
    <p:extLst>
      <p:ext uri="{BB962C8B-B14F-4D97-AF65-F5344CB8AC3E}">
        <p14:creationId xmlns:p14="http://schemas.microsoft.com/office/powerpoint/2010/main" val="27945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A276-7C4C-FC21-4EC9-DDCE3B26D18C}"/>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9C1C952C-0E97-3D80-69E8-0E4EEE14D1D8}"/>
              </a:ext>
            </a:extLst>
          </p:cNvPr>
          <p:cNvSpPr>
            <a:spLocks noGrp="1"/>
          </p:cNvSpPr>
          <p:nvPr>
            <p:ph idx="1"/>
          </p:nvPr>
        </p:nvSpPr>
        <p:spPr/>
        <p:txBody>
          <a:bodyPr/>
          <a:lstStyle/>
          <a:p>
            <a:r>
              <a:rPr lang="en-US" dirty="0"/>
              <a:t>Check the number of null values presented in each column and replace them with the mean value.</a:t>
            </a:r>
          </a:p>
          <a:p>
            <a:r>
              <a:rPr lang="en-US" dirty="0"/>
              <a:t>Using the seaborn library, we visualize it using box plot for each of the column. Through this we understand the outliers presented.</a:t>
            </a:r>
          </a:p>
          <a:p>
            <a:r>
              <a:rPr lang="en-US" dirty="0"/>
              <a:t>We found that there were 3 columns with less correlation so we dropped those columns (‘D_41’,’D_78’, ‘S_7’)</a:t>
            </a:r>
          </a:p>
        </p:txBody>
      </p:sp>
    </p:spTree>
    <p:extLst>
      <p:ext uri="{BB962C8B-B14F-4D97-AF65-F5344CB8AC3E}">
        <p14:creationId xmlns:p14="http://schemas.microsoft.com/office/powerpoint/2010/main" val="304817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A21A-0AC8-68F7-6BFE-9EE6F64E0887}"/>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4CDA96DE-D6C5-FC92-FECC-88D272111ECD}"/>
              </a:ext>
            </a:extLst>
          </p:cNvPr>
          <p:cNvSpPr>
            <a:spLocks noGrp="1"/>
          </p:cNvSpPr>
          <p:nvPr>
            <p:ph idx="1"/>
          </p:nvPr>
        </p:nvSpPr>
        <p:spPr/>
        <p:txBody>
          <a:bodyPr/>
          <a:lstStyle/>
          <a:p>
            <a:r>
              <a:rPr lang="en-US" dirty="0"/>
              <a:t>Using </a:t>
            </a:r>
            <a:r>
              <a:rPr lang="en-US" dirty="0" err="1"/>
              <a:t>sklearn</a:t>
            </a:r>
            <a:r>
              <a:rPr lang="en-US" dirty="0"/>
              <a:t>, we split the data into two parts: 80% training dataset and 20% testing dataset.</a:t>
            </a:r>
          </a:p>
          <a:p>
            <a:r>
              <a:rPr lang="en-US" dirty="0"/>
              <a:t>Again using </a:t>
            </a:r>
            <a:r>
              <a:rPr lang="en-US" dirty="0" err="1"/>
              <a:t>sklearn</a:t>
            </a:r>
            <a:r>
              <a:rPr lang="en-US" dirty="0"/>
              <a:t> library, and imported </a:t>
            </a:r>
            <a:r>
              <a:rPr lang="en-US" dirty="0" err="1"/>
              <a:t>GradientBoostingClassifier</a:t>
            </a:r>
            <a:r>
              <a:rPr lang="en-US" dirty="0"/>
              <a:t>, we set parameters </a:t>
            </a:r>
          </a:p>
          <a:p>
            <a:r>
              <a:rPr lang="en-US" dirty="0" err="1"/>
              <a:t>N_estimators</a:t>
            </a:r>
            <a:r>
              <a:rPr lang="en-US" dirty="0"/>
              <a:t> = 100</a:t>
            </a:r>
          </a:p>
          <a:p>
            <a:r>
              <a:rPr lang="en-US" dirty="0" err="1"/>
              <a:t>Learning_rate</a:t>
            </a:r>
            <a:r>
              <a:rPr lang="en-US" dirty="0"/>
              <a:t> = 1</a:t>
            </a:r>
          </a:p>
          <a:p>
            <a:r>
              <a:rPr lang="en-US" dirty="0" err="1"/>
              <a:t>Max_depth</a:t>
            </a:r>
            <a:r>
              <a:rPr lang="en-US" dirty="0"/>
              <a:t> = 1</a:t>
            </a:r>
          </a:p>
          <a:p>
            <a:r>
              <a:rPr lang="en-US" dirty="0" err="1"/>
              <a:t>Random_state</a:t>
            </a:r>
            <a:r>
              <a:rPr lang="en-US" dirty="0"/>
              <a:t> = 0</a:t>
            </a:r>
          </a:p>
          <a:p>
            <a:endParaRPr lang="en-US" dirty="0"/>
          </a:p>
        </p:txBody>
      </p:sp>
    </p:spTree>
    <p:extLst>
      <p:ext uri="{BB962C8B-B14F-4D97-AF65-F5344CB8AC3E}">
        <p14:creationId xmlns:p14="http://schemas.microsoft.com/office/powerpoint/2010/main" val="420451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BDDB-95CD-C5A4-210B-A73EAFD2C86E}"/>
              </a:ext>
            </a:extLst>
          </p:cNvPr>
          <p:cNvSpPr>
            <a:spLocks noGrp="1"/>
          </p:cNvSpPr>
          <p:nvPr>
            <p:ph type="title"/>
          </p:nvPr>
        </p:nvSpPr>
        <p:spPr/>
        <p:txBody>
          <a:bodyPr/>
          <a:lstStyle/>
          <a:p>
            <a:r>
              <a:rPr lang="en-US" dirty="0"/>
              <a:t>Accuracy of the Model</a:t>
            </a:r>
          </a:p>
        </p:txBody>
      </p:sp>
      <p:sp>
        <p:nvSpPr>
          <p:cNvPr id="3" name="Content Placeholder 2">
            <a:extLst>
              <a:ext uri="{FF2B5EF4-FFF2-40B4-BE49-F238E27FC236}">
                <a16:creationId xmlns:a16="http://schemas.microsoft.com/office/drawing/2014/main" id="{68071A2F-8AAE-FB99-6F65-7617F58B637C}"/>
              </a:ext>
            </a:extLst>
          </p:cNvPr>
          <p:cNvSpPr>
            <a:spLocks noGrp="1"/>
          </p:cNvSpPr>
          <p:nvPr>
            <p:ph idx="1"/>
          </p:nvPr>
        </p:nvSpPr>
        <p:spPr/>
        <p:txBody>
          <a:bodyPr/>
          <a:lstStyle/>
          <a:p>
            <a:r>
              <a:rPr lang="en-US" dirty="0"/>
              <a:t>Using </a:t>
            </a:r>
            <a:r>
              <a:rPr lang="en-US" dirty="0" err="1"/>
              <a:t>classification_report</a:t>
            </a:r>
            <a:r>
              <a:rPr lang="en-US" dirty="0"/>
              <a:t>, we obtain precision, recall, f1-score and support</a:t>
            </a:r>
          </a:p>
          <a:p>
            <a:endParaRPr lang="en-US" dirty="0"/>
          </a:p>
        </p:txBody>
      </p:sp>
      <p:pic>
        <p:nvPicPr>
          <p:cNvPr id="5" name="Picture 4">
            <a:extLst>
              <a:ext uri="{FF2B5EF4-FFF2-40B4-BE49-F238E27FC236}">
                <a16:creationId xmlns:a16="http://schemas.microsoft.com/office/drawing/2014/main" id="{BEE36C19-C3B9-977A-AF00-3C193A6F0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826" y="3254883"/>
            <a:ext cx="6877050" cy="2638425"/>
          </a:xfrm>
          <a:prstGeom prst="rect">
            <a:avLst/>
          </a:prstGeom>
        </p:spPr>
      </p:pic>
    </p:spTree>
    <p:extLst>
      <p:ext uri="{BB962C8B-B14F-4D97-AF65-F5344CB8AC3E}">
        <p14:creationId xmlns:p14="http://schemas.microsoft.com/office/powerpoint/2010/main" val="31719867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106</TotalTime>
  <Words>502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Gill Sans MT</vt:lpstr>
      <vt:lpstr>inherit</vt:lpstr>
      <vt:lpstr>Inter</vt:lpstr>
      <vt:lpstr>Times New Roman</vt:lpstr>
      <vt:lpstr>Parcel</vt:lpstr>
      <vt:lpstr>American Express Default Prediction</vt:lpstr>
      <vt:lpstr>Project Description</vt:lpstr>
      <vt:lpstr>PowerPoint Presentation</vt:lpstr>
      <vt:lpstr>Data Preprocessing</vt:lpstr>
      <vt:lpstr>Data Preprocessing</vt:lpstr>
      <vt:lpstr>Training the Model</vt:lpstr>
      <vt:lpstr>Accuracy of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Express Default Prediction</dc:title>
  <dc:creator>Shruthi Venkat</dc:creator>
  <cp:lastModifiedBy>Shruthi Venkat</cp:lastModifiedBy>
  <cp:revision>4</cp:revision>
  <dcterms:created xsi:type="dcterms:W3CDTF">2022-08-04T04:09:41Z</dcterms:created>
  <dcterms:modified xsi:type="dcterms:W3CDTF">2022-08-04T23:41:39Z</dcterms:modified>
</cp:coreProperties>
</file>