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1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EDCEE8-3D1B-4274-BAD9-C101B76DEDCC}"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2815A-ACD4-4671-941A-EFBF83E9D18F}" type="slidenum">
              <a:rPr lang="en-IN" smtClean="0"/>
              <a:t>‹#›</a:t>
            </a:fld>
            <a:endParaRPr lang="en-IN"/>
          </a:p>
        </p:txBody>
      </p:sp>
    </p:spTree>
    <p:extLst>
      <p:ext uri="{BB962C8B-B14F-4D97-AF65-F5344CB8AC3E}">
        <p14:creationId xmlns:p14="http://schemas.microsoft.com/office/powerpoint/2010/main" val="1515715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EDCEE8-3D1B-4274-BAD9-C101B76DEDCC}"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2815A-ACD4-4671-941A-EFBF83E9D18F}" type="slidenum">
              <a:rPr lang="en-IN" smtClean="0"/>
              <a:t>‹#›</a:t>
            </a:fld>
            <a:endParaRPr lang="en-IN"/>
          </a:p>
        </p:txBody>
      </p:sp>
    </p:spTree>
    <p:extLst>
      <p:ext uri="{BB962C8B-B14F-4D97-AF65-F5344CB8AC3E}">
        <p14:creationId xmlns:p14="http://schemas.microsoft.com/office/powerpoint/2010/main" val="1001054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EDCEE8-3D1B-4274-BAD9-C101B76DEDCC}"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2815A-ACD4-4671-941A-EFBF83E9D18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71645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EDCEE8-3D1B-4274-BAD9-C101B76DEDCC}"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2815A-ACD4-4671-941A-EFBF83E9D18F}" type="slidenum">
              <a:rPr lang="en-IN" smtClean="0"/>
              <a:t>‹#›</a:t>
            </a:fld>
            <a:endParaRPr lang="en-IN"/>
          </a:p>
        </p:txBody>
      </p:sp>
    </p:spTree>
    <p:extLst>
      <p:ext uri="{BB962C8B-B14F-4D97-AF65-F5344CB8AC3E}">
        <p14:creationId xmlns:p14="http://schemas.microsoft.com/office/powerpoint/2010/main" val="2380428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EDCEE8-3D1B-4274-BAD9-C101B76DEDCC}"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2815A-ACD4-4671-941A-EFBF83E9D18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1499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EDCEE8-3D1B-4274-BAD9-C101B76DEDCC}"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2815A-ACD4-4671-941A-EFBF83E9D18F}" type="slidenum">
              <a:rPr lang="en-IN" smtClean="0"/>
              <a:t>‹#›</a:t>
            </a:fld>
            <a:endParaRPr lang="en-IN"/>
          </a:p>
        </p:txBody>
      </p:sp>
    </p:spTree>
    <p:extLst>
      <p:ext uri="{BB962C8B-B14F-4D97-AF65-F5344CB8AC3E}">
        <p14:creationId xmlns:p14="http://schemas.microsoft.com/office/powerpoint/2010/main" val="3138699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EDCEE8-3D1B-4274-BAD9-C101B76DEDCC}"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2815A-ACD4-4671-941A-EFBF83E9D18F}" type="slidenum">
              <a:rPr lang="en-IN" smtClean="0"/>
              <a:t>‹#›</a:t>
            </a:fld>
            <a:endParaRPr lang="en-IN"/>
          </a:p>
        </p:txBody>
      </p:sp>
    </p:spTree>
    <p:extLst>
      <p:ext uri="{BB962C8B-B14F-4D97-AF65-F5344CB8AC3E}">
        <p14:creationId xmlns:p14="http://schemas.microsoft.com/office/powerpoint/2010/main" val="2637817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EDCEE8-3D1B-4274-BAD9-C101B76DEDCC}"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2815A-ACD4-4671-941A-EFBF83E9D18F}" type="slidenum">
              <a:rPr lang="en-IN" smtClean="0"/>
              <a:t>‹#›</a:t>
            </a:fld>
            <a:endParaRPr lang="en-IN"/>
          </a:p>
        </p:txBody>
      </p:sp>
    </p:spTree>
    <p:extLst>
      <p:ext uri="{BB962C8B-B14F-4D97-AF65-F5344CB8AC3E}">
        <p14:creationId xmlns:p14="http://schemas.microsoft.com/office/powerpoint/2010/main" val="1357551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EDCEE8-3D1B-4274-BAD9-C101B76DEDCC}"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2815A-ACD4-4671-941A-EFBF83E9D18F}" type="slidenum">
              <a:rPr lang="en-IN" smtClean="0"/>
              <a:t>‹#›</a:t>
            </a:fld>
            <a:endParaRPr lang="en-IN"/>
          </a:p>
        </p:txBody>
      </p:sp>
    </p:spTree>
    <p:extLst>
      <p:ext uri="{BB962C8B-B14F-4D97-AF65-F5344CB8AC3E}">
        <p14:creationId xmlns:p14="http://schemas.microsoft.com/office/powerpoint/2010/main" val="1466786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EDCEE8-3D1B-4274-BAD9-C101B76DEDCC}"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2815A-ACD4-4671-941A-EFBF83E9D18F}" type="slidenum">
              <a:rPr lang="en-IN" smtClean="0"/>
              <a:t>‹#›</a:t>
            </a:fld>
            <a:endParaRPr lang="en-IN"/>
          </a:p>
        </p:txBody>
      </p:sp>
    </p:spTree>
    <p:extLst>
      <p:ext uri="{BB962C8B-B14F-4D97-AF65-F5344CB8AC3E}">
        <p14:creationId xmlns:p14="http://schemas.microsoft.com/office/powerpoint/2010/main" val="20403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EDCEE8-3D1B-4274-BAD9-C101B76DEDCC}" type="datetimeFigureOut">
              <a:rPr lang="en-IN" smtClean="0"/>
              <a:t>01-09-2022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42815A-ACD4-4671-941A-EFBF83E9D18F}" type="slidenum">
              <a:rPr lang="en-IN" smtClean="0"/>
              <a:t>‹#›</a:t>
            </a:fld>
            <a:endParaRPr lang="en-IN"/>
          </a:p>
        </p:txBody>
      </p:sp>
    </p:spTree>
    <p:extLst>
      <p:ext uri="{BB962C8B-B14F-4D97-AF65-F5344CB8AC3E}">
        <p14:creationId xmlns:p14="http://schemas.microsoft.com/office/powerpoint/2010/main" val="2268538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EDCEE8-3D1B-4274-BAD9-C101B76DEDCC}" type="datetimeFigureOut">
              <a:rPr lang="en-IN" smtClean="0"/>
              <a:t>01-09-2022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42815A-ACD4-4671-941A-EFBF83E9D18F}" type="slidenum">
              <a:rPr lang="en-IN" smtClean="0"/>
              <a:t>‹#›</a:t>
            </a:fld>
            <a:endParaRPr lang="en-IN"/>
          </a:p>
        </p:txBody>
      </p:sp>
    </p:spTree>
    <p:extLst>
      <p:ext uri="{BB962C8B-B14F-4D97-AF65-F5344CB8AC3E}">
        <p14:creationId xmlns:p14="http://schemas.microsoft.com/office/powerpoint/2010/main" val="2332489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EDCEE8-3D1B-4274-BAD9-C101B76DEDCC}" type="datetimeFigureOut">
              <a:rPr lang="en-IN" smtClean="0"/>
              <a:t>01-09-2022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42815A-ACD4-4671-941A-EFBF83E9D18F}" type="slidenum">
              <a:rPr lang="en-IN" smtClean="0"/>
              <a:t>‹#›</a:t>
            </a:fld>
            <a:endParaRPr lang="en-IN"/>
          </a:p>
        </p:txBody>
      </p:sp>
    </p:spTree>
    <p:extLst>
      <p:ext uri="{BB962C8B-B14F-4D97-AF65-F5344CB8AC3E}">
        <p14:creationId xmlns:p14="http://schemas.microsoft.com/office/powerpoint/2010/main" val="391433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EDCEE8-3D1B-4274-BAD9-C101B76DEDCC}" type="datetimeFigureOut">
              <a:rPr lang="en-IN" smtClean="0"/>
              <a:t>01-09-2022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42815A-ACD4-4671-941A-EFBF83E9D18F}" type="slidenum">
              <a:rPr lang="en-IN" smtClean="0"/>
              <a:t>‹#›</a:t>
            </a:fld>
            <a:endParaRPr lang="en-IN"/>
          </a:p>
        </p:txBody>
      </p:sp>
    </p:spTree>
    <p:extLst>
      <p:ext uri="{BB962C8B-B14F-4D97-AF65-F5344CB8AC3E}">
        <p14:creationId xmlns:p14="http://schemas.microsoft.com/office/powerpoint/2010/main" val="2123095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EDCEE8-3D1B-4274-BAD9-C101B76DEDCC}" type="datetimeFigureOut">
              <a:rPr lang="en-IN" smtClean="0"/>
              <a:t>01-09-2022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42815A-ACD4-4671-941A-EFBF83E9D18F}" type="slidenum">
              <a:rPr lang="en-IN" smtClean="0"/>
              <a:t>‹#›</a:t>
            </a:fld>
            <a:endParaRPr lang="en-IN"/>
          </a:p>
        </p:txBody>
      </p:sp>
    </p:spTree>
    <p:extLst>
      <p:ext uri="{BB962C8B-B14F-4D97-AF65-F5344CB8AC3E}">
        <p14:creationId xmlns:p14="http://schemas.microsoft.com/office/powerpoint/2010/main" val="4128164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EDCEE8-3D1B-4274-BAD9-C101B76DEDCC}" type="datetimeFigureOut">
              <a:rPr lang="en-IN" smtClean="0"/>
              <a:t>01-09-2022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42815A-ACD4-4671-941A-EFBF83E9D18F}" type="slidenum">
              <a:rPr lang="en-IN" smtClean="0"/>
              <a:t>‹#›</a:t>
            </a:fld>
            <a:endParaRPr lang="en-IN"/>
          </a:p>
        </p:txBody>
      </p:sp>
    </p:spTree>
    <p:extLst>
      <p:ext uri="{BB962C8B-B14F-4D97-AF65-F5344CB8AC3E}">
        <p14:creationId xmlns:p14="http://schemas.microsoft.com/office/powerpoint/2010/main" val="1940744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EDCEE8-3D1B-4274-BAD9-C101B76DEDCC}" type="datetimeFigureOut">
              <a:rPr lang="en-IN" smtClean="0"/>
              <a:t>01-09-2022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42815A-ACD4-4671-941A-EFBF83E9D18F}" type="slidenum">
              <a:rPr lang="en-IN" smtClean="0"/>
              <a:t>‹#›</a:t>
            </a:fld>
            <a:endParaRPr lang="en-IN"/>
          </a:p>
        </p:txBody>
      </p:sp>
    </p:spTree>
    <p:extLst>
      <p:ext uri="{BB962C8B-B14F-4D97-AF65-F5344CB8AC3E}">
        <p14:creationId xmlns:p14="http://schemas.microsoft.com/office/powerpoint/2010/main" val="3175891819"/>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s://www.geeksforgeeks.org/ml-r-squared-in-regression-analysi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E7809-75DE-E272-1804-47D5DDB64179}"/>
              </a:ext>
            </a:extLst>
          </p:cNvPr>
          <p:cNvSpPr>
            <a:spLocks noGrp="1"/>
          </p:cNvSpPr>
          <p:nvPr>
            <p:ph type="ctrTitle"/>
          </p:nvPr>
        </p:nvSpPr>
        <p:spPr>
          <a:xfrm>
            <a:off x="1574718" y="1335442"/>
            <a:ext cx="7343970" cy="745724"/>
          </a:xfrm>
        </p:spPr>
        <p:txBody>
          <a:bodyPr/>
          <a:lstStyle/>
          <a:p>
            <a:r>
              <a:rPr lang="en-IN" sz="3600" b="1" dirty="0">
                <a:solidFill>
                  <a:srgbClr val="00B050"/>
                </a:solidFill>
                <a:effectLst/>
                <a:latin typeface="TimesNewRomanPS-BoldMT"/>
              </a:rPr>
              <a:t>HOUSING: PRICE PREDICTION </a:t>
            </a:r>
            <a:endParaRPr lang="en-IN" sz="3600" dirty="0">
              <a:solidFill>
                <a:srgbClr val="00B050"/>
              </a:solidFill>
            </a:endParaRPr>
          </a:p>
        </p:txBody>
      </p:sp>
      <p:pic>
        <p:nvPicPr>
          <p:cNvPr id="5" name="Picture 4">
            <a:extLst>
              <a:ext uri="{FF2B5EF4-FFF2-40B4-BE49-F238E27FC236}">
                <a16:creationId xmlns:a16="http://schemas.microsoft.com/office/drawing/2014/main" id="{02AAA919-0296-2832-9373-30DB120393FF}"/>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1501806" y="2648875"/>
            <a:ext cx="7794594" cy="3009530"/>
          </a:xfrm>
          <a:prstGeom prst="rect">
            <a:avLst/>
          </a:prstGeom>
        </p:spPr>
      </p:pic>
    </p:spTree>
    <p:extLst>
      <p:ext uri="{BB962C8B-B14F-4D97-AF65-F5344CB8AC3E}">
        <p14:creationId xmlns:p14="http://schemas.microsoft.com/office/powerpoint/2010/main" val="956630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A59C-6E21-26E7-4F87-02317BC8A1A1}"/>
              </a:ext>
            </a:extLst>
          </p:cNvPr>
          <p:cNvSpPr>
            <a:spLocks noGrp="1"/>
          </p:cNvSpPr>
          <p:nvPr>
            <p:ph type="title"/>
          </p:nvPr>
        </p:nvSpPr>
        <p:spPr>
          <a:xfrm>
            <a:off x="1485201" y="307759"/>
            <a:ext cx="7996149" cy="828583"/>
          </a:xfrm>
        </p:spPr>
        <p:txBody>
          <a:bodyPr>
            <a:noAutofit/>
          </a:bodyPr>
          <a:lstStyle/>
          <a:p>
            <a:r>
              <a:rPr lang="en-US" sz="4000" i="1" dirty="0">
                <a:solidFill>
                  <a:srgbClr val="FFFF00"/>
                </a:solidFill>
              </a:rPr>
              <a:t>OUTLIERS FOR CONTINOUS DATA </a:t>
            </a:r>
            <a:endParaRPr lang="en-IN" sz="4000" i="1" dirty="0">
              <a:solidFill>
                <a:srgbClr val="FFFF00"/>
              </a:solidFill>
            </a:endParaRPr>
          </a:p>
        </p:txBody>
      </p:sp>
      <p:pic>
        <p:nvPicPr>
          <p:cNvPr id="5" name="Content Placeholder 4">
            <a:extLst>
              <a:ext uri="{FF2B5EF4-FFF2-40B4-BE49-F238E27FC236}">
                <a16:creationId xmlns:a16="http://schemas.microsoft.com/office/drawing/2014/main" id="{7B5D6EC7-7B6D-A2CF-1ADF-590C96EE5502}"/>
              </a:ext>
            </a:extLst>
          </p:cNvPr>
          <p:cNvPicPr>
            <a:picLocks noGrp="1" noChangeAspect="1"/>
          </p:cNvPicPr>
          <p:nvPr>
            <p:ph idx="1"/>
          </p:nvPr>
        </p:nvPicPr>
        <p: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colorTemperature colorTemp="11200"/>
                    </a14:imgEffect>
                  </a14:imgLayer>
                </a14:imgProps>
              </a:ext>
            </a:extLst>
          </a:blip>
          <a:stretch>
            <a:fillRect/>
          </a:stretch>
        </p:blipFill>
        <p:spPr>
          <a:xfrm>
            <a:off x="5953125" y="1441239"/>
            <a:ext cx="6085920" cy="3326898"/>
          </a:xfrm>
          <a:gradFill>
            <a:gsLst>
              <a:gs pos="89800">
                <a:srgbClr val="D6EDA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reflection blurRad="6350" stA="50000" endA="300" endPos="55000" dir="5400000" sy="-100000" algn="bl" rotWithShape="0"/>
          </a:effectLst>
          <a:scene3d>
            <a:camera prst="perspectiveContrastingLeftFacing"/>
            <a:lightRig rig="threePt" dir="t"/>
          </a:scene3d>
        </p:spPr>
      </p:pic>
      <p:sp>
        <p:nvSpPr>
          <p:cNvPr id="7" name="TextBox 6">
            <a:extLst>
              <a:ext uri="{FF2B5EF4-FFF2-40B4-BE49-F238E27FC236}">
                <a16:creationId xmlns:a16="http://schemas.microsoft.com/office/drawing/2014/main" id="{DF5752F9-6B3D-63C9-D068-A2ED0A1B21FC}"/>
              </a:ext>
            </a:extLst>
          </p:cNvPr>
          <p:cNvSpPr txBox="1"/>
          <p:nvPr/>
        </p:nvSpPr>
        <p:spPr>
          <a:xfrm>
            <a:off x="923371" y="1535027"/>
            <a:ext cx="4276724" cy="3139321"/>
          </a:xfrm>
          <a:prstGeom prst="rect">
            <a:avLst/>
          </a:prstGeom>
          <a:noFill/>
        </p:spPr>
        <p:txBody>
          <a:bodyPr wrap="square" rtlCol="0">
            <a:spAutoFit/>
          </a:bodyPr>
          <a:lstStyle/>
          <a:p>
            <a:r>
              <a:rPr lang="en-US" sz="2000" dirty="0">
                <a:solidFill>
                  <a:schemeClr val="accent1">
                    <a:lumMod val="60000"/>
                    <a:lumOff val="40000"/>
                  </a:schemeClr>
                </a:solidFill>
                <a:latin typeface="Bahnschrift SemiBold SemiConden" panose="020B0502040204020203" pitchFamily="34" charset="0"/>
              </a:rPr>
              <a:t>THIS VIZULIZATION IS DONE FOR CONTINOUS DATA </a:t>
            </a:r>
          </a:p>
          <a:p>
            <a:r>
              <a:rPr lang="en-IN" sz="2000" dirty="0">
                <a:solidFill>
                  <a:schemeClr val="accent1">
                    <a:lumMod val="60000"/>
                    <a:lumOff val="40000"/>
                  </a:schemeClr>
                </a:solidFill>
                <a:latin typeface="Bahnschrift SemiBold SemiConden" panose="020B0502040204020203" pitchFamily="34" charset="0"/>
              </a:rPr>
              <a:t>HERE WE SEE THE OUTLIERS OF DATA.</a:t>
            </a:r>
          </a:p>
          <a:p>
            <a:r>
              <a:rPr lang="en-IN" sz="2000" dirty="0">
                <a:solidFill>
                  <a:schemeClr val="accent1">
                    <a:lumMod val="60000"/>
                    <a:lumOff val="40000"/>
                  </a:schemeClr>
                </a:solidFill>
                <a:latin typeface="Bahnschrift SemiBold SemiConden" panose="020B0502040204020203" pitchFamily="34" charset="0"/>
              </a:rPr>
              <a:t>WE CHECK THE OUTLIERS AND SKEWNESS ONLY FOR CONTINOUS FEATURE ,</a:t>
            </a:r>
          </a:p>
          <a:p>
            <a:r>
              <a:rPr lang="en-IN" sz="2000" dirty="0">
                <a:solidFill>
                  <a:schemeClr val="accent1">
                    <a:lumMod val="60000"/>
                    <a:lumOff val="40000"/>
                  </a:schemeClr>
                </a:solidFill>
                <a:latin typeface="Bahnschrift SemiBold SemiConden" panose="020B0502040204020203" pitchFamily="34" charset="0"/>
              </a:rPr>
              <a:t> IN THIS CASE WE SEE LOTS OF OUTLIERS WE REMOVE IT AND BRING DATA IN RELIABLE CONDITION </a:t>
            </a:r>
          </a:p>
          <a:p>
            <a:endParaRPr lang="en-IN" dirty="0"/>
          </a:p>
        </p:txBody>
      </p:sp>
    </p:spTree>
    <p:extLst>
      <p:ext uri="{BB962C8B-B14F-4D97-AF65-F5344CB8AC3E}">
        <p14:creationId xmlns:p14="http://schemas.microsoft.com/office/powerpoint/2010/main" val="2299787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02E88-B2AC-89C7-0432-B36C8AD1367A}"/>
              </a:ext>
            </a:extLst>
          </p:cNvPr>
          <p:cNvSpPr>
            <a:spLocks noGrp="1"/>
          </p:cNvSpPr>
          <p:nvPr>
            <p:ph type="title"/>
          </p:nvPr>
        </p:nvSpPr>
        <p:spPr>
          <a:xfrm>
            <a:off x="858309" y="66675"/>
            <a:ext cx="8596668" cy="342900"/>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79319007-4A2B-8E67-F179-D5AD46629E98}"/>
              </a:ext>
            </a:extLst>
          </p:cNvPr>
          <p:cNvPicPr>
            <a:picLocks noGrp="1" noChangeAspect="1"/>
          </p:cNvPicPr>
          <p:nvPr>
            <p:ph idx="1"/>
          </p:nvPr>
        </p:nvPicPr>
        <p:blipFill>
          <a:blip r:embed="rId2"/>
          <a:stretch>
            <a:fillRect/>
          </a:stretch>
        </p:blipFill>
        <p:spPr>
          <a:xfrm>
            <a:off x="479394" y="820784"/>
            <a:ext cx="4873841" cy="3884381"/>
          </a:xfrm>
        </p:spPr>
      </p:pic>
      <p:pic>
        <p:nvPicPr>
          <p:cNvPr id="7" name="Picture 6">
            <a:extLst>
              <a:ext uri="{FF2B5EF4-FFF2-40B4-BE49-F238E27FC236}">
                <a16:creationId xmlns:a16="http://schemas.microsoft.com/office/drawing/2014/main" id="{94EB6F8E-F8E9-C5DF-5261-A3FD25E0714D}"/>
              </a:ext>
            </a:extLst>
          </p:cNvPr>
          <p:cNvPicPr>
            <a:picLocks noChangeAspect="1"/>
          </p:cNvPicPr>
          <p:nvPr/>
        </p:nvPicPr>
        <p:blipFill>
          <a:blip r:embed="rId3"/>
          <a:stretch>
            <a:fillRect/>
          </a:stretch>
        </p:blipFill>
        <p:spPr>
          <a:xfrm>
            <a:off x="6838767" y="3162670"/>
            <a:ext cx="4947821" cy="3429000"/>
          </a:xfrm>
          <a:prstGeom prst="rect">
            <a:avLst/>
          </a:prstGeom>
        </p:spPr>
      </p:pic>
      <p:sp>
        <p:nvSpPr>
          <p:cNvPr id="8" name="TextBox 7">
            <a:extLst>
              <a:ext uri="{FF2B5EF4-FFF2-40B4-BE49-F238E27FC236}">
                <a16:creationId xmlns:a16="http://schemas.microsoft.com/office/drawing/2014/main" id="{F4A4FA64-E467-3A03-58EF-E0464BBDB4A9}"/>
              </a:ext>
            </a:extLst>
          </p:cNvPr>
          <p:cNvSpPr txBox="1"/>
          <p:nvPr/>
        </p:nvSpPr>
        <p:spPr>
          <a:xfrm>
            <a:off x="5743852" y="1020931"/>
            <a:ext cx="5184560" cy="2308324"/>
          </a:xfrm>
          <a:prstGeom prst="rect">
            <a:avLst/>
          </a:prstGeom>
          <a:noFill/>
        </p:spPr>
        <p:txBody>
          <a:bodyPr wrap="square" rtlCol="0">
            <a:spAutoFit/>
          </a:bodyPr>
          <a:lstStyle/>
          <a:p>
            <a:r>
              <a:rPr lang="en-US" b="1" dirty="0">
                <a:solidFill>
                  <a:schemeClr val="accent1">
                    <a:lumMod val="40000"/>
                    <a:lumOff val="60000"/>
                  </a:schemeClr>
                </a:solidFill>
              </a:rPr>
              <a:t>This is how correlation heatmap is when it is plotted.</a:t>
            </a:r>
            <a:r>
              <a:rPr lang="en-IN" b="1" dirty="0">
                <a:solidFill>
                  <a:schemeClr val="accent1">
                    <a:lumMod val="40000"/>
                    <a:lumOff val="60000"/>
                  </a:schemeClr>
                </a:solidFill>
              </a:rPr>
              <a:t>This is done to check weather the feature columns showing the Multicollinearity problem or not . It clear is their any multicollinearity features is present or not. If yes than how much Correlated with which feature .</a:t>
            </a:r>
          </a:p>
          <a:p>
            <a:endParaRPr lang="en-IN" dirty="0"/>
          </a:p>
        </p:txBody>
      </p:sp>
      <p:sp>
        <p:nvSpPr>
          <p:cNvPr id="9" name="TextBox 8">
            <a:extLst>
              <a:ext uri="{FF2B5EF4-FFF2-40B4-BE49-F238E27FC236}">
                <a16:creationId xmlns:a16="http://schemas.microsoft.com/office/drawing/2014/main" id="{A5B76622-3722-3DDE-67B7-7134399D72C7}"/>
              </a:ext>
            </a:extLst>
          </p:cNvPr>
          <p:cNvSpPr txBox="1"/>
          <p:nvPr/>
        </p:nvSpPr>
        <p:spPr>
          <a:xfrm>
            <a:off x="541538" y="5024761"/>
            <a:ext cx="2565645" cy="923330"/>
          </a:xfrm>
          <a:prstGeom prst="rect">
            <a:avLst/>
          </a:prstGeom>
          <a:noFill/>
        </p:spPr>
        <p:txBody>
          <a:bodyPr wrap="square" rtlCol="0">
            <a:spAutoFit/>
          </a:bodyPr>
          <a:lstStyle/>
          <a:p>
            <a:r>
              <a:rPr lang="en-US" b="1" dirty="0">
                <a:solidFill>
                  <a:schemeClr val="accent2">
                    <a:lumMod val="60000"/>
                    <a:lumOff val="40000"/>
                  </a:schemeClr>
                </a:solidFill>
              </a:rPr>
              <a:t>For multicollinearity its threshold limit is</a:t>
            </a:r>
          </a:p>
          <a:p>
            <a:r>
              <a:rPr lang="en-US" b="1" dirty="0">
                <a:solidFill>
                  <a:srgbClr val="FFFF00"/>
                </a:solidFill>
              </a:rPr>
              <a:t>      (&gt;=0.90%)</a:t>
            </a:r>
            <a:endParaRPr lang="en-IN" b="1" dirty="0">
              <a:solidFill>
                <a:srgbClr val="FFFF00"/>
              </a:solidFill>
            </a:endParaRPr>
          </a:p>
        </p:txBody>
      </p:sp>
      <p:sp>
        <p:nvSpPr>
          <p:cNvPr id="10" name="TextBox 9">
            <a:extLst>
              <a:ext uri="{FF2B5EF4-FFF2-40B4-BE49-F238E27FC236}">
                <a16:creationId xmlns:a16="http://schemas.microsoft.com/office/drawing/2014/main" id="{DF4E8615-02E3-7589-3E7E-EDE4A7ECB23A}"/>
              </a:ext>
            </a:extLst>
          </p:cNvPr>
          <p:cNvSpPr txBox="1"/>
          <p:nvPr/>
        </p:nvSpPr>
        <p:spPr>
          <a:xfrm>
            <a:off x="3302493" y="5117094"/>
            <a:ext cx="3302493" cy="923330"/>
          </a:xfrm>
          <a:prstGeom prst="rect">
            <a:avLst/>
          </a:prstGeom>
          <a:noFill/>
        </p:spPr>
        <p:txBody>
          <a:bodyPr wrap="square" rtlCol="0">
            <a:spAutoFit/>
          </a:bodyPr>
          <a:lstStyle/>
          <a:p>
            <a:r>
              <a:rPr lang="en-US" b="1" dirty="0">
                <a:solidFill>
                  <a:schemeClr val="accent2">
                    <a:lumMod val="60000"/>
                    <a:lumOff val="40000"/>
                  </a:schemeClr>
                </a:solidFill>
              </a:rPr>
              <a:t>It also shows the collinearity  between feature and target columns.</a:t>
            </a:r>
            <a:endParaRPr lang="en-IN" b="1" dirty="0">
              <a:solidFill>
                <a:schemeClr val="accent2">
                  <a:lumMod val="60000"/>
                  <a:lumOff val="40000"/>
                </a:schemeClr>
              </a:solidFill>
            </a:endParaRPr>
          </a:p>
        </p:txBody>
      </p:sp>
    </p:spTree>
    <p:extLst>
      <p:ext uri="{BB962C8B-B14F-4D97-AF65-F5344CB8AC3E}">
        <p14:creationId xmlns:p14="http://schemas.microsoft.com/office/powerpoint/2010/main" val="949454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F3A9-342E-11DE-FBF7-075E27CD7FCB}"/>
              </a:ext>
            </a:extLst>
          </p:cNvPr>
          <p:cNvSpPr>
            <a:spLocks noGrp="1"/>
          </p:cNvSpPr>
          <p:nvPr>
            <p:ph type="title"/>
          </p:nvPr>
        </p:nvSpPr>
        <p:spPr>
          <a:xfrm>
            <a:off x="2947386" y="195308"/>
            <a:ext cx="5335480" cy="754602"/>
          </a:xfrm>
        </p:spPr>
        <p:txBody>
          <a:bodyPr>
            <a:normAutofit/>
          </a:bodyPr>
          <a:lstStyle/>
          <a:p>
            <a:r>
              <a:rPr lang="en-US" sz="4000" dirty="0"/>
              <a:t>REMOVING OUTLIERS</a:t>
            </a:r>
            <a:endParaRPr lang="en-IN" sz="4000" dirty="0"/>
          </a:p>
        </p:txBody>
      </p:sp>
      <p:pic>
        <p:nvPicPr>
          <p:cNvPr id="12" name="Content Placeholder 11">
            <a:extLst>
              <a:ext uri="{FF2B5EF4-FFF2-40B4-BE49-F238E27FC236}">
                <a16:creationId xmlns:a16="http://schemas.microsoft.com/office/drawing/2014/main" id="{8490854D-EE35-7631-53C1-60A67FF52C11}"/>
              </a:ext>
            </a:extLst>
          </p:cNvPr>
          <p:cNvPicPr>
            <a:picLocks noGrp="1" noChangeAspect="1"/>
          </p:cNvPicPr>
          <p:nvPr>
            <p:ph idx="1"/>
          </p:nvPr>
        </p:nvPicPr>
        <p:blipFill rotWithShape="1">
          <a:blip r:embed="rId2">
            <a:duotone>
              <a:schemeClr val="accent2">
                <a:shade val="45000"/>
                <a:satMod val="135000"/>
              </a:schemeClr>
              <a:prstClr val="white"/>
            </a:duotone>
          </a:blip>
          <a:srcRect l="4343" r="28604" b="4715"/>
          <a:stretch/>
        </p:blipFill>
        <p:spPr>
          <a:xfrm>
            <a:off x="417249" y="1083730"/>
            <a:ext cx="4474347" cy="3408371"/>
          </a:xfrm>
          <a:effectLst>
            <a:reflection blurRad="6350" stA="50000" endA="300" endPos="55000" dir="5400000" sy="-100000" algn="bl" rotWithShape="0"/>
          </a:effectLst>
          <a:scene3d>
            <a:camera prst="isometricOffAxis1Right"/>
            <a:lightRig rig="threePt" dir="t"/>
          </a:scene3d>
          <a:sp3d prstMaterial="metal"/>
        </p:spPr>
      </p:pic>
      <p:sp>
        <p:nvSpPr>
          <p:cNvPr id="13" name="TextBox 12">
            <a:extLst>
              <a:ext uri="{FF2B5EF4-FFF2-40B4-BE49-F238E27FC236}">
                <a16:creationId xmlns:a16="http://schemas.microsoft.com/office/drawing/2014/main" id="{A3680066-7BB7-41DE-3136-253488152F94}"/>
              </a:ext>
            </a:extLst>
          </p:cNvPr>
          <p:cNvSpPr txBox="1"/>
          <p:nvPr/>
        </p:nvSpPr>
        <p:spPr>
          <a:xfrm>
            <a:off x="5683124" y="1509204"/>
            <a:ext cx="5138756" cy="2308324"/>
          </a:xfrm>
          <a:prstGeom prst="rect">
            <a:avLst/>
          </a:prstGeom>
          <a:gradFill>
            <a:gsLst>
              <a:gs pos="13615">
                <a:srgbClr val="B7C28B"/>
              </a:gs>
              <a:gs pos="100000">
                <a:srgbClr val="FFFF00"/>
              </a:gs>
              <a:gs pos="89000">
                <a:schemeClr val="accent1"/>
              </a:gs>
            </a:gsLst>
            <a:lin ang="5400000" scaled="0"/>
          </a:gradFill>
          <a:effectLst>
            <a:reflection blurRad="6350" stA="50000" endA="300" endPos="90000" dist="50800" dir="5400000" sy="-100000" algn="bl" rotWithShape="0"/>
          </a:effectLst>
          <a:scene3d>
            <a:camera prst="perspectiveHeroicExtremeLeftFacing"/>
            <a:lightRig rig="threePt" dir="t"/>
          </a:scene3d>
        </p:spPr>
        <p:txBody>
          <a:bodyPr wrap="square" rtlCol="0">
            <a:spAutoFit/>
          </a:bodyPr>
          <a:lstStyle/>
          <a:p>
            <a:r>
              <a:rPr lang="en-US" b="1" dirty="0">
                <a:solidFill>
                  <a:srgbClr val="FFFF00"/>
                </a:solidFill>
              </a:rPr>
              <a:t>Removing the outliers to make data </a:t>
            </a:r>
          </a:p>
          <a:p>
            <a:r>
              <a:rPr lang="en-US" b="1" dirty="0">
                <a:solidFill>
                  <a:srgbClr val="FFFF00"/>
                </a:solidFill>
              </a:rPr>
              <a:t>Standard normal distribution, and use </a:t>
            </a:r>
          </a:p>
          <a:p>
            <a:r>
              <a:rPr lang="en-US" b="1" dirty="0">
                <a:solidFill>
                  <a:srgbClr val="FFFF00"/>
                </a:solidFill>
              </a:rPr>
              <a:t>Data for prediction </a:t>
            </a:r>
          </a:p>
          <a:p>
            <a:r>
              <a:rPr lang="en-US" b="1" dirty="0">
                <a:solidFill>
                  <a:srgbClr val="FFFF00"/>
                </a:solidFill>
              </a:rPr>
              <a:t>Although there are different types of method </a:t>
            </a:r>
          </a:p>
          <a:p>
            <a:r>
              <a:rPr lang="en-US" b="1" dirty="0">
                <a:solidFill>
                  <a:srgbClr val="FFFF00"/>
                </a:solidFill>
              </a:rPr>
              <a:t>But I use here is Z score .</a:t>
            </a:r>
          </a:p>
          <a:p>
            <a:r>
              <a:rPr lang="en-US" b="1" dirty="0">
                <a:solidFill>
                  <a:srgbClr val="FFFF00"/>
                </a:solidFill>
              </a:rPr>
              <a:t>Which gives threshold limit z&gt;3 above 3 all the data </a:t>
            </a:r>
          </a:p>
          <a:p>
            <a:r>
              <a:rPr lang="en-US" b="1" dirty="0">
                <a:solidFill>
                  <a:srgbClr val="FFFF00"/>
                </a:solidFill>
              </a:rPr>
              <a:t>Considered as outliers </a:t>
            </a:r>
          </a:p>
        </p:txBody>
      </p:sp>
    </p:spTree>
    <p:extLst>
      <p:ext uri="{BB962C8B-B14F-4D97-AF65-F5344CB8AC3E}">
        <p14:creationId xmlns:p14="http://schemas.microsoft.com/office/powerpoint/2010/main" val="3237285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9055E-44A5-86FD-E84F-8EFCEBD8F500}"/>
              </a:ext>
            </a:extLst>
          </p:cNvPr>
          <p:cNvSpPr>
            <a:spLocks noGrp="1"/>
          </p:cNvSpPr>
          <p:nvPr>
            <p:ph type="title"/>
          </p:nvPr>
        </p:nvSpPr>
        <p:spPr>
          <a:xfrm>
            <a:off x="3130376" y="609600"/>
            <a:ext cx="4060999" cy="819150"/>
          </a:xfrm>
        </p:spPr>
        <p:txBody>
          <a:bodyPr>
            <a:normAutofit/>
          </a:bodyPr>
          <a:lstStyle/>
          <a:p>
            <a:r>
              <a:rPr lang="en-US" sz="4000" dirty="0"/>
              <a:t>  </a:t>
            </a:r>
            <a:r>
              <a:rPr lang="en-US" sz="4000" b="1" dirty="0"/>
              <a:t>CHECKING VIF</a:t>
            </a:r>
            <a:endParaRPr lang="en-IN" sz="4000" b="1" dirty="0"/>
          </a:p>
        </p:txBody>
      </p:sp>
      <p:pic>
        <p:nvPicPr>
          <p:cNvPr id="5" name="Content Placeholder 4">
            <a:extLst>
              <a:ext uri="{FF2B5EF4-FFF2-40B4-BE49-F238E27FC236}">
                <a16:creationId xmlns:a16="http://schemas.microsoft.com/office/drawing/2014/main" id="{7910D6A7-4E18-628C-C143-5C4C584749B5}"/>
              </a:ext>
            </a:extLst>
          </p:cNvPr>
          <p:cNvPicPr>
            <a:picLocks noGrp="1" noChangeAspect="1"/>
          </p:cNvPicPr>
          <p:nvPr>
            <p:ph idx="1"/>
          </p:nvPr>
        </p:nvPicPr>
        <p:blipFill>
          <a:blip r:embed="rId2">
            <a:duotone>
              <a:schemeClr val="accent4">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5646651" y="2618666"/>
            <a:ext cx="5840500" cy="2886784"/>
          </a:xfrm>
          <a:effectLst>
            <a:reflection blurRad="6350" stA="50000" endA="300" endPos="90000" dist="50800" dir="5400000" sy="-100000" algn="bl" rotWithShape="0"/>
          </a:effectLst>
          <a:scene3d>
            <a:camera prst="perspectiveHeroicExtremeLeftFacing"/>
            <a:lightRig rig="threePt" dir="t"/>
          </a:scene3d>
        </p:spPr>
      </p:pic>
      <p:sp>
        <p:nvSpPr>
          <p:cNvPr id="7" name="TextBox 6">
            <a:extLst>
              <a:ext uri="{FF2B5EF4-FFF2-40B4-BE49-F238E27FC236}">
                <a16:creationId xmlns:a16="http://schemas.microsoft.com/office/drawing/2014/main" id="{4628477C-592C-1248-ED40-D176E2785BE1}"/>
              </a:ext>
            </a:extLst>
          </p:cNvPr>
          <p:cNvSpPr txBox="1"/>
          <p:nvPr/>
        </p:nvSpPr>
        <p:spPr>
          <a:xfrm>
            <a:off x="276225" y="2838450"/>
            <a:ext cx="5657850" cy="2308324"/>
          </a:xfrm>
          <a:prstGeom prst="rect">
            <a:avLst/>
          </a:prstGeom>
          <a:effectLst>
            <a:outerShdw blurRad="50800" dist="38100" dir="5400000" rotWithShape="0">
              <a:srgbClr val="000000">
                <a:alpha val="35000"/>
              </a:srgbClr>
            </a:outerShdw>
            <a:reflection blurRad="6350" stA="50000" endA="300" endPos="55500" dist="50800" dir="5400000" sy="-100000" algn="bl" rotWithShape="0"/>
          </a:effectLst>
          <a:scene3d>
            <a:camera prst="obliqueTopLeft"/>
            <a:lightRig rig="threePt" dir="tl"/>
          </a:scene3d>
          <a:sp3d prstMaterial="plastic">
            <a:bevelT w="0" h="0"/>
          </a:sp3d>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b="0" i="0" dirty="0">
                <a:solidFill>
                  <a:srgbClr val="FFFF00"/>
                </a:solidFill>
                <a:effectLst/>
                <a:latin typeface="urw-din"/>
              </a:rPr>
              <a:t>Multicollinearity can be detected using various techniques, </a:t>
            </a:r>
          </a:p>
          <a:p>
            <a:r>
              <a:rPr lang="en-US" b="0" i="0" dirty="0">
                <a:solidFill>
                  <a:srgbClr val="FFFF00"/>
                </a:solidFill>
                <a:effectLst/>
                <a:latin typeface="urw-din"/>
              </a:rPr>
              <a:t>One such technique being the </a:t>
            </a:r>
            <a:r>
              <a:rPr lang="en-US" b="1" i="0" dirty="0">
                <a:solidFill>
                  <a:srgbClr val="FFFF00"/>
                </a:solidFill>
                <a:effectLst/>
                <a:latin typeface="urw-din"/>
              </a:rPr>
              <a:t>Variance Inflation Factor</a:t>
            </a:r>
            <a:r>
              <a:rPr lang="en-US" b="0" i="0" dirty="0">
                <a:solidFill>
                  <a:srgbClr val="FFFF00"/>
                </a:solidFill>
                <a:effectLst/>
                <a:latin typeface="urw-din"/>
              </a:rPr>
              <a:t>(</a:t>
            </a:r>
            <a:r>
              <a:rPr lang="en-US" b="1" i="0" dirty="0">
                <a:solidFill>
                  <a:srgbClr val="FFFF00"/>
                </a:solidFill>
                <a:effectLst/>
                <a:latin typeface="urw-din"/>
              </a:rPr>
              <a:t>VIF</a:t>
            </a:r>
            <a:r>
              <a:rPr lang="en-US" b="0" i="0" dirty="0">
                <a:solidFill>
                  <a:srgbClr val="FFFF00"/>
                </a:solidFill>
                <a:effectLst/>
                <a:latin typeface="urw-din"/>
              </a:rPr>
              <a:t>).</a:t>
            </a:r>
          </a:p>
          <a:p>
            <a:r>
              <a:rPr lang="en-US" dirty="0">
                <a:solidFill>
                  <a:srgbClr val="FFFF00"/>
                </a:solidFill>
                <a:latin typeface="urw-din"/>
              </a:rPr>
              <a:t>VIF=1/ 1-R*R</a:t>
            </a:r>
          </a:p>
          <a:p>
            <a:r>
              <a:rPr lang="en-US" b="0" i="0" dirty="0">
                <a:solidFill>
                  <a:srgbClr val="FFFF00"/>
                </a:solidFill>
                <a:effectLst/>
                <a:latin typeface="urw-din"/>
              </a:rPr>
              <a:t>Where, </a:t>
            </a:r>
            <a:r>
              <a:rPr lang="en-US" b="0" i="0" u="sng" dirty="0">
                <a:solidFill>
                  <a:srgbClr val="FFFF00"/>
                </a:solidFill>
                <a:effectLst/>
                <a:latin typeface="urw-din"/>
                <a:hlinkClick r:id="rId4">
                  <a:extLst>
                    <a:ext uri="{A12FA001-AC4F-418D-AE19-62706E023703}">
                      <ahyp:hlinkClr xmlns:ahyp="http://schemas.microsoft.com/office/drawing/2018/hyperlinkcolor" val="tx"/>
                    </a:ext>
                  </a:extLst>
                </a:hlinkClick>
              </a:rPr>
              <a:t>R-squared</a:t>
            </a:r>
            <a:r>
              <a:rPr lang="en-US" b="0" i="0" dirty="0">
                <a:solidFill>
                  <a:srgbClr val="FFFF00"/>
                </a:solidFill>
                <a:effectLst/>
                <a:latin typeface="urw-din"/>
              </a:rPr>
              <a:t> is the coefficient of determination in linear regression</a:t>
            </a:r>
            <a:r>
              <a:rPr lang="en-US" b="0" i="0" dirty="0">
                <a:solidFill>
                  <a:srgbClr val="273239"/>
                </a:solidFill>
                <a:effectLst/>
                <a:latin typeface="urw-din"/>
              </a:rPr>
              <a:t>.</a:t>
            </a:r>
          </a:p>
          <a:p>
            <a:r>
              <a:rPr lang="en-US" b="0" i="0" dirty="0">
                <a:solidFill>
                  <a:srgbClr val="273239"/>
                </a:solidFill>
                <a:effectLst/>
                <a:latin typeface="urw-din"/>
              </a:rPr>
              <a:t> </a:t>
            </a:r>
            <a:r>
              <a:rPr lang="en-US" b="0" i="0" dirty="0">
                <a:solidFill>
                  <a:srgbClr val="FFFF00"/>
                </a:solidFill>
                <a:effectLst/>
                <a:latin typeface="urw-din"/>
              </a:rPr>
              <a:t>Its value lies between 0 and 1.</a:t>
            </a:r>
          </a:p>
          <a:p>
            <a:endParaRPr lang="en-IN" dirty="0">
              <a:solidFill>
                <a:srgbClr val="FFFF00"/>
              </a:solidFill>
            </a:endParaRPr>
          </a:p>
        </p:txBody>
      </p:sp>
      <p:sp>
        <p:nvSpPr>
          <p:cNvPr id="8" name="AutoShape 2" descr="VIF=\frac{1}{1-R^2}">
            <a:extLst>
              <a:ext uri="{FF2B5EF4-FFF2-40B4-BE49-F238E27FC236}">
                <a16:creationId xmlns:a16="http://schemas.microsoft.com/office/drawing/2014/main" id="{69D630B3-7C9D-F044-334B-22C505668319}"/>
              </a:ext>
            </a:extLst>
          </p:cNvPr>
          <p:cNvSpPr>
            <a:spLocks noChangeAspect="1" noChangeArrowheads="1"/>
          </p:cNvSpPr>
          <p:nvPr/>
        </p:nvSpPr>
        <p:spPr bwMode="auto">
          <a:xfrm>
            <a:off x="5405438" y="3271838"/>
            <a:ext cx="1381125" cy="314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779552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13D54-D400-9387-243D-130460FA5FB2}"/>
              </a:ext>
            </a:extLst>
          </p:cNvPr>
          <p:cNvSpPr>
            <a:spLocks noGrp="1"/>
          </p:cNvSpPr>
          <p:nvPr>
            <p:ph type="title"/>
          </p:nvPr>
        </p:nvSpPr>
        <p:spPr>
          <a:xfrm>
            <a:off x="2761459" y="266700"/>
            <a:ext cx="5934866" cy="954603"/>
          </a:xfrm>
        </p:spPr>
        <p:txBody>
          <a:bodyPr>
            <a:noAutofit/>
          </a:bodyPr>
          <a:lstStyle/>
          <a:p>
            <a:r>
              <a:rPr lang="en-US" sz="4400" b="1" dirty="0"/>
              <a:t>FEATURE SELECTION </a:t>
            </a:r>
            <a:endParaRPr lang="en-IN" sz="4400" b="1" dirty="0"/>
          </a:p>
        </p:txBody>
      </p:sp>
      <p:pic>
        <p:nvPicPr>
          <p:cNvPr id="5" name="Content Placeholder 4">
            <a:extLst>
              <a:ext uri="{FF2B5EF4-FFF2-40B4-BE49-F238E27FC236}">
                <a16:creationId xmlns:a16="http://schemas.microsoft.com/office/drawing/2014/main" id="{BC19434D-6EA3-836D-7E4F-69801CDD2140}"/>
              </a:ext>
            </a:extLst>
          </p:cNvPr>
          <p:cNvPicPr>
            <a:picLocks noGrp="1" noChangeAspect="1"/>
          </p:cNvPicPr>
          <p:nvPr>
            <p:ph idx="1"/>
          </p:nvPr>
        </p:nvPicPr>
        <p:blipFill>
          <a:blip r:embed="rId2">
            <a:duotone>
              <a:schemeClr val="accent4">
                <a:shade val="45000"/>
                <a:satMod val="135000"/>
              </a:schemeClr>
              <a:prstClr val="white"/>
            </a:duotone>
          </a:blip>
          <a:stretch>
            <a:fillRect/>
          </a:stretch>
        </p:blipFill>
        <p:spPr>
          <a:xfrm>
            <a:off x="6181726" y="2307152"/>
            <a:ext cx="5543550" cy="3706298"/>
          </a:xfrm>
          <a:effectLst>
            <a:reflection blurRad="6350" stA="50000" endA="300" endPos="90000" dist="50800" dir="5400000" sy="-100000" algn="bl" rotWithShape="0"/>
          </a:effectLst>
          <a:scene3d>
            <a:camera prst="perspectiveContrastingLeftFacing"/>
            <a:lightRig rig="soft" dir="t"/>
          </a:scene3d>
          <a:sp3d prstMaterial="metal">
            <a:bevelT prst="angle"/>
            <a:bevelB w="139700" h="139700" prst="divot"/>
          </a:sp3d>
        </p:spPr>
      </p:pic>
      <p:sp>
        <p:nvSpPr>
          <p:cNvPr id="7" name="TextBox 6">
            <a:extLst>
              <a:ext uri="{FF2B5EF4-FFF2-40B4-BE49-F238E27FC236}">
                <a16:creationId xmlns:a16="http://schemas.microsoft.com/office/drawing/2014/main" id="{05C95798-CE9D-9830-6462-543C49E3CAC1}"/>
              </a:ext>
            </a:extLst>
          </p:cNvPr>
          <p:cNvSpPr txBox="1"/>
          <p:nvPr/>
        </p:nvSpPr>
        <p:spPr>
          <a:xfrm>
            <a:off x="0" y="2988609"/>
            <a:ext cx="6653212" cy="1938992"/>
          </a:xfrm>
          <a:prstGeom prst="rect">
            <a:avLst/>
          </a:prstGeom>
          <a:gradFill>
            <a:gsLst>
              <a:gs pos="0">
                <a:srgbClr val="FFFF00"/>
              </a:gs>
              <a:gs pos="35000">
                <a:schemeClr val="accent2">
                  <a:shade val="94000"/>
                  <a:lumMod val="94000"/>
                </a:schemeClr>
              </a:gs>
            </a:gsLst>
            <a:lin ang="5400000" scaled="0"/>
          </a:gradFill>
          <a:effectLst>
            <a:reflection blurRad="6350" stA="50000" endA="300" endPos="55500" dist="50800" dir="5400000" sy="-100000" algn="bl" rotWithShape="0"/>
          </a:effectLst>
          <a:scene3d>
            <a:camera prst="perspectiveContrastingRightFacing"/>
            <a:lightRig rig="threePt" dir="t"/>
          </a:scene3d>
        </p:spPr>
        <p:txBody>
          <a:bodyPr wrap="square">
            <a:spAutoFit/>
          </a:bodyPr>
          <a:lstStyle/>
          <a:p>
            <a:r>
              <a:rPr lang="en-US" sz="2000" b="1" i="0" dirty="0">
                <a:solidFill>
                  <a:srgbClr val="FFFF00"/>
                </a:solidFill>
                <a:effectLst/>
                <a:latin typeface="Bodoni Bd BT" panose="02070803080706020303" pitchFamily="18" charset="0"/>
              </a:rPr>
              <a:t>Feature selection offers a simple yet effective way to overcome this challenge by eliminating redundant and irrelevant data. Removing the irrelevant data improves learning accuracy, reduces the computation time, and facilitates an enhanced understanding for the learning model or data</a:t>
            </a:r>
            <a:endParaRPr lang="en-IN" sz="2000" b="1" dirty="0">
              <a:solidFill>
                <a:srgbClr val="FFFF00"/>
              </a:solidFill>
              <a:latin typeface="Bodoni Bd BT" panose="02070803080706020303" pitchFamily="18" charset="0"/>
            </a:endParaRPr>
          </a:p>
        </p:txBody>
      </p:sp>
    </p:spTree>
    <p:extLst>
      <p:ext uri="{BB962C8B-B14F-4D97-AF65-F5344CB8AC3E}">
        <p14:creationId xmlns:p14="http://schemas.microsoft.com/office/powerpoint/2010/main" val="1007933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3222-3E11-9628-FBA6-D7DE022E4600}"/>
              </a:ext>
            </a:extLst>
          </p:cNvPr>
          <p:cNvSpPr>
            <a:spLocks noGrp="1"/>
          </p:cNvSpPr>
          <p:nvPr>
            <p:ph type="title"/>
          </p:nvPr>
        </p:nvSpPr>
        <p:spPr>
          <a:xfrm>
            <a:off x="3962401" y="152400"/>
            <a:ext cx="4152899" cy="895350"/>
          </a:xfrm>
        </p:spPr>
        <p:txBody>
          <a:bodyPr>
            <a:normAutofit/>
          </a:bodyPr>
          <a:lstStyle/>
          <a:p>
            <a:r>
              <a:rPr lang="en-US" sz="4800" dirty="0">
                <a:solidFill>
                  <a:srgbClr val="FFC000"/>
                </a:solidFill>
              </a:rPr>
              <a:t>DATA SCALING</a:t>
            </a:r>
            <a:endParaRPr lang="en-IN" sz="4800" dirty="0">
              <a:solidFill>
                <a:srgbClr val="FFC000"/>
              </a:solidFill>
            </a:endParaRPr>
          </a:p>
        </p:txBody>
      </p:sp>
      <p:pic>
        <p:nvPicPr>
          <p:cNvPr id="5" name="Content Placeholder 4">
            <a:extLst>
              <a:ext uri="{FF2B5EF4-FFF2-40B4-BE49-F238E27FC236}">
                <a16:creationId xmlns:a16="http://schemas.microsoft.com/office/drawing/2014/main" id="{33D22EA9-AD49-6D07-36B8-658D355AA6EB}"/>
              </a:ext>
            </a:extLst>
          </p:cNvPr>
          <p:cNvPicPr>
            <a:picLocks noGrp="1" noChangeAspect="1"/>
          </p:cNvPicPr>
          <p:nvPr>
            <p:ph idx="1"/>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192088" y="2197436"/>
            <a:ext cx="7170737" cy="3788691"/>
          </a:xfrm>
          <a:effectLst>
            <a:reflection blurRad="6350" stA="50000" endA="300" endPos="55500" dist="101600" dir="5400000" sy="-100000" algn="bl" rotWithShape="0"/>
          </a:effectLst>
          <a:scene3d>
            <a:camera prst="perspectiveContrastingRightFacing"/>
            <a:lightRig rig="threePt" dir="t"/>
          </a:scene3d>
        </p:spPr>
      </p:pic>
      <p:sp>
        <p:nvSpPr>
          <p:cNvPr id="6" name="TextBox 5">
            <a:extLst>
              <a:ext uri="{FF2B5EF4-FFF2-40B4-BE49-F238E27FC236}">
                <a16:creationId xmlns:a16="http://schemas.microsoft.com/office/drawing/2014/main" id="{0480290D-C65D-0E2C-8937-451D538F2326}"/>
              </a:ext>
            </a:extLst>
          </p:cNvPr>
          <p:cNvSpPr txBox="1"/>
          <p:nvPr/>
        </p:nvSpPr>
        <p:spPr>
          <a:xfrm>
            <a:off x="6372226" y="2197437"/>
            <a:ext cx="5400674" cy="3139321"/>
          </a:xfrm>
          <a:prstGeom prst="rect">
            <a:avLst/>
          </a:prstGeom>
          <a:gradFill>
            <a:gsLst>
              <a:gs pos="13615">
                <a:srgbClr val="B7C28B"/>
              </a:gs>
              <a:gs pos="100000">
                <a:srgbClr val="FFFF00"/>
              </a:gs>
              <a:gs pos="90000">
                <a:schemeClr val="accent1"/>
              </a:gs>
            </a:gsLst>
            <a:lin ang="5400000" scaled="0"/>
          </a:gradFill>
          <a:effectLst>
            <a:reflection blurRad="6350" stA="50000" endA="300" endPos="90000" dist="50800" dir="5400000" sy="-100000" algn="bl" rotWithShape="0"/>
          </a:effectLst>
          <a:scene3d>
            <a:camera prst="obliqueBottomLeft"/>
            <a:lightRig rig="threePt" dir="t"/>
          </a:scene3d>
        </p:spPr>
        <p:txBody>
          <a:bodyPr wrap="square" rtlCol="0">
            <a:spAutoFit/>
          </a:bodyPr>
          <a:lstStyle/>
          <a:p>
            <a:r>
              <a:rPr lang="en-US" dirty="0">
                <a:solidFill>
                  <a:srgbClr val="00B050"/>
                </a:solidFill>
              </a:rPr>
              <a:t>As purpose of scaling is to bring all the data into one single scale. As we see feature columns have different- different magnitude</a:t>
            </a:r>
          </a:p>
          <a:p>
            <a:r>
              <a:rPr lang="en-US" dirty="0">
                <a:solidFill>
                  <a:srgbClr val="00B050"/>
                </a:solidFill>
              </a:rPr>
              <a:t>Which through error for prediction or may </a:t>
            </a:r>
          </a:p>
          <a:p>
            <a:r>
              <a:rPr lang="en-US" dirty="0">
                <a:solidFill>
                  <a:srgbClr val="00B050"/>
                </a:solidFill>
              </a:rPr>
              <a:t>Get into biased prediction to Avoid this we use scaler   </a:t>
            </a:r>
          </a:p>
          <a:p>
            <a:r>
              <a:rPr lang="en-US" dirty="0">
                <a:solidFill>
                  <a:srgbClr val="00B050"/>
                </a:solidFill>
              </a:rPr>
              <a:t>For scaling data I am using here </a:t>
            </a:r>
          </a:p>
          <a:p>
            <a:r>
              <a:rPr lang="en-US" dirty="0">
                <a:solidFill>
                  <a:srgbClr val="00B050"/>
                </a:solidFill>
              </a:rPr>
              <a:t>Min max scaler </a:t>
            </a:r>
          </a:p>
          <a:p>
            <a:r>
              <a:rPr lang="en-US" dirty="0">
                <a:solidFill>
                  <a:srgbClr val="00B050"/>
                </a:solidFill>
              </a:rPr>
              <a:t>These scaler keeps all dataset in </a:t>
            </a:r>
          </a:p>
          <a:p>
            <a:r>
              <a:rPr lang="en-US" dirty="0">
                <a:solidFill>
                  <a:srgbClr val="00B050"/>
                </a:solidFill>
              </a:rPr>
              <a:t>Between range 0 to 1</a:t>
            </a:r>
          </a:p>
          <a:p>
            <a:endParaRPr lang="en-IN" dirty="0"/>
          </a:p>
        </p:txBody>
      </p:sp>
    </p:spTree>
    <p:extLst>
      <p:ext uri="{BB962C8B-B14F-4D97-AF65-F5344CB8AC3E}">
        <p14:creationId xmlns:p14="http://schemas.microsoft.com/office/powerpoint/2010/main" val="1443319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63FC-A8CB-25A6-1E6E-729A6D5C79C4}"/>
              </a:ext>
            </a:extLst>
          </p:cNvPr>
          <p:cNvSpPr>
            <a:spLocks noGrp="1"/>
          </p:cNvSpPr>
          <p:nvPr>
            <p:ph type="title"/>
          </p:nvPr>
        </p:nvSpPr>
        <p:spPr>
          <a:xfrm>
            <a:off x="2024592" y="110973"/>
            <a:ext cx="7895166" cy="742950"/>
          </a:xfrm>
        </p:spPr>
        <p:txBody>
          <a:bodyPr>
            <a:normAutofit/>
          </a:bodyPr>
          <a:lstStyle/>
          <a:p>
            <a:r>
              <a:rPr lang="en-US" sz="4000" b="1" dirty="0"/>
              <a:t>MODEL TRAINING AND BUILDING </a:t>
            </a:r>
            <a:endParaRPr lang="en-IN" sz="4000" b="1" dirty="0"/>
          </a:p>
        </p:txBody>
      </p:sp>
      <p:pic>
        <p:nvPicPr>
          <p:cNvPr id="5" name="Content Placeholder 4">
            <a:extLst>
              <a:ext uri="{FF2B5EF4-FFF2-40B4-BE49-F238E27FC236}">
                <a16:creationId xmlns:a16="http://schemas.microsoft.com/office/drawing/2014/main" id="{78F3BA02-09B1-6F1E-CC26-64E3DFC4B140}"/>
              </a:ext>
            </a:extLst>
          </p:cNvPr>
          <p:cNvPicPr>
            <a:picLocks noGrp="1" noChangeAspect="1"/>
          </p:cNvPicPr>
          <p:nvPr>
            <p:ph idx="1"/>
          </p:nvPr>
        </p:nvPicPr>
        <p:blipFill rotWithShape="1">
          <a:blip r:embed="rId2">
            <a:duotone>
              <a:prstClr val="black"/>
              <a:schemeClr val="accent3">
                <a:tint val="45000"/>
                <a:satMod val="400000"/>
              </a:schemeClr>
            </a:duotone>
          </a:blip>
          <a:srcRect t="1" r="3295" b="-2593"/>
          <a:stretch/>
        </p:blipFill>
        <p:spPr>
          <a:xfrm>
            <a:off x="-690389" y="2406042"/>
            <a:ext cx="6510165" cy="2588234"/>
          </a:xfrm>
          <a:effectLst>
            <a:reflection blurRad="6350" stA="50000" endA="275" endPos="40000" dist="101600" dir="5400000" sy="-100000" algn="bl" rotWithShape="0"/>
          </a:effectLst>
          <a:scene3d>
            <a:camera prst="perspectiveContrastingRightFacing"/>
            <a:lightRig rig="threePt" dir="t"/>
          </a:scene3d>
        </p:spPr>
      </p:pic>
      <p:pic>
        <p:nvPicPr>
          <p:cNvPr id="8" name="Picture 7">
            <a:extLst>
              <a:ext uri="{FF2B5EF4-FFF2-40B4-BE49-F238E27FC236}">
                <a16:creationId xmlns:a16="http://schemas.microsoft.com/office/drawing/2014/main" id="{8D3A0498-1EE9-D85A-788F-80F892F81DB0}"/>
              </a:ext>
            </a:extLst>
          </p:cNvPr>
          <p:cNvPicPr>
            <a:picLocks noChangeAspect="1"/>
          </p:cNvPicPr>
          <p:nvPr/>
        </p:nvPicPr>
        <p:blipFill>
          <a:blip r:embed="rId3">
            <a:duotone>
              <a:prstClr val="black"/>
              <a:schemeClr val="accent3">
                <a:tint val="45000"/>
                <a:satMod val="400000"/>
              </a:schemeClr>
            </a:duotone>
          </a:blip>
          <a:stretch>
            <a:fillRect/>
          </a:stretch>
        </p:blipFill>
        <p:spPr>
          <a:xfrm>
            <a:off x="3192753" y="1441146"/>
            <a:ext cx="5806494" cy="533400"/>
          </a:xfrm>
          <a:prstGeom prst="rect">
            <a:avLst/>
          </a:prstGeom>
          <a:effectLst>
            <a:reflection blurRad="6350" stA="50000" endA="300" endPos="90000" dist="50800" dir="5400000" sy="-100000" algn="bl" rotWithShape="0"/>
          </a:effectLst>
        </p:spPr>
      </p:pic>
      <p:pic>
        <p:nvPicPr>
          <p:cNvPr id="10" name="Picture 9">
            <a:extLst>
              <a:ext uri="{FF2B5EF4-FFF2-40B4-BE49-F238E27FC236}">
                <a16:creationId xmlns:a16="http://schemas.microsoft.com/office/drawing/2014/main" id="{F7B05422-A1F1-85E1-5CD0-49AB9C30B6DA}"/>
              </a:ext>
            </a:extLst>
          </p:cNvPr>
          <p:cNvPicPr>
            <a:picLocks noChangeAspect="1"/>
          </p:cNvPicPr>
          <p:nvPr/>
        </p:nvPicPr>
        <p:blipFill>
          <a:blip r:embed="rId4">
            <a:duotone>
              <a:prstClr val="black"/>
              <a:schemeClr val="accent3">
                <a:tint val="45000"/>
                <a:satMod val="400000"/>
              </a:schemeClr>
            </a:duotone>
          </a:blip>
          <a:stretch>
            <a:fillRect/>
          </a:stretch>
        </p:blipFill>
        <p:spPr>
          <a:xfrm>
            <a:off x="5972175" y="2248576"/>
            <a:ext cx="5806494" cy="3338512"/>
          </a:xfrm>
          <a:prstGeom prst="rect">
            <a:avLst/>
          </a:prstGeom>
          <a:effectLst>
            <a:reflection blurRad="6350" stA="50000" endA="300" endPos="55500" dist="101600" dir="5400000" sy="-100000" algn="bl" rotWithShape="0"/>
          </a:effectLst>
          <a:scene3d>
            <a:camera prst="perspectiveContrastingLeftFacing"/>
            <a:lightRig rig="threePt" dir="t"/>
          </a:scene3d>
        </p:spPr>
      </p:pic>
    </p:spTree>
    <p:extLst>
      <p:ext uri="{BB962C8B-B14F-4D97-AF65-F5344CB8AC3E}">
        <p14:creationId xmlns:p14="http://schemas.microsoft.com/office/powerpoint/2010/main" val="141565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BCA8-C553-FC35-55F7-6B45333877F6}"/>
              </a:ext>
            </a:extLst>
          </p:cNvPr>
          <p:cNvSpPr>
            <a:spLocks noGrp="1"/>
          </p:cNvSpPr>
          <p:nvPr>
            <p:ph type="title"/>
          </p:nvPr>
        </p:nvSpPr>
        <p:spPr>
          <a:xfrm>
            <a:off x="4276724" y="133349"/>
            <a:ext cx="4237566" cy="666751"/>
          </a:xfrm>
        </p:spPr>
        <p:txBody>
          <a:bodyPr/>
          <a:lstStyle/>
          <a:p>
            <a:r>
              <a:rPr lang="en-US" b="1" dirty="0"/>
              <a:t>CROSS VALIDATION </a:t>
            </a:r>
            <a:endParaRPr lang="en-IN" b="1" dirty="0"/>
          </a:p>
        </p:txBody>
      </p:sp>
      <p:pic>
        <p:nvPicPr>
          <p:cNvPr id="5" name="Content Placeholder 4">
            <a:extLst>
              <a:ext uri="{FF2B5EF4-FFF2-40B4-BE49-F238E27FC236}">
                <a16:creationId xmlns:a16="http://schemas.microsoft.com/office/drawing/2014/main" id="{55287492-5B3F-72A3-EDBD-EF025462D7CE}"/>
              </a:ext>
            </a:extLst>
          </p:cNvPr>
          <p:cNvPicPr>
            <a:picLocks noGrp="1" noChangeAspect="1"/>
          </p:cNvPicPr>
          <p:nvPr>
            <p:ph idx="1"/>
          </p:nvPr>
        </p:nvPicPr>
        <p:blipFill>
          <a:blip r:embed="rId2">
            <a:duotone>
              <a:prstClr val="black"/>
              <a:schemeClr val="accent3">
                <a:tint val="45000"/>
                <a:satMod val="400000"/>
              </a:schemeClr>
            </a:duotone>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381964" y="2736590"/>
            <a:ext cx="6180310" cy="2405580"/>
          </a:xfrm>
          <a:effectLst>
            <a:reflection blurRad="6350" stA="50000" endA="300" endPos="90000" dist="50800" dir="5400000" sy="-100000" algn="bl" rotWithShape="0"/>
          </a:effectLst>
          <a:scene3d>
            <a:camera prst="perspectiveContrastingRightFacing"/>
            <a:lightRig rig="threePt" dir="t"/>
          </a:scene3d>
        </p:spPr>
      </p:pic>
      <p:pic>
        <p:nvPicPr>
          <p:cNvPr id="7" name="Picture 6">
            <a:extLst>
              <a:ext uri="{FF2B5EF4-FFF2-40B4-BE49-F238E27FC236}">
                <a16:creationId xmlns:a16="http://schemas.microsoft.com/office/drawing/2014/main" id="{1F04DA15-A4B8-598F-ED0E-009D89A73617}"/>
              </a:ext>
            </a:extLst>
          </p:cNvPr>
          <p:cNvPicPr>
            <a:picLocks noChangeAspect="1"/>
          </p:cNvPicPr>
          <p:nvPr/>
        </p:nvPicPr>
        <p:blipFill>
          <a:blip r:embed="rId4">
            <a:duotone>
              <a:prstClr val="black"/>
              <a:schemeClr val="accent3">
                <a:tint val="45000"/>
                <a:satMod val="400000"/>
              </a:schemeClr>
            </a:duotone>
          </a:blip>
          <a:stretch>
            <a:fillRect/>
          </a:stretch>
        </p:blipFill>
        <p:spPr>
          <a:xfrm>
            <a:off x="4276724" y="1427826"/>
            <a:ext cx="5114925" cy="981075"/>
          </a:xfrm>
          <a:prstGeom prst="rect">
            <a:avLst/>
          </a:prstGeom>
          <a:effectLst>
            <a:reflection blurRad="6350" stA="50000" endA="300" endPos="55500" dist="50800" dir="5400000" sy="-100000" algn="bl" rotWithShape="0"/>
          </a:effectLst>
        </p:spPr>
      </p:pic>
      <p:pic>
        <p:nvPicPr>
          <p:cNvPr id="9" name="Picture 8">
            <a:extLst>
              <a:ext uri="{FF2B5EF4-FFF2-40B4-BE49-F238E27FC236}">
                <a16:creationId xmlns:a16="http://schemas.microsoft.com/office/drawing/2014/main" id="{B1FC4B53-6F0D-7FA4-68B1-EE135683D664}"/>
              </a:ext>
            </a:extLst>
          </p:cNvPr>
          <p:cNvPicPr>
            <a:picLocks noChangeAspect="1"/>
          </p:cNvPicPr>
          <p:nvPr/>
        </p:nvPicPr>
        <p:blipFill>
          <a:blip r:embed="rId5">
            <a:duotone>
              <a:prstClr val="black"/>
              <a:schemeClr val="accent2">
                <a:tint val="45000"/>
                <a:satMod val="400000"/>
              </a:schemeClr>
            </a:duotone>
          </a:blip>
          <a:stretch>
            <a:fillRect/>
          </a:stretch>
        </p:blipFill>
        <p:spPr>
          <a:xfrm>
            <a:off x="7005638" y="2803265"/>
            <a:ext cx="5186362" cy="2405580"/>
          </a:xfrm>
          <a:prstGeom prst="rect">
            <a:avLst/>
          </a:prstGeom>
          <a:effectLst>
            <a:reflection blurRad="6350" stA="50000" endA="300" endPos="55500" dist="12700" dir="5400000" sy="-100000" algn="bl" rotWithShape="0"/>
          </a:effectLst>
          <a:scene3d>
            <a:camera prst="perspectiveHeroicExtremeLeftFacing"/>
            <a:lightRig rig="threePt" dir="t"/>
          </a:scene3d>
        </p:spPr>
      </p:pic>
      <p:sp>
        <p:nvSpPr>
          <p:cNvPr id="11" name="TextBox 10">
            <a:extLst>
              <a:ext uri="{FF2B5EF4-FFF2-40B4-BE49-F238E27FC236}">
                <a16:creationId xmlns:a16="http://schemas.microsoft.com/office/drawing/2014/main" id="{C5D64F56-57D9-1DB4-DB94-6B1E855CC81E}"/>
              </a:ext>
            </a:extLst>
          </p:cNvPr>
          <p:cNvSpPr txBox="1"/>
          <p:nvPr/>
        </p:nvSpPr>
        <p:spPr>
          <a:xfrm>
            <a:off x="885825" y="827661"/>
            <a:ext cx="2792838" cy="1200329"/>
          </a:xfrm>
          <a:prstGeom prst="rect">
            <a:avLst/>
          </a:prstGeom>
          <a:noFill/>
        </p:spPr>
        <p:txBody>
          <a:bodyPr wrap="square" rtlCol="0">
            <a:spAutoFit/>
          </a:bodyPr>
          <a:lstStyle/>
          <a:p>
            <a:r>
              <a:rPr lang="en-US" b="0" i="0" dirty="0">
                <a:solidFill>
                  <a:srgbClr val="FFFF00"/>
                </a:solidFill>
                <a:effectLst/>
                <a:latin typeface="arial" panose="020B0604020202020204" pitchFamily="34" charset="0"/>
              </a:rPr>
              <a:t>Use cross-validation </a:t>
            </a:r>
            <a:r>
              <a:rPr lang="en-US" b="1" i="0" dirty="0">
                <a:solidFill>
                  <a:srgbClr val="FFFF00"/>
                </a:solidFill>
                <a:effectLst/>
                <a:latin typeface="arial" panose="020B0604020202020204" pitchFamily="34" charset="0"/>
              </a:rPr>
              <a:t>to detect overfitting, </a:t>
            </a:r>
            <a:r>
              <a:rPr lang="en-US" b="1" i="0" dirty="0" err="1">
                <a:solidFill>
                  <a:srgbClr val="FFFF00"/>
                </a:solidFill>
                <a:effectLst/>
                <a:latin typeface="arial" panose="020B0604020202020204" pitchFamily="34" charset="0"/>
              </a:rPr>
              <a:t>ie</a:t>
            </a:r>
            <a:r>
              <a:rPr lang="en-US" b="1" i="0" dirty="0">
                <a:solidFill>
                  <a:srgbClr val="FFFF00"/>
                </a:solidFill>
                <a:effectLst/>
                <a:latin typeface="arial" panose="020B0604020202020204" pitchFamily="34" charset="0"/>
              </a:rPr>
              <a:t>, failing to generalize a pattern</a:t>
            </a:r>
            <a:endParaRPr lang="en-IN" dirty="0">
              <a:solidFill>
                <a:srgbClr val="FFFF00"/>
              </a:solidFill>
            </a:endParaRPr>
          </a:p>
        </p:txBody>
      </p:sp>
      <p:sp>
        <p:nvSpPr>
          <p:cNvPr id="12" name="TextBox 11">
            <a:extLst>
              <a:ext uri="{FF2B5EF4-FFF2-40B4-BE49-F238E27FC236}">
                <a16:creationId xmlns:a16="http://schemas.microsoft.com/office/drawing/2014/main" id="{3634707F-79AE-5E7F-07E8-7498AD8BAA1F}"/>
              </a:ext>
            </a:extLst>
          </p:cNvPr>
          <p:cNvSpPr txBox="1"/>
          <p:nvPr/>
        </p:nvSpPr>
        <p:spPr>
          <a:xfrm>
            <a:off x="4743098" y="3059668"/>
            <a:ext cx="3000728" cy="2308324"/>
          </a:xfrm>
          <a:prstGeom prst="rect">
            <a:avLst/>
          </a:prstGeom>
          <a:noFill/>
        </p:spPr>
        <p:txBody>
          <a:bodyPr wrap="square" rtlCol="0">
            <a:spAutoFit/>
          </a:bodyPr>
          <a:lstStyle/>
          <a:p>
            <a:r>
              <a:rPr lang="en-US" dirty="0">
                <a:solidFill>
                  <a:srgbClr val="00B0F0"/>
                </a:solidFill>
              </a:rPr>
              <a:t>Selecting bagging regressor</a:t>
            </a:r>
          </a:p>
          <a:p>
            <a:r>
              <a:rPr lang="en-US" dirty="0">
                <a:solidFill>
                  <a:srgbClr val="00B0F0"/>
                </a:solidFill>
              </a:rPr>
              <a:t>as it show 86 % of accuracy </a:t>
            </a:r>
          </a:p>
          <a:p>
            <a:r>
              <a:rPr lang="en-US" dirty="0">
                <a:solidFill>
                  <a:srgbClr val="00B0F0"/>
                </a:solidFill>
              </a:rPr>
              <a:t>And in cross validation it</a:t>
            </a:r>
          </a:p>
          <a:p>
            <a:r>
              <a:rPr lang="en-US" dirty="0">
                <a:solidFill>
                  <a:srgbClr val="00B0F0"/>
                </a:solidFill>
              </a:rPr>
              <a:t>fluctuate very little as compare to any other model, so it is not over fitted.</a:t>
            </a:r>
          </a:p>
          <a:p>
            <a:endParaRPr lang="en-IN" dirty="0"/>
          </a:p>
        </p:txBody>
      </p:sp>
    </p:spTree>
    <p:extLst>
      <p:ext uri="{BB962C8B-B14F-4D97-AF65-F5344CB8AC3E}">
        <p14:creationId xmlns:p14="http://schemas.microsoft.com/office/powerpoint/2010/main" val="3387801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28DEF-F336-5521-4F20-11883E237A66}"/>
              </a:ext>
            </a:extLst>
          </p:cNvPr>
          <p:cNvSpPr>
            <a:spLocks noGrp="1"/>
          </p:cNvSpPr>
          <p:nvPr>
            <p:ph type="title"/>
          </p:nvPr>
        </p:nvSpPr>
        <p:spPr>
          <a:xfrm>
            <a:off x="3980239" y="190501"/>
            <a:ext cx="4448176" cy="895350"/>
          </a:xfrm>
        </p:spPr>
        <p:txBody>
          <a:bodyPr>
            <a:normAutofit fontScale="90000"/>
          </a:bodyPr>
          <a:lstStyle/>
          <a:p>
            <a:r>
              <a:rPr lang="en-US" dirty="0"/>
              <a:t> </a:t>
            </a:r>
            <a:r>
              <a:rPr lang="en-US" sz="4000" b="1" dirty="0"/>
              <a:t>FINAL PREDICTION </a:t>
            </a:r>
            <a:endParaRPr lang="en-IN" sz="4000" b="1" dirty="0"/>
          </a:p>
        </p:txBody>
      </p:sp>
      <p:pic>
        <p:nvPicPr>
          <p:cNvPr id="5" name="Content Placeholder 4">
            <a:extLst>
              <a:ext uri="{FF2B5EF4-FFF2-40B4-BE49-F238E27FC236}">
                <a16:creationId xmlns:a16="http://schemas.microsoft.com/office/drawing/2014/main" id="{2EA50231-F340-5AD7-E432-9DAFDD0CFC5C}"/>
              </a:ext>
            </a:extLst>
          </p:cNvPr>
          <p:cNvPicPr>
            <a:picLocks noGrp="1" noChangeAspect="1"/>
          </p:cNvPicPr>
          <p:nvPr>
            <p:ph idx="1"/>
          </p:nvPr>
        </p:nvPicPr>
        <p: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colorTemperature colorTemp="11200"/>
                    </a14:imgEffect>
                  </a14:imgLayer>
                </a14:imgProps>
              </a:ext>
            </a:extLst>
          </a:blip>
          <a:stretch>
            <a:fillRect/>
          </a:stretch>
        </p:blipFill>
        <p:spPr>
          <a:xfrm>
            <a:off x="686634" y="942976"/>
            <a:ext cx="5168820" cy="5448300"/>
          </a:xfrm>
          <a:effectLst>
            <a:reflection blurRad="6350" stA="50000" endA="300" endPos="55500" dist="50800" dir="5400000" sy="-100000" algn="bl" rotWithShape="0"/>
          </a:effectLst>
          <a:scene3d>
            <a:camera prst="perspectiveRelaxedModerately"/>
            <a:lightRig rig="threePt" dir="t"/>
          </a:scene3d>
        </p:spPr>
      </p:pic>
      <p:sp>
        <p:nvSpPr>
          <p:cNvPr id="6" name="TextBox 5">
            <a:extLst>
              <a:ext uri="{FF2B5EF4-FFF2-40B4-BE49-F238E27FC236}">
                <a16:creationId xmlns:a16="http://schemas.microsoft.com/office/drawing/2014/main" id="{33F4C306-44D5-96D6-6C8B-E528B26ED8F3}"/>
              </a:ext>
            </a:extLst>
          </p:cNvPr>
          <p:cNvSpPr txBox="1"/>
          <p:nvPr/>
        </p:nvSpPr>
        <p:spPr>
          <a:xfrm>
            <a:off x="6553200" y="2133600"/>
            <a:ext cx="3124200" cy="1754326"/>
          </a:xfrm>
          <a:prstGeom prst="rect">
            <a:avLst/>
          </a:prstGeom>
          <a:noFill/>
        </p:spPr>
        <p:txBody>
          <a:bodyPr wrap="square" rtlCol="0">
            <a:spAutoFit/>
          </a:bodyPr>
          <a:lstStyle/>
          <a:p>
            <a:r>
              <a:rPr lang="en-US" dirty="0">
                <a:solidFill>
                  <a:srgbClr val="FF0000"/>
                </a:solidFill>
              </a:rPr>
              <a:t>This is the final prediction of model. It is used for taking further decision under the management. Saving the prediction for decision making </a:t>
            </a:r>
            <a:endParaRPr lang="en-IN" dirty="0">
              <a:solidFill>
                <a:srgbClr val="FF0000"/>
              </a:solidFill>
            </a:endParaRPr>
          </a:p>
        </p:txBody>
      </p:sp>
    </p:spTree>
    <p:extLst>
      <p:ext uri="{BB962C8B-B14F-4D97-AF65-F5344CB8AC3E}">
        <p14:creationId xmlns:p14="http://schemas.microsoft.com/office/powerpoint/2010/main" val="3060041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743F3-22E5-B9BC-63B0-9F7D9321D356}"/>
              </a:ext>
            </a:extLst>
          </p:cNvPr>
          <p:cNvSpPr>
            <a:spLocks noGrp="1"/>
          </p:cNvSpPr>
          <p:nvPr>
            <p:ph type="title"/>
          </p:nvPr>
        </p:nvSpPr>
        <p:spPr>
          <a:xfrm>
            <a:off x="3495676" y="609600"/>
            <a:ext cx="3609974" cy="904875"/>
          </a:xfrm>
        </p:spPr>
        <p:txBody>
          <a:bodyPr>
            <a:noAutofit/>
          </a:bodyPr>
          <a:lstStyle/>
          <a:p>
            <a:r>
              <a:rPr lang="en-US" sz="4400" b="1" dirty="0">
                <a:solidFill>
                  <a:srgbClr val="FFC000"/>
                </a:solidFill>
              </a:rPr>
              <a:t>CONCLUSION</a:t>
            </a:r>
            <a:endParaRPr lang="en-IN" sz="4400" b="1" dirty="0">
              <a:solidFill>
                <a:srgbClr val="FFC000"/>
              </a:solidFill>
            </a:endParaRPr>
          </a:p>
        </p:txBody>
      </p:sp>
      <p:sp>
        <p:nvSpPr>
          <p:cNvPr id="3" name="Content Placeholder 2">
            <a:extLst>
              <a:ext uri="{FF2B5EF4-FFF2-40B4-BE49-F238E27FC236}">
                <a16:creationId xmlns:a16="http://schemas.microsoft.com/office/drawing/2014/main" id="{47E49A4F-D946-C7BB-995C-BE1A115D4078}"/>
              </a:ext>
            </a:extLst>
          </p:cNvPr>
          <p:cNvSpPr>
            <a:spLocks noGrp="1"/>
          </p:cNvSpPr>
          <p:nvPr>
            <p:ph idx="1"/>
          </p:nvPr>
        </p:nvSpPr>
        <p:spPr>
          <a:xfrm>
            <a:off x="658284" y="1771650"/>
            <a:ext cx="9933516" cy="3848101"/>
          </a:xfrm>
          <a:gradFill>
            <a:gsLst>
              <a:gs pos="13615">
                <a:srgbClr val="B7C28B"/>
              </a:gs>
              <a:gs pos="100000">
                <a:srgbClr val="FFFF00"/>
              </a:gs>
              <a:gs pos="89000">
                <a:schemeClr val="accent1"/>
              </a:gs>
            </a:gsLst>
            <a:lin ang="5400000" scaled="0"/>
          </a:gradFill>
          <a:effectLst>
            <a:reflection blurRad="6350" stA="50000" endA="300" endPos="55500" dist="50800" dir="5400000" sy="-100000" algn="bl" rotWithShape="0"/>
          </a:effectLst>
          <a:scene3d>
            <a:camera prst="perspectiveAbove"/>
            <a:lightRig rig="threePt" dir="t"/>
          </a:scene3d>
        </p:spPr>
        <p:txBody>
          <a:bodyPr>
            <a:normAutofit/>
          </a:bodyPr>
          <a:lstStyle/>
          <a:p>
            <a:pPr marL="0" indent="0">
              <a:lnSpc>
                <a:spcPct val="107000"/>
              </a:lnSpc>
              <a:spcAft>
                <a:spcPts val="0"/>
              </a:spcAft>
              <a:buNone/>
            </a:pPr>
            <a:r>
              <a:rPr lang="en-US" sz="2000" dirty="0">
                <a:solidFill>
                  <a:schemeClr val="accent1">
                    <a:lumMod val="50000"/>
                  </a:schemeClr>
                </a:solidFill>
                <a:effectLst/>
                <a:latin typeface="ff1"/>
                <a:ea typeface="Times New Roman" panose="02020603050405020304" pitchFamily="18" charset="0"/>
                <a:cs typeface="Times New Roman" panose="02020603050405020304" pitchFamily="18" charset="0"/>
              </a:rPr>
              <a:t>In  general,  the  choice  of  a  house  price  model  and  its  empirical estimation  is  very much  influenced by  the quality  and  availability  of  data.</a:t>
            </a:r>
            <a:r>
              <a:rPr lang="en-US" sz="2000" dirty="0">
                <a:solidFill>
                  <a:schemeClr val="accent1">
                    <a:lumMod val="50000"/>
                  </a:schemeClr>
                </a:solidFill>
                <a:latin typeface="Calibri" panose="020F0502020204030204" pitchFamily="34" charset="0"/>
                <a:cs typeface="Times New Roman" panose="02020603050405020304" pitchFamily="18" charset="0"/>
              </a:rPr>
              <a:t> </a:t>
            </a:r>
            <a:r>
              <a:rPr lang="en-US" sz="2000" dirty="0">
                <a:solidFill>
                  <a:schemeClr val="accent1">
                    <a:lumMod val="50000"/>
                  </a:schemeClr>
                </a:solidFill>
                <a:effectLst/>
                <a:latin typeface="ff1"/>
                <a:ea typeface="Times New Roman" panose="02020603050405020304" pitchFamily="18" charset="0"/>
                <a:cs typeface="Times New Roman" panose="02020603050405020304" pitchFamily="18" charset="0"/>
              </a:rPr>
              <a:t>While for most developed economies, sufficiently long time series of house prices  and  relevant  fundamental  variables  allow  error-correction  or  vector</a:t>
            </a:r>
            <a:r>
              <a:rPr lang="en-US" sz="2000" dirty="0">
                <a:solidFill>
                  <a:schemeClr val="accent1">
                    <a:lumMod val="50000"/>
                  </a:schemeClr>
                </a:solidFill>
                <a:latin typeface="Calibri" panose="020F0502020204030204" pitchFamily="34" charset="0"/>
                <a:cs typeface="Times New Roman" panose="02020603050405020304" pitchFamily="18" charset="0"/>
              </a:rPr>
              <a:t> </a:t>
            </a:r>
            <a:r>
              <a:rPr lang="en-US" sz="2000" dirty="0">
                <a:solidFill>
                  <a:schemeClr val="accent1">
                    <a:lumMod val="50000"/>
                  </a:schemeClr>
                </a:solidFill>
                <a:effectLst/>
                <a:latin typeface="ff1"/>
                <a:ea typeface="Times New Roman" panose="02020603050405020304" pitchFamily="18" charset="0"/>
                <a:cs typeface="Times New Roman" panose="02020603050405020304" pitchFamily="18" charset="0"/>
              </a:rPr>
              <a:t>error-correction models to be estimated, this does not hold for a large number</a:t>
            </a:r>
            <a:r>
              <a:rPr lang="en-US" sz="2000" dirty="0">
                <a:solidFill>
                  <a:schemeClr val="accent1">
                    <a:lumMod val="50000"/>
                  </a:schemeClr>
                </a:solidFill>
                <a:latin typeface="Calibri" panose="020F0502020204030204" pitchFamily="34" charset="0"/>
                <a:cs typeface="Times New Roman" panose="02020603050405020304" pitchFamily="18" charset="0"/>
              </a:rPr>
              <a:t> </a:t>
            </a:r>
            <a:r>
              <a:rPr lang="en-US" sz="2000" dirty="0">
                <a:solidFill>
                  <a:schemeClr val="accent1">
                    <a:lumMod val="50000"/>
                  </a:schemeClr>
                </a:solidFill>
                <a:effectLst/>
                <a:latin typeface="ff1"/>
                <a:ea typeface="Times New Roman" panose="02020603050405020304" pitchFamily="18" charset="0"/>
                <a:cs typeface="Times New Roman" panose="02020603050405020304" pitchFamily="18" charset="0"/>
              </a:rPr>
              <a:t>of  Central  and  Eastern  European  Countries  (CEE).  Short  time  series, insufficient market coverage, lack of quality adjustment or distinction between old and new dwellings make forecasting much more challenging. The country size  and  the  stage  of  economic  development  are  identified  as  factors determining house price elasticities, with smaller countries and catching-</a:t>
            </a:r>
            <a:r>
              <a:rPr lang="en-US" sz="2000" spc="-60" dirty="0">
                <a:solidFill>
                  <a:schemeClr val="accent1">
                    <a:lumMod val="50000"/>
                  </a:schemeClr>
                </a:solidFill>
                <a:effectLst/>
                <a:latin typeface="ff1"/>
                <a:ea typeface="Times New Roman" panose="02020603050405020304" pitchFamily="18" charset="0"/>
                <a:cs typeface="Times New Roman" panose="02020603050405020304" pitchFamily="18" charset="0"/>
              </a:rPr>
              <a:t>up</a:t>
            </a:r>
            <a:r>
              <a:rPr lang="en-US" sz="2000" dirty="0">
                <a:solidFill>
                  <a:schemeClr val="accent1">
                    <a:lumMod val="50000"/>
                  </a:schemeClr>
                </a:solidFill>
                <a:effectLst/>
                <a:latin typeface="ff1"/>
                <a:ea typeface="Times New Roman" panose="02020603050405020304" pitchFamily="18" charset="0"/>
                <a:cs typeface="Times New Roman" panose="02020603050405020304" pitchFamily="18" charset="0"/>
              </a:rPr>
              <a:t> economies  having higher  responses to  similar  sized  fundamental  change than  larger  and  more  well  developed  economies  </a:t>
            </a:r>
            <a:endParaRPr lang="en-US" sz="2000" dirty="0">
              <a:solidFill>
                <a:schemeClr val="accent1">
                  <a:lumMod val="50000"/>
                </a:schemeClr>
              </a:solidFill>
              <a:effectLst/>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64934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3F1FA6-7E5F-00DF-B15E-FA3F2527605B}"/>
              </a:ext>
            </a:extLst>
          </p:cNvPr>
          <p:cNvSpPr>
            <a:spLocks noGrp="1"/>
          </p:cNvSpPr>
          <p:nvPr>
            <p:ph type="title"/>
          </p:nvPr>
        </p:nvSpPr>
        <p:spPr>
          <a:xfrm>
            <a:off x="1775534" y="76940"/>
            <a:ext cx="6223247" cy="1023892"/>
          </a:xfrm>
        </p:spPr>
        <p:txBody>
          <a:bodyPr/>
          <a:lstStyle/>
          <a:p>
            <a:r>
              <a:rPr lang="en-US" sz="6000" dirty="0"/>
              <a:t>  </a:t>
            </a:r>
            <a:r>
              <a:rPr lang="en-US" sz="6000" i="1" dirty="0">
                <a:solidFill>
                  <a:srgbClr val="FFFF00"/>
                </a:solidFill>
              </a:rPr>
              <a:t>INTRODUCTION</a:t>
            </a:r>
            <a:r>
              <a:rPr lang="en-US" dirty="0">
                <a:solidFill>
                  <a:srgbClr val="FFFF00"/>
                </a:solidFill>
              </a:rPr>
              <a:t> </a:t>
            </a:r>
            <a:endParaRPr lang="en-IN" dirty="0">
              <a:solidFill>
                <a:srgbClr val="FFFF00"/>
              </a:solidFill>
            </a:endParaRPr>
          </a:p>
        </p:txBody>
      </p:sp>
      <p:sp>
        <p:nvSpPr>
          <p:cNvPr id="10" name="Content Placeholder 9">
            <a:extLst>
              <a:ext uri="{FF2B5EF4-FFF2-40B4-BE49-F238E27FC236}">
                <a16:creationId xmlns:a16="http://schemas.microsoft.com/office/drawing/2014/main" id="{0506CB54-453F-E4B2-AA0B-34910FAB097F}"/>
              </a:ext>
            </a:extLst>
          </p:cNvPr>
          <p:cNvSpPr>
            <a:spLocks noGrp="1"/>
          </p:cNvSpPr>
          <p:nvPr>
            <p:ph idx="1"/>
          </p:nvPr>
        </p:nvSpPr>
        <p:spPr>
          <a:xfrm>
            <a:off x="230819" y="940471"/>
            <a:ext cx="11683014" cy="4977057"/>
          </a:xfrm>
        </p:spPr>
        <p:txBody>
          <a:bodyPr>
            <a:noAutofit/>
          </a:bodyPr>
          <a:lstStyle/>
          <a:p>
            <a:pPr marL="0" indent="0">
              <a:buNone/>
            </a:pPr>
            <a:r>
              <a:rPr lang="en-US" dirty="0">
                <a:solidFill>
                  <a:srgbClr val="0070C0"/>
                </a:solidFill>
                <a:effectLst/>
                <a:latin typeface="Clarendon Blk BT" panose="02040905050505020204" pitchFamily="18"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a:t>
            </a:r>
            <a:r>
              <a:rPr lang="en-US" dirty="0">
                <a:solidFill>
                  <a:srgbClr val="0070C0"/>
                </a:solidFill>
                <a:latin typeface="Clarendon Blk BT" panose="02040905050505020204" pitchFamily="18" charset="0"/>
              </a:rPr>
              <a:t> </a:t>
            </a:r>
            <a:r>
              <a:rPr lang="en-US" dirty="0">
                <a:solidFill>
                  <a:srgbClr val="0070C0"/>
                </a:solidFill>
                <a:effectLst/>
                <a:latin typeface="Clarendon Blk BT" panose="02040905050505020204" pitchFamily="18" charset="0"/>
              </a:rPr>
              <a:t>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a:t>
            </a:r>
            <a:r>
              <a:rPr lang="en-US" b="1" dirty="0">
                <a:solidFill>
                  <a:srgbClr val="0070C0"/>
                </a:solidFill>
                <a:effectLst/>
                <a:latin typeface="Clarendon Blk BT" panose="02040905050505020204" pitchFamily="18" charset="0"/>
              </a:rPr>
              <a:t>Surprise Housing </a:t>
            </a:r>
            <a:r>
              <a:rPr lang="en-US" dirty="0">
                <a:solidFill>
                  <a:srgbClr val="0070C0"/>
                </a:solidFill>
                <a:effectLst/>
                <a:latin typeface="Clarendon Blk BT" panose="02040905050505020204" pitchFamily="18" charset="0"/>
              </a:rPr>
              <a:t>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p>
          <a:p>
            <a:pPr marL="0" indent="0">
              <a:buNone/>
            </a:pPr>
            <a:r>
              <a:rPr lang="en-US" dirty="0">
                <a:solidFill>
                  <a:srgbClr val="0070C0"/>
                </a:solidFill>
                <a:latin typeface="Clarendon Blk BT" panose="02040905050505020204" pitchFamily="18" charset="0"/>
              </a:rPr>
              <a:t>                     1.</a:t>
            </a:r>
            <a:r>
              <a:rPr lang="en-US" dirty="0">
                <a:solidFill>
                  <a:srgbClr val="0070C0"/>
                </a:solidFill>
                <a:effectLst/>
                <a:latin typeface="Clarendon Blk BT" panose="02040905050505020204" pitchFamily="18" charset="0"/>
              </a:rPr>
              <a:t>Which variables are important to predict the price of variable?</a:t>
            </a:r>
            <a:endParaRPr lang="en-US" dirty="0">
              <a:solidFill>
                <a:srgbClr val="0070C0"/>
              </a:solidFill>
              <a:latin typeface="Clarendon Blk BT" panose="02040905050505020204" pitchFamily="18" charset="0"/>
            </a:endParaRPr>
          </a:p>
          <a:p>
            <a:pPr marL="0" indent="0">
              <a:buNone/>
            </a:pPr>
            <a:r>
              <a:rPr lang="en-US" dirty="0">
                <a:solidFill>
                  <a:srgbClr val="0070C0"/>
                </a:solidFill>
                <a:latin typeface="Clarendon Blk BT" panose="02040905050505020204" pitchFamily="18" charset="0"/>
              </a:rPr>
              <a:t>                         2.</a:t>
            </a:r>
            <a:r>
              <a:rPr lang="en-US" dirty="0">
                <a:solidFill>
                  <a:srgbClr val="0070C0"/>
                </a:solidFill>
                <a:effectLst/>
                <a:latin typeface="Clarendon Blk BT" panose="02040905050505020204" pitchFamily="18" charset="0"/>
              </a:rPr>
              <a:t>How do these variables describe the price of the house? </a:t>
            </a:r>
            <a:endParaRPr lang="en-IN" dirty="0">
              <a:solidFill>
                <a:srgbClr val="0070C0"/>
              </a:solidFill>
              <a:latin typeface="Clarendon Blk BT" panose="02040905050505020204" pitchFamily="18" charset="0"/>
            </a:endParaRPr>
          </a:p>
        </p:txBody>
      </p:sp>
    </p:spTree>
    <p:extLst>
      <p:ext uri="{BB962C8B-B14F-4D97-AF65-F5344CB8AC3E}">
        <p14:creationId xmlns:p14="http://schemas.microsoft.com/office/powerpoint/2010/main" val="2806073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67DC-3B03-9696-A91A-50DF5BC5B2CD}"/>
              </a:ext>
            </a:extLst>
          </p:cNvPr>
          <p:cNvSpPr>
            <a:spLocks noGrp="1"/>
          </p:cNvSpPr>
          <p:nvPr>
            <p:ph type="title"/>
          </p:nvPr>
        </p:nvSpPr>
        <p:spPr>
          <a:xfrm>
            <a:off x="1653466" y="447305"/>
            <a:ext cx="8306336" cy="1015014"/>
          </a:xfrm>
        </p:spPr>
        <p:txBody>
          <a:bodyPr>
            <a:noAutofit/>
          </a:bodyPr>
          <a:lstStyle/>
          <a:p>
            <a:r>
              <a:rPr lang="en-US" sz="6600" i="1" dirty="0">
                <a:solidFill>
                  <a:srgbClr val="FFFF00"/>
                </a:solidFill>
                <a:latin typeface="Bahnschrift SemiBold SemiConden" panose="020B0502040204020203" pitchFamily="34" charset="0"/>
              </a:rPr>
              <a:t>PROBLEM  STATEMENT </a:t>
            </a:r>
            <a:endParaRPr lang="en-IN" sz="6600" i="1" dirty="0">
              <a:solidFill>
                <a:srgbClr val="FFFF00"/>
              </a:solidFill>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19BB3FB8-8357-A792-0938-182AFBB9DBA3}"/>
              </a:ext>
            </a:extLst>
          </p:cNvPr>
          <p:cNvSpPr>
            <a:spLocks noGrp="1"/>
          </p:cNvSpPr>
          <p:nvPr>
            <p:ph idx="1"/>
          </p:nvPr>
        </p:nvSpPr>
        <p:spPr>
          <a:xfrm>
            <a:off x="967666" y="1736402"/>
            <a:ext cx="9490229" cy="4311233"/>
          </a:xfrm>
        </p:spPr>
        <p:txBody>
          <a:bodyPr>
            <a:noAutofit/>
          </a:bodyPr>
          <a:lstStyle/>
          <a:p>
            <a:pPr marL="0" indent="0">
              <a:buNone/>
            </a:pPr>
            <a:r>
              <a:rPr lang="en-US" sz="2800" dirty="0">
                <a:solidFill>
                  <a:schemeClr val="accent1">
                    <a:lumMod val="40000"/>
                    <a:lumOff val="60000"/>
                  </a:schemeClr>
                </a:solidFill>
                <a:effectLst/>
                <a:latin typeface="Clarendon Blk BT" panose="02040905050505020204" pitchFamily="18" charset="0"/>
              </a:rPr>
              <a:t>We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IN" sz="2800" dirty="0">
              <a:solidFill>
                <a:schemeClr val="accent1">
                  <a:lumMod val="40000"/>
                  <a:lumOff val="60000"/>
                </a:schemeClr>
              </a:solidFill>
              <a:latin typeface="Clarendon Blk BT" panose="02040905050505020204" pitchFamily="18" charset="0"/>
            </a:endParaRPr>
          </a:p>
        </p:txBody>
      </p:sp>
    </p:spTree>
    <p:extLst>
      <p:ext uri="{BB962C8B-B14F-4D97-AF65-F5344CB8AC3E}">
        <p14:creationId xmlns:p14="http://schemas.microsoft.com/office/powerpoint/2010/main" val="2860818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C6C6D-D1E4-FB6A-F1AD-384FE6516E56}"/>
              </a:ext>
            </a:extLst>
          </p:cNvPr>
          <p:cNvSpPr>
            <a:spLocks noGrp="1"/>
          </p:cNvSpPr>
          <p:nvPr>
            <p:ph type="title"/>
          </p:nvPr>
        </p:nvSpPr>
        <p:spPr>
          <a:xfrm>
            <a:off x="2728076" y="389030"/>
            <a:ext cx="4675901" cy="855216"/>
          </a:xfrm>
        </p:spPr>
        <p:txBody>
          <a:bodyPr>
            <a:noAutofit/>
          </a:bodyPr>
          <a:lstStyle/>
          <a:p>
            <a:r>
              <a:rPr lang="en-US" sz="4400" i="1" dirty="0">
                <a:solidFill>
                  <a:srgbClr val="FFFF00"/>
                </a:solidFill>
                <a:latin typeface="Bahnschrift SemiBold" panose="020B0502040204020203" pitchFamily="34" charset="0"/>
              </a:rPr>
              <a:t>IMPORTING DATA </a:t>
            </a:r>
            <a:endParaRPr lang="en-IN" sz="4400" i="1" dirty="0">
              <a:solidFill>
                <a:srgbClr val="FFFF00"/>
              </a:solidFill>
              <a:latin typeface="Bahnschrift SemiBold" panose="020B0502040204020203" pitchFamily="34" charset="0"/>
            </a:endParaRPr>
          </a:p>
        </p:txBody>
      </p:sp>
      <p:pic>
        <p:nvPicPr>
          <p:cNvPr id="9" name="Content Placeholder 8">
            <a:extLst>
              <a:ext uri="{FF2B5EF4-FFF2-40B4-BE49-F238E27FC236}">
                <a16:creationId xmlns:a16="http://schemas.microsoft.com/office/drawing/2014/main" id="{9F96A4A4-549B-C55E-C6EC-58EE887C49CE}"/>
              </a:ext>
            </a:extLst>
          </p:cNvPr>
          <p:cNvPicPr>
            <a:picLocks noGrp="1" noChangeAspect="1"/>
          </p:cNvPicPr>
          <p:nvPr>
            <p:ph idx="1"/>
          </p:nvPr>
        </p:nvPicPr>
        <p: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4412201" y="1619190"/>
            <a:ext cx="6671569" cy="4467285"/>
          </a:xfrm>
          <a:effectLst>
            <a:reflection blurRad="6350" stA="50000" endA="300" endPos="90000" dist="50800" dir="5400000" sy="-100000" algn="bl" rotWithShape="0"/>
          </a:effectLst>
          <a:scene3d>
            <a:camera prst="perspectiveHeroicExtremeLeftFacing"/>
            <a:lightRig rig="threePt" dir="t"/>
          </a:scene3d>
        </p:spPr>
      </p:pic>
      <p:sp>
        <p:nvSpPr>
          <p:cNvPr id="10" name="TextBox 9">
            <a:extLst>
              <a:ext uri="{FF2B5EF4-FFF2-40B4-BE49-F238E27FC236}">
                <a16:creationId xmlns:a16="http://schemas.microsoft.com/office/drawing/2014/main" id="{D4394A62-BD7F-2D64-EB2D-93BA01D7FB4E}"/>
              </a:ext>
            </a:extLst>
          </p:cNvPr>
          <p:cNvSpPr txBox="1"/>
          <p:nvPr/>
        </p:nvSpPr>
        <p:spPr>
          <a:xfrm>
            <a:off x="230819" y="1411550"/>
            <a:ext cx="4181382" cy="3693319"/>
          </a:xfrm>
          <a:prstGeom prst="rect">
            <a:avLst/>
          </a:prstGeom>
          <a:pattFill prst="pct10">
            <a:fgClr>
              <a:schemeClr val="bg2"/>
            </a:fgClr>
            <a:bgClr>
              <a:schemeClr val="bg1"/>
            </a:bgClr>
          </a:pattFill>
          <a:effectLst>
            <a:reflection blurRad="6350" stA="50000" endA="300" endPos="55500" dist="101600" dir="5400000" sy="-100000" algn="bl" rotWithShape="0"/>
          </a:effectLst>
          <a:scene3d>
            <a:camera prst="perspectiveContrastingRightFacing"/>
            <a:lightRig rig="threePt" dir="t"/>
          </a:scene3d>
        </p:spPr>
        <p:txBody>
          <a:bodyPr wrap="square" rtlCol="0">
            <a:spAutoFit/>
          </a:bodyPr>
          <a:lstStyle/>
          <a:p>
            <a:pPr marL="285750" indent="-285750">
              <a:buFont typeface="Arial" panose="020B0604020202020204" pitchFamily="34" charset="0"/>
              <a:buChar char="•"/>
            </a:pPr>
            <a:r>
              <a:rPr lang="en-US" dirty="0">
                <a:solidFill>
                  <a:srgbClr val="00B050"/>
                </a:solidFill>
              </a:rPr>
              <a:t>Important libraries are imported .</a:t>
            </a:r>
          </a:p>
          <a:p>
            <a:r>
              <a:rPr lang="en-US" dirty="0">
                <a:solidFill>
                  <a:srgbClr val="00B050"/>
                </a:solidFill>
              </a:rPr>
              <a:t>   1.Pandas </a:t>
            </a:r>
          </a:p>
          <a:p>
            <a:r>
              <a:rPr lang="en-US" dirty="0">
                <a:solidFill>
                  <a:srgbClr val="00B050"/>
                </a:solidFill>
              </a:rPr>
              <a:t>   2.Numpy </a:t>
            </a:r>
          </a:p>
          <a:p>
            <a:r>
              <a:rPr lang="en-US" dirty="0">
                <a:solidFill>
                  <a:srgbClr val="00B050"/>
                </a:solidFill>
              </a:rPr>
              <a:t>   3.Seaborn </a:t>
            </a:r>
          </a:p>
          <a:p>
            <a:r>
              <a:rPr lang="en-US" dirty="0">
                <a:solidFill>
                  <a:srgbClr val="00B050"/>
                </a:solidFill>
              </a:rPr>
              <a:t>   4.Matplotlib.pyplot</a:t>
            </a:r>
          </a:p>
          <a:p>
            <a:endParaRPr lang="en-US" dirty="0">
              <a:solidFill>
                <a:srgbClr val="00B050"/>
              </a:solidFill>
            </a:endParaRPr>
          </a:p>
          <a:p>
            <a:pPr marL="285750" indent="-285750">
              <a:buFont typeface="Arial" panose="020B0604020202020204" pitchFamily="34" charset="0"/>
              <a:buChar char="•"/>
            </a:pPr>
            <a:r>
              <a:rPr lang="en-US" dirty="0">
                <a:solidFill>
                  <a:srgbClr val="00B050"/>
                </a:solidFill>
              </a:rPr>
              <a:t>Display maximum columns as per given command. </a:t>
            </a:r>
          </a:p>
          <a:p>
            <a:pPr marL="285750" indent="-285750">
              <a:buFont typeface="Arial" panose="020B0604020202020204" pitchFamily="34" charset="0"/>
              <a:buChar char="•"/>
            </a:pPr>
            <a:r>
              <a:rPr lang="en-US" dirty="0">
                <a:solidFill>
                  <a:srgbClr val="00B050"/>
                </a:solidFill>
              </a:rPr>
              <a:t>Imported train data for now </a:t>
            </a:r>
          </a:p>
          <a:p>
            <a:pPr marL="285750" indent="-285750">
              <a:buFont typeface="Arial" panose="020B0604020202020204" pitchFamily="34" charset="0"/>
              <a:buChar char="•"/>
            </a:pPr>
            <a:endParaRPr lang="en-US" dirty="0">
              <a:solidFill>
                <a:srgbClr val="00B050"/>
              </a:solidFill>
            </a:endParaRPr>
          </a:p>
          <a:p>
            <a:r>
              <a:rPr lang="en-US" dirty="0">
                <a:solidFill>
                  <a:srgbClr val="00B050"/>
                </a:solidFill>
              </a:rPr>
              <a:t>This is just initial phase for which we see importing data and all the columns is seen in next slide</a:t>
            </a:r>
          </a:p>
        </p:txBody>
      </p:sp>
    </p:spTree>
    <p:extLst>
      <p:ext uri="{BB962C8B-B14F-4D97-AF65-F5344CB8AC3E}">
        <p14:creationId xmlns:p14="http://schemas.microsoft.com/office/powerpoint/2010/main" val="64535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94E0B-4ADC-226D-1F7C-51EFCDE8450F}"/>
              </a:ext>
            </a:extLst>
          </p:cNvPr>
          <p:cNvSpPr>
            <a:spLocks noGrp="1"/>
          </p:cNvSpPr>
          <p:nvPr>
            <p:ph type="title"/>
          </p:nvPr>
        </p:nvSpPr>
        <p:spPr>
          <a:xfrm>
            <a:off x="1438183" y="486685"/>
            <a:ext cx="7466119" cy="659906"/>
          </a:xfrm>
        </p:spPr>
        <p:txBody>
          <a:bodyPr>
            <a:noAutofit/>
          </a:bodyPr>
          <a:lstStyle/>
          <a:p>
            <a:r>
              <a:rPr lang="en-US" i="1" dirty="0">
                <a:solidFill>
                  <a:srgbClr val="FFFF00"/>
                </a:solidFill>
              </a:rPr>
              <a:t>TOTAL COLUMNS IN TRAIN DATASET </a:t>
            </a:r>
            <a:endParaRPr lang="en-IN" i="1" dirty="0">
              <a:solidFill>
                <a:srgbClr val="FFFF00"/>
              </a:solidFill>
            </a:endParaRPr>
          </a:p>
        </p:txBody>
      </p:sp>
      <p:pic>
        <p:nvPicPr>
          <p:cNvPr id="5" name="Content Placeholder 4">
            <a:extLst>
              <a:ext uri="{FF2B5EF4-FFF2-40B4-BE49-F238E27FC236}">
                <a16:creationId xmlns:a16="http://schemas.microsoft.com/office/drawing/2014/main" id="{FF7AAB0A-016D-528D-82B5-81476C605F33}"/>
              </a:ext>
            </a:extLst>
          </p:cNvPr>
          <p:cNvPicPr>
            <a:picLocks noGrp="1" noChangeAspect="1"/>
          </p:cNvPicPr>
          <p:nvPr>
            <p:ph idx="1"/>
          </p:nvPr>
        </p:nvPicPr>
        <p:blipFill>
          <a:blip r:embed="rId2">
            <a:duotone>
              <a:prstClr val="black"/>
              <a:schemeClr val="accent2">
                <a:tint val="45000"/>
                <a:satMod val="400000"/>
              </a:schemeClr>
            </a:duotone>
          </a:blip>
          <a:stretch>
            <a:fillRect/>
          </a:stretch>
        </p:blipFill>
        <p:spPr>
          <a:xfrm>
            <a:off x="4724924" y="1565691"/>
            <a:ext cx="6930347" cy="3096136"/>
          </a:xfrm>
          <a:effectLst>
            <a:reflection blurRad="6350" stA="50000" endA="300" endPos="55500" dist="101600" dir="5400000" sy="-100000" algn="bl" rotWithShape="0"/>
          </a:effectLst>
          <a:scene3d>
            <a:camera prst="perspectiveContrastingLeftFacing"/>
            <a:lightRig rig="threePt" dir="t"/>
          </a:scene3d>
        </p:spPr>
      </p:pic>
      <p:sp>
        <p:nvSpPr>
          <p:cNvPr id="6" name="TextBox 5">
            <a:extLst>
              <a:ext uri="{FF2B5EF4-FFF2-40B4-BE49-F238E27FC236}">
                <a16:creationId xmlns:a16="http://schemas.microsoft.com/office/drawing/2014/main" id="{A104B357-87F8-ACFD-92D4-595098B5A301}"/>
              </a:ext>
            </a:extLst>
          </p:cNvPr>
          <p:cNvSpPr txBox="1"/>
          <p:nvPr/>
        </p:nvSpPr>
        <p:spPr>
          <a:xfrm>
            <a:off x="375649" y="3184499"/>
            <a:ext cx="4961773" cy="1477328"/>
          </a:xfrm>
          <a:prstGeom prst="rect">
            <a:avLst/>
          </a:prstGeom>
          <a:pattFill prst="pct5">
            <a:fgClr>
              <a:schemeClr val="bg2"/>
            </a:fgClr>
            <a:bgClr>
              <a:schemeClr val="bg1"/>
            </a:bgClr>
          </a:pattFill>
          <a:effectLst>
            <a:reflection blurRad="6350" stA="50000" endA="300" endPos="55500" dist="101600" dir="5400000" sy="-100000" algn="bl" rotWithShape="0"/>
          </a:effectLst>
          <a:scene3d>
            <a:camera prst="perspectiveContrastingRightFacing"/>
            <a:lightRig rig="threePt" dir="t"/>
          </a:scene3d>
        </p:spPr>
        <p:txBody>
          <a:bodyPr wrap="square" rtlCol="0">
            <a:spAutoFit/>
          </a:bodyPr>
          <a:lstStyle/>
          <a:p>
            <a:r>
              <a:rPr lang="en-US" dirty="0">
                <a:solidFill>
                  <a:schemeClr val="accent2">
                    <a:lumMod val="60000"/>
                    <a:lumOff val="40000"/>
                  </a:schemeClr>
                </a:solidFill>
              </a:rPr>
              <a:t>These are the total columns in data set. we dropped some of irrelevant columns here </a:t>
            </a:r>
          </a:p>
          <a:p>
            <a:r>
              <a:rPr lang="en-US" dirty="0">
                <a:solidFill>
                  <a:schemeClr val="accent2">
                    <a:lumMod val="60000"/>
                    <a:lumOff val="40000"/>
                  </a:schemeClr>
                </a:solidFill>
              </a:rPr>
              <a:t>We see that it is better for prediction.</a:t>
            </a:r>
          </a:p>
          <a:p>
            <a:endParaRPr lang="en-US" dirty="0"/>
          </a:p>
          <a:p>
            <a:endParaRPr lang="en-IN" dirty="0"/>
          </a:p>
        </p:txBody>
      </p:sp>
    </p:spTree>
    <p:extLst>
      <p:ext uri="{BB962C8B-B14F-4D97-AF65-F5344CB8AC3E}">
        <p14:creationId xmlns:p14="http://schemas.microsoft.com/office/powerpoint/2010/main" val="3362102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8EF81-CB07-0194-8C23-B2508EA38146}"/>
              </a:ext>
            </a:extLst>
          </p:cNvPr>
          <p:cNvSpPr>
            <a:spLocks noGrp="1"/>
          </p:cNvSpPr>
          <p:nvPr>
            <p:ph type="title"/>
          </p:nvPr>
        </p:nvSpPr>
        <p:spPr>
          <a:xfrm>
            <a:off x="2370009" y="0"/>
            <a:ext cx="7054587" cy="586296"/>
          </a:xfrm>
        </p:spPr>
        <p:txBody>
          <a:bodyPr>
            <a:normAutofit fontScale="90000"/>
          </a:bodyPr>
          <a:lstStyle/>
          <a:p>
            <a:r>
              <a:rPr lang="en-US" i="1" dirty="0">
                <a:solidFill>
                  <a:srgbClr val="FFFF00"/>
                </a:solidFill>
              </a:rPr>
              <a:t>DROPPING IRRELEVANT COLUMNS </a:t>
            </a:r>
            <a:endParaRPr lang="en-IN" i="1" dirty="0">
              <a:solidFill>
                <a:srgbClr val="FFFF00"/>
              </a:solidFill>
            </a:endParaRPr>
          </a:p>
        </p:txBody>
      </p:sp>
      <p:pic>
        <p:nvPicPr>
          <p:cNvPr id="5" name="Content Placeholder 4">
            <a:extLst>
              <a:ext uri="{FF2B5EF4-FFF2-40B4-BE49-F238E27FC236}">
                <a16:creationId xmlns:a16="http://schemas.microsoft.com/office/drawing/2014/main" id="{7F727156-19AA-E0DA-50F9-43F1199AEDED}"/>
              </a:ext>
            </a:extLst>
          </p:cNvPr>
          <p:cNvPicPr>
            <a:picLocks noGrp="1" noChangeAspect="1"/>
          </p:cNvPicPr>
          <p:nvPr>
            <p:ph idx="1"/>
          </p:nvPr>
        </p:nvPicPr>
        <p:blipFill>
          <a:blip r:embed="rId2">
            <a:duotone>
              <a:prstClr val="black"/>
              <a:schemeClr val="accent1">
                <a:tint val="45000"/>
                <a:satMod val="400000"/>
              </a:schemeClr>
            </a:duotone>
          </a:blip>
          <a:stretch>
            <a:fillRect/>
          </a:stretch>
        </p:blipFill>
        <p:spPr>
          <a:xfrm>
            <a:off x="4477717" y="3429000"/>
            <a:ext cx="7054587" cy="2801449"/>
          </a:xfrm>
          <a:effectLst>
            <a:reflection blurRad="6350" stA="50000" endA="300" endPos="90000" dist="50800" dir="5400000" sy="-100000" algn="bl" rotWithShape="0"/>
          </a:effectLst>
          <a:scene3d>
            <a:camera prst="perspectiveHeroicExtremeLeftFacing"/>
            <a:lightRig rig="threePt" dir="t"/>
          </a:scene3d>
        </p:spPr>
      </p:pic>
      <p:pic>
        <p:nvPicPr>
          <p:cNvPr id="7" name="Picture 6">
            <a:extLst>
              <a:ext uri="{FF2B5EF4-FFF2-40B4-BE49-F238E27FC236}">
                <a16:creationId xmlns:a16="http://schemas.microsoft.com/office/drawing/2014/main" id="{CA8D7B71-E9E3-B620-2ED4-B1E3F698BE77}"/>
              </a:ext>
            </a:extLst>
          </p:cNvPr>
          <p:cNvPicPr>
            <a:picLocks noChangeAspect="1"/>
          </p:cNvPicPr>
          <p:nvPr/>
        </p:nvPicPr>
        <p:blipFill>
          <a:blip r:embed="rId3">
            <a:grayscl/>
          </a:blip>
          <a:stretch>
            <a:fillRect/>
          </a:stretch>
        </p:blipFill>
        <p:spPr>
          <a:xfrm>
            <a:off x="5156462" y="1462781"/>
            <a:ext cx="6444988" cy="957212"/>
          </a:xfrm>
          <a:prstGeom prst="rect">
            <a:avLst/>
          </a:prstGeom>
        </p:spPr>
      </p:pic>
      <p:sp>
        <p:nvSpPr>
          <p:cNvPr id="8" name="TextBox 7">
            <a:extLst>
              <a:ext uri="{FF2B5EF4-FFF2-40B4-BE49-F238E27FC236}">
                <a16:creationId xmlns:a16="http://schemas.microsoft.com/office/drawing/2014/main" id="{01E8518C-BC63-432A-AD15-32A1FE85C7CB}"/>
              </a:ext>
            </a:extLst>
          </p:cNvPr>
          <p:cNvSpPr txBox="1"/>
          <p:nvPr/>
        </p:nvSpPr>
        <p:spPr>
          <a:xfrm>
            <a:off x="144633" y="942062"/>
            <a:ext cx="4598818" cy="5509200"/>
          </a:xfrm>
          <a:prstGeom prst="rect">
            <a:avLst/>
          </a:prstGeom>
          <a:noFill/>
          <a:effectLst>
            <a:reflection blurRad="6350" stA="50000" endA="300" endPos="38500" dist="50800" dir="5400000" sy="-100000" algn="bl" rotWithShape="0"/>
          </a:effectLst>
          <a:scene3d>
            <a:camera prst="perspectiveContrastingRightFacing"/>
            <a:lightRig rig="threePt" dir="t"/>
          </a:scene3d>
        </p:spPr>
        <p:txBody>
          <a:bodyPr wrap="square" rtlCol="0">
            <a:spAutoFit/>
          </a:bodyPr>
          <a:lstStyle/>
          <a:p>
            <a:r>
              <a:rPr lang="en-US" sz="1600" dirty="0">
                <a:solidFill>
                  <a:srgbClr val="00B050"/>
                </a:solidFill>
              </a:rPr>
              <a:t>These are the columns which are  dropped </a:t>
            </a:r>
          </a:p>
          <a:p>
            <a:r>
              <a:rPr lang="en-US" sz="1600" dirty="0">
                <a:solidFill>
                  <a:srgbClr val="00B050"/>
                </a:solidFill>
              </a:rPr>
              <a:t>From dataset .</a:t>
            </a:r>
          </a:p>
          <a:p>
            <a:r>
              <a:rPr lang="en-US" sz="1600" dirty="0">
                <a:solidFill>
                  <a:srgbClr val="00B050"/>
                </a:solidFill>
              </a:rPr>
              <a:t>Why these columns are dropped ?</a:t>
            </a:r>
          </a:p>
          <a:p>
            <a:pPr marL="285750" indent="-285750">
              <a:buFontTx/>
              <a:buChar char="-"/>
            </a:pPr>
            <a:r>
              <a:rPr lang="en-US" sz="1600" dirty="0">
                <a:solidFill>
                  <a:srgbClr val="00B050"/>
                </a:solidFill>
              </a:rPr>
              <a:t>Reasons to drop the columns is these columns </a:t>
            </a:r>
          </a:p>
          <a:p>
            <a:r>
              <a:rPr lang="en-US" sz="1600" dirty="0">
                <a:solidFill>
                  <a:srgbClr val="00B050"/>
                </a:solidFill>
              </a:rPr>
              <a:t>    do not have any direct impact through the </a:t>
            </a:r>
          </a:p>
          <a:p>
            <a:r>
              <a:rPr lang="en-US" sz="1600" dirty="0">
                <a:solidFill>
                  <a:srgbClr val="00B050"/>
                </a:solidFill>
              </a:rPr>
              <a:t>    price of housing .</a:t>
            </a:r>
          </a:p>
          <a:p>
            <a:r>
              <a:rPr lang="en-US" sz="1600" dirty="0">
                <a:solidFill>
                  <a:srgbClr val="00B050"/>
                </a:solidFill>
              </a:rPr>
              <a:t>      </a:t>
            </a:r>
          </a:p>
          <a:p>
            <a:r>
              <a:rPr lang="en-US" sz="1600" dirty="0">
                <a:solidFill>
                  <a:srgbClr val="00B050"/>
                </a:solidFill>
              </a:rPr>
              <a:t> columns are :- </a:t>
            </a:r>
          </a:p>
          <a:p>
            <a:r>
              <a:rPr lang="en-US" sz="1600" dirty="0">
                <a:solidFill>
                  <a:srgbClr val="00B050"/>
                </a:solidFill>
              </a:rPr>
              <a:t>       Alley – It do not qualifies the parameter of </a:t>
            </a:r>
          </a:p>
          <a:p>
            <a:r>
              <a:rPr lang="en-US" sz="1600" dirty="0">
                <a:solidFill>
                  <a:srgbClr val="00B050"/>
                </a:solidFill>
              </a:rPr>
              <a:t>          price discussion. Even if it qualifies it </a:t>
            </a:r>
          </a:p>
          <a:p>
            <a:r>
              <a:rPr lang="en-US" sz="1600" dirty="0">
                <a:solidFill>
                  <a:srgbClr val="00B050"/>
                </a:solidFill>
              </a:rPr>
              <a:t>          contributes very less. As prediction is for </a:t>
            </a:r>
          </a:p>
          <a:p>
            <a:r>
              <a:rPr lang="en-US" sz="1600" dirty="0">
                <a:solidFill>
                  <a:srgbClr val="00B050"/>
                </a:solidFill>
              </a:rPr>
              <a:t>          developed countries.</a:t>
            </a:r>
          </a:p>
          <a:p>
            <a:r>
              <a:rPr lang="en-US" sz="1600" dirty="0">
                <a:solidFill>
                  <a:srgbClr val="00B050"/>
                </a:solidFill>
              </a:rPr>
              <a:t>     Pool QC:- pool quality, in practical sense </a:t>
            </a:r>
          </a:p>
          <a:p>
            <a:r>
              <a:rPr lang="en-US" sz="1600" dirty="0">
                <a:solidFill>
                  <a:srgbClr val="00B050"/>
                </a:solidFill>
              </a:rPr>
              <a:t>         what if house has no pool.</a:t>
            </a:r>
          </a:p>
          <a:p>
            <a:r>
              <a:rPr lang="en-US" sz="1600" dirty="0">
                <a:solidFill>
                  <a:srgbClr val="00B050"/>
                </a:solidFill>
              </a:rPr>
              <a:t>        Fence:- obviously, it is not relevant </a:t>
            </a:r>
          </a:p>
          <a:p>
            <a:r>
              <a:rPr lang="en-US" sz="1600" dirty="0">
                <a:solidFill>
                  <a:srgbClr val="00B050"/>
                </a:solidFill>
              </a:rPr>
              <a:t>    </a:t>
            </a:r>
            <a:r>
              <a:rPr lang="en-US" sz="1600" dirty="0" err="1">
                <a:solidFill>
                  <a:srgbClr val="00B050"/>
                </a:solidFill>
              </a:rPr>
              <a:t>Misc</a:t>
            </a:r>
            <a:r>
              <a:rPr lang="en-US" sz="1600" dirty="0">
                <a:solidFill>
                  <a:srgbClr val="00B050"/>
                </a:solidFill>
              </a:rPr>
              <a:t> feature :- it has lots of features,</a:t>
            </a:r>
          </a:p>
          <a:p>
            <a:r>
              <a:rPr lang="en-US" sz="1600" dirty="0">
                <a:solidFill>
                  <a:srgbClr val="00B050"/>
                </a:solidFill>
              </a:rPr>
              <a:t>       what if the basic foundation has made of   valuable material </a:t>
            </a:r>
          </a:p>
          <a:p>
            <a:r>
              <a:rPr lang="en-US" sz="1600" dirty="0">
                <a:solidFill>
                  <a:srgbClr val="00B050"/>
                </a:solidFill>
              </a:rPr>
              <a:t> </a:t>
            </a:r>
          </a:p>
          <a:p>
            <a:r>
              <a:rPr lang="en-US" sz="1600" dirty="0">
                <a:solidFill>
                  <a:srgbClr val="00B050"/>
                </a:solidFill>
              </a:rPr>
              <a:t>   As same for BsmtFinSF1  ,  BsmtFinSF2 ,</a:t>
            </a:r>
          </a:p>
          <a:p>
            <a:r>
              <a:rPr lang="en-US" sz="1600" dirty="0">
                <a:solidFill>
                  <a:srgbClr val="00B050"/>
                </a:solidFill>
              </a:rPr>
              <a:t>        </a:t>
            </a:r>
            <a:r>
              <a:rPr lang="en-US" sz="1600" dirty="0" err="1">
                <a:solidFill>
                  <a:srgbClr val="00B050"/>
                </a:solidFill>
              </a:rPr>
              <a:t>BsmtUnfSF</a:t>
            </a:r>
            <a:r>
              <a:rPr lang="en-US" sz="1600" dirty="0">
                <a:solidFill>
                  <a:srgbClr val="00B050"/>
                </a:solidFill>
              </a:rPr>
              <a:t>  , '</a:t>
            </a:r>
            <a:r>
              <a:rPr lang="en-US" sz="1600" dirty="0" err="1">
                <a:solidFill>
                  <a:srgbClr val="00B050"/>
                </a:solidFill>
              </a:rPr>
              <a:t>TotalBsmtSF</a:t>
            </a:r>
            <a:endParaRPr lang="en-US" sz="1600" dirty="0">
              <a:solidFill>
                <a:srgbClr val="00B050"/>
              </a:solidFill>
            </a:endParaRPr>
          </a:p>
        </p:txBody>
      </p:sp>
    </p:spTree>
    <p:extLst>
      <p:ext uri="{BB962C8B-B14F-4D97-AF65-F5344CB8AC3E}">
        <p14:creationId xmlns:p14="http://schemas.microsoft.com/office/powerpoint/2010/main" val="2642633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40CC-5EA4-7323-8446-D4972639F9EE}"/>
              </a:ext>
            </a:extLst>
          </p:cNvPr>
          <p:cNvSpPr>
            <a:spLocks noGrp="1"/>
          </p:cNvSpPr>
          <p:nvPr>
            <p:ph type="title"/>
          </p:nvPr>
        </p:nvSpPr>
        <p:spPr>
          <a:xfrm>
            <a:off x="1864958" y="232300"/>
            <a:ext cx="8462083" cy="722050"/>
          </a:xfrm>
        </p:spPr>
        <p:txBody>
          <a:bodyPr>
            <a:noAutofit/>
          </a:bodyPr>
          <a:lstStyle/>
          <a:p>
            <a:r>
              <a:rPr lang="en-US" sz="3200" b="1" i="1" dirty="0"/>
              <a:t>PLOTING HEATMAP TO CHECK NULL VALUES </a:t>
            </a:r>
            <a:endParaRPr lang="en-IN" sz="3200" b="1" i="1" dirty="0"/>
          </a:p>
        </p:txBody>
      </p:sp>
      <p:pic>
        <p:nvPicPr>
          <p:cNvPr id="5" name="Content Placeholder 4">
            <a:extLst>
              <a:ext uri="{FF2B5EF4-FFF2-40B4-BE49-F238E27FC236}">
                <a16:creationId xmlns:a16="http://schemas.microsoft.com/office/drawing/2014/main" id="{0EA10739-A878-F4FB-601B-EBADD09286B0}"/>
              </a:ext>
            </a:extLst>
          </p:cNvPr>
          <p:cNvPicPr>
            <a:picLocks noGrp="1" noChangeAspect="1"/>
          </p:cNvPicPr>
          <p:nvPr>
            <p:ph idx="1"/>
          </p:nvPr>
        </p:nvPicPr>
        <p:blipFill>
          <a:blip r:embed="rId2">
            <a:duotone>
              <a:schemeClr val="accent3">
                <a:shade val="45000"/>
                <a:satMod val="135000"/>
              </a:schemeClr>
              <a:prstClr val="white"/>
            </a:duotone>
          </a:blip>
          <a:stretch>
            <a:fillRect/>
          </a:stretch>
        </p:blipFill>
        <p:spPr>
          <a:xfrm>
            <a:off x="381740" y="1397108"/>
            <a:ext cx="5343667" cy="3734185"/>
          </a:xfrm>
          <a:effectLst>
            <a:outerShdw blurRad="38100" dist="38100" dir="5400000" sx="99000" sy="99000" algn="ctr" rotWithShape="0">
              <a:srgbClr val="000000">
                <a:alpha val="43137"/>
              </a:srgbClr>
            </a:outerShdw>
            <a:reflection blurRad="6350" stA="50000" endA="300" endPos="55000" dir="5400000" sy="-100000" algn="bl" rotWithShape="0"/>
          </a:effectLst>
          <a:scene3d>
            <a:camera prst="perspectiveContrastingRightFacing"/>
            <a:lightRig rig="threePt" dir="t"/>
          </a:scene3d>
          <a:sp3d prstMaterial="matte"/>
        </p:spPr>
      </p:pic>
      <p:sp>
        <p:nvSpPr>
          <p:cNvPr id="6" name="TextBox 5">
            <a:extLst>
              <a:ext uri="{FF2B5EF4-FFF2-40B4-BE49-F238E27FC236}">
                <a16:creationId xmlns:a16="http://schemas.microsoft.com/office/drawing/2014/main" id="{FF44CF66-EFF4-0E70-F789-D8592BC9C05D}"/>
              </a:ext>
            </a:extLst>
          </p:cNvPr>
          <p:cNvSpPr txBox="1"/>
          <p:nvPr/>
        </p:nvSpPr>
        <p:spPr>
          <a:xfrm>
            <a:off x="6648449" y="2516080"/>
            <a:ext cx="3278819" cy="1200329"/>
          </a:xfrm>
          <a:prstGeom prst="rect">
            <a:avLst/>
          </a:prstGeom>
          <a:pattFill prst="pct5">
            <a:fgClr>
              <a:schemeClr val="bg2"/>
            </a:fgClr>
            <a:bgClr>
              <a:schemeClr val="bg1"/>
            </a:bgClr>
          </a:pattFill>
          <a:effectLst>
            <a:reflection blurRad="6350" stA="50000" endA="300" endPos="90000" dist="50800" dir="5400000" sy="-100000" algn="bl" rotWithShape="0"/>
          </a:effectLst>
          <a:scene3d>
            <a:camera prst="perspectiveHeroicExtremeLeftFacing"/>
            <a:lightRig rig="threePt" dir="t"/>
          </a:scene3d>
        </p:spPr>
        <p:txBody>
          <a:bodyPr wrap="square" rtlCol="0">
            <a:spAutoFit/>
          </a:bodyPr>
          <a:lstStyle/>
          <a:p>
            <a:r>
              <a:rPr lang="en-US" dirty="0">
                <a:solidFill>
                  <a:schemeClr val="accent2">
                    <a:lumMod val="40000"/>
                    <a:lumOff val="60000"/>
                  </a:schemeClr>
                </a:solidFill>
              </a:rPr>
              <a:t>Here the plotted figure which has light colored lines in columns shows the null values in dataset </a:t>
            </a:r>
            <a:endParaRPr lang="en-IN" dirty="0">
              <a:solidFill>
                <a:schemeClr val="accent2">
                  <a:lumMod val="40000"/>
                  <a:lumOff val="60000"/>
                </a:schemeClr>
              </a:solidFill>
            </a:endParaRPr>
          </a:p>
        </p:txBody>
      </p:sp>
    </p:spTree>
    <p:extLst>
      <p:ext uri="{BB962C8B-B14F-4D97-AF65-F5344CB8AC3E}">
        <p14:creationId xmlns:p14="http://schemas.microsoft.com/office/powerpoint/2010/main" val="70400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B20F-9DE3-CA04-1A49-A38597ADA2FD}"/>
              </a:ext>
            </a:extLst>
          </p:cNvPr>
          <p:cNvSpPr>
            <a:spLocks noGrp="1"/>
          </p:cNvSpPr>
          <p:nvPr>
            <p:ph type="title"/>
          </p:nvPr>
        </p:nvSpPr>
        <p:spPr>
          <a:xfrm>
            <a:off x="1908700" y="193228"/>
            <a:ext cx="6747028" cy="686540"/>
          </a:xfrm>
        </p:spPr>
        <p:txBody>
          <a:bodyPr>
            <a:noAutofit/>
          </a:bodyPr>
          <a:lstStyle/>
          <a:p>
            <a:r>
              <a:rPr lang="en-US" sz="4400" dirty="0"/>
              <a:t>FILLING THE NULL VALUES </a:t>
            </a:r>
            <a:endParaRPr lang="en-IN" sz="4400" dirty="0"/>
          </a:p>
        </p:txBody>
      </p:sp>
      <p:pic>
        <p:nvPicPr>
          <p:cNvPr id="5" name="Content Placeholder 4">
            <a:extLst>
              <a:ext uri="{FF2B5EF4-FFF2-40B4-BE49-F238E27FC236}">
                <a16:creationId xmlns:a16="http://schemas.microsoft.com/office/drawing/2014/main" id="{A7051F3A-5F8E-06A2-AC86-09C55644F59C}"/>
              </a:ext>
            </a:extLst>
          </p:cNvPr>
          <p:cNvPicPr>
            <a:picLocks noGrp="1" noChangeAspect="1"/>
          </p:cNvPicPr>
          <p:nvPr>
            <p:ph idx="1"/>
          </p:nvPr>
        </p:nvPicPr>
        <p:blipFill rotWithShape="1">
          <a:blip r:embed="rId2">
            <a:duotone>
              <a:prstClr val="black"/>
              <a:schemeClr val="accent2">
                <a:tint val="45000"/>
                <a:satMod val="400000"/>
              </a:schemeClr>
            </a:duotone>
          </a:blip>
          <a:srcRect r="17421" b="10246"/>
          <a:stretch/>
        </p:blipFill>
        <p:spPr>
          <a:xfrm>
            <a:off x="0" y="1438900"/>
            <a:ext cx="5848350" cy="1316552"/>
          </a:xfrm>
          <a:effectLst>
            <a:reflection blurRad="6350" stA="50000" endA="300" endPos="55000" dir="5400000" sy="-100000" algn="bl" rotWithShape="0"/>
          </a:effectLst>
          <a:scene3d>
            <a:camera prst="perspectiveContrastingRightFacing"/>
            <a:lightRig rig="threePt" dir="t"/>
          </a:scene3d>
        </p:spPr>
      </p:pic>
      <p:pic>
        <p:nvPicPr>
          <p:cNvPr id="7" name="Picture 6">
            <a:extLst>
              <a:ext uri="{FF2B5EF4-FFF2-40B4-BE49-F238E27FC236}">
                <a16:creationId xmlns:a16="http://schemas.microsoft.com/office/drawing/2014/main" id="{D82C1C0F-EA38-6B6E-6561-02E163486F5D}"/>
              </a:ext>
            </a:extLst>
          </p:cNvPr>
          <p:cNvPicPr>
            <a:picLocks noChangeAspect="1"/>
          </p:cNvPicPr>
          <p:nvPr/>
        </p:nvPicPr>
        <p:blipFill rotWithShape="1">
          <a:blip r:embed="rId3">
            <a:duotone>
              <a:prstClr val="black"/>
              <a:schemeClr val="accent2">
                <a:tint val="45000"/>
                <a:satMod val="400000"/>
              </a:schemeClr>
            </a:duotone>
            <a:extLst>
              <a:ext uri="{BEBA8EAE-BF5A-486C-A8C5-ECC9F3942E4B}">
                <a14:imgProps xmlns:a14="http://schemas.microsoft.com/office/drawing/2010/main">
                  <a14:imgLayer r:embed="rId4">
                    <a14:imgEffect>
                      <a14:colorTemperature colorTemp="8800"/>
                    </a14:imgEffect>
                    <a14:imgEffect>
                      <a14:saturation sat="0"/>
                    </a14:imgEffect>
                  </a14:imgLayer>
                </a14:imgProps>
              </a:ext>
            </a:extLst>
          </a:blip>
          <a:srcRect l="9425" b="6190"/>
          <a:stretch/>
        </p:blipFill>
        <p:spPr>
          <a:xfrm>
            <a:off x="5282214" y="3506450"/>
            <a:ext cx="6747028" cy="1384995"/>
          </a:xfrm>
          <a:prstGeom prst="rect">
            <a:avLst/>
          </a:prstGeom>
          <a:effectLst>
            <a:reflection stA="97000" endPos="65000" dist="50800" dir="5400000" sy="-100000" algn="bl" rotWithShape="0"/>
          </a:effectLst>
          <a:scene3d>
            <a:camera prst="perspectiveContrastingLeftFacing"/>
            <a:lightRig rig="threePt" dir="t"/>
          </a:scene3d>
        </p:spPr>
      </p:pic>
      <p:sp>
        <p:nvSpPr>
          <p:cNvPr id="8" name="TextBox 7">
            <a:extLst>
              <a:ext uri="{FF2B5EF4-FFF2-40B4-BE49-F238E27FC236}">
                <a16:creationId xmlns:a16="http://schemas.microsoft.com/office/drawing/2014/main" id="{2EAF7121-5FED-CA11-CDF9-B68276B07F69}"/>
              </a:ext>
            </a:extLst>
          </p:cNvPr>
          <p:cNvSpPr txBox="1"/>
          <p:nvPr/>
        </p:nvSpPr>
        <p:spPr>
          <a:xfrm>
            <a:off x="7244178" y="1328947"/>
            <a:ext cx="4057095" cy="1815882"/>
          </a:xfrm>
          <a:prstGeom prst="rect">
            <a:avLst/>
          </a:prstGeom>
          <a:noFill/>
        </p:spPr>
        <p:txBody>
          <a:bodyPr wrap="square" rtlCol="0">
            <a:spAutoFit/>
          </a:bodyPr>
          <a:lstStyle/>
          <a:p>
            <a:r>
              <a:rPr lang="en-US" sz="2800" b="1" dirty="0">
                <a:solidFill>
                  <a:schemeClr val="accent4">
                    <a:lumMod val="60000"/>
                    <a:lumOff val="40000"/>
                  </a:schemeClr>
                </a:solidFill>
              </a:rPr>
              <a:t>This is for categorical columns.</a:t>
            </a:r>
          </a:p>
          <a:p>
            <a:r>
              <a:rPr lang="en-US" sz="2800" b="1" dirty="0">
                <a:solidFill>
                  <a:schemeClr val="accent4">
                    <a:lumMod val="60000"/>
                    <a:lumOff val="40000"/>
                  </a:schemeClr>
                </a:solidFill>
              </a:rPr>
              <a:t>We use it for filling null values </a:t>
            </a:r>
            <a:endParaRPr lang="en-IN" sz="2800" b="1" dirty="0">
              <a:solidFill>
                <a:schemeClr val="accent4">
                  <a:lumMod val="60000"/>
                  <a:lumOff val="40000"/>
                </a:schemeClr>
              </a:solidFill>
            </a:endParaRPr>
          </a:p>
        </p:txBody>
      </p:sp>
      <p:sp>
        <p:nvSpPr>
          <p:cNvPr id="9" name="TextBox 8">
            <a:extLst>
              <a:ext uri="{FF2B5EF4-FFF2-40B4-BE49-F238E27FC236}">
                <a16:creationId xmlns:a16="http://schemas.microsoft.com/office/drawing/2014/main" id="{BF62502E-8B9F-5939-AE39-6BD42FB6118B}"/>
              </a:ext>
            </a:extLst>
          </p:cNvPr>
          <p:cNvSpPr txBox="1"/>
          <p:nvPr/>
        </p:nvSpPr>
        <p:spPr>
          <a:xfrm>
            <a:off x="0" y="3214063"/>
            <a:ext cx="4547624" cy="1384995"/>
          </a:xfrm>
          <a:prstGeom prst="rect">
            <a:avLst/>
          </a:prstGeom>
          <a:noFill/>
        </p:spPr>
        <p:txBody>
          <a:bodyPr wrap="square" rtlCol="0">
            <a:spAutoFit/>
          </a:bodyPr>
          <a:lstStyle/>
          <a:p>
            <a:r>
              <a:rPr lang="en-US" sz="2800" dirty="0">
                <a:solidFill>
                  <a:schemeClr val="accent4">
                    <a:lumMod val="60000"/>
                    <a:lumOff val="40000"/>
                  </a:schemeClr>
                </a:solidFill>
              </a:rPr>
              <a:t>This is continuous columns.</a:t>
            </a:r>
          </a:p>
          <a:p>
            <a:r>
              <a:rPr lang="en-US" sz="2800" dirty="0">
                <a:solidFill>
                  <a:schemeClr val="accent4">
                    <a:lumMod val="60000"/>
                    <a:lumOff val="40000"/>
                  </a:schemeClr>
                </a:solidFill>
              </a:rPr>
              <a:t>We use it for filling null values </a:t>
            </a:r>
            <a:endParaRPr lang="en-IN" sz="2800" dirty="0">
              <a:solidFill>
                <a:schemeClr val="accent4">
                  <a:lumMod val="60000"/>
                  <a:lumOff val="40000"/>
                </a:schemeClr>
              </a:solidFill>
            </a:endParaRPr>
          </a:p>
        </p:txBody>
      </p:sp>
      <p:sp>
        <p:nvSpPr>
          <p:cNvPr id="10" name="TextBox 9">
            <a:extLst>
              <a:ext uri="{FF2B5EF4-FFF2-40B4-BE49-F238E27FC236}">
                <a16:creationId xmlns:a16="http://schemas.microsoft.com/office/drawing/2014/main" id="{0E719149-A9F8-2340-57A6-52706664F973}"/>
              </a:ext>
            </a:extLst>
          </p:cNvPr>
          <p:cNvSpPr txBox="1"/>
          <p:nvPr/>
        </p:nvSpPr>
        <p:spPr>
          <a:xfrm>
            <a:off x="459604" y="5771511"/>
            <a:ext cx="8433719" cy="400110"/>
          </a:xfrm>
          <a:prstGeom prst="rect">
            <a:avLst/>
          </a:prstGeom>
          <a:noFill/>
        </p:spPr>
        <p:txBody>
          <a:bodyPr wrap="none" rtlCol="0">
            <a:spAutoFit/>
          </a:bodyPr>
          <a:lstStyle/>
          <a:p>
            <a:r>
              <a:rPr lang="en-US" sz="2000" i="1" dirty="0">
                <a:solidFill>
                  <a:schemeClr val="accent3">
                    <a:lumMod val="60000"/>
                    <a:lumOff val="40000"/>
                  </a:schemeClr>
                </a:solidFill>
              </a:rPr>
              <a:t>For both the method I used here mode method, as per data is suitable </a:t>
            </a:r>
            <a:endParaRPr lang="en-IN" sz="2000" i="1" dirty="0">
              <a:solidFill>
                <a:schemeClr val="accent3">
                  <a:lumMod val="60000"/>
                  <a:lumOff val="40000"/>
                </a:schemeClr>
              </a:solidFill>
            </a:endParaRPr>
          </a:p>
        </p:txBody>
      </p:sp>
    </p:spTree>
    <p:extLst>
      <p:ext uri="{BB962C8B-B14F-4D97-AF65-F5344CB8AC3E}">
        <p14:creationId xmlns:p14="http://schemas.microsoft.com/office/powerpoint/2010/main" val="473872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13AB6-2E23-DBEC-7CA7-A2692545520E}"/>
              </a:ext>
            </a:extLst>
          </p:cNvPr>
          <p:cNvSpPr>
            <a:spLocks noGrp="1"/>
          </p:cNvSpPr>
          <p:nvPr>
            <p:ph type="title"/>
          </p:nvPr>
        </p:nvSpPr>
        <p:spPr>
          <a:xfrm>
            <a:off x="1704513" y="174595"/>
            <a:ext cx="7048870" cy="588886"/>
          </a:xfrm>
        </p:spPr>
        <p:txBody>
          <a:bodyPr>
            <a:normAutofit fontScale="90000"/>
          </a:bodyPr>
          <a:lstStyle/>
          <a:p>
            <a:r>
              <a:rPr lang="en-US" sz="4000" i="1" dirty="0">
                <a:solidFill>
                  <a:srgbClr val="FFFF00"/>
                </a:solidFill>
              </a:rPr>
              <a:t>SKEWNESS OF CONTINOUS DATA </a:t>
            </a:r>
            <a:endParaRPr lang="en-IN" sz="4000" i="1" dirty="0">
              <a:solidFill>
                <a:srgbClr val="FFFF00"/>
              </a:solidFill>
            </a:endParaRPr>
          </a:p>
        </p:txBody>
      </p:sp>
      <p:pic>
        <p:nvPicPr>
          <p:cNvPr id="5" name="Content Placeholder 4">
            <a:extLst>
              <a:ext uri="{FF2B5EF4-FFF2-40B4-BE49-F238E27FC236}">
                <a16:creationId xmlns:a16="http://schemas.microsoft.com/office/drawing/2014/main" id="{E7A5FF30-702E-3CA7-98E1-8732572AEB58}"/>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4700"/>
                    </a14:imgEffect>
                    <a14:imgEffect>
                      <a14:saturation sat="200000"/>
                    </a14:imgEffect>
                  </a14:imgLayer>
                </a14:imgProps>
              </a:ext>
            </a:extLst>
          </a:blip>
          <a:stretch>
            <a:fillRect/>
          </a:stretch>
        </p:blipFill>
        <p:spPr>
          <a:xfrm>
            <a:off x="205404" y="1228398"/>
            <a:ext cx="4728638" cy="4401204"/>
          </a:xfrm>
          <a:noFill/>
          <a:effectLst>
            <a:glow rad="127000">
              <a:schemeClr val="accent1">
                <a:lumMod val="40000"/>
                <a:lumOff val="60000"/>
              </a:schemeClr>
            </a:glow>
            <a:reflection blurRad="6350" stA="50000" endA="295" endPos="92000" dist="101600" dir="5400000" sy="-100000" algn="bl" rotWithShape="0"/>
          </a:effectLst>
          <a:scene3d>
            <a:camera prst="isometricOffAxis1Right"/>
            <a:lightRig rig="threePt" dir="t"/>
          </a:scene3d>
          <a:sp3d>
            <a:bevelT prst="slope"/>
            <a:bevelB/>
          </a:sp3d>
        </p:spPr>
      </p:pic>
      <p:sp>
        <p:nvSpPr>
          <p:cNvPr id="6" name="TextBox 5">
            <a:extLst>
              <a:ext uri="{FF2B5EF4-FFF2-40B4-BE49-F238E27FC236}">
                <a16:creationId xmlns:a16="http://schemas.microsoft.com/office/drawing/2014/main" id="{B02ABD8F-9F76-C635-A047-31CD56ADAC2D}"/>
              </a:ext>
            </a:extLst>
          </p:cNvPr>
          <p:cNvSpPr txBox="1"/>
          <p:nvPr/>
        </p:nvSpPr>
        <p:spPr>
          <a:xfrm>
            <a:off x="5416210" y="1519002"/>
            <a:ext cx="6383045" cy="4401205"/>
          </a:xfrm>
          <a:prstGeom prst="rect">
            <a:avLst/>
          </a:prstGeom>
          <a:noFill/>
        </p:spPr>
        <p:txBody>
          <a:bodyPr wrap="square" rtlCol="0">
            <a:spAutoFit/>
          </a:bodyPr>
          <a:lstStyle/>
          <a:p>
            <a:r>
              <a:rPr lang="en-US" sz="2000" dirty="0">
                <a:solidFill>
                  <a:srgbClr val="FFC000"/>
                </a:solidFill>
              </a:rPr>
              <a:t>visualization is done to see </a:t>
            </a:r>
          </a:p>
          <a:p>
            <a:r>
              <a:rPr lang="en-US" sz="2000" dirty="0">
                <a:solidFill>
                  <a:srgbClr val="FFC000"/>
                </a:solidFill>
              </a:rPr>
              <a:t>how the continuous data is </a:t>
            </a:r>
          </a:p>
          <a:p>
            <a:r>
              <a:rPr lang="en-US" sz="2000" dirty="0">
                <a:solidFill>
                  <a:srgbClr val="FFC000"/>
                </a:solidFill>
              </a:rPr>
              <a:t>distributed.</a:t>
            </a:r>
          </a:p>
          <a:p>
            <a:r>
              <a:rPr lang="en-US" sz="2000" dirty="0">
                <a:solidFill>
                  <a:srgbClr val="FFC000"/>
                </a:solidFill>
              </a:rPr>
              <a:t>It should be more like bell curve </a:t>
            </a:r>
          </a:p>
          <a:p>
            <a:r>
              <a:rPr lang="en-US" sz="2000" dirty="0">
                <a:solidFill>
                  <a:srgbClr val="FFC000"/>
                </a:solidFill>
              </a:rPr>
              <a:t>If it is not then there is some skewness.</a:t>
            </a:r>
          </a:p>
          <a:p>
            <a:pPr marL="342900" indent="-342900">
              <a:buFontTx/>
              <a:buChar char="-"/>
            </a:pPr>
            <a:r>
              <a:rPr lang="en-US" sz="2000" dirty="0">
                <a:solidFill>
                  <a:srgbClr val="FFC000"/>
                </a:solidFill>
              </a:rPr>
              <a:t>Positively skewness </a:t>
            </a:r>
          </a:p>
          <a:p>
            <a:pPr marL="342900" indent="-342900">
              <a:buFontTx/>
              <a:buChar char="-"/>
            </a:pPr>
            <a:r>
              <a:rPr lang="en-US" sz="2000" dirty="0">
                <a:solidFill>
                  <a:srgbClr val="FFC000"/>
                </a:solidFill>
              </a:rPr>
              <a:t>Negatively skewness</a:t>
            </a:r>
          </a:p>
          <a:p>
            <a:r>
              <a:rPr lang="en-US" sz="2000" dirty="0">
                <a:solidFill>
                  <a:srgbClr val="FFC000"/>
                </a:solidFill>
              </a:rPr>
              <a:t>We remove the skewness to make data in bell curved shape </a:t>
            </a:r>
          </a:p>
          <a:p>
            <a:r>
              <a:rPr lang="en-US" sz="2000" dirty="0">
                <a:solidFill>
                  <a:srgbClr val="FFC000"/>
                </a:solidFill>
              </a:rPr>
              <a:t> or we say bring data in standard normal distribution </a:t>
            </a:r>
          </a:p>
          <a:p>
            <a:r>
              <a:rPr lang="en-US" sz="2000" dirty="0">
                <a:solidFill>
                  <a:srgbClr val="FFC000"/>
                </a:solidFill>
              </a:rPr>
              <a:t> where </a:t>
            </a:r>
            <a:r>
              <a:rPr lang="en-US" sz="2000" dirty="0">
                <a:solidFill>
                  <a:srgbClr val="FFFF00"/>
                </a:solidFill>
              </a:rPr>
              <a:t>mean = 0 </a:t>
            </a:r>
            <a:r>
              <a:rPr lang="en-US" sz="2000" dirty="0">
                <a:solidFill>
                  <a:srgbClr val="FFC000"/>
                </a:solidFill>
              </a:rPr>
              <a:t>and </a:t>
            </a:r>
          </a:p>
          <a:p>
            <a:r>
              <a:rPr lang="en-US" sz="2000" dirty="0">
                <a:solidFill>
                  <a:srgbClr val="FFC000"/>
                </a:solidFill>
              </a:rPr>
              <a:t>  </a:t>
            </a:r>
            <a:r>
              <a:rPr lang="en-US" sz="2000" dirty="0">
                <a:solidFill>
                  <a:srgbClr val="FFFF00"/>
                </a:solidFill>
              </a:rPr>
              <a:t>standard deviation =1</a:t>
            </a:r>
          </a:p>
          <a:p>
            <a:endParaRPr lang="en-US" sz="2000" dirty="0">
              <a:solidFill>
                <a:srgbClr val="FFFF00"/>
              </a:solidFill>
            </a:endParaRPr>
          </a:p>
          <a:p>
            <a:endParaRPr lang="en-IN" sz="2000" dirty="0">
              <a:solidFill>
                <a:srgbClr val="FFFF00"/>
              </a:solidFill>
            </a:endParaRPr>
          </a:p>
        </p:txBody>
      </p:sp>
    </p:spTree>
    <p:extLst>
      <p:ext uri="{BB962C8B-B14F-4D97-AF65-F5344CB8AC3E}">
        <p14:creationId xmlns:p14="http://schemas.microsoft.com/office/powerpoint/2010/main" val="34486986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312</TotalTime>
  <Words>1265</Words>
  <Application>Microsoft Office PowerPoint</Application>
  <PresentationFormat>Widescreen</PresentationFormat>
  <Paragraphs>106</Paragraphs>
  <Slides>19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Arial</vt:lpstr>
      <vt:lpstr>Arial</vt:lpstr>
      <vt:lpstr>Bahnschrift SemiBold</vt:lpstr>
      <vt:lpstr>Bahnschrift SemiBold SemiConden</vt:lpstr>
      <vt:lpstr>Bodoni Bd BT</vt:lpstr>
      <vt:lpstr>Calibri</vt:lpstr>
      <vt:lpstr>Clarendon Blk BT</vt:lpstr>
      <vt:lpstr>ff1</vt:lpstr>
      <vt:lpstr>TimesNewRomanPS-BoldMT</vt:lpstr>
      <vt:lpstr>Trebuchet MS</vt:lpstr>
      <vt:lpstr>urw-din</vt:lpstr>
      <vt:lpstr>Wingdings 3</vt:lpstr>
      <vt:lpstr>Facet</vt:lpstr>
      <vt:lpstr>HOUSING: PRICE PREDICTION </vt:lpstr>
      <vt:lpstr>  INTRODUCTION </vt:lpstr>
      <vt:lpstr>PROBLEM  STATEMENT </vt:lpstr>
      <vt:lpstr>IMPORTING DATA </vt:lpstr>
      <vt:lpstr>TOTAL COLUMNS IN TRAIN DATASET </vt:lpstr>
      <vt:lpstr>DROPPING IRRELEVANT COLUMNS </vt:lpstr>
      <vt:lpstr>PLOTING HEATMAP TO CHECK NULL VALUES </vt:lpstr>
      <vt:lpstr>FILLING THE NULL VALUES </vt:lpstr>
      <vt:lpstr>SKEWNESS OF CONTINOUS DATA </vt:lpstr>
      <vt:lpstr>OUTLIERS FOR CONTINOUS DATA </vt:lpstr>
      <vt:lpstr>PowerPoint Presentation</vt:lpstr>
      <vt:lpstr>REMOVING OUTLIERS</vt:lpstr>
      <vt:lpstr>  CHECKING VIF</vt:lpstr>
      <vt:lpstr>FEATURE SELECTION </vt:lpstr>
      <vt:lpstr>DATA SCALING</vt:lpstr>
      <vt:lpstr>MODEL TRAINING AND BUILDING </vt:lpstr>
      <vt:lpstr>CROSS VALIDATION </vt:lpstr>
      <vt:lpstr> FINAL PREDICTION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dc:title>
  <dc:creator>bks30596@gmail.com</dc:creator>
  <cp:lastModifiedBy>bks30596@gmail.com</cp:lastModifiedBy>
  <cp:revision>1</cp:revision>
  <dcterms:created xsi:type="dcterms:W3CDTF">2022-09-01T06:29:39Z</dcterms:created>
  <dcterms:modified xsi:type="dcterms:W3CDTF">2022-09-01T11:42:10Z</dcterms:modified>
</cp:coreProperties>
</file>