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4" r:id="rId2"/>
    <p:sldId id="257" r:id="rId3"/>
    <p:sldId id="258" r:id="rId4"/>
    <p:sldId id="294" r:id="rId5"/>
    <p:sldId id="323" r:id="rId6"/>
    <p:sldId id="280" r:id="rId7"/>
    <p:sldId id="322" r:id="rId8"/>
    <p:sldId id="281" r:id="rId9"/>
    <p:sldId id="313" r:id="rId10"/>
    <p:sldId id="282" r:id="rId11"/>
    <p:sldId id="300" r:id="rId12"/>
  </p:sldIdLst>
  <p:sldSz cx="9144000" cy="5145088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94660"/>
  </p:normalViewPr>
  <p:slideViewPr>
    <p:cSldViewPr>
      <p:cViewPr varScale="1">
        <p:scale>
          <a:sx n="54" d="100"/>
          <a:sy n="54" d="100"/>
        </p:scale>
        <p:origin x="984" y="60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7A14F398-E279-4563-97D7-CD45B0F01439}" type="datetimeFigureOut">
              <a:rPr lang="zh-CN" altLang="en-US" smtClean="0"/>
              <a:pPr/>
              <a:t>2020/5/7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6F30D575-0996-4A75-BB26-7F3A64A1010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755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0D575-0996-4A75-BB26-7F3A64A1010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2882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0D575-0996-4A75-BB26-7F3A64A10107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570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0D575-0996-4A75-BB26-7F3A64A1010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128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833F6-39CB-47A6-A5EC-FEA82D01737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240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0D575-0996-4A75-BB26-7F3A64A1010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353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32CAF-49F6-421F-9490-E47DD0DF80A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885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0D575-0996-4A75-BB26-7F3A64A1010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636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0D575-0996-4A75-BB26-7F3A64A1010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060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0D575-0996-4A75-BB26-7F3A64A1010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624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0D575-0996-4A75-BB26-7F3A64A1010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609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0D575-0996-4A75-BB26-7F3A64A1010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523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  <a:pPr/>
              <a:t>2020/5/7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B5FDB555-FB17-4F63-BD27-1B654BE1C1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508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39E59B0-ABC7-4279-AEC4-3269AD786C83}"/>
              </a:ext>
            </a:extLst>
          </p:cNvPr>
          <p:cNvSpPr/>
          <p:nvPr userDrawn="1"/>
        </p:nvSpPr>
        <p:spPr>
          <a:xfrm>
            <a:off x="323528" y="268288"/>
            <a:ext cx="8568952" cy="4644516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292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  <a:pPr/>
              <a:t>2020/5/7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251520" y="232284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300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  <a:pPr/>
              <a:t>2020/5/7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  <a:pPr/>
              <a:t>2020/5/7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  <a:pPr/>
              <a:t>2020/5/7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  <a:pPr/>
              <a:t>2020/5/7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6841878"/>
      </p:ext>
    </p:extLst>
  </p:cSld>
  <p:clrMapOvr>
    <a:masterClrMapping/>
  </p:clrMapOvr>
  <p:transition spd="slow" advClick="0" advTm="3000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6841878"/>
      </p:ext>
    </p:extLst>
  </p:cSld>
  <p:clrMapOvr>
    <a:masterClrMapping/>
  </p:clrMapOvr>
  <p:transition spd="slow" advClick="0" advTm="3000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6841878"/>
      </p:ext>
    </p:extLst>
  </p:cSld>
  <p:clrMapOvr>
    <a:masterClrMapping/>
  </p:clrMapOvr>
  <p:transition spd="slow" advClick="0" advTm="3000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6841878"/>
      </p:ext>
    </p:extLst>
  </p:cSld>
  <p:clrMapOvr>
    <a:masterClrMapping/>
  </p:clrMapOvr>
  <p:transition spd="slow" advClick="0" advTm="3000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6841878"/>
      </p:ext>
    </p:extLst>
  </p:cSld>
  <p:clrMapOvr>
    <a:masterClrMapping/>
  </p:clrMapOvr>
  <p:transition spd="slow" advClick="0" advTm="3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  <a:pPr/>
              <a:t>2020/5/7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2925" y="0"/>
            <a:ext cx="9146672" cy="5145088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5391109"/>
      </p:ext>
    </p:extLst>
  </p:cSld>
  <p:clrMapOvr>
    <a:masterClrMapping/>
  </p:clrMapOvr>
  <p:transition spd="slow" advClick="0" advTm="3000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5088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0"/>
            <a:ext cx="9144000" cy="5145088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" panose="020B0503020204020204" pitchFamily="34" charset="-122"/>
            </a:endParaRPr>
          </a:p>
        </p:txBody>
      </p:sp>
      <p:sp>
        <p:nvSpPr>
          <p:cNvPr id="3" name="TextBox 1"/>
          <p:cNvSpPr txBox="1"/>
          <p:nvPr userDrawn="1"/>
        </p:nvSpPr>
        <p:spPr>
          <a:xfrm>
            <a:off x="3842567" y="368823"/>
            <a:ext cx="13388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1500" b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点击添加标题</a:t>
            </a:r>
            <a:endParaRPr lang="en-US" altLang="zh-CN" sz="1500" b="1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TextBox 2"/>
          <p:cNvSpPr txBox="1"/>
          <p:nvPr userDrawn="1"/>
        </p:nvSpPr>
        <p:spPr>
          <a:xfrm>
            <a:off x="3274747" y="710766"/>
            <a:ext cx="256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您的内容打在这里，或通过复制文本后在此选择粘贴，并选择只保留文字。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04500"/>
      </p:ext>
    </p:extLst>
  </p:cSld>
  <p:clrMapOvr>
    <a:masterClrMapping/>
  </p:clrMapOvr>
  <p:transition spd="slow" advClick="0" advTm="3000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253" y="196280"/>
            <a:ext cx="144024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2" tIns="34286" rIns="68572" bIns="34286" rtlCol="0" anchor="ctr"/>
          <a:lstStyle/>
          <a:p>
            <a:pPr algn="ctr" defTabSz="685658"/>
            <a:endParaRPr lang="zh-CN" altLang="en-US" sz="1400" dirty="0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文本框 37"/>
          <p:cNvSpPr txBox="1"/>
          <p:nvPr userDrawn="1"/>
        </p:nvSpPr>
        <p:spPr>
          <a:xfrm>
            <a:off x="216273" y="196280"/>
            <a:ext cx="2189971" cy="315475"/>
          </a:xfrm>
          <a:prstGeom prst="rect">
            <a:avLst/>
          </a:prstGeom>
          <a:noFill/>
        </p:spPr>
        <p:txBody>
          <a:bodyPr wrap="none" lIns="68572" tIns="34286" rIns="68572" bIns="34286" rtlCol="0">
            <a:spAutoFit/>
          </a:bodyPr>
          <a:lstStyle/>
          <a:p>
            <a:pPr defTabSz="685658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4" name="文本框 38"/>
          <p:cNvSpPr txBox="1"/>
          <p:nvPr userDrawn="1"/>
        </p:nvSpPr>
        <p:spPr>
          <a:xfrm>
            <a:off x="265225" y="520317"/>
            <a:ext cx="2038917" cy="207753"/>
          </a:xfrm>
          <a:prstGeom prst="rect">
            <a:avLst/>
          </a:prstGeom>
          <a:noFill/>
        </p:spPr>
        <p:txBody>
          <a:bodyPr wrap="square" lIns="68572" tIns="34286" rIns="68572" bIns="34286" rtlCol="0">
            <a:spAutoFit/>
          </a:bodyPr>
          <a:lstStyle/>
          <a:p>
            <a:pPr algn="dist" defTabSz="685658"/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ADD RELATED TITLE WORDS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3314525"/>
      </p:ext>
    </p:extLst>
  </p:cSld>
  <p:clrMapOvr>
    <a:masterClrMapping/>
  </p:clrMapOvr>
  <p:transition spd="slow" advClick="0" advTm="30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  <a:pPr/>
              <a:t>2020/5/7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  <a:pPr/>
              <a:t>2020/5/7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  <a:pPr/>
              <a:t>2020/5/7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  <a:pPr/>
              <a:t>2020/5/7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F2698D24-4F14-41FE-BDC0-8E486DAF44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508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EF66FBD-0AC2-40EE-8F60-FF97283CECE6}"/>
              </a:ext>
            </a:extLst>
          </p:cNvPr>
          <p:cNvSpPr/>
          <p:nvPr userDrawn="1"/>
        </p:nvSpPr>
        <p:spPr>
          <a:xfrm>
            <a:off x="323528" y="268288"/>
            <a:ext cx="8568952" cy="4644516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292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  <a:pPr/>
              <a:t>2020/5/7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251520" y="232284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300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21895227-4398-4B00-99E4-5B5DBBC3C3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508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EDC8154-AEC5-4BBC-8DF9-F66F19FFF60C}"/>
              </a:ext>
            </a:extLst>
          </p:cNvPr>
          <p:cNvSpPr/>
          <p:nvPr userDrawn="1"/>
        </p:nvSpPr>
        <p:spPr>
          <a:xfrm>
            <a:off x="323528" y="268288"/>
            <a:ext cx="8568952" cy="4644516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292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  <a:pPr/>
              <a:t>2020/5/7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251520" y="232284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300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3F5E327C-8FDA-46E0-ADF9-C2584D7B29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508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8FB7313-22A6-4CF9-9BE7-71143CF54027}"/>
              </a:ext>
            </a:extLst>
          </p:cNvPr>
          <p:cNvSpPr/>
          <p:nvPr userDrawn="1"/>
        </p:nvSpPr>
        <p:spPr>
          <a:xfrm>
            <a:off x="323528" y="268288"/>
            <a:ext cx="8568952" cy="4644516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292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  <a:pPr/>
              <a:t>2020/5/7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251520" y="232284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300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2702115E-07FC-47AE-8678-8B681C689199}" type="datetimeFigureOut">
              <a:rPr lang="zh-CN" altLang="en-US" smtClean="0"/>
              <a:pPr/>
              <a:t>2020/5/7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D7F5BB56-9B96-4394-98D1-089DE868BDA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6" r:id="rId8"/>
    <p:sldLayoutId id="2147483667" r:id="rId9"/>
    <p:sldLayoutId id="2147483668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70" r:id="rId20"/>
    <p:sldLayoutId id="2147483671" r:id="rId21"/>
    <p:sldLayoutId id="2147483672" r:id="rId22"/>
  </p:sldLayoutIdLst>
  <p:transition spd="slow" advClick="0" advTm="3000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hyperlink" Target="https://github.com/Vstornzw/C-S-Host-Vdeo-Studio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B728FF92-D164-4954-8A94-D5F4C9430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508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5D495D99-7A4B-42BA-B6E6-E82DEBFE2F33}"/>
              </a:ext>
            </a:extLst>
          </p:cNvPr>
          <p:cNvSpPr/>
          <p:nvPr/>
        </p:nvSpPr>
        <p:spPr>
          <a:xfrm>
            <a:off x="503548" y="484312"/>
            <a:ext cx="8172908" cy="4176464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292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7784" y="2999965"/>
            <a:ext cx="4665510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-5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月在上海方菱做工作总结报告</a:t>
            </a:r>
            <a:endParaRPr lang="en-US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cxnSpLocks/>
          </p:cNvCxnSpPr>
          <p:nvPr/>
        </p:nvCxnSpPr>
        <p:spPr>
          <a:xfrm>
            <a:off x="2268252" y="2819346"/>
            <a:ext cx="47986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19872" y="3323603"/>
            <a:ext cx="2844316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汇报人：赵伟       汇报时间：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04256" y="2101007"/>
            <a:ext cx="4701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述职报告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44C20A8E-CBAA-410D-9281-86A892803813}"/>
              </a:ext>
            </a:extLst>
          </p:cNvPr>
          <p:cNvSpPr txBox="1"/>
          <p:nvPr/>
        </p:nvSpPr>
        <p:spPr>
          <a:xfrm>
            <a:off x="3599892" y="1155030"/>
            <a:ext cx="1957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5400" dirty="0">
                <a:solidFill>
                  <a:schemeClr val="accent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2020</a:t>
            </a:r>
            <a:endParaRPr lang="zh-CN" altLang="en-US" sz="5400" dirty="0">
              <a:solidFill>
                <a:schemeClr val="accent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8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5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336EC610-9124-4B1F-A0A9-943B242BE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5088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80D4E902-2DDB-4B7D-A218-B287B574D3A5}"/>
              </a:ext>
            </a:extLst>
          </p:cNvPr>
          <p:cNvSpPr/>
          <p:nvPr/>
        </p:nvSpPr>
        <p:spPr>
          <a:xfrm>
            <a:off x="503548" y="484312"/>
            <a:ext cx="8172908" cy="4176464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292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03948" y="1996480"/>
            <a:ext cx="830099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Part 4</a:t>
            </a:r>
            <a:endParaRPr lang="zh-CN" altLang="en-US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Group 14"/>
          <p:cNvGrpSpPr/>
          <p:nvPr/>
        </p:nvGrpSpPr>
        <p:grpSpPr>
          <a:xfrm>
            <a:off x="3167844" y="2378733"/>
            <a:ext cx="2664296" cy="366658"/>
            <a:chOff x="5349226" y="2010956"/>
            <a:chExt cx="4272984" cy="683231"/>
          </a:xfrm>
          <a:solidFill>
            <a:schemeClr val="accent1"/>
          </a:solidFill>
        </p:grpSpPr>
        <p:sp>
          <p:nvSpPr>
            <p:cNvPr id="6" name="燕尾形 18"/>
            <p:cNvSpPr/>
            <p:nvPr/>
          </p:nvSpPr>
          <p:spPr>
            <a:xfrm rot="10800000">
              <a:off x="5349226" y="2010956"/>
              <a:ext cx="4272984" cy="670899"/>
            </a:xfrm>
            <a:prstGeom prst="chevron">
              <a:avLst>
                <a:gd name="adj" fmla="val 67746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500201" y="2120675"/>
              <a:ext cx="2313607" cy="57351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对下步工作规划</a:t>
              </a:r>
              <a:endParaRPr lang="zh-CN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1E004A6-9207-4ADB-BA96-5A9C695479F0}"/>
              </a:ext>
            </a:extLst>
          </p:cNvPr>
          <p:cNvSpPr txBox="1"/>
          <p:nvPr/>
        </p:nvSpPr>
        <p:spPr>
          <a:xfrm>
            <a:off x="881590" y="862354"/>
            <a:ext cx="73808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</a:t>
            </a:r>
            <a:r>
              <a:rPr lang="zh-CN" altLang="en-US" dirty="0"/>
              <a:t>完成日志界面的开发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zh-CN" altLang="en-US" dirty="0"/>
              <a:t>熟悉并掌握上位机的通信，</a:t>
            </a:r>
            <a:r>
              <a:rPr lang="en-US" altLang="zh-CN" dirty="0" err="1"/>
              <a:t>opcua</a:t>
            </a:r>
            <a:r>
              <a:rPr lang="zh-CN" altLang="en-US" dirty="0"/>
              <a:t>，</a:t>
            </a:r>
            <a:r>
              <a:rPr lang="en-US" altLang="zh-CN" dirty="0" err="1"/>
              <a:t>modbus</a:t>
            </a:r>
            <a:r>
              <a:rPr lang="zh-CN" altLang="en-US" dirty="0"/>
              <a:t>等，对项目代码多多熟悉；尽快给项目提供更多的帮助</a:t>
            </a:r>
            <a:endParaRPr lang="en-US" altLang="zh-CN" dirty="0"/>
          </a:p>
          <a:p>
            <a:r>
              <a:rPr lang="zh-CN" altLang="en-US" dirty="0"/>
              <a:t>加强算法的学习，对于随时可能帮助到项目的领域抽取时间去研究。在未来抽出空余时间完成</a:t>
            </a:r>
            <a:r>
              <a:rPr lang="en-US" altLang="zh-CN" dirty="0" err="1"/>
              <a:t>opencv+python</a:t>
            </a:r>
            <a:r>
              <a:rPr lang="zh-CN" altLang="en-US" dirty="0"/>
              <a:t>的学习，卷积神经网络的学习。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235242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C011E069-B19F-4AE5-BC71-93ACC8A611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5088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15C8AB24-C361-438C-8C21-B28815BE0A25}"/>
              </a:ext>
            </a:extLst>
          </p:cNvPr>
          <p:cNvSpPr/>
          <p:nvPr/>
        </p:nvSpPr>
        <p:spPr>
          <a:xfrm>
            <a:off x="323528" y="268288"/>
            <a:ext cx="8568952" cy="4644516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292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4FEEDF-5FEB-4B8E-AB61-20A4C939EA6D}"/>
              </a:ext>
            </a:extLst>
          </p:cNvPr>
          <p:cNvSpPr/>
          <p:nvPr/>
        </p:nvSpPr>
        <p:spPr>
          <a:xfrm>
            <a:off x="0" y="2356520"/>
            <a:ext cx="1835696" cy="4680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951820" y="1475438"/>
            <a:ext cx="905504" cy="37702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Part 1</a:t>
            </a:r>
            <a:endParaRPr lang="zh-CN" altLang="en-US" sz="20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020272" y="2176500"/>
            <a:ext cx="830099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Part 2</a:t>
            </a:r>
            <a:endParaRPr lang="zh-CN" altLang="en-US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987824" y="2897307"/>
            <a:ext cx="830099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b="1" dirty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rPr>
              <a:t>Part 3</a:t>
            </a:r>
            <a:endParaRPr lang="zh-CN" altLang="en-US" b="1" dirty="0">
              <a:solidFill>
                <a:schemeClr val="accent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Group 14"/>
          <p:cNvGrpSpPr/>
          <p:nvPr/>
        </p:nvGrpSpPr>
        <p:grpSpPr>
          <a:xfrm>
            <a:off x="3921921" y="1456420"/>
            <a:ext cx="2916324" cy="307777"/>
            <a:chOff x="5349226" y="1997656"/>
            <a:chExt cx="4272984" cy="731102"/>
          </a:xfrm>
          <a:solidFill>
            <a:schemeClr val="accent1"/>
          </a:solidFill>
        </p:grpSpPr>
        <p:sp>
          <p:nvSpPr>
            <p:cNvPr id="94" name="燕尾形 18"/>
            <p:cNvSpPr/>
            <p:nvPr/>
          </p:nvSpPr>
          <p:spPr>
            <a:xfrm rot="10800000">
              <a:off x="5349226" y="2010956"/>
              <a:ext cx="4272984" cy="670899"/>
            </a:xfrm>
            <a:prstGeom prst="chevron">
              <a:avLst>
                <a:gd name="adj" fmla="val 67746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618236" y="1997656"/>
              <a:ext cx="2111962" cy="731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在方菱学到技能</a:t>
              </a:r>
              <a:endParaRPr lang="zh-CN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Group 15"/>
          <p:cNvGrpSpPr/>
          <p:nvPr/>
        </p:nvGrpSpPr>
        <p:grpSpPr>
          <a:xfrm>
            <a:off x="3937319" y="2140496"/>
            <a:ext cx="2916706" cy="307777"/>
            <a:chOff x="2569789" y="3646464"/>
            <a:chExt cx="4272984" cy="731102"/>
          </a:xfrm>
          <a:solidFill>
            <a:schemeClr val="accent2"/>
          </a:solidFill>
        </p:grpSpPr>
        <p:sp>
          <p:nvSpPr>
            <p:cNvPr id="97" name="燕尾形 20"/>
            <p:cNvSpPr/>
            <p:nvPr/>
          </p:nvSpPr>
          <p:spPr>
            <a:xfrm>
              <a:off x="2569789" y="3646467"/>
              <a:ext cx="4272984" cy="670899"/>
            </a:xfrm>
            <a:prstGeom prst="chevron">
              <a:avLst>
                <a:gd name="adj" fmla="val 67746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818321" y="3646464"/>
              <a:ext cx="2111685" cy="731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已完成的工作量</a:t>
              </a:r>
              <a:endParaRPr lang="zh-CN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Group 17"/>
          <p:cNvGrpSpPr/>
          <p:nvPr/>
        </p:nvGrpSpPr>
        <p:grpSpPr>
          <a:xfrm>
            <a:off x="3885917" y="2840565"/>
            <a:ext cx="2916324" cy="307777"/>
            <a:chOff x="5349226" y="5317911"/>
            <a:chExt cx="4272984" cy="731102"/>
          </a:xfrm>
          <a:solidFill>
            <a:schemeClr val="accent3"/>
          </a:solidFill>
        </p:grpSpPr>
        <p:sp>
          <p:nvSpPr>
            <p:cNvPr id="100" name="燕尾形 23"/>
            <p:cNvSpPr/>
            <p:nvPr/>
          </p:nvSpPr>
          <p:spPr>
            <a:xfrm rot="10800000">
              <a:off x="5349226" y="5365450"/>
              <a:ext cx="4272984" cy="670899"/>
            </a:xfrm>
            <a:prstGeom prst="chevron">
              <a:avLst>
                <a:gd name="adj" fmla="val 67746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670989" y="5317911"/>
              <a:ext cx="2111962" cy="731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正在进行的工作</a:t>
              </a:r>
              <a:endParaRPr lang="zh-CN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7092280" y="3653391"/>
            <a:ext cx="830099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b="1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Part 4</a:t>
            </a:r>
            <a:endParaRPr lang="zh-CN" altLang="en-US" b="1" dirty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Group 15"/>
          <p:cNvGrpSpPr/>
          <p:nvPr/>
        </p:nvGrpSpPr>
        <p:grpSpPr>
          <a:xfrm>
            <a:off x="3995554" y="3616661"/>
            <a:ext cx="2916706" cy="333120"/>
            <a:chOff x="2569789" y="3646467"/>
            <a:chExt cx="4272984" cy="791302"/>
          </a:xfrm>
          <a:solidFill>
            <a:schemeClr val="accent4"/>
          </a:solidFill>
        </p:grpSpPr>
        <p:sp>
          <p:nvSpPr>
            <p:cNvPr id="51" name="燕尾形 20"/>
            <p:cNvSpPr/>
            <p:nvPr/>
          </p:nvSpPr>
          <p:spPr>
            <a:xfrm>
              <a:off x="2569789" y="3646467"/>
              <a:ext cx="4272984" cy="670899"/>
            </a:xfrm>
            <a:prstGeom prst="chevron">
              <a:avLst>
                <a:gd name="adj" fmla="val 67746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30760" y="3706667"/>
              <a:ext cx="2111685" cy="731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对下步工作规划</a:t>
              </a:r>
              <a:endParaRPr lang="zh-CN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323528" y="2362907"/>
            <a:ext cx="133214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录</a:t>
            </a:r>
          </a:p>
        </p:txBody>
      </p:sp>
    </p:spTree>
    <p:extLst>
      <p:ext uri="{BB962C8B-B14F-4D97-AF65-F5344CB8AC3E}">
        <p14:creationId xmlns:p14="http://schemas.microsoft.com/office/powerpoint/2010/main" val="17332596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1" grpId="0"/>
      <p:bldP spid="82" grpId="0"/>
      <p:bldP spid="83" grpId="0"/>
      <p:bldP spid="49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D581043F-0E89-47DC-A9DF-DF2A3EFF3F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5088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F56ED1DD-A4B5-42DA-A41D-BA679C951730}"/>
              </a:ext>
            </a:extLst>
          </p:cNvPr>
          <p:cNvSpPr/>
          <p:nvPr/>
        </p:nvSpPr>
        <p:spPr>
          <a:xfrm>
            <a:off x="503548" y="484312"/>
            <a:ext cx="8172908" cy="4176464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292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76930" y="1748545"/>
            <a:ext cx="830099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Part 1</a:t>
            </a:r>
            <a:endParaRPr lang="zh-CN" altLang="en-US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Group 14"/>
          <p:cNvGrpSpPr/>
          <p:nvPr/>
        </p:nvGrpSpPr>
        <p:grpSpPr>
          <a:xfrm>
            <a:off x="3059831" y="2198640"/>
            <a:ext cx="2664296" cy="366658"/>
            <a:chOff x="5349226" y="2010956"/>
            <a:chExt cx="4272984" cy="683231"/>
          </a:xfrm>
          <a:solidFill>
            <a:schemeClr val="accent1"/>
          </a:solidFill>
        </p:grpSpPr>
        <p:sp>
          <p:nvSpPr>
            <p:cNvPr id="6" name="燕尾形 18"/>
            <p:cNvSpPr/>
            <p:nvPr/>
          </p:nvSpPr>
          <p:spPr>
            <a:xfrm rot="10800000">
              <a:off x="5349226" y="2010956"/>
              <a:ext cx="4272984" cy="670899"/>
            </a:xfrm>
            <a:prstGeom prst="chevron">
              <a:avLst>
                <a:gd name="adj" fmla="val 67746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95999" y="2120675"/>
              <a:ext cx="2311742" cy="5735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lvl="0"/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在方菱学到技能</a:t>
              </a:r>
              <a:endParaRPr lang="zh-CN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" name="文本框 7"/>
          <p:cNvSpPr txBox="1">
            <a:spLocks noChangeArrowheads="1"/>
          </p:cNvSpPr>
          <p:nvPr/>
        </p:nvSpPr>
        <p:spPr bwMode="auto">
          <a:xfrm>
            <a:off x="3203848" y="2744580"/>
            <a:ext cx="13681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对于工作</a:t>
            </a:r>
          </a:p>
        </p:txBody>
      </p:sp>
      <p:sp>
        <p:nvSpPr>
          <p:cNvPr id="11" name="文本框 7"/>
          <p:cNvSpPr txBox="1">
            <a:spLocks noChangeArrowheads="1"/>
          </p:cNvSpPr>
          <p:nvPr/>
        </p:nvSpPr>
        <p:spPr bwMode="auto">
          <a:xfrm>
            <a:off x="4608004" y="2744580"/>
            <a:ext cx="13681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对于自身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1151620" y="880356"/>
            <a:ext cx="7535180" cy="3344311"/>
          </a:xfrm>
          <a:prstGeom prst="rect">
            <a:avLst/>
          </a:prstGeom>
        </p:spPr>
        <p:txBody>
          <a:bodyPr wrap="square" lIns="68577" tIns="34289" rIns="68577" bIns="3428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加深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的学习，结合对项目的理解现在可以完成界面等相关功能的实现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git,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并通过训练“视频直播间”项目上传到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巩固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学习。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>
                <a:hlinkClick r:id="rId4"/>
              </a:rPr>
              <a:t>https://</a:t>
            </a:r>
            <a:r>
              <a:rPr lang="en-US" altLang="zh-CN" dirty="0" err="1">
                <a:hlinkClick r:id="rId4"/>
              </a:rPr>
              <a:t>github.com</a:t>
            </a:r>
            <a:r>
              <a:rPr lang="en-US" altLang="zh-CN" dirty="0">
                <a:hlinkClick r:id="rId4"/>
              </a:rPr>
              <a:t>/</a:t>
            </a:r>
            <a:r>
              <a:rPr lang="en-US" altLang="zh-CN" dirty="0" err="1">
                <a:hlinkClick r:id="rId4"/>
              </a:rPr>
              <a:t>Vstornzw</a:t>
            </a:r>
            <a:r>
              <a:rPr lang="en-US" altLang="zh-CN" dirty="0">
                <a:hlinkClick r:id="rId4"/>
              </a:rPr>
              <a:t>/C-S-Host-</a:t>
            </a:r>
            <a:r>
              <a:rPr lang="en-US" altLang="zh-CN" dirty="0" err="1">
                <a:hlinkClick r:id="rId4"/>
              </a:rPr>
              <a:t>Vdeo</a:t>
            </a:r>
            <a:r>
              <a:rPr lang="en-US" altLang="zh-CN" dirty="0">
                <a:hlinkClick r:id="rId4"/>
              </a:rPr>
              <a:t>-Studio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redemain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的学习，重视项目需求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通过两个月的学习，现在可以按时完成给定的任务。最重要的是可以通过网络或者请教同事快速有效的完成任务。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从开始对于项目零经验的我来说，现在已经基本入门，对于项目和交代的任务也不会茫然失措，而是善于分析思考。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668F-848C-4CC0-8143-F2E483CC778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26696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5"/>
          <p:cNvSpPr>
            <a:spLocks noChangeArrowheads="1"/>
          </p:cNvSpPr>
          <p:nvPr/>
        </p:nvSpPr>
        <p:spPr bwMode="auto">
          <a:xfrm>
            <a:off x="4246960" y="3897891"/>
            <a:ext cx="613072" cy="392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68" tIns="34284" rIns="68568" bIns="34284">
            <a:spAutoFit/>
          </a:bodyPr>
          <a:lstStyle/>
          <a:p>
            <a:r>
              <a:rPr lang="en-US" altLang="zh-CN" sz="2100" b="1" dirty="0">
                <a:solidFill>
                  <a:schemeClr val="bg1"/>
                </a:solidFill>
                <a:latin typeface="方正姚体"/>
                <a:ea typeface="方正姚体"/>
                <a:cs typeface="方正姚体"/>
                <a:sym typeface="方正姚体"/>
              </a:rPr>
              <a:t>02</a:t>
            </a:r>
            <a:endParaRPr lang="zh-CN" altLang="en-US" sz="2100" b="1" dirty="0">
              <a:solidFill>
                <a:schemeClr val="bg1"/>
              </a:solidFill>
              <a:latin typeface="方正姚体"/>
              <a:ea typeface="方正姚体"/>
              <a:cs typeface="方正姚体"/>
              <a:sym typeface="方正姚体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A07F4EF-61D8-4353-85AC-61BDF25F172D}"/>
              </a:ext>
            </a:extLst>
          </p:cNvPr>
          <p:cNvSpPr txBox="1"/>
          <p:nvPr/>
        </p:nvSpPr>
        <p:spPr>
          <a:xfrm>
            <a:off x="1331640" y="1096380"/>
            <a:ext cx="66967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  在方菱度过的两个月是一段美好难忘的经历。在方菱，我的身边有很多优秀的同事，但没有让我难以融入其中难以工作。相反公司的文化深深感染着我，让我每一天都能在同事的帮助下取得长足的进步。</a:t>
            </a:r>
            <a:endParaRPr lang="en-US" altLang="zh-CN" dirty="0"/>
          </a:p>
          <a:p>
            <a:r>
              <a:rPr lang="zh-CN" altLang="en-US" dirty="0"/>
              <a:t>        我要感谢孟总和大伟的栽培，张永银悉心的关照。大家对我的耐心让我更加努力去工作。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zh-CN" altLang="en-US" dirty="0"/>
              <a:t>我觉得在方菱对我改变最大的一点是提升自我独立处理事情的能力：学会独立思考，领悟代码方面的本质，在工作中始终保持刻苦钻研的精神。这些都是在方菱周边同事的潜移默化改变我的地方。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29814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187BB008-26D1-4E91-B46A-A18A64311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5088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8BB06440-2F7B-4836-AAFA-F9AA8A60C88A}"/>
              </a:ext>
            </a:extLst>
          </p:cNvPr>
          <p:cNvSpPr/>
          <p:nvPr/>
        </p:nvSpPr>
        <p:spPr>
          <a:xfrm>
            <a:off x="503548" y="484312"/>
            <a:ext cx="8172908" cy="4176464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292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31940" y="1960476"/>
            <a:ext cx="830099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Part 2</a:t>
            </a:r>
            <a:endParaRPr lang="zh-CN" altLang="en-US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Group 14"/>
          <p:cNvGrpSpPr/>
          <p:nvPr/>
        </p:nvGrpSpPr>
        <p:grpSpPr>
          <a:xfrm>
            <a:off x="3095836" y="2342729"/>
            <a:ext cx="2664296" cy="366658"/>
            <a:chOff x="5349226" y="2010956"/>
            <a:chExt cx="4272984" cy="683231"/>
          </a:xfrm>
          <a:solidFill>
            <a:schemeClr val="accent1"/>
          </a:solidFill>
        </p:grpSpPr>
        <p:sp>
          <p:nvSpPr>
            <p:cNvPr id="6" name="燕尾形 18"/>
            <p:cNvSpPr/>
            <p:nvPr/>
          </p:nvSpPr>
          <p:spPr>
            <a:xfrm rot="10800000">
              <a:off x="5349226" y="2010956"/>
              <a:ext cx="4272984" cy="670899"/>
            </a:xfrm>
            <a:prstGeom prst="chevron">
              <a:avLst>
                <a:gd name="adj" fmla="val 67746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501290" y="2120675"/>
              <a:ext cx="2311742" cy="5735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lvl="0"/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已完成的工作量</a:t>
              </a:r>
              <a:endParaRPr lang="zh-CN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9" name="AutoShape 5"/>
          <p:cNvSpPr>
            <a:spLocks noChangeArrowheads="1"/>
          </p:cNvSpPr>
          <p:nvPr/>
        </p:nvSpPr>
        <p:spPr bwMode="auto">
          <a:xfrm>
            <a:off x="3685381" y="520316"/>
            <a:ext cx="1773238" cy="677744"/>
          </a:xfrm>
          <a:prstGeom prst="roundRect">
            <a:avLst>
              <a:gd name="adj" fmla="val 5657"/>
            </a:avLst>
          </a:prstGeom>
          <a:gradFill rotWithShape="1">
            <a:gsLst>
              <a:gs pos="0">
                <a:srgbClr val="FFFFFF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rgbClr val="C0C0C0"/>
            </a:solidFill>
            <a:round/>
            <a:headEnd/>
            <a:tailEnd/>
          </a:ln>
        </p:spPr>
        <p:txBody>
          <a:bodyPr lIns="87813" tIns="43905" rIns="87813" bIns="43905"/>
          <a:lstStyle/>
          <a:p>
            <a:pPr algn="ctr" defTabSz="877712">
              <a:lnSpc>
                <a:spcPct val="120000"/>
              </a:lnSpc>
              <a:defRPr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前两个月已经完成的工作</a:t>
            </a:r>
          </a:p>
        </p:txBody>
      </p:sp>
      <p:sp>
        <p:nvSpPr>
          <p:cNvPr id="29723" name="AutoShape 9"/>
          <p:cNvSpPr>
            <a:spLocks noChangeArrowheads="1"/>
          </p:cNvSpPr>
          <p:nvPr/>
        </p:nvSpPr>
        <p:spPr bwMode="auto">
          <a:xfrm>
            <a:off x="1030379" y="1566938"/>
            <a:ext cx="1608138" cy="279352"/>
          </a:xfrm>
          <a:prstGeom prst="roundRect">
            <a:avLst>
              <a:gd name="adj" fmla="val 13125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lIns="87813" tIns="43905" rIns="87813" bIns="43905" anchor="ctr"/>
          <a:lstStyle/>
          <a:p>
            <a:pPr defTabSz="877712"/>
            <a:endParaRPr lang="zh-CN" altLang="en-US">
              <a:solidFill>
                <a:srgbClr val="000000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29724" name="Text Box 10"/>
          <p:cNvSpPr txBox="1">
            <a:spLocks noChangeArrowheads="1"/>
          </p:cNvSpPr>
          <p:nvPr/>
        </p:nvSpPr>
        <p:spPr bwMode="auto">
          <a:xfrm>
            <a:off x="1025614" y="1554240"/>
            <a:ext cx="1611313" cy="304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813" tIns="43905" rIns="87813" bIns="43905">
            <a:spAutoFit/>
          </a:bodyPr>
          <a:lstStyle/>
          <a:p>
            <a:pPr algn="ctr" defTabSz="877712">
              <a:spcBef>
                <a:spcPct val="5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完成前两月计划</a:t>
            </a:r>
          </a:p>
        </p:txBody>
      </p:sp>
      <p:sp>
        <p:nvSpPr>
          <p:cNvPr id="29725" name="AutoShape 11"/>
          <p:cNvSpPr>
            <a:spLocks noChangeArrowheads="1"/>
          </p:cNvSpPr>
          <p:nvPr/>
        </p:nvSpPr>
        <p:spPr bwMode="auto">
          <a:xfrm>
            <a:off x="974922" y="1972386"/>
            <a:ext cx="1778000" cy="2688390"/>
          </a:xfrm>
          <a:prstGeom prst="roundRect">
            <a:avLst>
              <a:gd name="adj" fmla="val 5657"/>
            </a:avLst>
          </a:prstGeom>
          <a:gradFill rotWithShape="1">
            <a:gsLst>
              <a:gs pos="0">
                <a:srgbClr val="FFFFFF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rgbClr val="C0C0C0"/>
            </a:solidFill>
            <a:round/>
            <a:headEnd/>
            <a:tailEnd/>
          </a:ln>
        </p:spPr>
        <p:txBody>
          <a:bodyPr lIns="87813" tIns="43905" rIns="87813" bIns="43905"/>
          <a:lstStyle/>
          <a:p>
            <a:pPr defTabSz="877712">
              <a:lnSpc>
                <a:spcPct val="120000"/>
              </a:lnSpc>
              <a:defRPr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        完成之前指定的学习计划，包括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git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学习，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redmain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学习，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Qt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深入学习</a:t>
            </a:r>
          </a:p>
        </p:txBody>
      </p:sp>
      <p:sp>
        <p:nvSpPr>
          <p:cNvPr id="29726" name="AutoShape 12"/>
          <p:cNvSpPr>
            <a:spLocks noChangeArrowheads="1"/>
          </p:cNvSpPr>
          <p:nvPr/>
        </p:nvSpPr>
        <p:spPr bwMode="auto">
          <a:xfrm>
            <a:off x="6178642" y="1566938"/>
            <a:ext cx="1604962" cy="279352"/>
          </a:xfrm>
          <a:prstGeom prst="roundRect">
            <a:avLst>
              <a:gd name="adj" fmla="val 13125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wrap="none" lIns="87813" tIns="43905" rIns="87813" bIns="43905" anchor="ctr"/>
          <a:lstStyle/>
          <a:p>
            <a:pPr defTabSz="877712">
              <a:defRPr/>
            </a:pPr>
            <a:endParaRPr lang="zh-CN" altLang="en-US">
              <a:solidFill>
                <a:srgbClr val="000000"/>
              </a:solidFill>
              <a:ea typeface="微软雅黑" pitchFamily="34" charset="-122"/>
            </a:endParaRPr>
          </a:p>
        </p:txBody>
      </p:sp>
      <p:sp>
        <p:nvSpPr>
          <p:cNvPr id="29727" name="Text Box 13"/>
          <p:cNvSpPr txBox="1">
            <a:spLocks noChangeArrowheads="1"/>
          </p:cNvSpPr>
          <p:nvPr/>
        </p:nvSpPr>
        <p:spPr bwMode="auto">
          <a:xfrm>
            <a:off x="6178643" y="1566939"/>
            <a:ext cx="1609726" cy="304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813" tIns="43905" rIns="87813" bIns="43905">
            <a:spAutoFit/>
          </a:bodyPr>
          <a:lstStyle/>
          <a:p>
            <a:pPr algn="ctr" defTabSz="877712">
              <a:spcBef>
                <a:spcPct val="5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单击添加</a:t>
            </a:r>
          </a:p>
        </p:txBody>
      </p:sp>
      <p:sp>
        <p:nvSpPr>
          <p:cNvPr id="29728" name="AutoShape 14"/>
          <p:cNvSpPr>
            <a:spLocks noChangeArrowheads="1"/>
          </p:cNvSpPr>
          <p:nvPr/>
        </p:nvSpPr>
        <p:spPr bwMode="auto">
          <a:xfrm>
            <a:off x="6178642" y="1917716"/>
            <a:ext cx="1627705" cy="2662880"/>
          </a:xfrm>
          <a:prstGeom prst="roundRect">
            <a:avLst>
              <a:gd name="adj" fmla="val 5657"/>
            </a:avLst>
          </a:prstGeom>
          <a:gradFill rotWithShape="1">
            <a:gsLst>
              <a:gs pos="0">
                <a:srgbClr val="FFFFFF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rgbClr val="C0C0C0"/>
            </a:solidFill>
            <a:round/>
            <a:headEnd/>
            <a:tailEnd/>
          </a:ln>
        </p:spPr>
        <p:txBody>
          <a:bodyPr lIns="87813" tIns="43905" rIns="87813" bIns="43905"/>
          <a:lstStyle/>
          <a:p>
            <a:pPr defTabSz="877712">
              <a:lnSpc>
                <a:spcPct val="120000"/>
              </a:lnSpc>
              <a:defRPr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        讨论过并且提供最小二乘法算法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ea typeface="微软雅黑" pitchFamily="34" charset="-122"/>
            </a:endParaRPr>
          </a:p>
          <a:p>
            <a:pPr defTabSz="877712">
              <a:lnSpc>
                <a:spcPct val="120000"/>
              </a:lnSpc>
              <a:defRPr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         在现阶段的日志开发过程中写出多个测试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demo</a:t>
            </a:r>
          </a:p>
          <a:p>
            <a:pPr defTabSz="877712">
              <a:lnSpc>
                <a:spcPct val="120000"/>
              </a:lnSpc>
              <a:defRPr/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         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写在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github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上的项目，有助于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Qt,c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++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，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tcp,udp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数据库的理解与学习</a:t>
            </a:r>
          </a:p>
        </p:txBody>
      </p:sp>
      <p:sp>
        <p:nvSpPr>
          <p:cNvPr id="29731" name="AutoShape 17"/>
          <p:cNvSpPr>
            <a:spLocks noChangeArrowheads="1"/>
          </p:cNvSpPr>
          <p:nvPr/>
        </p:nvSpPr>
        <p:spPr bwMode="auto">
          <a:xfrm>
            <a:off x="3685381" y="1961891"/>
            <a:ext cx="1735324" cy="2662881"/>
          </a:xfrm>
          <a:prstGeom prst="roundRect">
            <a:avLst>
              <a:gd name="adj" fmla="val 5657"/>
            </a:avLst>
          </a:prstGeom>
          <a:gradFill rotWithShape="1">
            <a:gsLst>
              <a:gs pos="0">
                <a:srgbClr val="FFFFFF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rgbClr val="C0C0C0"/>
            </a:solidFill>
            <a:round/>
            <a:headEnd/>
            <a:tailEnd/>
          </a:ln>
        </p:spPr>
        <p:txBody>
          <a:bodyPr lIns="87813" tIns="43905" rIns="87813" bIns="43905"/>
          <a:lstStyle/>
          <a:p>
            <a:pPr defTabSz="877712">
              <a:lnSpc>
                <a:spcPct val="120000"/>
              </a:lnSpc>
              <a:defRPr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        完成主界面上添加方向机并且放大缩小图片的功能</a:t>
            </a:r>
          </a:p>
        </p:txBody>
      </p:sp>
      <p:cxnSp>
        <p:nvCxnSpPr>
          <p:cNvPr id="29732" name="AutoShape 18"/>
          <p:cNvCxnSpPr>
            <a:cxnSpLocks noChangeShapeType="1"/>
            <a:stCxn id="29719" idx="2"/>
          </p:cNvCxnSpPr>
          <p:nvPr/>
        </p:nvCxnSpPr>
        <p:spPr bwMode="auto">
          <a:xfrm>
            <a:off x="4572794" y="1198061"/>
            <a:ext cx="0" cy="41902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9733" name="AutoShape 19"/>
          <p:cNvCxnSpPr>
            <a:cxnSpLocks noChangeShapeType="1"/>
            <a:stCxn id="29719" idx="2"/>
            <a:endCxn id="29724" idx="0"/>
          </p:cNvCxnSpPr>
          <p:nvPr/>
        </p:nvCxnSpPr>
        <p:spPr bwMode="auto">
          <a:xfrm rot="5400000">
            <a:off x="3023546" y="5786"/>
            <a:ext cx="356180" cy="2740729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29735" name="AutoShape 39"/>
          <p:cNvCxnSpPr>
            <a:cxnSpLocks noChangeShapeType="1"/>
          </p:cNvCxnSpPr>
          <p:nvPr/>
        </p:nvCxnSpPr>
        <p:spPr bwMode="auto">
          <a:xfrm>
            <a:off x="4553043" y="1368538"/>
            <a:ext cx="2395537" cy="274589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27" name="AutoShape 3">
            <a:extLst>
              <a:ext uri="{FF2B5EF4-FFF2-40B4-BE49-F238E27FC236}">
                <a16:creationId xmlns:a16="http://schemas.microsoft.com/office/drawing/2014/main" id="{3C47AF1F-352B-4147-B5EB-869706187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357" y="1588519"/>
            <a:ext cx="1603375" cy="280938"/>
          </a:xfrm>
          <a:prstGeom prst="roundRect">
            <a:avLst>
              <a:gd name="adj" fmla="val 13125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lIns="87813" tIns="43905" rIns="87813" bIns="43905" anchor="ctr"/>
          <a:lstStyle/>
          <a:p>
            <a:pPr defTabSz="877712"/>
            <a:r>
              <a:rPr lang="zh-CN" altLang="en-US" dirty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rPr>
              <a:t>完成规定计划</a:t>
            </a:r>
          </a:p>
        </p:txBody>
      </p:sp>
      <p:sp>
        <p:nvSpPr>
          <p:cNvPr id="28" name="AutoShape 3">
            <a:extLst>
              <a:ext uri="{FF2B5EF4-FFF2-40B4-BE49-F238E27FC236}">
                <a16:creationId xmlns:a16="http://schemas.microsoft.com/office/drawing/2014/main" id="{7D41A7B1-068A-44FE-BE0E-6533708D0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2972" y="1625977"/>
            <a:ext cx="1603375" cy="280938"/>
          </a:xfrm>
          <a:prstGeom prst="roundRect">
            <a:avLst>
              <a:gd name="adj" fmla="val 13125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lIns="87813" tIns="43905" rIns="87813" bIns="43905" anchor="ctr"/>
          <a:lstStyle/>
          <a:p>
            <a:pPr defTabSz="877712"/>
            <a:r>
              <a:rPr lang="zh-CN" altLang="en-US" dirty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rPr>
              <a:t>其他工作量</a:t>
            </a:r>
          </a:p>
        </p:txBody>
      </p:sp>
      <p:sp>
        <p:nvSpPr>
          <p:cNvPr id="29" name="AutoShape 3">
            <a:extLst>
              <a:ext uri="{FF2B5EF4-FFF2-40B4-BE49-F238E27FC236}">
                <a16:creationId xmlns:a16="http://schemas.microsoft.com/office/drawing/2014/main" id="{16465238-4216-4DC3-8A40-0C5D7E0BB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6718" y="1608827"/>
            <a:ext cx="1735324" cy="280938"/>
          </a:xfrm>
          <a:prstGeom prst="roundRect">
            <a:avLst>
              <a:gd name="adj" fmla="val 13125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lIns="87813" tIns="43905" rIns="87813" bIns="43905" anchor="ctr"/>
          <a:lstStyle/>
          <a:p>
            <a:pPr defTabSz="877712"/>
            <a:r>
              <a:rPr lang="zh-CN" altLang="en-US" dirty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rPr>
              <a:t>完成功项目功能</a:t>
            </a:r>
          </a:p>
        </p:txBody>
      </p:sp>
    </p:spTree>
    <p:extLst>
      <p:ext uri="{BB962C8B-B14F-4D97-AF65-F5344CB8AC3E}">
        <p14:creationId xmlns:p14="http://schemas.microsoft.com/office/powerpoint/2010/main" val="25767752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9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7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7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7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9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9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7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7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9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9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0"/>
                            </p:stCondLst>
                            <p:childTnLst>
                              <p:par>
                                <p:cTn id="7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9" grpId="0" animBg="1" autoUpdateAnimBg="0"/>
      <p:bldP spid="29723" grpId="0" animBg="1" autoUpdateAnimBg="0"/>
      <p:bldP spid="29724" grpId="0" autoUpdateAnimBg="0"/>
      <p:bldP spid="29725" grpId="0" animBg="1" autoUpdateAnimBg="0"/>
      <p:bldP spid="29726" grpId="0" animBg="1" autoUpdateAnimBg="0"/>
      <p:bldP spid="29727" grpId="0" autoUpdateAnimBg="0"/>
      <p:bldP spid="29728" grpId="0" animBg="1" autoUpdateAnimBg="0"/>
      <p:bldP spid="29731" grpId="0" animBg="1" autoUpdateAnimBg="0"/>
      <p:bldP spid="27" grpId="0" animBg="1" autoUpdateAnimBg="0"/>
      <p:bldP spid="28" grpId="0" animBg="1" autoUpdateAnimBg="0"/>
      <p:bldP spid="29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E3E3D3EA-9992-4689-8E36-264836DC09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5088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845AF356-BDED-4E0D-9184-39788D3A24F6}"/>
              </a:ext>
            </a:extLst>
          </p:cNvPr>
          <p:cNvSpPr/>
          <p:nvPr/>
        </p:nvSpPr>
        <p:spPr>
          <a:xfrm>
            <a:off x="503548" y="484312"/>
            <a:ext cx="8172908" cy="4176464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292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67944" y="2032484"/>
            <a:ext cx="761170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Part3</a:t>
            </a:r>
            <a:endParaRPr lang="zh-CN" altLang="en-US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Group 14"/>
          <p:cNvGrpSpPr/>
          <p:nvPr/>
        </p:nvGrpSpPr>
        <p:grpSpPr>
          <a:xfrm>
            <a:off x="3131840" y="2414737"/>
            <a:ext cx="2664296" cy="360040"/>
            <a:chOff x="5349226" y="2010956"/>
            <a:chExt cx="4272984" cy="670899"/>
          </a:xfrm>
          <a:solidFill>
            <a:schemeClr val="accent1"/>
          </a:solidFill>
        </p:grpSpPr>
        <p:sp>
          <p:nvSpPr>
            <p:cNvPr id="6" name="燕尾形 18"/>
            <p:cNvSpPr/>
            <p:nvPr/>
          </p:nvSpPr>
          <p:spPr>
            <a:xfrm rot="10800000">
              <a:off x="5349226" y="2010956"/>
              <a:ext cx="4272984" cy="670899"/>
            </a:xfrm>
            <a:prstGeom prst="chevron">
              <a:avLst>
                <a:gd name="adj" fmla="val 67746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574865" y="2120675"/>
              <a:ext cx="2023803" cy="51616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lvl="0"/>
              <a:r>
                <a:rPr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正在进行的工作</a:t>
              </a:r>
              <a:endParaRPr lang="zh-CN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1484314" y="1267216"/>
            <a:ext cx="6334125" cy="2864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574" tIns="36287" rIns="72574" bIns="36287" anchor="ctr"/>
          <a:lstStyle/>
          <a:p>
            <a:pPr algn="ctr"/>
            <a:endParaRPr lang="zh-CN" altLang="zh-CN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1539876" y="1324384"/>
            <a:ext cx="6334125" cy="2861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574" tIns="36287" rIns="72574" bIns="36287" anchor="ctr"/>
          <a:lstStyle/>
          <a:p>
            <a:pPr algn="ctr"/>
            <a:endParaRPr lang="zh-CN" altLang="zh-CN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525CEF5-287D-4383-A9A1-B4180674FFB2}"/>
              </a:ext>
            </a:extLst>
          </p:cNvPr>
          <p:cNvSpPr txBox="1"/>
          <p:nvPr/>
        </p:nvSpPr>
        <p:spPr>
          <a:xfrm>
            <a:off x="1079612" y="484312"/>
            <a:ext cx="74888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现在正在进行的开发：日志记录展现在主界面上</a:t>
            </a:r>
            <a:endParaRPr lang="en-US" altLang="zh-CN" dirty="0"/>
          </a:p>
          <a:p>
            <a:r>
              <a:rPr lang="zh-CN" altLang="en-US" dirty="0"/>
              <a:t>         现已经完成日志记录，历史日志，报警记录，历史报警记录，日志等级界面的开发；后面完成历史信息写入数据库并载入界面就可以全部完成开发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zh-CN" altLang="en-US" dirty="0"/>
              <a:t>每天的开发进度已经写到</a:t>
            </a:r>
            <a:r>
              <a:rPr lang="en-US" altLang="zh-CN" dirty="0"/>
              <a:t>wiki</a:t>
            </a:r>
            <a:r>
              <a:rPr lang="zh-CN" altLang="en-US" dirty="0"/>
              <a:t>的问题中，在需求里面也更新界面需求的相关注明</a:t>
            </a:r>
          </a:p>
        </p:txBody>
      </p:sp>
    </p:spTree>
    <p:extLst>
      <p:ext uri="{BB962C8B-B14F-4D97-AF65-F5344CB8AC3E}">
        <p14:creationId xmlns:p14="http://schemas.microsoft.com/office/powerpoint/2010/main" val="3995077807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52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Office 主题">
  <a:themeElements>
    <a:clrScheme name="自定义 123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68A92"/>
      </a:accent1>
      <a:accent2>
        <a:srgbClr val="BFBFBF"/>
      </a:accent2>
      <a:accent3>
        <a:srgbClr val="468A92"/>
      </a:accent3>
      <a:accent4>
        <a:srgbClr val="BFBFBF"/>
      </a:accent4>
      <a:accent5>
        <a:srgbClr val="468A92"/>
      </a:accent5>
      <a:accent6>
        <a:srgbClr val="BFBFBF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592</Words>
  <Application>Microsoft Office PowerPoint</Application>
  <PresentationFormat>自定义</PresentationFormat>
  <Paragraphs>62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方正姚体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kan</dc:creator>
  <dc:description>http://www.ypppt.com/</dc:description>
  <cp:lastModifiedBy> </cp:lastModifiedBy>
  <cp:revision>22</cp:revision>
  <dcterms:created xsi:type="dcterms:W3CDTF">2017-06-16T01:06:50Z</dcterms:created>
  <dcterms:modified xsi:type="dcterms:W3CDTF">2020-05-07T14:33:31Z</dcterms:modified>
</cp:coreProperties>
</file>