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65" r:id="rId3"/>
    <p:sldId id="257" r:id="rId4"/>
    <p:sldId id="258" r:id="rId5"/>
    <p:sldId id="259" r:id="rId6"/>
    <p:sldId id="260" r:id="rId7"/>
    <p:sldId id="261" r:id="rId8"/>
    <p:sldId id="262" r:id="rId9"/>
    <p:sldId id="263" r:id="rId10"/>
    <p:sldId id="264" r:id="rId11"/>
    <p:sldId id="266" r:id="rId12"/>
    <p:sldId id="267" r:id="rId13"/>
    <p:sldId id="268" r:id="rId14"/>
    <p:sldId id="270" r:id="rId15"/>
    <p:sldId id="269" r:id="rId16"/>
    <p:sldId id="273" r:id="rId17"/>
    <p:sldId id="274" r:id="rId18"/>
    <p:sldId id="278" r:id="rId19"/>
    <p:sldId id="271" r:id="rId20"/>
    <p:sldId id="275" r:id="rId21"/>
    <p:sldId id="279" r:id="rId22"/>
    <p:sldId id="272" r:id="rId23"/>
    <p:sldId id="276" r:id="rId24"/>
    <p:sldId id="277" r:id="rId25"/>
    <p:sldId id="280"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F11F74-9DFE-4852-968C-4F592D1C0C99}" type="datetimeFigureOut">
              <a:rPr lang="fr-FR" smtClean="0"/>
              <a:pPr/>
              <a:t>11/03/2016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F24C7F-6D7A-4433-AE3C-04562E922FF7}"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B5854ED9-B5F6-4D89-8B53-7FD6847825A3}" type="datetime1">
              <a:rPr lang="fr-FR" smtClean="0"/>
              <a:pPr/>
              <a:t>11/03/2016</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D4405B0F-8047-451B-B0AF-F3C33BCC71BD}"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6F9CA74E-77B0-4665-89F1-1452CB377B4D}" type="datetime1">
              <a:rPr lang="fr-FR" smtClean="0"/>
              <a:pPr/>
              <a:t>11/03/2016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4405B0F-8047-451B-B0AF-F3C33BCC71B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ED661352-81FB-470B-B927-A717F8FFA408}" type="datetime1">
              <a:rPr lang="fr-FR" smtClean="0"/>
              <a:pPr/>
              <a:t>11/03/2016</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D4405B0F-8047-451B-B0AF-F3C33BCC71BD}"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F4006B23-BC88-414E-A9B0-324B79331FA1}" type="datetime1">
              <a:rPr lang="fr-FR" smtClean="0"/>
              <a:pPr/>
              <a:t>11/03/2016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D4405B0F-8047-451B-B0AF-F3C33BCC71BD}" type="slidenum">
              <a:rPr lang="fr-FR" smtClean="0"/>
              <a:pPr/>
              <a:t>‹N°›</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B57CA565-DA91-4C8D-8D37-B6132F3D582D}" type="datetime1">
              <a:rPr lang="fr-FR" smtClean="0"/>
              <a:pPr/>
              <a:t>11/03/2016</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4405B0F-8047-451B-B0AF-F3C33BCC71BD}" type="slidenum">
              <a:rPr lang="fr-FR" smtClean="0"/>
              <a:pPr/>
              <a:t>‹N°›</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1D092E42-B7FD-4105-8095-176A266CA4D4}" type="datetime1">
              <a:rPr lang="fr-FR" smtClean="0"/>
              <a:pPr/>
              <a:t>11/03/2016</a:t>
            </a:fld>
            <a:endParaRPr lang="fr-FR"/>
          </a:p>
        </p:txBody>
      </p:sp>
      <p:sp>
        <p:nvSpPr>
          <p:cNvPr id="10" name="Espace réservé du numéro de diapositive 9"/>
          <p:cNvSpPr>
            <a:spLocks noGrp="1"/>
          </p:cNvSpPr>
          <p:nvPr>
            <p:ph type="sldNum" sz="quarter" idx="16"/>
          </p:nvPr>
        </p:nvSpPr>
        <p:spPr/>
        <p:txBody>
          <a:bodyPr rtlCol="0"/>
          <a:lstStyle/>
          <a:p>
            <a:fld id="{D4405B0F-8047-451B-B0AF-F3C33BCC71BD}" type="slidenum">
              <a:rPr lang="fr-FR" smtClean="0"/>
              <a:pPr/>
              <a:t>‹N°›</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6C38DBE3-9A6F-485D-977C-F9EA255C0B59}" type="datetime1">
              <a:rPr lang="fr-FR" smtClean="0"/>
              <a:pPr/>
              <a:t>11/03/2016</a:t>
            </a:fld>
            <a:endParaRPr lang="fr-FR"/>
          </a:p>
        </p:txBody>
      </p:sp>
      <p:sp>
        <p:nvSpPr>
          <p:cNvPr id="12" name="Espace réservé du numéro de diapositive 11"/>
          <p:cNvSpPr>
            <a:spLocks noGrp="1"/>
          </p:cNvSpPr>
          <p:nvPr>
            <p:ph type="sldNum" sz="quarter" idx="16"/>
          </p:nvPr>
        </p:nvSpPr>
        <p:spPr/>
        <p:txBody>
          <a:bodyPr rtlCol="0"/>
          <a:lstStyle/>
          <a:p>
            <a:fld id="{D4405B0F-8047-451B-B0AF-F3C33BCC71BD}" type="slidenum">
              <a:rPr lang="fr-FR" smtClean="0"/>
              <a:pPr/>
              <a:t>‹N°›</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648AF82C-F05D-415D-93FD-A2439A5ABA08}" type="datetime1">
              <a:rPr lang="fr-FR" smtClean="0"/>
              <a:pPr/>
              <a:t>11/03/2016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D4405B0F-8047-451B-B0AF-F3C33BCC71B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51BAE8C-E8F7-44DD-ABA0-F469D6C62821}" type="datetime1">
              <a:rPr lang="fr-FR" smtClean="0"/>
              <a:pPr/>
              <a:t>11/03/2016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D4405B0F-8047-451B-B0AF-F3C33BCC71B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5A95B537-9B32-4C67-B609-FEEEB5F1216A}" type="datetime1">
              <a:rPr lang="fr-FR" smtClean="0"/>
              <a:pPr/>
              <a:t>11/03/2016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D4405B0F-8047-451B-B0AF-F3C33BCC71BD}" type="slidenum">
              <a:rPr lang="fr-FR" smtClean="0"/>
              <a:pPr/>
              <a:t>‹N°›</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A0B19AD9-F127-4124-8FC3-D082BDD23BB7}" type="datetime1">
              <a:rPr lang="fr-FR" smtClean="0"/>
              <a:pPr/>
              <a:t>11/03/2016</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D4405B0F-8047-451B-B0AF-F3C33BCC71BD}" type="slidenum">
              <a:rPr lang="fr-FR" smtClean="0"/>
              <a:pPr/>
              <a:t>‹N°›</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09CADD9-D82C-43A6-87F7-D12CF218F0AC}" type="datetime1">
              <a:rPr lang="fr-FR" smtClean="0"/>
              <a:pPr/>
              <a:t>11/03/2016</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4405B0F-8047-451B-B0AF-F3C33BCC71B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de-DE" dirty="0" smtClean="0"/>
              <a:t>Analyse des </a:t>
            </a:r>
            <a:r>
              <a:rPr lang="de-DE" dirty="0" err="1" smtClean="0"/>
              <a:t>risques</a:t>
            </a:r>
            <a:endParaRPr lang="fr-FR" dirty="0"/>
          </a:p>
        </p:txBody>
      </p:sp>
      <p:sp>
        <p:nvSpPr>
          <p:cNvPr id="3" name="Sous-titre 2"/>
          <p:cNvSpPr>
            <a:spLocks noGrp="1"/>
          </p:cNvSpPr>
          <p:nvPr>
            <p:ph type="subTitle" idx="1"/>
          </p:nvPr>
        </p:nvSpPr>
        <p:spPr/>
        <p:txBody>
          <a:bodyPr/>
          <a:lstStyle/>
          <a:p>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différentes zones de risque </a:t>
            </a:r>
            <a:endParaRPr lang="fr-FR" dirty="0"/>
          </a:p>
        </p:txBody>
      </p:sp>
      <p:sp>
        <p:nvSpPr>
          <p:cNvPr id="3" name="Espace réservé du contenu 2"/>
          <p:cNvSpPr>
            <a:spLocks noGrp="1"/>
          </p:cNvSpPr>
          <p:nvPr>
            <p:ph sz="quarter" idx="1"/>
          </p:nvPr>
        </p:nvSpPr>
        <p:spPr/>
        <p:txBody>
          <a:bodyPr/>
          <a:lstStyle/>
          <a:p>
            <a:endParaRPr lang="fr-FR"/>
          </a:p>
        </p:txBody>
      </p:sp>
      <p:pic>
        <p:nvPicPr>
          <p:cNvPr id="3074" name="Picture 2"/>
          <p:cNvPicPr>
            <a:picLocks noChangeAspect="1" noChangeArrowheads="1"/>
          </p:cNvPicPr>
          <p:nvPr/>
        </p:nvPicPr>
        <p:blipFill>
          <a:blip r:embed="rId2"/>
          <a:srcRect/>
          <a:stretch>
            <a:fillRect/>
          </a:stretch>
        </p:blipFill>
        <p:spPr bwMode="auto">
          <a:xfrm>
            <a:off x="1071538" y="1500174"/>
            <a:ext cx="6286544" cy="5224458"/>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normAutofit fontScale="85000" lnSpcReduction="20000"/>
          </a:bodyPr>
          <a:lstStyle/>
          <a:p>
            <a:fld id="{D4405B0F-8047-451B-B0AF-F3C33BCC71BD}"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différentes zones de risque </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11</a:t>
            </a:fld>
            <a:endParaRPr lang="fr-FR"/>
          </a:p>
        </p:txBody>
      </p:sp>
      <p:sp>
        <p:nvSpPr>
          <p:cNvPr id="4" name="Espace réservé du contenu 3"/>
          <p:cNvSpPr>
            <a:spLocks noGrp="1"/>
          </p:cNvSpPr>
          <p:nvPr>
            <p:ph sz="quarter" idx="1"/>
          </p:nvPr>
        </p:nvSpPr>
        <p:spPr>
          <a:xfrm>
            <a:off x="214282" y="1785926"/>
            <a:ext cx="8551766" cy="5072074"/>
          </a:xfrm>
        </p:spPr>
        <p:txBody>
          <a:bodyPr>
            <a:normAutofit fontScale="77500" lnSpcReduction="20000"/>
          </a:bodyPr>
          <a:lstStyle/>
          <a:p>
            <a:endParaRPr lang="fr-FR" dirty="0" smtClean="0"/>
          </a:p>
          <a:p>
            <a:pPr>
              <a:buFont typeface="Arial" pitchFamily="34" charset="0"/>
              <a:buChar char="•"/>
            </a:pPr>
            <a:r>
              <a:rPr lang="fr-FR" dirty="0" smtClean="0"/>
              <a:t>Les risques ayant une occurrence et un impact faible sont négligeables. </a:t>
            </a:r>
          </a:p>
          <a:p>
            <a:pPr>
              <a:buFont typeface="Arial" pitchFamily="34" charset="0"/>
              <a:buChar char="•"/>
            </a:pPr>
            <a:r>
              <a:rPr lang="fr-FR" dirty="0" smtClean="0"/>
              <a:t>Les risques ayant une forte occurrence et un impact important ne doivent pas exister, autrement une remise en cause des activités de l’entreprise est nécessaire. </a:t>
            </a:r>
          </a:p>
          <a:p>
            <a:pPr>
              <a:buFont typeface="Arial" pitchFamily="34" charset="0"/>
              <a:buChar char="•"/>
            </a:pPr>
            <a:r>
              <a:rPr lang="fr-FR" dirty="0" smtClean="0"/>
              <a:t>Les risques ayant une occurrence forte et un impact faible sont acceptés, leur coût est généralement inclus dans les coûts opérationnels de l’organisation. </a:t>
            </a:r>
          </a:p>
          <a:p>
            <a:pPr>
              <a:buFont typeface="Arial" pitchFamily="34" charset="0"/>
              <a:buChar char="•"/>
            </a:pPr>
            <a:r>
              <a:rPr lang="fr-FR" dirty="0" smtClean="0"/>
              <a:t>Les risques ayant une occurrence faible et un impact lourd sont à transférer. Ils peuvent être couverts par une assurance ou un tiers. </a:t>
            </a:r>
          </a:p>
          <a:p>
            <a:pPr>
              <a:buFont typeface="Arial" pitchFamily="34" charset="0"/>
              <a:buChar char="•"/>
            </a:pPr>
            <a:r>
              <a:rPr lang="fr-FR" dirty="0" smtClean="0"/>
              <a:t>Les autres risques, en général majoritaires, sont traités au cas par cas et sont au centre du processus de gestion des risques ; l’objectif, étant de diminuer les risques en les rapprochant au maximum de l’origine de l’axe (mitigation du risque à l’aide de contrôles).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Le processus de gestion des risques</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12</a:t>
            </a:fld>
            <a:endParaRPr lang="fr-FR"/>
          </a:p>
        </p:txBody>
      </p:sp>
      <p:sp>
        <p:nvSpPr>
          <p:cNvPr id="4" name="Espace réservé du contenu 3"/>
          <p:cNvSpPr>
            <a:spLocks noGrp="1"/>
          </p:cNvSpPr>
          <p:nvPr>
            <p:ph sz="quarter" idx="1"/>
          </p:nvPr>
        </p:nvSpPr>
        <p:spPr>
          <a:xfrm>
            <a:off x="285720" y="1600200"/>
            <a:ext cx="8480328" cy="4829196"/>
          </a:xfrm>
        </p:spPr>
        <p:txBody>
          <a:bodyPr>
            <a:normAutofit fontScale="85000" lnSpcReduction="10000"/>
          </a:bodyPr>
          <a:lstStyle/>
          <a:p>
            <a:pPr marL="179388" indent="263525">
              <a:buFont typeface="Wingdings" pitchFamily="2" charset="2"/>
              <a:buChar char="q"/>
            </a:pPr>
            <a:r>
              <a:rPr lang="fr-FR" b="1" dirty="0" smtClean="0"/>
              <a:t>La définition des exigences de sécurité </a:t>
            </a:r>
            <a:r>
              <a:rPr lang="fr-FR" dirty="0" smtClean="0"/>
              <a:t>est souvent effectuée de manière incrémentale et par raffinement successif. En effet, on conseille bien souvent de débuter par des exigences générales (de niveau stratégique) pour les raffiner ensuite en des exigences plus précises (vers le niveau opérationnel). </a:t>
            </a:r>
          </a:p>
          <a:p>
            <a:pPr marL="179388" indent="263525">
              <a:buFont typeface="Wingdings" pitchFamily="2" charset="2"/>
              <a:buChar char="q"/>
            </a:pPr>
            <a:r>
              <a:rPr lang="fr-FR" b="1" dirty="0" smtClean="0"/>
              <a:t>La sélection des contrôles: </a:t>
            </a:r>
            <a:r>
              <a:rPr lang="fr-FR" dirty="0" smtClean="0"/>
              <a:t>Les contrôles sont l’instanciation des exigences de bas niveau pour le système cible étudié. Ici sont définis les choix techniques des solutions de sécurité, influencés par le système déjà en place, les compétences disponibles … </a:t>
            </a:r>
          </a:p>
          <a:p>
            <a:pPr marL="179388" indent="263525">
              <a:buFont typeface="Wingdings" pitchFamily="2" charset="2"/>
              <a:buChar char="q"/>
            </a:pPr>
            <a:r>
              <a:rPr lang="fr-FR" dirty="0" smtClean="0"/>
              <a:t>Une fois les contrôles sélectionnés, il reste alors à les </a:t>
            </a:r>
            <a:r>
              <a:rPr lang="fr-FR" b="1" dirty="0" smtClean="0"/>
              <a:t>Implémenter</a:t>
            </a:r>
            <a:r>
              <a:rPr lang="fr-FR" dirty="0" smtClean="0"/>
              <a:t> dans le SI et à éventuellement les tester et les évaluer. </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Méthodes d’analyse des risques </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13</a:t>
            </a:fld>
            <a:endParaRPr lang="fr-FR"/>
          </a:p>
        </p:txBody>
      </p:sp>
      <p:sp>
        <p:nvSpPr>
          <p:cNvPr id="4" name="Espace réservé du contenu 3"/>
          <p:cNvSpPr>
            <a:spLocks noGrp="1"/>
          </p:cNvSpPr>
          <p:nvPr>
            <p:ph sz="quarter" idx="1"/>
          </p:nvPr>
        </p:nvSpPr>
        <p:spPr/>
        <p:txBody>
          <a:bodyPr/>
          <a:lstStyle/>
          <a:p>
            <a:r>
              <a:rPr lang="fr-FR" dirty="0" smtClean="0"/>
              <a:t>Plus de 200 méthodes de gestion/analyse des risques sont déclinées actuellement à travers le monde.</a:t>
            </a:r>
          </a:p>
          <a:p>
            <a:pPr marL="442913" indent="-319088">
              <a:buFont typeface="Wingdings" pitchFamily="2" charset="2"/>
              <a:buChar char="Ø"/>
            </a:pPr>
            <a:r>
              <a:rPr lang="fr-FR" b="1" dirty="0" smtClean="0"/>
              <a:t>EBIOS</a:t>
            </a:r>
            <a:r>
              <a:rPr lang="fr-FR" dirty="0" smtClean="0"/>
              <a:t> (Expression des Besoins et Identification des Objectifs de Sécurité)</a:t>
            </a:r>
            <a:r>
              <a:rPr lang="fr-FR" b="1" dirty="0" smtClean="0"/>
              <a:t> </a:t>
            </a:r>
            <a:r>
              <a:rPr lang="fr-FR" dirty="0" smtClean="0"/>
              <a:t>.</a:t>
            </a:r>
          </a:p>
          <a:p>
            <a:pPr marL="442913" indent="-319088">
              <a:buFont typeface="Wingdings" pitchFamily="2" charset="2"/>
              <a:buChar char="Ø"/>
            </a:pPr>
            <a:r>
              <a:rPr lang="fr-FR" b="1" dirty="0" smtClean="0"/>
              <a:t>MEHARI </a:t>
            </a:r>
            <a:r>
              <a:rPr lang="fr-FR" dirty="0" smtClean="0"/>
              <a:t>(Méthode Harmonisée d’Analyse de </a:t>
            </a:r>
            <a:r>
              <a:rPr lang="fr-FR" dirty="0" err="1" smtClean="0"/>
              <a:t>RIsques</a:t>
            </a:r>
            <a:r>
              <a:rPr lang="fr-FR" dirty="0" smtClean="0"/>
              <a:t>).</a:t>
            </a:r>
          </a:p>
          <a:p>
            <a:pPr marL="442913" indent="-319088">
              <a:buFont typeface="Wingdings" pitchFamily="2" charset="2"/>
              <a:buChar char="Ø"/>
            </a:pPr>
            <a:r>
              <a:rPr lang="fr-FR" b="1" dirty="0" smtClean="0"/>
              <a:t>OCTAVE</a:t>
            </a:r>
            <a:r>
              <a:rPr lang="en-US" dirty="0" smtClean="0"/>
              <a:t> (Operationally Critical Threat, Asset, and Vulnerability Evaluation)</a:t>
            </a:r>
            <a:r>
              <a:rPr lang="fr-FR" dirty="0" smtClean="0"/>
              <a:t>.</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EBIOS</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14</a:t>
            </a:fld>
            <a:endParaRPr lang="fr-FR"/>
          </a:p>
        </p:txBody>
      </p:sp>
      <p:sp>
        <p:nvSpPr>
          <p:cNvPr id="4" name="Espace réservé du contenu 3"/>
          <p:cNvSpPr>
            <a:spLocks noGrp="1"/>
          </p:cNvSpPr>
          <p:nvPr>
            <p:ph sz="quarter" idx="1"/>
          </p:nvPr>
        </p:nvSpPr>
        <p:spPr/>
        <p:txBody>
          <a:bodyPr/>
          <a:lstStyle/>
          <a:p>
            <a:pPr marL="55563" indent="-55563">
              <a:buNone/>
            </a:pPr>
            <a:r>
              <a:rPr lang="fr-FR" dirty="0" smtClean="0"/>
              <a:t>Créée en 1995, se compose de cinq guides (Introduction, Démarche, Techniques, Outillages pour l’appréciation des risques et Outillages pour le traitement des risques) et d’un logiciel support. Sa diffusion est gratuite. La méthode a pour objectif la formalisation d’objectifs de sécurité adaptés aux besoins du système audité (et de son contexte).</a:t>
            </a: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EBIOS</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15</a:t>
            </a:fld>
            <a:endParaRPr lang="fr-FR"/>
          </a:p>
        </p:txBody>
      </p:sp>
      <p:sp>
        <p:nvSpPr>
          <p:cNvPr id="6" name="ZoneTexte 5"/>
          <p:cNvSpPr txBox="1"/>
          <p:nvPr/>
        </p:nvSpPr>
        <p:spPr>
          <a:xfrm>
            <a:off x="500034" y="1714488"/>
            <a:ext cx="2857520" cy="369332"/>
          </a:xfrm>
          <a:prstGeom prst="rect">
            <a:avLst/>
          </a:prstGeom>
          <a:noFill/>
        </p:spPr>
        <p:txBody>
          <a:bodyPr wrap="square" rtlCol="0">
            <a:spAutoFit/>
          </a:bodyPr>
          <a:lstStyle/>
          <a:p>
            <a:r>
              <a:rPr lang="fr-FR" b="1" dirty="0" smtClean="0"/>
              <a:t>Démarche EBIOS globale </a:t>
            </a:r>
            <a:endParaRPr lang="fr-FR" dirty="0"/>
          </a:p>
        </p:txBody>
      </p:sp>
      <p:sp>
        <p:nvSpPr>
          <p:cNvPr id="7" name="Espace réservé du contenu 6"/>
          <p:cNvSpPr>
            <a:spLocks noGrp="1"/>
          </p:cNvSpPr>
          <p:nvPr>
            <p:ph sz="quarter" idx="1"/>
          </p:nvPr>
        </p:nvSpPr>
        <p:spPr>
          <a:xfrm>
            <a:off x="612648" y="1600200"/>
            <a:ext cx="8153400" cy="614354"/>
          </a:xfrm>
        </p:spPr>
        <p:txBody>
          <a:bodyPr/>
          <a:lstStyle/>
          <a:p>
            <a:endParaRPr lang="fr-FR" dirty="0"/>
          </a:p>
        </p:txBody>
      </p:sp>
      <p:pic>
        <p:nvPicPr>
          <p:cNvPr id="4" name="Picture 2"/>
          <p:cNvPicPr>
            <a:picLocks noChangeAspect="1" noChangeArrowheads="1"/>
          </p:cNvPicPr>
          <p:nvPr/>
        </p:nvPicPr>
        <p:blipFill>
          <a:blip r:embed="rId2"/>
          <a:srcRect/>
          <a:stretch>
            <a:fillRect/>
          </a:stretch>
        </p:blipFill>
        <p:spPr bwMode="auto">
          <a:xfrm>
            <a:off x="2357422" y="2331707"/>
            <a:ext cx="5138762" cy="45262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EBIOS</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16</a:t>
            </a:fld>
            <a:endParaRPr lang="fr-FR"/>
          </a:p>
        </p:txBody>
      </p:sp>
      <p:sp>
        <p:nvSpPr>
          <p:cNvPr id="4" name="Espace réservé du contenu 3"/>
          <p:cNvSpPr>
            <a:spLocks noGrp="1"/>
          </p:cNvSpPr>
          <p:nvPr>
            <p:ph sz="quarter" idx="1"/>
          </p:nvPr>
        </p:nvSpPr>
        <p:spPr>
          <a:xfrm>
            <a:off x="357158" y="1600200"/>
            <a:ext cx="8408890" cy="4972072"/>
          </a:xfrm>
        </p:spPr>
        <p:txBody>
          <a:bodyPr>
            <a:normAutofit fontScale="92500" lnSpcReduction="20000"/>
          </a:bodyPr>
          <a:lstStyle/>
          <a:p>
            <a:r>
              <a:rPr lang="fr-FR" dirty="0" smtClean="0"/>
              <a:t>L'</a:t>
            </a:r>
            <a:r>
              <a:rPr lang="fr-FR" b="1" dirty="0" smtClean="0"/>
              <a:t>étude du contexte</a:t>
            </a:r>
            <a:r>
              <a:rPr lang="fr-FR" dirty="0" smtClean="0"/>
              <a:t> Cette étape délimite le périmètre de l'étude : architecture du système d'information, contraintes techniques et réglementaires, le détail des équipements, des logiciels et de l'organisation humaine de l'entreprise...</a:t>
            </a:r>
          </a:p>
          <a:p>
            <a:r>
              <a:rPr lang="fr-FR" dirty="0" smtClean="0"/>
              <a:t>L'</a:t>
            </a:r>
            <a:r>
              <a:rPr lang="fr-FR" b="1" dirty="0" smtClean="0"/>
              <a:t>expression des besoins de sécurité</a:t>
            </a:r>
            <a:r>
              <a:rPr lang="fr-FR" dirty="0" smtClean="0"/>
              <a:t> permet d'estimer les risques et de définir les critères de risque. Les utilisateurs du SI expriment durant cette étape leurs besoins de sécurité en fonction des impacts . </a:t>
            </a:r>
          </a:p>
          <a:p>
            <a:r>
              <a:rPr lang="fr-FR" dirty="0" smtClean="0"/>
              <a:t>L'</a:t>
            </a:r>
            <a:r>
              <a:rPr lang="fr-FR" b="1" dirty="0" smtClean="0"/>
              <a:t>étude des menaces</a:t>
            </a:r>
            <a:r>
              <a:rPr lang="fr-FR" dirty="0" smtClean="0"/>
              <a:t> permet d'identifier les risques en fonction non plus des besoins des utilisateurs mais en fonction de l'architecture technique du système d'information (matériels, de l'architecture réseau et des logiciels employés). </a:t>
            </a:r>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EBIOS</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17</a:t>
            </a:fld>
            <a:endParaRPr lang="fr-FR"/>
          </a:p>
        </p:txBody>
      </p:sp>
      <p:sp>
        <p:nvSpPr>
          <p:cNvPr id="4" name="Espace réservé du contenu 3"/>
          <p:cNvSpPr>
            <a:spLocks noGrp="1"/>
          </p:cNvSpPr>
          <p:nvPr>
            <p:ph sz="quarter" idx="1"/>
          </p:nvPr>
        </p:nvSpPr>
        <p:spPr/>
        <p:txBody>
          <a:bodyPr>
            <a:normAutofit fontScale="85000" lnSpcReduction="20000"/>
          </a:bodyPr>
          <a:lstStyle/>
          <a:p>
            <a:r>
              <a:rPr lang="fr-FR" dirty="0" smtClean="0"/>
              <a:t>L'</a:t>
            </a:r>
            <a:r>
              <a:rPr lang="fr-FR" b="1" dirty="0" smtClean="0"/>
              <a:t>identification des objectifs de sécurité</a:t>
            </a:r>
            <a:r>
              <a:rPr lang="fr-FR" dirty="0" smtClean="0"/>
              <a:t> confronte les besoins de sécurité exprimés et les menaces identifiées afin de mettre en évidence les risques contre lesquels le SI doit être protégé.</a:t>
            </a:r>
          </a:p>
          <a:p>
            <a:r>
              <a:rPr lang="fr-FR" dirty="0" smtClean="0"/>
              <a:t>La </a:t>
            </a:r>
            <a:r>
              <a:rPr lang="fr-FR" b="1" dirty="0" smtClean="0"/>
              <a:t>détermination des exigences de sécurité</a:t>
            </a:r>
            <a:r>
              <a:rPr lang="fr-FR" dirty="0" smtClean="0"/>
              <a:t> permet de déterminer jusqu'où on devra aller dans les exigences de sécurité. Il est évident qu'une entreprise ne peut faire face à tout type de risques, certains doivent être acceptés afin que le coût de la protection ne soit pas </a:t>
            </a:r>
            <a:r>
              <a:rPr lang="fr-FR" dirty="0" err="1" smtClean="0"/>
              <a:t>exhorbitant</a:t>
            </a:r>
            <a:r>
              <a:rPr lang="fr-FR" dirty="0" smtClean="0"/>
              <a:t>. </a:t>
            </a:r>
          </a:p>
          <a:p>
            <a:pPr>
              <a:buNone/>
            </a:pPr>
            <a:r>
              <a:rPr lang="fr-FR" dirty="0" smtClean="0"/>
              <a:t>EBIOS fournit donc la méthode permettant de </a:t>
            </a:r>
            <a:r>
              <a:rPr lang="fr-FR" dirty="0" err="1" smtClean="0"/>
              <a:t>contruire</a:t>
            </a:r>
            <a:r>
              <a:rPr lang="fr-FR" dirty="0" smtClean="0"/>
              <a:t> une politique de sécurité en fonction d'une analyse des risques qui repose sur le contexte de l'entreprise et des vulnérabilités liées à son SI</a:t>
            </a:r>
          </a:p>
          <a:p>
            <a:pPr>
              <a:buNone/>
            </a:pP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MEHARI</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18</a:t>
            </a:fld>
            <a:endParaRPr lang="fr-FR"/>
          </a:p>
        </p:txBody>
      </p:sp>
      <p:sp>
        <p:nvSpPr>
          <p:cNvPr id="4" name="Espace réservé du contenu 3"/>
          <p:cNvSpPr>
            <a:spLocks noGrp="1"/>
          </p:cNvSpPr>
          <p:nvPr>
            <p:ph sz="quarter" idx="1"/>
          </p:nvPr>
        </p:nvSpPr>
        <p:spPr/>
        <p:txBody>
          <a:bodyPr/>
          <a:lstStyle/>
          <a:p>
            <a:r>
              <a:rPr lang="fr-FR" dirty="0" smtClean="0"/>
              <a:t>MEHARI demeure une des méthodes d’analyse des risques les plus utilisées actuellement. Elle est dérivée de deux autres méthodes d’analyse des risques (MARION et MELISA). MEHARI est maintenue en France par le CLUSIF (Club de la Sécurité des Systèmes d’Information Français) , via notamment le Groupe de Travail dédié à cette méthode.</a:t>
            </a:r>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MEHARI</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19</a:t>
            </a:fld>
            <a:endParaRPr lang="fr-FR"/>
          </a:p>
        </p:txBody>
      </p:sp>
      <p:pic>
        <p:nvPicPr>
          <p:cNvPr id="1026" name="Picture 2"/>
          <p:cNvPicPr>
            <a:picLocks noGrp="1" noChangeAspect="1" noChangeArrowheads="1"/>
          </p:cNvPicPr>
          <p:nvPr>
            <p:ph sz="quarter" idx="1"/>
          </p:nvPr>
        </p:nvPicPr>
        <p:blipFill>
          <a:blip r:embed="rId2"/>
          <a:srcRect/>
          <a:stretch>
            <a:fillRect/>
          </a:stretch>
        </p:blipFill>
        <p:spPr bwMode="auto">
          <a:xfrm>
            <a:off x="857224" y="1643050"/>
            <a:ext cx="7500990" cy="4818344"/>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Gestion des risques</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2</a:t>
            </a:fld>
            <a:endParaRPr lang="fr-FR"/>
          </a:p>
        </p:txBody>
      </p:sp>
      <p:sp>
        <p:nvSpPr>
          <p:cNvPr id="4" name="Espace réservé du contenu 3"/>
          <p:cNvSpPr>
            <a:spLocks noGrp="1"/>
          </p:cNvSpPr>
          <p:nvPr>
            <p:ph sz="quarter" idx="1"/>
          </p:nvPr>
        </p:nvSpPr>
        <p:spPr>
          <a:xfrm>
            <a:off x="285720" y="1600200"/>
            <a:ext cx="8480328" cy="4495800"/>
          </a:xfrm>
        </p:spPr>
        <p:txBody>
          <a:bodyPr>
            <a:normAutofit fontScale="92500" lnSpcReduction="10000"/>
          </a:bodyPr>
          <a:lstStyle/>
          <a:p>
            <a:endParaRPr lang="fr-FR" dirty="0" smtClean="0"/>
          </a:p>
          <a:p>
            <a:r>
              <a:rPr lang="fr-FR" dirty="0" smtClean="0"/>
              <a:t> La gestion des risques est définie par l’ISO comme l’ensemble des activités coordonnées visant à diriger et piloter un organisme vis-à-vis du risque. On dégage en général trois finalités à la gestion des risques pour les SI : </a:t>
            </a:r>
          </a:p>
          <a:p>
            <a:pPr>
              <a:buNone/>
            </a:pPr>
            <a:r>
              <a:rPr lang="fr-FR" dirty="0" smtClean="0"/>
              <a:t>1. Améliorer la sécurisation des systèmes d’information. </a:t>
            </a:r>
          </a:p>
          <a:p>
            <a:pPr>
              <a:buNone/>
            </a:pPr>
            <a:r>
              <a:rPr lang="fr-FR" dirty="0" smtClean="0"/>
              <a:t>2. Justifier le budget alloué à la sécurisation du système d’information. </a:t>
            </a:r>
          </a:p>
          <a:p>
            <a:pPr>
              <a:buNone/>
            </a:pPr>
            <a:r>
              <a:rPr lang="fr-FR" dirty="0" smtClean="0"/>
              <a:t>3. Prouver la crédibilité du système d’information à l’aide des analyses effectuées. </a:t>
            </a:r>
          </a:p>
          <a:p>
            <a:pPr>
              <a:buNone/>
            </a:pP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MEHARI</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20</a:t>
            </a:fld>
            <a:endParaRPr lang="fr-FR"/>
          </a:p>
        </p:txBody>
      </p:sp>
      <p:sp>
        <p:nvSpPr>
          <p:cNvPr id="4" name="Espace réservé du contenu 3"/>
          <p:cNvSpPr>
            <a:spLocks noGrp="1"/>
          </p:cNvSpPr>
          <p:nvPr>
            <p:ph sz="quarter" idx="1"/>
          </p:nvPr>
        </p:nvSpPr>
        <p:spPr/>
        <p:txBody>
          <a:bodyPr>
            <a:normAutofit fontScale="77500" lnSpcReduction="20000"/>
          </a:bodyPr>
          <a:lstStyle/>
          <a:p>
            <a:endParaRPr lang="fr-FR" dirty="0" smtClean="0"/>
          </a:p>
          <a:p>
            <a:pPr>
              <a:buNone/>
            </a:pPr>
            <a:r>
              <a:rPr lang="fr-FR" dirty="0" smtClean="0"/>
              <a:t>MEHARI est composée de plusieurs modules permettent notamment : </a:t>
            </a:r>
          </a:p>
          <a:p>
            <a:r>
              <a:rPr lang="fr-FR" dirty="0" smtClean="0"/>
              <a:t>• D’</a:t>
            </a:r>
            <a:r>
              <a:rPr lang="fr-FR" b="1" dirty="0" smtClean="0"/>
              <a:t>analyser les enjeux de la sécurité</a:t>
            </a:r>
            <a:r>
              <a:rPr lang="fr-FR" dirty="0" smtClean="0"/>
              <a:t> (en décrivant les types de dysfonctionnements redoutés) et de classifier les ressources et informations selon les trois critères sécurité de base (Confidentialité, Intégrité, Disponibilité). </a:t>
            </a:r>
          </a:p>
          <a:p>
            <a:r>
              <a:rPr lang="fr-FR" dirty="0" smtClean="0"/>
              <a:t>• D’</a:t>
            </a:r>
            <a:r>
              <a:rPr lang="fr-FR" b="1" dirty="0" smtClean="0"/>
              <a:t>auditer les services de sécurité</a:t>
            </a:r>
            <a:r>
              <a:rPr lang="fr-FR" dirty="0" smtClean="0"/>
              <a:t>, de manière à prendre en compte l’efficacité de chacun, son contrôle, et de synthétiser les vulnérabilités. </a:t>
            </a:r>
          </a:p>
          <a:p>
            <a:r>
              <a:rPr lang="fr-FR" dirty="0" smtClean="0"/>
              <a:t>• D’</a:t>
            </a:r>
            <a:r>
              <a:rPr lang="fr-FR" b="1" dirty="0" smtClean="0"/>
              <a:t>analyser les situations de risques</a:t>
            </a:r>
            <a:r>
              <a:rPr lang="fr-FR" dirty="0" smtClean="0"/>
              <a:t>, permettant d’évaluer les potentialités et les impacts intrinsèques, ainsi que les facteurs d’atténuation de risque, puis, enfin, de déduire un indicateur de gravité de risque. </a:t>
            </a:r>
          </a:p>
          <a:p>
            <a:pPr>
              <a:buNone/>
            </a:pP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MEHARI</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21</a:t>
            </a:fld>
            <a:endParaRPr lang="fr-FR"/>
          </a:p>
        </p:txBody>
      </p:sp>
      <p:sp>
        <p:nvSpPr>
          <p:cNvPr id="4" name="Espace réservé du contenu 3"/>
          <p:cNvSpPr>
            <a:spLocks noGrp="1"/>
          </p:cNvSpPr>
          <p:nvPr>
            <p:ph sz="quarter" idx="1"/>
          </p:nvPr>
        </p:nvSpPr>
        <p:spPr>
          <a:xfrm>
            <a:off x="214282" y="1600200"/>
            <a:ext cx="8551766" cy="4829196"/>
          </a:xfrm>
        </p:spPr>
        <p:txBody>
          <a:bodyPr>
            <a:normAutofit fontScale="77500" lnSpcReduction="20000"/>
          </a:bodyPr>
          <a:lstStyle/>
          <a:p>
            <a:endParaRPr lang="fr-FR" dirty="0" smtClean="0"/>
          </a:p>
          <a:p>
            <a:pPr>
              <a:buNone/>
            </a:pPr>
            <a:r>
              <a:rPr lang="fr-FR" dirty="0" err="1" smtClean="0"/>
              <a:t>Mehari</a:t>
            </a:r>
            <a:r>
              <a:rPr lang="fr-FR" dirty="0" smtClean="0"/>
              <a:t> s'articule autour de 3 types de livrables :</a:t>
            </a:r>
          </a:p>
          <a:p>
            <a:r>
              <a:rPr lang="fr-FR" dirty="0" smtClean="0"/>
              <a:t>Le </a:t>
            </a:r>
            <a:r>
              <a:rPr lang="fr-FR" b="1" dirty="0" smtClean="0"/>
              <a:t>Plan Stratégique de Sécurité</a:t>
            </a:r>
            <a:r>
              <a:rPr lang="fr-FR" dirty="0" smtClean="0"/>
              <a:t> fixe les objectifs de sécurité ainsi que les métriques permettant de les mesurer. Il définit la politique de sécurité ainsi que la charte d'utilisation du SI pour ses utilisateurs.</a:t>
            </a:r>
          </a:p>
          <a:p>
            <a:r>
              <a:rPr lang="fr-FR" dirty="0" smtClean="0"/>
              <a:t>Les </a:t>
            </a:r>
            <a:r>
              <a:rPr lang="fr-FR" b="1" dirty="0" smtClean="0"/>
              <a:t>Plans Opérationnels de Sécurité</a:t>
            </a:r>
            <a:r>
              <a:rPr lang="fr-FR" dirty="0" smtClean="0"/>
              <a:t> définissent les mesures de sécurité qui doivent être mises en œuvre. Une évaluation de chaque risque (probabilité, impact) est réalisée permettant d'exprimer les besoins de sécurité, et par la même les mesures de protections nécessaires. Enfin, une planification de la mise à niveau de la sécurité du SI est faite.</a:t>
            </a:r>
          </a:p>
          <a:p>
            <a:r>
              <a:rPr lang="fr-FR" dirty="0" smtClean="0"/>
              <a:t>Le </a:t>
            </a:r>
            <a:r>
              <a:rPr lang="fr-FR" b="1" dirty="0" smtClean="0"/>
              <a:t>Plan Opérationnel d'Entreprise</a:t>
            </a:r>
            <a:r>
              <a:rPr lang="fr-FR" dirty="0" smtClean="0"/>
              <a:t> assure le suivi de la sécurité par l'élaboration d'indicateurs sur les risques identifiés et le choix des scénarios de catastrophe contre lesquels il faut se prémunir.</a:t>
            </a:r>
          </a:p>
          <a:p>
            <a:pPr>
              <a:buNone/>
            </a:pPr>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OCTAVE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22</a:t>
            </a:fld>
            <a:endParaRPr lang="fr-FR"/>
          </a:p>
        </p:txBody>
      </p:sp>
      <p:pic>
        <p:nvPicPr>
          <p:cNvPr id="2050" name="Picture 2"/>
          <p:cNvPicPr>
            <a:picLocks noGrp="1" noChangeAspect="1" noChangeArrowheads="1"/>
          </p:cNvPicPr>
          <p:nvPr>
            <p:ph sz="quarter" idx="1"/>
          </p:nvPr>
        </p:nvPicPr>
        <p:blipFill>
          <a:blip r:embed="rId2"/>
          <a:srcRect/>
          <a:stretch>
            <a:fillRect/>
          </a:stretch>
        </p:blipFill>
        <p:spPr bwMode="auto">
          <a:xfrm>
            <a:off x="0" y="4857760"/>
            <a:ext cx="8929750" cy="1446883"/>
          </a:xfrm>
          <a:prstGeom prst="rect">
            <a:avLst/>
          </a:prstGeom>
          <a:noFill/>
          <a:ln w="9525">
            <a:noFill/>
            <a:miter lim="800000"/>
            <a:headEnd/>
            <a:tailEnd/>
          </a:ln>
          <a:effectLst/>
        </p:spPr>
      </p:pic>
      <p:sp>
        <p:nvSpPr>
          <p:cNvPr id="5" name="ZoneTexte 4"/>
          <p:cNvSpPr txBox="1"/>
          <p:nvPr/>
        </p:nvSpPr>
        <p:spPr>
          <a:xfrm>
            <a:off x="357158" y="1928802"/>
            <a:ext cx="8358246" cy="1815882"/>
          </a:xfrm>
          <a:prstGeom prst="rect">
            <a:avLst/>
          </a:prstGeom>
          <a:noFill/>
        </p:spPr>
        <p:txBody>
          <a:bodyPr wrap="square" rtlCol="0">
            <a:spAutoFit/>
          </a:bodyPr>
          <a:lstStyle/>
          <a:p>
            <a:r>
              <a:rPr lang="fr-FR" sz="2800" dirty="0" smtClean="0"/>
              <a:t>OCTAVE est une méthode d’évaluation des vulnérabilités et des menaces sur les actifs opérationnels. Une fois ces derniers identifiés, la méthode permet de mesurer les menaces et les vulnérabilités pesant sur eux. </a:t>
            </a:r>
            <a:endParaRPr lang="fr-FR"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OCTAVE</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23</a:t>
            </a:fld>
            <a:endParaRPr lang="fr-FR"/>
          </a:p>
        </p:txBody>
      </p:sp>
      <p:sp>
        <p:nvSpPr>
          <p:cNvPr id="4" name="Espace réservé du contenu 3"/>
          <p:cNvSpPr>
            <a:spLocks noGrp="1"/>
          </p:cNvSpPr>
          <p:nvPr>
            <p:ph sz="quarter" idx="1"/>
          </p:nvPr>
        </p:nvSpPr>
        <p:spPr>
          <a:xfrm>
            <a:off x="285720" y="1600200"/>
            <a:ext cx="8480328" cy="4757758"/>
          </a:xfrm>
        </p:spPr>
        <p:txBody>
          <a:bodyPr>
            <a:normAutofit fontScale="92500" lnSpcReduction="20000"/>
          </a:bodyPr>
          <a:lstStyle/>
          <a:p>
            <a:pPr>
              <a:buNone/>
            </a:pPr>
            <a:r>
              <a:rPr lang="fr-FR" dirty="0" smtClean="0"/>
              <a:t>Les trois phases suivantes déclinées au cœur d’OCTAVE, respectent l’analyse progressive des trois blocs des concepts de gestion des risques présentés en amont : </a:t>
            </a:r>
          </a:p>
          <a:p>
            <a:r>
              <a:rPr lang="fr-FR" b="1" dirty="0" smtClean="0"/>
              <a:t>La phase 1 </a:t>
            </a:r>
            <a:r>
              <a:rPr lang="fr-FR" dirty="0" smtClean="0"/>
              <a:t>(vue organisationnelle) permet d’identifier les ressources informatiques importantes, les menaces associées et les exigences de sécurité qui leur sont associées. </a:t>
            </a:r>
          </a:p>
          <a:p>
            <a:r>
              <a:rPr lang="fr-FR" b="1" dirty="0" smtClean="0"/>
              <a:t>La phase 2 </a:t>
            </a:r>
            <a:r>
              <a:rPr lang="fr-FR" dirty="0" smtClean="0"/>
              <a:t>(vue technique) permet d’identifier les vulnérabilités de l’infrastructure (ces dernières, une fois couplées aux menaces, créant le risque). </a:t>
            </a:r>
          </a:p>
          <a:p>
            <a:r>
              <a:rPr lang="fr-FR" b="1" dirty="0" smtClean="0"/>
              <a:t>La phase 3 </a:t>
            </a:r>
            <a:r>
              <a:rPr lang="fr-FR" dirty="0" smtClean="0"/>
              <a:t>de la méthode décline le développement de la stratégie de sécurité et sa planification (protection et plan de réduction des risques). </a:t>
            </a:r>
          </a:p>
          <a:p>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smtClean="0"/>
              <a:t>Critères de choix</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24</a:t>
            </a:fld>
            <a:endParaRPr lang="fr-FR"/>
          </a:p>
        </p:txBody>
      </p:sp>
      <p:sp>
        <p:nvSpPr>
          <p:cNvPr id="4" name="Espace réservé du contenu 3"/>
          <p:cNvSpPr>
            <a:spLocks noGrp="1"/>
          </p:cNvSpPr>
          <p:nvPr>
            <p:ph sz="quarter" idx="1"/>
          </p:nvPr>
        </p:nvSpPr>
        <p:spPr>
          <a:xfrm>
            <a:off x="214282" y="1600200"/>
            <a:ext cx="8551766" cy="5043510"/>
          </a:xfrm>
        </p:spPr>
        <p:txBody>
          <a:bodyPr>
            <a:normAutofit/>
          </a:bodyPr>
          <a:lstStyle/>
          <a:p>
            <a:r>
              <a:rPr lang="fr-FR" dirty="0" smtClean="0"/>
              <a:t>l'origine géographique de la méthode, la culture du pays jouant beaucoup sur le fonctionnement interne des entreprises et leur rapport au </a:t>
            </a:r>
            <a:r>
              <a:rPr lang="fr-FR" dirty="0" smtClean="0"/>
              <a:t>risque.</a:t>
            </a:r>
            <a:endParaRPr lang="fr-FR" dirty="0" smtClean="0"/>
          </a:p>
          <a:p>
            <a:r>
              <a:rPr lang="fr-FR" dirty="0" smtClean="0"/>
              <a:t>la langue de la méthode, il est essentiel de maîtriser le vocabulaire employé</a:t>
            </a:r>
          </a:p>
          <a:p>
            <a:r>
              <a:rPr lang="fr-FR" dirty="0" smtClean="0"/>
              <a:t>la </a:t>
            </a:r>
            <a:r>
              <a:rPr lang="fr-FR" dirty="0" smtClean="0"/>
              <a:t>qualité de la </a:t>
            </a:r>
            <a:r>
              <a:rPr lang="fr-FR" dirty="0" smtClean="0"/>
              <a:t>documentation</a:t>
            </a:r>
          </a:p>
          <a:p>
            <a:r>
              <a:rPr lang="fr-FR" dirty="0" smtClean="0"/>
              <a:t>la compatibilité avec une norme nationale ou internationale</a:t>
            </a:r>
          </a:p>
          <a:p>
            <a:endParaRPr lang="fr-FR" dirty="0" smtClean="0"/>
          </a:p>
          <a:p>
            <a:endParaRPr lang="fr-FR" dirty="0" smtClean="0"/>
          </a:p>
          <a:p>
            <a:pPr>
              <a:buNone/>
            </a:pPr>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Critères de choix</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D4405B0F-8047-451B-B0AF-F3C33BCC71BD}" type="slidenum">
              <a:rPr lang="fr-FR" smtClean="0"/>
              <a:pPr/>
              <a:t>25</a:t>
            </a:fld>
            <a:endParaRPr lang="fr-FR"/>
          </a:p>
        </p:txBody>
      </p:sp>
      <p:sp>
        <p:nvSpPr>
          <p:cNvPr id="4" name="Espace réservé du contenu 3"/>
          <p:cNvSpPr>
            <a:spLocks noGrp="1"/>
          </p:cNvSpPr>
          <p:nvPr>
            <p:ph sz="quarter" idx="1"/>
          </p:nvPr>
        </p:nvSpPr>
        <p:spPr>
          <a:xfrm>
            <a:off x="357158" y="1600200"/>
            <a:ext cx="8408890" cy="4495800"/>
          </a:xfrm>
        </p:spPr>
        <p:txBody>
          <a:bodyPr>
            <a:normAutofit lnSpcReduction="10000"/>
          </a:bodyPr>
          <a:lstStyle/>
          <a:p>
            <a:r>
              <a:rPr lang="fr-FR" dirty="0" smtClean="0"/>
              <a:t>le </a:t>
            </a:r>
            <a:r>
              <a:rPr lang="fr-FR" dirty="0" smtClean="0"/>
              <a:t>coût de la mise en œuvre</a:t>
            </a:r>
          </a:p>
          <a:p>
            <a:r>
              <a:rPr lang="fr-FR" dirty="0" smtClean="0"/>
              <a:t>la quantité de moyens humains qu'elle implique et la durée de mobilisation</a:t>
            </a:r>
          </a:p>
          <a:p>
            <a:r>
              <a:rPr lang="fr-FR" dirty="0" smtClean="0"/>
              <a:t>la taille de l'entreprise à laquelle elle est adaptée</a:t>
            </a:r>
          </a:p>
          <a:p>
            <a:r>
              <a:rPr lang="fr-FR" dirty="0" smtClean="0"/>
              <a:t>le support de la méthode par son auteur, une méthode abandonnée n'offre plus la possibilité de conseil et de support de la part son éditeur</a:t>
            </a:r>
          </a:p>
          <a:p>
            <a:r>
              <a:rPr lang="fr-FR" dirty="0" smtClean="0"/>
              <a:t>sa popularité, une méthode très connue offre un réservoir de personnels qualifiés pour la mettre en œuvre</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282" y="228600"/>
            <a:ext cx="8551766" cy="990600"/>
          </a:xfrm>
        </p:spPr>
        <p:txBody>
          <a:bodyPr>
            <a:normAutofit fontScale="90000"/>
          </a:bodyPr>
          <a:lstStyle/>
          <a:p>
            <a:r>
              <a:rPr lang="fr-FR" b="1" dirty="0" smtClean="0"/>
              <a:t>Les concepts de la gestion des risques </a:t>
            </a:r>
            <a:endParaRPr lang="fr-FR"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285720" y="1600200"/>
            <a:ext cx="8586261" cy="4829196"/>
          </a:xfrm>
          <a:prstGeom prst="rect">
            <a:avLst/>
          </a:prstGeom>
          <a:noFill/>
          <a:ln w="9525">
            <a:noFill/>
            <a:miter lim="800000"/>
            <a:headEnd/>
            <a:tailEnd/>
          </a:ln>
          <a:effectLst/>
        </p:spPr>
      </p:pic>
      <p:sp>
        <p:nvSpPr>
          <p:cNvPr id="4" name="Espace réservé du numéro de diapositive 3"/>
          <p:cNvSpPr>
            <a:spLocks noGrp="1"/>
          </p:cNvSpPr>
          <p:nvPr>
            <p:ph type="sldNum" sz="quarter" idx="12"/>
          </p:nvPr>
        </p:nvSpPr>
        <p:spPr/>
        <p:txBody>
          <a:bodyPr>
            <a:normAutofit fontScale="85000" lnSpcReduction="20000"/>
          </a:bodyPr>
          <a:lstStyle/>
          <a:p>
            <a:fld id="{D4405B0F-8047-451B-B0AF-F3C33BCC71BD}" type="slidenum">
              <a:rPr lang="fr-FR" smtClean="0"/>
              <a:pPr/>
              <a:t>3</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assets</a:t>
            </a:r>
            <a:r>
              <a:rPr lang="fr-FR" dirty="0" smtClean="0"/>
              <a:t> </a:t>
            </a:r>
            <a:endParaRPr lang="fr-FR" dirty="0"/>
          </a:p>
        </p:txBody>
      </p:sp>
      <p:sp>
        <p:nvSpPr>
          <p:cNvPr id="3" name="Espace réservé du contenu 2"/>
          <p:cNvSpPr>
            <a:spLocks noGrp="1"/>
          </p:cNvSpPr>
          <p:nvPr>
            <p:ph sz="quarter" idx="1"/>
          </p:nvPr>
        </p:nvSpPr>
        <p:spPr/>
        <p:txBody>
          <a:bodyPr>
            <a:normAutofit fontScale="92500" lnSpcReduction="10000"/>
          </a:bodyPr>
          <a:lstStyle/>
          <a:p>
            <a:pPr marL="55563" indent="-55563">
              <a:buNone/>
            </a:pPr>
            <a:r>
              <a:rPr lang="fr-FR" dirty="0" smtClean="0"/>
              <a:t>Les </a:t>
            </a:r>
            <a:r>
              <a:rPr lang="fr-FR" dirty="0" err="1" smtClean="0"/>
              <a:t>assets</a:t>
            </a:r>
            <a:r>
              <a:rPr lang="fr-FR" dirty="0" smtClean="0"/>
              <a:t> sont définis comme étant l’ensemble des biens, actifs, ressources ayant de la valeur pour l’organisme et nécessaires à son bon fonctionnement.</a:t>
            </a:r>
          </a:p>
          <a:p>
            <a:pPr marL="55563" indent="-55563">
              <a:buNone/>
            </a:pPr>
            <a:r>
              <a:rPr lang="fr-FR" dirty="0" smtClean="0"/>
              <a:t>Du côté des </a:t>
            </a:r>
            <a:r>
              <a:rPr lang="fr-FR" dirty="0" err="1" smtClean="0"/>
              <a:t>assets</a:t>
            </a:r>
            <a:r>
              <a:rPr lang="fr-FR" dirty="0" smtClean="0"/>
              <a:t> business, on retrouve principalement des informations (par exemple des numéros de carte bancaire) et des processus (comme la gestion des transactions ou l’administration des comptes). </a:t>
            </a:r>
          </a:p>
          <a:p>
            <a:pPr marL="55563" indent="-55563">
              <a:buNone/>
            </a:pPr>
            <a:r>
              <a:rPr lang="fr-FR" dirty="0" smtClean="0"/>
              <a:t>On retrouve dans les </a:t>
            </a:r>
            <a:r>
              <a:rPr lang="fr-FR" b="1" dirty="0" err="1" smtClean="0"/>
              <a:t>assets</a:t>
            </a:r>
            <a:r>
              <a:rPr lang="fr-FR" b="1" dirty="0" smtClean="0"/>
              <a:t> système </a:t>
            </a:r>
            <a:r>
              <a:rPr lang="fr-FR" dirty="0" smtClean="0"/>
              <a:t>les éléments techniques, tels les matériels, les logiciels et les réseaux, mais aussi l’environnement du système informatique, comme les utilisateurs ou les bâtiments. </a:t>
            </a:r>
          </a:p>
          <a:p>
            <a:pPr marL="55563" indent="-55563">
              <a:buNone/>
            </a:pP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4405B0F-8047-451B-B0AF-F3C33BCC71BD}" type="slidenum">
              <a:rPr lang="fr-FR" smtClean="0"/>
              <a:pPr/>
              <a:t>4</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objectifs de sécurité</a:t>
            </a:r>
            <a:endParaRPr lang="fr-FR" dirty="0"/>
          </a:p>
        </p:txBody>
      </p:sp>
      <p:sp>
        <p:nvSpPr>
          <p:cNvPr id="3" name="Espace réservé du contenu 2"/>
          <p:cNvSpPr>
            <a:spLocks noGrp="1"/>
          </p:cNvSpPr>
          <p:nvPr>
            <p:ph sz="quarter" idx="1"/>
          </p:nvPr>
        </p:nvSpPr>
        <p:spPr/>
        <p:txBody>
          <a:bodyPr/>
          <a:lstStyle/>
          <a:p>
            <a:pPr marL="0" indent="41275">
              <a:buNone/>
            </a:pPr>
            <a:r>
              <a:rPr lang="fr-FR" dirty="0" smtClean="0"/>
              <a:t>C’est cet ensemble qui forme le SI. Le but de la gestion des risques est donc d’assurer la sécurité des </a:t>
            </a:r>
            <a:r>
              <a:rPr lang="fr-FR" dirty="0" err="1" smtClean="0"/>
              <a:t>assets</a:t>
            </a:r>
            <a:r>
              <a:rPr lang="fr-FR" dirty="0" smtClean="0"/>
              <a:t>, sécurité exprimée la plupart du temps en termes de confidentialité, intégrité et disponibilité, constituant les objectifs de sécurité.</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4405B0F-8047-451B-B0AF-F3C33BCC71BD}" type="slidenum">
              <a:rPr lang="fr-FR" smtClean="0"/>
              <a:pPr/>
              <a:t>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risques de sécurité</a:t>
            </a:r>
            <a:endParaRPr lang="fr-FR" dirty="0"/>
          </a:p>
        </p:txBody>
      </p:sp>
      <p:sp>
        <p:nvSpPr>
          <p:cNvPr id="3" name="Espace réservé du contenu 2"/>
          <p:cNvSpPr>
            <a:spLocks noGrp="1"/>
          </p:cNvSpPr>
          <p:nvPr>
            <p:ph sz="quarter" idx="1"/>
          </p:nvPr>
        </p:nvSpPr>
        <p:spPr>
          <a:xfrm>
            <a:off x="285720" y="1600200"/>
            <a:ext cx="8480328" cy="4495800"/>
          </a:xfrm>
        </p:spPr>
        <p:txBody>
          <a:bodyPr>
            <a:normAutofit lnSpcReduction="10000"/>
          </a:bodyPr>
          <a:lstStyle/>
          <a:p>
            <a:pPr marL="0" indent="41275">
              <a:buNone/>
            </a:pPr>
            <a:r>
              <a:rPr lang="fr-FR" dirty="0" smtClean="0"/>
              <a:t>Les </a:t>
            </a:r>
            <a:r>
              <a:rPr lang="fr-FR" dirty="0" err="1" smtClean="0"/>
              <a:t>assets</a:t>
            </a:r>
            <a:r>
              <a:rPr lang="fr-FR" dirty="0" smtClean="0"/>
              <a:t> à protéger sont soumis à des risques de sécurité. Le guide de l’ISO définit un risque par la combinaison de la probabilité d’un événement et de ses conséquences. Cette définition est généralement étendue et défini à l’aide de l’équation du risque : </a:t>
            </a:r>
          </a:p>
          <a:p>
            <a:pPr marL="0" indent="41275">
              <a:buNone/>
            </a:pPr>
            <a:r>
              <a:rPr lang="fr-FR" b="1" dirty="0" smtClean="0"/>
              <a:t>RISQUE = MENACE * VULNÉRABILITÉ * IMPACT </a:t>
            </a:r>
          </a:p>
          <a:p>
            <a:pPr marL="0" indent="41275">
              <a:buNone/>
            </a:pPr>
            <a:r>
              <a:rPr lang="fr-FR" dirty="0" smtClean="0"/>
              <a:t>Cette équation est celle qui est la plus couramment utilisée et la plus reconnue dans le domaine de la gestion des risques. Elle joue un rôle fondamental dans l’identification et l’évaluation du risque.</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4405B0F-8047-451B-B0AF-F3C33BCC71BD}" type="slidenum">
              <a:rPr lang="fr-FR" smtClean="0"/>
              <a:pPr/>
              <a:t>6</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risques de sécurité</a:t>
            </a:r>
            <a:endParaRPr lang="fr-FR" dirty="0"/>
          </a:p>
        </p:txBody>
      </p:sp>
      <p:sp>
        <p:nvSpPr>
          <p:cNvPr id="3" name="Espace réservé du contenu 2"/>
          <p:cNvSpPr>
            <a:spLocks noGrp="1"/>
          </p:cNvSpPr>
          <p:nvPr>
            <p:ph sz="quarter" idx="1"/>
          </p:nvPr>
        </p:nvSpPr>
        <p:spPr/>
        <p:txBody>
          <a:bodyPr>
            <a:normAutofit fontScale="92500" lnSpcReduction="20000"/>
          </a:bodyPr>
          <a:lstStyle/>
          <a:p>
            <a:pPr marL="82550" indent="-55563">
              <a:buNone/>
            </a:pPr>
            <a:r>
              <a:rPr lang="fr-FR" dirty="0" smtClean="0"/>
              <a:t>La menace (la source du risque) est l’attaque possible d’un élément dangereux pour les </a:t>
            </a:r>
            <a:r>
              <a:rPr lang="fr-FR" dirty="0" err="1" smtClean="0"/>
              <a:t>assets</a:t>
            </a:r>
            <a:r>
              <a:rPr lang="fr-FR" dirty="0" smtClean="0"/>
              <a:t>. C’est l’agent responsable du risque. </a:t>
            </a:r>
          </a:p>
          <a:p>
            <a:pPr marL="82550" indent="-55563">
              <a:buNone/>
            </a:pPr>
            <a:r>
              <a:rPr lang="fr-FR" dirty="0" smtClean="0"/>
              <a:t>La vulnérabilité est la caractéristique d’un </a:t>
            </a:r>
            <a:r>
              <a:rPr lang="fr-FR" dirty="0" err="1" smtClean="0"/>
              <a:t>asset</a:t>
            </a:r>
            <a:r>
              <a:rPr lang="fr-FR" dirty="0" smtClean="0"/>
              <a:t> constituant une faiblesse ou une faille au regard de la sécurité. </a:t>
            </a:r>
          </a:p>
          <a:p>
            <a:pPr marL="82550" indent="-55563">
              <a:buNone/>
            </a:pPr>
            <a:r>
              <a:rPr lang="fr-FR" dirty="0" smtClean="0"/>
              <a:t>L’impact représente la conséquence du risque sur l’organisme et ses objectifs. </a:t>
            </a:r>
          </a:p>
          <a:p>
            <a:pPr marL="82550" indent="-55563">
              <a:buNone/>
            </a:pPr>
            <a:r>
              <a:rPr lang="fr-FR" dirty="0" smtClean="0"/>
              <a:t>La menace et la vulnérabilité, représentant la cause du risque, peuvent être qualifiées en termes de potentialité. L’impact peut, quant à lui, être qualifié en termes de niveau de sévérité.</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4405B0F-8047-451B-B0AF-F3C33BCC71BD}" type="slidenum">
              <a:rPr lang="fr-FR" smtClean="0"/>
              <a:pPr/>
              <a:t>7</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r>
              <a:rPr lang="fr-FR" b="1" dirty="0" smtClean="0"/>
              <a:t>Le processus de gestion des risques </a:t>
            </a:r>
            <a:r>
              <a:rPr lang="fr-FR" b="1" u="sng" dirty="0" smtClean="0"/>
              <a:t/>
            </a:r>
            <a:br>
              <a:rPr lang="fr-FR" b="1" u="sng" dirty="0" smtClean="0"/>
            </a:br>
            <a:endParaRPr lang="fr-FR" dirty="0"/>
          </a:p>
        </p:txBody>
      </p:sp>
      <p:sp>
        <p:nvSpPr>
          <p:cNvPr id="5" name="Espace réservé du contenu 4"/>
          <p:cNvSpPr>
            <a:spLocks noGrp="1"/>
          </p:cNvSpPr>
          <p:nvPr>
            <p:ph sz="quarter" idx="1"/>
          </p:nvPr>
        </p:nvSpPr>
        <p:spPr/>
        <p:txBody>
          <a:bodyPr/>
          <a:lstStyle/>
          <a:p>
            <a:endParaRPr lang="fr-FR" dirty="0"/>
          </a:p>
        </p:txBody>
      </p:sp>
      <p:sp>
        <p:nvSpPr>
          <p:cNvPr id="6" name="Rectangle 5"/>
          <p:cNvSpPr/>
          <p:nvPr/>
        </p:nvSpPr>
        <p:spPr>
          <a:xfrm>
            <a:off x="214282" y="1500174"/>
            <a:ext cx="2214578" cy="7858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ysClr val="windowText" lastClr="000000"/>
                </a:solidFill>
              </a:rPr>
              <a:t>Identification du contexte </a:t>
            </a:r>
            <a:r>
              <a:rPr lang="fr-FR" dirty="0">
                <a:solidFill>
                  <a:sysClr val="windowText" lastClr="000000"/>
                </a:solidFill>
              </a:rPr>
              <a:t>et </a:t>
            </a:r>
            <a:r>
              <a:rPr lang="fr-FR" dirty="0" smtClean="0">
                <a:solidFill>
                  <a:sysClr val="windowText" lastClr="000000"/>
                </a:solidFill>
              </a:rPr>
              <a:t>des </a:t>
            </a:r>
            <a:r>
              <a:rPr lang="fr-FR" dirty="0" err="1" smtClean="0">
                <a:solidFill>
                  <a:sysClr val="windowText" lastClr="000000"/>
                </a:solidFill>
              </a:rPr>
              <a:t>assets</a:t>
            </a:r>
            <a:endParaRPr lang="fr-FR" dirty="0">
              <a:solidFill>
                <a:sysClr val="windowText" lastClr="000000"/>
              </a:solidFill>
            </a:endParaRPr>
          </a:p>
        </p:txBody>
      </p:sp>
      <p:sp>
        <p:nvSpPr>
          <p:cNvPr id="7" name="Rectangle 6"/>
          <p:cNvSpPr/>
          <p:nvPr/>
        </p:nvSpPr>
        <p:spPr>
          <a:xfrm>
            <a:off x="1571604" y="2357430"/>
            <a:ext cx="2428892" cy="7858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ysClr val="windowText" lastClr="000000"/>
                </a:solidFill>
              </a:rPr>
              <a:t>Détermination des objectifs de sécurité</a:t>
            </a:r>
            <a:endParaRPr lang="fr-FR" dirty="0">
              <a:solidFill>
                <a:sysClr val="windowText" lastClr="000000"/>
              </a:solidFill>
            </a:endParaRPr>
          </a:p>
        </p:txBody>
      </p:sp>
      <p:sp>
        <p:nvSpPr>
          <p:cNvPr id="8" name="Rectangle 7"/>
          <p:cNvSpPr/>
          <p:nvPr/>
        </p:nvSpPr>
        <p:spPr>
          <a:xfrm>
            <a:off x="2643174" y="3286124"/>
            <a:ext cx="2428892" cy="64294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ysClr val="windowText" lastClr="000000"/>
                </a:solidFill>
              </a:rPr>
              <a:t>Analyse </a:t>
            </a:r>
            <a:r>
              <a:rPr lang="fr-FR" dirty="0" smtClean="0">
                <a:solidFill>
                  <a:sysClr val="windowText" lastClr="000000"/>
                </a:solidFill>
              </a:rPr>
              <a:t>des risques</a:t>
            </a:r>
            <a:endParaRPr lang="fr-FR" dirty="0">
              <a:solidFill>
                <a:sysClr val="windowText" lastClr="000000"/>
              </a:solidFill>
            </a:endParaRPr>
          </a:p>
        </p:txBody>
      </p:sp>
      <p:sp>
        <p:nvSpPr>
          <p:cNvPr id="9" name="Rectangle 8"/>
          <p:cNvSpPr/>
          <p:nvPr/>
        </p:nvSpPr>
        <p:spPr>
          <a:xfrm>
            <a:off x="3929058" y="4071942"/>
            <a:ext cx="2428892" cy="7858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ysClr val="windowText" lastClr="000000"/>
                </a:solidFill>
              </a:rPr>
              <a:t>Définition des exigences de sécurité</a:t>
            </a:r>
            <a:endParaRPr lang="fr-FR" dirty="0">
              <a:solidFill>
                <a:sysClr val="windowText" lastClr="000000"/>
              </a:solidFill>
            </a:endParaRPr>
          </a:p>
        </p:txBody>
      </p:sp>
      <p:sp>
        <p:nvSpPr>
          <p:cNvPr id="10" name="Rectangle 9"/>
          <p:cNvSpPr/>
          <p:nvPr/>
        </p:nvSpPr>
        <p:spPr>
          <a:xfrm>
            <a:off x="5214942" y="5000636"/>
            <a:ext cx="2428892" cy="7858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ysClr val="windowText" lastClr="000000"/>
                </a:solidFill>
              </a:rPr>
              <a:t>Sélection des contrôles</a:t>
            </a:r>
            <a:endParaRPr lang="fr-FR" dirty="0">
              <a:solidFill>
                <a:sysClr val="windowText" lastClr="000000"/>
              </a:solidFill>
            </a:endParaRPr>
          </a:p>
        </p:txBody>
      </p:sp>
      <p:sp>
        <p:nvSpPr>
          <p:cNvPr id="11" name="Rectangle 10"/>
          <p:cNvSpPr/>
          <p:nvPr/>
        </p:nvSpPr>
        <p:spPr>
          <a:xfrm>
            <a:off x="6429388" y="5857892"/>
            <a:ext cx="2428892" cy="78581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mtClean="0">
                <a:solidFill>
                  <a:sysClr val="windowText" lastClr="000000"/>
                </a:solidFill>
              </a:rPr>
              <a:t>Implémetation</a:t>
            </a:r>
            <a:r>
              <a:rPr lang="fr-FR" dirty="0" smtClean="0">
                <a:solidFill>
                  <a:sysClr val="windowText" lastClr="000000"/>
                </a:solidFill>
              </a:rPr>
              <a:t> des contrôles</a:t>
            </a:r>
            <a:endParaRPr lang="fr-FR" dirty="0">
              <a:solidFill>
                <a:sysClr val="windowText" lastClr="000000"/>
              </a:solidFill>
            </a:endParaRPr>
          </a:p>
        </p:txBody>
      </p:sp>
      <p:sp>
        <p:nvSpPr>
          <p:cNvPr id="12" name="Flèche à angle droit 11"/>
          <p:cNvSpPr/>
          <p:nvPr/>
        </p:nvSpPr>
        <p:spPr>
          <a:xfrm rot="5400000">
            <a:off x="871338" y="2285992"/>
            <a:ext cx="642942" cy="64294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lèche à angle droit 12"/>
          <p:cNvSpPr/>
          <p:nvPr/>
        </p:nvSpPr>
        <p:spPr>
          <a:xfrm rot="5400000">
            <a:off x="2000232" y="3143248"/>
            <a:ext cx="642942" cy="64294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lèche à angle droit 13"/>
          <p:cNvSpPr/>
          <p:nvPr/>
        </p:nvSpPr>
        <p:spPr>
          <a:xfrm rot="5400000">
            <a:off x="3286116" y="4000504"/>
            <a:ext cx="642942" cy="64294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à angle droit 14"/>
          <p:cNvSpPr/>
          <p:nvPr/>
        </p:nvSpPr>
        <p:spPr>
          <a:xfrm rot="5400000">
            <a:off x="4500562" y="4857760"/>
            <a:ext cx="642942" cy="64294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à angle droit 15"/>
          <p:cNvSpPr/>
          <p:nvPr/>
        </p:nvSpPr>
        <p:spPr>
          <a:xfrm rot="5400000">
            <a:off x="5786446" y="5786454"/>
            <a:ext cx="642942" cy="64294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space réservé du numéro de diapositive 16"/>
          <p:cNvSpPr>
            <a:spLocks noGrp="1"/>
          </p:cNvSpPr>
          <p:nvPr>
            <p:ph type="sldNum" sz="quarter" idx="12"/>
          </p:nvPr>
        </p:nvSpPr>
        <p:spPr/>
        <p:txBody>
          <a:bodyPr>
            <a:normAutofit fontScale="85000" lnSpcReduction="20000"/>
          </a:bodyPr>
          <a:lstStyle/>
          <a:p>
            <a:fld id="{D4405B0F-8047-451B-B0AF-F3C33BCC71BD}" type="slidenum">
              <a:rPr lang="fr-FR" smtClean="0"/>
              <a:pPr/>
              <a:t>8</a:t>
            </a:fld>
            <a:endParaRPr lang="fr-F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Le processus de gestion des risques</a:t>
            </a:r>
            <a:endParaRPr lang="fr-FR" dirty="0"/>
          </a:p>
        </p:txBody>
      </p:sp>
      <p:sp>
        <p:nvSpPr>
          <p:cNvPr id="3" name="Espace réservé du contenu 2"/>
          <p:cNvSpPr>
            <a:spLocks noGrp="1"/>
          </p:cNvSpPr>
          <p:nvPr>
            <p:ph sz="quarter" idx="1"/>
          </p:nvPr>
        </p:nvSpPr>
        <p:spPr>
          <a:xfrm>
            <a:off x="214282" y="1600200"/>
            <a:ext cx="8551766" cy="4495800"/>
          </a:xfrm>
        </p:spPr>
        <p:txBody>
          <a:bodyPr>
            <a:normAutofit fontScale="92500" lnSpcReduction="20000"/>
          </a:bodyPr>
          <a:lstStyle/>
          <a:p>
            <a:r>
              <a:rPr lang="fr-FR" b="1" dirty="0" smtClean="0"/>
              <a:t>L’identification du contexte des </a:t>
            </a:r>
            <a:r>
              <a:rPr lang="fr-FR" b="1" dirty="0" err="1" smtClean="0"/>
              <a:t>assets</a:t>
            </a:r>
            <a:r>
              <a:rPr lang="fr-FR" b="1" dirty="0" smtClean="0"/>
              <a:t> </a:t>
            </a:r>
            <a:r>
              <a:rPr lang="fr-FR" dirty="0" smtClean="0"/>
              <a:t>consiste à prendre connaissance avec l’organisation, son environnement, son SI et de déterminer précisément les limites du système sur lequel va porter l’étude de gestion des risques.</a:t>
            </a:r>
          </a:p>
          <a:p>
            <a:r>
              <a:rPr lang="fr-FR" b="1" dirty="0" smtClean="0"/>
              <a:t>La détermination des objectifs de sécurité </a:t>
            </a:r>
            <a:r>
              <a:rPr lang="fr-FR" dirty="0" smtClean="0"/>
              <a:t>vise à spécifier les besoins en termes de confidentialité, intégrité et disponibilité des </a:t>
            </a:r>
            <a:r>
              <a:rPr lang="fr-FR" dirty="0" err="1" smtClean="0"/>
              <a:t>assets</a:t>
            </a:r>
            <a:r>
              <a:rPr lang="fr-FR" dirty="0" smtClean="0"/>
              <a:t> au niveau business et au niveau du système. </a:t>
            </a:r>
          </a:p>
          <a:p>
            <a:r>
              <a:rPr lang="fr-FR" b="1" dirty="0" smtClean="0"/>
              <a:t>L’analyse des risques </a:t>
            </a:r>
            <a:r>
              <a:rPr lang="fr-FR" dirty="0" smtClean="0"/>
              <a:t>a pour finalité l’identification et l’estimation de chaque composante du risque (menace/vulnérabilité/impact), afin d’évaluer le risque et d’apprécier son niveau, </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4405B0F-8047-451B-B0AF-F3C33BCC71BD}" type="slidenum">
              <a:rPr lang="fr-FR" smtClean="0"/>
              <a:pPr/>
              <a:t>9</a:t>
            </a:fld>
            <a:endParaRPr lang="fr-F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670</TotalTime>
  <Words>1420</Words>
  <Application>Microsoft Office PowerPoint</Application>
  <PresentationFormat>Affichage à l'écran (4:3)</PresentationFormat>
  <Paragraphs>121</Paragraphs>
  <Slides>25</Slides>
  <Notes>0</Notes>
  <HiddenSlides>0</HiddenSlides>
  <MMClips>0</MMClips>
  <ScaleCrop>false</ScaleCrop>
  <HeadingPairs>
    <vt:vector size="4" baseType="variant">
      <vt:variant>
        <vt:lpstr>Thème</vt:lpstr>
      </vt:variant>
      <vt:variant>
        <vt:i4>1</vt:i4>
      </vt:variant>
      <vt:variant>
        <vt:lpstr>Titres des diapositives</vt:lpstr>
      </vt:variant>
      <vt:variant>
        <vt:i4>25</vt:i4>
      </vt:variant>
    </vt:vector>
  </HeadingPairs>
  <TitlesOfParts>
    <vt:vector size="26" baseType="lpstr">
      <vt:lpstr>Médian</vt:lpstr>
      <vt:lpstr>Analyse des risques</vt:lpstr>
      <vt:lpstr>Gestion des risques</vt:lpstr>
      <vt:lpstr>Les concepts de la gestion des risques </vt:lpstr>
      <vt:lpstr>Les assets </vt:lpstr>
      <vt:lpstr>Les objectifs de sécurité</vt:lpstr>
      <vt:lpstr>Les risques de sécurité</vt:lpstr>
      <vt:lpstr>Les risques de sécurité</vt:lpstr>
      <vt:lpstr> Le processus de gestion des risques  </vt:lpstr>
      <vt:lpstr>Le processus de gestion des risques</vt:lpstr>
      <vt:lpstr>Les différentes zones de risque </vt:lpstr>
      <vt:lpstr>Les différentes zones de risque </vt:lpstr>
      <vt:lpstr>Le processus de gestion des risques</vt:lpstr>
      <vt:lpstr>Méthodes d’analyse des risques </vt:lpstr>
      <vt:lpstr>EBIOS</vt:lpstr>
      <vt:lpstr>EBIOS</vt:lpstr>
      <vt:lpstr>EBIOS</vt:lpstr>
      <vt:lpstr>EBIOS</vt:lpstr>
      <vt:lpstr>MEHARI</vt:lpstr>
      <vt:lpstr>MEHARI</vt:lpstr>
      <vt:lpstr>MEHARI</vt:lpstr>
      <vt:lpstr>MEHARI</vt:lpstr>
      <vt:lpstr>OCTAVE</vt:lpstr>
      <vt:lpstr>OCTAVE</vt:lpstr>
      <vt:lpstr>Critères de choix</vt:lpstr>
      <vt:lpstr>Critères de choix</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de risque</dc:title>
  <dc:creator>Nacer</dc:creator>
  <cp:lastModifiedBy>Nacer</cp:lastModifiedBy>
  <cp:revision>37</cp:revision>
  <dcterms:created xsi:type="dcterms:W3CDTF">2016-03-04T21:06:55Z</dcterms:created>
  <dcterms:modified xsi:type="dcterms:W3CDTF">2016-03-11T22:37:00Z</dcterms:modified>
</cp:coreProperties>
</file>