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80" r:id="rId18"/>
    <p:sldId id="272" r:id="rId19"/>
    <p:sldId id="273" r:id="rId20"/>
    <p:sldId id="274" r:id="rId21"/>
    <p:sldId id="279" r:id="rId22"/>
    <p:sldId id="275" r:id="rId23"/>
    <p:sldId id="276" r:id="rId24"/>
    <p:sldId id="277" r:id="rId25"/>
    <p:sldId id="278" r:id="rId26"/>
    <p:sldId id="281" r:id="rId27"/>
    <p:sldId id="283" r:id="rId28"/>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9" d="100"/>
          <a:sy n="69" d="100"/>
        </p:scale>
        <p:origin x="-1110"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48E9BC-34D9-4FEC-9CEE-0B49378CFA10}" type="datetimeFigureOut">
              <a:rPr lang="fr-FR" smtClean="0"/>
              <a:pPr/>
              <a:t>09/04/2016</a:t>
            </a:fld>
            <a:endParaRPr lang="fr-FR"/>
          </a:p>
        </p:txBody>
      </p:sp>
      <p:sp>
        <p:nvSpPr>
          <p:cNvPr id="4" name="Espace réservé de l'image des diapositives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E19886-BC60-4326-9AC5-CD8E50EB666C}" type="slidenum">
              <a:rPr lang="fr-FR" smtClean="0"/>
              <a:pPr/>
              <a:t>‹N°›</a:t>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re 7"/>
          <p:cNvSpPr>
            <a:spLocks noGrp="1"/>
          </p:cNvSpPr>
          <p:nvPr>
            <p:ph type="ctrTitle"/>
          </p:nvPr>
        </p:nvSpPr>
        <p:spPr>
          <a:xfrm>
            <a:off x="2362200" y="4038600"/>
            <a:ext cx="6477000" cy="1828800"/>
          </a:xfrm>
        </p:spPr>
        <p:txBody>
          <a:bodyPr anchor="b"/>
          <a:lstStyle>
            <a:lvl1pPr>
              <a:defRPr cap="all" baseline="0"/>
            </a:lvl1pPr>
          </a:lstStyle>
          <a:p>
            <a:r>
              <a:rPr kumimoji="0" lang="fr-FR" smtClean="0"/>
              <a:t>Cliquez pour modifier le style du titre</a:t>
            </a:r>
            <a:endParaRPr kumimoji="0" lang="en-US"/>
          </a:p>
        </p:txBody>
      </p:sp>
      <p:sp>
        <p:nvSpPr>
          <p:cNvPr id="9" name="Sous-titr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fr-FR" smtClean="0"/>
              <a:t>Cliquez pour modifier le style des sous-titres du masque</a:t>
            </a:r>
            <a:endParaRPr kumimoji="0" lang="en-US"/>
          </a:p>
        </p:txBody>
      </p:sp>
      <p:sp>
        <p:nvSpPr>
          <p:cNvPr id="28" name="Espace réservé de la date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2AA8BA66-2E31-4905-B054-B5B222940896}" type="datetime1">
              <a:rPr lang="fr-FR" smtClean="0"/>
              <a:pPr/>
              <a:t>09/04/2016</a:t>
            </a:fld>
            <a:endParaRPr lang="fr-FR"/>
          </a:p>
        </p:txBody>
      </p:sp>
      <p:sp>
        <p:nvSpPr>
          <p:cNvPr id="17" name="Espace réservé du pied de page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fr-FR"/>
          </a:p>
        </p:txBody>
      </p:sp>
      <p:sp>
        <p:nvSpPr>
          <p:cNvPr id="29" name="Espace réservé du numéro de diapositive 28"/>
          <p:cNvSpPr>
            <a:spLocks noGrp="1"/>
          </p:cNvSpPr>
          <p:nvPr>
            <p:ph type="sldNum" sz="quarter" idx="12"/>
          </p:nvPr>
        </p:nvSpPr>
        <p:spPr>
          <a:xfrm>
            <a:off x="8001000" y="228600"/>
            <a:ext cx="838200" cy="381000"/>
          </a:xfrm>
        </p:spPr>
        <p:txBody>
          <a:bodyPr/>
          <a:lstStyle>
            <a:lvl1pPr>
              <a:defRPr>
                <a:solidFill>
                  <a:schemeClr val="tx2"/>
                </a:solidFill>
              </a:defRPr>
            </a:lvl1pPr>
          </a:lstStyle>
          <a:p>
            <a:fld id="{7DE3458D-D80E-425F-91CE-4F1A72E4C519}" type="slidenum">
              <a:rPr lang="fr-FR" smtClean="0"/>
              <a:pPr/>
              <a:t>‹N°›</a:t>
            </a:fld>
            <a:endParaRPr lang="fr-F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p:txBody>
          <a:bodyPr/>
          <a:lstStyle/>
          <a:p>
            <a:fld id="{5967C8DE-4A1D-4795-9AAD-347F486A8FD8}" type="datetime1">
              <a:rPr lang="fr-FR" smtClean="0"/>
              <a:pPr/>
              <a:t>09/04/2016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7DE3458D-D80E-425F-91CE-4F1A72E4C519}" type="slidenum">
              <a:rPr lang="fr-FR" smtClean="0"/>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bg>
      <p:bgRef idx="1001">
        <a:schemeClr val="bg1"/>
      </p:bgRef>
    </p:bg>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53200" y="609600"/>
            <a:ext cx="2057400" cy="5516563"/>
          </a:xfrm>
        </p:spPr>
        <p:txBody>
          <a:bodyPr vert="eaVert"/>
          <a:lstStyle/>
          <a:p>
            <a:r>
              <a:rPr kumimoji="0" lang="fr-FR" smtClean="0"/>
              <a:t>Cliquez pour modifier le style du titre</a:t>
            </a:r>
            <a:endParaRPr kumimoji="0" lang="en-US"/>
          </a:p>
        </p:txBody>
      </p:sp>
      <p:sp>
        <p:nvSpPr>
          <p:cNvPr id="3" name="Espace réservé du texte vertical 2"/>
          <p:cNvSpPr>
            <a:spLocks noGrp="1"/>
          </p:cNvSpPr>
          <p:nvPr>
            <p:ph type="body" orient="vert" idx="1"/>
          </p:nvPr>
        </p:nvSpPr>
        <p:spPr>
          <a:xfrm>
            <a:off x="457200" y="609600"/>
            <a:ext cx="5562600" cy="5516564"/>
          </a:xfrm>
        </p:spPr>
        <p:txBody>
          <a:bodyPr vert="eaVert"/>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4" name="Espace réservé de la date 3"/>
          <p:cNvSpPr>
            <a:spLocks noGrp="1"/>
          </p:cNvSpPr>
          <p:nvPr>
            <p:ph type="dt" sz="half" idx="10"/>
          </p:nvPr>
        </p:nvSpPr>
        <p:spPr>
          <a:xfrm>
            <a:off x="6553200" y="6248402"/>
            <a:ext cx="2209800" cy="365125"/>
          </a:xfrm>
        </p:spPr>
        <p:txBody>
          <a:bodyPr/>
          <a:lstStyle/>
          <a:p>
            <a:fld id="{34FE85DC-E2D0-4EC1-8FEC-3149E4917B59}" type="datetime1">
              <a:rPr lang="fr-FR" smtClean="0"/>
              <a:pPr/>
              <a:t>09/04/2016</a:t>
            </a:fld>
            <a:endParaRPr lang="fr-FR"/>
          </a:p>
        </p:txBody>
      </p:sp>
      <p:sp>
        <p:nvSpPr>
          <p:cNvPr id="5" name="Espace réservé du pied de page 4"/>
          <p:cNvSpPr>
            <a:spLocks noGrp="1"/>
          </p:cNvSpPr>
          <p:nvPr>
            <p:ph type="ftr" sz="quarter" idx="11"/>
          </p:nvPr>
        </p:nvSpPr>
        <p:spPr>
          <a:xfrm>
            <a:off x="457201" y="6248207"/>
            <a:ext cx="5573483" cy="365125"/>
          </a:xfrm>
        </p:spPr>
        <p:txBody>
          <a:bodyPr/>
          <a:lstStyle/>
          <a:p>
            <a:endParaRPr lang="fr-FR"/>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Espace réservé du numéro de diapositive 5"/>
          <p:cNvSpPr>
            <a:spLocks noGrp="1"/>
          </p:cNvSpPr>
          <p:nvPr>
            <p:ph type="sldNum" sz="quarter" idx="12"/>
          </p:nvPr>
        </p:nvSpPr>
        <p:spPr>
          <a:xfrm rot="5400000">
            <a:off x="5989638" y="144462"/>
            <a:ext cx="533400" cy="244476"/>
          </a:xfrm>
        </p:spPr>
        <p:txBody>
          <a:bodyPr/>
          <a:lstStyle/>
          <a:p>
            <a:fld id="{7DE3458D-D80E-425F-91CE-4F1A72E4C519}" type="slidenum">
              <a:rPr lang="fr-FR" smtClean="0"/>
              <a:pPr/>
              <a:t>‹N°›</a:t>
            </a:fld>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612648" y="228600"/>
            <a:ext cx="8153400" cy="990600"/>
          </a:xfrm>
        </p:spPr>
        <p:txBody>
          <a:bodyPr/>
          <a:lstStyle/>
          <a:p>
            <a:r>
              <a:rPr kumimoji="0" lang="fr-FR" smtClean="0"/>
              <a:t>Cliquez pour modifier le style du titre</a:t>
            </a:r>
            <a:endParaRPr kumimoji="0" lang="en-US"/>
          </a:p>
        </p:txBody>
      </p:sp>
      <p:sp>
        <p:nvSpPr>
          <p:cNvPr id="4" name="Espace réservé de la date 3"/>
          <p:cNvSpPr>
            <a:spLocks noGrp="1"/>
          </p:cNvSpPr>
          <p:nvPr>
            <p:ph type="dt" sz="half" idx="10"/>
          </p:nvPr>
        </p:nvSpPr>
        <p:spPr/>
        <p:txBody>
          <a:bodyPr/>
          <a:lstStyle/>
          <a:p>
            <a:fld id="{AEF7BFDF-D67D-4C3E-9F00-E3C811C19B93}" type="datetime1">
              <a:rPr lang="fr-FR" smtClean="0"/>
              <a:pPr/>
              <a:t>09/04/2016</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lvl1pPr>
              <a:defRPr>
                <a:solidFill>
                  <a:srgbClr val="FFFFFF"/>
                </a:solidFill>
              </a:defRPr>
            </a:lvl1pPr>
          </a:lstStyle>
          <a:p>
            <a:fld id="{7DE3458D-D80E-425F-91CE-4F1A72E4C519}" type="slidenum">
              <a:rPr lang="fr-FR" smtClean="0"/>
              <a:pPr/>
              <a:t>‹N°›</a:t>
            </a:fld>
            <a:endParaRPr lang="fr-FR"/>
          </a:p>
        </p:txBody>
      </p:sp>
      <p:sp>
        <p:nvSpPr>
          <p:cNvPr id="8" name="Espace réservé du contenu 7"/>
          <p:cNvSpPr>
            <a:spLocks noGrp="1"/>
          </p:cNvSpPr>
          <p:nvPr>
            <p:ph sz="quarter" idx="1"/>
          </p:nvPr>
        </p:nvSpPr>
        <p:spPr>
          <a:xfrm>
            <a:off x="612648" y="1600200"/>
            <a:ext cx="8153400" cy="44958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3">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fr-FR" smtClean="0"/>
              <a:t>Cliquez pour modifier les styles du texte du masque</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fr-FR" smtClean="0"/>
              <a:t>Cliquez pour modifier le style du titre</a:t>
            </a:r>
            <a:endParaRPr kumimoji="0" lang="en-US"/>
          </a:p>
        </p:txBody>
      </p:sp>
      <p:sp>
        <p:nvSpPr>
          <p:cNvPr id="12" name="Espace réservé de la date 11"/>
          <p:cNvSpPr>
            <a:spLocks noGrp="1"/>
          </p:cNvSpPr>
          <p:nvPr>
            <p:ph type="dt" sz="half" idx="10"/>
          </p:nvPr>
        </p:nvSpPr>
        <p:spPr/>
        <p:txBody>
          <a:bodyPr/>
          <a:lstStyle/>
          <a:p>
            <a:fld id="{A29A4DD5-F114-42A6-9CEC-BF01A7442164}" type="datetime1">
              <a:rPr lang="fr-FR" smtClean="0"/>
              <a:pPr/>
              <a:t>09/04/2016</a:t>
            </a:fld>
            <a:endParaRPr lang="fr-FR"/>
          </a:p>
        </p:txBody>
      </p:sp>
      <p:sp>
        <p:nvSpPr>
          <p:cNvPr id="13" name="Espace réservé du numéro de diapositive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7DE3458D-D80E-425F-91CE-4F1A72E4C519}" type="slidenum">
              <a:rPr lang="fr-FR" smtClean="0"/>
              <a:pPr/>
              <a:t>‹N°›</a:t>
            </a:fld>
            <a:endParaRPr lang="fr-FR"/>
          </a:p>
        </p:txBody>
      </p:sp>
      <p:sp>
        <p:nvSpPr>
          <p:cNvPr id="14" name="Espace réservé du pied de page 13"/>
          <p:cNvSpPr>
            <a:spLocks noGrp="1"/>
          </p:cNvSpPr>
          <p:nvPr>
            <p:ph type="ftr" sz="quarter" idx="12"/>
          </p:nvPr>
        </p:nvSpPr>
        <p:spPr/>
        <p:txBody>
          <a:bodyPr/>
          <a:lstStyle/>
          <a:p>
            <a:endParaRPr lang="fr-F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9" name="Espace réservé du contenu 8"/>
          <p:cNvSpPr>
            <a:spLocks noGrp="1"/>
          </p:cNvSpPr>
          <p:nvPr>
            <p:ph sz="quarter" idx="1"/>
          </p:nvPr>
        </p:nvSpPr>
        <p:spPr>
          <a:xfrm>
            <a:off x="609600" y="1589567"/>
            <a:ext cx="38862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1" name="Espace réservé du contenu 10"/>
          <p:cNvSpPr>
            <a:spLocks noGrp="1"/>
          </p:cNvSpPr>
          <p:nvPr>
            <p:ph sz="quarter" idx="2"/>
          </p:nvPr>
        </p:nvSpPr>
        <p:spPr>
          <a:xfrm>
            <a:off x="4844901" y="1589567"/>
            <a:ext cx="3886200" cy="45720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8" name="Espace réservé de la date 7"/>
          <p:cNvSpPr>
            <a:spLocks noGrp="1"/>
          </p:cNvSpPr>
          <p:nvPr>
            <p:ph type="dt" sz="half" idx="15"/>
          </p:nvPr>
        </p:nvSpPr>
        <p:spPr/>
        <p:txBody>
          <a:bodyPr rtlCol="0"/>
          <a:lstStyle/>
          <a:p>
            <a:fld id="{E905450F-1EF9-4E37-AEFB-0A6F66AC2D54}" type="datetime1">
              <a:rPr lang="fr-FR" smtClean="0"/>
              <a:pPr/>
              <a:t>09/04/2016</a:t>
            </a:fld>
            <a:endParaRPr lang="fr-FR"/>
          </a:p>
        </p:txBody>
      </p:sp>
      <p:sp>
        <p:nvSpPr>
          <p:cNvPr id="10" name="Espace réservé du numéro de diapositive 9"/>
          <p:cNvSpPr>
            <a:spLocks noGrp="1"/>
          </p:cNvSpPr>
          <p:nvPr>
            <p:ph type="sldNum" sz="quarter" idx="16"/>
          </p:nvPr>
        </p:nvSpPr>
        <p:spPr/>
        <p:txBody>
          <a:bodyPr rtlCol="0"/>
          <a:lstStyle/>
          <a:p>
            <a:fld id="{7DE3458D-D80E-425F-91CE-4F1A72E4C519}" type="slidenum">
              <a:rPr lang="fr-FR" smtClean="0"/>
              <a:pPr/>
              <a:t>‹N°›</a:t>
            </a:fld>
            <a:endParaRPr lang="fr-FR"/>
          </a:p>
        </p:txBody>
      </p:sp>
      <p:sp>
        <p:nvSpPr>
          <p:cNvPr id="12" name="Espace réservé du pied de page 11"/>
          <p:cNvSpPr>
            <a:spLocks noGrp="1"/>
          </p:cNvSpPr>
          <p:nvPr>
            <p:ph type="ftr" sz="quarter" idx="17"/>
          </p:nvPr>
        </p:nvSpPr>
        <p:spPr/>
        <p:txBody>
          <a:bodyPr rtlCol="0"/>
          <a:lstStyle/>
          <a:p>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533400" y="273050"/>
            <a:ext cx="8153400" cy="869950"/>
          </a:xfrm>
        </p:spPr>
        <p:txBody>
          <a:bodyPr anchor="ctr"/>
          <a:lstStyle>
            <a:lvl1pPr>
              <a:defRPr/>
            </a:lvl1pPr>
          </a:lstStyle>
          <a:p>
            <a:r>
              <a:rPr kumimoji="0" lang="fr-FR" smtClean="0"/>
              <a:t>Cliquez pour modifier le style du titre</a:t>
            </a:r>
            <a:endParaRPr kumimoji="0" lang="en-US"/>
          </a:p>
        </p:txBody>
      </p:sp>
      <p:sp>
        <p:nvSpPr>
          <p:cNvPr id="11" name="Espace réservé du contenu 10"/>
          <p:cNvSpPr>
            <a:spLocks noGrp="1"/>
          </p:cNvSpPr>
          <p:nvPr>
            <p:ph sz="quarter" idx="2"/>
          </p:nvPr>
        </p:nvSpPr>
        <p:spPr>
          <a:xfrm>
            <a:off x="609600" y="2438400"/>
            <a:ext cx="3886200" cy="35814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3" name="Espace réservé du contenu 12"/>
          <p:cNvSpPr>
            <a:spLocks noGrp="1"/>
          </p:cNvSpPr>
          <p:nvPr>
            <p:ph sz="quarter" idx="4"/>
          </p:nvPr>
        </p:nvSpPr>
        <p:spPr>
          <a:xfrm>
            <a:off x="4800600" y="2438400"/>
            <a:ext cx="3886200" cy="35814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
        <p:nvSpPr>
          <p:cNvPr id="10" name="Espace réservé de la date 9"/>
          <p:cNvSpPr>
            <a:spLocks noGrp="1"/>
          </p:cNvSpPr>
          <p:nvPr>
            <p:ph type="dt" sz="half" idx="15"/>
          </p:nvPr>
        </p:nvSpPr>
        <p:spPr/>
        <p:txBody>
          <a:bodyPr rtlCol="0"/>
          <a:lstStyle/>
          <a:p>
            <a:fld id="{351A7F79-20C6-40B2-92AE-27EC4CF88D11}" type="datetime1">
              <a:rPr lang="fr-FR" smtClean="0"/>
              <a:pPr/>
              <a:t>09/04/2016</a:t>
            </a:fld>
            <a:endParaRPr lang="fr-FR"/>
          </a:p>
        </p:txBody>
      </p:sp>
      <p:sp>
        <p:nvSpPr>
          <p:cNvPr id="12" name="Espace réservé du numéro de diapositive 11"/>
          <p:cNvSpPr>
            <a:spLocks noGrp="1"/>
          </p:cNvSpPr>
          <p:nvPr>
            <p:ph type="sldNum" sz="quarter" idx="16"/>
          </p:nvPr>
        </p:nvSpPr>
        <p:spPr/>
        <p:txBody>
          <a:bodyPr rtlCol="0"/>
          <a:lstStyle/>
          <a:p>
            <a:fld id="{7DE3458D-D80E-425F-91CE-4F1A72E4C519}" type="slidenum">
              <a:rPr lang="fr-FR" smtClean="0"/>
              <a:pPr/>
              <a:t>‹N°›</a:t>
            </a:fld>
            <a:endParaRPr lang="fr-FR"/>
          </a:p>
        </p:txBody>
      </p:sp>
      <p:sp>
        <p:nvSpPr>
          <p:cNvPr id="14" name="Espace réservé du pied de page 13"/>
          <p:cNvSpPr>
            <a:spLocks noGrp="1"/>
          </p:cNvSpPr>
          <p:nvPr>
            <p:ph type="ftr" sz="quarter" idx="17"/>
          </p:nvPr>
        </p:nvSpPr>
        <p:spPr/>
        <p:txBody>
          <a:bodyPr rtlCol="0"/>
          <a:lstStyle/>
          <a:p>
            <a:endParaRPr lang="fr-FR"/>
          </a:p>
        </p:txBody>
      </p:sp>
      <p:sp>
        <p:nvSpPr>
          <p:cNvPr id="16" name="Espace réservé du texte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
        <p:nvSpPr>
          <p:cNvPr id="15" name="Espace réservé du texte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fr-FR" smtClean="0"/>
              <a:t>Cliquez pour modifier les styles du texte du masque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kumimoji="0" lang="fr-FR" smtClean="0"/>
              <a:t>Cliquez pour modifier le style du titre</a:t>
            </a:r>
            <a:endParaRPr kumimoji="0" lang="en-US"/>
          </a:p>
        </p:txBody>
      </p:sp>
      <p:sp>
        <p:nvSpPr>
          <p:cNvPr id="3" name="Espace réservé de la date 2"/>
          <p:cNvSpPr>
            <a:spLocks noGrp="1"/>
          </p:cNvSpPr>
          <p:nvPr>
            <p:ph type="dt" sz="half" idx="10"/>
          </p:nvPr>
        </p:nvSpPr>
        <p:spPr/>
        <p:txBody>
          <a:bodyPr/>
          <a:lstStyle/>
          <a:p>
            <a:fld id="{E4FDD5A3-DD83-4189-AD42-36FEEF272957}" type="datetime1">
              <a:rPr lang="fr-FR" smtClean="0"/>
              <a:pPr/>
              <a:t>09/04/2016</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lvl1pPr>
              <a:defRPr>
                <a:solidFill>
                  <a:srgbClr val="FFFFFF"/>
                </a:solidFill>
              </a:defRPr>
            </a:lvl1pPr>
          </a:lstStyle>
          <a:p>
            <a:fld id="{7DE3458D-D80E-425F-91CE-4F1A72E4C519}" type="slidenum">
              <a:rPr lang="fr-FR" smtClean="0"/>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975DFBD6-29C3-4C36-A143-5104F339FA30}" type="datetime1">
              <a:rPr lang="fr-FR" smtClean="0"/>
              <a:pPr/>
              <a:t>09/04/2016</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a:xfrm>
            <a:off x="0" y="6248400"/>
            <a:ext cx="533400" cy="381000"/>
          </a:xfrm>
        </p:spPr>
        <p:txBody>
          <a:bodyPr/>
          <a:lstStyle>
            <a:lvl1pPr>
              <a:defRPr>
                <a:solidFill>
                  <a:schemeClr val="tx2"/>
                </a:solidFill>
              </a:defRPr>
            </a:lvl1pPr>
          </a:lstStyle>
          <a:p>
            <a:fld id="{7DE3458D-D80E-425F-91CE-4F1A72E4C519}" type="slidenum">
              <a:rPr lang="fr-FR" smtClean="0"/>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609600" y="273050"/>
            <a:ext cx="8077200" cy="869950"/>
          </a:xfrm>
        </p:spPr>
        <p:txBody>
          <a:bodyPr anchor="ctr"/>
          <a:lstStyle>
            <a:lvl1pPr algn="l">
              <a:buNone/>
              <a:defRPr sz="4400" b="0"/>
            </a:lvl1pPr>
          </a:lstStyle>
          <a:p>
            <a:r>
              <a:rPr kumimoji="0" lang="fr-FR" smtClean="0"/>
              <a:t>Cliquez pour modifier le style du titre</a:t>
            </a:r>
            <a:endParaRPr kumimoji="0" lang="en-US"/>
          </a:p>
        </p:txBody>
      </p:sp>
      <p:sp>
        <p:nvSpPr>
          <p:cNvPr id="5" name="Espace réservé de la date 4"/>
          <p:cNvSpPr>
            <a:spLocks noGrp="1"/>
          </p:cNvSpPr>
          <p:nvPr>
            <p:ph type="dt" sz="half" idx="10"/>
          </p:nvPr>
        </p:nvSpPr>
        <p:spPr/>
        <p:txBody>
          <a:bodyPr/>
          <a:lstStyle/>
          <a:p>
            <a:fld id="{616CCC1A-89BD-46B5-94CF-507F858C10F3}" type="datetime1">
              <a:rPr lang="fr-FR" smtClean="0"/>
              <a:pPr/>
              <a:t>09/04/2016</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lvl1pPr>
              <a:defRPr>
                <a:solidFill>
                  <a:srgbClr val="FFFFFF"/>
                </a:solidFill>
              </a:defRPr>
            </a:lvl1pPr>
          </a:lstStyle>
          <a:p>
            <a:fld id="{7DE3458D-D80E-425F-91CE-4F1A72E4C519}" type="slidenum">
              <a:rPr lang="fr-FR" smtClean="0"/>
              <a:pPr/>
              <a:t>‹N°›</a:t>
            </a:fld>
            <a:endParaRPr lang="fr-FR"/>
          </a:p>
        </p:txBody>
      </p:sp>
      <p:sp>
        <p:nvSpPr>
          <p:cNvPr id="3" name="Espace réservé du texte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fr-FR" smtClean="0"/>
              <a:t>Cliquez pour modifier les styles du texte du masque</a:t>
            </a:r>
          </a:p>
        </p:txBody>
      </p:sp>
      <p:sp>
        <p:nvSpPr>
          <p:cNvPr id="9" name="Espace réservé du contenu 8"/>
          <p:cNvSpPr>
            <a:spLocks noGrp="1"/>
          </p:cNvSpPr>
          <p:nvPr>
            <p:ph sz="quarter" idx="1"/>
          </p:nvPr>
        </p:nvSpPr>
        <p:spPr>
          <a:xfrm>
            <a:off x="2362200" y="1752600"/>
            <a:ext cx="6400800" cy="4419600"/>
          </a:xfrm>
        </p:spPr>
        <p:txBody>
          <a:bodyPr/>
          <a:lstStyle/>
          <a:p>
            <a:pPr lvl="0" eaLnBrk="1" latinLnBrk="0" hangingPunct="1"/>
            <a:r>
              <a:rPr lang="fr-FR" smtClean="0"/>
              <a:t>Cliquez pour modifier les styles du texte du masque</a:t>
            </a:r>
          </a:p>
          <a:p>
            <a:pPr lvl="1" eaLnBrk="1" latinLnBrk="0" hangingPunct="1"/>
            <a:r>
              <a:rPr lang="fr-FR" smtClean="0"/>
              <a:t>Deuxième niveau</a:t>
            </a:r>
          </a:p>
          <a:p>
            <a:pPr lvl="2" eaLnBrk="1" latinLnBrk="0" hangingPunct="1"/>
            <a:r>
              <a:rPr lang="fr-FR" smtClean="0"/>
              <a:t>Troisième niveau</a:t>
            </a:r>
          </a:p>
          <a:p>
            <a:pPr lvl="3" eaLnBrk="1" latinLnBrk="0" hangingPunct="1"/>
            <a:r>
              <a:rPr lang="fr-FR" smtClean="0"/>
              <a:t>Quatrième niveau</a:t>
            </a:r>
          </a:p>
          <a:p>
            <a:pPr lvl="4" eaLnBrk="1" latinLnBrk="0" hangingPunct="1"/>
            <a:r>
              <a:rPr lang="fr-FR" smtClean="0"/>
              <a:t>Cinquième niveau</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bg>
      <p:bgRef idx="1003">
        <a:schemeClr val="bg2"/>
      </p:bgRef>
    </p:bg>
    <p:spTree>
      <p:nvGrpSpPr>
        <p:cNvPr id="1" name=""/>
        <p:cNvGrpSpPr/>
        <p:nvPr/>
      </p:nvGrpSpPr>
      <p:grpSpPr>
        <a:xfrm>
          <a:off x="0" y="0"/>
          <a:ext cx="0" cy="0"/>
          <a:chOff x="0" y="0"/>
          <a:chExt cx="0" cy="0"/>
        </a:xfrm>
      </p:grpSpPr>
      <p:sp>
        <p:nvSpPr>
          <p:cNvPr id="4" name="Espace réservé du texte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fr-FR" smtClean="0"/>
              <a:t>Cliquez pour modifier les styles du texte du masque</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r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fr-FR" smtClean="0"/>
              <a:t>Cliquez pour modifier le style du titre</a:t>
            </a:r>
            <a:endParaRPr kumimoji="0" lang="en-US"/>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Espace réservé de la date 11"/>
          <p:cNvSpPr>
            <a:spLocks noGrp="1"/>
          </p:cNvSpPr>
          <p:nvPr>
            <p:ph type="dt" sz="half" idx="10"/>
          </p:nvPr>
        </p:nvSpPr>
        <p:spPr>
          <a:xfrm>
            <a:off x="6248400" y="6248400"/>
            <a:ext cx="2667000" cy="365125"/>
          </a:xfrm>
        </p:spPr>
        <p:txBody>
          <a:bodyPr rtlCol="0"/>
          <a:lstStyle/>
          <a:p>
            <a:fld id="{C7C22F00-F9E2-46AA-873A-F9E35267335C}" type="datetime1">
              <a:rPr lang="fr-FR" smtClean="0"/>
              <a:pPr/>
              <a:t>09/04/2016</a:t>
            </a:fld>
            <a:endParaRPr lang="fr-FR"/>
          </a:p>
        </p:txBody>
      </p:sp>
      <p:sp>
        <p:nvSpPr>
          <p:cNvPr id="13" name="Espace réservé du numéro de diapositive 12"/>
          <p:cNvSpPr>
            <a:spLocks noGrp="1"/>
          </p:cNvSpPr>
          <p:nvPr>
            <p:ph type="sldNum" sz="quarter" idx="11"/>
          </p:nvPr>
        </p:nvSpPr>
        <p:spPr>
          <a:xfrm>
            <a:off x="0" y="4667249"/>
            <a:ext cx="1447800" cy="663578"/>
          </a:xfrm>
        </p:spPr>
        <p:txBody>
          <a:bodyPr rtlCol="0"/>
          <a:lstStyle>
            <a:lvl1pPr>
              <a:defRPr sz="2800"/>
            </a:lvl1pPr>
          </a:lstStyle>
          <a:p>
            <a:fld id="{7DE3458D-D80E-425F-91CE-4F1A72E4C519}" type="slidenum">
              <a:rPr lang="fr-FR" smtClean="0"/>
              <a:pPr/>
              <a:t>‹N°›</a:t>
            </a:fld>
            <a:endParaRPr lang="fr-FR"/>
          </a:p>
        </p:txBody>
      </p:sp>
      <p:sp>
        <p:nvSpPr>
          <p:cNvPr id="14" name="Espace réservé du pied de page 13"/>
          <p:cNvSpPr>
            <a:spLocks noGrp="1"/>
          </p:cNvSpPr>
          <p:nvPr>
            <p:ph type="ftr" sz="quarter" idx="12"/>
          </p:nvPr>
        </p:nvSpPr>
        <p:spPr>
          <a:xfrm>
            <a:off x="1600200" y="6248206"/>
            <a:ext cx="4572000" cy="365125"/>
          </a:xfrm>
        </p:spPr>
        <p:txBody>
          <a:bodyPr rtlCol="0"/>
          <a:lstStyle/>
          <a:p>
            <a:endParaRPr lang="fr-FR"/>
          </a:p>
        </p:txBody>
      </p:sp>
      <p:sp>
        <p:nvSpPr>
          <p:cNvPr id="3" name="Espace réservé pour une image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fr-FR" smtClean="0"/>
              <a:t>Cliquez sur l'icône pour ajouter une image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Espace réservé du titre 21"/>
          <p:cNvSpPr>
            <a:spLocks noGrp="1"/>
          </p:cNvSpPr>
          <p:nvPr>
            <p:ph type="title"/>
          </p:nvPr>
        </p:nvSpPr>
        <p:spPr>
          <a:xfrm>
            <a:off x="609600" y="228600"/>
            <a:ext cx="8153400" cy="990600"/>
          </a:xfrm>
          <a:prstGeom prst="rect">
            <a:avLst/>
          </a:prstGeom>
        </p:spPr>
        <p:txBody>
          <a:bodyPr vert="horz" anchor="ctr">
            <a:normAutofit/>
          </a:bodyPr>
          <a:lstStyle/>
          <a:p>
            <a:r>
              <a:rPr kumimoji="0" lang="fr-FR" smtClean="0"/>
              <a:t>Cliquez pour modifier le style du titre</a:t>
            </a:r>
            <a:endParaRPr kumimoji="0" lang="en-US"/>
          </a:p>
        </p:txBody>
      </p:sp>
      <p:sp>
        <p:nvSpPr>
          <p:cNvPr id="13" name="Espace réservé du texte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fr-FR" smtClean="0"/>
              <a:t>Cliquez pour modifier les styles du texte du masque</a:t>
            </a:r>
          </a:p>
          <a:p>
            <a:pPr lvl="1" eaLnBrk="1" latinLnBrk="0" hangingPunct="1"/>
            <a:r>
              <a:rPr kumimoji="0" lang="fr-FR" smtClean="0"/>
              <a:t>Deuxième niveau</a:t>
            </a:r>
          </a:p>
          <a:p>
            <a:pPr lvl="2" eaLnBrk="1" latinLnBrk="0" hangingPunct="1"/>
            <a:r>
              <a:rPr kumimoji="0" lang="fr-FR" smtClean="0"/>
              <a:t>Troisième niveau</a:t>
            </a:r>
          </a:p>
          <a:p>
            <a:pPr lvl="3" eaLnBrk="1" latinLnBrk="0" hangingPunct="1"/>
            <a:r>
              <a:rPr kumimoji="0" lang="fr-FR" smtClean="0"/>
              <a:t>Quatrième niveau</a:t>
            </a:r>
          </a:p>
          <a:p>
            <a:pPr lvl="4" eaLnBrk="1" latinLnBrk="0" hangingPunct="1"/>
            <a:r>
              <a:rPr kumimoji="0" lang="fr-FR" smtClean="0"/>
              <a:t>Cinquième niveau</a:t>
            </a:r>
            <a:endParaRPr kumimoji="0" lang="en-US"/>
          </a:p>
        </p:txBody>
      </p:sp>
      <p:sp>
        <p:nvSpPr>
          <p:cNvPr id="14" name="Espace réservé de la date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60C32A28-1C5A-4B8E-AD13-FDA47B28C308}" type="datetime1">
              <a:rPr lang="fr-FR" smtClean="0"/>
              <a:pPr/>
              <a:t>09/04/2016</a:t>
            </a:fld>
            <a:endParaRPr lang="fr-FR"/>
          </a:p>
        </p:txBody>
      </p:sp>
      <p:sp>
        <p:nvSpPr>
          <p:cNvPr id="3" name="Espace réservé du pied de page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fr-FR"/>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Espace réservé du numéro de diapositive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7DE3458D-D80E-425F-91CE-4F1A72E4C519}" type="slidenum">
              <a:rPr lang="fr-FR" smtClean="0"/>
              <a:pPr/>
              <a:t>‹N°›</a:t>
            </a:fld>
            <a:endParaRPr lang="fr-F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Sécurité des réseaux sans fils</a:t>
            </a:r>
            <a:endParaRPr lang="fr-FR" dirty="0"/>
          </a:p>
        </p:txBody>
      </p:sp>
      <p:sp>
        <p:nvSpPr>
          <p:cNvPr id="3" name="Sous-titre 2"/>
          <p:cNvSpPr>
            <a:spLocks noGrp="1"/>
          </p:cNvSpPr>
          <p:nvPr>
            <p:ph type="subTitle" idx="1"/>
          </p:nvPr>
        </p:nvSpPr>
        <p:spPr/>
        <p:txBody>
          <a:bodyPr/>
          <a:lstStyle/>
          <a:p>
            <a:endParaRPr lang="fr-F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risques en matière de sécurité</a:t>
            </a:r>
            <a:endParaRPr lang="fr-FR" dirty="0"/>
          </a:p>
        </p:txBody>
      </p:sp>
      <p:sp>
        <p:nvSpPr>
          <p:cNvPr id="3" name="Espace réservé du contenu 2"/>
          <p:cNvSpPr>
            <a:spLocks noGrp="1"/>
          </p:cNvSpPr>
          <p:nvPr>
            <p:ph sz="quarter" idx="1"/>
          </p:nvPr>
        </p:nvSpPr>
        <p:spPr/>
        <p:txBody>
          <a:bodyPr>
            <a:normAutofit fontScale="92500" lnSpcReduction="20000"/>
          </a:bodyPr>
          <a:lstStyle/>
          <a:p>
            <a:pPr marL="0" indent="41275">
              <a:buNone/>
            </a:pPr>
            <a:r>
              <a:rPr lang="fr-FR" b="1" dirty="0" smtClean="0"/>
              <a:t>Le danger des postes nomades </a:t>
            </a:r>
          </a:p>
          <a:p>
            <a:pPr marL="0" indent="41275">
              <a:buNone/>
            </a:pPr>
            <a:r>
              <a:rPr lang="fr-FR" dirty="0" smtClean="0"/>
              <a:t>lors de l'utilisation d'un hot spot, les cryptages de type WEP ou WPA sont généralement déconnectés. Le poste client est alors une cible potentielle pour un pirate situé à proximité, lorsqu'un ordinateur portable a été piraté, il devient un excellent relais pour une attaque du site central, puisqu'il sera reconnu par celui-ci comme un ami. </a:t>
            </a:r>
          </a:p>
          <a:p>
            <a:pPr marL="0" indent="41275">
              <a:buNone/>
            </a:pPr>
            <a:r>
              <a:rPr lang="fr-FR" dirty="0" smtClean="0"/>
              <a:t>Les postes nomades requièrent donc une protection soigneuse, aussi bien pour eux mêmes, que pour le danger potentiel qu'il représente pour le site central (mise en place de firewalls individuels, communications en mode VPN...). </a:t>
            </a:r>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7DE3458D-D80E-425F-91CE-4F1A72E4C519}" type="slidenum">
              <a:rPr lang="fr-FR" smtClean="0"/>
              <a:pPr/>
              <a:t>10</a:t>
            </a:fld>
            <a:endParaRPr lang="fr-F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
            </a:r>
            <a:br>
              <a:rPr lang="fr-FR" dirty="0" smtClean="0"/>
            </a:br>
            <a:r>
              <a:rPr lang="fr-FR" dirty="0" smtClean="0"/>
              <a:t>La sécurisation d’un réseau </a:t>
            </a:r>
            <a:r>
              <a:rPr lang="fr-FR" dirty="0" err="1" smtClean="0"/>
              <a:t>WiFi</a:t>
            </a:r>
            <a:r>
              <a:rPr lang="fr-FR" dirty="0" smtClean="0"/>
              <a:t> </a:t>
            </a:r>
            <a:br>
              <a:rPr lang="fr-FR" dirty="0" smtClean="0"/>
            </a:br>
            <a:endParaRPr lang="fr-FR" dirty="0"/>
          </a:p>
        </p:txBody>
      </p:sp>
      <p:sp>
        <p:nvSpPr>
          <p:cNvPr id="3" name="Espace réservé du contenu 2"/>
          <p:cNvSpPr>
            <a:spLocks noGrp="1"/>
          </p:cNvSpPr>
          <p:nvPr>
            <p:ph sz="quarter" idx="1"/>
          </p:nvPr>
        </p:nvSpPr>
        <p:spPr>
          <a:xfrm>
            <a:off x="285720" y="1600200"/>
            <a:ext cx="8480328" cy="4495800"/>
          </a:xfrm>
        </p:spPr>
        <p:txBody>
          <a:bodyPr>
            <a:normAutofit/>
          </a:bodyPr>
          <a:lstStyle/>
          <a:p>
            <a:pPr marL="55563" indent="-55563">
              <a:buNone/>
            </a:pPr>
            <a:r>
              <a:rPr lang="fr-FR" b="1" dirty="0" smtClean="0"/>
              <a:t>Une infrastructure adaptée </a:t>
            </a:r>
          </a:p>
          <a:p>
            <a:pPr marL="55563" indent="-55563">
              <a:buNone/>
            </a:pPr>
            <a:r>
              <a:rPr lang="fr-FR" dirty="0" smtClean="0"/>
              <a:t>La première chose à faire lors de la mise en place d'un réseau sans fil consiste à positionner intelligemment les points d'accès selon la zone que l'on souhaite couvrir. </a:t>
            </a:r>
          </a:p>
          <a:p>
            <a:pPr marL="55563" indent="-55563">
              <a:buNone/>
            </a:pPr>
            <a:r>
              <a:rPr lang="fr-FR" dirty="0" smtClean="0"/>
              <a:t>Il n'est toutefois pas rare que la zone effectivement couverte soit largement plus grande que souhaitée, auquel cas il est possible de réduire la puissance de la borne d'accès afin d'adapter sa portée à la zone à couvrir. </a:t>
            </a:r>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7DE3458D-D80E-425F-91CE-4F1A72E4C519}" type="slidenum">
              <a:rPr lang="fr-FR" smtClean="0"/>
              <a:pPr/>
              <a:t>11</a:t>
            </a:fld>
            <a:endParaRPr lang="fr-F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
            </a:r>
            <a:br>
              <a:rPr lang="fr-FR" dirty="0" smtClean="0"/>
            </a:br>
            <a:r>
              <a:rPr lang="fr-FR" dirty="0" smtClean="0"/>
              <a:t>La sécurisation d’un réseau </a:t>
            </a:r>
            <a:r>
              <a:rPr lang="fr-FR" dirty="0" err="1" smtClean="0"/>
              <a:t>WiFi</a:t>
            </a:r>
            <a:r>
              <a:rPr lang="fr-FR" dirty="0" smtClean="0"/>
              <a:t> </a:t>
            </a:r>
            <a:br>
              <a:rPr lang="fr-FR" dirty="0" smtClean="0"/>
            </a:br>
            <a:endParaRPr lang="fr-FR" dirty="0"/>
          </a:p>
        </p:txBody>
      </p:sp>
      <p:sp>
        <p:nvSpPr>
          <p:cNvPr id="3" name="Espace réservé du contenu 2"/>
          <p:cNvSpPr>
            <a:spLocks noGrp="1"/>
          </p:cNvSpPr>
          <p:nvPr>
            <p:ph sz="quarter" idx="1"/>
          </p:nvPr>
        </p:nvSpPr>
        <p:spPr/>
        <p:txBody>
          <a:bodyPr>
            <a:normAutofit fontScale="92500" lnSpcReduction="10000"/>
          </a:bodyPr>
          <a:lstStyle/>
          <a:p>
            <a:pPr marL="319088" indent="-55563">
              <a:buNone/>
            </a:pPr>
            <a:r>
              <a:rPr lang="fr-FR" b="1" dirty="0" smtClean="0"/>
              <a:t>Éviter les valeurs par défaut </a:t>
            </a:r>
          </a:p>
          <a:p>
            <a:pPr marL="319088" indent="-55563">
              <a:buNone/>
            </a:pPr>
            <a:r>
              <a:rPr lang="fr-FR" dirty="0" smtClean="0"/>
              <a:t>Lors de la première installation d'un point d'accès, celui-ci est configuré avec des valeurs par défaut, y compris en ce qui concerne le mot de passe de l'administrateur. Un grand nombre d'administrateurs en herbe considèrent qu'à partir du moment où le réseau fonctionne il est inutile de modifier la configuration du point d'accès. Toutefois les paramètres par défaut sont tels que la sécurité est minimale. Il est donc impératif de se connecter à l'interface d'administration notamment pour définir un mot de passe d'administration. </a:t>
            </a:r>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7DE3458D-D80E-425F-91CE-4F1A72E4C519}" type="slidenum">
              <a:rPr lang="fr-FR" smtClean="0"/>
              <a:pPr/>
              <a:t>12</a:t>
            </a:fld>
            <a:endParaRPr lang="fr-F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fontScale="90000"/>
          </a:bodyPr>
          <a:lstStyle/>
          <a:p>
            <a:r>
              <a:rPr lang="fr-FR" dirty="0" smtClean="0"/>
              <a:t/>
            </a:r>
            <a:br>
              <a:rPr lang="fr-FR" dirty="0" smtClean="0"/>
            </a:br>
            <a:r>
              <a:rPr lang="fr-FR" dirty="0" smtClean="0"/>
              <a:t>La sécurisation d’un réseau </a:t>
            </a:r>
            <a:r>
              <a:rPr lang="fr-FR" dirty="0" err="1" smtClean="0"/>
              <a:t>WiFi</a:t>
            </a:r>
            <a:r>
              <a:rPr lang="fr-FR" dirty="0" smtClean="0"/>
              <a:t> </a:t>
            </a:r>
            <a:br>
              <a:rPr lang="fr-FR" dirty="0" smtClean="0"/>
            </a:br>
            <a:endParaRPr lang="fr-FR" dirty="0"/>
          </a:p>
        </p:txBody>
      </p:sp>
      <p:sp>
        <p:nvSpPr>
          <p:cNvPr id="3" name="Espace réservé du contenu 2"/>
          <p:cNvSpPr>
            <a:spLocks noGrp="1"/>
          </p:cNvSpPr>
          <p:nvPr>
            <p:ph sz="quarter" idx="1"/>
          </p:nvPr>
        </p:nvSpPr>
        <p:spPr>
          <a:xfrm>
            <a:off x="500034" y="1600200"/>
            <a:ext cx="8266014" cy="4495800"/>
          </a:xfrm>
        </p:spPr>
        <p:txBody>
          <a:bodyPr>
            <a:normAutofit fontScale="92500"/>
          </a:bodyPr>
          <a:lstStyle/>
          <a:p>
            <a:pPr marL="55563" indent="-55563">
              <a:buNone/>
            </a:pPr>
            <a:r>
              <a:rPr lang="fr-FR" b="1" dirty="0" smtClean="0"/>
              <a:t>Le filtrage des adresses MAC </a:t>
            </a:r>
          </a:p>
          <a:p>
            <a:pPr marL="55563" indent="-55563">
              <a:buNone/>
            </a:pPr>
            <a:r>
              <a:rPr lang="fr-FR" dirty="0" smtClean="0"/>
              <a:t>Chaque adaptateur réseau possède une adresse physique qui lui est propre. </a:t>
            </a:r>
          </a:p>
          <a:p>
            <a:pPr marL="55563" indent="-55563">
              <a:buNone/>
            </a:pPr>
            <a:r>
              <a:rPr lang="fr-FR" dirty="0" smtClean="0"/>
              <a:t>Les points d'accès permettent généralement de gérer une liste de droits d'accès basée sur les adresses MAC des équipements autorisés à se connecter au réseau sans fil. </a:t>
            </a:r>
          </a:p>
          <a:p>
            <a:pPr marL="55563" indent="-55563">
              <a:buNone/>
            </a:pPr>
            <a:r>
              <a:rPr lang="fr-FR" dirty="0" smtClean="0"/>
              <a:t>Cette précaution un peu contraignante permet de limiter l'accès au réseau à un certain nombre de machines. En contrepartie cela ne résout pas le problème de la confidentialité des échanges. </a:t>
            </a:r>
          </a:p>
        </p:txBody>
      </p:sp>
      <p:sp>
        <p:nvSpPr>
          <p:cNvPr id="4" name="Espace réservé du numéro de diapositive 3"/>
          <p:cNvSpPr>
            <a:spLocks noGrp="1"/>
          </p:cNvSpPr>
          <p:nvPr>
            <p:ph type="sldNum" sz="quarter" idx="12"/>
          </p:nvPr>
        </p:nvSpPr>
        <p:spPr/>
        <p:txBody>
          <a:bodyPr>
            <a:normAutofit fontScale="85000" lnSpcReduction="20000"/>
          </a:bodyPr>
          <a:lstStyle/>
          <a:p>
            <a:fld id="{7DE3458D-D80E-425F-91CE-4F1A72E4C519}" type="slidenum">
              <a:rPr lang="fr-FR" smtClean="0"/>
              <a:pPr/>
              <a:t>13</a:t>
            </a:fld>
            <a:endParaRPr lang="fr-F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WEP - </a:t>
            </a:r>
            <a:r>
              <a:rPr lang="fr-FR" dirty="0" err="1" smtClean="0"/>
              <a:t>Wired</a:t>
            </a:r>
            <a:r>
              <a:rPr lang="fr-FR" dirty="0" smtClean="0"/>
              <a:t> Equivalent </a:t>
            </a:r>
            <a:r>
              <a:rPr lang="fr-FR" dirty="0" err="1" smtClean="0"/>
              <a:t>Privacy</a:t>
            </a:r>
            <a:r>
              <a:rPr lang="fr-FR" dirty="0" smtClean="0"/>
              <a:t> </a:t>
            </a:r>
            <a:endParaRPr lang="fr-FR" dirty="0"/>
          </a:p>
        </p:txBody>
      </p:sp>
      <p:sp>
        <p:nvSpPr>
          <p:cNvPr id="3" name="Espace réservé du contenu 2"/>
          <p:cNvSpPr>
            <a:spLocks noGrp="1"/>
          </p:cNvSpPr>
          <p:nvPr>
            <p:ph sz="quarter" idx="1"/>
          </p:nvPr>
        </p:nvSpPr>
        <p:spPr/>
        <p:txBody>
          <a:bodyPr>
            <a:normAutofit/>
          </a:bodyPr>
          <a:lstStyle/>
          <a:p>
            <a:pPr marL="82550" indent="-55563">
              <a:buNone/>
            </a:pPr>
            <a:r>
              <a:rPr lang="fr-FR" b="1" dirty="0" smtClean="0"/>
              <a:t>Introduction </a:t>
            </a:r>
          </a:p>
          <a:p>
            <a:pPr marL="82550" indent="-55563">
              <a:buNone/>
            </a:pPr>
            <a:r>
              <a:rPr lang="fr-FR" dirty="0" smtClean="0"/>
              <a:t>Pour remédier aux problèmes de confidentialité des échanges sur les réseaux sans fils, le standard 802.11 intègre un mécanisme simple de chiffrement des données, il s'agit du WEP. </a:t>
            </a:r>
          </a:p>
          <a:p>
            <a:pPr marL="82550" indent="-55563">
              <a:buNone/>
            </a:pPr>
            <a:r>
              <a:rPr lang="fr-FR" dirty="0" smtClean="0"/>
              <a:t>Le WEP est un protocole chargé du chiffrement des trames 802.11 utilisant l'algorithme symétrique RC4 avec des clés d'une longueur de 64 ou 128 bits. </a:t>
            </a:r>
          </a:p>
          <a:p>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7DE3458D-D80E-425F-91CE-4F1A72E4C519}" type="slidenum">
              <a:rPr lang="fr-FR" smtClean="0"/>
              <a:pPr/>
              <a:t>14</a:t>
            </a:fld>
            <a:endParaRPr lang="fr-F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WEP</a:t>
            </a:r>
            <a:endParaRPr lang="fr-FR" dirty="0"/>
          </a:p>
        </p:txBody>
      </p:sp>
      <p:sp>
        <p:nvSpPr>
          <p:cNvPr id="3" name="Espace réservé du contenu 2"/>
          <p:cNvSpPr>
            <a:spLocks noGrp="1"/>
          </p:cNvSpPr>
          <p:nvPr>
            <p:ph sz="quarter" idx="1"/>
          </p:nvPr>
        </p:nvSpPr>
        <p:spPr/>
        <p:txBody>
          <a:bodyPr>
            <a:normAutofit fontScale="92500"/>
          </a:bodyPr>
          <a:lstStyle/>
          <a:p>
            <a:pPr marL="55563" indent="-55563">
              <a:buNone/>
            </a:pPr>
            <a:r>
              <a:rPr lang="fr-FR" b="1" dirty="0" smtClean="0"/>
              <a:t>La clé WEP </a:t>
            </a:r>
          </a:p>
          <a:p>
            <a:pPr marL="55563" indent="-55563">
              <a:buNone/>
            </a:pPr>
            <a:r>
              <a:rPr lang="fr-FR" dirty="0" smtClean="0"/>
              <a:t>La clé de session partagé par toutes les stations est statique, c'est-à-dire que pour déployer un grand nombre de stations </a:t>
            </a:r>
            <a:r>
              <a:rPr lang="fr-FR" dirty="0" err="1" smtClean="0"/>
              <a:t>WiFi</a:t>
            </a:r>
            <a:r>
              <a:rPr lang="fr-FR" dirty="0" smtClean="0"/>
              <a:t> il est nécessaire de les configurer en utilisant la même clé de session. </a:t>
            </a:r>
            <a:endParaRPr lang="fr-FR" dirty="0" smtClean="0"/>
          </a:p>
          <a:p>
            <a:pPr marL="55563" indent="-55563">
              <a:buNone/>
            </a:pPr>
            <a:r>
              <a:rPr lang="fr-FR" dirty="0" smtClean="0"/>
              <a:t>Ainsi </a:t>
            </a:r>
            <a:r>
              <a:rPr lang="fr-FR" dirty="0" smtClean="0"/>
              <a:t>la connaissance de la clé est suffisante pour déchiffrer les communications. De plus, 24 bits de la clé servent uniquement pour l'initialisation (le nombre IV), ce qui signifie que seuls 40 bits de la clé de 64 bits servent réellement à chiffrer et 104 bits pour la clé de 128 bits. </a:t>
            </a:r>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7DE3458D-D80E-425F-91CE-4F1A72E4C519}" type="slidenum">
              <a:rPr lang="fr-FR" smtClean="0"/>
              <a:pPr/>
              <a:t>15</a:t>
            </a:fld>
            <a:endParaRPr lang="fr-F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WEP</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7DE3458D-D80E-425F-91CE-4F1A72E4C519}" type="slidenum">
              <a:rPr lang="fr-FR" smtClean="0"/>
              <a:pPr/>
              <a:t>16</a:t>
            </a:fld>
            <a:endParaRPr lang="fr-FR"/>
          </a:p>
        </p:txBody>
      </p:sp>
      <p:sp>
        <p:nvSpPr>
          <p:cNvPr id="4" name="Espace réservé du contenu 3"/>
          <p:cNvSpPr>
            <a:spLocks noGrp="1"/>
          </p:cNvSpPr>
          <p:nvPr>
            <p:ph sz="quarter" idx="1"/>
          </p:nvPr>
        </p:nvSpPr>
        <p:spPr/>
        <p:txBody>
          <a:bodyPr/>
          <a:lstStyle/>
          <a:p>
            <a:pPr marL="55563" indent="-55563">
              <a:buNone/>
            </a:pPr>
            <a:r>
              <a:rPr lang="fr-FR" b="1" dirty="0" smtClean="0"/>
              <a:t>Le principe du WEP </a:t>
            </a:r>
          </a:p>
          <a:p>
            <a:pPr marL="55563" indent="-55563">
              <a:buNone/>
            </a:pPr>
            <a:r>
              <a:rPr lang="fr-FR" dirty="0" smtClean="0"/>
              <a:t>Le WEP consiste à définir dans un premier temps la clé secrète. Cette clé doit être déclarée au niveau du point d'accès et des clients. Elle sert à créer un nombre pseudo - aléatoire d'une longueur égale à la longueur de la trame. </a:t>
            </a:r>
            <a:endParaRPr lang="fr-FR" dirty="0" smtClean="0"/>
          </a:p>
          <a:p>
            <a:pPr marL="55563" indent="-55563">
              <a:buNone/>
            </a:pPr>
            <a:r>
              <a:rPr lang="fr-FR" dirty="0" smtClean="0"/>
              <a:t>Chaque </a:t>
            </a:r>
            <a:r>
              <a:rPr lang="fr-FR" dirty="0" smtClean="0"/>
              <a:t>transmission de donnée est ainsi chiffrée en utilisant le nombre pseudo - aléatoire comme masque grâce à un OU Exclusif entre ce nombre et la trame. </a:t>
            </a:r>
            <a:endParaRPr lang="fr-FR"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WEP</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7DE3458D-D80E-425F-91CE-4F1A72E4C519}" type="slidenum">
              <a:rPr lang="fr-FR" smtClean="0"/>
              <a:pPr/>
              <a:t>17</a:t>
            </a:fld>
            <a:endParaRPr lang="fr-FR"/>
          </a:p>
        </p:txBody>
      </p:sp>
      <p:pic>
        <p:nvPicPr>
          <p:cNvPr id="2050" name="Picture 2"/>
          <p:cNvPicPr>
            <a:picLocks noGrp="1" noChangeAspect="1" noChangeArrowheads="1"/>
          </p:cNvPicPr>
          <p:nvPr>
            <p:ph sz="quarter" idx="1"/>
          </p:nvPr>
        </p:nvPicPr>
        <p:blipFill>
          <a:blip r:embed="rId2"/>
          <a:srcRect/>
          <a:stretch>
            <a:fillRect/>
          </a:stretch>
        </p:blipFill>
        <p:spPr bwMode="auto">
          <a:xfrm>
            <a:off x="714348" y="2857496"/>
            <a:ext cx="7590516" cy="2105037"/>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802.1X </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7DE3458D-D80E-425F-91CE-4F1A72E4C519}" type="slidenum">
              <a:rPr lang="fr-FR" smtClean="0"/>
              <a:pPr/>
              <a:t>18</a:t>
            </a:fld>
            <a:endParaRPr lang="fr-FR"/>
          </a:p>
        </p:txBody>
      </p:sp>
      <p:sp>
        <p:nvSpPr>
          <p:cNvPr id="4" name="Espace réservé du contenu 3"/>
          <p:cNvSpPr>
            <a:spLocks noGrp="1"/>
          </p:cNvSpPr>
          <p:nvPr>
            <p:ph sz="quarter" idx="1"/>
          </p:nvPr>
        </p:nvSpPr>
        <p:spPr/>
        <p:txBody>
          <a:bodyPr>
            <a:normAutofit/>
          </a:bodyPr>
          <a:lstStyle/>
          <a:p>
            <a:r>
              <a:rPr lang="fr-FR" dirty="0" smtClean="0"/>
              <a:t>La norme IEEE 802.1X propose un moyen d'authentifier les équipements connectés sur un port avant de leur donner l'accès au réseau. Elle utilise EAP (Extensible </a:t>
            </a:r>
            <a:r>
              <a:rPr lang="fr-FR" dirty="0" err="1" smtClean="0"/>
              <a:t>Authentication</a:t>
            </a:r>
            <a:r>
              <a:rPr lang="fr-FR" dirty="0" smtClean="0"/>
              <a:t> Protocol). </a:t>
            </a:r>
          </a:p>
          <a:p>
            <a:r>
              <a:rPr lang="fr-FR" dirty="0" smtClean="0"/>
              <a:t>EAP permet de transporter divers protocoles d'authentification tel que: TLS, PEAP,TTLS. </a:t>
            </a:r>
          </a:p>
          <a:p>
            <a:r>
              <a:rPr lang="fr-FR" dirty="0" smtClean="0"/>
              <a:t>L'utilisation de l'authentification 802.1X avec le chiffrement WEP permet de pallier certains des ses problèmes tel qu'il est défini dans 802.11: </a:t>
            </a:r>
          </a:p>
          <a:p>
            <a:endParaRPr lang="fr-F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802.1X </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7DE3458D-D80E-425F-91CE-4F1A72E4C519}" type="slidenum">
              <a:rPr lang="fr-FR" smtClean="0"/>
              <a:pPr/>
              <a:t>19</a:t>
            </a:fld>
            <a:endParaRPr lang="fr-FR"/>
          </a:p>
        </p:txBody>
      </p:sp>
      <p:sp>
        <p:nvSpPr>
          <p:cNvPr id="4" name="Espace réservé du contenu 3"/>
          <p:cNvSpPr>
            <a:spLocks noGrp="1"/>
          </p:cNvSpPr>
          <p:nvPr>
            <p:ph sz="quarter" idx="1"/>
          </p:nvPr>
        </p:nvSpPr>
        <p:spPr/>
        <p:txBody>
          <a:bodyPr>
            <a:normAutofit/>
          </a:bodyPr>
          <a:lstStyle/>
          <a:p>
            <a:r>
              <a:rPr lang="fr-FR" dirty="0" smtClean="0"/>
              <a:t>L'authentification du client n'est plus effectuée par le point d'accès avec la clé pré-partagée, mais par un serveur RADIUS à l'aide d'un protocole d'authentification tel que TLS. </a:t>
            </a:r>
          </a:p>
          <a:p>
            <a:r>
              <a:rPr lang="fr-FR" dirty="0" smtClean="0"/>
              <a:t>La clé de chiffrement n'est plus statique et commune à tous les clients : une nouvelle clé WEP est générée pour chaque utilisateur et chaque session. </a:t>
            </a:r>
            <a:endParaRPr lang="fr-F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de-DE" dirty="0" err="1" smtClean="0"/>
              <a:t>Définition</a:t>
            </a:r>
            <a:endParaRPr lang="fr-FR" dirty="0"/>
          </a:p>
        </p:txBody>
      </p:sp>
      <p:sp>
        <p:nvSpPr>
          <p:cNvPr id="3" name="Espace réservé du contenu 2"/>
          <p:cNvSpPr>
            <a:spLocks noGrp="1"/>
          </p:cNvSpPr>
          <p:nvPr>
            <p:ph sz="quarter" idx="1"/>
          </p:nvPr>
        </p:nvSpPr>
        <p:spPr/>
        <p:txBody>
          <a:bodyPr>
            <a:normAutofit/>
          </a:bodyPr>
          <a:lstStyle/>
          <a:p>
            <a:r>
              <a:rPr lang="fr-FR" dirty="0" smtClean="0"/>
              <a:t>Le Wifi est une technologie permettant de créer des réseaux informatiques sans fil (Wireless). Il s'agit d'une norme de l'IEEE baptisée 802.11. </a:t>
            </a:r>
            <a:br>
              <a:rPr lang="fr-FR" dirty="0" smtClean="0"/>
            </a:br>
            <a:r>
              <a:rPr lang="fr-FR" dirty="0" smtClean="0"/>
              <a:t/>
            </a:r>
            <a:br>
              <a:rPr lang="fr-FR" dirty="0" smtClean="0"/>
            </a:br>
            <a:r>
              <a:rPr lang="fr-FR" dirty="0" smtClean="0"/>
              <a:t>Sa portée varie d'un appareil à l'autre entre quelques dizaines de mètres à plusieurs centaines de mètres, ce qui en fait une technologie de premier choix pour le réseau domestique avec connexion internet. </a:t>
            </a:r>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7DE3458D-D80E-425F-91CE-4F1A72E4C519}" type="slidenum">
              <a:rPr lang="fr-FR" smtClean="0"/>
              <a:pPr/>
              <a:t>2</a:t>
            </a:fld>
            <a:endParaRPr lang="fr-F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802.1X </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7DE3458D-D80E-425F-91CE-4F1A72E4C519}" type="slidenum">
              <a:rPr lang="fr-FR" smtClean="0"/>
              <a:pPr/>
              <a:t>20</a:t>
            </a:fld>
            <a:endParaRPr lang="fr-FR"/>
          </a:p>
        </p:txBody>
      </p:sp>
      <p:sp>
        <p:nvSpPr>
          <p:cNvPr id="4" name="Espace réservé du contenu 3"/>
          <p:cNvSpPr>
            <a:spLocks noGrp="1"/>
          </p:cNvSpPr>
          <p:nvPr>
            <p:ph sz="quarter" idx="1"/>
          </p:nvPr>
        </p:nvSpPr>
        <p:spPr/>
        <p:txBody>
          <a:bodyPr>
            <a:normAutofit/>
          </a:bodyPr>
          <a:lstStyle/>
          <a:p>
            <a:r>
              <a:rPr lang="fr-FR" dirty="0" smtClean="0"/>
              <a:t>Le principe de l'authentification 802.1X consiste à relier les trames EAP entre le poste client et le serveur RADIUS, sans avoir à connaître le protocole d'authentification utilisé. </a:t>
            </a:r>
          </a:p>
          <a:p>
            <a:r>
              <a:rPr lang="fr-FR" dirty="0" smtClean="0"/>
              <a:t>Si le protocole d'authentification comprend la génération de clés de session, qui est unique, celles-ci sont transmises à l'équipement d'accès et utilisées pour le chiffrement de la session. </a:t>
            </a:r>
            <a:endParaRPr lang="fr-F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 802.1X </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7DE3458D-D80E-425F-91CE-4F1A72E4C519}" type="slidenum">
              <a:rPr lang="fr-FR" smtClean="0"/>
              <a:pPr/>
              <a:t>21</a:t>
            </a:fld>
            <a:endParaRPr lang="fr-FR"/>
          </a:p>
        </p:txBody>
      </p:sp>
      <p:sp>
        <p:nvSpPr>
          <p:cNvPr id="4" name="Espace réservé du contenu 3"/>
          <p:cNvSpPr>
            <a:spLocks noGrp="1"/>
          </p:cNvSpPr>
          <p:nvPr>
            <p:ph sz="quarter" idx="1"/>
          </p:nvPr>
        </p:nvSpPr>
        <p:spPr/>
        <p:txBody>
          <a:bodyPr/>
          <a:lstStyle/>
          <a:p>
            <a:endParaRPr lang="fr-FR"/>
          </a:p>
        </p:txBody>
      </p:sp>
      <p:pic>
        <p:nvPicPr>
          <p:cNvPr id="1026" name="Picture 2"/>
          <p:cNvPicPr>
            <a:picLocks noChangeAspect="1" noChangeArrowheads="1"/>
          </p:cNvPicPr>
          <p:nvPr/>
        </p:nvPicPr>
        <p:blipFill>
          <a:blip r:embed="rId2"/>
          <a:srcRect/>
          <a:stretch>
            <a:fillRect/>
          </a:stretch>
        </p:blipFill>
        <p:spPr bwMode="auto">
          <a:xfrm>
            <a:off x="1142976" y="1857364"/>
            <a:ext cx="7057586" cy="4395805"/>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WPA (wifi </a:t>
            </a:r>
            <a:r>
              <a:rPr lang="fr-FR" dirty="0" err="1" smtClean="0"/>
              <a:t>protected</a:t>
            </a:r>
            <a:r>
              <a:rPr lang="fr-FR" dirty="0" smtClean="0"/>
              <a:t> </a:t>
            </a:r>
            <a:r>
              <a:rPr lang="fr-FR" dirty="0" err="1" smtClean="0"/>
              <a:t>access</a:t>
            </a:r>
            <a:r>
              <a:rPr lang="fr-FR" dirty="0" smtClean="0"/>
              <a:t>) </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7DE3458D-D80E-425F-91CE-4F1A72E4C519}" type="slidenum">
              <a:rPr lang="fr-FR" smtClean="0"/>
              <a:pPr/>
              <a:t>22</a:t>
            </a:fld>
            <a:endParaRPr lang="fr-FR"/>
          </a:p>
        </p:txBody>
      </p:sp>
      <p:sp>
        <p:nvSpPr>
          <p:cNvPr id="4" name="Espace réservé du contenu 3"/>
          <p:cNvSpPr>
            <a:spLocks noGrp="1"/>
          </p:cNvSpPr>
          <p:nvPr>
            <p:ph sz="quarter" idx="1"/>
          </p:nvPr>
        </p:nvSpPr>
        <p:spPr/>
        <p:txBody>
          <a:bodyPr>
            <a:normAutofit fontScale="92500" lnSpcReduction="10000"/>
          </a:bodyPr>
          <a:lstStyle/>
          <a:p>
            <a:r>
              <a:rPr lang="fr-FR" dirty="0" smtClean="0"/>
              <a:t>Le WPA est une version « allégée » du protocole 802.11i, reposant sur des protocoles d'authentification et un algorithme de cryptage robuste : </a:t>
            </a:r>
            <a:r>
              <a:rPr lang="fr-FR" b="1" dirty="0" smtClean="0"/>
              <a:t>TKIP</a:t>
            </a:r>
            <a:r>
              <a:rPr lang="fr-FR" dirty="0" smtClean="0"/>
              <a:t> (</a:t>
            </a:r>
            <a:r>
              <a:rPr lang="fr-FR" i="1" dirty="0" err="1" smtClean="0"/>
              <a:t>Temporary</a:t>
            </a:r>
            <a:r>
              <a:rPr lang="fr-FR" i="1" dirty="0" smtClean="0"/>
              <a:t> Key </a:t>
            </a:r>
            <a:r>
              <a:rPr lang="fr-FR" i="1" dirty="0" err="1" smtClean="0"/>
              <a:t>Integrity</a:t>
            </a:r>
            <a:r>
              <a:rPr lang="fr-FR" i="1" dirty="0" smtClean="0"/>
              <a:t> Protocol</a:t>
            </a:r>
            <a:r>
              <a:rPr lang="fr-FR" dirty="0" smtClean="0"/>
              <a:t>). </a:t>
            </a:r>
          </a:p>
          <a:p>
            <a:r>
              <a:rPr lang="fr-FR" dirty="0" smtClean="0"/>
              <a:t>Le protocole TKIP permet la génération aléatoire de clés et offre la possibilité de modifier la clé de chiffrement plusieurs fois par secondes, pour plus de sécurité.</a:t>
            </a:r>
          </a:p>
          <a:p>
            <a:r>
              <a:rPr lang="fr-FR" dirty="0" smtClean="0"/>
              <a:t>WPA est plus évolué avec un nombre IV de 48 bits: ce qui veut dire qu'il prendra beaucoup plus de temps avant que le nombre ne soit recyclé. </a:t>
            </a:r>
          </a:p>
          <a:p>
            <a:endParaRPr lang="fr-F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WPA (wifi </a:t>
            </a:r>
            <a:r>
              <a:rPr lang="fr-FR" dirty="0" err="1" smtClean="0"/>
              <a:t>protected</a:t>
            </a:r>
            <a:r>
              <a:rPr lang="fr-FR" dirty="0" smtClean="0"/>
              <a:t> </a:t>
            </a:r>
            <a:r>
              <a:rPr lang="fr-FR" dirty="0" err="1" smtClean="0"/>
              <a:t>access</a:t>
            </a:r>
            <a:r>
              <a:rPr lang="fr-FR" dirty="0" smtClean="0"/>
              <a:t>) </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7DE3458D-D80E-425F-91CE-4F1A72E4C519}" type="slidenum">
              <a:rPr lang="fr-FR" smtClean="0"/>
              <a:pPr/>
              <a:t>23</a:t>
            </a:fld>
            <a:endParaRPr lang="fr-FR"/>
          </a:p>
        </p:txBody>
      </p:sp>
      <p:sp>
        <p:nvSpPr>
          <p:cNvPr id="4" name="Espace réservé du contenu 3"/>
          <p:cNvSpPr>
            <a:spLocks noGrp="1"/>
          </p:cNvSpPr>
          <p:nvPr>
            <p:ph sz="quarter" idx="1"/>
          </p:nvPr>
        </p:nvSpPr>
        <p:spPr/>
        <p:txBody>
          <a:bodyPr>
            <a:normAutofit/>
          </a:bodyPr>
          <a:lstStyle/>
          <a:p>
            <a:r>
              <a:rPr lang="fr-FR" dirty="0" smtClean="0"/>
              <a:t>WPA est supérieur dans sa méthode de connexion lorsque des utilisateurs sont connectés, ils sont authentifiés par des clefs pré-partagées (authentification  RADIUS). </a:t>
            </a:r>
          </a:p>
          <a:p>
            <a:r>
              <a:rPr lang="fr-FR" dirty="0" smtClean="0"/>
              <a:t>Sur la transmission de chaque paquet, WPA ajoute un code de vérification d'intégrité de 4 bit (ICV) afin de les vérifier. On peut donc en conclure que l'utilisation de WPA est renforcée par rapport à la vérification WEP. </a:t>
            </a:r>
          </a:p>
          <a:p>
            <a:endParaRPr lang="fr-F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WPA2 </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7DE3458D-D80E-425F-91CE-4F1A72E4C519}" type="slidenum">
              <a:rPr lang="fr-FR" smtClean="0"/>
              <a:pPr/>
              <a:t>24</a:t>
            </a:fld>
            <a:endParaRPr lang="fr-FR"/>
          </a:p>
        </p:txBody>
      </p:sp>
      <p:sp>
        <p:nvSpPr>
          <p:cNvPr id="4" name="Espace réservé du contenu 3"/>
          <p:cNvSpPr>
            <a:spLocks noGrp="1"/>
          </p:cNvSpPr>
          <p:nvPr>
            <p:ph sz="quarter" idx="1"/>
          </p:nvPr>
        </p:nvSpPr>
        <p:spPr/>
        <p:txBody>
          <a:bodyPr>
            <a:normAutofit/>
          </a:bodyPr>
          <a:lstStyle/>
          <a:p>
            <a:r>
              <a:rPr lang="fr-FR" dirty="0" smtClean="0"/>
              <a:t>La dernière évolution, est la ratification de la norme IEEE </a:t>
            </a:r>
            <a:r>
              <a:rPr lang="fr-FR" dirty="0" smtClean="0"/>
              <a:t>802.11i (aussi </a:t>
            </a:r>
            <a:r>
              <a:rPr lang="fr-FR" dirty="0" smtClean="0"/>
              <a:t>appelé </a:t>
            </a:r>
            <a:r>
              <a:rPr lang="fr-FR" dirty="0" smtClean="0"/>
              <a:t>WPA2). </a:t>
            </a:r>
            <a:r>
              <a:rPr lang="fr-FR" dirty="0" smtClean="0"/>
              <a:t>Ce standard reprend la grande majorité des principes et protocoles apportés par WPA, avec une différence notoire dans le cas du chiffrement : l'intégration de l'algorithme AES (Advanced </a:t>
            </a:r>
            <a:r>
              <a:rPr lang="fr-FR" dirty="0" err="1" smtClean="0"/>
              <a:t>Encryption</a:t>
            </a:r>
            <a:r>
              <a:rPr lang="fr-FR" dirty="0" smtClean="0"/>
              <a:t> Standard). Les protocoles de chiffrement WEP et TKIP sont toujours présents. </a:t>
            </a:r>
            <a:endParaRPr lang="fr-F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de-DE" dirty="0" smtClean="0"/>
              <a:t>VPN</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7DE3458D-D80E-425F-91CE-4F1A72E4C519}" type="slidenum">
              <a:rPr lang="fr-FR" smtClean="0"/>
              <a:pPr/>
              <a:t>25</a:t>
            </a:fld>
            <a:endParaRPr lang="fr-FR"/>
          </a:p>
        </p:txBody>
      </p:sp>
      <p:sp>
        <p:nvSpPr>
          <p:cNvPr id="4" name="Espace réservé du contenu 3"/>
          <p:cNvSpPr>
            <a:spLocks noGrp="1"/>
          </p:cNvSpPr>
          <p:nvPr>
            <p:ph sz="quarter" idx="1"/>
          </p:nvPr>
        </p:nvSpPr>
        <p:spPr/>
        <p:txBody>
          <a:bodyPr>
            <a:normAutofit lnSpcReduction="10000"/>
          </a:bodyPr>
          <a:lstStyle/>
          <a:p>
            <a:r>
              <a:rPr lang="fr-FR" dirty="0" smtClean="0"/>
              <a:t>Pour toutes les communications nécessitant un haut niveau de sécurisation, il est préférable de recourir à un chiffrement fort des données en mettant en place un réseau privé virtuel (VPN). </a:t>
            </a:r>
            <a:endParaRPr lang="fr-FR" dirty="0" smtClean="0"/>
          </a:p>
          <a:p>
            <a:r>
              <a:rPr lang="fr-FR" dirty="0" smtClean="0"/>
              <a:t>Une solution consiste à utiliser le réseau </a:t>
            </a:r>
            <a:r>
              <a:rPr lang="fr-FR" dirty="0" err="1" smtClean="0"/>
              <a:t>WiFi</a:t>
            </a:r>
            <a:r>
              <a:rPr lang="fr-FR" dirty="0" smtClean="0"/>
              <a:t> comme support de transmission en utilisant un protocole </a:t>
            </a:r>
            <a:r>
              <a:rPr lang="fr-FR" dirty="0" smtClean="0"/>
              <a:t>d'encapsulation (tunneling) c'est-à-dire </a:t>
            </a:r>
            <a:r>
              <a:rPr lang="fr-FR" dirty="0" smtClean="0"/>
              <a:t>encapsulant les données à transmettre de façon chiffrée. On parle alors de réseau privé virtuel </a:t>
            </a:r>
            <a:r>
              <a:rPr lang="fr-FR" dirty="0" smtClean="0"/>
              <a:t>pour </a:t>
            </a:r>
            <a:r>
              <a:rPr lang="fr-FR" dirty="0" smtClean="0"/>
              <a:t>désigner le réseau ainsi artificiellement créé. </a:t>
            </a:r>
            <a:endParaRPr lang="fr-F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de-DE" dirty="0" smtClean="0"/>
              <a:t>VPN</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7DE3458D-D80E-425F-91CE-4F1A72E4C519}" type="slidenum">
              <a:rPr lang="fr-FR" smtClean="0"/>
              <a:pPr/>
              <a:t>26</a:t>
            </a:fld>
            <a:endParaRPr lang="fr-FR"/>
          </a:p>
        </p:txBody>
      </p:sp>
      <p:sp>
        <p:nvSpPr>
          <p:cNvPr id="4" name="Espace réservé du contenu 3"/>
          <p:cNvSpPr>
            <a:spLocks noGrp="1"/>
          </p:cNvSpPr>
          <p:nvPr>
            <p:ph sz="quarter" idx="1"/>
          </p:nvPr>
        </p:nvSpPr>
        <p:spPr/>
        <p:txBody>
          <a:bodyPr>
            <a:normAutofit fontScale="92500" lnSpcReduction="10000"/>
          </a:bodyPr>
          <a:lstStyle/>
          <a:p>
            <a:r>
              <a:rPr lang="fr-FR" dirty="0" smtClean="0"/>
              <a:t>Un VPN repose </a:t>
            </a:r>
            <a:r>
              <a:rPr lang="fr-FR" dirty="0" smtClean="0"/>
              <a:t>sur un </a:t>
            </a:r>
            <a:r>
              <a:rPr lang="fr-FR" dirty="0" smtClean="0"/>
              <a:t>protocole de </a:t>
            </a:r>
            <a:r>
              <a:rPr lang="fr-FR" dirty="0" err="1" smtClean="0"/>
              <a:t>tunnelisation</a:t>
            </a:r>
            <a:r>
              <a:rPr lang="fr-FR" dirty="0" smtClean="0"/>
              <a:t>, c'est-à-dire </a:t>
            </a:r>
            <a:r>
              <a:rPr lang="fr-FR" dirty="0" smtClean="0"/>
              <a:t>un protocole permettant aux données passant d'une extrémité du VPN à l'autre d'être sécurisées par des algorithmes de cryptographie. </a:t>
            </a:r>
          </a:p>
          <a:p>
            <a:r>
              <a:rPr lang="fr-FR" dirty="0" smtClean="0"/>
              <a:t>O</a:t>
            </a:r>
            <a:r>
              <a:rPr lang="fr-FR" dirty="0" smtClean="0"/>
              <a:t>n </a:t>
            </a:r>
            <a:r>
              <a:rPr lang="fr-FR" dirty="0" smtClean="0"/>
              <a:t>appelle client VPN l'élément permettant de chiffrer et de déchiffrer les données du côté utilisateur (client) et serveur VPN l'élément chiffrant et déchiffrant les données du côté de l'organisation</a:t>
            </a:r>
            <a:r>
              <a:rPr lang="fr-FR" dirty="0" smtClean="0"/>
              <a:t>.</a:t>
            </a:r>
          </a:p>
          <a:p>
            <a:r>
              <a:rPr lang="fr-FR" dirty="0" smtClean="0"/>
              <a:t>La sécurité du VPN repose sur l’utilisation de certificats </a:t>
            </a:r>
            <a:r>
              <a:rPr lang="fr-FR" dirty="0" smtClean="0"/>
              <a:t>numériques qui sont stockés </a:t>
            </a:r>
            <a:r>
              <a:rPr lang="fr-FR" dirty="0" smtClean="0"/>
              <a:t>sur le disque dur </a:t>
            </a:r>
            <a:r>
              <a:rPr lang="fr-FR" dirty="0" smtClean="0"/>
              <a:t>ou un </a:t>
            </a:r>
            <a:r>
              <a:rPr lang="fr-FR" dirty="0" smtClean="0"/>
              <a:t>support </a:t>
            </a:r>
            <a:r>
              <a:rPr lang="fr-FR" dirty="0" smtClean="0"/>
              <a:t>amovible de l’utilisateur.  </a:t>
            </a:r>
            <a:endParaRPr lang="fr-F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de-DE" dirty="0" smtClean="0"/>
              <a:t>VPN</a:t>
            </a:r>
            <a:endParaRPr lang="fr-FR" dirty="0"/>
          </a:p>
        </p:txBody>
      </p:sp>
      <p:sp>
        <p:nvSpPr>
          <p:cNvPr id="3" name="Espace réservé du numéro de diapositive 2"/>
          <p:cNvSpPr>
            <a:spLocks noGrp="1"/>
          </p:cNvSpPr>
          <p:nvPr>
            <p:ph type="sldNum" sz="quarter" idx="12"/>
          </p:nvPr>
        </p:nvSpPr>
        <p:spPr/>
        <p:txBody>
          <a:bodyPr>
            <a:normAutofit fontScale="85000" lnSpcReduction="20000"/>
          </a:bodyPr>
          <a:lstStyle/>
          <a:p>
            <a:fld id="{7DE3458D-D80E-425F-91CE-4F1A72E4C519}" type="slidenum">
              <a:rPr lang="fr-FR" smtClean="0"/>
              <a:pPr/>
              <a:t>27</a:t>
            </a:fld>
            <a:endParaRPr lang="fr-FR"/>
          </a:p>
        </p:txBody>
      </p:sp>
      <p:sp>
        <p:nvSpPr>
          <p:cNvPr id="4" name="Espace réservé du contenu 3"/>
          <p:cNvSpPr>
            <a:spLocks noGrp="1"/>
          </p:cNvSpPr>
          <p:nvPr>
            <p:ph sz="quarter" idx="1"/>
          </p:nvPr>
        </p:nvSpPr>
        <p:spPr/>
        <p:txBody>
          <a:bodyPr>
            <a:normAutofit/>
          </a:bodyPr>
          <a:lstStyle/>
          <a:p>
            <a:r>
              <a:rPr lang="fr-FR" b="1" dirty="0" smtClean="0"/>
              <a:t>Les protocoles de </a:t>
            </a:r>
            <a:r>
              <a:rPr lang="fr-FR" b="1" dirty="0" err="1" smtClean="0"/>
              <a:t>tunnelisation</a:t>
            </a:r>
            <a:r>
              <a:rPr lang="fr-FR" b="1" dirty="0" smtClean="0"/>
              <a:t> </a:t>
            </a:r>
            <a:endParaRPr lang="fr-FR" b="1" dirty="0" smtClean="0"/>
          </a:p>
          <a:p>
            <a:r>
              <a:rPr lang="fr-FR" dirty="0" smtClean="0"/>
              <a:t>PPTP (Point-to-Point Tunneling Protocol) </a:t>
            </a:r>
            <a:r>
              <a:rPr lang="fr-FR" dirty="0" smtClean="0"/>
              <a:t>de Microsoft. </a:t>
            </a:r>
            <a:endParaRPr lang="fr-FR" dirty="0" smtClean="0"/>
          </a:p>
          <a:p>
            <a:r>
              <a:rPr lang="fr-FR" dirty="0" smtClean="0"/>
              <a:t>L2F (Layer </a:t>
            </a:r>
            <a:r>
              <a:rPr lang="fr-FR" dirty="0" err="1" smtClean="0"/>
              <a:t>Two</a:t>
            </a:r>
            <a:r>
              <a:rPr lang="fr-FR" dirty="0" smtClean="0"/>
              <a:t> </a:t>
            </a:r>
            <a:r>
              <a:rPr lang="fr-FR" dirty="0" err="1" smtClean="0"/>
              <a:t>Forwarding</a:t>
            </a:r>
            <a:r>
              <a:rPr lang="fr-FR" dirty="0" smtClean="0"/>
              <a:t>) de Cisco.</a:t>
            </a:r>
            <a:endParaRPr lang="fr-FR" dirty="0" smtClean="0"/>
          </a:p>
          <a:p>
            <a:r>
              <a:rPr lang="fr-FR" dirty="0" smtClean="0"/>
              <a:t>L2TP (Layer </a:t>
            </a:r>
            <a:r>
              <a:rPr lang="fr-FR" dirty="0" err="1" smtClean="0"/>
              <a:t>Two</a:t>
            </a:r>
            <a:r>
              <a:rPr lang="fr-FR" dirty="0" smtClean="0"/>
              <a:t> Tunneling Protocol) est l'aboutissement des travaux de </a:t>
            </a:r>
            <a:r>
              <a:rPr lang="fr-FR" dirty="0" smtClean="0"/>
              <a:t>l'IETF. </a:t>
            </a:r>
            <a:endParaRPr lang="fr-FR"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Fonctionnement</a:t>
            </a:r>
            <a:endParaRPr lang="fr-FR" dirty="0"/>
          </a:p>
        </p:txBody>
      </p:sp>
      <p:sp>
        <p:nvSpPr>
          <p:cNvPr id="3" name="Espace réservé du contenu 2"/>
          <p:cNvSpPr>
            <a:spLocks noGrp="1"/>
          </p:cNvSpPr>
          <p:nvPr>
            <p:ph sz="quarter" idx="1"/>
          </p:nvPr>
        </p:nvSpPr>
        <p:spPr>
          <a:xfrm>
            <a:off x="428596" y="1600200"/>
            <a:ext cx="8337452" cy="4757758"/>
          </a:xfrm>
        </p:spPr>
        <p:txBody>
          <a:bodyPr>
            <a:normAutofit fontScale="77500" lnSpcReduction="20000"/>
          </a:bodyPr>
          <a:lstStyle/>
          <a:p>
            <a:pPr marL="82550" indent="-55563">
              <a:buNone/>
            </a:pPr>
            <a:r>
              <a:rPr lang="fr-FR" dirty="0" smtClean="0"/>
              <a:t>Un réseau Wifi peut fonctionner de deux manières différentes :</a:t>
            </a:r>
          </a:p>
          <a:p>
            <a:pPr marL="82550" indent="-55563"/>
            <a:r>
              <a:rPr lang="fr-FR" dirty="0" smtClean="0"/>
              <a:t>Le mode </a:t>
            </a:r>
            <a:r>
              <a:rPr lang="fr-FR" b="1" dirty="0" smtClean="0"/>
              <a:t>Ad-Hoc</a:t>
            </a:r>
            <a:r>
              <a:rPr lang="fr-FR" dirty="0" smtClean="0"/>
              <a:t> chaque membre du réseau retransmet les informations qu'il reçoit aux autres membres du réseau. Le problème dans ce type de réseau, c'est que d'une part, la bande passante du réseau est basée sur la vitesse de l'hôte le plus lent et que d'autre part, ce mode peut être utilisé dans une maison pour un réseau simple, il a l'avantage de ne pas coûter cher.</a:t>
            </a:r>
          </a:p>
          <a:p>
            <a:pPr marL="82550" indent="-55563"/>
            <a:r>
              <a:rPr lang="fr-FR" dirty="0" smtClean="0"/>
              <a:t>Le mode </a:t>
            </a:r>
            <a:r>
              <a:rPr lang="fr-FR" b="1" dirty="0" smtClean="0"/>
              <a:t>Infrastructure</a:t>
            </a:r>
            <a:r>
              <a:rPr lang="fr-FR" dirty="0" smtClean="0"/>
              <a:t> : avec ce mode, tout est géré par un point d'accès, les données qu'un hôte émet lui sont transmises et lui seul les renvoie aux autres membres du réseau. Ainsi, la bande passante est économisée. De plus, plusieurs points d'accès peuvent être reliés ensemble (par câble ou par wifi relais) pour augmenter la portée du réseau Wifi. Ce mode est le plus utilisé car il est bien plus fiable.</a:t>
            </a:r>
          </a:p>
        </p:txBody>
      </p:sp>
      <p:sp>
        <p:nvSpPr>
          <p:cNvPr id="4" name="Espace réservé du numéro de diapositive 3"/>
          <p:cNvSpPr>
            <a:spLocks noGrp="1"/>
          </p:cNvSpPr>
          <p:nvPr>
            <p:ph type="sldNum" sz="quarter" idx="12"/>
          </p:nvPr>
        </p:nvSpPr>
        <p:spPr/>
        <p:txBody>
          <a:bodyPr>
            <a:normAutofit fontScale="85000" lnSpcReduction="20000"/>
          </a:bodyPr>
          <a:lstStyle/>
          <a:p>
            <a:fld id="{7DE3458D-D80E-425F-91CE-4F1A72E4C519}" type="slidenum">
              <a:rPr lang="fr-FR" smtClean="0"/>
              <a:pPr/>
              <a:t>3</a:t>
            </a:fld>
            <a:endParaRPr lang="fr-F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fr-FR" dirty="0" smtClean="0"/>
              <a:t>Infrastructure réseau</a:t>
            </a:r>
            <a:endParaRPr lang="fr-FR" dirty="0"/>
          </a:p>
        </p:txBody>
      </p:sp>
      <p:sp>
        <p:nvSpPr>
          <p:cNvPr id="3" name="Espace réservé du contenu 2"/>
          <p:cNvSpPr>
            <a:spLocks noGrp="1"/>
          </p:cNvSpPr>
          <p:nvPr>
            <p:ph sz="quarter" idx="1"/>
          </p:nvPr>
        </p:nvSpPr>
        <p:spPr/>
        <p:txBody>
          <a:bodyPr>
            <a:normAutofit fontScale="92500" lnSpcReduction="20000"/>
          </a:bodyPr>
          <a:lstStyle/>
          <a:p>
            <a:pPr>
              <a:buNone/>
            </a:pPr>
            <a:r>
              <a:rPr lang="fr-FR" dirty="0" smtClean="0"/>
              <a:t>L'établissement d'une structure wifi nécessite au minimum :</a:t>
            </a:r>
          </a:p>
          <a:p>
            <a:r>
              <a:rPr lang="fr-FR" dirty="0" smtClean="0"/>
              <a:t>Un routeur wifi ou un point d'accès (nécessaires uniquement pour le mode infrastructure).</a:t>
            </a:r>
          </a:p>
          <a:p>
            <a:r>
              <a:rPr lang="fr-FR" dirty="0" smtClean="0"/>
              <a:t>Une ou plusieurs cartes wifi (se branchent généralement sur un port USB, PCI, PCMCIA ou adaptateurs Ethernet / Wifi ). </a:t>
            </a:r>
          </a:p>
          <a:p>
            <a:pPr>
              <a:buNone/>
            </a:pPr>
            <a:r>
              <a:rPr lang="fr-FR" dirty="0" smtClean="0"/>
              <a:t>	Ce matériel correspond à une norme. Actuellement, la plus </a:t>
            </a:r>
            <a:r>
              <a:rPr lang="fr-FR" i="1" dirty="0" smtClean="0"/>
              <a:t>courante</a:t>
            </a:r>
            <a:r>
              <a:rPr lang="fr-FR" dirty="0" smtClean="0"/>
              <a:t> est la </a:t>
            </a:r>
            <a:r>
              <a:rPr lang="fr-FR" b="1" dirty="0" smtClean="0"/>
              <a:t>802.11g</a:t>
            </a:r>
            <a:r>
              <a:rPr lang="fr-FR" dirty="0" smtClean="0"/>
              <a:t> (54 </a:t>
            </a:r>
            <a:r>
              <a:rPr lang="fr-FR" dirty="0" err="1" smtClean="0"/>
              <a:t>Mbps</a:t>
            </a:r>
            <a:r>
              <a:rPr lang="fr-FR" dirty="0" smtClean="0"/>
              <a:t> de débit) mais les cartes ou routeurs </a:t>
            </a:r>
            <a:r>
              <a:rPr lang="fr-FR" b="1" dirty="0" smtClean="0"/>
              <a:t>802.11b</a:t>
            </a:r>
            <a:r>
              <a:rPr lang="fr-FR" dirty="0" smtClean="0"/>
              <a:t> (11Mbps) sont compatibles avec du matériel plus récent. </a:t>
            </a:r>
          </a:p>
          <a:p>
            <a:pPr>
              <a:buNone/>
            </a:pPr>
            <a:r>
              <a:rPr lang="fr-FR" dirty="0" smtClean="0"/>
              <a:t>Il existe aussi la norme </a:t>
            </a:r>
            <a:r>
              <a:rPr lang="fr-FR" b="1" dirty="0" smtClean="0"/>
              <a:t>802.11g+</a:t>
            </a:r>
            <a:r>
              <a:rPr lang="fr-FR" dirty="0" smtClean="0"/>
              <a:t>, qui fonctionne à une vitesse de 108 Mbps. </a:t>
            </a:r>
          </a:p>
          <a:p>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7DE3458D-D80E-425F-91CE-4F1A72E4C519}" type="slidenum">
              <a:rPr lang="fr-FR" smtClean="0"/>
              <a:pPr/>
              <a:t>4</a:t>
            </a:fld>
            <a:endParaRPr lang="fr-F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54098"/>
          </a:xfrm>
        </p:spPr>
        <p:txBody>
          <a:bodyPr>
            <a:normAutofit fontScale="90000"/>
          </a:bodyPr>
          <a:lstStyle/>
          <a:p>
            <a:r>
              <a:rPr lang="fr-FR" dirty="0" smtClean="0"/>
              <a:t>Les risques en matière de sécurité</a:t>
            </a:r>
            <a:br>
              <a:rPr lang="fr-FR" dirty="0" smtClean="0"/>
            </a:br>
            <a:endParaRPr lang="fr-FR" dirty="0"/>
          </a:p>
        </p:txBody>
      </p:sp>
      <p:sp>
        <p:nvSpPr>
          <p:cNvPr id="3" name="Espace réservé du contenu 2"/>
          <p:cNvSpPr>
            <a:spLocks noGrp="1"/>
          </p:cNvSpPr>
          <p:nvPr>
            <p:ph sz="quarter" idx="1"/>
          </p:nvPr>
        </p:nvSpPr>
        <p:spPr/>
        <p:txBody>
          <a:bodyPr>
            <a:normAutofit lnSpcReduction="10000"/>
          </a:bodyPr>
          <a:lstStyle/>
          <a:p>
            <a:pPr>
              <a:buNone/>
            </a:pPr>
            <a:r>
              <a:rPr lang="fr-FR" b="1" dirty="0" smtClean="0"/>
              <a:t>L'interception de données</a:t>
            </a:r>
          </a:p>
          <a:p>
            <a:pPr marL="0" indent="41275">
              <a:buNone/>
            </a:pPr>
            <a:r>
              <a:rPr lang="fr-FR" dirty="0" smtClean="0"/>
              <a:t>Par défaut un réseau sans fil est non sécurisé, c'est-à-dire qu'il est ouvert à tous et que toute personne se trouvant dans le rayon de portée d'un point d'accès peut potentiellement écouter toutes les communications circulant sur le réseau. </a:t>
            </a:r>
          </a:p>
          <a:p>
            <a:pPr marL="0" indent="41275">
              <a:buNone/>
            </a:pPr>
            <a:r>
              <a:rPr lang="fr-FR" dirty="0" smtClean="0"/>
              <a:t>Pour un particulier la menace est faible car les données sont rarement confidentielles, si ce n'est les données à caractère personnel. Pour une entreprise en revanche l'enjeu stratégique peut être très important.</a:t>
            </a:r>
          </a:p>
          <a:p>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7DE3458D-D80E-425F-91CE-4F1A72E4C519}" type="slidenum">
              <a:rPr lang="fr-FR" smtClean="0"/>
              <a:pPr/>
              <a:t>5</a:t>
            </a:fld>
            <a:endParaRPr lang="fr-F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risques en matière de sécurité</a:t>
            </a:r>
            <a:endParaRPr lang="fr-FR" dirty="0"/>
          </a:p>
        </p:txBody>
      </p:sp>
      <p:sp>
        <p:nvSpPr>
          <p:cNvPr id="3" name="Espace réservé du contenu 2"/>
          <p:cNvSpPr>
            <a:spLocks noGrp="1"/>
          </p:cNvSpPr>
          <p:nvPr>
            <p:ph sz="quarter" idx="1"/>
          </p:nvPr>
        </p:nvSpPr>
        <p:spPr>
          <a:xfrm>
            <a:off x="612648" y="1600200"/>
            <a:ext cx="8153400" cy="4614882"/>
          </a:xfrm>
        </p:spPr>
        <p:txBody>
          <a:bodyPr>
            <a:normAutofit fontScale="92500" lnSpcReduction="10000"/>
          </a:bodyPr>
          <a:lstStyle/>
          <a:p>
            <a:pPr marL="82550" indent="-55563">
              <a:buNone/>
            </a:pPr>
            <a:r>
              <a:rPr lang="fr-FR" b="1" dirty="0" smtClean="0"/>
              <a:t>L'intrusion réseau</a:t>
            </a:r>
          </a:p>
          <a:p>
            <a:pPr marL="82550" indent="-55563">
              <a:buNone/>
            </a:pPr>
            <a:r>
              <a:rPr lang="fr-FR" dirty="0" smtClean="0"/>
              <a:t>Lorsqu'un point d'accès est installé sur le réseau local, il permet aux stations d'accéder au réseau filaire et éventuellement à internet si le réseau local y est relié. Un réseau sans fil non sécurisé représente de cette façon un point d'entrée royal pour le pirate au réseau interne d'une entreprise ou une organisation.</a:t>
            </a:r>
          </a:p>
          <a:p>
            <a:pPr marL="82550" indent="-55563">
              <a:buNone/>
            </a:pPr>
            <a:r>
              <a:rPr lang="fr-FR" dirty="0" smtClean="0"/>
              <a:t>le réseau sans fil peut représenter une aubaine pour le pirate dans le but de mener des attaques sur Internet (il n'y a aucun moyen d'identifier le pirate sur le réseau, l'entreprise risque d'être tenue responsable de l'attaque).</a:t>
            </a:r>
          </a:p>
          <a:p>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7DE3458D-D80E-425F-91CE-4F1A72E4C519}" type="slidenum">
              <a:rPr lang="fr-FR" smtClean="0"/>
              <a:pPr/>
              <a:t>6</a:t>
            </a:fld>
            <a:endParaRPr lang="fr-F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risques en matière de sécurité</a:t>
            </a:r>
            <a:endParaRPr lang="fr-FR" dirty="0"/>
          </a:p>
        </p:txBody>
      </p:sp>
      <p:sp>
        <p:nvSpPr>
          <p:cNvPr id="3" name="Espace réservé du contenu 2"/>
          <p:cNvSpPr>
            <a:spLocks noGrp="1"/>
          </p:cNvSpPr>
          <p:nvPr>
            <p:ph sz="quarter" idx="1"/>
          </p:nvPr>
        </p:nvSpPr>
        <p:spPr/>
        <p:txBody>
          <a:bodyPr>
            <a:normAutofit/>
          </a:bodyPr>
          <a:lstStyle/>
          <a:p>
            <a:pPr marL="82550" indent="-55563">
              <a:buNone/>
            </a:pPr>
            <a:r>
              <a:rPr lang="fr-FR" b="1" dirty="0" smtClean="0"/>
              <a:t>Le brouillage radio</a:t>
            </a:r>
          </a:p>
          <a:p>
            <a:pPr marL="82550" indent="-55563">
              <a:buNone/>
            </a:pPr>
            <a:r>
              <a:rPr lang="fr-FR" dirty="0" smtClean="0"/>
              <a:t>Les ondes radio sont très sensibles aux interférences, c'est la raison pour laquelle un signal peut facilement être brouillé par une émission radio ayant une fréquence proche de celle utilisée dans le réseau sans fil. Un simple four à micro-ondes peut ainsi rendre totalement inopérable un réseau sans fil lorsqu'il fonctionne dans le rayon d'action d'un point d'accès.</a:t>
            </a:r>
          </a:p>
          <a:p>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7DE3458D-D80E-425F-91CE-4F1A72E4C519}" type="slidenum">
              <a:rPr lang="fr-FR" smtClean="0"/>
              <a:pPr/>
              <a:t>7</a:t>
            </a:fld>
            <a:endParaRPr lang="fr-F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risques en matière de sécurité</a:t>
            </a:r>
            <a:endParaRPr lang="fr-FR" dirty="0"/>
          </a:p>
        </p:txBody>
      </p:sp>
      <p:sp>
        <p:nvSpPr>
          <p:cNvPr id="3" name="Espace réservé du contenu 2"/>
          <p:cNvSpPr>
            <a:spLocks noGrp="1"/>
          </p:cNvSpPr>
          <p:nvPr>
            <p:ph sz="quarter" idx="1"/>
          </p:nvPr>
        </p:nvSpPr>
        <p:spPr/>
        <p:txBody>
          <a:bodyPr>
            <a:normAutofit fontScale="92500" lnSpcReduction="20000"/>
          </a:bodyPr>
          <a:lstStyle/>
          <a:p>
            <a:pPr marL="55563" indent="-55563">
              <a:buNone/>
            </a:pPr>
            <a:r>
              <a:rPr lang="fr-FR" b="1" dirty="0" smtClean="0"/>
              <a:t>Les dénis de service</a:t>
            </a:r>
          </a:p>
          <a:p>
            <a:pPr marL="55563" indent="-55563">
              <a:buNone/>
            </a:pPr>
            <a:r>
              <a:rPr lang="fr-FR" dirty="0" smtClean="0"/>
              <a:t>La méthode d'accès au réseau de la norme 802.11 consiste à attendre que le réseau soit libre avant d'émettre. Une fois la connexion établie, une station doit s'associer à un point d'accès afin de pouvoir lui envoyer des paquets. </a:t>
            </a:r>
          </a:p>
          <a:p>
            <a:pPr marL="55563" indent="-55563">
              <a:buNone/>
            </a:pPr>
            <a:r>
              <a:rPr lang="fr-FR" dirty="0" smtClean="0"/>
              <a:t>Les méthodes d'accès au réseau et d'association étant connus, il est simple pour un pirate d'envoyer des paquets demandant la </a:t>
            </a:r>
            <a:r>
              <a:rPr lang="fr-FR" dirty="0" err="1" smtClean="0"/>
              <a:t>désassociation</a:t>
            </a:r>
            <a:r>
              <a:rPr lang="fr-FR" dirty="0" smtClean="0"/>
              <a:t> de la station. Il s'agit d'un déni de service, c'est-à-dire d'envoyer des informations de telle manière à perturber volontairement le fonctionnement du réseau sans fil.</a:t>
            </a:r>
          </a:p>
          <a:p>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7DE3458D-D80E-425F-91CE-4F1A72E4C519}" type="slidenum">
              <a:rPr lang="fr-FR" smtClean="0"/>
              <a:pPr/>
              <a:t>8</a:t>
            </a:fld>
            <a:endParaRPr lang="fr-F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risques en matière de sécurité</a:t>
            </a:r>
            <a:endParaRPr lang="fr-FR" dirty="0"/>
          </a:p>
        </p:txBody>
      </p:sp>
      <p:sp>
        <p:nvSpPr>
          <p:cNvPr id="3" name="Espace réservé du contenu 2"/>
          <p:cNvSpPr>
            <a:spLocks noGrp="1"/>
          </p:cNvSpPr>
          <p:nvPr>
            <p:ph sz="quarter" idx="1"/>
          </p:nvPr>
        </p:nvSpPr>
        <p:spPr/>
        <p:txBody>
          <a:bodyPr>
            <a:normAutofit fontScale="92500"/>
          </a:bodyPr>
          <a:lstStyle/>
          <a:p>
            <a:pPr marL="55563" indent="-55563">
              <a:buNone/>
            </a:pPr>
            <a:r>
              <a:rPr lang="fr-FR" b="1" dirty="0" smtClean="0"/>
              <a:t>L’usurpations d'identité </a:t>
            </a:r>
          </a:p>
          <a:p>
            <a:pPr marL="55563" indent="-55563">
              <a:buNone/>
            </a:pPr>
            <a:r>
              <a:rPr lang="fr-FR" dirty="0" smtClean="0"/>
              <a:t>L’usurpation d’identité, revêt un caractère actif puisque l’agent malveillant cherche à pénétrer le réseau en usurpant l’identité d’une personne autorisée, ceci pouvant parfois se faire de manière transparente. </a:t>
            </a:r>
          </a:p>
          <a:p>
            <a:pPr marL="55563" indent="-55563">
              <a:buNone/>
            </a:pPr>
            <a:r>
              <a:rPr lang="fr-FR" dirty="0" smtClean="0"/>
              <a:t>Une fois l’opération réussie, il a toute liberté d’action pour porter atteinte à l’intégrité du réseau en modifiant ou en supprimant les informations qui y circulent. Pour ce faire, l’agent malveillant a la possibilité d'usurper soit l’identité d’un point d’accès, soit celle d’un client. </a:t>
            </a:r>
            <a:endParaRPr lang="fr-FR" dirty="0"/>
          </a:p>
        </p:txBody>
      </p:sp>
      <p:sp>
        <p:nvSpPr>
          <p:cNvPr id="4" name="Espace réservé du numéro de diapositive 3"/>
          <p:cNvSpPr>
            <a:spLocks noGrp="1"/>
          </p:cNvSpPr>
          <p:nvPr>
            <p:ph type="sldNum" sz="quarter" idx="12"/>
          </p:nvPr>
        </p:nvSpPr>
        <p:spPr/>
        <p:txBody>
          <a:bodyPr>
            <a:normAutofit fontScale="85000" lnSpcReduction="20000"/>
          </a:bodyPr>
          <a:lstStyle/>
          <a:p>
            <a:fld id="{7DE3458D-D80E-425F-91CE-4F1A72E4C519}" type="slidenum">
              <a:rPr lang="fr-FR" smtClean="0"/>
              <a:pPr/>
              <a:t>9</a:t>
            </a:fld>
            <a:endParaRPr lang="fr-F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édian">
  <a:themeElements>
    <a:clrScheme name="Mé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é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é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757</TotalTime>
  <Words>1858</Words>
  <Application>Microsoft Office PowerPoint</Application>
  <PresentationFormat>Affichage à l'écran (4:3)</PresentationFormat>
  <Paragraphs>119</Paragraphs>
  <Slides>27</Slides>
  <Notes>0</Notes>
  <HiddenSlides>0</HiddenSlides>
  <MMClips>0</MMClips>
  <ScaleCrop>false</ScaleCrop>
  <HeadingPairs>
    <vt:vector size="4" baseType="variant">
      <vt:variant>
        <vt:lpstr>Thème</vt:lpstr>
      </vt:variant>
      <vt:variant>
        <vt:i4>1</vt:i4>
      </vt:variant>
      <vt:variant>
        <vt:lpstr>Titres des diapositives</vt:lpstr>
      </vt:variant>
      <vt:variant>
        <vt:i4>27</vt:i4>
      </vt:variant>
    </vt:vector>
  </HeadingPairs>
  <TitlesOfParts>
    <vt:vector size="28" baseType="lpstr">
      <vt:lpstr>Médian</vt:lpstr>
      <vt:lpstr>Sécurité des réseaux sans fils</vt:lpstr>
      <vt:lpstr>Définition</vt:lpstr>
      <vt:lpstr>Fonctionnement</vt:lpstr>
      <vt:lpstr>Infrastructure réseau</vt:lpstr>
      <vt:lpstr>Les risques en matière de sécurité </vt:lpstr>
      <vt:lpstr>Les risques en matière de sécurité</vt:lpstr>
      <vt:lpstr>Les risques en matière de sécurité</vt:lpstr>
      <vt:lpstr>Les risques en matière de sécurité</vt:lpstr>
      <vt:lpstr>Les risques en matière de sécurité</vt:lpstr>
      <vt:lpstr>Les risques en matière de sécurité</vt:lpstr>
      <vt:lpstr> La sécurisation d’un réseau WiFi  </vt:lpstr>
      <vt:lpstr> La sécurisation d’un réseau WiFi  </vt:lpstr>
      <vt:lpstr> La sécurisation d’un réseau WiFi  </vt:lpstr>
      <vt:lpstr>WEP - Wired Equivalent Privacy </vt:lpstr>
      <vt:lpstr>WEP</vt:lpstr>
      <vt:lpstr>WEP</vt:lpstr>
      <vt:lpstr>WEP</vt:lpstr>
      <vt:lpstr>Le 802.1X </vt:lpstr>
      <vt:lpstr>Le 802.1X </vt:lpstr>
      <vt:lpstr>Le 802.1X </vt:lpstr>
      <vt:lpstr>Le 802.1X </vt:lpstr>
      <vt:lpstr>WPA (wifi protected access) </vt:lpstr>
      <vt:lpstr>WPA (wifi protected access) </vt:lpstr>
      <vt:lpstr>WPA2 </vt:lpstr>
      <vt:lpstr>VPN</vt:lpstr>
      <vt:lpstr>VPN</vt:lpstr>
      <vt:lpstr>VPN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Nacer</dc:creator>
  <cp:lastModifiedBy>Nacer</cp:lastModifiedBy>
  <cp:revision>17</cp:revision>
  <dcterms:created xsi:type="dcterms:W3CDTF">2016-03-30T22:21:29Z</dcterms:created>
  <dcterms:modified xsi:type="dcterms:W3CDTF">2016-04-09T22:28:27Z</dcterms:modified>
</cp:coreProperties>
</file>