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9" r:id="rId11"/>
    <p:sldId id="268" r:id="rId12"/>
    <p:sldId id="270" r:id="rId13"/>
    <p:sldId id="271" r:id="rId14"/>
    <p:sldId id="261" r:id="rId15"/>
    <p:sldId id="262" r:id="rId16"/>
    <p:sldId id="263" r:id="rId17"/>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1" autoAdjust="0"/>
    <p:restoredTop sz="94576" autoAdjust="0"/>
  </p:normalViewPr>
  <p:slideViewPr>
    <p:cSldViewPr>
      <p:cViewPr varScale="1">
        <p:scale>
          <a:sx n="56" d="100"/>
          <a:sy n="56" d="100"/>
        </p:scale>
        <p:origin x="948" y="42"/>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30D20C2-A6F5-473C-AB21-A92A7D8B49C1}" type="datetimeFigureOut">
              <a:rPr lang="fr-FR" smtClean="0"/>
              <a:pPr/>
              <a:t>29/01/2016</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3CF0C552-A0B1-4963-A612-4CE377C1F07C}" type="slidenum">
              <a:rPr lang="fr-FR" smtClean="0"/>
              <a:pPr/>
              <a:t>‹#›</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930D20C2-A6F5-473C-AB21-A92A7D8B49C1}" type="datetimeFigureOut">
              <a:rPr lang="fr-FR" smtClean="0"/>
              <a:pPr/>
              <a:t>29/01/2016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CF0C552-A0B1-4963-A612-4CE377C1F07C}" type="slidenum">
              <a:rPr lang="fr-FR" smtClean="0"/>
              <a:pPr/>
              <a:t>‹#›</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930D20C2-A6F5-473C-AB21-A92A7D8B49C1}" type="datetimeFigureOut">
              <a:rPr lang="fr-FR" smtClean="0"/>
              <a:pPr/>
              <a:t>29/01/2016</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3CF0C552-A0B1-4963-A612-4CE377C1F07C}" type="slidenum">
              <a:rPr lang="fr-FR" smtClean="0"/>
              <a:pPr/>
              <a:t>‹#›</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930D20C2-A6F5-473C-AB21-A92A7D8B49C1}" type="datetimeFigureOut">
              <a:rPr lang="fr-FR" smtClean="0"/>
              <a:pPr/>
              <a:t>29/01/2016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3CF0C552-A0B1-4963-A612-4CE377C1F07C}" type="slidenum">
              <a:rPr lang="fr-FR" smtClean="0"/>
              <a:pPr/>
              <a:t>‹#›</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930D20C2-A6F5-473C-AB21-A92A7D8B49C1}" type="datetimeFigureOut">
              <a:rPr lang="fr-FR" smtClean="0"/>
              <a:pPr/>
              <a:t>29/01/2016</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CF0C552-A0B1-4963-A612-4CE377C1F07C}" type="slidenum">
              <a:rPr lang="fr-FR" smtClean="0"/>
              <a:pPr/>
              <a:t>‹#›</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930D20C2-A6F5-473C-AB21-A92A7D8B49C1}" type="datetimeFigureOut">
              <a:rPr lang="fr-FR" smtClean="0"/>
              <a:pPr/>
              <a:t>29/01/2016</a:t>
            </a:fld>
            <a:endParaRPr lang="fr-FR"/>
          </a:p>
        </p:txBody>
      </p:sp>
      <p:sp>
        <p:nvSpPr>
          <p:cNvPr id="10" name="Espace réservé du numéro de diapositive 9"/>
          <p:cNvSpPr>
            <a:spLocks noGrp="1"/>
          </p:cNvSpPr>
          <p:nvPr>
            <p:ph type="sldNum" sz="quarter" idx="16"/>
          </p:nvPr>
        </p:nvSpPr>
        <p:spPr/>
        <p:txBody>
          <a:bodyPr rtlCol="0"/>
          <a:lstStyle/>
          <a:p>
            <a:fld id="{3CF0C552-A0B1-4963-A612-4CE377C1F07C}" type="slidenum">
              <a:rPr lang="fr-FR" smtClean="0"/>
              <a:pPr/>
              <a:t>‹#›</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930D20C2-A6F5-473C-AB21-A92A7D8B49C1}" type="datetimeFigureOut">
              <a:rPr lang="fr-FR" smtClean="0"/>
              <a:pPr/>
              <a:t>29/01/2016</a:t>
            </a:fld>
            <a:endParaRPr lang="fr-FR"/>
          </a:p>
        </p:txBody>
      </p:sp>
      <p:sp>
        <p:nvSpPr>
          <p:cNvPr id="12" name="Espace réservé du numéro de diapositive 11"/>
          <p:cNvSpPr>
            <a:spLocks noGrp="1"/>
          </p:cNvSpPr>
          <p:nvPr>
            <p:ph type="sldNum" sz="quarter" idx="16"/>
          </p:nvPr>
        </p:nvSpPr>
        <p:spPr/>
        <p:txBody>
          <a:bodyPr rtlCol="0"/>
          <a:lstStyle/>
          <a:p>
            <a:fld id="{3CF0C552-A0B1-4963-A612-4CE377C1F07C}" type="slidenum">
              <a:rPr lang="fr-FR" smtClean="0"/>
              <a:pPr/>
              <a:t>‹#›</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930D20C2-A6F5-473C-AB21-A92A7D8B49C1}" type="datetimeFigureOut">
              <a:rPr lang="fr-FR" smtClean="0"/>
              <a:pPr/>
              <a:t>29/01/2016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3CF0C552-A0B1-4963-A612-4CE377C1F07C}" type="slidenum">
              <a:rPr lang="fr-FR" smtClean="0"/>
              <a:pPr/>
              <a:t>‹#›</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30D20C2-A6F5-473C-AB21-A92A7D8B49C1}" type="datetimeFigureOut">
              <a:rPr lang="fr-FR" smtClean="0"/>
              <a:pPr/>
              <a:t>29/01/2016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3CF0C552-A0B1-4963-A612-4CE377C1F07C}" type="slidenum">
              <a:rPr lang="fr-FR" smtClean="0"/>
              <a:pPr/>
              <a:t>‹#›</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930D20C2-A6F5-473C-AB21-A92A7D8B49C1}" type="datetimeFigureOut">
              <a:rPr lang="fr-FR" smtClean="0"/>
              <a:pPr/>
              <a:t>29/01/2016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3CF0C552-A0B1-4963-A612-4CE377C1F07C}" type="slidenum">
              <a:rPr lang="fr-FR" smtClean="0"/>
              <a:pPr/>
              <a:t>‹#›</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930D20C2-A6F5-473C-AB21-A92A7D8B49C1}" type="datetimeFigureOut">
              <a:rPr lang="fr-FR" smtClean="0"/>
              <a:pPr/>
              <a:t>29/01/2016</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3CF0C552-A0B1-4963-A612-4CE377C1F07C}" type="slidenum">
              <a:rPr lang="fr-FR" smtClean="0"/>
              <a:pPr/>
              <a:t>‹#›</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930D20C2-A6F5-473C-AB21-A92A7D8B49C1}" type="datetimeFigureOut">
              <a:rPr lang="fr-FR" smtClean="0"/>
              <a:pPr/>
              <a:t>29/01/2016</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CF0C552-A0B1-4963-A612-4CE377C1F07C}" type="slidenum">
              <a:rPr lang="fr-FR" smtClean="0"/>
              <a:pPr/>
              <a:t>‹#›</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Introduction à la sécurité </a:t>
            </a:r>
            <a:r>
              <a:rPr lang="fr-FR" dirty="0" smtClean="0"/>
              <a:t>informatique</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risques matériels</a:t>
            </a:r>
            <a:endParaRPr lang="fr-FR" dirty="0"/>
          </a:p>
        </p:txBody>
      </p:sp>
      <p:sp>
        <p:nvSpPr>
          <p:cNvPr id="3" name="Espace réservé du contenu 2"/>
          <p:cNvSpPr>
            <a:spLocks noGrp="1"/>
          </p:cNvSpPr>
          <p:nvPr>
            <p:ph sz="quarter" idx="1"/>
          </p:nvPr>
        </p:nvSpPr>
        <p:spPr/>
        <p:txBody>
          <a:bodyPr>
            <a:normAutofit fontScale="77500" lnSpcReduction="20000"/>
          </a:bodyPr>
          <a:lstStyle/>
          <a:p>
            <a:pPr>
              <a:buNone/>
            </a:pPr>
            <a:r>
              <a:rPr lang="fr-FR" dirty="0" smtClean="0"/>
              <a:t>— </a:t>
            </a:r>
            <a:r>
              <a:rPr lang="fr-FR" b="1" dirty="0" smtClean="0"/>
              <a:t>Incidents liés au logiciel : </a:t>
            </a:r>
            <a:r>
              <a:rPr lang="fr-FR" dirty="0" smtClean="0"/>
              <a:t>Les programmeurs peuvent faire des erreurs de manière individuellement ou collective que les meilleures méthodes de travail et les meilleurs outils de contrôle ou de test ne peuvent pas éliminer en totalité.</a:t>
            </a:r>
          </a:p>
          <a:p>
            <a:pPr>
              <a:buNone/>
            </a:pPr>
            <a:r>
              <a:rPr lang="fr-FR" dirty="0" smtClean="0"/>
              <a:t>— </a:t>
            </a:r>
            <a:r>
              <a:rPr lang="fr-FR" b="1" dirty="0" smtClean="0"/>
              <a:t>Incidents liés à l'environnement </a:t>
            </a:r>
            <a:r>
              <a:rPr lang="fr-FR" dirty="0" smtClean="0"/>
              <a:t>: les machines électroniques et les réseaux de communication sont sensibles aux variations de température ou d'humidité (tout particulièrement en cas d'incendie ou d'inondation) ainsi qu'aux champs électriques et magnétiques.</a:t>
            </a:r>
          </a:p>
          <a:p>
            <a:pPr>
              <a:buNone/>
            </a:pPr>
            <a:r>
              <a:rPr lang="fr-FR" dirty="0" smtClean="0"/>
              <a:t>Il est possible qu'un ordinateur tombe en panne de manière définitive ou intermittente à cause de conditions climatiques inhabituelles ou par l'influence d'installations électriques notamment industrielles (et parfois celle des ordinateurs eux-mêmes !).</a:t>
            </a:r>
          </a:p>
          <a:p>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risques matériels</a:t>
            </a:r>
            <a:endParaRPr lang="fr-FR" dirty="0"/>
          </a:p>
        </p:txBody>
      </p:sp>
      <p:sp>
        <p:nvSpPr>
          <p:cNvPr id="3" name="Espace réservé du contenu 2"/>
          <p:cNvSpPr>
            <a:spLocks noGrp="1"/>
          </p:cNvSpPr>
          <p:nvPr>
            <p:ph sz="quarter" idx="1"/>
          </p:nvPr>
        </p:nvSpPr>
        <p:spPr/>
        <p:txBody>
          <a:bodyPr>
            <a:normAutofit fontScale="77500" lnSpcReduction="20000"/>
          </a:bodyPr>
          <a:lstStyle/>
          <a:p>
            <a:pPr>
              <a:buNone/>
            </a:pPr>
            <a:r>
              <a:rPr lang="fr-FR" dirty="0" smtClean="0"/>
              <a:t>Ils sont liés aux défauts et pannes inévitables que connaissent tous les systèmes matériels et logiciels</a:t>
            </a:r>
            <a:r>
              <a:rPr lang="fr-FR" b="1" dirty="0" smtClean="0"/>
              <a:t>. </a:t>
            </a:r>
            <a:r>
              <a:rPr lang="fr-FR" dirty="0" smtClean="0"/>
              <a:t>Ces incidents sont plus ou moins fréquents selon le soin apporté lors de la fabrication et l'application de procédures de tests effectuées avant que les ordinateurs et les programmes ne soient mis en service.</a:t>
            </a:r>
          </a:p>
          <a:p>
            <a:pPr>
              <a:buNone/>
            </a:pPr>
            <a:r>
              <a:rPr lang="fr-FR" dirty="0" smtClean="0"/>
              <a:t>Certaines de ces pannes ont des causes indirectes, voire très indirectes, donc </a:t>
            </a:r>
            <a:r>
              <a:rPr lang="fr-FR" b="1" dirty="0" smtClean="0"/>
              <a:t>difficiles à prévoir.</a:t>
            </a:r>
          </a:p>
          <a:p>
            <a:pPr>
              <a:buNone/>
            </a:pPr>
            <a:r>
              <a:rPr lang="fr-FR" dirty="0" smtClean="0"/>
              <a:t>— </a:t>
            </a:r>
            <a:r>
              <a:rPr lang="fr-FR" b="1" dirty="0" smtClean="0"/>
              <a:t>Incidents liés au matériel </a:t>
            </a:r>
            <a:r>
              <a:rPr lang="fr-FR" dirty="0" smtClean="0"/>
              <a:t>: la plupart des composants électroniques, produits en grandes séries</a:t>
            </a:r>
            <a:r>
              <a:rPr lang="fr-FR" b="1" dirty="0" smtClean="0"/>
              <a:t>, </a:t>
            </a:r>
            <a:r>
              <a:rPr lang="fr-FR" dirty="0" smtClean="0"/>
              <a:t>peuvent comporter des défauts. Ils finissent un jour ou l'autre par tomber en panne.</a:t>
            </a:r>
          </a:p>
          <a:p>
            <a:pPr>
              <a:buNone/>
            </a:pPr>
            <a:r>
              <a:rPr lang="fr-FR" dirty="0" smtClean="0"/>
              <a:t>Certaines de ces pannes sont assez difficiles à déceler car intermittentes ou rares. Parfois, elles relèvent d'une erreur de conception (</a:t>
            </a:r>
            <a:r>
              <a:rPr lang="fr-FR" i="1" dirty="0" smtClean="0"/>
              <a:t>une des toutes premières générations du processeur Pentium d'Intel pouvait produire, dans certaines circonstances, des erreurs de calcul)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Les risques et menaces de la messagerie électronique</a:t>
            </a:r>
            <a:endParaRPr lang="fr-FR" dirty="0"/>
          </a:p>
        </p:txBody>
      </p:sp>
      <p:sp>
        <p:nvSpPr>
          <p:cNvPr id="3" name="Espace réservé du contenu 2"/>
          <p:cNvSpPr>
            <a:spLocks noGrp="1"/>
          </p:cNvSpPr>
          <p:nvPr>
            <p:ph sz="quarter" idx="1"/>
          </p:nvPr>
        </p:nvSpPr>
        <p:spPr/>
        <p:txBody>
          <a:bodyPr>
            <a:normAutofit fontScale="85000" lnSpcReduction="10000"/>
          </a:bodyPr>
          <a:lstStyle/>
          <a:p>
            <a:pPr>
              <a:buNone/>
            </a:pPr>
            <a:r>
              <a:rPr lang="fr-FR" dirty="0" smtClean="0"/>
              <a:t>— le </a:t>
            </a:r>
            <a:r>
              <a:rPr lang="fr-FR" b="1" dirty="0" smtClean="0"/>
              <a:t>pourriel (</a:t>
            </a:r>
            <a:r>
              <a:rPr lang="fr-FR" b="1" i="1" dirty="0" smtClean="0"/>
              <a:t>spam) : </a:t>
            </a:r>
            <a:r>
              <a:rPr lang="fr-FR" dirty="0" smtClean="0"/>
              <a:t>un courrier électronique non sollicité, la plupart du temps de la publicité. Ils encombrent le réseau, et font perdre du temps à leurs destinataires ;</a:t>
            </a:r>
          </a:p>
          <a:p>
            <a:pPr>
              <a:buNone/>
            </a:pPr>
            <a:r>
              <a:rPr lang="fr-FR" dirty="0" smtClean="0"/>
              <a:t>— </a:t>
            </a:r>
            <a:r>
              <a:rPr lang="fr-FR" b="1" dirty="0" smtClean="0"/>
              <a:t>l'hameçonnage (</a:t>
            </a:r>
            <a:r>
              <a:rPr lang="fr-FR" b="1" i="1" dirty="0" err="1" smtClean="0"/>
              <a:t>phishing</a:t>
            </a:r>
            <a:r>
              <a:rPr lang="fr-FR" b="1" i="1" dirty="0" smtClean="0"/>
              <a:t>) </a:t>
            </a:r>
            <a:r>
              <a:rPr lang="fr-FR" dirty="0" smtClean="0"/>
              <a:t>: un courrier électronique dont l'expéditeur se fait généralement passer pour un organisme financier et demandant au destinataire de fournir des informations confidentielles ;</a:t>
            </a:r>
          </a:p>
          <a:p>
            <a:pPr>
              <a:buNone/>
            </a:pPr>
            <a:r>
              <a:rPr lang="fr-FR" dirty="0" smtClean="0"/>
              <a:t>— le </a:t>
            </a:r>
            <a:r>
              <a:rPr lang="fr-FR" b="1" dirty="0" smtClean="0"/>
              <a:t>canular informatique (</a:t>
            </a:r>
            <a:r>
              <a:rPr lang="fr-FR" b="1" i="1" dirty="0" err="1" smtClean="0"/>
              <a:t>hoax</a:t>
            </a:r>
            <a:r>
              <a:rPr lang="fr-FR" b="1" i="1" dirty="0" smtClean="0"/>
              <a:t>) : </a:t>
            </a:r>
            <a:r>
              <a:rPr lang="fr-FR" dirty="0" smtClean="0"/>
              <a:t>un courrier électronique incitant généralement le destinataire à retransmettre le message à ses contacts sous divers prétextes.</a:t>
            </a:r>
          </a:p>
          <a:p>
            <a:pPr>
              <a:buNone/>
            </a:pPr>
            <a:r>
              <a:rPr lang="fr-FR" dirty="0" smtClean="0"/>
              <a:t>Ils encombrent le réseau, et font perdre du temps à leurs destinataires.</a:t>
            </a:r>
            <a:endParaRPr lang="fr-F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Les risques et menaces sur le réseau</a:t>
            </a:r>
            <a:endParaRPr lang="fr-FR" dirty="0"/>
          </a:p>
        </p:txBody>
      </p:sp>
      <p:sp>
        <p:nvSpPr>
          <p:cNvPr id="3" name="Espace réservé du contenu 2"/>
          <p:cNvSpPr>
            <a:spLocks noGrp="1"/>
          </p:cNvSpPr>
          <p:nvPr>
            <p:ph sz="quarter" idx="1"/>
          </p:nvPr>
        </p:nvSpPr>
        <p:spPr/>
        <p:txBody>
          <a:bodyPr>
            <a:normAutofit fontScale="77500" lnSpcReduction="20000"/>
          </a:bodyPr>
          <a:lstStyle/>
          <a:p>
            <a:pPr>
              <a:buNone/>
            </a:pPr>
            <a:r>
              <a:rPr lang="fr-FR" dirty="0" smtClean="0"/>
              <a:t>— les </a:t>
            </a:r>
            <a:r>
              <a:rPr lang="fr-FR" b="1" dirty="0" smtClean="0"/>
              <a:t>écoutes (</a:t>
            </a:r>
            <a:r>
              <a:rPr lang="fr-FR" b="1" i="1" dirty="0" err="1" smtClean="0"/>
              <a:t>sniffing</a:t>
            </a:r>
            <a:r>
              <a:rPr lang="fr-FR" b="1" i="1" dirty="0" smtClean="0"/>
              <a:t>) </a:t>
            </a:r>
            <a:r>
              <a:rPr lang="fr-FR" i="1" dirty="0" smtClean="0"/>
              <a:t>: technique permettant de récupérer toutes les informations transitant sur un </a:t>
            </a:r>
            <a:r>
              <a:rPr lang="fr-FR" dirty="0" smtClean="0"/>
              <a:t>réseau (on utilise pour cela un logiciel sniffer). Elle est généralement utilisée pour récupérer les mots de passe des applications et pour identifier les machines qui communiquent sur le réseau.</a:t>
            </a:r>
          </a:p>
          <a:p>
            <a:pPr>
              <a:buNone/>
            </a:pPr>
            <a:r>
              <a:rPr lang="fr-FR" dirty="0" smtClean="0"/>
              <a:t>— </a:t>
            </a:r>
            <a:r>
              <a:rPr lang="fr-FR" b="1" dirty="0" smtClean="0"/>
              <a:t>l'usurpation d'identité (</a:t>
            </a:r>
            <a:r>
              <a:rPr lang="fr-FR" b="1" i="1" dirty="0" err="1" smtClean="0"/>
              <a:t>spoofing</a:t>
            </a:r>
            <a:r>
              <a:rPr lang="fr-FR" b="1" i="1" dirty="0" smtClean="0"/>
              <a:t>) : </a:t>
            </a:r>
            <a:r>
              <a:rPr lang="fr-FR" i="1" dirty="0" smtClean="0"/>
              <a:t>technique consistant à prendre l'identité d'une autre personne ou </a:t>
            </a:r>
            <a:r>
              <a:rPr lang="fr-FR" dirty="0" smtClean="0"/>
              <a:t>d'une autre machine. Elle est généralement utilisée pour récupérer des informations sensibles, que l'on ne pourrait pas avoir autrement.</a:t>
            </a:r>
          </a:p>
          <a:p>
            <a:pPr>
              <a:buNone/>
            </a:pPr>
            <a:r>
              <a:rPr lang="fr-FR" dirty="0" smtClean="0"/>
              <a:t>— le </a:t>
            </a:r>
            <a:r>
              <a:rPr lang="fr-FR" b="1" dirty="0" smtClean="0"/>
              <a:t>déni de service (</a:t>
            </a:r>
            <a:r>
              <a:rPr lang="fr-FR" b="1" i="1" dirty="0" err="1" smtClean="0"/>
              <a:t>denial</a:t>
            </a:r>
            <a:r>
              <a:rPr lang="fr-FR" b="1" i="1" dirty="0" smtClean="0"/>
              <a:t> of service) </a:t>
            </a:r>
            <a:r>
              <a:rPr lang="fr-FR" i="1" dirty="0" smtClean="0"/>
              <a:t>: technique visant à provoquer des interruptions de service, et </a:t>
            </a:r>
            <a:r>
              <a:rPr lang="fr-FR" dirty="0" smtClean="0"/>
              <a:t>ainsi d’empêcher le bon fonctionnement d’un système. Il peut y avoir des tentatives d'extorsion de fond : menacer de stopper l'activité d'une entreprise.</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Pertes </a:t>
            </a:r>
            <a:r>
              <a:rPr lang="fr-FR" dirty="0"/>
              <a:t>phénoménales !!!</a:t>
            </a:r>
          </a:p>
        </p:txBody>
      </p:sp>
      <p:sp>
        <p:nvSpPr>
          <p:cNvPr id="3" name="Espace réservé du contenu 2"/>
          <p:cNvSpPr>
            <a:spLocks noGrp="1"/>
          </p:cNvSpPr>
          <p:nvPr>
            <p:ph sz="quarter" idx="1"/>
          </p:nvPr>
        </p:nvSpPr>
        <p:spPr/>
        <p:txBody>
          <a:bodyPr>
            <a:normAutofit fontScale="85000" lnSpcReduction="10000"/>
          </a:bodyPr>
          <a:lstStyle/>
          <a:p>
            <a:pPr>
              <a:buNone/>
            </a:pPr>
            <a:r>
              <a:rPr lang="fr-FR" b="1" dirty="0"/>
              <a:t>74% des pertes financières sont </a:t>
            </a:r>
            <a:r>
              <a:rPr lang="fr-FR" b="1" dirty="0" err="1"/>
              <a:t>dûent</a:t>
            </a:r>
            <a:r>
              <a:rPr lang="fr-FR" b="1" dirty="0"/>
              <a:t> aux: </a:t>
            </a:r>
          </a:p>
          <a:p>
            <a:pPr>
              <a:buNone/>
            </a:pPr>
            <a:r>
              <a:rPr lang="fr-FR" dirty="0"/>
              <a:t>•attaques de virus (plus de 15 millions de dollars de perte)</a:t>
            </a:r>
          </a:p>
          <a:p>
            <a:pPr>
              <a:buNone/>
            </a:pPr>
            <a:r>
              <a:rPr lang="fr-FR" dirty="0"/>
              <a:t>•accès non autorisés aux systèmes d’information (plus de 10 millions de dollars de perte)</a:t>
            </a:r>
          </a:p>
          <a:p>
            <a:pPr>
              <a:buNone/>
            </a:pPr>
            <a:r>
              <a:rPr lang="fr-FR" dirty="0"/>
              <a:t>•vols d’équipement mobile (plus de 6 millions de dollars)</a:t>
            </a:r>
          </a:p>
          <a:p>
            <a:pPr>
              <a:buNone/>
            </a:pPr>
            <a:r>
              <a:rPr lang="fr-FR" dirty="0"/>
              <a:t>•vols de la propriété intellectuelle (plus de 6 millions de dollars) </a:t>
            </a:r>
          </a:p>
          <a:p>
            <a:pPr>
              <a:buNone/>
            </a:pPr>
            <a:r>
              <a:rPr lang="fr-FR" b="1" dirty="0" smtClean="0"/>
              <a:t>52</a:t>
            </a:r>
            <a:r>
              <a:rPr lang="fr-FR" b="1" dirty="0"/>
              <a:t>% des organisations sondées ont déclaré avoir été attaqué </a:t>
            </a:r>
            <a:r>
              <a:rPr lang="fr-FR" b="1" dirty="0" smtClean="0"/>
              <a:t>en(2006</a:t>
            </a:r>
            <a:r>
              <a:rPr lang="fr-FR" b="1" dirty="0"/>
              <a:t>) :</a:t>
            </a:r>
          </a:p>
          <a:p>
            <a:pPr>
              <a:buNone/>
            </a:pPr>
            <a:r>
              <a:rPr lang="fr-FR" dirty="0"/>
              <a:t>•24% d’entre elles ont reporté plus de 6 attaques </a:t>
            </a:r>
          </a:p>
          <a:p>
            <a:pPr>
              <a:buNone/>
            </a:pPr>
            <a:r>
              <a:rPr lang="fr-FR" dirty="0"/>
              <a:t>•48% ont reporté 1 à 5 attaques</a:t>
            </a:r>
          </a:p>
          <a:p>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Conséquences </a:t>
            </a:r>
            <a:r>
              <a:rPr lang="fr-FR" dirty="0"/>
              <a:t>!</a:t>
            </a:r>
          </a:p>
        </p:txBody>
      </p:sp>
      <p:sp>
        <p:nvSpPr>
          <p:cNvPr id="3" name="Espace réservé du contenu 2"/>
          <p:cNvSpPr>
            <a:spLocks noGrp="1"/>
          </p:cNvSpPr>
          <p:nvPr>
            <p:ph sz="quarter" idx="1"/>
          </p:nvPr>
        </p:nvSpPr>
        <p:spPr/>
        <p:txBody>
          <a:bodyPr>
            <a:normAutofit fontScale="85000" lnSpcReduction="20000"/>
          </a:bodyPr>
          <a:lstStyle/>
          <a:p>
            <a:pPr>
              <a:buNone/>
            </a:pPr>
            <a:r>
              <a:rPr lang="fr-FR" b="1" dirty="0"/>
              <a:t>34% des organisations allouent pas moins de 5% du budget informatique à la sécurité informatique</a:t>
            </a:r>
          </a:p>
          <a:p>
            <a:pPr>
              <a:buNone/>
            </a:pPr>
            <a:r>
              <a:rPr lang="fr-FR" dirty="0"/>
              <a:t>•En 2006, les compagnies de revenues inférieurs à 10 millions de dollars ont dépensé en moyenne 1349 dollars par employé pour la sécurité informatique-</a:t>
            </a:r>
          </a:p>
          <a:p>
            <a:pPr>
              <a:buNone/>
            </a:pPr>
            <a:r>
              <a:rPr lang="fr-FR" dirty="0"/>
              <a:t>•un rehaussement de 210% par rapport à l’année 2005 </a:t>
            </a:r>
          </a:p>
          <a:p>
            <a:pPr>
              <a:buNone/>
            </a:pPr>
            <a:r>
              <a:rPr lang="fr-FR" b="1" dirty="0" smtClean="0"/>
              <a:t>plus </a:t>
            </a:r>
            <a:r>
              <a:rPr lang="fr-FR" b="1" dirty="0"/>
              <a:t>de 80% des institutions conduisent un audit de sécurité informatique</a:t>
            </a:r>
          </a:p>
          <a:p>
            <a:pPr>
              <a:buNone/>
            </a:pPr>
            <a:r>
              <a:rPr lang="fr-FR" b="1" dirty="0" smtClean="0"/>
              <a:t>la </a:t>
            </a:r>
            <a:r>
              <a:rPr lang="fr-FR" b="1" dirty="0"/>
              <a:t>majorité des institutions jugent la formation en sécurité informatique comme </a:t>
            </a:r>
            <a:r>
              <a:rPr lang="fr-FR" b="1" dirty="0" smtClean="0"/>
              <a:t>importante et </a:t>
            </a:r>
            <a:r>
              <a:rPr lang="fr-FR" b="1" dirty="0"/>
              <a:t>stratégique </a:t>
            </a:r>
          </a:p>
          <a:p>
            <a:pPr>
              <a:buNone/>
            </a:pPr>
            <a:r>
              <a:rPr lang="fr-FR" dirty="0"/>
              <a:t>•61% de ces organisations refusent de sous-traiter leurs fonctions de sécurité informatique</a:t>
            </a:r>
          </a:p>
          <a:p>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Services </a:t>
            </a:r>
            <a:r>
              <a:rPr lang="fr-FR" dirty="0"/>
              <a:t>de sécurité</a:t>
            </a:r>
          </a:p>
        </p:txBody>
      </p:sp>
      <p:sp>
        <p:nvSpPr>
          <p:cNvPr id="3" name="Espace réservé du contenu 2"/>
          <p:cNvSpPr>
            <a:spLocks noGrp="1"/>
          </p:cNvSpPr>
          <p:nvPr>
            <p:ph sz="quarter" idx="1"/>
          </p:nvPr>
        </p:nvSpPr>
        <p:spPr/>
        <p:txBody>
          <a:bodyPr>
            <a:normAutofit fontScale="62500" lnSpcReduction="20000"/>
          </a:bodyPr>
          <a:lstStyle/>
          <a:p>
            <a:pPr>
              <a:buNone/>
            </a:pPr>
            <a:r>
              <a:rPr lang="fr-FR" b="1" dirty="0"/>
              <a:t>Authentification</a:t>
            </a:r>
          </a:p>
          <a:p>
            <a:pPr>
              <a:buNone/>
            </a:pPr>
            <a:r>
              <a:rPr lang="fr-FR" dirty="0"/>
              <a:t>•Permet de vérifier l’identité revendiquée par une entité, ou l’origine d’un message, ou d’une donnée</a:t>
            </a:r>
          </a:p>
          <a:p>
            <a:pPr>
              <a:buNone/>
            </a:pPr>
            <a:r>
              <a:rPr lang="fr-FR" dirty="0"/>
              <a:t>•Le terme authentification recouvre plusieurs interprétations</a:t>
            </a:r>
          </a:p>
          <a:p>
            <a:pPr>
              <a:buNone/>
            </a:pPr>
            <a:r>
              <a:rPr lang="fr-FR" b="1" dirty="0" smtClean="0"/>
              <a:t>Confidentialité</a:t>
            </a:r>
            <a:endParaRPr lang="fr-FR" b="1" dirty="0"/>
          </a:p>
          <a:p>
            <a:pPr>
              <a:buNone/>
            </a:pPr>
            <a:r>
              <a:rPr lang="fr-FR" dirty="0"/>
              <a:t>•Permet de se protéger contre la consultation abusive des données par des entités tierces indésirables</a:t>
            </a:r>
          </a:p>
          <a:p>
            <a:pPr>
              <a:buNone/>
            </a:pPr>
            <a:r>
              <a:rPr lang="fr-FR" b="1" dirty="0" smtClean="0"/>
              <a:t>Contrôle </a:t>
            </a:r>
            <a:r>
              <a:rPr lang="fr-FR" b="1" dirty="0"/>
              <a:t>d’intégrité</a:t>
            </a:r>
          </a:p>
          <a:p>
            <a:pPr>
              <a:buNone/>
            </a:pPr>
            <a:r>
              <a:rPr lang="fr-FR" dirty="0"/>
              <a:t>•Permet de vérifier qu’une données n’a pas été modifiée par une entité tierce (accidentellement ou intentionnellement)</a:t>
            </a:r>
          </a:p>
          <a:p>
            <a:pPr>
              <a:buNone/>
            </a:pPr>
            <a:r>
              <a:rPr lang="fr-FR" b="1" dirty="0" smtClean="0"/>
              <a:t>Contrôle </a:t>
            </a:r>
            <a:r>
              <a:rPr lang="fr-FR" b="1" dirty="0"/>
              <a:t>d’accès</a:t>
            </a:r>
          </a:p>
          <a:p>
            <a:pPr>
              <a:buNone/>
            </a:pPr>
            <a:r>
              <a:rPr lang="fr-FR" dirty="0"/>
              <a:t>•Permet de vérifier que toute entité n’accède qu’aux services et informations pour lesquelles elle est </a:t>
            </a:r>
            <a:r>
              <a:rPr lang="fr-FR" dirty="0" smtClean="0"/>
              <a:t>autorisée</a:t>
            </a:r>
          </a:p>
          <a:p>
            <a:pPr>
              <a:buNone/>
            </a:pPr>
            <a:r>
              <a:rPr lang="fr-FR" b="1" dirty="0"/>
              <a:t>Non répudiation</a:t>
            </a:r>
          </a:p>
          <a:p>
            <a:pPr>
              <a:buNone/>
            </a:pPr>
            <a:r>
              <a:rPr lang="fr-FR" dirty="0"/>
              <a:t>•Permet de se protéger contre la contestation d’envoi et de réception de données lors d’une communication</a:t>
            </a:r>
          </a:p>
          <a:p>
            <a:pPr>
              <a:buNone/>
            </a:pPr>
            <a:endParaRPr lang="fr-FR" dirty="0"/>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Confiance et </a:t>
            </a:r>
            <a:r>
              <a:rPr lang="fr-FR" dirty="0" smtClean="0"/>
              <a:t>Internet</a:t>
            </a:r>
            <a:endParaRPr lang="fr-FR" dirty="0"/>
          </a:p>
        </p:txBody>
      </p:sp>
      <p:sp>
        <p:nvSpPr>
          <p:cNvPr id="3" name="Espace réservé du contenu 2"/>
          <p:cNvSpPr>
            <a:spLocks noGrp="1"/>
          </p:cNvSpPr>
          <p:nvPr>
            <p:ph sz="quarter" idx="1"/>
          </p:nvPr>
        </p:nvSpPr>
        <p:spPr/>
        <p:txBody>
          <a:bodyPr>
            <a:normAutofit/>
          </a:bodyPr>
          <a:lstStyle/>
          <a:p>
            <a:r>
              <a:rPr lang="fr-FR" dirty="0" smtClean="0"/>
              <a:t>Dans la </a:t>
            </a:r>
            <a:r>
              <a:rPr lang="fr-FR" dirty="0"/>
              <a:t>vie courante la plupart des transactions reposent sur une «confiance» acquise par une relation en face à face ou un contact </a:t>
            </a:r>
            <a:r>
              <a:rPr lang="fr-FR" dirty="0" smtClean="0"/>
              <a:t>physique</a:t>
            </a:r>
          </a:p>
          <a:p>
            <a:r>
              <a:rPr lang="fr-FR" dirty="0"/>
              <a:t>Dans le cybermonde cette relation </a:t>
            </a:r>
            <a:r>
              <a:rPr lang="fr-FR" dirty="0" smtClean="0"/>
              <a:t>de </a:t>
            </a:r>
            <a:r>
              <a:rPr lang="fr-FR" dirty="0"/>
              <a:t>proximité est </a:t>
            </a:r>
            <a:r>
              <a:rPr lang="fr-FR" dirty="0" smtClean="0"/>
              <a:t>rompue</a:t>
            </a:r>
          </a:p>
          <a:p>
            <a:r>
              <a:rPr lang="fr-FR" dirty="0"/>
              <a:t>Comment établir une relation de confiance indispensable à la </a:t>
            </a:r>
            <a:r>
              <a:rPr lang="fr-FR" dirty="0" smtClean="0"/>
              <a:t>réalisation </a:t>
            </a:r>
            <a:r>
              <a:rPr lang="fr-FR" dirty="0"/>
              <a:t>de transactions à distance entre personnes qui ne </a:t>
            </a:r>
            <a:r>
              <a:rPr lang="fr-FR" dirty="0" smtClean="0"/>
              <a:t>se </a:t>
            </a:r>
            <a:r>
              <a:rPr lang="fr-FR" dirty="0"/>
              <a:t>connaissent pas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Environnement </a:t>
            </a:r>
            <a:r>
              <a:rPr lang="fr-FR" dirty="0"/>
              <a:t>de l’entreprise</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Avant:</a:t>
            </a:r>
          </a:p>
          <a:p>
            <a:pPr>
              <a:buNone/>
            </a:pPr>
            <a:r>
              <a:rPr lang="fr-FR" dirty="0"/>
              <a:t>•Centralisé</a:t>
            </a:r>
          </a:p>
          <a:p>
            <a:pPr>
              <a:buNone/>
            </a:pPr>
            <a:r>
              <a:rPr lang="fr-FR" dirty="0"/>
              <a:t>•Échange papiers</a:t>
            </a:r>
          </a:p>
          <a:p>
            <a:pPr>
              <a:buNone/>
            </a:pPr>
            <a:r>
              <a:rPr lang="fr-FR" dirty="0"/>
              <a:t>•Pas d’accès distant.</a:t>
            </a:r>
          </a:p>
          <a:p>
            <a:pPr>
              <a:buNone/>
            </a:pPr>
            <a:r>
              <a:rPr lang="fr-FR" b="1" dirty="0" smtClean="0"/>
              <a:t>Aujourd’hui</a:t>
            </a:r>
            <a:endParaRPr lang="fr-FR" b="1" dirty="0"/>
          </a:p>
          <a:p>
            <a:pPr>
              <a:buNone/>
            </a:pPr>
            <a:r>
              <a:rPr lang="fr-FR" dirty="0"/>
              <a:t>•Distribué sur plusieurs sites: siège, filiales, </a:t>
            </a:r>
            <a:r>
              <a:rPr lang="fr-FR" dirty="0" err="1"/>
              <a:t>télé-travailleurs</a:t>
            </a:r>
            <a:r>
              <a:rPr lang="fr-FR" dirty="0"/>
              <a:t>, commerciaux, …</a:t>
            </a:r>
          </a:p>
          <a:p>
            <a:pPr>
              <a:buNone/>
            </a:pPr>
            <a:r>
              <a:rPr lang="fr-FR" dirty="0"/>
              <a:t>•Accès distants,</a:t>
            </a:r>
          </a:p>
          <a:p>
            <a:pPr>
              <a:buNone/>
            </a:pPr>
            <a:r>
              <a:rPr lang="fr-FR" dirty="0"/>
              <a:t>•Mondialisation des échanges.</a:t>
            </a:r>
          </a:p>
          <a:p>
            <a:pPr>
              <a:buNone/>
            </a:pPr>
            <a:r>
              <a:rPr lang="fr-FR" dirty="0"/>
              <a:t>•Haut </a:t>
            </a:r>
            <a:r>
              <a:rPr lang="fr-FR" dirty="0" smtClean="0"/>
              <a:t>débit</a:t>
            </a:r>
            <a:endParaRPr lang="fr-FR" dirty="0"/>
          </a:p>
          <a:p>
            <a:pPr>
              <a:buNone/>
            </a:pPr>
            <a:r>
              <a:rPr lang="fr-FR" b="1" dirty="0" smtClean="0"/>
              <a:t>Demain</a:t>
            </a:r>
            <a:endParaRPr lang="fr-FR" b="1" dirty="0"/>
          </a:p>
          <a:p>
            <a:pPr>
              <a:buNone/>
            </a:pPr>
            <a:r>
              <a:rPr lang="fr-FR" dirty="0"/>
              <a:t>•3.000.000.000 de personnes Internautes</a:t>
            </a:r>
          </a:p>
          <a:p>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a:t>
            </a:r>
            <a:endParaRPr lang="fr-FR" dirty="0"/>
          </a:p>
        </p:txBody>
      </p:sp>
      <p:sp>
        <p:nvSpPr>
          <p:cNvPr id="3" name="Espace réservé du contenu 2"/>
          <p:cNvSpPr>
            <a:spLocks noGrp="1"/>
          </p:cNvSpPr>
          <p:nvPr>
            <p:ph sz="quarter" idx="1"/>
          </p:nvPr>
        </p:nvSpPr>
        <p:spPr/>
        <p:txBody>
          <a:bodyPr>
            <a:normAutofit fontScale="85000" lnSpcReduction="20000"/>
          </a:bodyPr>
          <a:lstStyle/>
          <a:p>
            <a:pPr>
              <a:buNone/>
            </a:pPr>
            <a:r>
              <a:rPr lang="fr-FR" b="1" dirty="0"/>
              <a:t>Interception de messages</a:t>
            </a:r>
          </a:p>
          <a:p>
            <a:pPr>
              <a:buNone/>
            </a:pPr>
            <a:r>
              <a:rPr lang="fr-FR" dirty="0"/>
              <a:t>•Prise de connaissance des mots de passe</a:t>
            </a:r>
          </a:p>
          <a:p>
            <a:pPr>
              <a:buNone/>
            </a:pPr>
            <a:r>
              <a:rPr lang="fr-FR" dirty="0"/>
              <a:t>•Vol d’information</a:t>
            </a:r>
          </a:p>
          <a:p>
            <a:pPr>
              <a:buNone/>
            </a:pPr>
            <a:r>
              <a:rPr lang="fr-FR" dirty="0"/>
              <a:t>•Perte d’intégrité du système et du réseau</a:t>
            </a:r>
          </a:p>
          <a:p>
            <a:pPr>
              <a:buNone/>
            </a:pPr>
            <a:r>
              <a:rPr lang="fr-FR" b="1" dirty="0" smtClean="0"/>
              <a:t>Intrusion </a:t>
            </a:r>
            <a:r>
              <a:rPr lang="fr-FR" b="1" dirty="0"/>
              <a:t>des systèmes</a:t>
            </a:r>
          </a:p>
          <a:p>
            <a:pPr>
              <a:buNone/>
            </a:pPr>
            <a:r>
              <a:rPr lang="fr-FR" dirty="0"/>
              <a:t>•Vol ou compromission des informations</a:t>
            </a:r>
          </a:p>
          <a:p>
            <a:pPr>
              <a:buNone/>
            </a:pPr>
            <a:r>
              <a:rPr lang="fr-FR" dirty="0"/>
              <a:t>•Destruction des informations</a:t>
            </a:r>
          </a:p>
          <a:p>
            <a:pPr>
              <a:buNone/>
            </a:pPr>
            <a:r>
              <a:rPr lang="fr-FR" dirty="0"/>
              <a:t>•Virus</a:t>
            </a:r>
          </a:p>
          <a:p>
            <a:pPr>
              <a:buNone/>
            </a:pPr>
            <a:r>
              <a:rPr lang="fr-FR" dirty="0"/>
              <a:t>•Détournement de biens</a:t>
            </a:r>
          </a:p>
          <a:p>
            <a:pPr>
              <a:buNone/>
            </a:pPr>
            <a:r>
              <a:rPr lang="fr-FR" b="1" dirty="0" smtClean="0"/>
              <a:t>Perte </a:t>
            </a:r>
            <a:r>
              <a:rPr lang="fr-FR" b="1" dirty="0"/>
              <a:t>d’accessibilité au système ou au réseau</a:t>
            </a:r>
          </a:p>
          <a:p>
            <a:pPr>
              <a:buNone/>
            </a:pPr>
            <a:r>
              <a:rPr lang="fr-FR" b="1" dirty="0" smtClean="0"/>
              <a:t>Faux </a:t>
            </a:r>
            <a:r>
              <a:rPr lang="fr-FR" b="1" dirty="0"/>
              <a:t>clients, marchands escrocs</a:t>
            </a:r>
          </a:p>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Motivations d’un attaquant</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Le gain financier</a:t>
            </a:r>
          </a:p>
          <a:p>
            <a:pPr>
              <a:buNone/>
            </a:pPr>
            <a:r>
              <a:rPr lang="fr-FR" dirty="0"/>
              <a:t>•Récupération de </a:t>
            </a:r>
            <a:r>
              <a:rPr lang="fr-FR" dirty="0" err="1"/>
              <a:t>num</a:t>
            </a:r>
            <a:r>
              <a:rPr lang="fr-FR" dirty="0"/>
              <a:t> de cartes bancaires, …</a:t>
            </a:r>
          </a:p>
          <a:p>
            <a:pPr>
              <a:buNone/>
            </a:pPr>
            <a:r>
              <a:rPr lang="fr-FR" b="1" dirty="0" smtClean="0"/>
              <a:t>Vengeance</a:t>
            </a:r>
            <a:endParaRPr lang="fr-FR" b="1" dirty="0"/>
          </a:p>
          <a:p>
            <a:pPr>
              <a:buNone/>
            </a:pPr>
            <a:r>
              <a:rPr lang="fr-FR" dirty="0"/>
              <a:t>•Site www.aljazeera.netlors de la couverture de la guerre d’</a:t>
            </a:r>
            <a:r>
              <a:rPr lang="fr-FR" dirty="0" err="1"/>
              <a:t>irak</a:t>
            </a:r>
            <a:endParaRPr lang="fr-FR" dirty="0"/>
          </a:p>
          <a:p>
            <a:pPr>
              <a:buNone/>
            </a:pPr>
            <a:r>
              <a:rPr lang="fr-FR" b="1" dirty="0" smtClean="0"/>
              <a:t>Besoin </a:t>
            </a:r>
            <a:r>
              <a:rPr lang="fr-FR" b="1" dirty="0"/>
              <a:t>de reconnaissance</a:t>
            </a:r>
          </a:p>
          <a:p>
            <a:pPr>
              <a:buNone/>
            </a:pPr>
            <a:r>
              <a:rPr lang="fr-FR" dirty="0"/>
              <a:t>•Attaque contre le site du </a:t>
            </a:r>
            <a:r>
              <a:rPr lang="fr-FR" dirty="0" err="1"/>
              <a:t>cerist</a:t>
            </a:r>
            <a:r>
              <a:rPr lang="fr-FR" dirty="0"/>
              <a:t> avec un message sur les restrictions d’accès à Internet à Cuba.</a:t>
            </a:r>
          </a:p>
          <a:p>
            <a:pPr>
              <a:buNone/>
            </a:pPr>
            <a:r>
              <a:rPr lang="fr-FR" b="1" dirty="0" smtClean="0"/>
              <a:t>Curiosité</a:t>
            </a:r>
            <a:endParaRPr lang="fr-FR" b="1" dirty="0"/>
          </a:p>
          <a:p>
            <a:pPr>
              <a:buNone/>
            </a:pPr>
            <a:r>
              <a:rPr lang="fr-FR" dirty="0"/>
              <a:t>•Attaques d’étudiants du MIT sur le premier ordinateur IBM 704 au MIT en 1959.</a:t>
            </a:r>
          </a:p>
          <a:p>
            <a:pPr>
              <a:buNone/>
            </a:pPr>
            <a:r>
              <a:rPr lang="fr-FR" b="1" dirty="0" smtClean="0"/>
              <a:t>Recherche </a:t>
            </a:r>
            <a:r>
              <a:rPr lang="fr-FR" b="1" dirty="0"/>
              <a:t>d’émotions fortes</a:t>
            </a:r>
          </a:p>
          <a:p>
            <a:pPr>
              <a:buNone/>
            </a:pPr>
            <a:r>
              <a:rPr lang="fr-FR" b="1" dirty="0" smtClean="0"/>
              <a:t>Ignorance</a:t>
            </a:r>
            <a:endParaRPr lang="fr-FR" b="1" dirty="0"/>
          </a:p>
          <a:p>
            <a:pPr>
              <a:buNone/>
            </a:pPr>
            <a:r>
              <a:rPr lang="fr-FR" dirty="0"/>
              <a:t>•Envoie de mots de passes par email, …</a:t>
            </a:r>
          </a:p>
          <a:p>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a:t>Les programmes malveillants</a:t>
            </a:r>
            <a:endParaRPr lang="fr-FR" sz="3200" dirty="0"/>
          </a:p>
        </p:txBody>
      </p:sp>
      <p:sp>
        <p:nvSpPr>
          <p:cNvPr id="3" name="Espace réservé du contenu 2"/>
          <p:cNvSpPr>
            <a:spLocks noGrp="1"/>
          </p:cNvSpPr>
          <p:nvPr>
            <p:ph sz="quarter" idx="1"/>
          </p:nvPr>
        </p:nvSpPr>
        <p:spPr/>
        <p:txBody>
          <a:bodyPr>
            <a:noAutofit/>
          </a:bodyPr>
          <a:lstStyle/>
          <a:p>
            <a:pPr>
              <a:buNone/>
            </a:pPr>
            <a:r>
              <a:rPr lang="fr-FR" sz="1800" dirty="0"/>
              <a:t>Un logiciel malveillant (malware en anglais) est un logiciel développé dans le but de nuire à </a:t>
            </a:r>
            <a:r>
              <a:rPr lang="fr-FR" sz="1800" dirty="0" smtClean="0"/>
              <a:t>un système informatique</a:t>
            </a:r>
            <a:r>
              <a:rPr lang="fr-FR" sz="1800" dirty="0"/>
              <a:t>.</a:t>
            </a:r>
          </a:p>
          <a:p>
            <a:pPr>
              <a:buNone/>
            </a:pPr>
            <a:r>
              <a:rPr lang="fr-FR" sz="1800" dirty="0"/>
              <a:t>— le </a:t>
            </a:r>
            <a:r>
              <a:rPr lang="fr-FR" sz="1800" b="1" dirty="0"/>
              <a:t>virus : </a:t>
            </a:r>
            <a:r>
              <a:rPr lang="fr-FR" sz="1800" dirty="0"/>
              <a:t>programme se dupliquant automatiquement sur le même ordinateur.</a:t>
            </a:r>
          </a:p>
          <a:p>
            <a:pPr>
              <a:buNone/>
            </a:pPr>
            <a:r>
              <a:rPr lang="fr-FR" sz="1800" dirty="0"/>
              <a:t>Il peut être transmis à un autre ordinateur par l'intermédiaire du courrier électronique ou par </a:t>
            </a:r>
            <a:r>
              <a:rPr lang="fr-FR" sz="1800" dirty="0" smtClean="0"/>
              <a:t>l'échange de </a:t>
            </a:r>
            <a:r>
              <a:rPr lang="fr-FR" sz="1800" dirty="0"/>
              <a:t>données ;</a:t>
            </a:r>
          </a:p>
          <a:p>
            <a:pPr>
              <a:buNone/>
            </a:pPr>
            <a:r>
              <a:rPr lang="fr-FR" sz="1800" dirty="0"/>
              <a:t>— le </a:t>
            </a:r>
            <a:r>
              <a:rPr lang="fr-FR" sz="1800" b="1" dirty="0"/>
              <a:t>ver (</a:t>
            </a:r>
            <a:r>
              <a:rPr lang="fr-FR" sz="1800" b="1" i="1" dirty="0" err="1"/>
              <a:t>worm</a:t>
            </a:r>
            <a:r>
              <a:rPr lang="fr-FR" sz="1800" b="1" i="1" dirty="0"/>
              <a:t>) : </a:t>
            </a:r>
            <a:r>
              <a:rPr lang="fr-FR" sz="1800" i="1" dirty="0"/>
              <a:t>exploite les communications réseaux d'un ordinateur afin d'assurer sa reproduction </a:t>
            </a:r>
            <a:r>
              <a:rPr lang="fr-FR" sz="1800" i="1" dirty="0" smtClean="0"/>
              <a:t>sur </a:t>
            </a:r>
            <a:r>
              <a:rPr lang="fr-FR" sz="1800" dirty="0" smtClean="0"/>
              <a:t>d'autres </a:t>
            </a:r>
            <a:r>
              <a:rPr lang="fr-FR" sz="1800" dirty="0"/>
              <a:t>ordinateurs ;</a:t>
            </a:r>
          </a:p>
          <a:p>
            <a:pPr>
              <a:buNone/>
            </a:pPr>
            <a:r>
              <a:rPr lang="fr-FR" sz="1800" dirty="0"/>
              <a:t>— le </a:t>
            </a:r>
            <a:r>
              <a:rPr lang="fr-FR" sz="1800" b="1" dirty="0"/>
              <a:t>cheval de Troie (</a:t>
            </a:r>
            <a:r>
              <a:rPr lang="fr-FR" sz="1800" b="1" i="1" dirty="0" err="1"/>
              <a:t>trojan</a:t>
            </a:r>
            <a:r>
              <a:rPr lang="fr-FR" sz="1800" b="1" i="1" dirty="0"/>
              <a:t>) : </a:t>
            </a:r>
            <a:r>
              <a:rPr lang="fr-FR" sz="1800" dirty="0"/>
              <a:t>programme à apparence légitime (voulue) qui exécute des </a:t>
            </a:r>
            <a:r>
              <a:rPr lang="fr-FR" sz="1800" dirty="0" smtClean="0"/>
              <a:t>routines nuisibles </a:t>
            </a:r>
            <a:r>
              <a:rPr lang="fr-FR" sz="1800" dirty="0"/>
              <a:t>sans l'autorisation de l'utilisateur ;</a:t>
            </a:r>
          </a:p>
          <a:p>
            <a:pPr>
              <a:buNone/>
            </a:pPr>
            <a:r>
              <a:rPr lang="fr-FR" sz="1800" dirty="0"/>
              <a:t>— la </a:t>
            </a:r>
            <a:r>
              <a:rPr lang="fr-FR" sz="1800" b="1" dirty="0"/>
              <a:t>porte dérobée (</a:t>
            </a:r>
            <a:r>
              <a:rPr lang="fr-FR" sz="1800" b="1" i="1" dirty="0" err="1"/>
              <a:t>backdoor</a:t>
            </a:r>
            <a:r>
              <a:rPr lang="fr-FR" sz="1800" b="1" i="1" dirty="0"/>
              <a:t>) </a:t>
            </a:r>
            <a:r>
              <a:rPr lang="fr-FR" sz="1800" dirty="0"/>
              <a:t>: permet d'ouvrir d'un accès réseau frauduleux sur un </a:t>
            </a:r>
            <a:r>
              <a:rPr lang="fr-FR" sz="1800" dirty="0" smtClean="0"/>
              <a:t>système informatique</a:t>
            </a:r>
            <a:r>
              <a:rPr lang="fr-FR" sz="1800" dirty="0"/>
              <a:t>. Il est ainsi possible d'exploiter à distance la machine </a:t>
            </a:r>
            <a:r>
              <a:rPr lang="fr-FR" sz="1800" dirty="0" smtClean="0"/>
              <a:t>;</a:t>
            </a:r>
            <a:endParaRPr lang="fr-F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b="1" dirty="0" smtClean="0"/>
              <a:t>Les programmes malveillants</a:t>
            </a:r>
            <a:endParaRPr lang="fr-FR" sz="3200" dirty="0"/>
          </a:p>
        </p:txBody>
      </p:sp>
      <p:sp>
        <p:nvSpPr>
          <p:cNvPr id="3" name="Espace réservé du contenu 2"/>
          <p:cNvSpPr>
            <a:spLocks noGrp="1"/>
          </p:cNvSpPr>
          <p:nvPr>
            <p:ph sz="quarter" idx="1"/>
          </p:nvPr>
        </p:nvSpPr>
        <p:spPr/>
        <p:txBody>
          <a:bodyPr>
            <a:noAutofit/>
          </a:bodyPr>
          <a:lstStyle/>
          <a:p>
            <a:pPr>
              <a:buNone/>
            </a:pPr>
            <a:r>
              <a:rPr lang="fr-FR" sz="1800" dirty="0" smtClean="0"/>
              <a:t>— le </a:t>
            </a:r>
            <a:r>
              <a:rPr lang="fr-FR" sz="1800" b="1" dirty="0" smtClean="0"/>
              <a:t>logiciel espion (</a:t>
            </a:r>
            <a:r>
              <a:rPr lang="fr-FR" sz="1800" b="1" i="1" dirty="0" smtClean="0"/>
              <a:t>spyware) </a:t>
            </a:r>
            <a:r>
              <a:rPr lang="fr-FR" sz="1800" dirty="0" smtClean="0"/>
              <a:t>: fait de la collecte d'informations personnelles sur l'ordinateur d'un utilisateur sans son autorisation. Ces informations sont ensuite transmises à un ordinateur tiers ;</a:t>
            </a:r>
          </a:p>
          <a:p>
            <a:pPr>
              <a:buNone/>
            </a:pPr>
            <a:r>
              <a:rPr lang="fr-FR" sz="1800" dirty="0"/>
              <a:t>— </a:t>
            </a:r>
            <a:r>
              <a:rPr lang="fr-FR" sz="1800" b="1" dirty="0"/>
              <a:t>l'enregistreur de frappe (</a:t>
            </a:r>
            <a:r>
              <a:rPr lang="fr-FR" sz="1800" b="1" i="1" dirty="0" err="1"/>
              <a:t>keylogger</a:t>
            </a:r>
            <a:r>
              <a:rPr lang="fr-FR" sz="1800" b="1" i="1" dirty="0"/>
              <a:t>) : </a:t>
            </a:r>
            <a:r>
              <a:rPr lang="fr-FR" sz="1800" dirty="0"/>
              <a:t>programme généralement invisible installé sur le poste </a:t>
            </a:r>
            <a:r>
              <a:rPr lang="fr-FR" sz="1800" dirty="0" smtClean="0"/>
              <a:t>d'un</a:t>
            </a:r>
            <a:r>
              <a:rPr lang="fr-FR" sz="1800" b="1" i="1" dirty="0" smtClean="0"/>
              <a:t> </a:t>
            </a:r>
            <a:r>
              <a:rPr lang="fr-FR" sz="1800" dirty="0" smtClean="0"/>
              <a:t>utilisateur </a:t>
            </a:r>
            <a:r>
              <a:rPr lang="fr-FR" sz="1800" dirty="0"/>
              <a:t>et chargé d'enregistrer à son insu ses frappes clavier </a:t>
            </a:r>
            <a:r>
              <a:rPr lang="fr-FR" sz="1800" dirty="0" smtClean="0"/>
              <a:t>; pour </a:t>
            </a:r>
            <a:r>
              <a:rPr lang="fr-FR" sz="1800" dirty="0"/>
              <a:t>intercepter des mots de passe par exemple.</a:t>
            </a:r>
          </a:p>
          <a:p>
            <a:pPr>
              <a:buNone/>
            </a:pPr>
            <a:r>
              <a:rPr lang="fr-FR" sz="1800" dirty="0"/>
              <a:t>— </a:t>
            </a:r>
            <a:r>
              <a:rPr lang="fr-FR" sz="1800" b="1" dirty="0"/>
              <a:t>l'exploit : </a:t>
            </a:r>
            <a:r>
              <a:rPr lang="fr-FR" sz="1800" dirty="0"/>
              <a:t>programme permettant d'exploiter une faille de sécurité d'un logiciel ;</a:t>
            </a:r>
          </a:p>
          <a:p>
            <a:pPr>
              <a:buNone/>
            </a:pPr>
            <a:r>
              <a:rPr lang="fr-FR" sz="1800" dirty="0"/>
              <a:t>— le </a:t>
            </a:r>
            <a:r>
              <a:rPr lang="fr-FR" sz="1800" b="1" dirty="0" err="1"/>
              <a:t>rootkit</a:t>
            </a:r>
            <a:r>
              <a:rPr lang="fr-FR" sz="1800" b="1" dirty="0"/>
              <a:t> : </a:t>
            </a:r>
            <a:r>
              <a:rPr lang="fr-FR" sz="1800" dirty="0"/>
              <a:t>ensemble de logiciels permettant généralement d'obtenir les droits d'administrateur </a:t>
            </a:r>
            <a:r>
              <a:rPr lang="fr-FR" sz="1800" dirty="0" smtClean="0"/>
              <a:t>sur</a:t>
            </a:r>
            <a:r>
              <a:rPr lang="fr-FR" sz="1800" b="1" dirty="0" smtClean="0"/>
              <a:t> </a:t>
            </a:r>
            <a:r>
              <a:rPr lang="fr-FR" sz="1800" dirty="0" smtClean="0"/>
              <a:t>une </a:t>
            </a:r>
            <a:r>
              <a:rPr lang="fr-FR" sz="1800" dirty="0"/>
              <a:t>machine, d'installer une porte dérobée, de truquer les informations susceptibles de révéler </a:t>
            </a:r>
            <a:r>
              <a:rPr lang="fr-FR" sz="1800" dirty="0" smtClean="0"/>
              <a:t>la compromission</a:t>
            </a:r>
            <a:r>
              <a:rPr lang="fr-FR" sz="1800" dirty="0"/>
              <a:t>, et d'effacer les traces laissées par l'opération dans les journaux système.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risques humains</a:t>
            </a:r>
            <a:endParaRPr lang="fr-FR" dirty="0"/>
          </a:p>
        </p:txBody>
      </p:sp>
      <p:sp>
        <p:nvSpPr>
          <p:cNvPr id="3" name="Espace réservé du contenu 2"/>
          <p:cNvSpPr>
            <a:spLocks noGrp="1"/>
          </p:cNvSpPr>
          <p:nvPr>
            <p:ph sz="quarter" idx="1"/>
          </p:nvPr>
        </p:nvSpPr>
        <p:spPr/>
        <p:txBody>
          <a:bodyPr>
            <a:normAutofit fontScale="85000" lnSpcReduction="20000"/>
          </a:bodyPr>
          <a:lstStyle/>
          <a:p>
            <a:pPr>
              <a:buNone/>
            </a:pPr>
            <a:r>
              <a:rPr lang="fr-FR" dirty="0" smtClean="0"/>
              <a:t>Ce sont les plus importants, même s'ils sont le plus souvent ignorés ou minimisés.</a:t>
            </a:r>
          </a:p>
          <a:p>
            <a:pPr>
              <a:buNone/>
            </a:pPr>
            <a:r>
              <a:rPr lang="fr-FR" dirty="0" smtClean="0"/>
              <a:t>Ils concernent les utilisateurs mais également les informaticiens eux-mêmes.</a:t>
            </a:r>
          </a:p>
          <a:p>
            <a:pPr>
              <a:buNone/>
            </a:pPr>
            <a:r>
              <a:rPr lang="fr-FR" dirty="0" smtClean="0"/>
              <a:t>— la </a:t>
            </a:r>
            <a:r>
              <a:rPr lang="fr-FR" b="1" dirty="0" smtClean="0"/>
              <a:t>maladresse : </a:t>
            </a:r>
            <a:r>
              <a:rPr lang="fr-FR" dirty="0" smtClean="0"/>
              <a:t>commettre des erreurs : exécuter un traitement non souhaité, effacer involontairement des données ou des programmes, etc.</a:t>
            </a:r>
          </a:p>
          <a:p>
            <a:pPr>
              <a:buNone/>
            </a:pPr>
            <a:r>
              <a:rPr lang="fr-FR" dirty="0" smtClean="0"/>
              <a:t>— </a:t>
            </a:r>
            <a:r>
              <a:rPr lang="fr-FR" b="1" dirty="0" smtClean="0"/>
              <a:t>l'inconscience et l'ignorance </a:t>
            </a:r>
            <a:r>
              <a:rPr lang="fr-FR" dirty="0" smtClean="0"/>
              <a:t>: introduire des programmes malveillants sans le savoir (par exemple lors de la réception de courrier).</a:t>
            </a:r>
          </a:p>
          <a:p>
            <a:pPr>
              <a:buNone/>
            </a:pPr>
            <a:r>
              <a:rPr lang="fr-FR" i="1" dirty="0" smtClean="0"/>
              <a:t>De nombreux utilisateurs d'outils informatiques sont encore inconscients ou ignorants des risques qu'ils font courir aux systèmes qu'ils utilisent.</a:t>
            </a:r>
            <a:endParaRPr lang="fr-FR" dirty="0" smtClean="0"/>
          </a:p>
          <a:p>
            <a:endParaRPr lang="fr-F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t>Les risques humains</a:t>
            </a:r>
            <a:endParaRPr lang="fr-FR" dirty="0"/>
          </a:p>
        </p:txBody>
      </p:sp>
      <p:sp>
        <p:nvSpPr>
          <p:cNvPr id="3" name="Espace réservé du contenu 2"/>
          <p:cNvSpPr>
            <a:spLocks noGrp="1"/>
          </p:cNvSpPr>
          <p:nvPr>
            <p:ph sz="quarter" idx="1"/>
          </p:nvPr>
        </p:nvSpPr>
        <p:spPr/>
        <p:txBody>
          <a:bodyPr>
            <a:normAutofit/>
          </a:bodyPr>
          <a:lstStyle/>
          <a:p>
            <a:pPr marL="319088" indent="-319088">
              <a:buNone/>
            </a:pPr>
            <a:r>
              <a:rPr lang="fr-FR" sz="2400" dirty="0" smtClean="0"/>
              <a:t>la </a:t>
            </a:r>
            <a:r>
              <a:rPr lang="fr-FR" sz="2400" b="1" dirty="0" smtClean="0"/>
              <a:t>malveillance : </a:t>
            </a:r>
            <a:r>
              <a:rPr lang="fr-FR" sz="2400" i="1" dirty="0" smtClean="0"/>
              <a:t>Certains utilisateurs peuvent volontairement mettre en péril le système d'information, en y introduisant en connaissance de cause des virus (en connectant par exemple un ordinateur portable sur un réseau d'entreprise), ou en introduisant volontairement de mauvaises informations dans une base de données.</a:t>
            </a:r>
          </a:p>
          <a:p>
            <a:pPr marL="319088" indent="-319088">
              <a:buNone/>
            </a:pPr>
            <a:r>
              <a:rPr lang="fr-FR" sz="2400" b="1" dirty="0" smtClean="0"/>
              <a:t>l'ingénierie sociale (</a:t>
            </a:r>
            <a:r>
              <a:rPr lang="fr-FR" sz="2400" b="1" i="1" dirty="0" smtClean="0"/>
              <a:t>social engineering) </a:t>
            </a:r>
            <a:r>
              <a:rPr lang="fr-FR" sz="2400" dirty="0" smtClean="0"/>
              <a:t>est une méthode pour obtenir d'une personne des</a:t>
            </a:r>
            <a:r>
              <a:rPr lang="fr-FR" sz="2400" b="1" i="1" dirty="0" smtClean="0"/>
              <a:t> </a:t>
            </a:r>
            <a:r>
              <a:rPr lang="fr-FR" sz="2400" dirty="0" smtClean="0"/>
              <a:t>informations confidentielles, que l'on n'est pas normalement autorisé à obtenir, en vue de les exploiter à d'autres fins</a:t>
            </a:r>
            <a:endParaRPr lang="fr-FR" sz="2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186</TotalTime>
  <Words>1511</Words>
  <Application>Microsoft Office PowerPoint</Application>
  <PresentationFormat>عرض على الشاشة (3:4)‏</PresentationFormat>
  <Paragraphs>108</Paragraphs>
  <Slides>16</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16</vt:i4>
      </vt:variant>
    </vt:vector>
  </HeadingPairs>
  <TitlesOfParts>
    <vt:vector size="20" baseType="lpstr">
      <vt:lpstr>Tw Cen MT</vt:lpstr>
      <vt:lpstr>Wingdings</vt:lpstr>
      <vt:lpstr>Wingdings 2</vt:lpstr>
      <vt:lpstr>Médian</vt:lpstr>
      <vt:lpstr>Introduction à la sécurité informatique</vt:lpstr>
      <vt:lpstr>Confiance et Internet</vt:lpstr>
      <vt:lpstr>Environnement de l’entreprise</vt:lpstr>
      <vt:lpstr>Les Risques </vt:lpstr>
      <vt:lpstr>Motivations d’un attaquant</vt:lpstr>
      <vt:lpstr>Les programmes malveillants</vt:lpstr>
      <vt:lpstr>Les programmes malveillants</vt:lpstr>
      <vt:lpstr>Les risques humains</vt:lpstr>
      <vt:lpstr>Les risques humains</vt:lpstr>
      <vt:lpstr>Les risques matériels</vt:lpstr>
      <vt:lpstr>Les risques matériels</vt:lpstr>
      <vt:lpstr>Les risques et menaces de la messagerie électronique</vt:lpstr>
      <vt:lpstr>Les risques et menaces sur le réseau</vt:lpstr>
      <vt:lpstr>Pertes phénoménales !!!</vt:lpstr>
      <vt:lpstr>Conséquences !</vt:lpstr>
      <vt:lpstr>Services de sécurité</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Nacer</dc:creator>
  <cp:lastModifiedBy>Mounir Medileh</cp:lastModifiedBy>
  <cp:revision>24</cp:revision>
  <dcterms:created xsi:type="dcterms:W3CDTF">2016-01-16T20:20:07Z</dcterms:created>
  <dcterms:modified xsi:type="dcterms:W3CDTF">2016-01-29T22:53:20Z</dcterms:modified>
</cp:coreProperties>
</file>