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87" roundtripDataSignature="AMtx7mjK7XIP1beCsehxvFvpeWK9JirP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FD9915-C556-4665-92AA-DD291A4C8FDE}">
  <a:tblStyle styleId="{66FD9915-C556-4665-92AA-DD291A4C8FD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2F7"/>
          </a:solidFill>
        </a:fill>
      </a:tcStyle>
    </a:wholeTbl>
    <a:band1H>
      <a:tcTxStyle/>
      <a:tcStyle>
        <a:fill>
          <a:solidFill>
            <a:srgbClr val="DCE5EE"/>
          </a:solidFill>
        </a:fill>
      </a:tcStyle>
    </a:band1H>
    <a:band2H>
      <a:tcTxStyle/>
    </a:band2H>
    <a:band1V>
      <a:tcTxStyle/>
      <a:tcStyle>
        <a:fill>
          <a:solidFill>
            <a:srgbClr val="DCE5EE"/>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43" Type="http://schemas.openxmlformats.org/officeDocument/2006/relationships/slide" Target="slides/slide37.xml"/><Relationship Id="rId87" Type="http://customschemas.google.com/relationships/presentationmetadata" Target="metadata"/><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7" name="Google Shape;237;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4" name="Google Shape;254;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1" name="Google Shape;10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5" name="Google Shape;375;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14" name="Google Shape;414;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5" name="Shape 15"/>
        <p:cNvGrpSpPr/>
        <p:nvPr/>
      </p:nvGrpSpPr>
      <p:grpSpPr>
        <a:xfrm>
          <a:off x="0" y="0"/>
          <a:ext cx="0" cy="0"/>
          <a:chOff x="0" y="0"/>
          <a:chExt cx="0" cy="0"/>
        </a:xfrm>
      </p:grpSpPr>
      <p:sp>
        <p:nvSpPr>
          <p:cNvPr id="16" name="Google Shape;16;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72" name="Shape 72"/>
        <p:cNvGrpSpPr/>
        <p:nvPr/>
      </p:nvGrpSpPr>
      <p:grpSpPr>
        <a:xfrm>
          <a:off x="0" y="0"/>
          <a:ext cx="0" cy="0"/>
          <a:chOff x="0" y="0"/>
          <a:chExt cx="0" cy="0"/>
        </a:xfrm>
      </p:grpSpPr>
      <p:sp>
        <p:nvSpPr>
          <p:cNvPr id="73" name="Google Shape;73;p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9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8" name="Shape 78"/>
        <p:cNvGrpSpPr/>
        <p:nvPr/>
      </p:nvGrpSpPr>
      <p:grpSpPr>
        <a:xfrm>
          <a:off x="0" y="0"/>
          <a:ext cx="0" cy="0"/>
          <a:chOff x="0" y="0"/>
          <a:chExt cx="0" cy="0"/>
        </a:xfrm>
      </p:grpSpPr>
      <p:sp>
        <p:nvSpPr>
          <p:cNvPr id="79" name="Google Shape;79;p9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9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9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9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21" name="Shape 21"/>
        <p:cNvGrpSpPr/>
        <p:nvPr/>
      </p:nvGrpSpPr>
      <p:grpSpPr>
        <a:xfrm>
          <a:off x="0" y="0"/>
          <a:ext cx="0" cy="0"/>
          <a:chOff x="0" y="0"/>
          <a:chExt cx="0" cy="0"/>
        </a:xfrm>
      </p:grpSpPr>
      <p:sp>
        <p:nvSpPr>
          <p:cNvPr id="22" name="Google Shape;22;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25" name="Shape 25"/>
        <p:cNvGrpSpPr/>
        <p:nvPr/>
      </p:nvGrpSpPr>
      <p:grpSpPr>
        <a:xfrm>
          <a:off x="0" y="0"/>
          <a:ext cx="0" cy="0"/>
          <a:chOff x="0" y="0"/>
          <a:chExt cx="0" cy="0"/>
        </a:xfrm>
      </p:grpSpPr>
      <p:sp>
        <p:nvSpPr>
          <p:cNvPr id="26" name="Google Shape;26;p8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8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8" name="Google Shape;28;p8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31" name="Shape 31"/>
        <p:cNvGrpSpPr/>
        <p:nvPr/>
      </p:nvGrpSpPr>
      <p:grpSpPr>
        <a:xfrm>
          <a:off x="0" y="0"/>
          <a:ext cx="0" cy="0"/>
          <a:chOff x="0" y="0"/>
          <a:chExt cx="0" cy="0"/>
        </a:xfrm>
      </p:grpSpPr>
      <p:sp>
        <p:nvSpPr>
          <p:cNvPr id="32" name="Google Shape;32;p8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8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8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7" name="Shape 37"/>
        <p:cNvGrpSpPr/>
        <p:nvPr/>
      </p:nvGrpSpPr>
      <p:grpSpPr>
        <a:xfrm>
          <a:off x="0" y="0"/>
          <a:ext cx="0" cy="0"/>
          <a:chOff x="0" y="0"/>
          <a:chExt cx="0" cy="0"/>
        </a:xfrm>
      </p:grpSpPr>
      <p:sp>
        <p:nvSpPr>
          <p:cNvPr id="38" name="Google Shape;38;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8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8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8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4" name="Shape 44"/>
        <p:cNvGrpSpPr/>
        <p:nvPr/>
      </p:nvGrpSpPr>
      <p:grpSpPr>
        <a:xfrm>
          <a:off x="0" y="0"/>
          <a:ext cx="0" cy="0"/>
          <a:chOff x="0" y="0"/>
          <a:chExt cx="0" cy="0"/>
        </a:xfrm>
      </p:grpSpPr>
      <p:sp>
        <p:nvSpPr>
          <p:cNvPr id="45" name="Google Shape;45;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8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8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8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8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3" name="Shape 53"/>
        <p:cNvGrpSpPr/>
        <p:nvPr/>
      </p:nvGrpSpPr>
      <p:grpSpPr>
        <a:xfrm>
          <a:off x="0" y="0"/>
          <a:ext cx="0" cy="0"/>
          <a:chOff x="0" y="0"/>
          <a:chExt cx="0" cy="0"/>
        </a:xfrm>
      </p:grpSpPr>
      <p:sp>
        <p:nvSpPr>
          <p:cNvPr id="54" name="Google Shape;54;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8" name="Shape 58"/>
        <p:cNvGrpSpPr/>
        <p:nvPr/>
      </p:nvGrpSpPr>
      <p:grpSpPr>
        <a:xfrm>
          <a:off x="0" y="0"/>
          <a:ext cx="0" cy="0"/>
          <a:chOff x="0" y="0"/>
          <a:chExt cx="0" cy="0"/>
        </a:xfrm>
      </p:grpSpPr>
      <p:sp>
        <p:nvSpPr>
          <p:cNvPr id="59" name="Google Shape;59;p8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8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8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5" name="Shape 65"/>
        <p:cNvGrpSpPr/>
        <p:nvPr/>
      </p:nvGrpSpPr>
      <p:grpSpPr>
        <a:xfrm>
          <a:off x="0" y="0"/>
          <a:ext cx="0" cy="0"/>
          <a:chOff x="0" y="0"/>
          <a:chExt cx="0" cy="0"/>
        </a:xfrm>
      </p:grpSpPr>
      <p:sp>
        <p:nvSpPr>
          <p:cNvPr id="66" name="Google Shape;66;p9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9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9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2060"/>
            </a:gs>
            <a:gs pos="17999">
              <a:srgbClr val="FEE7F2"/>
            </a:gs>
            <a:gs pos="36000">
              <a:srgbClr val="FAC77D"/>
            </a:gs>
            <a:gs pos="61000">
              <a:srgbClr val="FBA97D"/>
            </a:gs>
            <a:gs pos="82001">
              <a:srgbClr val="FBD49C"/>
            </a:gs>
            <a:gs pos="100000">
              <a:srgbClr val="FEE7F2"/>
            </a:gs>
          </a:gsLst>
          <a:lin ang="5400000" scaled="0"/>
        </a:gradFill>
      </p:bgPr>
    </p:bg>
    <p:spTree>
      <p:nvGrpSpPr>
        <p:cNvPr id="9" name="Shape 9"/>
        <p:cNvGrpSpPr/>
        <p:nvPr/>
      </p:nvGrpSpPr>
      <p:grpSpPr>
        <a:xfrm>
          <a:off x="0" y="0"/>
          <a:ext cx="0" cy="0"/>
          <a:chOff x="0" y="0"/>
          <a:chExt cx="0" cy="0"/>
        </a:xfrm>
      </p:grpSpPr>
      <p:sp>
        <p:nvSpPr>
          <p:cNvPr id="10" name="Google Shape;10;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5.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3.png"/><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4400"/>
              <a:buFont typeface="Calibri"/>
              <a:buNone/>
            </a:pPr>
            <a:r>
              <a:rPr lang="fr-FR">
                <a:solidFill>
                  <a:srgbClr val="FFFF00"/>
                </a:solidFill>
              </a:rPr>
              <a:t>Fondements de la Cryptographie</a:t>
            </a:r>
            <a:endParaRPr>
              <a:solidFill>
                <a:srgbClr val="FFFF00"/>
              </a:solidFill>
            </a:endParaRPr>
          </a:p>
        </p:txBody>
      </p:sp>
      <p:sp>
        <p:nvSpPr>
          <p:cNvPr id="89" name="Google Shape;89;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rgbClr val="3333FF"/>
              </a:buClr>
              <a:buSzPct val="100000"/>
              <a:buChar char="•"/>
            </a:pPr>
            <a:r>
              <a:rPr lang="fr-FR">
                <a:solidFill>
                  <a:srgbClr val="3333FF"/>
                </a:solidFill>
              </a:rPr>
              <a:t>Cryptage</a:t>
            </a:r>
            <a:r>
              <a:rPr lang="fr-FR"/>
              <a:t> et </a:t>
            </a:r>
            <a:r>
              <a:rPr lang="fr-FR">
                <a:solidFill>
                  <a:srgbClr val="3333FF"/>
                </a:solidFill>
              </a:rPr>
              <a:t>décryptage</a:t>
            </a:r>
            <a:r>
              <a:rPr lang="fr-FR"/>
              <a:t>: Des données susceptibles d’être lues et comprises sont appelées  texte clair (plaintext), la méthode de masquage du texte claire en texte chiffré (Ciphertext) ou codé de sorte qu’il soit illisible et incompréhensible est dite </a:t>
            </a:r>
            <a:r>
              <a:rPr i="1" lang="fr-FR"/>
              <a:t>cryptage</a:t>
            </a:r>
            <a:r>
              <a:rPr lang="fr-FR"/>
              <a:t> ou chiffrement. Le processus inverse d’obtention du texte original à partir du texte chiffré est désigné par </a:t>
            </a:r>
            <a:r>
              <a:rPr i="1" lang="fr-FR"/>
              <a:t>décryptage</a:t>
            </a:r>
            <a:r>
              <a:rPr lang="fr-FR"/>
              <a:t> ou déchiffrement.</a:t>
            </a:r>
            <a:endParaRPr/>
          </a:p>
          <a:p>
            <a:pPr indent="-342900" lvl="0" marL="342900" rtl="0" algn="just">
              <a:spcBef>
                <a:spcPts val="496"/>
              </a:spcBef>
              <a:spcAft>
                <a:spcPts val="0"/>
              </a:spcAft>
              <a:buClr>
                <a:srgbClr val="3333FF"/>
              </a:buClr>
              <a:buSzPct val="100000"/>
              <a:buChar char="•"/>
            </a:pPr>
            <a:r>
              <a:rPr lang="fr-FR">
                <a:solidFill>
                  <a:srgbClr val="3333FF"/>
                </a:solidFill>
              </a:rPr>
              <a:t>Cryptographie</a:t>
            </a:r>
            <a:r>
              <a:rPr lang="fr-FR"/>
              <a:t>: Technique à base des mathématiques destinée à crypter (coder) ou décrypter des données. Elle permet de stocker ou transmettre des informations sensibles à travers un réseau non sécurisé de sorte qu’elles ne soient lisibles  que pour l’unique récepteur destinataire.</a:t>
            </a:r>
            <a:endParaRPr/>
          </a:p>
        </p:txBody>
      </p:sp>
      <p:sp>
        <p:nvSpPr>
          <p:cNvPr id="90" name="Google Shape;9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457200" y="274638"/>
            <a:ext cx="8229600" cy="86834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600"/>
              <a:buFont typeface="Calibri"/>
              <a:buNone/>
            </a:pPr>
            <a:r>
              <a:rPr lang="fr-FR" sz="3600">
                <a:solidFill>
                  <a:srgbClr val="FFFF00"/>
                </a:solidFill>
              </a:rPr>
              <a:t>Cryptographie à Clé symétrique</a:t>
            </a:r>
            <a:endParaRPr sz="3600">
              <a:solidFill>
                <a:srgbClr val="FFFF00"/>
              </a:solidFill>
            </a:endParaRPr>
          </a:p>
        </p:txBody>
      </p:sp>
      <p:sp>
        <p:nvSpPr>
          <p:cNvPr id="153" name="Google Shape;153;p10"/>
          <p:cNvSpPr txBox="1"/>
          <p:nvPr>
            <p:ph idx="1" type="body"/>
          </p:nvPr>
        </p:nvSpPr>
        <p:spPr>
          <a:xfrm>
            <a:off x="214282" y="1357298"/>
            <a:ext cx="8715436" cy="4768865"/>
          </a:xfrm>
          <a:prstGeom prst="rect">
            <a:avLst/>
          </a:prstGeom>
          <a:noFill/>
          <a:ln>
            <a:noFill/>
          </a:ln>
        </p:spPr>
        <p:txBody>
          <a:bodyPr anchorCtr="0" anchor="t" bIns="45700" lIns="91425" spcFirstLastPara="1" rIns="91425" wrap="square" tIns="45700">
            <a:normAutofit fontScale="92500"/>
          </a:bodyPr>
          <a:lstStyle/>
          <a:p>
            <a:pPr indent="-288000" lvl="0" marL="288000" rtl="0" algn="just">
              <a:spcBef>
                <a:spcPts val="0"/>
              </a:spcBef>
              <a:spcAft>
                <a:spcPts val="0"/>
              </a:spcAft>
              <a:buClr>
                <a:schemeClr val="dk1"/>
              </a:buClr>
              <a:buSzPct val="100000"/>
              <a:buChar char="•"/>
            </a:pPr>
            <a:r>
              <a:rPr lang="fr-FR" sz="2800"/>
              <a:t>Dans la cryptographie conventionnelle ou cryptographie à clé privée ou encore cryptographie à clé symétrique (CCS), une clé unique est utilisée lors du processus de cryptage ou décryptage: L’émetteur  et le récepteur des données disposent d’une même clé. Exemple de crypto système conventionnel : Data Encryption Standard (DES).</a:t>
            </a:r>
            <a:endParaRPr/>
          </a:p>
          <a:p>
            <a:pPr indent="-288000" lvl="0" marL="288000" rtl="0" algn="just">
              <a:spcBef>
                <a:spcPts val="518"/>
              </a:spcBef>
              <a:spcAft>
                <a:spcPts val="0"/>
              </a:spcAft>
              <a:buClr>
                <a:schemeClr val="dk1"/>
              </a:buClr>
              <a:buSzPct val="100000"/>
              <a:buChar char="•"/>
            </a:pPr>
            <a:r>
              <a:rPr lang="fr-FR" sz="2800"/>
              <a:t>Toute modification de message crypté en transit sera détectée par  l’incapacité  du décryptage à restaurer le message originel au niveau du récepteur. La CCS n’assure pas l’authentification: Tout émetteur possédant la clé est capable  de créer, de crypter et transmettre un message valide.</a:t>
            </a:r>
            <a:endParaRPr sz="2800"/>
          </a:p>
        </p:txBody>
      </p:sp>
      <p:sp>
        <p:nvSpPr>
          <p:cNvPr id="154" name="Google Shape;15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457200" y="274638"/>
            <a:ext cx="8229600" cy="79690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600"/>
              <a:buFont typeface="Calibri"/>
              <a:buNone/>
            </a:pPr>
            <a:r>
              <a:rPr lang="fr-FR" sz="3600">
                <a:solidFill>
                  <a:srgbClr val="FFFF00"/>
                </a:solidFill>
              </a:rPr>
              <a:t>Cryptographie à Clé Symétrique</a:t>
            </a:r>
            <a:endParaRPr sz="3600">
              <a:solidFill>
                <a:srgbClr val="FFFF00"/>
              </a:solidFill>
            </a:endParaRPr>
          </a:p>
        </p:txBody>
      </p:sp>
      <p:pic>
        <p:nvPicPr>
          <p:cNvPr id="160" name="Google Shape;160;p11"/>
          <p:cNvPicPr preferRelativeResize="0"/>
          <p:nvPr>
            <p:ph idx="1" type="body"/>
          </p:nvPr>
        </p:nvPicPr>
        <p:blipFill rotWithShape="1">
          <a:blip r:embed="rId3">
            <a:alphaModFix/>
          </a:blip>
          <a:srcRect b="0" l="0" r="0" t="0"/>
          <a:stretch/>
        </p:blipFill>
        <p:spPr>
          <a:xfrm>
            <a:off x="1214414" y="1285860"/>
            <a:ext cx="6572250" cy="2838450"/>
          </a:xfrm>
          <a:prstGeom prst="rect">
            <a:avLst/>
          </a:prstGeom>
          <a:noFill/>
          <a:ln>
            <a:noFill/>
          </a:ln>
        </p:spPr>
      </p:pic>
      <p:sp>
        <p:nvSpPr>
          <p:cNvPr id="161" name="Google Shape;161;p11"/>
          <p:cNvSpPr txBox="1"/>
          <p:nvPr/>
        </p:nvSpPr>
        <p:spPr>
          <a:xfrm>
            <a:off x="785786" y="4214818"/>
            <a:ext cx="757242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2000" u="none" cap="none" strike="noStrike">
                <a:solidFill>
                  <a:schemeClr val="dk1"/>
                </a:solidFill>
                <a:latin typeface="Calibri"/>
                <a:ea typeface="Calibri"/>
                <a:cs typeface="Calibri"/>
                <a:sym typeface="Calibri"/>
              </a:rPr>
              <a:t>Texte en clair</a:t>
            </a:r>
            <a:r>
              <a:rPr b="0" i="0" lang="fr-FR" sz="1800" u="none" cap="none" strike="noStrike">
                <a:solidFill>
                  <a:schemeClr val="dk1"/>
                </a:solidFill>
                <a:latin typeface="Calibri"/>
                <a:ea typeface="Calibri"/>
                <a:cs typeface="Calibri"/>
                <a:sym typeface="Calibri"/>
              </a:rPr>
              <a:t>     </a:t>
            </a:r>
            <a:r>
              <a:rPr b="0" i="0" lang="fr-FR" sz="2000" u="none" cap="none" strike="noStrike">
                <a:solidFill>
                  <a:schemeClr val="dk1"/>
                </a:solidFill>
                <a:latin typeface="Calibri"/>
                <a:ea typeface="Calibri"/>
                <a:cs typeface="Calibri"/>
                <a:sym typeface="Calibri"/>
              </a:rPr>
              <a:t>cryptage</a:t>
            </a:r>
            <a:r>
              <a:rPr b="0" i="0" lang="fr-FR" sz="1800" u="none" cap="none" strike="noStrike">
                <a:solidFill>
                  <a:schemeClr val="dk1"/>
                </a:solidFill>
                <a:latin typeface="Calibri"/>
                <a:ea typeface="Calibri"/>
                <a:cs typeface="Calibri"/>
                <a:sym typeface="Calibri"/>
              </a:rPr>
              <a:t>       </a:t>
            </a:r>
            <a:r>
              <a:rPr b="0" i="0" lang="fr-FR" sz="2000" u="none" cap="none" strike="noStrike">
                <a:solidFill>
                  <a:schemeClr val="dk1"/>
                </a:solidFill>
                <a:latin typeface="Calibri"/>
                <a:ea typeface="Calibri"/>
                <a:cs typeface="Calibri"/>
                <a:sym typeface="Calibri"/>
              </a:rPr>
              <a:t>Texte crypté </a:t>
            </a:r>
            <a:r>
              <a:rPr b="0" i="0" lang="fr-FR" sz="1800" u="none" cap="none" strike="noStrike">
                <a:solidFill>
                  <a:schemeClr val="dk1"/>
                </a:solidFill>
                <a:latin typeface="Calibri"/>
                <a:ea typeface="Calibri"/>
                <a:cs typeface="Calibri"/>
                <a:sym typeface="Calibri"/>
              </a:rPr>
              <a:t>      </a:t>
            </a:r>
            <a:r>
              <a:rPr b="0" i="0" lang="fr-FR" sz="2000" u="none" cap="none" strike="noStrike">
                <a:solidFill>
                  <a:schemeClr val="dk1"/>
                </a:solidFill>
                <a:latin typeface="Calibri"/>
                <a:ea typeface="Calibri"/>
                <a:cs typeface="Calibri"/>
                <a:sym typeface="Calibri"/>
              </a:rPr>
              <a:t>Décryptage</a:t>
            </a:r>
            <a:r>
              <a:rPr b="0" i="0" lang="fr-FR" sz="1800" u="none" cap="none" strike="noStrike">
                <a:solidFill>
                  <a:schemeClr val="dk1"/>
                </a:solidFill>
                <a:latin typeface="Calibri"/>
                <a:ea typeface="Calibri"/>
                <a:cs typeface="Calibri"/>
                <a:sym typeface="Calibri"/>
              </a:rPr>
              <a:t>    </a:t>
            </a:r>
            <a:r>
              <a:rPr b="0" i="0" lang="fr-FR" sz="2000" u="none" cap="none" strike="noStrike">
                <a:solidFill>
                  <a:schemeClr val="dk1"/>
                </a:solidFill>
                <a:latin typeface="Calibri"/>
                <a:ea typeface="Calibri"/>
                <a:cs typeface="Calibri"/>
                <a:sym typeface="Calibri"/>
              </a:rPr>
              <a:t>Texte en clair</a:t>
            </a:r>
            <a:endParaRPr sz="1800">
              <a:solidFill>
                <a:schemeClr val="dk1"/>
              </a:solidFill>
              <a:latin typeface="Calibri"/>
              <a:ea typeface="Calibri"/>
              <a:cs typeface="Calibri"/>
              <a:sym typeface="Calibri"/>
            </a:endParaRPr>
          </a:p>
        </p:txBody>
      </p:sp>
      <p:sp>
        <p:nvSpPr>
          <p:cNvPr id="162" name="Google Shape;162;p11"/>
          <p:cNvSpPr txBox="1"/>
          <p:nvPr/>
        </p:nvSpPr>
        <p:spPr>
          <a:xfrm>
            <a:off x="857224" y="5000636"/>
            <a:ext cx="7215238"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2800">
                <a:solidFill>
                  <a:srgbClr val="3333FF"/>
                </a:solidFill>
                <a:latin typeface="Calibri"/>
                <a:ea typeface="Calibri"/>
                <a:cs typeface="Calibri"/>
                <a:sym typeface="Calibri"/>
              </a:rPr>
              <a:t>Chiffrement par substitution</a:t>
            </a:r>
            <a:endParaRPr/>
          </a:p>
          <a:p>
            <a:pPr indent="0" lvl="0" marL="0" marR="0" rtl="0" algn="l">
              <a:spcBef>
                <a:spcPts val="0"/>
              </a:spcBef>
              <a:spcAft>
                <a:spcPts val="0"/>
              </a:spcAft>
              <a:buNone/>
            </a:pPr>
            <a:r>
              <a:rPr lang="fr-FR" sz="2400">
                <a:solidFill>
                  <a:schemeClr val="dk1"/>
                </a:solidFill>
                <a:latin typeface="Calibri"/>
                <a:ea typeface="Calibri"/>
                <a:cs typeface="Calibri"/>
                <a:sym typeface="Calibri"/>
              </a:rPr>
              <a:t>La plus ancienne forme de chiffrement</a:t>
            </a:r>
            <a:endParaRPr sz="2400">
              <a:solidFill>
                <a:schemeClr val="dk1"/>
              </a:solidFill>
              <a:latin typeface="Calibri"/>
              <a:ea typeface="Calibri"/>
              <a:cs typeface="Calibri"/>
              <a:sym typeface="Calibri"/>
            </a:endParaRPr>
          </a:p>
        </p:txBody>
      </p:sp>
      <p:sp>
        <p:nvSpPr>
          <p:cNvPr id="163" name="Google Shape;16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683568" y="274638"/>
            <a:ext cx="7848872"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Cryptographie à Clé Symétrique  </a:t>
            </a:r>
            <a:r>
              <a:rPr lang="fr-FR" sz="2400">
                <a:solidFill>
                  <a:srgbClr val="FFFF00"/>
                </a:solidFill>
              </a:rPr>
              <a:t>(suite)</a:t>
            </a:r>
            <a:endParaRPr sz="2400">
              <a:solidFill>
                <a:srgbClr val="FFFF00"/>
              </a:solidFill>
            </a:endParaRPr>
          </a:p>
        </p:txBody>
      </p:sp>
      <p:sp>
        <p:nvSpPr>
          <p:cNvPr id="169" name="Google Shape;169;p12"/>
          <p:cNvSpPr txBox="1"/>
          <p:nvPr>
            <p:ph idx="1" type="body"/>
          </p:nvPr>
        </p:nvSpPr>
        <p:spPr>
          <a:xfrm>
            <a:off x="457200" y="1071546"/>
            <a:ext cx="8229600" cy="5054617"/>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600"/>
              <a:buChar char="•"/>
            </a:pPr>
            <a:r>
              <a:rPr lang="fr-FR" sz="2600"/>
              <a:t>Traces dans l’Egypte antique, l’exemple récent connu, le chiffre de Jules César dont les variantes Rot13  ou  Rot47</a:t>
            </a:r>
            <a:endParaRPr/>
          </a:p>
          <a:p>
            <a:pPr indent="-342900" lvl="0" marL="342900" rtl="0" algn="just">
              <a:spcBef>
                <a:spcPts val="520"/>
              </a:spcBef>
              <a:spcAft>
                <a:spcPts val="0"/>
              </a:spcAft>
              <a:buClr>
                <a:schemeClr val="dk1"/>
              </a:buClr>
              <a:buSzPts val="2600"/>
              <a:buChar char="•"/>
            </a:pPr>
            <a:r>
              <a:rPr lang="fr-FR" sz="2600"/>
              <a:t>Substituer une information par une autre. Effectuer un décalage dans l’alphabet.  algorithme = décalage dans l’alphabet, clé = nombre de décalages.  Pour une clé de 3:</a:t>
            </a:r>
            <a:endParaRPr/>
          </a:p>
          <a:p>
            <a:pPr indent="-342900" lvl="0" marL="342900" rtl="0" algn="just">
              <a:spcBef>
                <a:spcPts val="520"/>
              </a:spcBef>
              <a:spcAft>
                <a:spcPts val="0"/>
              </a:spcAft>
              <a:buClr>
                <a:schemeClr val="dk1"/>
              </a:buClr>
              <a:buSzPts val="2600"/>
              <a:buNone/>
            </a:pPr>
            <a:r>
              <a:rPr lang="fr-FR" sz="2600"/>
              <a:t>      A B C D E F G H I  J  K  L M N O P Q R  S T  U V W X Y Z →</a:t>
            </a:r>
            <a:endParaRPr/>
          </a:p>
          <a:p>
            <a:pPr indent="-342900" lvl="0" marL="342900" rtl="0" algn="just">
              <a:spcBef>
                <a:spcPts val="520"/>
              </a:spcBef>
              <a:spcAft>
                <a:spcPts val="0"/>
              </a:spcAft>
              <a:buClr>
                <a:schemeClr val="dk1"/>
              </a:buClr>
              <a:buSzPts val="2600"/>
              <a:buNone/>
            </a:pPr>
            <a:r>
              <a:rPr lang="fr-FR" sz="2600"/>
              <a:t>      D E F G H I  J  K L M N O P Q R  S T  U V W X Y  Z  A B C </a:t>
            </a:r>
            <a:endParaRPr/>
          </a:p>
          <a:p>
            <a:pPr indent="-342900" lvl="0" marL="342900" rtl="0" algn="l">
              <a:spcBef>
                <a:spcPts val="520"/>
              </a:spcBef>
              <a:spcAft>
                <a:spcPts val="0"/>
              </a:spcAft>
              <a:buClr>
                <a:schemeClr val="dk1"/>
              </a:buClr>
              <a:buSzPts val="2600"/>
              <a:buNone/>
            </a:pPr>
            <a:r>
              <a:rPr lang="fr-FR" sz="2600"/>
              <a:t>    avec  D=A, E=B, F=C …    SECURITE  →  VHFXULWH</a:t>
            </a:r>
            <a:endParaRPr/>
          </a:p>
          <a:p>
            <a:pPr indent="-342900" lvl="0" marL="342900" rtl="0" algn="just">
              <a:spcBef>
                <a:spcPts val="520"/>
              </a:spcBef>
              <a:spcAft>
                <a:spcPts val="0"/>
              </a:spcAft>
              <a:buClr>
                <a:schemeClr val="dk1"/>
              </a:buClr>
              <a:buSzPts val="2600"/>
              <a:buChar char="•"/>
            </a:pPr>
            <a:r>
              <a:rPr lang="fr-FR" sz="2600"/>
              <a:t>Rotate by 13 places = variante du chiffrement césarien</a:t>
            </a:r>
            <a:endParaRPr/>
          </a:p>
          <a:p>
            <a:pPr indent="-342900" lvl="0" marL="342900" rtl="0" algn="just">
              <a:spcBef>
                <a:spcPts val="520"/>
              </a:spcBef>
              <a:spcAft>
                <a:spcPts val="0"/>
              </a:spcAft>
              <a:buClr>
                <a:schemeClr val="dk1"/>
              </a:buClr>
              <a:buSzPts val="2600"/>
              <a:buNone/>
            </a:pPr>
            <a:r>
              <a:rPr lang="fr-FR" sz="2600"/>
              <a:t>     </a:t>
            </a:r>
            <a:r>
              <a:rPr lang="fr-FR" sz="2600">
                <a:solidFill>
                  <a:srgbClr val="009900"/>
                </a:solidFill>
              </a:rPr>
              <a:t>Avantage</a:t>
            </a:r>
            <a:r>
              <a:rPr lang="fr-FR" sz="2600"/>
              <a:t>: appliquer  2 fois le chiffrement donne le texte en clair (considérer alphabet circulaire   A→Z→A)</a:t>
            </a:r>
            <a:endParaRPr sz="2600"/>
          </a:p>
        </p:txBody>
      </p:sp>
      <p:sp>
        <p:nvSpPr>
          <p:cNvPr id="170" name="Google Shape;17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ph type="title"/>
          </p:nvPr>
        </p:nvSpPr>
        <p:spPr>
          <a:xfrm>
            <a:off x="457200" y="116632"/>
            <a:ext cx="8229600" cy="86409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Cryptographie à Clé Symétrique  </a:t>
            </a:r>
            <a:r>
              <a:rPr lang="fr-FR" sz="2800">
                <a:solidFill>
                  <a:srgbClr val="FFFF00"/>
                </a:solidFill>
              </a:rPr>
              <a:t>(suite)</a:t>
            </a:r>
            <a:endParaRPr>
              <a:solidFill>
                <a:srgbClr val="FFFF00"/>
              </a:solidFill>
            </a:endParaRPr>
          </a:p>
        </p:txBody>
      </p:sp>
      <p:sp>
        <p:nvSpPr>
          <p:cNvPr id="176" name="Google Shape;176;p13"/>
          <p:cNvSpPr txBox="1"/>
          <p:nvPr>
            <p:ph idx="1" type="body"/>
          </p:nvPr>
        </p:nvSpPr>
        <p:spPr>
          <a:xfrm>
            <a:off x="457200" y="1124744"/>
            <a:ext cx="8229600" cy="5001419"/>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2600"/>
              <a:buChar char="•"/>
            </a:pPr>
            <a:r>
              <a:rPr lang="fr-FR" sz="2600"/>
              <a:t>Si on représente chaque lettre de l’alphabet par un entier correspondant à sa position dans l’alphabet, la formule de remplacement de chaque caractère ‘P’ du texte clair avec un caractère ‘C’ du texte chiffré, on peut obtenir l’expression:  C = E( 3, p ) = (p + 3) mod 26.</a:t>
            </a:r>
            <a:endParaRPr/>
          </a:p>
          <a:p>
            <a:pPr indent="-342900" lvl="0" marL="342900" rtl="0" algn="l">
              <a:spcBef>
                <a:spcPts val="520"/>
              </a:spcBef>
              <a:spcAft>
                <a:spcPts val="0"/>
              </a:spcAft>
              <a:buClr>
                <a:schemeClr val="dk1"/>
              </a:buClr>
              <a:buSzPts val="2600"/>
              <a:buNone/>
            </a:pPr>
            <a:r>
              <a:rPr lang="fr-FR" sz="2600"/>
              <a:t>      La formule générale pour tout décalage peut être:</a:t>
            </a:r>
            <a:endParaRPr/>
          </a:p>
          <a:p>
            <a:pPr indent="-342900" lvl="0" marL="342900" rtl="0" algn="l">
              <a:spcBef>
                <a:spcPts val="520"/>
              </a:spcBef>
              <a:spcAft>
                <a:spcPts val="0"/>
              </a:spcAft>
              <a:buClr>
                <a:srgbClr val="009900"/>
              </a:buClr>
              <a:buSzPts val="2600"/>
              <a:buNone/>
            </a:pPr>
            <a:r>
              <a:rPr lang="fr-FR" sz="2600">
                <a:solidFill>
                  <a:srgbClr val="009900"/>
                </a:solidFill>
              </a:rPr>
              <a:t>      C = E( k, p ) = (p + k) mod 26</a:t>
            </a:r>
            <a:endParaRPr/>
          </a:p>
          <a:p>
            <a:pPr indent="-342900" lvl="0" marL="342900" rtl="0" algn="l">
              <a:spcBef>
                <a:spcPts val="520"/>
              </a:spcBef>
              <a:spcAft>
                <a:spcPts val="0"/>
              </a:spcAft>
              <a:buClr>
                <a:schemeClr val="dk1"/>
              </a:buClr>
              <a:buSzPts val="2600"/>
              <a:buNone/>
            </a:pPr>
            <a:r>
              <a:rPr lang="fr-FR" sz="2600"/>
              <a:t>      La formule de déchiffrement serait:  </a:t>
            </a:r>
            <a:endParaRPr/>
          </a:p>
          <a:p>
            <a:pPr indent="-342900" lvl="0" marL="342900" rtl="0" algn="l">
              <a:spcBef>
                <a:spcPts val="520"/>
              </a:spcBef>
              <a:spcAft>
                <a:spcPts val="0"/>
              </a:spcAft>
              <a:buClr>
                <a:srgbClr val="009900"/>
              </a:buClr>
              <a:buSzPts val="2600"/>
              <a:buNone/>
            </a:pPr>
            <a:r>
              <a:rPr lang="fr-FR" sz="2600">
                <a:solidFill>
                  <a:srgbClr val="009900"/>
                </a:solidFill>
              </a:rPr>
              <a:t>       p = D( k, C ) = (C - k) mod 26</a:t>
            </a:r>
            <a:endParaRPr/>
          </a:p>
          <a:p>
            <a:pPr indent="-342900" lvl="0" marL="342900" rtl="0" algn="just">
              <a:spcBef>
                <a:spcPts val="520"/>
              </a:spcBef>
              <a:spcAft>
                <a:spcPts val="0"/>
              </a:spcAft>
              <a:buClr>
                <a:schemeClr val="dk1"/>
              </a:buClr>
              <a:buSzPts val="2600"/>
              <a:buNone/>
            </a:pPr>
            <a:r>
              <a:rPr lang="fr-FR" sz="2600"/>
              <a:t>     Dans ces formules, ’k’ serait la clé secrète (Secret key). Les symboles ’E’ and ’D’ represent le chiffrement (Encryption) et le déchiffrement (Decryption).</a:t>
            </a:r>
            <a:endParaRPr sz="2600"/>
          </a:p>
        </p:txBody>
      </p:sp>
      <p:sp>
        <p:nvSpPr>
          <p:cNvPr id="177" name="Google Shape;17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Cryptographie à clé Symétrique </a:t>
            </a:r>
            <a:r>
              <a:rPr lang="fr-FR" sz="2400">
                <a:solidFill>
                  <a:srgbClr val="FFFF00"/>
                </a:solidFill>
              </a:rPr>
              <a:t>(suite)</a:t>
            </a:r>
            <a:endParaRPr sz="2400">
              <a:solidFill>
                <a:srgbClr val="FFFF00"/>
              </a:solidFill>
            </a:endParaRPr>
          </a:p>
        </p:txBody>
      </p:sp>
      <p:sp>
        <p:nvSpPr>
          <p:cNvPr id="183" name="Google Shape;183;p14"/>
          <p:cNvSpPr txBox="1"/>
          <p:nvPr>
            <p:ph idx="1" type="body"/>
          </p:nvPr>
        </p:nvSpPr>
        <p:spPr>
          <a:xfrm>
            <a:off x="357158" y="928670"/>
            <a:ext cx="8329642" cy="519749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rgbClr val="FF0000"/>
              </a:buClr>
              <a:buSzPct val="100000"/>
              <a:buChar char="•"/>
            </a:pPr>
            <a:r>
              <a:rPr lang="fr-FR" sz="2800">
                <a:solidFill>
                  <a:srgbClr val="FF0000"/>
                </a:solidFill>
              </a:rPr>
              <a:t>Inconvénients</a:t>
            </a:r>
            <a:r>
              <a:rPr lang="fr-FR" sz="2800"/>
              <a:t>: chiffrement favorable  aux lettres seules d’où ROT47 se basant sur le code ascii.</a:t>
            </a:r>
            <a:endParaRPr/>
          </a:p>
          <a:p>
            <a:pPr indent="-342900" lvl="0" marL="342900" rtl="0" algn="just">
              <a:spcBef>
                <a:spcPts val="518"/>
              </a:spcBef>
              <a:spcAft>
                <a:spcPts val="0"/>
              </a:spcAft>
              <a:buClr>
                <a:schemeClr val="dk1"/>
              </a:buClr>
              <a:buSzPct val="100000"/>
              <a:buChar char="•"/>
            </a:pPr>
            <a:r>
              <a:rPr lang="fr-FR" sz="2800"/>
              <a:t>Espace des clés très limité:  26 décalages possibles  → déchiffrement  très accessible  (même manuellement).</a:t>
            </a:r>
            <a:endParaRPr/>
          </a:p>
          <a:p>
            <a:pPr indent="-342900" lvl="0" marL="342900" rtl="0" algn="just">
              <a:spcBef>
                <a:spcPts val="518"/>
              </a:spcBef>
              <a:spcAft>
                <a:spcPts val="0"/>
              </a:spcAft>
              <a:buClr>
                <a:schemeClr val="dk1"/>
              </a:buClr>
              <a:buSzPct val="100000"/>
              <a:buNone/>
            </a:pPr>
            <a:r>
              <a:rPr lang="fr-FR" sz="2800"/>
              <a:t>     Approche de recherche exhaustive des clés (</a:t>
            </a:r>
            <a:r>
              <a:rPr lang="fr-FR" sz="2800">
                <a:solidFill>
                  <a:srgbClr val="009900"/>
                </a:solidFill>
              </a:rPr>
              <a:t>brute force approach</a:t>
            </a:r>
            <a:r>
              <a:rPr lang="fr-FR" sz="2800"/>
              <a:t>)  dans cet espace de clés  on peut recouvrer la clé en un temps insignifiant.  Quel serait alors l’espace des clés adéquat ?  Un espace de taille  2</a:t>
            </a:r>
            <a:r>
              <a:rPr baseline="30000" lang="fr-FR" sz="2800"/>
              <a:t>56  </a:t>
            </a:r>
            <a:r>
              <a:rPr lang="fr-FR" sz="2800"/>
              <a:t> peut être épuisé  en 18h à l’aide d’une machine essayant 2</a:t>
            </a:r>
            <a:r>
              <a:rPr baseline="30000" lang="fr-FR" sz="2800"/>
              <a:t>40 </a:t>
            </a:r>
            <a:r>
              <a:rPr lang="fr-FR" sz="2800"/>
              <a:t> clés par seconde.  Pour améliorer la sécurité, il est possible de ne pas se limiter à un simple décalage de n. </a:t>
            </a:r>
            <a:endParaRPr/>
          </a:p>
          <a:p>
            <a:pPr indent="-342900" lvl="0" marL="342900" rtl="0" algn="l">
              <a:spcBef>
                <a:spcPts val="592"/>
              </a:spcBef>
              <a:spcAft>
                <a:spcPts val="0"/>
              </a:spcAft>
              <a:buClr>
                <a:schemeClr val="dk1"/>
              </a:buClr>
              <a:buSzPct val="100000"/>
              <a:buNone/>
            </a:pPr>
            <a:r>
              <a:rPr lang="fr-FR"/>
              <a:t> </a:t>
            </a:r>
            <a:endParaRPr/>
          </a:p>
        </p:txBody>
      </p:sp>
      <p:sp>
        <p:nvSpPr>
          <p:cNvPr id="184" name="Google Shape;18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683568" y="274638"/>
            <a:ext cx="7704856" cy="79690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Cryptographie</a:t>
            </a:r>
            <a:r>
              <a:rPr lang="fr-FR" sz="3600">
                <a:solidFill>
                  <a:srgbClr val="FFFF00"/>
                </a:solidFill>
              </a:rPr>
              <a:t> à Clé Symétrique </a:t>
            </a:r>
            <a:r>
              <a:rPr lang="fr-FR" sz="2800">
                <a:solidFill>
                  <a:srgbClr val="FFFF00"/>
                </a:solidFill>
              </a:rPr>
              <a:t>(suite)</a:t>
            </a:r>
            <a:endParaRPr sz="3600">
              <a:solidFill>
                <a:srgbClr val="FFFF00"/>
              </a:solidFill>
            </a:endParaRPr>
          </a:p>
        </p:txBody>
      </p:sp>
      <p:sp>
        <p:nvSpPr>
          <p:cNvPr id="190" name="Google Shape;190;p15"/>
          <p:cNvSpPr txBox="1"/>
          <p:nvPr>
            <p:ph idx="1" type="body"/>
          </p:nvPr>
        </p:nvSpPr>
        <p:spPr>
          <a:xfrm>
            <a:off x="457200" y="1142984"/>
            <a:ext cx="8229600" cy="4983179"/>
          </a:xfrm>
          <a:prstGeom prst="rect">
            <a:avLst/>
          </a:prstGeom>
          <a:noFill/>
          <a:ln>
            <a:noFill/>
          </a:ln>
        </p:spPr>
        <p:txBody>
          <a:bodyPr anchorCtr="0" anchor="t" bIns="45700" lIns="91425" spcFirstLastPara="1" rIns="91425" wrap="square" tIns="45700">
            <a:normAutofit fontScale="92500"/>
          </a:bodyPr>
          <a:lstStyle/>
          <a:p>
            <a:pPr indent="-342900" lvl="0" marL="342900" rtl="0" algn="just">
              <a:lnSpc>
                <a:spcPct val="110000"/>
              </a:lnSpc>
              <a:spcBef>
                <a:spcPts val="0"/>
              </a:spcBef>
              <a:spcAft>
                <a:spcPts val="0"/>
              </a:spcAft>
              <a:buClr>
                <a:schemeClr val="dk1"/>
              </a:buClr>
              <a:buSzPct val="100000"/>
              <a:buChar char="•"/>
            </a:pPr>
            <a:r>
              <a:rPr lang="fr-FR" sz="2600"/>
              <a:t>Toute permutation des  26 lettres peut largement suffire car l’espace des clés  devient égal à 26! &gt; </a:t>
            </a:r>
            <a:r>
              <a:rPr lang="fr-FR" sz="2800"/>
              <a:t>4*10</a:t>
            </a:r>
            <a:r>
              <a:rPr baseline="30000" lang="fr-FR" sz="2800"/>
              <a:t>26</a:t>
            </a:r>
            <a:r>
              <a:rPr lang="fr-FR" sz="2800"/>
              <a:t> </a:t>
            </a:r>
            <a:r>
              <a:rPr lang="fr-FR" sz="2600"/>
              <a:t>≈ 2</a:t>
            </a:r>
            <a:r>
              <a:rPr baseline="30000" lang="fr-FR" sz="2600"/>
              <a:t>88</a:t>
            </a:r>
            <a:r>
              <a:rPr lang="fr-FR" sz="2600"/>
              <a:t>  et avec une machine testant 2</a:t>
            </a:r>
            <a:r>
              <a:rPr baseline="30000" lang="fr-FR" sz="2600"/>
              <a:t>40</a:t>
            </a:r>
            <a:r>
              <a:rPr lang="fr-FR" sz="2600"/>
              <a:t> clés par seconde,  l’épuisement de l’espace  demanderait  ≈ 4450 millénaires.  Peut-on alors conclure  qu’un chiffrement par substitution est sécurisant?  La réponse est non car la cryptanalyse d’une simple substitution  est en mesure de décrypter un message crypté. Elle se base sur la fréquence d’occurrence des lettres dans le texte chiffré  comparée à la fréquence d’apparition des lettres dans une langue donnée (voir paragraphe cryptanalyse ci-après). De proche en proche cette corrélation convergera vers  la détermination du texte en clair.</a:t>
            </a:r>
            <a:endParaRPr/>
          </a:p>
          <a:p>
            <a:pPr indent="-201930" lvl="0" marL="342900" rtl="0" algn="l">
              <a:spcBef>
                <a:spcPts val="444"/>
              </a:spcBef>
              <a:spcAft>
                <a:spcPts val="0"/>
              </a:spcAft>
              <a:buClr>
                <a:schemeClr val="dk1"/>
              </a:buClr>
              <a:buSzPct val="100000"/>
              <a:buNone/>
            </a:pPr>
            <a:r>
              <a:t/>
            </a:r>
            <a:endParaRPr sz="2400"/>
          </a:p>
        </p:txBody>
      </p:sp>
      <p:sp>
        <p:nvSpPr>
          <p:cNvPr id="191" name="Google Shape;19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ph type="title"/>
          </p:nvPr>
        </p:nvSpPr>
        <p:spPr>
          <a:xfrm>
            <a:off x="457200" y="274638"/>
            <a:ext cx="8229600" cy="72547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Cryptographie</a:t>
            </a:r>
            <a:r>
              <a:rPr lang="fr-FR" sz="3600">
                <a:solidFill>
                  <a:srgbClr val="FFFF00"/>
                </a:solidFill>
              </a:rPr>
              <a:t> à Clé Symétrique </a:t>
            </a:r>
            <a:r>
              <a:rPr lang="fr-FR" sz="2800">
                <a:solidFill>
                  <a:srgbClr val="FFFF00"/>
                </a:solidFill>
              </a:rPr>
              <a:t>(suite)</a:t>
            </a:r>
            <a:endParaRPr sz="3600">
              <a:solidFill>
                <a:srgbClr val="FFFF00"/>
              </a:solidFill>
            </a:endParaRPr>
          </a:p>
        </p:txBody>
      </p:sp>
      <p:sp>
        <p:nvSpPr>
          <p:cNvPr id="197" name="Google Shape;197;p16"/>
          <p:cNvSpPr txBox="1"/>
          <p:nvPr>
            <p:ph idx="1" type="body"/>
          </p:nvPr>
        </p:nvSpPr>
        <p:spPr>
          <a:xfrm>
            <a:off x="457200" y="1071546"/>
            <a:ext cx="8229600" cy="5237774"/>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fr-FR" sz="2600"/>
              <a:t>Malgré  un espace de clés suffisamment large, la cryptanalyse  rend le chiffrement par substitution  non sécurisé.</a:t>
            </a:r>
            <a:endParaRPr/>
          </a:p>
          <a:p>
            <a:pPr indent="-342900" lvl="0" marL="342900" rtl="0" algn="l">
              <a:spcBef>
                <a:spcPts val="481"/>
              </a:spcBef>
              <a:spcAft>
                <a:spcPts val="0"/>
              </a:spcAft>
              <a:buClr>
                <a:srgbClr val="009900"/>
              </a:buClr>
              <a:buSzPct val="100000"/>
              <a:buChar char="•"/>
            </a:pPr>
            <a:r>
              <a:rPr lang="fr-FR" sz="2600">
                <a:solidFill>
                  <a:srgbClr val="009900"/>
                </a:solidFill>
              </a:rPr>
              <a:t>Chiffrement sûr </a:t>
            </a:r>
            <a:r>
              <a:rPr lang="fr-FR" sz="2600"/>
              <a:t>?</a:t>
            </a:r>
            <a:endParaRPr/>
          </a:p>
          <a:p>
            <a:pPr indent="-144000" lvl="0" marL="144000" rtl="0" algn="just">
              <a:spcBef>
                <a:spcPts val="481"/>
              </a:spcBef>
              <a:spcAft>
                <a:spcPts val="0"/>
              </a:spcAft>
              <a:buClr>
                <a:schemeClr val="dk1"/>
              </a:buClr>
              <a:buSzPct val="100000"/>
              <a:buNone/>
            </a:pPr>
            <a:r>
              <a:rPr lang="fr-FR" sz="2600"/>
              <a:t>  Idéalement, c’est de prouver mathématiquement qu’un système est résistant à une attaque. Compte tenu de l’absence (actuelle) de preuve de la puissance d’un chiffrement, on exigerait seulement qu’une attaque bien connue serait impraticable, ce qui semblerait être la propriété la plus souhaitable.  A défaut, un crypto système est sûr si l’attaque la plus connue nécessiterait autant d’efforts qu’une  attaque exhaustive de clés (essai systématique de toutes les clés) → </a:t>
            </a:r>
            <a:r>
              <a:rPr lang="fr-FR" sz="2600">
                <a:solidFill>
                  <a:srgbClr val="0033CC"/>
                </a:solidFill>
              </a:rPr>
              <a:t>sécurité calculatoire </a:t>
            </a:r>
            <a:r>
              <a:rPr lang="fr-FR" sz="2600"/>
              <a:t>qui dépend du temps et des ressources disponibles.</a:t>
            </a:r>
            <a:endParaRPr sz="2600"/>
          </a:p>
        </p:txBody>
      </p:sp>
      <p:sp>
        <p:nvSpPr>
          <p:cNvPr id="198" name="Google Shape;19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7"/>
          <p:cNvSpPr txBox="1"/>
          <p:nvPr>
            <p:ph type="title"/>
          </p:nvPr>
        </p:nvSpPr>
        <p:spPr>
          <a:xfrm>
            <a:off x="457200" y="274638"/>
            <a:ext cx="8229600" cy="58259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Cryptographie à Clé Symétrique</a:t>
            </a:r>
            <a:endParaRPr sz="3200">
              <a:solidFill>
                <a:srgbClr val="FFFF00"/>
              </a:solidFill>
            </a:endParaRPr>
          </a:p>
        </p:txBody>
      </p:sp>
      <p:sp>
        <p:nvSpPr>
          <p:cNvPr id="204" name="Google Shape;204;p17"/>
          <p:cNvSpPr txBox="1"/>
          <p:nvPr>
            <p:ph idx="1" type="body"/>
          </p:nvPr>
        </p:nvSpPr>
        <p:spPr>
          <a:xfrm>
            <a:off x="285720" y="1000108"/>
            <a:ext cx="8401080" cy="512605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600"/>
              <a:buChar char="•"/>
            </a:pPr>
            <a:r>
              <a:rPr lang="fr-FR" sz="2600"/>
              <a:t>Les performances des moyens de calcul en croissante évolution  soumettent un système de chiffrement  à une adversité  toujours  plus forte (Le message chiffré reste invariable). Exemple de Data Encryption Standard devenu obsolète à cause de l’espace des clés utilisables: 2</a:t>
            </a:r>
            <a:r>
              <a:rPr baseline="30000" lang="fr-FR" sz="2600"/>
              <a:t>56 </a:t>
            </a:r>
            <a:r>
              <a:rPr lang="fr-FR" sz="2600"/>
              <a:t> mais de son temps 1977, cet espace  était sûr.  Advanced Encryption Standard: dernier standard choisi par les USA  (12-2001)  utilise des clés de taille au moins 128 bits, soit 2</a:t>
            </a:r>
            <a:r>
              <a:rPr baseline="30000" lang="fr-FR" sz="2600"/>
              <a:t>128</a:t>
            </a:r>
            <a:r>
              <a:rPr lang="fr-FR" sz="2600"/>
              <a:t> ≈ 3.4 10</a:t>
            </a:r>
            <a:r>
              <a:rPr baseline="30000" lang="fr-FR" sz="2600"/>
              <a:t>38 </a:t>
            </a:r>
            <a:r>
              <a:rPr lang="fr-FR" sz="2600"/>
              <a:t> clés possibles. Si 10</a:t>
            </a:r>
            <a:r>
              <a:rPr baseline="30000" lang="fr-FR" sz="2600"/>
              <a:t>12 </a:t>
            </a:r>
            <a:r>
              <a:rPr lang="fr-FR" sz="2600"/>
              <a:t> clés sont susceptibles d’être testées par seconde, soit 3.210</a:t>
            </a:r>
            <a:r>
              <a:rPr baseline="30000" lang="fr-FR" sz="2600"/>
              <a:t>19 </a:t>
            </a:r>
            <a:r>
              <a:rPr lang="fr-FR" sz="2600"/>
              <a:t> clés par an, soit ≈ 10</a:t>
            </a:r>
            <a:r>
              <a:rPr baseline="30000" lang="fr-FR" sz="2600"/>
              <a:t>19  </a:t>
            </a:r>
            <a:r>
              <a:rPr lang="fr-FR" sz="2600"/>
              <a:t> années ⇒ algorithme raisonnablement sûr. </a:t>
            </a:r>
            <a:endParaRPr sz="2600"/>
          </a:p>
        </p:txBody>
      </p:sp>
      <p:sp>
        <p:nvSpPr>
          <p:cNvPr id="205" name="Google Shape;205;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457200" y="0"/>
            <a:ext cx="8229600" cy="78579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Cryptographie à Clé Symétrique</a:t>
            </a:r>
            <a:endParaRPr sz="3200">
              <a:solidFill>
                <a:srgbClr val="FFFF00"/>
              </a:solidFill>
            </a:endParaRPr>
          </a:p>
        </p:txBody>
      </p:sp>
      <p:sp>
        <p:nvSpPr>
          <p:cNvPr id="211" name="Google Shape;211;p18"/>
          <p:cNvSpPr txBox="1"/>
          <p:nvPr>
            <p:ph idx="1" type="body"/>
          </p:nvPr>
        </p:nvSpPr>
        <p:spPr>
          <a:xfrm>
            <a:off x="457200" y="928670"/>
            <a:ext cx="8229600" cy="519749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600"/>
              <a:buChar char="•"/>
            </a:pPr>
            <a:r>
              <a:rPr i="1" lang="fr-FR" sz="2600"/>
              <a:t>Hypothèse forte  de l’algorithme</a:t>
            </a:r>
            <a:r>
              <a:rPr lang="fr-FR" sz="2600"/>
              <a:t>: seule possibilité de le casser  c’est de mener une attaque exhaustive. Sans tenir compte de nombreuses failles d’un algorithme ou encore plus nombreuses sont ses mauvaises utilisations.</a:t>
            </a:r>
            <a:endParaRPr/>
          </a:p>
          <a:p>
            <a:pPr indent="-342900" lvl="0" marL="342900" rtl="0" algn="just">
              <a:spcBef>
                <a:spcPts val="1200"/>
              </a:spcBef>
              <a:spcAft>
                <a:spcPts val="0"/>
              </a:spcAft>
              <a:buClr>
                <a:srgbClr val="0033CC"/>
              </a:buClr>
              <a:buSzPts val="2600"/>
              <a:buChar char="•"/>
            </a:pPr>
            <a:r>
              <a:rPr i="1" lang="fr-FR" sz="2600">
                <a:solidFill>
                  <a:srgbClr val="0033CC"/>
                </a:solidFill>
              </a:rPr>
              <a:t>Sécurité calculatoire </a:t>
            </a:r>
            <a:r>
              <a:rPr lang="fr-FR" sz="2600"/>
              <a:t>→ sécurité absolue ?  Un seul cas possible prouvé parfaitement  sûr (C. Shannon)  ajouter au message en clair une clé de même longueur, ce qui est pratiquement inutilisable pour textes longs.</a:t>
            </a:r>
            <a:endParaRPr/>
          </a:p>
          <a:p>
            <a:pPr indent="-342900" lvl="0" marL="342900" rtl="0" algn="just">
              <a:spcBef>
                <a:spcPts val="1200"/>
              </a:spcBef>
              <a:spcAft>
                <a:spcPts val="0"/>
              </a:spcAft>
              <a:buClr>
                <a:srgbClr val="FF0000"/>
              </a:buClr>
              <a:buSzPts val="2600"/>
              <a:buChar char="•"/>
            </a:pPr>
            <a:r>
              <a:rPr i="1" lang="fr-FR" sz="2600">
                <a:solidFill>
                  <a:srgbClr val="FF0000"/>
                </a:solidFill>
              </a:rPr>
              <a:t>Inconvénient</a:t>
            </a:r>
            <a:r>
              <a:rPr lang="fr-FR" sz="2600"/>
              <a:t>: chiffrer un message de n bits ⇒ échanger au préalable avec le destinataire, par voie sûre, une clé de n bits </a:t>
            </a:r>
            <a:r>
              <a:rPr i="1" lang="fr-FR" sz="2600"/>
              <a:t>parfaitement aléatoire et utilisée une seule fois</a:t>
            </a:r>
            <a:r>
              <a:rPr lang="fr-FR" sz="2600"/>
              <a:t>. </a:t>
            </a:r>
            <a:endParaRPr sz="2600"/>
          </a:p>
        </p:txBody>
      </p:sp>
      <p:sp>
        <p:nvSpPr>
          <p:cNvPr id="212" name="Google Shape;21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ph type="title"/>
          </p:nvPr>
        </p:nvSpPr>
        <p:spPr>
          <a:xfrm>
            <a:off x="457200" y="274638"/>
            <a:ext cx="822960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600"/>
              <a:buFont typeface="Calibri"/>
              <a:buNone/>
            </a:pPr>
            <a:r>
              <a:rPr lang="fr-FR" sz="3600">
                <a:solidFill>
                  <a:srgbClr val="FFFF00"/>
                </a:solidFill>
              </a:rPr>
              <a:t>Chiffrement  par Fonctions Affines</a:t>
            </a:r>
            <a:endParaRPr sz="3600">
              <a:solidFill>
                <a:srgbClr val="FFFF00"/>
              </a:solidFill>
            </a:endParaRPr>
          </a:p>
        </p:txBody>
      </p:sp>
      <p:sp>
        <p:nvSpPr>
          <p:cNvPr id="218" name="Google Shape;218;p19"/>
          <p:cNvSpPr txBox="1"/>
          <p:nvPr>
            <p:ph idx="1" type="body"/>
          </p:nvPr>
        </p:nvSpPr>
        <p:spPr>
          <a:xfrm>
            <a:off x="395536" y="1268760"/>
            <a:ext cx="8291264" cy="4857403"/>
          </a:xfrm>
          <a:prstGeom prst="rect">
            <a:avLst/>
          </a:prstGeom>
          <a:noFill/>
          <a:ln>
            <a:noFill/>
          </a:ln>
        </p:spPr>
        <p:txBody>
          <a:bodyPr anchorCtr="0" anchor="t" bIns="45700" lIns="91425" spcFirstLastPara="1" rIns="91425" wrap="square" tIns="45700">
            <a:normAutofit lnSpcReduction="10000"/>
          </a:bodyPr>
          <a:lstStyle/>
          <a:p>
            <a:pPr indent="-87313" lvl="0" marL="87313" rtl="0" algn="just">
              <a:spcBef>
                <a:spcPts val="0"/>
              </a:spcBef>
              <a:spcAft>
                <a:spcPts val="0"/>
              </a:spcAft>
              <a:buClr>
                <a:schemeClr val="dk1"/>
              </a:buClr>
              <a:buSzPts val="3200"/>
              <a:buNone/>
            </a:pPr>
            <a:r>
              <a:rPr lang="fr-FR"/>
              <a:t> </a:t>
            </a:r>
            <a:r>
              <a:rPr lang="fr-FR" sz="2400"/>
              <a:t>Le chiffrement par décalage est un cas particulier du chiffrement par substitution qui considère  26 permutations possibles parmi les 26!  possibles. Un autre cas spécial du chiffrement par substitution est le </a:t>
            </a:r>
            <a:r>
              <a:rPr i="1" lang="fr-FR" sz="2400"/>
              <a:t>chiffrement affine</a:t>
            </a:r>
            <a:r>
              <a:rPr lang="fr-FR" sz="2400"/>
              <a:t>.</a:t>
            </a:r>
            <a:endParaRPr/>
          </a:p>
          <a:p>
            <a:pPr indent="-87313" lvl="0" marL="87313" rtl="0" algn="just">
              <a:spcBef>
                <a:spcPts val="480"/>
              </a:spcBef>
              <a:spcAft>
                <a:spcPts val="0"/>
              </a:spcAft>
              <a:buClr>
                <a:schemeClr val="dk1"/>
              </a:buClr>
              <a:buSzPts val="2000"/>
              <a:buNone/>
            </a:pPr>
            <a:r>
              <a:rPr lang="fr-FR" sz="2000"/>
              <a:t> </a:t>
            </a:r>
            <a:r>
              <a:rPr lang="fr-FR" sz="2400"/>
              <a:t>Dans le chiffrement affine, les fonctions de codage sont des fonctions affines de la forme: </a:t>
            </a:r>
            <a:r>
              <a:rPr lang="fr-FR" sz="2400">
                <a:solidFill>
                  <a:srgbClr val="0033CC"/>
                </a:solidFill>
              </a:rPr>
              <a:t>e(x)= ax + b mod 26</a:t>
            </a:r>
            <a:r>
              <a:rPr lang="fr-FR" sz="2400"/>
              <a:t>, avec a, b є Z</a:t>
            </a:r>
            <a:r>
              <a:rPr baseline="-25000" lang="fr-FR" sz="2400"/>
              <a:t>26</a:t>
            </a:r>
            <a:r>
              <a:rPr lang="fr-FR" sz="2400"/>
              <a:t>.  Lorsque a=1, on obtient le chiffrement par décalage. Pour que le décodage soit possible, il est nécessaire que la fonction affine soit injective c’est-à-dire :  ∀y є Z</a:t>
            </a:r>
            <a:r>
              <a:rPr baseline="-25000" lang="fr-FR" sz="2400"/>
              <a:t>26</a:t>
            </a:r>
            <a:r>
              <a:rPr lang="fr-FR" sz="2400"/>
              <a:t>  la congruence  ax + b ≡ y (mod 26) doit avoir une solution unique pour x. Cette congruence est équivalente à : ax ≡ y – b (mod 26). Cette congruence a une solution unique pour tout y si et seulement si PGCD(a,26)=1</a:t>
            </a:r>
            <a:endParaRPr sz="2000"/>
          </a:p>
          <a:p>
            <a:pPr indent="-87313" lvl="0" marL="87313" rtl="0" algn="l">
              <a:spcBef>
                <a:spcPts val="400"/>
              </a:spcBef>
              <a:spcAft>
                <a:spcPts val="0"/>
              </a:spcAft>
              <a:buClr>
                <a:schemeClr val="dk1"/>
              </a:buClr>
              <a:buSzPts val="2000"/>
              <a:buNone/>
            </a:pPr>
            <a:r>
              <a:t/>
            </a:r>
            <a:endParaRPr sz="2000"/>
          </a:p>
        </p:txBody>
      </p:sp>
      <p:sp>
        <p:nvSpPr>
          <p:cNvPr id="219" name="Google Shape;21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274638"/>
            <a:ext cx="8229600" cy="58259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FF00"/>
              </a:buClr>
              <a:buSzPts val="3600"/>
              <a:buFont typeface="Calibri"/>
              <a:buNone/>
            </a:pPr>
            <a:r>
              <a:rPr lang="fr-FR" sz="3600">
                <a:solidFill>
                  <a:srgbClr val="FFFF00"/>
                </a:solidFill>
              </a:rPr>
              <a:t>Cryptographie</a:t>
            </a:r>
            <a:endParaRPr sz="3600">
              <a:solidFill>
                <a:srgbClr val="FFFF00"/>
              </a:solidFill>
            </a:endParaRPr>
          </a:p>
        </p:txBody>
      </p:sp>
      <p:sp>
        <p:nvSpPr>
          <p:cNvPr id="96" name="Google Shape;96;p2"/>
          <p:cNvSpPr txBox="1"/>
          <p:nvPr>
            <p:ph idx="1" type="body"/>
          </p:nvPr>
        </p:nvSpPr>
        <p:spPr>
          <a:xfrm>
            <a:off x="457200" y="1071546"/>
            <a:ext cx="8291264" cy="5054617"/>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7030A0"/>
              </a:buClr>
              <a:buSzPct val="100000"/>
              <a:buChar char="•"/>
            </a:pPr>
            <a:r>
              <a:rPr lang="fr-FR">
                <a:solidFill>
                  <a:srgbClr val="7030A0"/>
                </a:solidFill>
              </a:rPr>
              <a:t>Cryptanalyse</a:t>
            </a:r>
            <a:r>
              <a:rPr lang="fr-FR"/>
              <a:t>: Technique d’analyse et de décodage (brisement) des communications sûres. </a:t>
            </a:r>
            <a:endParaRPr/>
          </a:p>
          <a:p>
            <a:pPr indent="-342900" lvl="0" marL="342900" rtl="0" algn="l">
              <a:spcBef>
                <a:spcPts val="592"/>
              </a:spcBef>
              <a:spcAft>
                <a:spcPts val="0"/>
              </a:spcAft>
              <a:buClr>
                <a:srgbClr val="7030A0"/>
              </a:buClr>
              <a:buSzPct val="100000"/>
              <a:buChar char="•"/>
            </a:pPr>
            <a:r>
              <a:rPr lang="fr-FR">
                <a:solidFill>
                  <a:srgbClr val="7030A0"/>
                </a:solidFill>
              </a:rPr>
              <a:t>Cryptanalyste</a:t>
            </a:r>
            <a:r>
              <a:rPr lang="fr-FR"/>
              <a:t>: attaquants ou intrus (intruder)</a:t>
            </a:r>
            <a:endParaRPr/>
          </a:p>
          <a:p>
            <a:pPr indent="-342900" lvl="0" marL="342900" rtl="0" algn="l">
              <a:spcBef>
                <a:spcPts val="592"/>
              </a:spcBef>
              <a:spcAft>
                <a:spcPts val="0"/>
              </a:spcAft>
              <a:buClr>
                <a:srgbClr val="7030A0"/>
              </a:buClr>
              <a:buSzPct val="100000"/>
              <a:buChar char="•"/>
            </a:pPr>
            <a:r>
              <a:rPr lang="fr-FR">
                <a:solidFill>
                  <a:srgbClr val="7030A0"/>
                </a:solidFill>
              </a:rPr>
              <a:t>Cryptologie:</a:t>
            </a:r>
            <a:r>
              <a:rPr lang="fr-FR"/>
              <a:t> Science du secret = Cryptographie + cryptanalyse</a:t>
            </a:r>
            <a:endParaRPr/>
          </a:p>
          <a:p>
            <a:pPr indent="-342900" lvl="0" marL="342900" rtl="0" algn="l">
              <a:spcBef>
                <a:spcPts val="592"/>
              </a:spcBef>
              <a:spcAft>
                <a:spcPts val="0"/>
              </a:spcAft>
              <a:buClr>
                <a:srgbClr val="7030A0"/>
              </a:buClr>
              <a:buSzPct val="100000"/>
              <a:buChar char="•"/>
            </a:pPr>
            <a:r>
              <a:rPr lang="fr-FR">
                <a:solidFill>
                  <a:srgbClr val="7030A0"/>
                </a:solidFill>
              </a:rPr>
              <a:t>Cryptographie forte et faible</a:t>
            </a:r>
            <a:endParaRPr/>
          </a:p>
          <a:p>
            <a:pPr indent="-342900" lvl="0" marL="342900" rtl="0" algn="just">
              <a:spcBef>
                <a:spcPts val="600"/>
              </a:spcBef>
              <a:spcAft>
                <a:spcPts val="0"/>
              </a:spcAft>
              <a:buClr>
                <a:schemeClr val="dk1"/>
              </a:buClr>
              <a:buSzPct val="100000"/>
              <a:buNone/>
            </a:pPr>
            <a:r>
              <a:rPr lang="fr-FR"/>
              <a:t>    La puissance d’une cryptographie est mesurée en termes de temps et ressources nécessaires  pour retrouver (recouvrer) le texte clair. Le texte chiffré via une cryptographie forte est très difficile à déchiffrer sans les outils de décodage appropriés.</a:t>
            </a:r>
            <a:endParaRPr/>
          </a:p>
        </p:txBody>
      </p:sp>
      <p:sp>
        <p:nvSpPr>
          <p:cNvPr id="97" name="Google Shape;97;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0"/>
          <p:cNvSpPr txBox="1"/>
          <p:nvPr>
            <p:ph type="title"/>
          </p:nvPr>
        </p:nvSpPr>
        <p:spPr>
          <a:xfrm>
            <a:off x="323528" y="116632"/>
            <a:ext cx="8363272" cy="86409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00"/>
              </a:buClr>
              <a:buSzPts val="3600"/>
              <a:buFont typeface="Arial"/>
              <a:buNone/>
            </a:pPr>
            <a:r>
              <a:rPr lang="fr-FR" sz="3600">
                <a:solidFill>
                  <a:srgbClr val="FFFF00"/>
                </a:solidFill>
                <a:latin typeface="Arial"/>
                <a:ea typeface="Arial"/>
                <a:cs typeface="Arial"/>
                <a:sym typeface="Arial"/>
              </a:rPr>
              <a:t>Chiffrement  par Fonctions Affines </a:t>
            </a:r>
            <a:r>
              <a:rPr lang="fr-FR" sz="3100">
                <a:solidFill>
                  <a:srgbClr val="FFFF00"/>
                </a:solidFill>
                <a:latin typeface="Arial"/>
                <a:ea typeface="Arial"/>
                <a:cs typeface="Arial"/>
                <a:sym typeface="Arial"/>
              </a:rPr>
              <a:t>(suite)</a:t>
            </a:r>
            <a:endParaRPr sz="3600">
              <a:latin typeface="Arial"/>
              <a:ea typeface="Arial"/>
              <a:cs typeface="Arial"/>
              <a:sym typeface="Arial"/>
            </a:endParaRPr>
          </a:p>
        </p:txBody>
      </p:sp>
      <p:sp>
        <p:nvSpPr>
          <p:cNvPr id="225" name="Google Shape;225;p20"/>
          <p:cNvSpPr txBox="1"/>
          <p:nvPr>
            <p:ph idx="1" type="body"/>
          </p:nvPr>
        </p:nvSpPr>
        <p:spPr>
          <a:xfrm>
            <a:off x="457200" y="1268760"/>
            <a:ext cx="8229600" cy="4857403"/>
          </a:xfrm>
          <a:prstGeom prst="rect">
            <a:avLst/>
          </a:prstGeom>
          <a:noFill/>
          <a:ln>
            <a:noFill/>
          </a:ln>
        </p:spPr>
        <p:txBody>
          <a:bodyPr anchorCtr="0" anchor="t" bIns="45700" lIns="91425" spcFirstLastPara="1" rIns="91425" wrap="square" tIns="45700">
            <a:normAutofit/>
          </a:bodyPr>
          <a:lstStyle/>
          <a:p>
            <a:pPr indent="-174625" lvl="0" marL="174625" rtl="0" algn="just">
              <a:lnSpc>
                <a:spcPct val="137500"/>
              </a:lnSpc>
              <a:spcBef>
                <a:spcPts val="0"/>
              </a:spcBef>
              <a:spcAft>
                <a:spcPts val="0"/>
              </a:spcAft>
              <a:buClr>
                <a:schemeClr val="dk1"/>
              </a:buClr>
              <a:buSzPts val="2400"/>
              <a:buNone/>
            </a:pPr>
            <a:r>
              <a:rPr lang="fr-FR" sz="2400"/>
              <a:t>- En supposant que  pgcd(a, 26) = d &gt;1, alors la congruence ax  ≡ 0 (mod 26) a (au moins) deux solutions distinctes dans Z</a:t>
            </a:r>
            <a:r>
              <a:rPr baseline="-25000" lang="fr-FR" sz="2400"/>
              <a:t>26</a:t>
            </a:r>
            <a:r>
              <a:rPr lang="fr-FR" sz="2400"/>
              <a:t> :  x = 0 et x = 26/d. Dans ce cas, e(x) = ax + b mod 26 n’est pas une fonction injective  et donc invalide pour un chiffrement.</a:t>
            </a:r>
            <a:endParaRPr sz="2400"/>
          </a:p>
          <a:p>
            <a:pPr indent="-174625" lvl="0" marL="174625" rtl="0" algn="just">
              <a:lnSpc>
                <a:spcPct val="137500"/>
              </a:lnSpc>
              <a:spcBef>
                <a:spcPts val="480"/>
              </a:spcBef>
              <a:spcAft>
                <a:spcPts val="0"/>
              </a:spcAft>
              <a:buClr>
                <a:schemeClr val="dk1"/>
              </a:buClr>
              <a:buSzPts val="2400"/>
              <a:buFont typeface="Calibri"/>
              <a:buChar char="-"/>
            </a:pPr>
            <a:r>
              <a:rPr lang="fr-FR" sz="2400"/>
              <a:t>Par exemple, puisque pgcd(4, 26) = 2, alors 4x + 7 ne convient pas comme  fonction de codage: x et x + 13 coderont la même valeur, for any pour tout x є Z</a:t>
            </a:r>
            <a:r>
              <a:rPr baseline="-25000" lang="fr-FR" sz="2400"/>
              <a:t>26 </a:t>
            </a:r>
            <a:r>
              <a:rPr i="1" lang="fr-FR" sz="2400"/>
              <a:t>. </a:t>
            </a:r>
            <a:endParaRPr/>
          </a:p>
          <a:p>
            <a:pPr indent="-174625" lvl="0" marL="174625" rtl="0" algn="just">
              <a:lnSpc>
                <a:spcPct val="137500"/>
              </a:lnSpc>
              <a:spcBef>
                <a:spcPts val="480"/>
              </a:spcBef>
              <a:spcAft>
                <a:spcPts val="0"/>
              </a:spcAft>
              <a:buClr>
                <a:schemeClr val="dk1"/>
              </a:buClr>
              <a:buSzPts val="2400"/>
              <a:buFont typeface="Arial"/>
              <a:buChar char="˗"/>
            </a:pPr>
            <a:r>
              <a:rPr lang="fr-FR" sz="2400"/>
              <a:t>Puisque 26=2*13, les valeurs de a є Z</a:t>
            </a:r>
            <a:r>
              <a:rPr baseline="-25000" lang="fr-FR" sz="2400"/>
              <a:t>26 </a:t>
            </a:r>
            <a:r>
              <a:rPr lang="fr-FR" sz="2400"/>
              <a:t> tel que pgcd (a,26)=1 sont: 1, 3, 5, 7, 9, 11, 15, 17, 19, 21, 23 et 25. Comme b є Z</a:t>
            </a:r>
            <a:r>
              <a:rPr baseline="-25000" lang="fr-FR" sz="2400"/>
              <a:t>26</a:t>
            </a:r>
            <a:r>
              <a:rPr lang="fr-FR" sz="2400"/>
              <a:t> alors le nombre total de clés du chiffrement affine est: 12*26=</a:t>
            </a:r>
            <a:r>
              <a:rPr baseline="-25000" lang="fr-FR" sz="2400"/>
              <a:t> </a:t>
            </a:r>
            <a:r>
              <a:rPr lang="fr-FR" sz="2400"/>
              <a:t> 312, très peu pour être sécurisant. </a:t>
            </a:r>
            <a:endParaRPr sz="2400"/>
          </a:p>
        </p:txBody>
      </p:sp>
      <p:sp>
        <p:nvSpPr>
          <p:cNvPr id="226" name="Google Shape;226;p20"/>
          <p:cNvSpPr txBox="1"/>
          <p:nvPr>
            <p:ph idx="12" type="sldNum"/>
          </p:nvPr>
        </p:nvSpPr>
        <p:spPr>
          <a:xfrm>
            <a:off x="8028384" y="6356350"/>
            <a:ext cx="658416"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1"/>
          <p:cNvSpPr txBox="1"/>
          <p:nvPr>
            <p:ph type="title"/>
          </p:nvPr>
        </p:nvSpPr>
        <p:spPr>
          <a:xfrm>
            <a:off x="323528" y="274638"/>
            <a:ext cx="8363272" cy="70609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600"/>
              <a:buFont typeface="Arial"/>
              <a:buNone/>
            </a:pPr>
            <a:r>
              <a:rPr lang="fr-FR" sz="3600">
                <a:solidFill>
                  <a:srgbClr val="FFFF00"/>
                </a:solidFill>
                <a:latin typeface="Arial"/>
                <a:ea typeface="Arial"/>
                <a:cs typeface="Arial"/>
                <a:sym typeface="Arial"/>
              </a:rPr>
              <a:t>Chiffrement  par Fonctions Affines </a:t>
            </a:r>
            <a:r>
              <a:rPr lang="fr-FR" sz="3100">
                <a:solidFill>
                  <a:srgbClr val="FFFF00"/>
                </a:solidFill>
                <a:latin typeface="Arial"/>
                <a:ea typeface="Arial"/>
                <a:cs typeface="Arial"/>
                <a:sym typeface="Arial"/>
              </a:rPr>
              <a:t>(suite)</a:t>
            </a:r>
            <a:endParaRPr sz="3600"/>
          </a:p>
        </p:txBody>
      </p:sp>
      <p:sp>
        <p:nvSpPr>
          <p:cNvPr id="232" name="Google Shape;232;p21"/>
          <p:cNvSpPr txBox="1"/>
          <p:nvPr>
            <p:ph idx="1" type="body"/>
          </p:nvPr>
        </p:nvSpPr>
        <p:spPr>
          <a:xfrm>
            <a:off x="323528" y="1196752"/>
            <a:ext cx="8568952" cy="518457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33CC"/>
              </a:buClr>
              <a:buSzPts val="2400"/>
              <a:buFont typeface="Noto Sans Symbols"/>
              <a:buChar char="⮚"/>
            </a:pPr>
            <a:r>
              <a:rPr lang="fr-FR" sz="2400">
                <a:solidFill>
                  <a:srgbClr val="3333FF"/>
                </a:solidFill>
              </a:rPr>
              <a:t>Théorème</a:t>
            </a:r>
            <a:r>
              <a:rPr i="1" lang="fr-FR" sz="2400"/>
              <a:t>: La congruence ax ≡ b (mod m)  a une solution unique x </a:t>
            </a:r>
            <a:r>
              <a:rPr lang="fr-FR" sz="2400"/>
              <a:t>є </a:t>
            </a:r>
            <a:r>
              <a:rPr i="1" lang="fr-FR" sz="2400"/>
              <a:t>Z</a:t>
            </a:r>
            <a:r>
              <a:rPr baseline="-25000" i="1" lang="fr-FR" sz="2400"/>
              <a:t>m</a:t>
            </a:r>
            <a:r>
              <a:rPr i="1" lang="fr-FR" sz="2400"/>
              <a:t> pour tout b </a:t>
            </a:r>
            <a:r>
              <a:rPr lang="fr-FR" sz="2400"/>
              <a:t>є </a:t>
            </a:r>
            <a:r>
              <a:rPr i="1" lang="fr-FR" sz="2400"/>
              <a:t>Z</a:t>
            </a:r>
            <a:r>
              <a:rPr baseline="-25000" i="1" lang="fr-FR" sz="2400"/>
              <a:t>m</a:t>
            </a:r>
            <a:r>
              <a:rPr i="1" lang="fr-FR" sz="2400"/>
              <a:t>  si et seulement si  pgcd(a, m) = 1.</a:t>
            </a:r>
            <a:endParaRPr/>
          </a:p>
          <a:p>
            <a:pPr indent="-342900" lvl="0" marL="342900" rtl="0" algn="just">
              <a:spcBef>
                <a:spcPts val="480"/>
              </a:spcBef>
              <a:spcAft>
                <a:spcPts val="0"/>
              </a:spcAft>
              <a:buClr>
                <a:srgbClr val="3333FF"/>
              </a:buClr>
              <a:buSzPts val="2400"/>
              <a:buFont typeface="Noto Sans Symbols"/>
              <a:buChar char="⮚"/>
            </a:pPr>
            <a:r>
              <a:rPr lang="fr-FR" sz="2400">
                <a:solidFill>
                  <a:srgbClr val="3333FF"/>
                </a:solidFill>
              </a:rPr>
              <a:t>Définition: </a:t>
            </a:r>
            <a:r>
              <a:rPr lang="fr-FR" sz="2400"/>
              <a:t>Supposons a ≥ 1 and m ≥ 2 sont entiers ; si pgcd(a, m) = 1, alors  a et m sont premiers entre eux. Le nombre d’entiers dans Z</a:t>
            </a:r>
            <a:r>
              <a:rPr baseline="-25000" lang="fr-FR" sz="2400"/>
              <a:t>m</a:t>
            </a:r>
            <a:r>
              <a:rPr lang="fr-FR" sz="2400"/>
              <a:t>  premiers avec m est noté par Ф (m) (génératrice  d’Euler).</a:t>
            </a:r>
            <a:endParaRPr/>
          </a:p>
          <a:p>
            <a:pPr indent="-342900" lvl="0" marL="342900" rtl="0" algn="just">
              <a:spcBef>
                <a:spcPts val="480"/>
              </a:spcBef>
              <a:spcAft>
                <a:spcPts val="0"/>
              </a:spcAft>
              <a:buClr>
                <a:schemeClr val="dk1"/>
              </a:buClr>
              <a:buSzPts val="2400"/>
              <a:buChar char="•"/>
            </a:pPr>
            <a:r>
              <a:rPr lang="fr-FR" sz="2400"/>
              <a:t>Tout</a:t>
            </a:r>
            <a:r>
              <a:rPr i="1" lang="fr-FR" sz="2400">
                <a:solidFill>
                  <a:srgbClr val="3333FF"/>
                </a:solidFill>
              </a:rPr>
              <a:t> </a:t>
            </a:r>
            <a:r>
              <a:rPr lang="fr-FR" sz="2400"/>
              <a:t>nombre intier </a:t>
            </a:r>
            <a:r>
              <a:rPr i="1" lang="fr-FR" sz="2400"/>
              <a:t>m &gt; 1 </a:t>
            </a:r>
            <a:r>
              <a:rPr lang="fr-FR" sz="2400"/>
              <a:t>peut être factorisé en un produit  de puissance de nombres premiers de manière unique.  Exemple, 60 = 2</a:t>
            </a:r>
            <a:r>
              <a:rPr baseline="30000" lang="fr-FR" sz="2400"/>
              <a:t>2</a:t>
            </a:r>
            <a:r>
              <a:rPr lang="fr-FR" sz="2400"/>
              <a:t> ×3 × 5 et 98 = 2 × 7</a:t>
            </a:r>
            <a:r>
              <a:rPr baseline="30000" lang="fr-FR" sz="2400"/>
              <a:t>2</a:t>
            </a:r>
            <a:r>
              <a:rPr lang="fr-FR" sz="2400"/>
              <a:t>. </a:t>
            </a:r>
            <a:endParaRPr/>
          </a:p>
          <a:p>
            <a:pPr indent="-342900" lvl="0" marL="342900" rtl="0" algn="just">
              <a:spcBef>
                <a:spcPts val="480"/>
              </a:spcBef>
              <a:spcAft>
                <a:spcPts val="0"/>
              </a:spcAft>
              <a:buClr>
                <a:srgbClr val="3333FF"/>
              </a:buClr>
              <a:buSzPts val="2400"/>
              <a:buFont typeface="Noto Sans Symbols"/>
              <a:buChar char="⮚"/>
            </a:pPr>
            <a:r>
              <a:rPr lang="fr-FR" sz="2400">
                <a:solidFill>
                  <a:srgbClr val="3333FF"/>
                </a:solidFill>
              </a:rPr>
              <a:t>Théorème:       </a:t>
            </a:r>
            <a:endParaRPr/>
          </a:p>
          <a:p>
            <a:pPr indent="-342900" lvl="0" marL="342900" rtl="0" algn="just">
              <a:spcBef>
                <a:spcPts val="480"/>
              </a:spcBef>
              <a:spcAft>
                <a:spcPts val="0"/>
              </a:spcAft>
              <a:buClr>
                <a:srgbClr val="3333FF"/>
              </a:buClr>
              <a:buSzPts val="2400"/>
              <a:buNone/>
            </a:pPr>
            <a:r>
              <a:rPr lang="fr-FR" sz="2400">
                <a:solidFill>
                  <a:srgbClr val="3333FF"/>
                </a:solidFill>
              </a:rPr>
              <a:t>                                     </a:t>
            </a:r>
            <a:endParaRPr/>
          </a:p>
          <a:p>
            <a:pPr indent="-342900" lvl="0" marL="342900" rtl="0" algn="just">
              <a:spcBef>
                <a:spcPts val="480"/>
              </a:spcBef>
              <a:spcAft>
                <a:spcPts val="0"/>
              </a:spcAft>
              <a:buClr>
                <a:srgbClr val="3333FF"/>
              </a:buClr>
              <a:buSzPts val="2400"/>
              <a:buNone/>
            </a:pPr>
            <a:r>
              <a:rPr lang="fr-FR" sz="2400">
                <a:solidFill>
                  <a:srgbClr val="3333FF"/>
                </a:solidFill>
              </a:rPr>
              <a:t>                                   </a:t>
            </a:r>
            <a:endParaRPr sz="2400">
              <a:solidFill>
                <a:srgbClr val="3333FF"/>
              </a:solidFill>
            </a:endParaRPr>
          </a:p>
        </p:txBody>
      </p:sp>
      <p:sp>
        <p:nvSpPr>
          <p:cNvPr id="233" name="Google Shape;23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ph type="title"/>
          </p:nvPr>
        </p:nvSpPr>
        <p:spPr>
          <a:xfrm>
            <a:off x="251520" y="274638"/>
            <a:ext cx="8435280" cy="70609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600"/>
              <a:buFont typeface="Arial"/>
              <a:buNone/>
            </a:pPr>
            <a:r>
              <a:rPr lang="fr-FR" sz="3600">
                <a:solidFill>
                  <a:srgbClr val="FFFF00"/>
                </a:solidFill>
                <a:latin typeface="Arial"/>
                <a:ea typeface="Arial"/>
                <a:cs typeface="Arial"/>
                <a:sym typeface="Arial"/>
              </a:rPr>
              <a:t>Chiffrement  par Fonctions Affines </a:t>
            </a:r>
            <a:r>
              <a:rPr lang="fr-FR" sz="3100">
                <a:solidFill>
                  <a:srgbClr val="FFFF00"/>
                </a:solidFill>
                <a:latin typeface="Arial"/>
                <a:ea typeface="Arial"/>
                <a:cs typeface="Arial"/>
                <a:sym typeface="Arial"/>
              </a:rPr>
              <a:t>(suite)</a:t>
            </a:r>
            <a:endParaRPr sz="3600"/>
          </a:p>
        </p:txBody>
      </p:sp>
      <p:sp>
        <p:nvSpPr>
          <p:cNvPr id="240" name="Google Shape;240;p22"/>
          <p:cNvSpPr txBox="1"/>
          <p:nvPr>
            <p:ph idx="1" type="body"/>
          </p:nvPr>
        </p:nvSpPr>
        <p:spPr>
          <a:xfrm>
            <a:off x="457200" y="1268760"/>
            <a:ext cx="8435280" cy="5040560"/>
          </a:xfrm>
          <a:prstGeom prst="rect">
            <a:avLst/>
          </a:prstGeom>
          <a:noFill/>
          <a:ln>
            <a:noFill/>
          </a:ln>
        </p:spPr>
        <p:txBody>
          <a:bodyPr anchorCtr="0" anchor="t" bIns="45700" lIns="91425" spcFirstLastPara="1" rIns="91425" wrap="square" tIns="45700">
            <a:normAutofit fontScale="32500" lnSpcReduction="20000"/>
          </a:bodyPr>
          <a:lstStyle/>
          <a:p>
            <a:pPr indent="-342900" lvl="0" marL="342900" rtl="0" algn="l">
              <a:spcBef>
                <a:spcPts val="0"/>
              </a:spcBef>
              <a:spcAft>
                <a:spcPts val="0"/>
              </a:spcAft>
              <a:buClr>
                <a:schemeClr val="dk1"/>
              </a:buClr>
              <a:buSzPct val="100000"/>
              <a:buNone/>
            </a:pPr>
            <a:r>
              <a:t/>
            </a:r>
            <a:endParaRPr sz="3800"/>
          </a:p>
          <a:p>
            <a:pPr indent="0" lvl="0" marL="0" rtl="0" algn="l">
              <a:spcBef>
                <a:spcPts val="0"/>
              </a:spcBef>
              <a:spcAft>
                <a:spcPts val="0"/>
              </a:spcAft>
              <a:buClr>
                <a:schemeClr val="dk1"/>
              </a:buClr>
              <a:buSzPct val="100000"/>
              <a:buNone/>
            </a:pPr>
            <a:r>
              <a:rPr lang="fr-FR" sz="6200"/>
              <a:t>Supposons</a:t>
            </a:r>
            <a:r>
              <a:rPr lang="fr-FR" sz="4900"/>
              <a:t>                                      </a:t>
            </a:r>
            <a:r>
              <a:rPr lang="fr-FR" sz="6200"/>
              <a:t>où p sont des nombres  premiers distincts et e</a:t>
            </a:r>
            <a:r>
              <a:rPr baseline="-25000" lang="fr-FR" sz="6200"/>
              <a:t>i  </a:t>
            </a:r>
            <a:r>
              <a:rPr lang="fr-FR" sz="6200"/>
              <a:t>&gt; 0</a:t>
            </a:r>
            <a:r>
              <a:rPr lang="fr-FR" sz="4900"/>
              <a:t>,      </a:t>
            </a:r>
            <a:r>
              <a:rPr lang="fr-FR" sz="6200"/>
              <a:t>1 ≤ i ≤ n</a:t>
            </a:r>
            <a:endParaRPr sz="4900"/>
          </a:p>
          <a:p>
            <a:pPr indent="-342900" lvl="0" marL="342900" rtl="0" algn="l">
              <a:spcBef>
                <a:spcPts val="0"/>
              </a:spcBef>
              <a:spcAft>
                <a:spcPts val="0"/>
              </a:spcAft>
              <a:buClr>
                <a:schemeClr val="dk1"/>
              </a:buClr>
              <a:buSzPct val="100000"/>
              <a:buNone/>
            </a:pPr>
            <a:r>
              <a:t/>
            </a:r>
            <a:endParaRPr sz="4900"/>
          </a:p>
          <a:p>
            <a:pPr indent="-342900" lvl="0" marL="342900" rtl="0" algn="l">
              <a:spcBef>
                <a:spcPts val="0"/>
              </a:spcBef>
              <a:spcAft>
                <a:spcPts val="0"/>
              </a:spcAft>
              <a:buClr>
                <a:schemeClr val="dk1"/>
              </a:buClr>
              <a:buSzPct val="100000"/>
              <a:buNone/>
            </a:pPr>
            <a:r>
              <a:rPr i="1" lang="fr-FR" sz="5500"/>
              <a:t> </a:t>
            </a:r>
            <a:r>
              <a:rPr lang="fr-FR" sz="6200"/>
              <a:t>alors</a:t>
            </a:r>
            <a:r>
              <a:rPr lang="fr-FR" sz="4900"/>
              <a:t>  </a:t>
            </a:r>
            <a:r>
              <a:rPr lang="fr-FR" sz="4300"/>
              <a:t>                                           </a:t>
            </a:r>
            <a:endParaRPr/>
          </a:p>
          <a:p>
            <a:pPr indent="-342900" lvl="0" marL="342900" rtl="0" algn="l">
              <a:spcBef>
                <a:spcPts val="247"/>
              </a:spcBef>
              <a:spcAft>
                <a:spcPts val="0"/>
              </a:spcAft>
              <a:buClr>
                <a:schemeClr val="dk1"/>
              </a:buClr>
              <a:buSzPct val="100000"/>
              <a:buNone/>
            </a:pPr>
            <a:r>
              <a:t/>
            </a:r>
            <a:endParaRPr sz="3800"/>
          </a:p>
          <a:p>
            <a:pPr indent="-342900" lvl="0" marL="342900" rtl="0" algn="l">
              <a:spcBef>
                <a:spcPts val="247"/>
              </a:spcBef>
              <a:spcAft>
                <a:spcPts val="0"/>
              </a:spcAft>
              <a:buClr>
                <a:schemeClr val="dk1"/>
              </a:buClr>
              <a:buSzPct val="100000"/>
              <a:buNone/>
            </a:pPr>
            <a:r>
              <a:t/>
            </a:r>
            <a:endParaRPr sz="3800"/>
          </a:p>
          <a:p>
            <a:pPr indent="0" lvl="0" marL="0" rtl="0" algn="l">
              <a:lnSpc>
                <a:spcPct val="32258"/>
              </a:lnSpc>
              <a:spcBef>
                <a:spcPts val="0"/>
              </a:spcBef>
              <a:spcAft>
                <a:spcPts val="0"/>
              </a:spcAft>
              <a:buClr>
                <a:schemeClr val="dk1"/>
              </a:buClr>
              <a:buSzPct val="100000"/>
              <a:buNone/>
            </a:pPr>
            <a:r>
              <a:rPr lang="fr-FR" sz="6200"/>
              <a:t>Il s’ensuit  que le nombre de clés du chiffrement affine dans </a:t>
            </a:r>
            <a:r>
              <a:rPr i="1" lang="fr-FR" sz="6200"/>
              <a:t>Z</a:t>
            </a:r>
            <a:r>
              <a:rPr baseline="-25000" i="1" lang="fr-FR" sz="6200"/>
              <a:t>m </a:t>
            </a:r>
            <a:r>
              <a:rPr i="1" lang="fr-FR" sz="6200"/>
              <a:t> est  Ф (m) . </a:t>
            </a:r>
            <a:r>
              <a:rPr lang="fr-FR" sz="6200"/>
              <a:t>Le </a:t>
            </a:r>
            <a:r>
              <a:rPr lang="fr-FR" sz="5500"/>
              <a:t>nombre de choix pour b est m, celui de a est </a:t>
            </a:r>
            <a:r>
              <a:rPr i="1" lang="fr-FR" sz="5500"/>
              <a:t>Ф (m) </a:t>
            </a:r>
            <a:r>
              <a:rPr lang="fr-FR" sz="5500"/>
              <a:t>et  la fonction de cryptage est </a:t>
            </a:r>
            <a:r>
              <a:rPr i="1" lang="fr-FR" sz="5500"/>
              <a:t>e(x) = ax + b. </a:t>
            </a:r>
            <a:endParaRPr sz="4900"/>
          </a:p>
          <a:p>
            <a:pPr indent="-342900" lvl="0" marL="342900" rtl="0" algn="l">
              <a:spcBef>
                <a:spcPts val="182"/>
              </a:spcBef>
              <a:spcAft>
                <a:spcPts val="0"/>
              </a:spcAft>
              <a:buClr>
                <a:schemeClr val="dk1"/>
              </a:buClr>
              <a:buSzPct val="100000"/>
              <a:buNone/>
            </a:pPr>
            <a:r>
              <a:t/>
            </a:r>
            <a:endParaRPr sz="2800"/>
          </a:p>
          <a:p>
            <a:pPr indent="-342900" lvl="0" marL="342900" rtl="0" algn="l">
              <a:spcBef>
                <a:spcPts val="600"/>
              </a:spcBef>
              <a:spcAft>
                <a:spcPts val="0"/>
              </a:spcAft>
              <a:buClr>
                <a:srgbClr val="0033CC"/>
              </a:buClr>
              <a:buSzPct val="100000"/>
              <a:buFont typeface="Noto Sans Symbols"/>
              <a:buChar char="⮚"/>
            </a:pPr>
            <a:r>
              <a:rPr lang="fr-FR" sz="6200">
                <a:solidFill>
                  <a:srgbClr val="0033CC"/>
                </a:solidFill>
              </a:rPr>
              <a:t>Déchiffrement</a:t>
            </a:r>
            <a:endParaRPr/>
          </a:p>
          <a:p>
            <a:pPr indent="-266700" lvl="0" marL="266700" rtl="0" algn="l">
              <a:spcBef>
                <a:spcPts val="1200"/>
              </a:spcBef>
              <a:spcAft>
                <a:spcPts val="0"/>
              </a:spcAft>
              <a:buClr>
                <a:srgbClr val="0033CC"/>
              </a:buClr>
              <a:buSzPct val="100000"/>
              <a:buNone/>
            </a:pPr>
            <a:r>
              <a:rPr lang="fr-FR" sz="5100">
                <a:solidFill>
                  <a:srgbClr val="0033CC"/>
                </a:solidFill>
              </a:rPr>
              <a:t>     </a:t>
            </a:r>
            <a:r>
              <a:rPr lang="fr-FR" sz="6200"/>
              <a:t>Le</a:t>
            </a:r>
            <a:r>
              <a:rPr lang="fr-FR" sz="5100">
                <a:solidFill>
                  <a:srgbClr val="0033CC"/>
                </a:solidFill>
              </a:rPr>
              <a:t> </a:t>
            </a:r>
            <a:r>
              <a:rPr lang="fr-FR" sz="6000"/>
              <a:t>déchiffrement implique solutionner </a:t>
            </a:r>
            <a:r>
              <a:rPr i="1" lang="fr-FR" sz="5400"/>
              <a:t>y ≡ ax + b (mod 26), </a:t>
            </a:r>
            <a:r>
              <a:rPr lang="fr-FR" sz="5400"/>
              <a:t>pour cela, on a besoin de</a:t>
            </a:r>
            <a:r>
              <a:rPr lang="fr-FR" sz="5100">
                <a:solidFill>
                  <a:srgbClr val="0033CC"/>
                </a:solidFill>
              </a:rPr>
              <a:t> </a:t>
            </a:r>
            <a:r>
              <a:rPr lang="fr-FR" sz="6200"/>
              <a:t>de l’inverse multiplicatif de a є </a:t>
            </a:r>
            <a:r>
              <a:rPr i="1" lang="fr-FR" sz="6200"/>
              <a:t>Z</a:t>
            </a:r>
            <a:r>
              <a:rPr baseline="-25000" i="1" lang="fr-FR" sz="6200"/>
              <a:t>m</a:t>
            </a:r>
            <a:r>
              <a:rPr i="1" lang="fr-FR" sz="6200"/>
              <a:t>  </a:t>
            </a:r>
            <a:r>
              <a:rPr lang="fr-FR" sz="6200"/>
              <a:t>noté</a:t>
            </a:r>
            <a:r>
              <a:rPr i="1" lang="fr-FR" sz="6200"/>
              <a:t>  a</a:t>
            </a:r>
            <a:r>
              <a:rPr baseline="30000" i="1" lang="fr-FR" sz="6200"/>
              <a:t>-1 </a:t>
            </a:r>
            <a:r>
              <a:rPr lang="fr-FR" sz="6200"/>
              <a:t>є </a:t>
            </a:r>
            <a:r>
              <a:rPr i="1" lang="fr-FR" sz="6200"/>
              <a:t>Z</a:t>
            </a:r>
            <a:r>
              <a:rPr baseline="-25000" i="1" lang="fr-FR" sz="6200"/>
              <a:t>m </a:t>
            </a:r>
            <a:r>
              <a:rPr i="1" lang="fr-FR" sz="6200"/>
              <a:t> </a:t>
            </a:r>
            <a:r>
              <a:rPr lang="fr-FR" sz="6200"/>
              <a:t>tel que  aa</a:t>
            </a:r>
            <a:r>
              <a:rPr baseline="30000" lang="fr-FR" sz="6200"/>
              <a:t>-1</a:t>
            </a:r>
            <a:r>
              <a:rPr lang="fr-FR" sz="6200"/>
              <a:t> ≡ a</a:t>
            </a:r>
            <a:r>
              <a:rPr baseline="30000" lang="fr-FR" sz="6200"/>
              <a:t>-1</a:t>
            </a:r>
            <a:r>
              <a:rPr lang="fr-FR" sz="6200"/>
              <a:t> a≡1 (mod m) </a:t>
            </a:r>
            <a:endParaRPr sz="5000"/>
          </a:p>
          <a:p>
            <a:pPr indent="0" lvl="0" marL="0" rtl="0" algn="l">
              <a:spcBef>
                <a:spcPts val="957"/>
              </a:spcBef>
              <a:spcAft>
                <a:spcPts val="0"/>
              </a:spcAft>
              <a:buClr>
                <a:schemeClr val="dk1"/>
              </a:buClr>
              <a:buSzPct val="100000"/>
              <a:buNone/>
            </a:pPr>
            <a:r>
              <a:rPr lang="fr-FR" sz="4300"/>
              <a:t> </a:t>
            </a:r>
            <a:r>
              <a:rPr lang="fr-FR" sz="5500"/>
              <a:t>Les inverses  multiplificatifs des nombres premiers dans Z</a:t>
            </a:r>
            <a:r>
              <a:rPr baseline="-25000" lang="fr-FR" sz="5500"/>
              <a:t>26</a:t>
            </a:r>
            <a:r>
              <a:rPr lang="fr-FR" sz="5500"/>
              <a:t> :  1</a:t>
            </a:r>
            <a:r>
              <a:rPr baseline="30000" lang="fr-FR" sz="5500"/>
              <a:t>-1</a:t>
            </a:r>
            <a:r>
              <a:rPr lang="fr-FR" sz="5500"/>
              <a:t> = 1, 3</a:t>
            </a:r>
            <a:r>
              <a:rPr baseline="30000" lang="fr-FR" sz="5500"/>
              <a:t>-1</a:t>
            </a:r>
            <a:r>
              <a:rPr lang="fr-FR" sz="5500"/>
              <a:t> = 9, 5</a:t>
            </a:r>
            <a:r>
              <a:rPr baseline="30000" lang="fr-FR" sz="5500"/>
              <a:t>-1</a:t>
            </a:r>
            <a:r>
              <a:rPr lang="fr-FR" sz="5500"/>
              <a:t> = 21, 7</a:t>
            </a:r>
            <a:r>
              <a:rPr baseline="30000" lang="fr-FR" sz="5500"/>
              <a:t>-1</a:t>
            </a:r>
            <a:r>
              <a:rPr lang="fr-FR" sz="5500"/>
              <a:t> = 15</a:t>
            </a:r>
            <a:r>
              <a:rPr lang="fr-FR" sz="4900"/>
              <a:t>,  </a:t>
            </a:r>
            <a:r>
              <a:rPr lang="fr-FR" sz="5500"/>
              <a:t>11</a:t>
            </a:r>
            <a:r>
              <a:rPr baseline="30000" lang="fr-FR" sz="5500"/>
              <a:t>-1</a:t>
            </a:r>
            <a:r>
              <a:rPr lang="fr-FR" sz="5500"/>
              <a:t> = 19, 17</a:t>
            </a:r>
            <a:r>
              <a:rPr baseline="30000" lang="fr-FR" sz="5500"/>
              <a:t>-1</a:t>
            </a:r>
            <a:r>
              <a:rPr lang="fr-FR" sz="5500"/>
              <a:t> = 23 et 25</a:t>
            </a:r>
            <a:r>
              <a:rPr baseline="30000" lang="fr-FR" sz="5500"/>
              <a:t>-1</a:t>
            </a:r>
            <a:r>
              <a:rPr lang="fr-FR" sz="5500"/>
              <a:t> = 25  Par exemple, 7 × 15 = 105 ≡ 1 mod 26, d’ou 7</a:t>
            </a:r>
            <a:r>
              <a:rPr baseline="30000" lang="fr-FR" sz="5500"/>
              <a:t>-1</a:t>
            </a:r>
            <a:r>
              <a:rPr lang="fr-FR" sz="5500"/>
              <a:t> =15</a:t>
            </a:r>
            <a:r>
              <a:rPr lang="fr-FR" sz="4900"/>
              <a:t>.</a:t>
            </a:r>
            <a:endParaRPr sz="12300"/>
          </a:p>
          <a:p>
            <a:pPr indent="0" lvl="0" marL="0" rtl="0" algn="l">
              <a:spcBef>
                <a:spcPts val="403"/>
              </a:spcBef>
              <a:spcAft>
                <a:spcPts val="0"/>
              </a:spcAft>
              <a:buClr>
                <a:schemeClr val="dk1"/>
              </a:buClr>
              <a:buSzPct val="100000"/>
              <a:buNone/>
            </a:pPr>
            <a:r>
              <a:rPr lang="fr-FR" sz="6200"/>
              <a:t>Le déchiffrement implique solutionner l’équation </a:t>
            </a:r>
            <a:r>
              <a:rPr i="1" lang="fr-FR" sz="6200"/>
              <a:t>y ≡ ax + b (mod 26).</a:t>
            </a:r>
            <a:endParaRPr/>
          </a:p>
          <a:p>
            <a:pPr indent="0" lvl="0" marL="0" rtl="0" algn="l">
              <a:spcBef>
                <a:spcPts val="240"/>
              </a:spcBef>
              <a:spcAft>
                <a:spcPts val="0"/>
              </a:spcAft>
              <a:buClr>
                <a:schemeClr val="dk1"/>
              </a:buClr>
              <a:buSzPct val="100000"/>
              <a:buNone/>
            </a:pPr>
            <a:r>
              <a:t/>
            </a:r>
            <a:endParaRPr sz="3700"/>
          </a:p>
        </p:txBody>
      </p:sp>
      <p:sp>
        <p:nvSpPr>
          <p:cNvPr id="241" name="Google Shape;241;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242" name="Google Shape;242;p22"/>
          <p:cNvPicPr preferRelativeResize="0"/>
          <p:nvPr/>
        </p:nvPicPr>
        <p:blipFill rotWithShape="1">
          <a:blip r:embed="rId3">
            <a:alphaModFix/>
          </a:blip>
          <a:srcRect b="0" l="0" r="0" t="0"/>
          <a:stretch/>
        </p:blipFill>
        <p:spPr>
          <a:xfrm>
            <a:off x="1853605" y="1305719"/>
            <a:ext cx="1311201" cy="789806"/>
          </a:xfrm>
          <a:prstGeom prst="rect">
            <a:avLst/>
          </a:prstGeom>
          <a:noFill/>
          <a:ln>
            <a:noFill/>
          </a:ln>
        </p:spPr>
      </p:pic>
      <p:pic>
        <p:nvPicPr>
          <p:cNvPr id="243" name="Google Shape;243;p22"/>
          <p:cNvPicPr preferRelativeResize="0"/>
          <p:nvPr/>
        </p:nvPicPr>
        <p:blipFill rotWithShape="1">
          <a:blip r:embed="rId4">
            <a:alphaModFix/>
          </a:blip>
          <a:srcRect b="0" l="0" r="0" t="0"/>
          <a:stretch/>
        </p:blipFill>
        <p:spPr>
          <a:xfrm>
            <a:off x="3347864" y="1822723"/>
            <a:ext cx="2952327" cy="86409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3"/>
          <p:cNvSpPr txBox="1"/>
          <p:nvPr>
            <p:ph type="title"/>
          </p:nvPr>
        </p:nvSpPr>
        <p:spPr>
          <a:xfrm>
            <a:off x="457200" y="274638"/>
            <a:ext cx="8229600" cy="92211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Déchiffrement selon les Fonctions Affines</a:t>
            </a:r>
            <a:endParaRPr sz="3200">
              <a:solidFill>
                <a:srgbClr val="FFFF00"/>
              </a:solidFill>
            </a:endParaRPr>
          </a:p>
        </p:txBody>
      </p:sp>
      <p:sp>
        <p:nvSpPr>
          <p:cNvPr id="249" name="Google Shape;249;p23"/>
          <p:cNvSpPr txBox="1"/>
          <p:nvPr>
            <p:ph idx="1" type="body"/>
          </p:nvPr>
        </p:nvSpPr>
        <p:spPr>
          <a:xfrm>
            <a:off x="395536" y="1340768"/>
            <a:ext cx="8229600" cy="4713387"/>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None/>
            </a:pPr>
            <a:r>
              <a:rPr lang="fr-FR" sz="2400"/>
              <a:t> La congruence </a:t>
            </a:r>
            <a:r>
              <a:rPr i="1" lang="fr-FR" sz="2400"/>
              <a:t>y ≡ ax + b (mod 26). </a:t>
            </a:r>
            <a:r>
              <a:rPr lang="fr-FR" sz="2400"/>
              <a:t>Ce qui est  équivalent à:</a:t>
            </a:r>
            <a:endParaRPr/>
          </a:p>
          <a:p>
            <a:pPr indent="-342900" lvl="0" marL="342900" rtl="0" algn="just">
              <a:spcBef>
                <a:spcPts val="480"/>
              </a:spcBef>
              <a:spcAft>
                <a:spcPts val="0"/>
              </a:spcAft>
              <a:buClr>
                <a:schemeClr val="dk1"/>
              </a:buClr>
              <a:buSzPts val="2400"/>
              <a:buNone/>
            </a:pPr>
            <a:r>
              <a:rPr lang="fr-FR" sz="2400"/>
              <a:t> ax ≡ y – b (mod 26)</a:t>
            </a:r>
            <a:endParaRPr/>
          </a:p>
          <a:p>
            <a:pPr indent="-85725" lvl="0" marL="85725" rtl="0" algn="just">
              <a:spcBef>
                <a:spcPts val="480"/>
              </a:spcBef>
              <a:spcAft>
                <a:spcPts val="0"/>
              </a:spcAft>
              <a:buClr>
                <a:schemeClr val="dk1"/>
              </a:buClr>
              <a:buSzPts val="2400"/>
              <a:buNone/>
            </a:pPr>
            <a:r>
              <a:rPr lang="fr-FR" sz="2400"/>
              <a:t> Puisque pgcd(</a:t>
            </a:r>
            <a:r>
              <a:rPr i="1" lang="fr-FR" sz="2400"/>
              <a:t>a, 26) = </a:t>
            </a:r>
            <a:r>
              <a:rPr lang="fr-FR" sz="2400"/>
              <a:t>1, a  possède un   inverse multiplicatif modulo 26</a:t>
            </a:r>
            <a:r>
              <a:rPr i="1" lang="fr-FR" sz="2400"/>
              <a:t>. </a:t>
            </a:r>
            <a:r>
              <a:rPr lang="fr-FR" sz="2400"/>
              <a:t>En multipliant les deux membres de la congruence par a-1, on obtient a</a:t>
            </a:r>
            <a:r>
              <a:rPr baseline="30000" lang="fr-FR" sz="2400"/>
              <a:t>-1</a:t>
            </a:r>
            <a:r>
              <a:rPr lang="fr-FR" sz="2400"/>
              <a:t> ax ≡ a</a:t>
            </a:r>
            <a:r>
              <a:rPr baseline="30000" lang="fr-FR" sz="2400"/>
              <a:t>-1</a:t>
            </a:r>
            <a:r>
              <a:rPr lang="fr-FR" sz="2400"/>
              <a:t> (y-b) mod 26 = (a</a:t>
            </a:r>
            <a:r>
              <a:rPr baseline="30000" lang="fr-FR" sz="2400"/>
              <a:t>-1</a:t>
            </a:r>
            <a:r>
              <a:rPr lang="fr-FR" sz="2400"/>
              <a:t> a)x ≡ 1x ≡ x</a:t>
            </a:r>
            <a:endParaRPr/>
          </a:p>
          <a:p>
            <a:pPr indent="-85725" lvl="0" marL="85725" rtl="0" algn="just">
              <a:spcBef>
                <a:spcPts val="480"/>
              </a:spcBef>
              <a:spcAft>
                <a:spcPts val="0"/>
              </a:spcAft>
              <a:buClr>
                <a:schemeClr val="dk1"/>
              </a:buClr>
              <a:buSzPts val="2400"/>
              <a:buNone/>
            </a:pPr>
            <a:r>
              <a:rPr lang="fr-FR" sz="2400"/>
              <a:t> Conséquemment, x ≡ a</a:t>
            </a:r>
            <a:r>
              <a:rPr baseline="30000" lang="fr-FR" sz="2400"/>
              <a:t>-1</a:t>
            </a:r>
            <a:r>
              <a:rPr lang="fr-FR" sz="2400"/>
              <a:t>(y - b) (mod 26).  D’où la fonction de déchiffrement: </a:t>
            </a:r>
            <a:r>
              <a:rPr lang="fr-FR" sz="2400">
                <a:solidFill>
                  <a:srgbClr val="009900"/>
                </a:solidFill>
              </a:rPr>
              <a:t>d(y) = a</a:t>
            </a:r>
            <a:r>
              <a:rPr baseline="30000" lang="fr-FR" sz="2400">
                <a:solidFill>
                  <a:srgbClr val="009900"/>
                </a:solidFill>
              </a:rPr>
              <a:t>-1</a:t>
            </a:r>
            <a:r>
              <a:rPr lang="fr-FR" sz="2400">
                <a:solidFill>
                  <a:srgbClr val="009900"/>
                </a:solidFill>
              </a:rPr>
              <a:t>(y - b) (mod 26)</a:t>
            </a:r>
            <a:r>
              <a:rPr baseline="30000" lang="fr-FR" sz="2400">
                <a:solidFill>
                  <a:srgbClr val="009900"/>
                </a:solidFill>
              </a:rPr>
              <a:t> </a:t>
            </a:r>
            <a:r>
              <a:rPr lang="fr-FR" sz="2400">
                <a:solidFill>
                  <a:srgbClr val="009900"/>
                </a:solidFill>
              </a:rPr>
              <a:t> </a:t>
            </a:r>
            <a:endParaRPr/>
          </a:p>
          <a:p>
            <a:pPr indent="-85725" lvl="0" marL="85725" rtl="0" algn="just">
              <a:spcBef>
                <a:spcPts val="480"/>
              </a:spcBef>
              <a:spcAft>
                <a:spcPts val="0"/>
              </a:spcAft>
              <a:buClr>
                <a:srgbClr val="009900"/>
              </a:buClr>
              <a:buSzPts val="2400"/>
              <a:buNone/>
            </a:pPr>
            <a:r>
              <a:rPr lang="fr-FR" sz="2400">
                <a:solidFill>
                  <a:srgbClr val="009900"/>
                </a:solidFill>
              </a:rPr>
              <a:t> </a:t>
            </a:r>
            <a:r>
              <a:rPr lang="fr-FR" sz="2400">
                <a:solidFill>
                  <a:srgbClr val="C00000"/>
                </a:solidFill>
              </a:rPr>
              <a:t>Exemple</a:t>
            </a:r>
            <a:r>
              <a:rPr lang="fr-FR" sz="2400">
                <a:solidFill>
                  <a:srgbClr val="009900"/>
                </a:solidFill>
              </a:rPr>
              <a:t>: </a:t>
            </a:r>
            <a:r>
              <a:rPr lang="fr-FR" sz="2400"/>
              <a:t>Supposons que K = (7, 3). </a:t>
            </a:r>
            <a:r>
              <a:rPr i="1" lang="fr-FR" sz="2400"/>
              <a:t>Comme noté avant, 7</a:t>
            </a:r>
            <a:r>
              <a:rPr baseline="30000" i="1" lang="fr-FR" sz="2400"/>
              <a:t>-1</a:t>
            </a:r>
            <a:r>
              <a:rPr i="1" lang="fr-FR" sz="2400"/>
              <a:t> mod 26 = 15 </a:t>
            </a:r>
            <a:r>
              <a:rPr lang="fr-FR" sz="2400"/>
              <a:t>la fonction de codage est: ek(x)= 7x+3  et la fonction de déchiffrement correspondante est: dk(x)= 15(y-3)=15y-19.</a:t>
            </a:r>
            <a:endParaRPr sz="2400">
              <a:solidFill>
                <a:srgbClr val="009900"/>
              </a:solidFill>
            </a:endParaRPr>
          </a:p>
        </p:txBody>
      </p:sp>
      <p:sp>
        <p:nvSpPr>
          <p:cNvPr id="250" name="Google Shape;25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57" name="Google Shape;257;p24"/>
          <p:cNvSpPr txBox="1"/>
          <p:nvPr/>
        </p:nvSpPr>
        <p:spPr>
          <a:xfrm>
            <a:off x="755576" y="188640"/>
            <a:ext cx="748883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3600">
                <a:solidFill>
                  <a:srgbClr val="FFFF00"/>
                </a:solidFill>
                <a:latin typeface="Arial"/>
                <a:ea typeface="Arial"/>
                <a:cs typeface="Arial"/>
                <a:sym typeface="Arial"/>
              </a:rPr>
              <a:t>Chiffrement de Vigenère</a:t>
            </a:r>
            <a:endParaRPr sz="3600">
              <a:solidFill>
                <a:srgbClr val="FFFF00"/>
              </a:solidFill>
              <a:latin typeface="Arial"/>
              <a:ea typeface="Arial"/>
              <a:cs typeface="Arial"/>
              <a:sym typeface="Arial"/>
            </a:endParaRPr>
          </a:p>
        </p:txBody>
      </p:sp>
      <p:sp>
        <p:nvSpPr>
          <p:cNvPr id="258" name="Google Shape;258;p24"/>
          <p:cNvSpPr txBox="1"/>
          <p:nvPr/>
        </p:nvSpPr>
        <p:spPr>
          <a:xfrm>
            <a:off x="539552" y="1052736"/>
            <a:ext cx="8064896" cy="5055230"/>
          </a:xfrm>
          <a:prstGeom prst="rect">
            <a:avLst/>
          </a:prstGeom>
          <a:noFill/>
          <a:ln>
            <a:noFill/>
          </a:ln>
        </p:spPr>
        <p:txBody>
          <a:bodyPr anchorCtr="0" anchor="t" bIns="45700" lIns="91425" spcFirstLastPara="1" rIns="91425" wrap="square" tIns="45700">
            <a:spAutoFit/>
          </a:bodyPr>
          <a:lstStyle/>
          <a:p>
            <a:pPr indent="0" lvl="0" marL="0" marR="0" rtl="0" algn="just">
              <a:lnSpc>
                <a:spcPct val="125000"/>
              </a:lnSpc>
              <a:spcBef>
                <a:spcPts val="0"/>
              </a:spcBef>
              <a:spcAft>
                <a:spcPts val="0"/>
              </a:spcAft>
              <a:buNone/>
            </a:pPr>
            <a:r>
              <a:rPr lang="fr-FR" sz="2000">
                <a:solidFill>
                  <a:schemeClr val="dk1"/>
                </a:solidFill>
                <a:latin typeface="Arial"/>
                <a:ea typeface="Arial"/>
                <a:cs typeface="Arial"/>
                <a:sym typeface="Arial"/>
              </a:rPr>
              <a:t>Dans les chiffrements par décalage et substitution, une fois la clé choisie   chaque caractère alphabétique  correspond à un caractère unique de l’alphabet. Cest pour cela que ces crypto-systèmes sont appelés monoalphabétiques. Le crypto-système de Vigenère est dit polyalphabétique.</a:t>
            </a:r>
            <a:endParaRPr/>
          </a:p>
          <a:p>
            <a:pPr indent="0" lvl="0" marL="0" marR="0" rtl="0" algn="just">
              <a:lnSpc>
                <a:spcPct val="125000"/>
              </a:lnSpc>
              <a:spcBef>
                <a:spcPts val="600"/>
              </a:spcBef>
              <a:spcAft>
                <a:spcPts val="0"/>
              </a:spcAft>
              <a:buNone/>
            </a:pPr>
            <a:r>
              <a:rPr lang="fr-FR" sz="2000">
                <a:solidFill>
                  <a:schemeClr val="dk1"/>
                </a:solidFill>
                <a:latin typeface="Calibri"/>
                <a:ea typeface="Calibri"/>
                <a:cs typeface="Calibri"/>
                <a:sym typeface="Calibri"/>
              </a:rPr>
              <a:t> </a:t>
            </a:r>
            <a:r>
              <a:rPr lang="fr-FR" sz="2000">
                <a:solidFill>
                  <a:schemeClr val="dk1"/>
                </a:solidFill>
                <a:latin typeface="Arial"/>
                <a:ea typeface="Arial"/>
                <a:cs typeface="Arial"/>
                <a:sym typeface="Arial"/>
              </a:rPr>
              <a:t>En utilisant la correspondence A ↔ 0, B↔ 1, . . ., Z↔ 25  on peut associer à chaque clé  K,  une chaine de caractère alphabétique nommé mot-clé. Le chiffrement de Vigenère code m caracère alphabétiques à la fois.</a:t>
            </a:r>
            <a:endParaRPr/>
          </a:p>
          <a:p>
            <a:pPr indent="0" lvl="0" marL="0" marR="0" rtl="0" algn="just">
              <a:lnSpc>
                <a:spcPct val="125000"/>
              </a:lnSpc>
              <a:spcBef>
                <a:spcPts val="0"/>
              </a:spcBef>
              <a:spcAft>
                <a:spcPts val="0"/>
              </a:spcAft>
              <a:buNone/>
            </a:pPr>
            <a:r>
              <a:rPr lang="fr-FR" sz="2000">
                <a:solidFill>
                  <a:schemeClr val="dk1"/>
                </a:solidFill>
                <a:latin typeface="Arial"/>
                <a:ea typeface="Arial"/>
                <a:cs typeface="Arial"/>
                <a:sym typeface="Arial"/>
              </a:rPr>
              <a:t>Exemple: Prenons m = 6 et le mot clé  CIPHER, cela  correspond à un équivalent  numerique   K = (2, 8, 15, 7, 4, 17). Soit le texte clair: </a:t>
            </a:r>
            <a:r>
              <a:rPr i="1" lang="fr-FR" sz="2000">
                <a:solidFill>
                  <a:schemeClr val="dk1"/>
                </a:solidFill>
                <a:latin typeface="Arial"/>
                <a:ea typeface="Arial"/>
                <a:cs typeface="Arial"/>
                <a:sym typeface="Arial"/>
              </a:rPr>
              <a:t>thiscryptosystemisnotsecure</a:t>
            </a:r>
            <a:r>
              <a:rPr lang="fr-FR" sz="2000">
                <a:solidFill>
                  <a:schemeClr val="dk1"/>
                </a:solidFill>
                <a:latin typeface="Arial"/>
                <a:ea typeface="Arial"/>
                <a:cs typeface="Arial"/>
                <a:sym typeface="Arial"/>
              </a:rPr>
              <a:t>.</a:t>
            </a:r>
            <a:endParaRPr/>
          </a:p>
          <a:p>
            <a:pPr indent="0" lvl="0" marL="0" marR="0" rtl="0" algn="just">
              <a:lnSpc>
                <a:spcPct val="125000"/>
              </a:lnSpc>
              <a:spcBef>
                <a:spcPts val="600"/>
              </a:spcBef>
              <a:spcAft>
                <a:spcPts val="0"/>
              </a:spcAft>
              <a:buNone/>
            </a:pPr>
            <a:r>
              <a:rPr lang="fr-FR" sz="2000">
                <a:solidFill>
                  <a:schemeClr val="dk1"/>
                </a:solidFill>
                <a:latin typeface="Arial"/>
                <a:ea typeface="Arial"/>
                <a:cs typeface="Arial"/>
                <a:sym typeface="Arial"/>
              </a:rPr>
              <a:t>On convertit les elements du plaintext en restes   modulo 26, et assemblés en groupe de 6 puis ajouter le mot clé modulo 26 comme suit:</a:t>
            </a:r>
            <a:endParaRPr sz="1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5"/>
          <p:cNvSpPr txBox="1"/>
          <p:nvPr>
            <p:ph type="title"/>
          </p:nvPr>
        </p:nvSpPr>
        <p:spPr>
          <a:xfrm>
            <a:off x="457200" y="260648"/>
            <a:ext cx="8229600" cy="64807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FF00"/>
              </a:buClr>
              <a:buSzPct val="100000"/>
              <a:buFont typeface="Arial"/>
              <a:buNone/>
            </a:pPr>
            <a:r>
              <a:rPr lang="fr-FR" sz="3600">
                <a:solidFill>
                  <a:srgbClr val="FFFF00"/>
                </a:solidFill>
                <a:latin typeface="Arial"/>
                <a:ea typeface="Arial"/>
                <a:cs typeface="Arial"/>
                <a:sym typeface="Arial"/>
              </a:rPr>
              <a:t>Chiffrement de Vigenère </a:t>
            </a:r>
            <a:r>
              <a:rPr lang="fr-FR" sz="2700">
                <a:solidFill>
                  <a:srgbClr val="FFFF00"/>
                </a:solidFill>
                <a:latin typeface="Arial"/>
                <a:ea typeface="Arial"/>
                <a:cs typeface="Arial"/>
                <a:sym typeface="Arial"/>
              </a:rPr>
              <a:t>(suite)</a:t>
            </a:r>
            <a:br>
              <a:rPr lang="fr-FR" sz="3600">
                <a:solidFill>
                  <a:srgbClr val="FFFF00"/>
                </a:solidFill>
                <a:latin typeface="Arial"/>
                <a:ea typeface="Arial"/>
                <a:cs typeface="Arial"/>
                <a:sym typeface="Arial"/>
              </a:rPr>
            </a:br>
            <a:endParaRPr sz="3600"/>
          </a:p>
        </p:txBody>
      </p:sp>
      <p:sp>
        <p:nvSpPr>
          <p:cNvPr id="264" name="Google Shape;26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265" name="Google Shape;265;p25"/>
          <p:cNvPicPr preferRelativeResize="0"/>
          <p:nvPr>
            <p:ph idx="1" type="body"/>
          </p:nvPr>
        </p:nvPicPr>
        <p:blipFill rotWithShape="1">
          <a:blip r:embed="rId3">
            <a:alphaModFix/>
          </a:blip>
          <a:srcRect b="0" l="0" r="0" t="0"/>
          <a:stretch/>
        </p:blipFill>
        <p:spPr>
          <a:xfrm>
            <a:off x="1907704" y="1412776"/>
            <a:ext cx="5760640" cy="2934593"/>
          </a:xfrm>
          <a:prstGeom prst="rect">
            <a:avLst/>
          </a:prstGeom>
          <a:noFill/>
          <a:ln>
            <a:noFill/>
          </a:ln>
        </p:spPr>
      </p:pic>
      <p:sp>
        <p:nvSpPr>
          <p:cNvPr id="266" name="Google Shape;266;p25"/>
          <p:cNvSpPr txBox="1"/>
          <p:nvPr/>
        </p:nvSpPr>
        <p:spPr>
          <a:xfrm>
            <a:off x="899592" y="4797152"/>
            <a:ext cx="7632848"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35000"/>
              </a:lnSpc>
              <a:spcBef>
                <a:spcPts val="0"/>
              </a:spcBef>
              <a:spcAft>
                <a:spcPts val="0"/>
              </a:spcAft>
              <a:buNone/>
            </a:pPr>
            <a:r>
              <a:rPr lang="fr-FR" sz="2000">
                <a:solidFill>
                  <a:schemeClr val="dk1"/>
                </a:solidFill>
                <a:latin typeface="Arial"/>
                <a:ea typeface="Arial"/>
                <a:cs typeface="Arial"/>
                <a:sym typeface="Arial"/>
              </a:rPr>
              <a:t>L’équivalent alphabétique du texte chiffré  serait  la chaine suivante</a:t>
            </a:r>
            <a:r>
              <a:rPr lang="fr-FR" sz="1800">
                <a:solidFill>
                  <a:schemeClr val="dk1"/>
                </a:solidFill>
                <a:latin typeface="Calibri"/>
                <a:ea typeface="Calibri"/>
                <a:cs typeface="Calibri"/>
                <a:sym typeface="Calibri"/>
              </a:rPr>
              <a:t>:  </a:t>
            </a:r>
            <a:r>
              <a:rPr i="1" lang="fr-FR" sz="2000">
                <a:solidFill>
                  <a:schemeClr val="dk1"/>
                </a:solidFill>
                <a:latin typeface="Arial"/>
                <a:ea typeface="Arial"/>
                <a:cs typeface="Arial"/>
                <a:sym typeface="Arial"/>
              </a:rPr>
              <a:t>VPXZGIAXIVWPUBTTMJPWIZITWZT</a:t>
            </a:r>
            <a:r>
              <a:rPr lang="fr-FR" sz="1800">
                <a:solidFill>
                  <a:schemeClr val="dk1"/>
                </a:solidFill>
                <a:latin typeface="Calibri"/>
                <a:ea typeface="Calibri"/>
                <a:cs typeface="Calibri"/>
                <a:sym typeface="Calibri"/>
              </a:rPr>
              <a:t>. </a:t>
            </a:r>
            <a:r>
              <a:rPr lang="fr-FR" sz="2000">
                <a:solidFill>
                  <a:schemeClr val="dk1"/>
                </a:solidFill>
                <a:latin typeface="Arial"/>
                <a:ea typeface="Arial"/>
                <a:cs typeface="Arial"/>
                <a:sym typeface="Arial"/>
              </a:rPr>
              <a:t>Pour déchiffrer, on peut utiliser le même mot clé   en effectuant un soustraction   modulo 26 au lieu d’une addition.</a:t>
            </a:r>
            <a:endParaRPr sz="18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6"/>
          <p:cNvSpPr txBox="1"/>
          <p:nvPr>
            <p:ph type="title"/>
          </p:nvPr>
        </p:nvSpPr>
        <p:spPr>
          <a:xfrm>
            <a:off x="457200" y="260648"/>
            <a:ext cx="8229600" cy="79208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FF00"/>
              </a:buClr>
              <a:buSzPct val="100000"/>
              <a:buFont typeface="Arial"/>
              <a:buNone/>
            </a:pPr>
            <a:r>
              <a:rPr lang="fr-FR" sz="3600">
                <a:solidFill>
                  <a:srgbClr val="FFFF00"/>
                </a:solidFill>
                <a:latin typeface="Arial"/>
                <a:ea typeface="Arial"/>
                <a:cs typeface="Arial"/>
                <a:sym typeface="Arial"/>
              </a:rPr>
              <a:t>Chiffrement de Vigenère </a:t>
            </a:r>
            <a:r>
              <a:rPr lang="fr-FR" sz="2700">
                <a:solidFill>
                  <a:srgbClr val="FFFF00"/>
                </a:solidFill>
                <a:latin typeface="Arial"/>
                <a:ea typeface="Arial"/>
                <a:cs typeface="Arial"/>
                <a:sym typeface="Arial"/>
              </a:rPr>
              <a:t>(suite)</a:t>
            </a:r>
            <a:br>
              <a:rPr lang="fr-FR" sz="3600">
                <a:solidFill>
                  <a:srgbClr val="FFFF00"/>
                </a:solidFill>
                <a:latin typeface="Arial"/>
                <a:ea typeface="Arial"/>
                <a:cs typeface="Arial"/>
                <a:sym typeface="Arial"/>
              </a:rPr>
            </a:br>
            <a:endParaRPr sz="3600"/>
          </a:p>
        </p:txBody>
      </p:sp>
      <p:sp>
        <p:nvSpPr>
          <p:cNvPr id="272" name="Google Shape;272;p26"/>
          <p:cNvSpPr txBox="1"/>
          <p:nvPr>
            <p:ph idx="1" type="body"/>
          </p:nvPr>
        </p:nvSpPr>
        <p:spPr>
          <a:xfrm>
            <a:off x="457200" y="1340768"/>
            <a:ext cx="8229600" cy="4785395"/>
          </a:xfrm>
          <a:prstGeom prst="rect">
            <a:avLst/>
          </a:prstGeom>
          <a:noFill/>
          <a:ln>
            <a:noFill/>
          </a:ln>
        </p:spPr>
        <p:txBody>
          <a:bodyPr anchorCtr="0" anchor="t" bIns="45700" lIns="91425" spcFirstLastPara="1" rIns="91425" wrap="square" tIns="45700">
            <a:normAutofit fontScale="92500"/>
          </a:bodyPr>
          <a:lstStyle/>
          <a:p>
            <a:pPr indent="-342900" lvl="0" marL="342900" rtl="0" algn="just">
              <a:spcBef>
                <a:spcPts val="0"/>
              </a:spcBef>
              <a:spcAft>
                <a:spcPts val="0"/>
              </a:spcAft>
              <a:buClr>
                <a:srgbClr val="3333FF"/>
              </a:buClr>
              <a:buSzPct val="100000"/>
              <a:buFont typeface="Noto Sans Symbols"/>
              <a:buChar char="⮚"/>
            </a:pPr>
            <a:r>
              <a:rPr lang="fr-FR" sz="2400"/>
              <a:t>On remarque que le nombre de mots clés possibles de longeur m  dans un chiffrement de  Vigenère  est de   26</a:t>
            </a:r>
            <a:r>
              <a:rPr baseline="30000" lang="fr-FR" sz="2400"/>
              <a:t>m</a:t>
            </a:r>
            <a:r>
              <a:rPr lang="fr-FR" sz="2400"/>
              <a:t>, même pour une valeur relativement faible de m, une recherche exhaustive de clés nécessiterait un temps long. Par exemple, pour m=5, l’espace des clés  dépasse 1.1 × 10</a:t>
            </a:r>
            <a:r>
              <a:rPr baseline="30000" lang="fr-FR" sz="2400"/>
              <a:t>7</a:t>
            </a:r>
            <a:r>
              <a:rPr lang="fr-FR" sz="2400"/>
              <a:t>.  </a:t>
            </a:r>
            <a:endParaRPr/>
          </a:p>
          <a:p>
            <a:pPr indent="-342900" lvl="0" marL="342900" rtl="0" algn="just">
              <a:spcBef>
                <a:spcPts val="1044"/>
              </a:spcBef>
              <a:spcAft>
                <a:spcPts val="0"/>
              </a:spcAft>
              <a:buClr>
                <a:srgbClr val="3333FF"/>
              </a:buClr>
              <a:buSzPct val="100000"/>
              <a:buFont typeface="Noto Sans Symbols"/>
              <a:buChar char="⮚"/>
            </a:pPr>
            <a:r>
              <a:rPr lang="fr-FR" sz="2400"/>
              <a:t>Dans un chiffrement de Vigenère  de mot-clé de longeur m, un caractère alphabétique  peut lui correspondre un caractère parmi   m. C’est à dire, au cours du chiffrement, un caractère en clair peut lui correspondre différents caractère de l’alphabet du cipher text et cela en fonction de l’occurrence du caractère dans le plaintext.  Un tel crypto-système est appelé polyalphabétique.  </a:t>
            </a:r>
            <a:endParaRPr/>
          </a:p>
          <a:p>
            <a:pPr indent="-342900" lvl="0" marL="342900" rtl="0" algn="just">
              <a:spcBef>
                <a:spcPts val="1044"/>
              </a:spcBef>
              <a:spcAft>
                <a:spcPts val="0"/>
              </a:spcAft>
              <a:buClr>
                <a:srgbClr val="3333FF"/>
              </a:buClr>
              <a:buSzPct val="100000"/>
              <a:buFont typeface="Noto Sans Symbols"/>
              <a:buChar char="⮚"/>
            </a:pPr>
            <a:r>
              <a:rPr lang="fr-FR" sz="2400"/>
              <a:t>En général,  la  cryptanalyse est plus difficile pour les crypto-systèmes  polyalphabétiques que monoalphabétiques.  </a:t>
            </a:r>
            <a:endParaRPr sz="2400">
              <a:latin typeface="Arial"/>
              <a:ea typeface="Arial"/>
              <a:cs typeface="Arial"/>
              <a:sym typeface="Arial"/>
            </a:endParaRPr>
          </a:p>
        </p:txBody>
      </p:sp>
      <p:sp>
        <p:nvSpPr>
          <p:cNvPr id="273" name="Google Shape;27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7"/>
          <p:cNvSpPr txBox="1"/>
          <p:nvPr>
            <p:ph type="title"/>
          </p:nvPr>
        </p:nvSpPr>
        <p:spPr>
          <a:xfrm>
            <a:off x="457200" y="274638"/>
            <a:ext cx="8229600" cy="56207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FF00"/>
              </a:buClr>
              <a:buSzPct val="100000"/>
              <a:buFont typeface="Calibri"/>
              <a:buNone/>
            </a:pPr>
            <a:r>
              <a:rPr lang="fr-FR" sz="3600">
                <a:solidFill>
                  <a:srgbClr val="FFFF00"/>
                </a:solidFill>
              </a:rPr>
              <a:t>Chiffrement de Hill</a:t>
            </a:r>
            <a:endParaRPr sz="3600">
              <a:solidFill>
                <a:srgbClr val="FFFF00"/>
              </a:solidFill>
            </a:endParaRPr>
          </a:p>
        </p:txBody>
      </p:sp>
      <p:sp>
        <p:nvSpPr>
          <p:cNvPr id="279" name="Google Shape;279;p27"/>
          <p:cNvSpPr txBox="1"/>
          <p:nvPr>
            <p:ph idx="1" type="body"/>
          </p:nvPr>
        </p:nvSpPr>
        <p:spPr>
          <a:xfrm>
            <a:off x="457200" y="1268760"/>
            <a:ext cx="8229600" cy="4857403"/>
          </a:xfrm>
          <a:prstGeom prst="rect">
            <a:avLst/>
          </a:prstGeom>
          <a:noFill/>
          <a:ln>
            <a:noFill/>
          </a:ln>
        </p:spPr>
        <p:txBody>
          <a:bodyPr anchorCtr="0" anchor="t" bIns="45700" lIns="91425" spcFirstLastPara="1" rIns="91425" wrap="square" tIns="45700">
            <a:normAutofit lnSpcReduction="10000"/>
          </a:bodyPr>
          <a:lstStyle/>
          <a:p>
            <a:pPr indent="0" lvl="0" marL="0" rtl="0" algn="just">
              <a:spcBef>
                <a:spcPts val="0"/>
              </a:spcBef>
              <a:spcAft>
                <a:spcPts val="0"/>
              </a:spcAft>
              <a:buClr>
                <a:schemeClr val="dk1"/>
              </a:buClr>
              <a:buSzPts val="2800"/>
              <a:buNone/>
            </a:pPr>
            <a:r>
              <a:rPr lang="fr-FR" sz="2800"/>
              <a:t>Ce chiffrement dit de Hill est un autre crypto système poly alphabétique.  Inventé par Lester S. Hill en 1929. Soit </a:t>
            </a:r>
            <a:r>
              <a:rPr i="1" lang="fr-FR" sz="2800"/>
              <a:t>m </a:t>
            </a:r>
            <a:r>
              <a:rPr lang="fr-FR" sz="2800"/>
              <a:t>un entier  positif, et considérons   P=C= (Z</a:t>
            </a:r>
            <a:r>
              <a:rPr baseline="-25000" lang="fr-FR" sz="2800"/>
              <a:t>26</a:t>
            </a:r>
            <a:r>
              <a:rPr lang="fr-FR" sz="2800"/>
              <a:t>)</a:t>
            </a:r>
            <a:r>
              <a:rPr baseline="30000" lang="fr-FR" sz="2800"/>
              <a:t>m</a:t>
            </a:r>
            <a:r>
              <a:rPr lang="fr-FR" sz="2800"/>
              <a:t> . L’idée est de prendre   </a:t>
            </a:r>
            <a:r>
              <a:rPr i="1" lang="fr-FR" sz="2800"/>
              <a:t>m </a:t>
            </a:r>
            <a:r>
              <a:rPr lang="fr-FR" sz="2800"/>
              <a:t>  combinaisons linéaires de </a:t>
            </a:r>
            <a:r>
              <a:rPr i="1" lang="fr-FR" sz="2800"/>
              <a:t>m</a:t>
            </a:r>
            <a:r>
              <a:rPr lang="fr-FR" sz="2800"/>
              <a:t> caractères alphabétiques  d’un  élément du texte en clair (Plaintext), pour produire  </a:t>
            </a:r>
            <a:r>
              <a:rPr i="1" lang="fr-FR" sz="2800"/>
              <a:t>m </a:t>
            </a:r>
            <a:r>
              <a:rPr lang="fr-FR" sz="2800"/>
              <a:t>caractères alpha-bétiques d’un élément du texte chiffré (Ciphertext).</a:t>
            </a:r>
            <a:endParaRPr/>
          </a:p>
          <a:p>
            <a:pPr indent="-85725" lvl="0" marL="85725" rtl="0" algn="l">
              <a:spcBef>
                <a:spcPts val="560"/>
              </a:spcBef>
              <a:spcAft>
                <a:spcPts val="0"/>
              </a:spcAft>
              <a:buClr>
                <a:schemeClr val="dk1"/>
              </a:buClr>
              <a:buSzPts val="2800"/>
              <a:buNone/>
            </a:pPr>
            <a:r>
              <a:rPr lang="fr-FR" sz="2800"/>
              <a:t>Par exemple, si </a:t>
            </a:r>
            <a:r>
              <a:rPr i="1" lang="fr-FR" sz="2800"/>
              <a:t>m </a:t>
            </a:r>
            <a:r>
              <a:rPr lang="fr-FR" sz="2800"/>
              <a:t>= 2, on pourra écrire  un élément du plaintext   </a:t>
            </a:r>
            <a:r>
              <a:rPr i="1" lang="fr-FR" sz="2800"/>
              <a:t>x </a:t>
            </a:r>
            <a:r>
              <a:rPr lang="fr-FR" sz="2800"/>
              <a:t>= (</a:t>
            </a:r>
            <a:r>
              <a:rPr i="1" lang="fr-FR" sz="2800"/>
              <a:t>x</a:t>
            </a:r>
            <a:r>
              <a:rPr baseline="-25000" lang="fr-FR" sz="2800"/>
              <a:t>1</a:t>
            </a:r>
            <a:r>
              <a:rPr lang="fr-FR" sz="2800"/>
              <a:t>, </a:t>
            </a:r>
            <a:r>
              <a:rPr i="1" lang="fr-FR" sz="2800"/>
              <a:t>x</a:t>
            </a:r>
            <a:r>
              <a:rPr baseline="-25000" lang="fr-FR" sz="2800"/>
              <a:t>2</a:t>
            </a:r>
            <a:r>
              <a:rPr lang="fr-FR" sz="2800"/>
              <a:t>) et a élément du ciphertext  </a:t>
            </a:r>
            <a:r>
              <a:rPr i="1" lang="fr-FR" sz="2800"/>
              <a:t>y </a:t>
            </a:r>
            <a:r>
              <a:rPr lang="fr-FR" sz="2800"/>
              <a:t>= (</a:t>
            </a:r>
            <a:r>
              <a:rPr i="1" lang="fr-FR" sz="2800"/>
              <a:t>y</a:t>
            </a:r>
            <a:r>
              <a:rPr baseline="-25000" lang="fr-FR" sz="2800"/>
              <a:t>1</a:t>
            </a:r>
            <a:r>
              <a:rPr lang="fr-FR" sz="2800"/>
              <a:t>, </a:t>
            </a:r>
            <a:r>
              <a:rPr i="1" lang="fr-FR" sz="2800"/>
              <a:t>y</a:t>
            </a:r>
            <a:r>
              <a:rPr baseline="-25000" lang="fr-FR" sz="2800"/>
              <a:t>2</a:t>
            </a:r>
            <a:r>
              <a:rPr lang="fr-FR" sz="2800"/>
              <a:t>). Ici, </a:t>
            </a:r>
            <a:r>
              <a:rPr i="1" lang="fr-FR" sz="2800"/>
              <a:t>y</a:t>
            </a:r>
            <a:r>
              <a:rPr lang="fr-FR" sz="2800"/>
              <a:t>1</a:t>
            </a:r>
            <a:r>
              <a:rPr i="1" lang="fr-FR" sz="2800"/>
              <a:t> </a:t>
            </a:r>
            <a:r>
              <a:rPr lang="fr-FR" sz="2800"/>
              <a:t>serait une    combinaison linéaire de   </a:t>
            </a:r>
            <a:r>
              <a:rPr i="1" lang="fr-FR" sz="2800"/>
              <a:t>x</a:t>
            </a:r>
            <a:r>
              <a:rPr baseline="-25000" lang="fr-FR" sz="2800"/>
              <a:t>1</a:t>
            </a:r>
            <a:r>
              <a:rPr i="1" lang="fr-FR" sz="2800"/>
              <a:t> et x</a:t>
            </a:r>
            <a:r>
              <a:rPr baseline="-25000" i="1" lang="fr-FR" sz="2800"/>
              <a:t>2</a:t>
            </a:r>
            <a:r>
              <a:rPr i="1" lang="fr-FR" sz="2800"/>
              <a:t> </a:t>
            </a:r>
            <a:r>
              <a:rPr lang="fr-FR" sz="2800"/>
              <a:t>de </a:t>
            </a:r>
            <a:r>
              <a:rPr i="1" lang="fr-FR" sz="2800"/>
              <a:t>y</a:t>
            </a:r>
            <a:r>
              <a:rPr baseline="-25000" lang="fr-FR" sz="2800"/>
              <a:t>2</a:t>
            </a:r>
            <a:r>
              <a:rPr lang="fr-FR" sz="2800"/>
              <a:t>. Ainsi, on aura: </a:t>
            </a:r>
            <a:endParaRPr/>
          </a:p>
          <a:p>
            <a:pPr indent="-342900" lvl="0" marL="342900" rtl="0" algn="l">
              <a:spcBef>
                <a:spcPts val="560"/>
              </a:spcBef>
              <a:spcAft>
                <a:spcPts val="0"/>
              </a:spcAft>
              <a:buClr>
                <a:schemeClr val="dk1"/>
              </a:buClr>
              <a:buSzPts val="2800"/>
              <a:buNone/>
            </a:pPr>
            <a:r>
              <a:t/>
            </a:r>
            <a:endParaRPr sz="2800"/>
          </a:p>
        </p:txBody>
      </p:sp>
      <p:sp>
        <p:nvSpPr>
          <p:cNvPr id="280" name="Google Shape;28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8"/>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Chiffrement de Hill  </a:t>
            </a:r>
            <a:r>
              <a:rPr lang="fr-FR" sz="2800">
                <a:solidFill>
                  <a:srgbClr val="FFFF00"/>
                </a:solidFill>
              </a:rPr>
              <a:t>(suite)</a:t>
            </a:r>
            <a:endParaRPr sz="3200"/>
          </a:p>
        </p:txBody>
      </p:sp>
      <p:sp>
        <p:nvSpPr>
          <p:cNvPr id="286" name="Google Shape;286;p28"/>
          <p:cNvSpPr txBox="1"/>
          <p:nvPr>
            <p:ph idx="1" type="body"/>
          </p:nvPr>
        </p:nvSpPr>
        <p:spPr>
          <a:xfrm>
            <a:off x="457200" y="1052736"/>
            <a:ext cx="8229600" cy="532859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None/>
            </a:pPr>
            <a:r>
              <a:rPr lang="fr-FR" sz="2400"/>
              <a:t>     </a:t>
            </a:r>
            <a:endParaRPr/>
          </a:p>
          <a:p>
            <a:pPr indent="-342900" lvl="0" marL="342900" rtl="0" algn="l">
              <a:spcBef>
                <a:spcPts val="480"/>
              </a:spcBef>
              <a:spcAft>
                <a:spcPts val="0"/>
              </a:spcAft>
              <a:buClr>
                <a:schemeClr val="dk1"/>
              </a:buClr>
              <a:buSzPts val="2400"/>
              <a:buNone/>
            </a:pPr>
            <a:r>
              <a:t/>
            </a:r>
            <a:endParaRPr sz="2400"/>
          </a:p>
          <a:p>
            <a:pPr indent="0" lvl="0" marL="0" rtl="0" algn="l">
              <a:spcBef>
                <a:spcPts val="520"/>
              </a:spcBef>
              <a:spcAft>
                <a:spcPts val="0"/>
              </a:spcAft>
              <a:buClr>
                <a:schemeClr val="dk1"/>
              </a:buClr>
              <a:buSzPts val="2600"/>
              <a:buNone/>
            </a:pPr>
            <a:r>
              <a:rPr lang="fr-FR" sz="2600"/>
              <a:t>Ce qui peut être écrit en notation matricielle comme suit:      </a:t>
            </a:r>
            <a:endParaRPr/>
          </a:p>
          <a:p>
            <a:pPr indent="-342900" lvl="0" marL="342900" rtl="0" algn="l">
              <a:spcBef>
                <a:spcPts val="640"/>
              </a:spcBef>
              <a:spcAft>
                <a:spcPts val="0"/>
              </a:spcAft>
              <a:buClr>
                <a:schemeClr val="dk1"/>
              </a:buClr>
              <a:buSzPts val="3200"/>
              <a:buNone/>
            </a:pPr>
            <a:r>
              <a:rPr lang="fr-FR"/>
              <a:t>              </a:t>
            </a:r>
            <a:endParaRPr/>
          </a:p>
          <a:p>
            <a:pPr indent="-342900" lvl="0" marL="342900" rtl="0" algn="l">
              <a:spcBef>
                <a:spcPts val="380"/>
              </a:spcBef>
              <a:spcAft>
                <a:spcPts val="0"/>
              </a:spcAft>
              <a:buClr>
                <a:schemeClr val="dk1"/>
              </a:buClr>
              <a:buSzPts val="1900"/>
              <a:buNone/>
            </a:pPr>
            <a:r>
              <a:t/>
            </a:r>
            <a:endParaRPr sz="1900"/>
          </a:p>
          <a:p>
            <a:pPr indent="0" lvl="0" marL="0" rtl="0" algn="l">
              <a:spcBef>
                <a:spcPts val="520"/>
              </a:spcBef>
              <a:spcAft>
                <a:spcPts val="0"/>
              </a:spcAft>
              <a:buClr>
                <a:schemeClr val="dk1"/>
              </a:buClr>
              <a:buSzPts val="2600"/>
              <a:buNone/>
            </a:pPr>
            <a:r>
              <a:rPr lang="fr-FR" sz="2600"/>
              <a:t>En général, on utilise une matrice K </a:t>
            </a:r>
            <a:r>
              <a:rPr i="1" lang="fr-FR" sz="2600"/>
              <a:t>m </a:t>
            </a:r>
            <a:r>
              <a:rPr lang="fr-FR" sz="2600"/>
              <a:t>× </a:t>
            </a:r>
            <a:r>
              <a:rPr i="1" lang="fr-FR" sz="2600"/>
              <a:t>m </a:t>
            </a:r>
            <a:r>
              <a:rPr lang="fr-FR" sz="2600"/>
              <a:t>comme clé,  </a:t>
            </a:r>
            <a:r>
              <a:rPr i="1" lang="fr-FR" sz="2600"/>
              <a:t>K </a:t>
            </a:r>
            <a:r>
              <a:rPr lang="fr-FR" sz="2600"/>
              <a:t>= (</a:t>
            </a:r>
            <a:r>
              <a:rPr i="1" lang="fr-FR" sz="2600"/>
              <a:t>k</a:t>
            </a:r>
            <a:r>
              <a:rPr baseline="-25000" i="1" lang="fr-FR" sz="2600"/>
              <a:t>i,j</a:t>
            </a:r>
            <a:r>
              <a:rPr lang="fr-FR" sz="2600"/>
              <a:t>). Pour </a:t>
            </a:r>
            <a:r>
              <a:rPr i="1" lang="fr-FR" sz="2600"/>
              <a:t>x </a:t>
            </a:r>
            <a:r>
              <a:rPr lang="fr-FR" sz="2600"/>
              <a:t>= (</a:t>
            </a:r>
            <a:r>
              <a:rPr i="1" lang="fr-FR" sz="2600"/>
              <a:t>x</a:t>
            </a:r>
            <a:r>
              <a:rPr baseline="-25000" lang="fr-FR" sz="2600"/>
              <a:t>1</a:t>
            </a:r>
            <a:r>
              <a:rPr lang="fr-FR" sz="2600"/>
              <a:t>, . . . , </a:t>
            </a:r>
            <a:r>
              <a:rPr i="1" lang="fr-FR" sz="2600"/>
              <a:t>x</a:t>
            </a:r>
            <a:r>
              <a:rPr baseline="-25000" i="1" lang="fr-FR" sz="2600"/>
              <a:t>m</a:t>
            </a:r>
            <a:r>
              <a:rPr lang="fr-FR" sz="2600"/>
              <a:t>) є P  et pour K є  Қ on calcule </a:t>
            </a:r>
            <a:r>
              <a:rPr i="1" lang="fr-FR" sz="2600"/>
              <a:t>y </a:t>
            </a:r>
            <a:r>
              <a:rPr lang="fr-FR" sz="2600"/>
              <a:t>= </a:t>
            </a:r>
            <a:r>
              <a:rPr i="1" lang="fr-FR" sz="2600"/>
              <a:t>e</a:t>
            </a:r>
            <a:r>
              <a:rPr lang="fr-FR" sz="2600"/>
              <a:t>(</a:t>
            </a:r>
            <a:r>
              <a:rPr i="1" lang="fr-FR" sz="2600"/>
              <a:t>x</a:t>
            </a:r>
            <a:r>
              <a:rPr lang="fr-FR" sz="2600"/>
              <a:t>) = (</a:t>
            </a:r>
            <a:r>
              <a:rPr i="1" lang="fr-FR" sz="2600"/>
              <a:t>y</a:t>
            </a:r>
            <a:r>
              <a:rPr baseline="-25000" lang="fr-FR" sz="2600"/>
              <a:t>1</a:t>
            </a:r>
            <a:r>
              <a:rPr lang="fr-FR" sz="2600"/>
              <a:t>, . . . , </a:t>
            </a:r>
            <a:r>
              <a:rPr i="1" lang="fr-FR" sz="2600"/>
              <a:t>y</a:t>
            </a:r>
            <a:r>
              <a:rPr baseline="-25000" i="1" lang="fr-FR" sz="2600"/>
              <a:t>m</a:t>
            </a:r>
            <a:r>
              <a:rPr lang="fr-FR" sz="2600"/>
              <a:t>) comme suit:</a:t>
            </a:r>
            <a:endParaRPr/>
          </a:p>
          <a:p>
            <a:pPr indent="-342900" lvl="0" marL="342900" rtl="0" algn="l">
              <a:spcBef>
                <a:spcPts val="640"/>
              </a:spcBef>
              <a:spcAft>
                <a:spcPts val="0"/>
              </a:spcAft>
              <a:buClr>
                <a:schemeClr val="dk1"/>
              </a:buClr>
              <a:buSzPts val="3200"/>
              <a:buNone/>
            </a:pPr>
            <a:r>
              <a:rPr lang="fr-FR"/>
              <a:t> </a:t>
            </a:r>
            <a:endParaRPr/>
          </a:p>
          <a:p>
            <a:pPr indent="-342900" lvl="0" marL="342900" rtl="0" algn="l">
              <a:spcBef>
                <a:spcPts val="300"/>
              </a:spcBef>
              <a:spcAft>
                <a:spcPts val="0"/>
              </a:spcAft>
              <a:buClr>
                <a:schemeClr val="dk1"/>
              </a:buClr>
              <a:buSzPts val="1500"/>
              <a:buNone/>
            </a:pPr>
            <a:r>
              <a:rPr lang="fr-FR" sz="1500"/>
              <a:t>                       </a:t>
            </a:r>
            <a:endParaRPr/>
          </a:p>
          <a:p>
            <a:pPr indent="-342900" lvl="0" marL="342900" rtl="0" algn="l">
              <a:spcBef>
                <a:spcPts val="340"/>
              </a:spcBef>
              <a:spcAft>
                <a:spcPts val="0"/>
              </a:spcAft>
              <a:buClr>
                <a:schemeClr val="dk1"/>
              </a:buClr>
              <a:buSzPts val="1700"/>
              <a:buNone/>
            </a:pPr>
            <a:r>
              <a:t/>
            </a:r>
            <a:endParaRPr sz="1700"/>
          </a:p>
          <a:p>
            <a:pPr indent="-342900" lvl="0" marL="342900" rtl="0" algn="l">
              <a:spcBef>
                <a:spcPts val="600"/>
              </a:spcBef>
              <a:spcAft>
                <a:spcPts val="0"/>
              </a:spcAft>
              <a:buClr>
                <a:schemeClr val="dk1"/>
              </a:buClr>
              <a:buSzPts val="2600"/>
              <a:buNone/>
            </a:pPr>
            <a:r>
              <a:rPr lang="fr-FR" sz="2600"/>
              <a:t>Autrement</a:t>
            </a:r>
            <a:r>
              <a:rPr lang="fr-FR" sz="3000"/>
              <a:t> dit, </a:t>
            </a:r>
            <a:r>
              <a:rPr i="1" lang="fr-FR" sz="3000"/>
              <a:t>y </a:t>
            </a:r>
            <a:r>
              <a:rPr lang="fr-FR" sz="3000"/>
              <a:t>= </a:t>
            </a:r>
            <a:r>
              <a:rPr i="1" lang="fr-FR" sz="3000"/>
              <a:t>xK</a:t>
            </a:r>
            <a:r>
              <a:rPr lang="fr-FR" sz="3000"/>
              <a:t>.</a:t>
            </a:r>
            <a:endParaRPr sz="3000"/>
          </a:p>
        </p:txBody>
      </p:sp>
      <p:sp>
        <p:nvSpPr>
          <p:cNvPr id="287" name="Google Shape;28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288" name="Google Shape;288;p28"/>
          <p:cNvPicPr preferRelativeResize="0"/>
          <p:nvPr/>
        </p:nvPicPr>
        <p:blipFill rotWithShape="1">
          <a:blip r:embed="rId3">
            <a:alphaModFix/>
          </a:blip>
          <a:srcRect b="0" l="0" r="0" t="0"/>
          <a:stretch/>
        </p:blipFill>
        <p:spPr>
          <a:xfrm>
            <a:off x="1475656" y="1124744"/>
            <a:ext cx="1656184" cy="665604"/>
          </a:xfrm>
          <a:prstGeom prst="rect">
            <a:avLst/>
          </a:prstGeom>
          <a:noFill/>
          <a:ln>
            <a:noFill/>
          </a:ln>
        </p:spPr>
      </p:pic>
      <p:pic>
        <p:nvPicPr>
          <p:cNvPr id="289" name="Google Shape;289;p28"/>
          <p:cNvPicPr preferRelativeResize="0"/>
          <p:nvPr/>
        </p:nvPicPr>
        <p:blipFill rotWithShape="1">
          <a:blip r:embed="rId4">
            <a:alphaModFix/>
          </a:blip>
          <a:srcRect b="0" l="0" r="0" t="0"/>
          <a:stretch/>
        </p:blipFill>
        <p:spPr>
          <a:xfrm>
            <a:off x="1475656" y="2348880"/>
            <a:ext cx="2880320" cy="792088"/>
          </a:xfrm>
          <a:prstGeom prst="rect">
            <a:avLst/>
          </a:prstGeom>
          <a:noFill/>
          <a:ln>
            <a:noFill/>
          </a:ln>
        </p:spPr>
      </p:pic>
      <p:pic>
        <p:nvPicPr>
          <p:cNvPr id="290" name="Google Shape;290;p28"/>
          <p:cNvPicPr preferRelativeResize="0"/>
          <p:nvPr/>
        </p:nvPicPr>
        <p:blipFill rotWithShape="1">
          <a:blip r:embed="rId5">
            <a:alphaModFix/>
          </a:blip>
          <a:srcRect b="0" l="0" r="0" t="0"/>
          <a:stretch/>
        </p:blipFill>
        <p:spPr>
          <a:xfrm>
            <a:off x="1403648" y="4725144"/>
            <a:ext cx="4392488" cy="86409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9"/>
          <p:cNvSpPr txBox="1"/>
          <p:nvPr>
            <p:ph type="title"/>
          </p:nvPr>
        </p:nvSpPr>
        <p:spPr>
          <a:xfrm>
            <a:off x="457200" y="274638"/>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600"/>
              <a:buFont typeface="Calibri"/>
              <a:buNone/>
            </a:pPr>
            <a:r>
              <a:rPr lang="fr-FR" sz="3600">
                <a:solidFill>
                  <a:srgbClr val="FFFF00"/>
                </a:solidFill>
              </a:rPr>
              <a:t>Chiffrement de Hill  </a:t>
            </a:r>
            <a:r>
              <a:rPr lang="fr-FR" sz="3200">
                <a:solidFill>
                  <a:srgbClr val="FFFF00"/>
                </a:solidFill>
              </a:rPr>
              <a:t>(suite)</a:t>
            </a:r>
            <a:endParaRPr sz="3600"/>
          </a:p>
        </p:txBody>
      </p:sp>
      <p:sp>
        <p:nvSpPr>
          <p:cNvPr id="296" name="Google Shape;296;p29"/>
          <p:cNvSpPr txBox="1"/>
          <p:nvPr>
            <p:ph idx="1" type="body"/>
          </p:nvPr>
        </p:nvSpPr>
        <p:spPr>
          <a:xfrm>
            <a:off x="457200" y="1124744"/>
            <a:ext cx="8229600" cy="5001419"/>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lang="fr-FR" sz="2400"/>
              <a:t>Le ciphertext est donc obtenu à partir du    plaintext au moyen d’une </a:t>
            </a:r>
            <a:r>
              <a:rPr i="1" lang="fr-FR" sz="2400"/>
              <a:t>transformation linéaire</a:t>
            </a:r>
            <a:r>
              <a:rPr lang="fr-FR" sz="2400"/>
              <a:t>. Comment doit être réalisé le déchiffrement? C’est à dire comment obtenir x à partir de y?  On doit utiliser la matrice inverse </a:t>
            </a:r>
            <a:r>
              <a:rPr i="1" lang="fr-FR" sz="2400"/>
              <a:t>K</a:t>
            </a:r>
            <a:r>
              <a:rPr baseline="30000" lang="fr-FR" sz="2400"/>
              <a:t>-1</a:t>
            </a:r>
            <a:r>
              <a:rPr lang="fr-FR" sz="2400"/>
              <a:t> pour le déchiffrement en employant la relation  </a:t>
            </a:r>
            <a:r>
              <a:rPr i="1" lang="fr-FR" sz="2400"/>
              <a:t>x </a:t>
            </a:r>
            <a:r>
              <a:rPr lang="fr-FR" sz="2400"/>
              <a:t>= </a:t>
            </a:r>
            <a:r>
              <a:rPr i="1" lang="fr-FR" sz="2400"/>
              <a:t>yK</a:t>
            </a:r>
            <a:r>
              <a:rPr baseline="30000" lang="fr-FR" sz="2400"/>
              <a:t>-1</a:t>
            </a:r>
            <a:r>
              <a:rPr lang="fr-FR" sz="2400"/>
              <a:t>. Si </a:t>
            </a:r>
            <a:r>
              <a:rPr i="1" lang="fr-FR" sz="2400"/>
              <a:t>A </a:t>
            </a:r>
            <a:r>
              <a:rPr lang="fr-FR" sz="2400"/>
              <a:t>= (</a:t>
            </a:r>
            <a:r>
              <a:rPr i="1" lang="fr-FR" sz="2400"/>
              <a:t>a</a:t>
            </a:r>
            <a:r>
              <a:rPr baseline="-25000" i="1" lang="fr-FR" sz="2400"/>
              <a:t>i,j</a:t>
            </a:r>
            <a:r>
              <a:rPr lang="fr-FR" sz="2400"/>
              <a:t>) est une matrice   l × m    et</a:t>
            </a:r>
            <a:r>
              <a:rPr i="1" lang="fr-FR" sz="2400"/>
              <a:t> B </a:t>
            </a:r>
            <a:r>
              <a:rPr lang="fr-FR" sz="2400"/>
              <a:t>= (</a:t>
            </a:r>
            <a:r>
              <a:rPr i="1" lang="fr-FR" sz="2400"/>
              <a:t>b</a:t>
            </a:r>
            <a:r>
              <a:rPr baseline="-25000" i="1" lang="fr-FR" sz="2400"/>
              <a:t>j,k</a:t>
            </a:r>
            <a:r>
              <a:rPr lang="fr-FR" sz="2400"/>
              <a:t>) est une matrice </a:t>
            </a:r>
            <a:r>
              <a:rPr i="1" lang="fr-FR" sz="2400"/>
              <a:t>m </a:t>
            </a:r>
            <a:r>
              <a:rPr lang="fr-FR" sz="2400"/>
              <a:t>× </a:t>
            </a:r>
            <a:r>
              <a:rPr i="1" lang="fr-FR" sz="2400"/>
              <a:t>n</a:t>
            </a:r>
            <a:r>
              <a:rPr lang="fr-FR" sz="2400"/>
              <a:t>, alors la </a:t>
            </a:r>
            <a:r>
              <a:rPr i="1" lang="fr-FR" sz="2400"/>
              <a:t>matrice produit</a:t>
            </a:r>
            <a:r>
              <a:rPr lang="fr-FR" sz="2400"/>
              <a:t>   </a:t>
            </a:r>
            <a:r>
              <a:rPr i="1" lang="fr-FR" sz="2400"/>
              <a:t> AB </a:t>
            </a:r>
            <a:r>
              <a:rPr lang="fr-FR" sz="2400"/>
              <a:t>= (</a:t>
            </a:r>
            <a:r>
              <a:rPr i="1" lang="fr-FR" sz="2400"/>
              <a:t>c</a:t>
            </a:r>
            <a:r>
              <a:rPr baseline="-25000" i="1" lang="fr-FR" sz="2400"/>
              <a:t>i,k</a:t>
            </a:r>
            <a:r>
              <a:rPr lang="fr-FR" sz="2400"/>
              <a:t>) par la formule :  </a:t>
            </a:r>
            <a:endParaRPr/>
          </a:p>
          <a:p>
            <a:pPr indent="-342900" lvl="0" marL="342900" rtl="0" algn="l">
              <a:spcBef>
                <a:spcPts val="560"/>
              </a:spcBef>
              <a:spcAft>
                <a:spcPts val="0"/>
              </a:spcAft>
              <a:buClr>
                <a:schemeClr val="dk1"/>
              </a:buClr>
              <a:buSzPts val="2800"/>
              <a:buNone/>
            </a:pPr>
            <a:r>
              <a:rPr lang="fr-FR" sz="2800"/>
              <a:t>                                                    </a:t>
            </a:r>
            <a:endParaRPr/>
          </a:p>
          <a:p>
            <a:pPr indent="-342900" lvl="0" marL="342900" rtl="0" algn="l">
              <a:spcBef>
                <a:spcPts val="560"/>
              </a:spcBef>
              <a:spcAft>
                <a:spcPts val="0"/>
              </a:spcAft>
              <a:buClr>
                <a:schemeClr val="dk1"/>
              </a:buClr>
              <a:buSzPts val="2800"/>
              <a:buNone/>
            </a:pPr>
            <a:r>
              <a:rPr lang="fr-FR" sz="2800"/>
              <a:t>                                                     </a:t>
            </a:r>
            <a:endParaRPr/>
          </a:p>
          <a:p>
            <a:pPr indent="-85725" lvl="0" marL="85725" rtl="0" algn="l">
              <a:spcBef>
                <a:spcPts val="560"/>
              </a:spcBef>
              <a:spcAft>
                <a:spcPts val="0"/>
              </a:spcAft>
              <a:buClr>
                <a:schemeClr val="dk1"/>
              </a:buClr>
              <a:buSzPts val="2800"/>
              <a:buNone/>
            </a:pPr>
            <a:r>
              <a:rPr lang="fr-FR" sz="2800"/>
              <a:t> </a:t>
            </a:r>
            <a:r>
              <a:rPr lang="fr-FR" sz="2400"/>
              <a:t>Pour 1 ≤ </a:t>
            </a:r>
            <a:r>
              <a:rPr i="1" lang="fr-FR" sz="2400"/>
              <a:t>i </a:t>
            </a:r>
            <a:r>
              <a:rPr lang="fr-FR" sz="2400"/>
              <a:t>≤ </a:t>
            </a:r>
            <a:r>
              <a:rPr i="1" lang="fr-FR" sz="2400"/>
              <a:t>l</a:t>
            </a:r>
            <a:r>
              <a:rPr lang="fr-FR" sz="2400"/>
              <a:t> et 1 ≤ </a:t>
            </a:r>
            <a:r>
              <a:rPr i="1" lang="fr-FR" sz="2400"/>
              <a:t>k </a:t>
            </a:r>
            <a:r>
              <a:rPr lang="fr-FR" sz="2400"/>
              <a:t>≤ </a:t>
            </a:r>
            <a:r>
              <a:rPr i="1" lang="fr-FR" sz="2400"/>
              <a:t>n</a:t>
            </a:r>
            <a:r>
              <a:rPr lang="fr-FR" sz="2400"/>
              <a:t>.   </a:t>
            </a:r>
            <a:r>
              <a:rPr i="1" lang="fr-FR" sz="2400"/>
              <a:t>AB </a:t>
            </a:r>
            <a:r>
              <a:rPr lang="fr-FR" sz="2400"/>
              <a:t>est une matrice de dimension l×m. </a:t>
            </a:r>
            <a:endParaRPr sz="2400"/>
          </a:p>
        </p:txBody>
      </p:sp>
      <p:sp>
        <p:nvSpPr>
          <p:cNvPr id="297" name="Google Shape;297;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298" name="Google Shape;298;p29"/>
          <p:cNvPicPr preferRelativeResize="0"/>
          <p:nvPr/>
        </p:nvPicPr>
        <p:blipFill rotWithShape="1">
          <a:blip r:embed="rId3">
            <a:alphaModFix/>
          </a:blip>
          <a:srcRect b="0" l="0" r="0" t="0"/>
          <a:stretch/>
        </p:blipFill>
        <p:spPr>
          <a:xfrm>
            <a:off x="2339752" y="3789040"/>
            <a:ext cx="2232248" cy="7920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600"/>
              <a:buFont typeface="Calibri"/>
              <a:buNone/>
            </a:pPr>
            <a:r>
              <a:rPr lang="fr-FR" sz="3600">
                <a:solidFill>
                  <a:srgbClr val="FFFF00"/>
                </a:solidFill>
              </a:rPr>
              <a:t>Emploi de la cryptographie </a:t>
            </a:r>
            <a:endParaRPr sz="3600">
              <a:solidFill>
                <a:srgbClr val="FFFF00"/>
              </a:solidFill>
            </a:endParaRPr>
          </a:p>
        </p:txBody>
      </p:sp>
      <p:sp>
        <p:nvSpPr>
          <p:cNvPr id="104" name="Google Shape;104;p3"/>
          <p:cNvSpPr txBox="1"/>
          <p:nvPr>
            <p:ph idx="1" type="body"/>
          </p:nvPr>
        </p:nvSpPr>
        <p:spPr>
          <a:xfrm>
            <a:off x="457200" y="1000108"/>
            <a:ext cx="8229600" cy="5126055"/>
          </a:xfrm>
          <a:prstGeom prst="rect">
            <a:avLst/>
          </a:prstGeom>
          <a:noFill/>
          <a:ln>
            <a:noFill/>
          </a:ln>
        </p:spPr>
        <p:txBody>
          <a:bodyPr anchorCtr="0" anchor="t" bIns="45700" lIns="91425" spcFirstLastPara="1" rIns="91425" wrap="square" tIns="45700">
            <a:normAutofit lnSpcReduction="10000"/>
          </a:bodyPr>
          <a:lstStyle/>
          <a:p>
            <a:pPr indent="-324000" lvl="0" marL="324000" rtl="0" algn="just">
              <a:spcBef>
                <a:spcPts val="0"/>
              </a:spcBef>
              <a:spcAft>
                <a:spcPts val="0"/>
              </a:spcAft>
              <a:buClr>
                <a:schemeClr val="dk1"/>
              </a:buClr>
              <a:buSzPts val="3200"/>
              <a:buFont typeface="Noto Sans Symbols"/>
              <a:buChar char="▪"/>
            </a:pPr>
            <a:r>
              <a:rPr lang="fr-FR"/>
              <a:t>Un algorithme cryptographique est une  fonction mathématique permettant le cryptage et décryptage de l’information à l’aide d’une clé.</a:t>
            </a:r>
            <a:endParaRPr/>
          </a:p>
          <a:p>
            <a:pPr indent="-324000" lvl="0" marL="324000" rtl="0" algn="just">
              <a:spcBef>
                <a:spcPts val="640"/>
              </a:spcBef>
              <a:spcAft>
                <a:spcPts val="0"/>
              </a:spcAft>
              <a:buClr>
                <a:schemeClr val="dk1"/>
              </a:buClr>
              <a:buSzPts val="3200"/>
              <a:buFont typeface="Noto Sans Symbols"/>
              <a:buChar char="▪"/>
            </a:pPr>
            <a:r>
              <a:rPr lang="fr-FR"/>
              <a:t>La sécurité des données cryptées dépend entièrement de la puissance de l’algorithme de cryptage et du secret de la clé.</a:t>
            </a:r>
            <a:endParaRPr/>
          </a:p>
          <a:p>
            <a:pPr indent="-193675" lvl="0" marL="193675" rtl="0" algn="just">
              <a:spcBef>
                <a:spcPts val="640"/>
              </a:spcBef>
              <a:spcAft>
                <a:spcPts val="0"/>
              </a:spcAft>
              <a:buClr>
                <a:srgbClr val="3333FF"/>
              </a:buClr>
              <a:buSzPts val="3200"/>
              <a:buFont typeface="Noto Sans Symbols"/>
              <a:buChar char="▪"/>
            </a:pPr>
            <a:r>
              <a:rPr lang="fr-FR">
                <a:solidFill>
                  <a:srgbClr val="3333FF"/>
                </a:solidFill>
              </a:rPr>
              <a:t>Crypto système </a:t>
            </a:r>
            <a:r>
              <a:rPr lang="fr-FR"/>
              <a:t>=  algorithme cryptographique + ensemble des clés possibles + ensemble de ses protocoles.  Exemple: PGP </a:t>
            </a:r>
            <a:r>
              <a:rPr lang="fr-FR" sz="2400"/>
              <a:t>(Pretty Good Privacy)</a:t>
            </a:r>
            <a:r>
              <a:rPr lang="fr-FR"/>
              <a:t>. </a:t>
            </a:r>
            <a:endParaRPr/>
          </a:p>
        </p:txBody>
      </p:sp>
      <p:sp>
        <p:nvSpPr>
          <p:cNvPr id="105" name="Google Shape;105;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0"/>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Chiffrement de Hill  </a:t>
            </a:r>
            <a:r>
              <a:rPr lang="fr-FR" sz="2800">
                <a:solidFill>
                  <a:srgbClr val="FFFF00"/>
                </a:solidFill>
              </a:rPr>
              <a:t>(suite)</a:t>
            </a:r>
            <a:endParaRPr sz="3200"/>
          </a:p>
        </p:txBody>
      </p:sp>
      <p:sp>
        <p:nvSpPr>
          <p:cNvPr id="304" name="Google Shape;304;p30"/>
          <p:cNvSpPr txBox="1"/>
          <p:nvPr>
            <p:ph idx="1" type="body"/>
          </p:nvPr>
        </p:nvSpPr>
        <p:spPr>
          <a:xfrm>
            <a:off x="457200" y="1124744"/>
            <a:ext cx="8229600" cy="5001419"/>
          </a:xfrm>
          <a:prstGeom prst="rect">
            <a:avLst/>
          </a:prstGeom>
          <a:noFill/>
          <a:ln>
            <a:noFill/>
          </a:ln>
        </p:spPr>
        <p:txBody>
          <a:bodyPr anchorCtr="0" anchor="t" bIns="45700" lIns="91425" spcFirstLastPara="1" rIns="91425" wrap="square" tIns="45700">
            <a:normAutofit/>
          </a:bodyPr>
          <a:lstStyle/>
          <a:p>
            <a:pPr indent="-85725" lvl="0" marL="85725" rtl="0" algn="l">
              <a:spcBef>
                <a:spcPts val="0"/>
              </a:spcBef>
              <a:spcAft>
                <a:spcPts val="0"/>
              </a:spcAft>
              <a:buClr>
                <a:schemeClr val="dk1"/>
              </a:buClr>
              <a:buSzPts val="3200"/>
              <a:buNone/>
            </a:pPr>
            <a:r>
              <a:rPr lang="fr-FR"/>
              <a:t> </a:t>
            </a:r>
            <a:r>
              <a:rPr lang="fr-FR" sz="2800"/>
              <a:t>La matrice </a:t>
            </a:r>
            <a:r>
              <a:rPr i="1" lang="fr-FR" sz="2800"/>
              <a:t>identité de dimension m </a:t>
            </a:r>
            <a:r>
              <a:rPr lang="fr-FR" sz="2800"/>
              <a:t>× </a:t>
            </a:r>
            <a:r>
              <a:rPr i="1" lang="fr-FR" sz="2800"/>
              <a:t>m </a:t>
            </a:r>
            <a:r>
              <a:rPr lang="fr-FR" sz="2800"/>
              <a:t>notée</a:t>
            </a:r>
            <a:r>
              <a:rPr i="1" lang="fr-FR" sz="2800"/>
              <a:t> </a:t>
            </a:r>
            <a:r>
              <a:rPr lang="fr-FR" sz="2800"/>
              <a:t>  </a:t>
            </a:r>
            <a:r>
              <a:rPr i="1" lang="fr-FR" sz="2800"/>
              <a:t>I</a:t>
            </a:r>
            <a:r>
              <a:rPr baseline="-25000" i="1" lang="fr-FR" sz="2800"/>
              <a:t>m</a:t>
            </a:r>
            <a:r>
              <a:rPr lang="fr-FR" sz="2800"/>
              <a:t>, est la matrice formée de la diagonal principale contenant des 1 et 0 ailleurs. Donc la matrice I</a:t>
            </a:r>
            <a:r>
              <a:rPr baseline="-25000" lang="fr-FR" sz="2800"/>
              <a:t>2</a:t>
            </a:r>
            <a:endParaRPr/>
          </a:p>
          <a:p>
            <a:pPr indent="-85725" lvl="0" marL="85725" rtl="0" algn="l">
              <a:spcBef>
                <a:spcPts val="560"/>
              </a:spcBef>
              <a:spcAft>
                <a:spcPts val="0"/>
              </a:spcAft>
              <a:buClr>
                <a:schemeClr val="dk1"/>
              </a:buClr>
              <a:buSzPts val="2800"/>
              <a:buNone/>
            </a:pPr>
            <a:r>
              <a:rPr baseline="-25000" lang="fr-FR" sz="2800"/>
              <a:t>   </a:t>
            </a:r>
            <a:r>
              <a:rPr lang="fr-FR" sz="2800"/>
              <a:t>                                                             </a:t>
            </a:r>
            <a:endParaRPr/>
          </a:p>
          <a:p>
            <a:pPr indent="-85725" lvl="0" marL="85725" rtl="0" algn="l">
              <a:spcBef>
                <a:spcPts val="560"/>
              </a:spcBef>
              <a:spcAft>
                <a:spcPts val="0"/>
              </a:spcAft>
              <a:buClr>
                <a:schemeClr val="dk1"/>
              </a:buClr>
              <a:buSzPts val="2800"/>
              <a:buNone/>
            </a:pPr>
            <a:r>
              <a:rPr lang="fr-FR" sz="2800"/>
              <a:t>       </a:t>
            </a:r>
            <a:endParaRPr/>
          </a:p>
          <a:p>
            <a:pPr indent="-85725" lvl="0" marL="85725" rtl="0" algn="just">
              <a:spcBef>
                <a:spcPts val="560"/>
              </a:spcBef>
              <a:spcAft>
                <a:spcPts val="0"/>
              </a:spcAft>
              <a:buClr>
                <a:schemeClr val="dk1"/>
              </a:buClr>
              <a:buSzPts val="2800"/>
              <a:buNone/>
            </a:pPr>
            <a:r>
              <a:rPr i="1" lang="fr-FR" sz="2800"/>
              <a:t>I</a:t>
            </a:r>
            <a:r>
              <a:rPr baseline="-25000" i="1" lang="fr-FR" sz="2800"/>
              <a:t>m</a:t>
            </a:r>
            <a:r>
              <a:rPr i="1" lang="fr-FR" sz="2800"/>
              <a:t> </a:t>
            </a:r>
            <a:r>
              <a:rPr lang="fr-FR" sz="2800"/>
              <a:t>est</a:t>
            </a:r>
            <a:r>
              <a:rPr i="1" lang="fr-FR" sz="2800"/>
              <a:t> </a:t>
            </a:r>
            <a:r>
              <a:rPr lang="fr-FR" sz="2800"/>
              <a:t>appelée matrice identité puisque   </a:t>
            </a:r>
            <a:r>
              <a:rPr i="1" lang="fr-FR" sz="2800"/>
              <a:t>AI</a:t>
            </a:r>
            <a:r>
              <a:rPr baseline="-25000" i="1" lang="fr-FR" sz="2800"/>
              <a:t>m</a:t>
            </a:r>
            <a:r>
              <a:rPr i="1" lang="fr-FR" sz="2800"/>
              <a:t> </a:t>
            </a:r>
            <a:r>
              <a:rPr lang="fr-FR" sz="2800"/>
              <a:t>= </a:t>
            </a:r>
            <a:r>
              <a:rPr i="1" lang="fr-FR" sz="2800"/>
              <a:t>I</a:t>
            </a:r>
            <a:r>
              <a:rPr baseline="-25000" i="1" lang="fr-FR" sz="2800"/>
              <a:t>m</a:t>
            </a:r>
            <a:r>
              <a:rPr i="1" lang="fr-FR" sz="2800"/>
              <a:t>A ∀</a:t>
            </a:r>
            <a:r>
              <a:rPr lang="fr-FR" sz="2800"/>
              <a:t> </a:t>
            </a:r>
            <a:r>
              <a:rPr i="1" lang="fr-FR" sz="2800"/>
              <a:t>A </a:t>
            </a:r>
            <a:r>
              <a:rPr lang="fr-FR" sz="2800"/>
              <a:t>et </a:t>
            </a:r>
            <a:r>
              <a:rPr i="1" lang="fr-FR" sz="2800"/>
              <a:t>I</a:t>
            </a:r>
            <a:r>
              <a:rPr baseline="-25000" i="1" lang="fr-FR" sz="2800"/>
              <a:t>m</a:t>
            </a:r>
            <a:r>
              <a:rPr i="1" lang="fr-FR" sz="2800"/>
              <a:t>. </a:t>
            </a:r>
            <a:r>
              <a:rPr lang="fr-FR" sz="2800"/>
              <a:t>L’inverse d’une matrice A de dimension  </a:t>
            </a:r>
            <a:r>
              <a:rPr i="1" lang="fr-FR" sz="2800"/>
              <a:t>m </a:t>
            </a:r>
            <a:r>
              <a:rPr lang="fr-FR" sz="2800"/>
              <a:t>× </a:t>
            </a:r>
            <a:r>
              <a:rPr i="1" lang="fr-FR" sz="2800"/>
              <a:t>m </a:t>
            </a:r>
            <a:r>
              <a:rPr lang="fr-FR" sz="2800"/>
              <a:t> </a:t>
            </a:r>
            <a:r>
              <a:rPr i="1" lang="fr-FR" sz="2800"/>
              <a:t> </a:t>
            </a:r>
            <a:r>
              <a:rPr lang="fr-FR" sz="2800"/>
              <a:t>(si elle existe) est la matrice  </a:t>
            </a:r>
            <a:r>
              <a:rPr i="1" lang="fr-FR" sz="2800"/>
              <a:t>A</a:t>
            </a:r>
            <a:r>
              <a:rPr baseline="30000" lang="fr-FR" sz="2800"/>
              <a:t>-1</a:t>
            </a:r>
            <a:r>
              <a:rPr lang="fr-FR" sz="2800"/>
              <a:t> telle que </a:t>
            </a:r>
            <a:r>
              <a:rPr i="1" lang="fr-FR" sz="2800"/>
              <a:t>AA</a:t>
            </a:r>
            <a:r>
              <a:rPr baseline="30000" lang="fr-FR" sz="2800"/>
              <a:t>-1</a:t>
            </a:r>
            <a:r>
              <a:rPr lang="fr-FR" sz="2800"/>
              <a:t> = </a:t>
            </a:r>
            <a:r>
              <a:rPr i="1" lang="fr-FR" sz="2800"/>
              <a:t>A</a:t>
            </a:r>
            <a:r>
              <a:rPr baseline="30000" lang="fr-FR" sz="2800"/>
              <a:t>-1</a:t>
            </a:r>
            <a:r>
              <a:rPr lang="fr-FR" sz="2800"/>
              <a:t> </a:t>
            </a:r>
            <a:r>
              <a:rPr i="1" lang="fr-FR" sz="2800"/>
              <a:t>A </a:t>
            </a:r>
            <a:r>
              <a:rPr lang="fr-FR" sz="2800"/>
              <a:t>= </a:t>
            </a:r>
            <a:r>
              <a:rPr i="1" lang="fr-FR" sz="2800"/>
              <a:t>I</a:t>
            </a:r>
            <a:r>
              <a:rPr baseline="-25000" i="1" lang="fr-FR" sz="2800"/>
              <a:t>m</a:t>
            </a:r>
            <a:r>
              <a:rPr lang="fr-FR" sz="2800"/>
              <a:t>. Il existe des matrices n’ayant pas d’inverses mais s’il existe, il est unique.  Ainsi, on a:  </a:t>
            </a:r>
            <a:endParaRPr sz="2800"/>
          </a:p>
          <a:p>
            <a:pPr indent="-85725" lvl="0" marL="85725" rtl="0" algn="l">
              <a:spcBef>
                <a:spcPts val="480"/>
              </a:spcBef>
              <a:spcAft>
                <a:spcPts val="0"/>
              </a:spcAft>
              <a:buClr>
                <a:schemeClr val="dk1"/>
              </a:buClr>
              <a:buSzPts val="2400"/>
              <a:buNone/>
            </a:pPr>
            <a:r>
              <a:t/>
            </a:r>
            <a:endParaRPr sz="2400"/>
          </a:p>
        </p:txBody>
      </p:sp>
      <p:sp>
        <p:nvSpPr>
          <p:cNvPr id="305" name="Google Shape;305;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306" name="Google Shape;306;p30"/>
          <p:cNvPicPr preferRelativeResize="0"/>
          <p:nvPr/>
        </p:nvPicPr>
        <p:blipFill rotWithShape="1">
          <a:blip r:embed="rId3">
            <a:alphaModFix/>
          </a:blip>
          <a:srcRect b="0" l="0" r="0" t="0"/>
          <a:stretch/>
        </p:blipFill>
        <p:spPr>
          <a:xfrm>
            <a:off x="2411760" y="2708920"/>
            <a:ext cx="2952328" cy="64807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1"/>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Chiffrement de Hill  </a:t>
            </a:r>
            <a:r>
              <a:rPr lang="fr-FR" sz="2800">
                <a:solidFill>
                  <a:srgbClr val="FFFF00"/>
                </a:solidFill>
              </a:rPr>
              <a:t>(suite)</a:t>
            </a:r>
            <a:endParaRPr sz="3200"/>
          </a:p>
        </p:txBody>
      </p:sp>
      <p:sp>
        <p:nvSpPr>
          <p:cNvPr id="312" name="Google Shape;312;p31"/>
          <p:cNvSpPr txBox="1"/>
          <p:nvPr>
            <p:ph idx="1" type="body"/>
          </p:nvPr>
        </p:nvSpPr>
        <p:spPr>
          <a:xfrm>
            <a:off x="457200" y="1124744"/>
            <a:ext cx="8229600" cy="500141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None/>
            </a:pPr>
            <a:r>
              <a:rPr i="1" lang="fr-FR" sz="2800"/>
              <a:t>I</a:t>
            </a:r>
            <a:r>
              <a:rPr baseline="-25000" i="1" lang="fr-FR" sz="2800"/>
              <a:t>m</a:t>
            </a:r>
            <a:r>
              <a:rPr i="1" lang="fr-FR" sz="2800"/>
              <a:t> </a:t>
            </a:r>
            <a:r>
              <a:rPr lang="fr-FR" sz="2800"/>
              <a:t>est</a:t>
            </a:r>
            <a:r>
              <a:rPr i="1" lang="fr-FR" sz="2800"/>
              <a:t> </a:t>
            </a:r>
            <a:r>
              <a:rPr lang="fr-FR" sz="2800"/>
              <a:t>appelée matrice identité puisque   </a:t>
            </a:r>
            <a:r>
              <a:rPr i="1" lang="fr-FR" sz="2800"/>
              <a:t>AI</a:t>
            </a:r>
            <a:r>
              <a:rPr baseline="-25000" i="1" lang="fr-FR" sz="2800"/>
              <a:t>m</a:t>
            </a:r>
            <a:r>
              <a:rPr i="1" lang="fr-FR" sz="2800"/>
              <a:t> </a:t>
            </a:r>
            <a:r>
              <a:rPr lang="fr-FR" sz="2800"/>
              <a:t>= </a:t>
            </a:r>
            <a:r>
              <a:rPr i="1" lang="fr-FR" sz="2800"/>
              <a:t>I</a:t>
            </a:r>
            <a:r>
              <a:rPr baseline="-25000" i="1" lang="fr-FR" sz="2800"/>
              <a:t>m</a:t>
            </a:r>
            <a:r>
              <a:rPr i="1" lang="fr-FR" sz="2800"/>
              <a:t>A ∀</a:t>
            </a:r>
            <a:r>
              <a:rPr lang="fr-FR" sz="2800"/>
              <a:t> </a:t>
            </a:r>
            <a:r>
              <a:rPr i="1" lang="fr-FR" sz="2800"/>
              <a:t>A </a:t>
            </a:r>
            <a:r>
              <a:rPr lang="fr-FR" sz="2800"/>
              <a:t>et </a:t>
            </a:r>
            <a:r>
              <a:rPr i="1" lang="fr-FR" sz="2800"/>
              <a:t>I</a:t>
            </a:r>
            <a:r>
              <a:rPr baseline="-25000" i="1" lang="fr-FR" sz="2800"/>
              <a:t>m</a:t>
            </a:r>
            <a:r>
              <a:rPr i="1" lang="fr-FR" sz="2800"/>
              <a:t>. </a:t>
            </a:r>
            <a:r>
              <a:rPr lang="fr-FR" sz="2800"/>
              <a:t>L’inverse d’une matrice A de dimension  </a:t>
            </a:r>
            <a:r>
              <a:rPr i="1" lang="fr-FR" sz="2800"/>
              <a:t>m </a:t>
            </a:r>
            <a:r>
              <a:rPr lang="fr-FR" sz="2800"/>
              <a:t>× </a:t>
            </a:r>
            <a:r>
              <a:rPr i="1" lang="fr-FR" sz="2800"/>
              <a:t>m </a:t>
            </a:r>
            <a:r>
              <a:rPr lang="fr-FR" sz="2800"/>
              <a:t> </a:t>
            </a:r>
            <a:r>
              <a:rPr i="1" lang="fr-FR" sz="2800"/>
              <a:t> </a:t>
            </a:r>
            <a:r>
              <a:rPr lang="fr-FR" sz="2800"/>
              <a:t>(si elle existe) est la matrice  </a:t>
            </a:r>
            <a:r>
              <a:rPr i="1" lang="fr-FR" sz="2800"/>
              <a:t>A</a:t>
            </a:r>
            <a:r>
              <a:rPr baseline="30000" lang="fr-FR" sz="2800"/>
              <a:t>-1</a:t>
            </a:r>
            <a:r>
              <a:rPr lang="fr-FR" sz="2800"/>
              <a:t> telle que </a:t>
            </a:r>
            <a:r>
              <a:rPr i="1" lang="fr-FR" sz="2800"/>
              <a:t>AA</a:t>
            </a:r>
            <a:r>
              <a:rPr baseline="30000" lang="fr-FR" sz="2800"/>
              <a:t>-1</a:t>
            </a:r>
            <a:r>
              <a:rPr lang="fr-FR" sz="2800"/>
              <a:t> = </a:t>
            </a:r>
            <a:r>
              <a:rPr i="1" lang="fr-FR" sz="2800"/>
              <a:t>A</a:t>
            </a:r>
            <a:r>
              <a:rPr baseline="30000" lang="fr-FR" sz="2800"/>
              <a:t>-1</a:t>
            </a:r>
            <a:r>
              <a:rPr lang="fr-FR" sz="2800"/>
              <a:t> </a:t>
            </a:r>
            <a:r>
              <a:rPr i="1" lang="fr-FR" sz="2800"/>
              <a:t>A </a:t>
            </a:r>
            <a:r>
              <a:rPr lang="fr-FR" sz="2800"/>
              <a:t>= </a:t>
            </a:r>
            <a:r>
              <a:rPr i="1" lang="fr-FR" sz="2800"/>
              <a:t>I</a:t>
            </a:r>
            <a:r>
              <a:rPr baseline="-25000" i="1" lang="fr-FR" sz="2800"/>
              <a:t>m</a:t>
            </a:r>
            <a:r>
              <a:rPr lang="fr-FR" sz="2800"/>
              <a:t>. Il existe des matrices n’ayant pas d’inverses mais s’il existe, il est unique.  Ainsi, on a:  </a:t>
            </a:r>
            <a:endParaRPr sz="2800"/>
          </a:p>
          <a:p>
            <a:pPr indent="-342900" lvl="0" marL="342900" rtl="0" algn="l">
              <a:spcBef>
                <a:spcPts val="240"/>
              </a:spcBef>
              <a:spcAft>
                <a:spcPts val="0"/>
              </a:spcAft>
              <a:buClr>
                <a:schemeClr val="dk1"/>
              </a:buClr>
              <a:buSzPts val="1200"/>
              <a:buNone/>
            </a:pPr>
            <a:r>
              <a:rPr lang="fr-FR" sz="1200"/>
              <a:t>                                                                                                                                                                                    </a:t>
            </a:r>
            <a:endParaRPr/>
          </a:p>
          <a:p>
            <a:pPr indent="-342900" lvl="0" marL="342900" rtl="0" algn="l">
              <a:spcBef>
                <a:spcPts val="240"/>
              </a:spcBef>
              <a:spcAft>
                <a:spcPts val="0"/>
              </a:spcAft>
              <a:buClr>
                <a:schemeClr val="dk1"/>
              </a:buClr>
              <a:buSzPts val="1200"/>
              <a:buNone/>
            </a:pPr>
            <a:r>
              <a:rPr lang="fr-FR" sz="1200"/>
              <a:t>                                                                                                                                                                                      </a:t>
            </a:r>
            <a:endParaRPr/>
          </a:p>
          <a:p>
            <a:pPr indent="-342900" lvl="0" marL="342900" rtl="0" algn="l">
              <a:spcBef>
                <a:spcPts val="240"/>
              </a:spcBef>
              <a:spcAft>
                <a:spcPts val="0"/>
              </a:spcAft>
              <a:buClr>
                <a:schemeClr val="dk1"/>
              </a:buClr>
              <a:buSzPts val="1200"/>
              <a:buNone/>
            </a:pPr>
            <a:r>
              <a:rPr lang="fr-FR" sz="1200"/>
              <a:t>                                                                                                                                                                                           </a:t>
            </a:r>
            <a:endParaRPr/>
          </a:p>
          <a:p>
            <a:pPr indent="-342900" lvl="0" marL="342900" rtl="0" algn="l">
              <a:spcBef>
                <a:spcPts val="360"/>
              </a:spcBef>
              <a:spcAft>
                <a:spcPts val="0"/>
              </a:spcAft>
              <a:buClr>
                <a:schemeClr val="dk1"/>
              </a:buClr>
              <a:buSzPts val="1200"/>
              <a:buNone/>
            </a:pPr>
            <a:r>
              <a:rPr lang="fr-FR" sz="1200"/>
              <a:t> </a:t>
            </a:r>
            <a:r>
              <a:rPr lang="fr-FR" sz="1800">
                <a:latin typeface="Arial"/>
                <a:ea typeface="Arial"/>
                <a:cs typeface="Arial"/>
                <a:sym typeface="Arial"/>
              </a:rPr>
              <a:t>Supposons que la clé K est :   ( 11   8)   </a:t>
            </a:r>
            <a:endParaRPr/>
          </a:p>
          <a:p>
            <a:pPr indent="-342900" lvl="0" marL="342900" rtl="0" algn="l">
              <a:spcBef>
                <a:spcPts val="360"/>
              </a:spcBef>
              <a:spcAft>
                <a:spcPts val="0"/>
              </a:spcAft>
              <a:buClr>
                <a:schemeClr val="dk1"/>
              </a:buClr>
              <a:buSzPts val="1200"/>
              <a:buNone/>
            </a:pPr>
            <a:r>
              <a:rPr lang="fr-FR" sz="1200"/>
              <a:t>                                                                                          </a:t>
            </a:r>
            <a:r>
              <a:rPr lang="fr-FR" sz="1800">
                <a:latin typeface="Arial"/>
                <a:ea typeface="Arial"/>
                <a:cs typeface="Arial"/>
                <a:sym typeface="Arial"/>
              </a:rPr>
              <a:t>(3      7)</a:t>
            </a:r>
            <a:endParaRPr/>
          </a:p>
          <a:p>
            <a:pPr indent="-342900" lvl="0" marL="342900" rtl="0" algn="l">
              <a:spcBef>
                <a:spcPts val="240"/>
              </a:spcBef>
              <a:spcAft>
                <a:spcPts val="0"/>
              </a:spcAft>
              <a:buClr>
                <a:schemeClr val="dk1"/>
              </a:buClr>
              <a:buSzPts val="1200"/>
              <a:buNone/>
            </a:pPr>
            <a:r>
              <a:t/>
            </a:r>
            <a:endParaRPr sz="1200"/>
          </a:p>
          <a:p>
            <a:pPr indent="-342900" lvl="0" marL="342900" rtl="0" algn="l">
              <a:spcBef>
                <a:spcPts val="400"/>
              </a:spcBef>
              <a:spcAft>
                <a:spcPts val="0"/>
              </a:spcAft>
              <a:buClr>
                <a:schemeClr val="dk1"/>
              </a:buClr>
              <a:buSzPts val="1200"/>
              <a:buNone/>
            </a:pPr>
            <a:r>
              <a:rPr lang="fr-FR" sz="1200"/>
              <a:t>                                                       </a:t>
            </a:r>
            <a:r>
              <a:rPr lang="fr-FR" sz="2000"/>
              <a:t>( 7    -8)                (7     -8)          ( 7   18)</a:t>
            </a:r>
            <a:endParaRPr sz="2000"/>
          </a:p>
          <a:p>
            <a:pPr indent="-342900" lvl="0" marL="342900" rtl="0" algn="l">
              <a:spcBef>
                <a:spcPts val="400"/>
              </a:spcBef>
              <a:spcAft>
                <a:spcPts val="0"/>
              </a:spcAft>
              <a:buClr>
                <a:schemeClr val="dk1"/>
              </a:buClr>
              <a:buSzPts val="2000"/>
              <a:buNone/>
            </a:pPr>
            <a:r>
              <a:rPr lang="fr-FR" sz="2000"/>
              <a:t>  alors  K</a:t>
            </a:r>
            <a:r>
              <a:rPr baseline="30000" lang="fr-FR" sz="2000"/>
              <a:t>-1</a:t>
            </a:r>
            <a:r>
              <a:rPr lang="fr-FR" sz="2000"/>
              <a:t>= 1/detK (-3   11)  = 1/53  (-3   11)  =   1(23  11)     </a:t>
            </a:r>
            <a:endParaRPr sz="2000"/>
          </a:p>
        </p:txBody>
      </p:sp>
      <p:sp>
        <p:nvSpPr>
          <p:cNvPr id="313" name="Google Shape;31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314" name="Google Shape;314;p31"/>
          <p:cNvPicPr preferRelativeResize="0"/>
          <p:nvPr/>
        </p:nvPicPr>
        <p:blipFill rotWithShape="1">
          <a:blip r:embed="rId3">
            <a:alphaModFix/>
          </a:blip>
          <a:srcRect b="0" l="0" r="0" t="0"/>
          <a:stretch/>
        </p:blipFill>
        <p:spPr>
          <a:xfrm>
            <a:off x="2195736" y="3291840"/>
            <a:ext cx="4896544" cy="569208"/>
          </a:xfrm>
          <a:prstGeom prst="rect">
            <a:avLst/>
          </a:prstGeom>
          <a:noFill/>
          <a:ln>
            <a:noFill/>
          </a:ln>
        </p:spPr>
      </p:pic>
      <p:pic>
        <p:nvPicPr>
          <p:cNvPr id="315" name="Google Shape;315;p31"/>
          <p:cNvPicPr preferRelativeResize="0"/>
          <p:nvPr/>
        </p:nvPicPr>
        <p:blipFill rotWithShape="1">
          <a:blip r:embed="rId4">
            <a:alphaModFix/>
          </a:blip>
          <a:srcRect b="0" l="0" r="0" t="0"/>
          <a:stretch/>
        </p:blipFill>
        <p:spPr>
          <a:xfrm>
            <a:off x="2627784" y="5589240"/>
            <a:ext cx="1800200" cy="57073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2"/>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Chiffrement de Hill  </a:t>
            </a:r>
            <a:r>
              <a:rPr lang="fr-FR" sz="2800">
                <a:solidFill>
                  <a:srgbClr val="FFFF00"/>
                </a:solidFill>
              </a:rPr>
              <a:t>(suite)</a:t>
            </a:r>
            <a:endParaRPr sz="3200"/>
          </a:p>
        </p:txBody>
      </p:sp>
      <p:sp>
        <p:nvSpPr>
          <p:cNvPr id="321" name="Google Shape;321;p32"/>
          <p:cNvSpPr txBox="1"/>
          <p:nvPr>
            <p:ph idx="1" type="body"/>
          </p:nvPr>
        </p:nvSpPr>
        <p:spPr>
          <a:xfrm>
            <a:off x="457200" y="908720"/>
            <a:ext cx="8229600" cy="521744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800"/>
              <a:buNone/>
            </a:pPr>
            <a:r>
              <a:rPr lang="fr-FR" sz="2800"/>
              <a:t>Supposons qu’on veuille  chiffrer le texte en clair </a:t>
            </a:r>
            <a:r>
              <a:rPr i="1" lang="fr-FR" sz="2800"/>
              <a:t>EURO</a:t>
            </a:r>
            <a:r>
              <a:rPr lang="fr-FR" sz="2800"/>
              <a:t>. 17, 14). Puisque la matrice de chiffrement est de dimension 2x2, on décompose le plaintext en deux digrammes EU et RO correspondant respectivement à (4, 20) et (17, 14). </a:t>
            </a:r>
            <a:endParaRPr/>
          </a:p>
          <a:p>
            <a:pPr indent="-342900" lvl="0" marL="342900" rtl="0" algn="l">
              <a:spcBef>
                <a:spcPts val="560"/>
              </a:spcBef>
              <a:spcAft>
                <a:spcPts val="0"/>
              </a:spcAft>
              <a:buClr>
                <a:schemeClr val="dk1"/>
              </a:buClr>
              <a:buSzPts val="2800"/>
              <a:buNone/>
            </a:pPr>
            <a:r>
              <a:rPr lang="fr-FR" sz="2800"/>
              <a:t>          (11  8)</a:t>
            </a:r>
            <a:endParaRPr/>
          </a:p>
          <a:p>
            <a:pPr indent="-342900" lvl="0" marL="342900" rtl="0" algn="l">
              <a:spcBef>
                <a:spcPts val="560"/>
              </a:spcBef>
              <a:spcAft>
                <a:spcPts val="0"/>
              </a:spcAft>
              <a:buClr>
                <a:schemeClr val="dk1"/>
              </a:buClr>
              <a:buSzPts val="2800"/>
              <a:buNone/>
            </a:pPr>
            <a:r>
              <a:rPr lang="fr-FR" sz="2800"/>
              <a:t>(4,20)(3    7) = (44+60, 32+140) = (0, 16)   → (A, Q)   et</a:t>
            </a:r>
            <a:endParaRPr/>
          </a:p>
          <a:p>
            <a:pPr indent="-342900" lvl="0" marL="342900" rtl="0" algn="l">
              <a:spcBef>
                <a:spcPts val="560"/>
              </a:spcBef>
              <a:spcAft>
                <a:spcPts val="0"/>
              </a:spcAft>
              <a:buClr>
                <a:schemeClr val="dk1"/>
              </a:buClr>
              <a:buSzPts val="2800"/>
              <a:buNone/>
            </a:pPr>
            <a:r>
              <a:rPr lang="fr-FR" sz="2800"/>
              <a:t>              (11   8)</a:t>
            </a:r>
            <a:endParaRPr/>
          </a:p>
          <a:p>
            <a:pPr indent="-342900" lvl="0" marL="342900" rtl="0" algn="l">
              <a:spcBef>
                <a:spcPts val="560"/>
              </a:spcBef>
              <a:spcAft>
                <a:spcPts val="0"/>
              </a:spcAft>
              <a:buClr>
                <a:schemeClr val="dk1"/>
              </a:buClr>
              <a:buSzPts val="2800"/>
              <a:buNone/>
            </a:pPr>
            <a:r>
              <a:rPr lang="fr-FR" sz="2800"/>
              <a:t>(17, 14) ( 3    7) = (187 + 42,  136 +  98) = (21, 0) → (V,A)</a:t>
            </a:r>
            <a:endParaRPr/>
          </a:p>
          <a:p>
            <a:pPr indent="0" lvl="0" marL="0" rtl="0" algn="l">
              <a:spcBef>
                <a:spcPts val="560"/>
              </a:spcBef>
              <a:spcAft>
                <a:spcPts val="0"/>
              </a:spcAft>
              <a:buClr>
                <a:schemeClr val="dk1"/>
              </a:buClr>
              <a:buSzPts val="2800"/>
              <a:buNone/>
            </a:pPr>
            <a:r>
              <a:rPr lang="fr-FR" sz="2800"/>
              <a:t>D’où  le texte chiffré correspondant au texte en clair EURO est AQNA </a:t>
            </a:r>
            <a:endParaRPr/>
          </a:p>
          <a:p>
            <a:pPr indent="-342900" lvl="0" marL="342900" rtl="0" algn="l">
              <a:spcBef>
                <a:spcPts val="480"/>
              </a:spcBef>
              <a:spcAft>
                <a:spcPts val="0"/>
              </a:spcAft>
              <a:buClr>
                <a:schemeClr val="dk1"/>
              </a:buClr>
              <a:buSzPts val="2400"/>
              <a:buNone/>
            </a:pPr>
            <a:r>
              <a:t/>
            </a:r>
            <a:endParaRPr sz="2400"/>
          </a:p>
        </p:txBody>
      </p:sp>
      <p:sp>
        <p:nvSpPr>
          <p:cNvPr id="322" name="Google Shape;322;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3"/>
          <p:cNvSpPr txBox="1"/>
          <p:nvPr>
            <p:ph type="title"/>
          </p:nvPr>
        </p:nvSpPr>
        <p:spPr>
          <a:xfrm>
            <a:off x="457200" y="274638"/>
            <a:ext cx="822960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FF00"/>
              </a:buClr>
              <a:buSzPct val="100000"/>
              <a:buFont typeface="Calibri"/>
              <a:buNone/>
            </a:pPr>
            <a:r>
              <a:rPr lang="fr-FR" sz="3600">
                <a:solidFill>
                  <a:srgbClr val="FFFF00"/>
                </a:solidFill>
              </a:rPr>
              <a:t>Chiffrement de Hill  </a:t>
            </a:r>
            <a:r>
              <a:rPr lang="fr-FR" sz="3200">
                <a:solidFill>
                  <a:srgbClr val="FFFF00"/>
                </a:solidFill>
              </a:rPr>
              <a:t>(suite)</a:t>
            </a:r>
            <a:endParaRPr sz="3600"/>
          </a:p>
        </p:txBody>
      </p:sp>
      <p:sp>
        <p:nvSpPr>
          <p:cNvPr id="328" name="Google Shape;328;p33"/>
          <p:cNvSpPr txBox="1"/>
          <p:nvPr>
            <p:ph idx="1" type="body"/>
          </p:nvPr>
        </p:nvSpPr>
        <p:spPr>
          <a:xfrm>
            <a:off x="457200" y="908720"/>
            <a:ext cx="8229600" cy="547260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None/>
            </a:pPr>
            <a:r>
              <a:rPr lang="fr-FR" sz="2800"/>
              <a:t>Pour déchiffrer AQVA, on procède comme suit:</a:t>
            </a:r>
            <a:endParaRPr/>
          </a:p>
          <a:p>
            <a:pPr indent="-342900" lvl="0" marL="342900" rtl="0" algn="l">
              <a:spcBef>
                <a:spcPts val="480"/>
              </a:spcBef>
              <a:spcAft>
                <a:spcPts val="0"/>
              </a:spcAft>
              <a:buClr>
                <a:schemeClr val="dk1"/>
              </a:buClr>
              <a:buSzPts val="2400"/>
              <a:buNone/>
            </a:pPr>
            <a:r>
              <a:rPr lang="fr-FR" sz="2400"/>
              <a:t>            (7   18)</a:t>
            </a:r>
            <a:endParaRPr/>
          </a:p>
          <a:p>
            <a:pPr indent="-342900" lvl="0" marL="342900" rtl="0" algn="l">
              <a:spcBef>
                <a:spcPts val="480"/>
              </a:spcBef>
              <a:spcAft>
                <a:spcPts val="0"/>
              </a:spcAft>
              <a:buClr>
                <a:schemeClr val="dk1"/>
              </a:buClr>
              <a:buSzPts val="2400"/>
              <a:buNone/>
            </a:pPr>
            <a:r>
              <a:rPr lang="fr-FR" sz="2400"/>
              <a:t>(0, 16)(23  11) =  (16*23, 16*11) = (4, 20) → (E, U)   et       </a:t>
            </a:r>
            <a:endParaRPr/>
          </a:p>
          <a:p>
            <a:pPr indent="-342900" lvl="0" marL="342900" rtl="0" algn="l">
              <a:spcBef>
                <a:spcPts val="480"/>
              </a:spcBef>
              <a:spcAft>
                <a:spcPts val="0"/>
              </a:spcAft>
              <a:buClr>
                <a:schemeClr val="dk1"/>
              </a:buClr>
              <a:buSzPts val="2400"/>
              <a:buNone/>
            </a:pPr>
            <a:r>
              <a:rPr lang="fr-FR" sz="2400"/>
              <a:t>           (7    18)</a:t>
            </a:r>
            <a:endParaRPr sz="2400"/>
          </a:p>
          <a:p>
            <a:pPr indent="-342900" lvl="0" marL="342900" rtl="0" algn="l">
              <a:spcBef>
                <a:spcPts val="480"/>
              </a:spcBef>
              <a:spcAft>
                <a:spcPts val="0"/>
              </a:spcAft>
              <a:buClr>
                <a:schemeClr val="dk1"/>
              </a:buClr>
              <a:buSzPts val="2400"/>
              <a:buNone/>
            </a:pPr>
            <a:r>
              <a:rPr lang="fr-FR" sz="2400"/>
              <a:t>(21, 0)(23  11)  = (147, 378)  ≡  (17, 14)  → (R, O)  </a:t>
            </a:r>
            <a:endParaRPr sz="2400"/>
          </a:p>
          <a:p>
            <a:pPr indent="-342900" lvl="0" marL="342900" rtl="0" algn="l">
              <a:spcBef>
                <a:spcPts val="560"/>
              </a:spcBef>
              <a:spcAft>
                <a:spcPts val="0"/>
              </a:spcAft>
              <a:buClr>
                <a:schemeClr val="dk1"/>
              </a:buClr>
              <a:buSzPts val="2800"/>
              <a:buNone/>
            </a:pPr>
            <a:r>
              <a:rPr lang="fr-FR" sz="2800"/>
              <a:t> Le texte en clair est bien obtenu.        </a:t>
            </a:r>
            <a:endParaRPr/>
          </a:p>
          <a:p>
            <a:pPr indent="0" lvl="0" marL="0" rtl="0" algn="just">
              <a:spcBef>
                <a:spcPts val="560"/>
              </a:spcBef>
              <a:spcAft>
                <a:spcPts val="0"/>
              </a:spcAft>
              <a:buClr>
                <a:schemeClr val="dk1"/>
              </a:buClr>
              <a:buSzPts val="2800"/>
              <a:buNone/>
            </a:pPr>
            <a:r>
              <a:rPr lang="fr-FR" sz="2800"/>
              <a:t>Le déchiffrement n’est possible que si </a:t>
            </a:r>
            <a:r>
              <a:rPr i="1" lang="fr-FR" sz="2800"/>
              <a:t>K </a:t>
            </a:r>
            <a:r>
              <a:rPr lang="fr-FR" sz="2800"/>
              <a:t>est inversible.  L’inversion d’une matrice (carrée) dépend de la valeur de son déterminant. Une matrice réelle K est inversible si et seulement si son déterminant est différent de 0. Comme on travail dans Z</a:t>
            </a:r>
            <a:r>
              <a:rPr baseline="-25000" lang="fr-FR" sz="2800"/>
              <a:t>26</a:t>
            </a:r>
            <a:r>
              <a:rPr lang="fr-FR" sz="2800"/>
              <a:t>  K a une matrice inverse modulo 26 ssi pgcd (det K, 26) = 1.</a:t>
            </a:r>
            <a:endParaRPr/>
          </a:p>
          <a:p>
            <a:pPr indent="-342900" lvl="0" marL="342900" rtl="0" algn="l">
              <a:spcBef>
                <a:spcPts val="480"/>
              </a:spcBef>
              <a:spcAft>
                <a:spcPts val="0"/>
              </a:spcAft>
              <a:buClr>
                <a:schemeClr val="dk1"/>
              </a:buClr>
              <a:buSzPts val="2400"/>
              <a:buNone/>
            </a:pPr>
            <a:r>
              <a:t/>
            </a:r>
            <a:endParaRPr sz="2400"/>
          </a:p>
        </p:txBody>
      </p:sp>
      <p:sp>
        <p:nvSpPr>
          <p:cNvPr id="329" name="Google Shape;32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4"/>
          <p:cNvSpPr txBox="1"/>
          <p:nvPr>
            <p:ph type="title"/>
          </p:nvPr>
        </p:nvSpPr>
        <p:spPr>
          <a:xfrm>
            <a:off x="457200" y="0"/>
            <a:ext cx="8229600" cy="78579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Cryptographie à Clé Symétrique</a:t>
            </a:r>
            <a:endParaRPr sz="3200">
              <a:solidFill>
                <a:srgbClr val="FFFF00"/>
              </a:solidFill>
            </a:endParaRPr>
          </a:p>
        </p:txBody>
      </p:sp>
      <p:sp>
        <p:nvSpPr>
          <p:cNvPr id="335" name="Google Shape;335;p34"/>
          <p:cNvSpPr txBox="1"/>
          <p:nvPr>
            <p:ph idx="1" type="body"/>
          </p:nvPr>
        </p:nvSpPr>
        <p:spPr>
          <a:xfrm>
            <a:off x="457200" y="1000108"/>
            <a:ext cx="8229600" cy="5126055"/>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70C0"/>
              </a:buClr>
              <a:buSzPts val="2600"/>
              <a:buChar char="•"/>
            </a:pPr>
            <a:r>
              <a:rPr lang="fr-FR" sz="2600">
                <a:solidFill>
                  <a:srgbClr val="0070C0"/>
                </a:solidFill>
              </a:rPr>
              <a:t>Techniques Modernes</a:t>
            </a:r>
            <a:endParaRPr/>
          </a:p>
          <a:p>
            <a:pPr indent="-342900" lvl="0" marL="342900" rtl="0" algn="just">
              <a:spcBef>
                <a:spcPts val="520"/>
              </a:spcBef>
              <a:spcAft>
                <a:spcPts val="0"/>
              </a:spcAft>
              <a:buClr>
                <a:schemeClr val="dk1"/>
              </a:buClr>
              <a:buSzPts val="2600"/>
              <a:buNone/>
            </a:pPr>
            <a:r>
              <a:rPr lang="fr-FR" sz="2600"/>
              <a:t>     Avènement numérique → changement des paradigmes du chiffrement symétrique.  Formalisation de la discipline mais la conception des systèmes de chiffrement garde son aspect artisanal.</a:t>
            </a:r>
            <a:endParaRPr/>
          </a:p>
          <a:p>
            <a:pPr indent="-342900" lvl="0" marL="342900" rtl="0" algn="l">
              <a:spcBef>
                <a:spcPts val="520"/>
              </a:spcBef>
              <a:spcAft>
                <a:spcPts val="0"/>
              </a:spcAft>
              <a:buClr>
                <a:schemeClr val="dk1"/>
              </a:buClr>
              <a:buSzPts val="2600"/>
              <a:buChar char="•"/>
            </a:pPr>
            <a:r>
              <a:rPr lang="fr-FR" sz="2600"/>
              <a:t>Deux type d’algorithmes  de chiffrement:</a:t>
            </a:r>
            <a:endParaRPr/>
          </a:p>
          <a:p>
            <a:pPr indent="-342900" lvl="0" marL="684000" rtl="0" algn="just">
              <a:spcBef>
                <a:spcPts val="520"/>
              </a:spcBef>
              <a:spcAft>
                <a:spcPts val="0"/>
              </a:spcAft>
              <a:buClr>
                <a:srgbClr val="009900"/>
              </a:buClr>
              <a:buSzPts val="2600"/>
              <a:buFont typeface="Noto Sans Symbols"/>
              <a:buChar char="⮚"/>
            </a:pPr>
            <a:r>
              <a:rPr lang="fr-FR" sz="2600">
                <a:solidFill>
                  <a:srgbClr val="009900"/>
                </a:solidFill>
              </a:rPr>
              <a:t>Algorithmes à blocs </a:t>
            </a:r>
            <a:r>
              <a:rPr lang="fr-FR" sz="2600"/>
              <a:t>recevant en entrée des données  découpées en blocs de taille fixe de </a:t>
            </a:r>
            <a:r>
              <a:rPr i="1" lang="fr-FR" sz="2600"/>
              <a:t>n</a:t>
            </a:r>
            <a:r>
              <a:rPr lang="fr-FR" sz="2600"/>
              <a:t> bits (entre 32 et 512 bits) et en génèrent des blocs chiffrés</a:t>
            </a:r>
            <a:r>
              <a:rPr i="1" lang="fr-FR" sz="2600"/>
              <a:t> </a:t>
            </a:r>
            <a:r>
              <a:rPr lang="fr-FR" sz="2600"/>
              <a:t>en sortie selon une transformation invariable.</a:t>
            </a:r>
            <a:endParaRPr/>
          </a:p>
          <a:p>
            <a:pPr indent="-342900" lvl="0" marL="684000" rtl="0" algn="just">
              <a:spcBef>
                <a:spcPts val="520"/>
              </a:spcBef>
              <a:spcAft>
                <a:spcPts val="0"/>
              </a:spcAft>
              <a:buClr>
                <a:schemeClr val="dk1"/>
              </a:buClr>
              <a:buSzPts val="2600"/>
              <a:buNone/>
            </a:pPr>
            <a:r>
              <a:rPr lang="fr-FR" sz="2600"/>
              <a:t>     DES: ancêtre (bloc de taille 64 bits), devenu obsolète et remplacé par AES (128 bits) Blowfish, Towofish  alternatives à AES.</a:t>
            </a:r>
            <a:endParaRPr/>
          </a:p>
        </p:txBody>
      </p:sp>
      <p:sp>
        <p:nvSpPr>
          <p:cNvPr id="336" name="Google Shape;336;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5"/>
          <p:cNvSpPr txBox="1"/>
          <p:nvPr>
            <p:ph type="title"/>
          </p:nvPr>
        </p:nvSpPr>
        <p:spPr>
          <a:xfrm>
            <a:off x="457200" y="0"/>
            <a:ext cx="8229600" cy="78579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Cryptographie à Clé Symétrique</a:t>
            </a:r>
            <a:endParaRPr sz="3200">
              <a:solidFill>
                <a:srgbClr val="FFFF00"/>
              </a:solidFill>
            </a:endParaRPr>
          </a:p>
        </p:txBody>
      </p:sp>
      <p:sp>
        <p:nvSpPr>
          <p:cNvPr id="342" name="Google Shape;342;p35"/>
          <p:cNvSpPr txBox="1"/>
          <p:nvPr>
            <p:ph idx="1" type="body"/>
          </p:nvPr>
        </p:nvSpPr>
        <p:spPr>
          <a:xfrm>
            <a:off x="457200" y="1000108"/>
            <a:ext cx="8229600" cy="5500726"/>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009900"/>
              </a:buClr>
              <a:buSzPts val="2600"/>
              <a:buFont typeface="Noto Sans Symbols"/>
              <a:buChar char="⮚"/>
            </a:pPr>
            <a:r>
              <a:rPr lang="fr-FR" sz="2600">
                <a:solidFill>
                  <a:srgbClr val="009900"/>
                </a:solidFill>
              </a:rPr>
              <a:t>Algorithmes par flots </a:t>
            </a:r>
            <a:r>
              <a:rPr lang="fr-FR" sz="2600"/>
              <a:t>(flux): traitent des données  de longueur quelconque sans découpage, par exemple:</a:t>
            </a:r>
            <a:endParaRPr/>
          </a:p>
          <a:p>
            <a:pPr indent="-342900" lvl="0" marL="684000" rtl="0" algn="just">
              <a:spcBef>
                <a:spcPts val="520"/>
              </a:spcBef>
              <a:spcAft>
                <a:spcPts val="0"/>
              </a:spcAft>
              <a:buClr>
                <a:schemeClr val="dk1"/>
              </a:buClr>
              <a:buSzPts val="2600"/>
              <a:buFont typeface="Noto Sans Symbols"/>
              <a:buChar char="▪"/>
            </a:pPr>
            <a:r>
              <a:rPr lang="fr-FR" sz="2600"/>
              <a:t>A5/1  algorithme (1994), utilisé pour chiffrer les communications  radio entre mobile et station relais la plus proche (GSM);</a:t>
            </a:r>
            <a:endParaRPr/>
          </a:p>
          <a:p>
            <a:pPr indent="-342900" lvl="0" marL="684000" rtl="0" algn="l">
              <a:spcBef>
                <a:spcPts val="520"/>
              </a:spcBef>
              <a:spcAft>
                <a:spcPts val="0"/>
              </a:spcAft>
              <a:buClr>
                <a:schemeClr val="dk1"/>
              </a:buClr>
              <a:buSzPts val="2600"/>
              <a:buFont typeface="Noto Sans Symbols"/>
              <a:buChar char="▪"/>
            </a:pPr>
            <a:r>
              <a:rPr lang="fr-FR" sz="2600"/>
              <a:t>RC4, plus répandu (1987), utilisé dans WEP du Wifi</a:t>
            </a:r>
            <a:endParaRPr/>
          </a:p>
          <a:p>
            <a:pPr indent="-342900" lvl="0" marL="684000" rtl="0" algn="l">
              <a:spcBef>
                <a:spcPts val="520"/>
              </a:spcBef>
              <a:spcAft>
                <a:spcPts val="0"/>
              </a:spcAft>
              <a:buClr>
                <a:schemeClr val="dk1"/>
              </a:buClr>
              <a:buSzPts val="2600"/>
              <a:buFont typeface="Noto Sans Symbols"/>
              <a:buChar char="▪"/>
            </a:pPr>
            <a:r>
              <a:rPr lang="fr-FR" sz="2600"/>
              <a:t>E0, utilisé dans Bluetooth</a:t>
            </a:r>
            <a:endParaRPr/>
          </a:p>
          <a:p>
            <a:pPr indent="-342900" lvl="0" marL="540000" rtl="0" algn="just">
              <a:spcBef>
                <a:spcPts val="520"/>
              </a:spcBef>
              <a:spcAft>
                <a:spcPts val="0"/>
              </a:spcAft>
              <a:buClr>
                <a:srgbClr val="3333FF"/>
              </a:buClr>
              <a:buSzPts val="2600"/>
              <a:buNone/>
            </a:pPr>
            <a:r>
              <a:rPr lang="fr-FR" sz="2600">
                <a:solidFill>
                  <a:srgbClr val="3333FF"/>
                </a:solidFill>
              </a:rPr>
              <a:t>Chiffrement par flot </a:t>
            </a:r>
            <a:r>
              <a:rPr lang="fr-FR" sz="2600"/>
              <a:t>: générateur de nombres pseudo aléatoires  + XOR entre  un bit en sortie du générateur et un bit de données. Les bits du texte en clair sont chiffrés un à un et la transformation  varie durant le cryptage. Ce dernier ne dépend que de l’état courant.</a:t>
            </a:r>
            <a:endParaRPr/>
          </a:p>
          <a:p>
            <a:pPr indent="-177800" lvl="0" marL="342900" rtl="0" algn="l">
              <a:spcBef>
                <a:spcPts val="520"/>
              </a:spcBef>
              <a:spcAft>
                <a:spcPts val="0"/>
              </a:spcAft>
              <a:buClr>
                <a:schemeClr val="dk1"/>
              </a:buClr>
              <a:buSzPts val="2600"/>
              <a:buNone/>
            </a:pPr>
            <a:r>
              <a:t/>
            </a:r>
            <a:endParaRPr sz="2600"/>
          </a:p>
        </p:txBody>
      </p:sp>
      <p:sp>
        <p:nvSpPr>
          <p:cNvPr id="343" name="Google Shape;34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6"/>
          <p:cNvSpPr txBox="1"/>
          <p:nvPr>
            <p:ph type="title"/>
          </p:nvPr>
        </p:nvSpPr>
        <p:spPr>
          <a:xfrm>
            <a:off x="457200" y="0"/>
            <a:ext cx="8229600" cy="7143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Cryptographie à Clé Symétrique</a:t>
            </a:r>
            <a:endParaRPr sz="3200">
              <a:solidFill>
                <a:srgbClr val="FFFF00"/>
              </a:solidFill>
            </a:endParaRPr>
          </a:p>
        </p:txBody>
      </p:sp>
      <p:sp>
        <p:nvSpPr>
          <p:cNvPr id="349" name="Google Shape;349;p36"/>
          <p:cNvSpPr txBox="1"/>
          <p:nvPr>
            <p:ph idx="1" type="body"/>
          </p:nvPr>
        </p:nvSpPr>
        <p:spPr>
          <a:xfrm>
            <a:off x="457200" y="857232"/>
            <a:ext cx="8229600" cy="5786478"/>
          </a:xfrm>
          <a:prstGeom prst="rect">
            <a:avLst/>
          </a:prstGeom>
          <a:noFill/>
          <a:ln>
            <a:noFill/>
          </a:ln>
        </p:spPr>
        <p:txBody>
          <a:bodyPr anchorCtr="0" anchor="t" bIns="45700" lIns="91425" spcFirstLastPara="1" rIns="91425" wrap="square" tIns="45700">
            <a:normAutofit/>
          </a:bodyPr>
          <a:lstStyle/>
          <a:p>
            <a:pPr indent="-74613" lvl="0" marL="271463" rtl="0" algn="just">
              <a:spcBef>
                <a:spcPts val="0"/>
              </a:spcBef>
              <a:spcAft>
                <a:spcPts val="0"/>
              </a:spcAft>
              <a:buClr>
                <a:schemeClr val="dk1"/>
              </a:buClr>
              <a:buSzPts val="2600"/>
              <a:buNone/>
            </a:pPr>
            <a:r>
              <a:rPr lang="fr-FR" sz="2600"/>
              <a:t>Chiffrement  par blocs  peut être converti en chiffrement par flots en chiffrant les blocs indépendamment les uns des autres ou en effectuant XOR entre résultats successifs chainés. Il peut être utilisé comme fonction de hachage.</a:t>
            </a:r>
            <a:endParaRPr/>
          </a:p>
          <a:p>
            <a:pPr indent="-342900" lvl="0" marL="342900" rtl="0" algn="just">
              <a:spcBef>
                <a:spcPts val="520"/>
              </a:spcBef>
              <a:spcAft>
                <a:spcPts val="0"/>
              </a:spcAft>
              <a:buClr>
                <a:schemeClr val="dk1"/>
              </a:buClr>
              <a:buSzPts val="2600"/>
              <a:buChar char="•"/>
            </a:pPr>
            <a:r>
              <a:rPr lang="fr-FR" sz="2600"/>
              <a:t>Le chiffrement à flot est plus rapide que le chiffrement à blocs et présente moins de complexité hard. Toutefois, lorsqu’il est mal utilisé, le chiffrement à flot peut être confronté à de sérieux problèmes de sécurité: </a:t>
            </a:r>
            <a:endParaRPr/>
          </a:p>
          <a:p>
            <a:pPr indent="-342900" lvl="0" marL="342900" rtl="0" algn="l">
              <a:spcBef>
                <a:spcPts val="520"/>
              </a:spcBef>
              <a:spcAft>
                <a:spcPts val="0"/>
              </a:spcAft>
              <a:buClr>
                <a:schemeClr val="dk1"/>
              </a:buClr>
              <a:buSzPts val="2600"/>
              <a:buChar char="•"/>
            </a:pPr>
            <a:r>
              <a:rPr lang="fr-FR" sz="2600"/>
              <a:t>Chiffrement et déchiffrement  avec XOR</a:t>
            </a:r>
            <a:endParaRPr/>
          </a:p>
          <a:p>
            <a:pPr indent="-342900" lvl="0" marL="342900" rtl="0" algn="l">
              <a:spcBef>
                <a:spcPts val="520"/>
              </a:spcBef>
              <a:spcAft>
                <a:spcPts val="0"/>
              </a:spcAft>
              <a:buClr>
                <a:schemeClr val="dk1"/>
              </a:buClr>
              <a:buSzPts val="2600"/>
              <a:buNone/>
            </a:pPr>
            <a:r>
              <a:rPr lang="fr-FR" sz="2600"/>
              <a:t>      Soit l’opérateur booléen XOR</a:t>
            </a:r>
            <a:endParaRPr/>
          </a:p>
          <a:p>
            <a:pPr indent="-342900" lvl="0" marL="342900" rtl="0" algn="l">
              <a:spcBef>
                <a:spcPts val="520"/>
              </a:spcBef>
              <a:spcAft>
                <a:spcPts val="0"/>
              </a:spcAft>
              <a:buClr>
                <a:schemeClr val="dk1"/>
              </a:buClr>
              <a:buSzPts val="2600"/>
              <a:buNone/>
            </a:pPr>
            <a:r>
              <a:rPr lang="fr-FR" sz="2600"/>
              <a:t>     Chiffrement du msg M avec clé K:  M   ⊕    K = C </a:t>
            </a:r>
            <a:endParaRPr/>
          </a:p>
          <a:p>
            <a:pPr indent="-342900" lvl="0" marL="342900" rtl="0" algn="l">
              <a:spcBef>
                <a:spcPts val="520"/>
              </a:spcBef>
              <a:spcAft>
                <a:spcPts val="0"/>
              </a:spcAft>
              <a:buClr>
                <a:schemeClr val="dk1"/>
              </a:buClr>
              <a:buSzPts val="2600"/>
              <a:buNone/>
            </a:pPr>
            <a:r>
              <a:rPr lang="fr-FR" sz="2600"/>
              <a:t>     Déchiffrement  du msg C  avec la clé K:</a:t>
            </a:r>
            <a:endParaRPr/>
          </a:p>
          <a:p>
            <a:pPr indent="-342900" lvl="0" marL="342900" rtl="0" algn="l">
              <a:spcBef>
                <a:spcPts val="520"/>
              </a:spcBef>
              <a:spcAft>
                <a:spcPts val="0"/>
              </a:spcAft>
              <a:buClr>
                <a:schemeClr val="dk1"/>
              </a:buClr>
              <a:buSzPts val="2600"/>
              <a:buNone/>
            </a:pPr>
            <a:r>
              <a:rPr lang="fr-FR" sz="2600"/>
              <a:t>     C    ⊕   K = (M ⊕    K)  ⊕    K = M   ⊕   (K  ⊕    K) = M</a:t>
            </a:r>
            <a:endParaRPr sz="2600"/>
          </a:p>
        </p:txBody>
      </p:sp>
      <p:sp>
        <p:nvSpPr>
          <p:cNvPr id="350" name="Google Shape;350;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7"/>
          <p:cNvSpPr txBox="1"/>
          <p:nvPr>
            <p:ph type="title"/>
          </p:nvPr>
        </p:nvSpPr>
        <p:spPr>
          <a:xfrm>
            <a:off x="457200" y="0"/>
            <a:ext cx="8229600" cy="78579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Cryptographie à Clé Symétrique</a:t>
            </a:r>
            <a:endParaRPr sz="3200">
              <a:solidFill>
                <a:srgbClr val="FFFF00"/>
              </a:solidFill>
            </a:endParaRPr>
          </a:p>
        </p:txBody>
      </p:sp>
      <p:sp>
        <p:nvSpPr>
          <p:cNvPr id="356" name="Google Shape;356;p37"/>
          <p:cNvSpPr txBox="1"/>
          <p:nvPr>
            <p:ph idx="1" type="body"/>
          </p:nvPr>
        </p:nvSpPr>
        <p:spPr>
          <a:xfrm>
            <a:off x="457200" y="785794"/>
            <a:ext cx="8229600" cy="564360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70C0"/>
              </a:buClr>
              <a:buSzPts val="2600"/>
              <a:buChar char="•"/>
            </a:pPr>
            <a:r>
              <a:rPr lang="fr-FR" sz="2600">
                <a:solidFill>
                  <a:srgbClr val="0070C0"/>
                </a:solidFill>
              </a:rPr>
              <a:t>Différents types de chiffrements par flux</a:t>
            </a:r>
            <a:endParaRPr/>
          </a:p>
          <a:p>
            <a:pPr indent="-342900" lvl="0" marL="342900" rtl="0" algn="just">
              <a:spcBef>
                <a:spcPts val="520"/>
              </a:spcBef>
              <a:spcAft>
                <a:spcPts val="0"/>
              </a:spcAft>
              <a:buClr>
                <a:schemeClr val="dk1"/>
              </a:buClr>
              <a:buSzPts val="2600"/>
              <a:buNone/>
            </a:pPr>
            <a:r>
              <a:rPr lang="fr-FR" sz="2600"/>
              <a:t>     Les chiffrements par flots (CPF) peuvent être vus comme approximation du chiffrement  incassable  théorique de Shannon  préconisant  une clé  (keystream)  de taille au moins égale à celle du texte en clair et complètement générée de manière aléatoire  → système pratiquement très encombrant à implémenter.</a:t>
            </a:r>
            <a:endParaRPr/>
          </a:p>
          <a:p>
            <a:pPr indent="-342900" lvl="0" marL="342900" rtl="0" algn="just">
              <a:spcBef>
                <a:spcPts val="520"/>
              </a:spcBef>
              <a:spcAft>
                <a:spcPts val="0"/>
              </a:spcAft>
              <a:buClr>
                <a:schemeClr val="dk1"/>
              </a:buClr>
              <a:buSzPts val="2600"/>
              <a:buNone/>
            </a:pPr>
            <a:r>
              <a:rPr lang="fr-FR" sz="2600"/>
              <a:t>     Un CPF génère des éléments successifs de la séquence de clé sur la base de l’état interne.  Cet état est mis à jour de deux manières:  Si l’état  change indépendamment  du message en clair ou chiffré, le chiffrement est classé comme  </a:t>
            </a:r>
            <a:r>
              <a:rPr i="1" lang="fr-FR" sz="2600">
                <a:solidFill>
                  <a:srgbClr val="0070C0"/>
                </a:solidFill>
              </a:rPr>
              <a:t>Synchrone</a:t>
            </a:r>
            <a:r>
              <a:rPr lang="fr-FR" sz="2600"/>
              <a:t>. Le chiffrement est dit </a:t>
            </a:r>
            <a:r>
              <a:rPr i="1" lang="fr-FR" sz="2600">
                <a:solidFill>
                  <a:srgbClr val="0070C0"/>
                </a:solidFill>
              </a:rPr>
              <a:t>auto-synchronisant </a:t>
            </a:r>
            <a:r>
              <a:rPr lang="fr-FR" sz="2600"/>
              <a:t>si la mise à jour  de son état dépend du texte chiffré antérieur.</a:t>
            </a:r>
            <a:endParaRPr i="1" sz="2600">
              <a:solidFill>
                <a:srgbClr val="0070C0"/>
              </a:solidFill>
            </a:endParaRPr>
          </a:p>
        </p:txBody>
      </p:sp>
      <p:sp>
        <p:nvSpPr>
          <p:cNvPr id="357" name="Google Shape;357;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8"/>
          <p:cNvSpPr txBox="1"/>
          <p:nvPr>
            <p:ph type="title"/>
          </p:nvPr>
        </p:nvSpPr>
        <p:spPr>
          <a:xfrm>
            <a:off x="457200" y="274638"/>
            <a:ext cx="8229600" cy="58259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Cryptographie à Clé Symétrique</a:t>
            </a:r>
            <a:endParaRPr sz="3200">
              <a:solidFill>
                <a:srgbClr val="FFFF00"/>
              </a:solidFill>
            </a:endParaRPr>
          </a:p>
        </p:txBody>
      </p:sp>
      <p:sp>
        <p:nvSpPr>
          <p:cNvPr id="363" name="Google Shape;363;p38"/>
          <p:cNvSpPr txBox="1"/>
          <p:nvPr>
            <p:ph idx="1" type="body"/>
          </p:nvPr>
        </p:nvSpPr>
        <p:spPr>
          <a:xfrm>
            <a:off x="357158" y="1000108"/>
            <a:ext cx="8329642" cy="5126055"/>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70C0"/>
              </a:buClr>
              <a:buSzPts val="2600"/>
              <a:buChar char="•"/>
            </a:pPr>
            <a:r>
              <a:rPr lang="fr-FR" sz="2600">
                <a:solidFill>
                  <a:srgbClr val="0070C0"/>
                </a:solidFill>
              </a:rPr>
              <a:t>CPF synchrone</a:t>
            </a:r>
            <a:endParaRPr/>
          </a:p>
          <a:p>
            <a:pPr indent="-342900" lvl="0" marL="342900" rtl="0" algn="just">
              <a:spcBef>
                <a:spcPts val="520"/>
              </a:spcBef>
              <a:spcAft>
                <a:spcPts val="0"/>
              </a:spcAft>
              <a:buClr>
                <a:schemeClr val="dk1"/>
              </a:buClr>
              <a:buSzPts val="2600"/>
              <a:buNone/>
            </a:pPr>
            <a:r>
              <a:rPr lang="fr-FR" sz="2600"/>
              <a:t>    Un flux de chiffres pseudo-aléatoires  est généré indépen-demment  des messages en clair et messages chiffrés, puis combinés  avec le texte en clair (chiffrement) ou le texte chiffré (déchiffrement). Dans la plupart des schémas, des chiffres binaires  (keystream) sont combinés (XOR) avec  le texte en clair. Ce processus est appelé </a:t>
            </a:r>
            <a:r>
              <a:rPr i="1" lang="fr-FR" sz="2600">
                <a:solidFill>
                  <a:srgbClr val="0070C0"/>
                </a:solidFill>
              </a:rPr>
              <a:t>CPF binaire additif.</a:t>
            </a:r>
            <a:r>
              <a:rPr i="1" lang="fr-FR" sz="2600"/>
              <a:t>  </a:t>
            </a:r>
            <a:r>
              <a:rPr lang="fr-FR" sz="2600"/>
              <a:t>Dans pareil cas</a:t>
            </a:r>
            <a:r>
              <a:rPr i="1" lang="fr-FR" sz="2600"/>
              <a:t>, </a:t>
            </a:r>
            <a:r>
              <a:rPr lang="fr-FR" sz="2600"/>
              <a:t>l’émetteur  et récepteur doivent être synchronisés pour assurer un déchiffrement correct.</a:t>
            </a:r>
            <a:endParaRPr/>
          </a:p>
          <a:p>
            <a:pPr indent="-342900" lvl="0" marL="342900" rtl="0" algn="l">
              <a:spcBef>
                <a:spcPts val="520"/>
              </a:spcBef>
              <a:spcAft>
                <a:spcPts val="0"/>
              </a:spcAft>
              <a:buClr>
                <a:schemeClr val="dk1"/>
              </a:buClr>
              <a:buSzPts val="2600"/>
              <a:buNone/>
            </a:pPr>
            <a:r>
              <a:rPr lang="fr-FR" sz="2600"/>
              <a:t>     Une modification lors de la transmission  (ajout ou retrait) invalide la synchronisation.</a:t>
            </a:r>
            <a:endParaRPr/>
          </a:p>
          <a:p>
            <a:pPr indent="-342900" lvl="0" marL="342900" rtl="0" algn="l">
              <a:spcBef>
                <a:spcPts val="520"/>
              </a:spcBef>
              <a:spcAft>
                <a:spcPts val="0"/>
              </a:spcAft>
              <a:buClr>
                <a:srgbClr val="0070C0"/>
              </a:buClr>
              <a:buSzPts val="2600"/>
              <a:buNone/>
            </a:pPr>
            <a:r>
              <a:rPr i="1" lang="fr-FR" sz="2600">
                <a:solidFill>
                  <a:srgbClr val="0070C0"/>
                </a:solidFill>
              </a:rPr>
              <a:t>      </a:t>
            </a:r>
            <a:endParaRPr i="1" sz="2600">
              <a:solidFill>
                <a:srgbClr val="0070C0"/>
              </a:solidFill>
            </a:endParaRPr>
          </a:p>
        </p:txBody>
      </p:sp>
      <p:sp>
        <p:nvSpPr>
          <p:cNvPr id="364" name="Google Shape;364;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9"/>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Cryptographie à Clé Symétrique</a:t>
            </a:r>
            <a:endParaRPr sz="3200">
              <a:solidFill>
                <a:srgbClr val="FFFF00"/>
              </a:solidFill>
            </a:endParaRPr>
          </a:p>
        </p:txBody>
      </p:sp>
      <p:sp>
        <p:nvSpPr>
          <p:cNvPr id="370" name="Google Shape;370;p39"/>
          <p:cNvSpPr txBox="1"/>
          <p:nvPr>
            <p:ph idx="1" type="body"/>
          </p:nvPr>
        </p:nvSpPr>
        <p:spPr>
          <a:xfrm>
            <a:off x="457200" y="1000108"/>
            <a:ext cx="8229600" cy="5715040"/>
          </a:xfrm>
          <a:prstGeom prst="rect">
            <a:avLst/>
          </a:prstGeom>
          <a:noFill/>
          <a:ln>
            <a:noFill/>
          </a:ln>
        </p:spPr>
        <p:txBody>
          <a:bodyPr anchorCtr="0" anchor="t" bIns="45700" lIns="91425" spcFirstLastPara="1" rIns="91425" wrap="square" tIns="45700">
            <a:normAutofit lnSpcReduction="10000"/>
          </a:bodyPr>
          <a:lstStyle/>
          <a:p>
            <a:pPr indent="-324000" lvl="0" marL="324000" rtl="0" algn="just">
              <a:spcBef>
                <a:spcPts val="0"/>
              </a:spcBef>
              <a:spcAft>
                <a:spcPts val="0"/>
              </a:spcAft>
              <a:buClr>
                <a:schemeClr val="dk1"/>
              </a:buClr>
              <a:buSzPts val="2600"/>
              <a:buNone/>
            </a:pPr>
            <a:r>
              <a:rPr lang="fr-FR" sz="2600"/>
              <a:t>    Si un chiffre est corrompu lors de la transmission, seul un   chiffre affecte le texte en clair et l’erreur n’est pas propagée à d’autres parties du message. Cette propriété  est utile lorsque le taux d’erreurs est important.</a:t>
            </a:r>
            <a:endParaRPr/>
          </a:p>
          <a:p>
            <a:pPr indent="-180000" lvl="0" marL="180000" rtl="0" algn="l">
              <a:spcBef>
                <a:spcPts val="520"/>
              </a:spcBef>
              <a:spcAft>
                <a:spcPts val="0"/>
              </a:spcAft>
              <a:buClr>
                <a:srgbClr val="0070C0"/>
              </a:buClr>
              <a:buSzPts val="2600"/>
              <a:buChar char="•"/>
            </a:pPr>
            <a:r>
              <a:rPr lang="fr-FR" sz="2600">
                <a:solidFill>
                  <a:srgbClr val="0070C0"/>
                </a:solidFill>
              </a:rPr>
              <a:t>CPF  auto-synchronisant   ou asynchrone</a:t>
            </a:r>
            <a:endParaRPr/>
          </a:p>
          <a:p>
            <a:pPr indent="-434975" lvl="0" marL="434975" rtl="0" algn="l">
              <a:spcBef>
                <a:spcPts val="0"/>
              </a:spcBef>
              <a:spcAft>
                <a:spcPts val="0"/>
              </a:spcAft>
              <a:buClr>
                <a:schemeClr val="dk1"/>
              </a:buClr>
              <a:buSzPts val="2600"/>
              <a:buNone/>
            </a:pPr>
            <a:r>
              <a:rPr lang="fr-FR" sz="2600"/>
              <a:t>     Approche  utilisant  N chiffres du texte chiffré précédent  pour calculer la clé keystream</a:t>
            </a:r>
            <a:endParaRPr sz="2600"/>
          </a:p>
          <a:p>
            <a:pPr indent="-180000" lvl="0" marL="180000" rtl="0" algn="just">
              <a:lnSpc>
                <a:spcPct val="110000"/>
              </a:lnSpc>
              <a:spcBef>
                <a:spcPts val="520"/>
              </a:spcBef>
              <a:spcAft>
                <a:spcPts val="0"/>
              </a:spcAft>
              <a:buClr>
                <a:schemeClr val="dk1"/>
              </a:buClr>
              <a:buSzPts val="2600"/>
              <a:buNone/>
            </a:pPr>
            <a:r>
              <a:rPr lang="fr-FR" sz="2600"/>
              <a:t>   </a:t>
            </a:r>
            <a:r>
              <a:rPr lang="fr-FR" sz="2600">
                <a:solidFill>
                  <a:srgbClr val="0070C0"/>
                </a:solidFill>
              </a:rPr>
              <a:t>Avantage:  </a:t>
            </a:r>
            <a:r>
              <a:rPr lang="fr-FR" sz="2600"/>
              <a:t>Le récepteur se synchronise automatiquement sur le générateur  de clés après réception  de N chiffres, permettant ainsi  de recouvrer facilement  si des chiffres ont été ajoutés ou supprimés du flux de messages. Les erreurs affectant un chiffre ne peuvent se propager au delà de N chiffres du texte en clair → difficulté de réaliser des attaques actives.</a:t>
            </a:r>
            <a:endParaRPr sz="2600">
              <a:solidFill>
                <a:srgbClr val="0070C0"/>
              </a:solidFill>
            </a:endParaRPr>
          </a:p>
          <a:p>
            <a:pPr indent="57100" lvl="0" marL="108000" rtl="0" algn="l">
              <a:spcBef>
                <a:spcPts val="520"/>
              </a:spcBef>
              <a:spcAft>
                <a:spcPts val="0"/>
              </a:spcAft>
              <a:buClr>
                <a:schemeClr val="dk1"/>
              </a:buClr>
              <a:buSzPts val="2600"/>
              <a:buNone/>
            </a:pPr>
            <a:r>
              <a:t/>
            </a:r>
            <a:endParaRPr sz="2600"/>
          </a:p>
        </p:txBody>
      </p:sp>
      <p:sp>
        <p:nvSpPr>
          <p:cNvPr id="371" name="Google Shape;371;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457200" y="116632"/>
            <a:ext cx="8229600" cy="86409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4000"/>
              <a:buFont typeface="Calibri"/>
              <a:buNone/>
            </a:pPr>
            <a:r>
              <a:rPr lang="fr-FR" sz="4000">
                <a:solidFill>
                  <a:srgbClr val="FFFF00"/>
                </a:solidFill>
              </a:rPr>
              <a:t>Principe de Kerckhoffs</a:t>
            </a:r>
            <a:endParaRPr sz="4000">
              <a:solidFill>
                <a:srgbClr val="FFFF00"/>
              </a:solidFill>
            </a:endParaRPr>
          </a:p>
        </p:txBody>
      </p:sp>
      <p:sp>
        <p:nvSpPr>
          <p:cNvPr id="111" name="Google Shape;111;p4"/>
          <p:cNvSpPr txBox="1"/>
          <p:nvPr>
            <p:ph idx="1" type="body"/>
          </p:nvPr>
        </p:nvSpPr>
        <p:spPr>
          <a:xfrm>
            <a:off x="457200" y="1052736"/>
            <a:ext cx="8229600" cy="5328592"/>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lnSpc>
                <a:spcPct val="91176"/>
              </a:lnSpc>
              <a:spcBef>
                <a:spcPts val="0"/>
              </a:spcBef>
              <a:spcAft>
                <a:spcPts val="0"/>
              </a:spcAft>
              <a:buClr>
                <a:schemeClr val="dk1"/>
              </a:buClr>
              <a:buSzPct val="100000"/>
              <a:buNone/>
            </a:pPr>
            <a:r>
              <a:rPr lang="fr-FR" sz="3400"/>
              <a:t>En 1883, Auguste Kerckhoffs (1835-1903) posa les principes de la cryptographie moderne,  en particulier celui  stipulant  que la sécurité d’un crypto-système ne doit pas reposer sur le secret de l’algorithme de codage mais qu’elle doit uniquement reposer sur la clef secrète du crypto-système qui est un paramètre facile à changer, de taille réduite (actuellement de 64 à 2048 bits suivant le type de code et la sécurité demandée) et donc assez facile à transmettre secrètement.</a:t>
            </a:r>
            <a:endParaRPr/>
          </a:p>
          <a:p>
            <a:pPr indent="0" lvl="0" marL="0" rtl="0" algn="just">
              <a:lnSpc>
                <a:spcPct val="96875"/>
              </a:lnSpc>
              <a:spcBef>
                <a:spcPts val="600"/>
              </a:spcBef>
              <a:spcAft>
                <a:spcPts val="0"/>
              </a:spcAft>
              <a:buClr>
                <a:schemeClr val="dk1"/>
              </a:buClr>
              <a:buSzPct val="100000"/>
              <a:buNone/>
            </a:pPr>
            <a:r>
              <a:rPr lang="fr-FR"/>
              <a:t>Ce principe a été très exactement respecté pour le choix du dernier standard de chiffrement, l’algorithme symétrique AES, par le NIST. Ce dernier a été choisi à la suite d’un appel d’offre international et tous les détails de conception sont publics. Ce principe n’est que la transposition des remarques de bon sens suivantes:</a:t>
            </a:r>
            <a:endParaRPr/>
          </a:p>
        </p:txBody>
      </p:sp>
      <p:sp>
        <p:nvSpPr>
          <p:cNvPr id="112" name="Google Shape;11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0"/>
          <p:cNvSpPr txBox="1"/>
          <p:nvPr>
            <p:ph type="title"/>
          </p:nvPr>
        </p:nvSpPr>
        <p:spPr>
          <a:xfrm>
            <a:off x="457200" y="142852"/>
            <a:ext cx="8229600" cy="64294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Cryptographie à Clé Symétrique</a:t>
            </a:r>
            <a:endParaRPr sz="3200">
              <a:solidFill>
                <a:srgbClr val="FFFF00"/>
              </a:solidFill>
            </a:endParaRPr>
          </a:p>
        </p:txBody>
      </p:sp>
      <p:sp>
        <p:nvSpPr>
          <p:cNvPr id="378" name="Google Shape;378;p40"/>
          <p:cNvSpPr txBox="1"/>
          <p:nvPr>
            <p:ph idx="1" type="body"/>
          </p:nvPr>
        </p:nvSpPr>
        <p:spPr>
          <a:xfrm>
            <a:off x="285720" y="857232"/>
            <a:ext cx="8572560" cy="5500726"/>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0070C0"/>
              </a:buClr>
              <a:buSzPct val="100000"/>
              <a:buChar char="•"/>
            </a:pPr>
            <a:r>
              <a:rPr lang="fr-FR" sz="2800">
                <a:solidFill>
                  <a:srgbClr val="0070C0"/>
                </a:solidFill>
              </a:rPr>
              <a:t>Chiffrement par flux à base de registre à décalage linéaire</a:t>
            </a:r>
            <a:endParaRPr/>
          </a:p>
          <a:p>
            <a:pPr indent="-288000" lvl="0" marL="288000" rtl="0" algn="just">
              <a:lnSpc>
                <a:spcPct val="110000"/>
              </a:lnSpc>
              <a:spcBef>
                <a:spcPts val="600"/>
              </a:spcBef>
              <a:spcAft>
                <a:spcPts val="0"/>
              </a:spcAft>
              <a:buClr>
                <a:schemeClr val="dk1"/>
              </a:buClr>
              <a:buSzPct val="100000"/>
              <a:buNone/>
            </a:pPr>
            <a:r>
              <a:rPr lang="fr-FR" sz="2800"/>
              <a:t>    Les registres à décalages linéaires sont très utilisés dans les CPF binaires car leur implémentation hard  est peu couteuse et leurs propriétés sont bien maitrisées. Leur utilisation tel quel (Linear Feedback Shift Register) présente des insuffisances sécuritaires. Des configurations variées ont été proposées par améliorer leur sécurité en particulier: combinaison non linéaire de fonctions où n LFSRs sont utilisés en parallèle avec leurs sorties combinées aux n entrées  d’une fonction booléenne. </a:t>
            </a:r>
            <a:endParaRPr/>
          </a:p>
          <a:p>
            <a:pPr indent="-288000" lvl="0" marL="288000" rtl="0" algn="just">
              <a:lnSpc>
                <a:spcPct val="110000"/>
              </a:lnSpc>
              <a:spcBef>
                <a:spcPts val="600"/>
              </a:spcBef>
              <a:spcAft>
                <a:spcPts val="0"/>
              </a:spcAft>
              <a:buClr>
                <a:schemeClr val="dk1"/>
              </a:buClr>
              <a:buSzPct val="100000"/>
              <a:buNone/>
            </a:pPr>
            <a:r>
              <a:rPr lang="fr-FR" sz="2800"/>
              <a:t>    Ce procédé permet de détruire leur linéarité par la fonction booléenne non linéaire afin de former un générateur de combinaisons → Ce qui assure l’évitement d’attaques corrélées.</a:t>
            </a:r>
            <a:endParaRPr/>
          </a:p>
          <a:p>
            <a:pPr indent="-288000" lvl="0" marL="288000" rtl="0" algn="l">
              <a:lnSpc>
                <a:spcPct val="110000"/>
              </a:lnSpc>
              <a:spcBef>
                <a:spcPts val="0"/>
              </a:spcBef>
              <a:spcAft>
                <a:spcPts val="0"/>
              </a:spcAft>
              <a:buClr>
                <a:schemeClr val="dk1"/>
              </a:buClr>
              <a:buSzPct val="100000"/>
              <a:buNone/>
            </a:pPr>
            <a:r>
              <a:t/>
            </a:r>
            <a:endParaRPr sz="2600"/>
          </a:p>
        </p:txBody>
      </p:sp>
      <p:sp>
        <p:nvSpPr>
          <p:cNvPr id="379" name="Google Shape;379;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1"/>
          <p:cNvSpPr txBox="1"/>
          <p:nvPr>
            <p:ph type="title"/>
          </p:nvPr>
        </p:nvSpPr>
        <p:spPr>
          <a:xfrm>
            <a:off x="457200" y="274638"/>
            <a:ext cx="8229600" cy="58259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Cryptographie à Clé Symétrique</a:t>
            </a:r>
            <a:endParaRPr sz="3200">
              <a:solidFill>
                <a:srgbClr val="FFFF00"/>
              </a:solidFill>
            </a:endParaRPr>
          </a:p>
        </p:txBody>
      </p:sp>
      <p:pic>
        <p:nvPicPr>
          <p:cNvPr id="385" name="Google Shape;385;p41"/>
          <p:cNvPicPr preferRelativeResize="0"/>
          <p:nvPr>
            <p:ph idx="1" type="body"/>
          </p:nvPr>
        </p:nvPicPr>
        <p:blipFill rotWithShape="1">
          <a:blip r:embed="rId3">
            <a:alphaModFix/>
          </a:blip>
          <a:srcRect b="0" l="0" r="0" t="0"/>
          <a:stretch/>
        </p:blipFill>
        <p:spPr>
          <a:xfrm>
            <a:off x="2643174" y="2922142"/>
            <a:ext cx="2714638" cy="2513024"/>
          </a:xfrm>
          <a:prstGeom prst="rect">
            <a:avLst/>
          </a:prstGeom>
          <a:noFill/>
          <a:ln>
            <a:noFill/>
          </a:ln>
        </p:spPr>
      </p:pic>
      <p:pic>
        <p:nvPicPr>
          <p:cNvPr id="386" name="Google Shape;386;p41"/>
          <p:cNvPicPr preferRelativeResize="0"/>
          <p:nvPr/>
        </p:nvPicPr>
        <p:blipFill rotWithShape="1">
          <a:blip r:embed="rId4">
            <a:alphaModFix/>
          </a:blip>
          <a:srcRect b="0" l="0" r="0" t="0"/>
          <a:stretch/>
        </p:blipFill>
        <p:spPr>
          <a:xfrm>
            <a:off x="1714480" y="1000108"/>
            <a:ext cx="5000660" cy="1357322"/>
          </a:xfrm>
          <a:prstGeom prst="rect">
            <a:avLst/>
          </a:prstGeom>
          <a:noFill/>
          <a:ln>
            <a:noFill/>
          </a:ln>
        </p:spPr>
      </p:pic>
      <p:sp>
        <p:nvSpPr>
          <p:cNvPr id="387" name="Google Shape;387;p41"/>
          <p:cNvSpPr txBox="1"/>
          <p:nvPr/>
        </p:nvSpPr>
        <p:spPr>
          <a:xfrm>
            <a:off x="2357422" y="2397577"/>
            <a:ext cx="371477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Linear Feedback Shift Register (LFSR)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41"/>
          <p:cNvSpPr txBox="1"/>
          <p:nvPr/>
        </p:nvSpPr>
        <p:spPr>
          <a:xfrm>
            <a:off x="1643042" y="5786454"/>
            <a:ext cx="50006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Combinaison de LFSRs avec Fonction Non linéaire</a:t>
            </a:r>
            <a:endParaRPr b="1" sz="1800">
              <a:solidFill>
                <a:schemeClr val="dk1"/>
              </a:solidFill>
              <a:latin typeface="Calibri"/>
              <a:ea typeface="Calibri"/>
              <a:cs typeface="Calibri"/>
              <a:sym typeface="Calibri"/>
            </a:endParaRPr>
          </a:p>
        </p:txBody>
      </p:sp>
      <p:sp>
        <p:nvSpPr>
          <p:cNvPr id="389" name="Google Shape;389;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2"/>
          <p:cNvSpPr txBox="1"/>
          <p:nvPr>
            <p:ph type="title"/>
          </p:nvPr>
        </p:nvSpPr>
        <p:spPr>
          <a:xfrm>
            <a:off x="1571604" y="274638"/>
            <a:ext cx="5429288"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FF00"/>
              </a:buClr>
              <a:buSzPct val="100000"/>
              <a:buFont typeface="Calibri"/>
              <a:buNone/>
            </a:pPr>
            <a:r>
              <a:rPr lang="fr-FR" sz="3200">
                <a:solidFill>
                  <a:srgbClr val="FFFF00"/>
                </a:solidFill>
              </a:rPr>
              <a:t>Cryptographie à Clé Symétrique</a:t>
            </a:r>
            <a:endParaRPr sz="3200">
              <a:solidFill>
                <a:srgbClr val="FFFF00"/>
              </a:solidFill>
            </a:endParaRPr>
          </a:p>
        </p:txBody>
      </p:sp>
      <p:sp>
        <p:nvSpPr>
          <p:cNvPr id="395" name="Google Shape;395;p42"/>
          <p:cNvSpPr txBox="1"/>
          <p:nvPr>
            <p:ph idx="1" type="body"/>
          </p:nvPr>
        </p:nvSpPr>
        <p:spPr>
          <a:xfrm>
            <a:off x="457200" y="928670"/>
            <a:ext cx="8229600" cy="519749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70C0"/>
              </a:buClr>
              <a:buSzPts val="2600"/>
              <a:buChar char="•"/>
            </a:pPr>
            <a:r>
              <a:rPr lang="fr-FR" sz="2600">
                <a:solidFill>
                  <a:srgbClr val="0070C0"/>
                </a:solidFill>
              </a:rPr>
              <a:t>Sécurité des CPF</a:t>
            </a:r>
            <a:endParaRPr/>
          </a:p>
          <a:p>
            <a:pPr indent="-342900" lvl="0" marL="342900" rtl="0" algn="just">
              <a:spcBef>
                <a:spcPts val="520"/>
              </a:spcBef>
              <a:spcAft>
                <a:spcPts val="0"/>
              </a:spcAft>
              <a:buClr>
                <a:schemeClr val="dk1"/>
              </a:buClr>
              <a:buSzPts val="2600"/>
              <a:buNone/>
            </a:pPr>
            <a:r>
              <a:rPr lang="fr-FR" sz="2600"/>
              <a:t>     Pour qu’un CPF soit sûr, sa clé (keystream) doit avoir une large période et qu’il soit impossible de retrouver la clé du chiffrement ou l’état interne à partir de keystream.</a:t>
            </a:r>
            <a:endParaRPr/>
          </a:p>
          <a:p>
            <a:pPr indent="-342900" lvl="0" marL="342900" rtl="0" algn="l">
              <a:spcBef>
                <a:spcPts val="520"/>
              </a:spcBef>
              <a:spcAft>
                <a:spcPts val="0"/>
              </a:spcAft>
              <a:buClr>
                <a:srgbClr val="0070C0"/>
              </a:buClr>
              <a:buSzPts val="2600"/>
              <a:buChar char="•"/>
            </a:pPr>
            <a:r>
              <a:rPr lang="fr-FR" sz="2600">
                <a:solidFill>
                  <a:srgbClr val="0070C0"/>
                </a:solidFill>
              </a:rPr>
              <a:t>Usage des CPF</a:t>
            </a:r>
            <a:endParaRPr/>
          </a:p>
          <a:p>
            <a:pPr indent="-342900" lvl="0" marL="342900" rtl="0" algn="l">
              <a:spcBef>
                <a:spcPts val="520"/>
              </a:spcBef>
              <a:spcAft>
                <a:spcPts val="0"/>
              </a:spcAft>
              <a:buClr>
                <a:schemeClr val="dk1"/>
              </a:buClr>
              <a:buSzPts val="2600"/>
              <a:buNone/>
            </a:pPr>
            <a:r>
              <a:rPr lang="fr-FR" sz="2600"/>
              <a:t>     Ils sont utilisés dans des applications où le texte en clair arrive en taille inconnue, par exemple connections sans fil sûres.</a:t>
            </a:r>
            <a:endParaRPr sz="2600"/>
          </a:p>
        </p:txBody>
      </p:sp>
      <p:sp>
        <p:nvSpPr>
          <p:cNvPr id="396" name="Google Shape;396;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3"/>
          <p:cNvSpPr txBox="1"/>
          <p:nvPr>
            <p:ph type="ctrTitle"/>
          </p:nvPr>
        </p:nvSpPr>
        <p:spPr>
          <a:xfrm>
            <a:off x="571472" y="214291"/>
            <a:ext cx="7772400" cy="78581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Cryptographie à clé symétrique</a:t>
            </a:r>
            <a:endParaRPr sz="3200">
              <a:solidFill>
                <a:srgbClr val="FFFF00"/>
              </a:solidFill>
            </a:endParaRPr>
          </a:p>
        </p:txBody>
      </p:sp>
      <p:sp>
        <p:nvSpPr>
          <p:cNvPr id="402" name="Google Shape;402;p43"/>
          <p:cNvSpPr txBox="1"/>
          <p:nvPr>
            <p:ph idx="1" type="subTitle"/>
          </p:nvPr>
        </p:nvSpPr>
        <p:spPr>
          <a:xfrm>
            <a:off x="285720" y="1142984"/>
            <a:ext cx="8429684" cy="4214842"/>
          </a:xfrm>
          <a:prstGeom prst="rect">
            <a:avLst/>
          </a:prstGeom>
          <a:noFill/>
          <a:ln>
            <a:noFill/>
          </a:ln>
        </p:spPr>
        <p:txBody>
          <a:bodyPr anchorCtr="0" anchor="t" bIns="45700" lIns="91425" spcFirstLastPara="1" rIns="91425" wrap="square" tIns="45700">
            <a:normAutofit/>
          </a:bodyPr>
          <a:lstStyle/>
          <a:p>
            <a:pPr indent="-177800" lvl="0" marL="180000" rtl="0" algn="l">
              <a:spcBef>
                <a:spcPts val="0"/>
              </a:spcBef>
              <a:spcAft>
                <a:spcPts val="0"/>
              </a:spcAft>
              <a:buClr>
                <a:schemeClr val="dk1"/>
              </a:buClr>
              <a:buSzPts val="2800"/>
              <a:buFont typeface="Noto Sans Symbols"/>
              <a:buChar char="▪"/>
            </a:pPr>
            <a:r>
              <a:rPr lang="fr-FR" sz="2800">
                <a:solidFill>
                  <a:schemeClr val="dk1"/>
                </a:solidFill>
              </a:rPr>
              <a:t> La CCS est rapide: Cryptage et décryptage</a:t>
            </a:r>
            <a:endParaRPr/>
          </a:p>
          <a:p>
            <a:pPr indent="-177800" lvl="0" marL="180000" rtl="0" algn="l">
              <a:spcBef>
                <a:spcPts val="600"/>
              </a:spcBef>
              <a:spcAft>
                <a:spcPts val="0"/>
              </a:spcAft>
              <a:buClr>
                <a:schemeClr val="dk1"/>
              </a:buClr>
              <a:buSzPts val="2800"/>
              <a:buFont typeface="Noto Sans Symbols"/>
              <a:buChar char="▪"/>
            </a:pPr>
            <a:r>
              <a:rPr lang="fr-FR" sz="2800">
                <a:solidFill>
                  <a:schemeClr val="dk1"/>
                </a:solidFill>
              </a:rPr>
              <a:t> Peut être facilement implantée aussi bien de manière</a:t>
            </a:r>
            <a:endParaRPr/>
          </a:p>
          <a:p>
            <a:pPr indent="0" lvl="0" marL="180000" rtl="0" algn="l">
              <a:spcBef>
                <a:spcPts val="0"/>
              </a:spcBef>
              <a:spcAft>
                <a:spcPts val="0"/>
              </a:spcAft>
              <a:buClr>
                <a:schemeClr val="dk1"/>
              </a:buClr>
              <a:buSzPts val="2800"/>
              <a:buNone/>
            </a:pPr>
            <a:r>
              <a:rPr lang="fr-FR" sz="2800">
                <a:solidFill>
                  <a:schemeClr val="dk1"/>
                </a:solidFill>
              </a:rPr>
              <a:t>    hard ou soft</a:t>
            </a:r>
            <a:endParaRPr/>
          </a:p>
          <a:p>
            <a:pPr indent="-177800" lvl="0" marL="180000" rtl="0" algn="l">
              <a:spcBef>
                <a:spcPts val="600"/>
              </a:spcBef>
              <a:spcAft>
                <a:spcPts val="0"/>
              </a:spcAft>
              <a:buClr>
                <a:schemeClr val="dk1"/>
              </a:buClr>
              <a:buSzPts val="2800"/>
              <a:buFont typeface="Noto Sans Symbols"/>
              <a:buChar char="▪"/>
            </a:pPr>
            <a:r>
              <a:rPr lang="fr-FR" sz="2800">
                <a:solidFill>
                  <a:schemeClr val="dk1"/>
                </a:solidFill>
              </a:rPr>
              <a:t>  Difficile à casser analytiquement</a:t>
            </a:r>
            <a:endParaRPr/>
          </a:p>
          <a:p>
            <a:pPr indent="-177800" lvl="0" marL="180000" rtl="0" algn="l">
              <a:spcBef>
                <a:spcPts val="600"/>
              </a:spcBef>
              <a:spcAft>
                <a:spcPts val="0"/>
              </a:spcAft>
              <a:buClr>
                <a:schemeClr val="dk1"/>
              </a:buClr>
              <a:buSzPts val="2800"/>
              <a:buFont typeface="Noto Sans Symbols"/>
              <a:buChar char="▪"/>
            </a:pPr>
            <a:r>
              <a:rPr lang="fr-FR" sz="2800">
                <a:solidFill>
                  <a:schemeClr val="dk1"/>
                </a:solidFill>
              </a:rPr>
              <a:t>  Sensible à l’attaque de force brute</a:t>
            </a:r>
            <a:endParaRPr/>
          </a:p>
          <a:p>
            <a:pPr indent="-354013" lvl="0" marL="533400" rtl="0" algn="l">
              <a:spcBef>
                <a:spcPts val="0"/>
              </a:spcBef>
              <a:spcAft>
                <a:spcPts val="0"/>
              </a:spcAft>
              <a:buClr>
                <a:schemeClr val="dk1"/>
              </a:buClr>
              <a:buSzPts val="2800"/>
              <a:buFont typeface="Noto Sans Symbols"/>
              <a:buChar char="▪"/>
            </a:pPr>
            <a:r>
              <a:rPr lang="fr-FR" sz="2800">
                <a:solidFill>
                  <a:schemeClr val="dk1"/>
                </a:solidFill>
              </a:rPr>
              <a:t>Les machines devenant de + en + rapides ⇒ accroître le nombre de rounds et la longueur des clés. </a:t>
            </a:r>
            <a:endParaRPr/>
          </a:p>
          <a:p>
            <a:pPr indent="-177800" lvl="0" marL="144000" rtl="0" algn="l">
              <a:spcBef>
                <a:spcPts val="560"/>
              </a:spcBef>
              <a:spcAft>
                <a:spcPts val="0"/>
              </a:spcAft>
              <a:buClr>
                <a:schemeClr val="dk1"/>
              </a:buClr>
              <a:buSzPts val="2800"/>
              <a:buFont typeface="Noto Sans Symbols"/>
              <a:buChar char="▪"/>
            </a:pPr>
            <a:r>
              <a:rPr lang="fr-FR" sz="2800">
                <a:solidFill>
                  <a:schemeClr val="dk1"/>
                </a:solidFill>
              </a:rPr>
              <a:t>  Problème majeur: distribution sure des clés.</a:t>
            </a:r>
            <a:endParaRPr/>
          </a:p>
          <a:p>
            <a:pPr indent="0" lvl="0" marL="180000" rtl="0" algn="l">
              <a:spcBef>
                <a:spcPts val="0"/>
              </a:spcBef>
              <a:spcAft>
                <a:spcPts val="0"/>
              </a:spcAft>
              <a:buClr>
                <a:srgbClr val="888888"/>
              </a:buClr>
              <a:buSzPts val="3200"/>
              <a:buNone/>
            </a:pPr>
            <a:r>
              <a:t/>
            </a:r>
            <a:endParaRPr/>
          </a:p>
        </p:txBody>
      </p:sp>
      <p:sp>
        <p:nvSpPr>
          <p:cNvPr id="403" name="Google Shape;403;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4"/>
          <p:cNvSpPr txBox="1"/>
          <p:nvPr>
            <p:ph type="title"/>
          </p:nvPr>
        </p:nvSpPr>
        <p:spPr>
          <a:xfrm>
            <a:off x="857224" y="274638"/>
            <a:ext cx="7429552"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Cryptographie Asymétrique</a:t>
            </a:r>
            <a:endParaRPr sz="3200">
              <a:solidFill>
                <a:srgbClr val="FFFF00"/>
              </a:solidFill>
            </a:endParaRPr>
          </a:p>
        </p:txBody>
      </p:sp>
      <p:sp>
        <p:nvSpPr>
          <p:cNvPr id="409" name="Google Shape;409;p44"/>
          <p:cNvSpPr txBox="1"/>
          <p:nvPr>
            <p:ph idx="1" type="body"/>
          </p:nvPr>
        </p:nvSpPr>
        <p:spPr>
          <a:xfrm>
            <a:off x="457200" y="1142984"/>
            <a:ext cx="8229600" cy="5214974"/>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fr-FR" sz="2800"/>
              <a:t>La cryptographie asymétrique ou à clé publique utilise une pair de clé pour chaque pair de partenaires en communication. Une des clés  est publique et accessible à tous et l’autre est privée: confidentielle  connue de son seul détenteur. Les deux clés doivent être protégées contre toute modification.</a:t>
            </a:r>
            <a:endParaRPr/>
          </a:p>
          <a:p>
            <a:pPr indent="-342900" lvl="0" marL="342900" rtl="0" algn="just">
              <a:spcBef>
                <a:spcPts val="518"/>
              </a:spcBef>
              <a:spcAft>
                <a:spcPts val="0"/>
              </a:spcAft>
              <a:buClr>
                <a:schemeClr val="dk1"/>
              </a:buClr>
              <a:buSzPct val="100000"/>
              <a:buChar char="•"/>
            </a:pPr>
            <a:r>
              <a:rPr lang="fr-FR" sz="2800"/>
              <a:t>Il existe une multitude de crypto systèmes  dont le premier est RSA pouvant fournir différents services de sécurité.</a:t>
            </a:r>
            <a:endParaRPr/>
          </a:p>
          <a:p>
            <a:pPr indent="-342900" lvl="0" marL="342900" rtl="0" algn="l">
              <a:spcBef>
                <a:spcPts val="518"/>
              </a:spcBef>
              <a:spcAft>
                <a:spcPts val="0"/>
              </a:spcAft>
              <a:buClr>
                <a:srgbClr val="3333FF"/>
              </a:buClr>
              <a:buSzPct val="100000"/>
              <a:buChar char="•"/>
            </a:pPr>
            <a:r>
              <a:rPr lang="fr-FR" sz="2800">
                <a:solidFill>
                  <a:srgbClr val="3333FF"/>
                </a:solidFill>
              </a:rPr>
              <a:t>Crypto Systèmes hybrides</a:t>
            </a:r>
            <a:endParaRPr/>
          </a:p>
          <a:p>
            <a:pPr indent="-342900" lvl="0" marL="360000" rtl="0" algn="l">
              <a:spcBef>
                <a:spcPts val="0"/>
              </a:spcBef>
              <a:spcAft>
                <a:spcPts val="0"/>
              </a:spcAft>
              <a:buClr>
                <a:schemeClr val="dk1"/>
              </a:buClr>
              <a:buSzPct val="100000"/>
              <a:buNone/>
            </a:pPr>
            <a:r>
              <a:rPr lang="fr-FR" sz="2800"/>
              <a:t>     La cryptographie symétrique et publique possèdent des avantages  et inconvénients relatifs. La CCP offre plus de sécurité mais elle requiert un temps de calcul important. </a:t>
            </a:r>
            <a:endParaRPr sz="2800"/>
          </a:p>
        </p:txBody>
      </p:sp>
      <p:sp>
        <p:nvSpPr>
          <p:cNvPr id="410" name="Google Shape;410;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5"/>
          <p:cNvSpPr txBox="1"/>
          <p:nvPr>
            <p:ph type="title"/>
          </p:nvPr>
        </p:nvSpPr>
        <p:spPr>
          <a:xfrm>
            <a:off x="457200" y="274638"/>
            <a:ext cx="8229600" cy="58259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Cryptographie asymétrique</a:t>
            </a:r>
            <a:endParaRPr sz="3200">
              <a:solidFill>
                <a:srgbClr val="FFFF00"/>
              </a:solidFill>
            </a:endParaRPr>
          </a:p>
        </p:txBody>
      </p:sp>
      <p:sp>
        <p:nvSpPr>
          <p:cNvPr id="417" name="Google Shape;417;p45"/>
          <p:cNvSpPr txBox="1"/>
          <p:nvPr>
            <p:ph idx="1" type="body"/>
          </p:nvPr>
        </p:nvSpPr>
        <p:spPr>
          <a:xfrm>
            <a:off x="457200" y="1071546"/>
            <a:ext cx="8229600" cy="5054617"/>
          </a:xfrm>
          <a:prstGeom prst="rect">
            <a:avLst/>
          </a:prstGeom>
          <a:noFill/>
          <a:ln>
            <a:noFill/>
          </a:ln>
        </p:spPr>
        <p:txBody>
          <a:bodyPr anchorCtr="0" anchor="t" bIns="45700" lIns="91425" spcFirstLastPara="1" rIns="91425" wrap="square" tIns="45700">
            <a:normAutofit/>
          </a:bodyPr>
          <a:lstStyle/>
          <a:p>
            <a:pPr indent="-108000" lvl="0" marL="108000" rtl="0" algn="just">
              <a:spcBef>
                <a:spcPts val="0"/>
              </a:spcBef>
              <a:spcAft>
                <a:spcPts val="0"/>
              </a:spcAft>
              <a:buClr>
                <a:schemeClr val="dk1"/>
              </a:buClr>
              <a:buSzPts val="2600"/>
              <a:buNone/>
            </a:pPr>
            <a:r>
              <a:rPr lang="fr-FR" sz="2600"/>
              <a:t> La différence en terme de temps de calcul peut varier d’un facteur de 1000 à 10000. </a:t>
            </a:r>
            <a:r>
              <a:rPr b="1" lang="fr-FR" sz="2600"/>
              <a:t>→</a:t>
            </a:r>
            <a:r>
              <a:rPr lang="fr-FR" sz="2600"/>
              <a:t> Tirer meilleur parti des deux  en les combinant </a:t>
            </a:r>
            <a:r>
              <a:rPr b="1" lang="fr-FR" sz="2600"/>
              <a:t>→</a:t>
            </a:r>
            <a:r>
              <a:rPr lang="fr-FR" sz="2600"/>
              <a:t>  hybridation:  Crypter volume important de données à l’aide de CCS et utiliser CCP pour crypter  des données nécessitant peu de ressources telles:  authentification  des message et la distribution de clés dans CCS.</a:t>
            </a:r>
            <a:endParaRPr sz="2600"/>
          </a:p>
        </p:txBody>
      </p:sp>
      <p:sp>
        <p:nvSpPr>
          <p:cNvPr id="418" name="Google Shape;418;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6"/>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Cryptographie Asymétrique</a:t>
            </a:r>
            <a:endParaRPr sz="3200">
              <a:solidFill>
                <a:srgbClr val="FFFF00"/>
              </a:solidFill>
            </a:endParaRPr>
          </a:p>
        </p:txBody>
      </p:sp>
      <p:sp>
        <p:nvSpPr>
          <p:cNvPr id="424" name="Google Shape;424;p46"/>
          <p:cNvSpPr txBox="1"/>
          <p:nvPr>
            <p:ph idx="1" type="body"/>
          </p:nvPr>
        </p:nvSpPr>
        <p:spPr>
          <a:xfrm>
            <a:off x="457200" y="1214422"/>
            <a:ext cx="8229600" cy="491174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b="1" lang="fr-FR" sz="2800"/>
              <a:t>Functions Asymétrique (sens unique)</a:t>
            </a:r>
            <a:endParaRPr/>
          </a:p>
          <a:p>
            <a:pPr indent="-342900" lvl="0" marL="342900" rtl="0" algn="l">
              <a:spcBef>
                <a:spcPts val="560"/>
              </a:spcBef>
              <a:spcAft>
                <a:spcPts val="0"/>
              </a:spcAft>
              <a:buClr>
                <a:schemeClr val="dk1"/>
              </a:buClr>
              <a:buSzPts val="2800"/>
              <a:buChar char="•"/>
            </a:pPr>
            <a:r>
              <a:rPr lang="fr-FR" sz="2800"/>
              <a:t>Etant donnée une fonction f, il est aisé  d’évaluer y = f(x)</a:t>
            </a:r>
            <a:endParaRPr/>
          </a:p>
          <a:p>
            <a:pPr indent="-342900" lvl="0" marL="342900" rtl="0" algn="l">
              <a:spcBef>
                <a:spcPts val="560"/>
              </a:spcBef>
              <a:spcAft>
                <a:spcPts val="0"/>
              </a:spcAft>
              <a:buClr>
                <a:schemeClr val="dk1"/>
              </a:buClr>
              <a:buSzPts val="2800"/>
              <a:buChar char="•"/>
            </a:pPr>
            <a:r>
              <a:rPr lang="fr-FR" sz="2800"/>
              <a:t>Mais connaissant  y  il n’est pas possible de trouver  x</a:t>
            </a:r>
            <a:endParaRPr/>
          </a:p>
          <a:p>
            <a:pPr indent="-342900" lvl="0" marL="342900" rtl="0" algn="l">
              <a:spcBef>
                <a:spcPts val="560"/>
              </a:spcBef>
              <a:spcAft>
                <a:spcPts val="0"/>
              </a:spcAft>
              <a:buClr>
                <a:schemeClr val="dk1"/>
              </a:buClr>
              <a:buSzPts val="2800"/>
              <a:buChar char="•"/>
            </a:pPr>
            <a:r>
              <a:rPr lang="fr-FR" sz="2800"/>
              <a:t>Exemple trivial de fonction  asymétrique</a:t>
            </a:r>
            <a:endParaRPr sz="2800"/>
          </a:p>
          <a:p>
            <a:pPr indent="-342900" lvl="0" marL="342900" rtl="0" algn="l">
              <a:spcBef>
                <a:spcPts val="560"/>
              </a:spcBef>
              <a:spcAft>
                <a:spcPts val="0"/>
              </a:spcAft>
              <a:buClr>
                <a:schemeClr val="dk1"/>
              </a:buClr>
              <a:buSzPts val="2800"/>
              <a:buChar char="•"/>
            </a:pPr>
            <a:r>
              <a:rPr lang="fr-FR" sz="2800"/>
              <a:t>Cryptage:  y = x2</a:t>
            </a:r>
            <a:endParaRPr/>
          </a:p>
          <a:p>
            <a:pPr indent="-342900" lvl="0" marL="342900" rtl="0" algn="l">
              <a:spcBef>
                <a:spcPts val="560"/>
              </a:spcBef>
              <a:spcAft>
                <a:spcPts val="0"/>
              </a:spcAft>
              <a:buClr>
                <a:schemeClr val="dk1"/>
              </a:buClr>
              <a:buSzPts val="2800"/>
              <a:buChar char="•"/>
            </a:pPr>
            <a:r>
              <a:rPr lang="fr-FR" sz="2800"/>
              <a:t>Décryptage :   x = √Y</a:t>
            </a:r>
            <a:endParaRPr sz="2800"/>
          </a:p>
          <a:p>
            <a:pPr indent="-342900" lvl="0" marL="342900" rtl="0" algn="just">
              <a:spcBef>
                <a:spcPts val="560"/>
              </a:spcBef>
              <a:spcAft>
                <a:spcPts val="0"/>
              </a:spcAft>
              <a:buClr>
                <a:schemeClr val="dk1"/>
              </a:buClr>
              <a:buSzPts val="2800"/>
              <a:buChar char="•"/>
            </a:pPr>
            <a:r>
              <a:rPr lang="fr-FR" sz="2800"/>
              <a:t>Défi: Trouver une fonction avec des propriétés  de sécurité fortes  avec cryptage et décryptage efficace.</a:t>
            </a:r>
            <a:endParaRPr/>
          </a:p>
        </p:txBody>
      </p:sp>
      <p:sp>
        <p:nvSpPr>
          <p:cNvPr id="425" name="Google Shape;425;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7"/>
          <p:cNvSpPr txBox="1"/>
          <p:nvPr>
            <p:ph type="title"/>
          </p:nvPr>
        </p:nvSpPr>
        <p:spPr>
          <a:xfrm>
            <a:off x="457200" y="274638"/>
            <a:ext cx="8229600" cy="58259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Protocole d’échange de clé Diffie-Hellman</a:t>
            </a:r>
            <a:endParaRPr sz="3200">
              <a:solidFill>
                <a:srgbClr val="FFFF00"/>
              </a:solidFill>
            </a:endParaRPr>
          </a:p>
        </p:txBody>
      </p:sp>
      <p:sp>
        <p:nvSpPr>
          <p:cNvPr id="431" name="Google Shape;431;p47"/>
          <p:cNvSpPr txBox="1"/>
          <p:nvPr>
            <p:ph idx="1" type="body"/>
          </p:nvPr>
        </p:nvSpPr>
        <p:spPr>
          <a:xfrm>
            <a:off x="457200" y="1000108"/>
            <a:ext cx="8329642" cy="512605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fr-FR" sz="2400">
                <a:latin typeface="Arial"/>
                <a:ea typeface="Arial"/>
                <a:cs typeface="Arial"/>
                <a:sym typeface="Arial"/>
              </a:rPr>
              <a:t>L’échange de clé D-H (1976) est un protocole permettant  à deux parties n’ayant à priori aucune connaissance l’une de l’autre d’établir une clé secrète partagée à travers un canal de communication non sécurisé.  Cette clé peut être utilisée par la suite pour crypter les communications à l’aide du chiffrement à clé symétrique.</a:t>
            </a:r>
            <a:endParaRPr/>
          </a:p>
          <a:p>
            <a:pPr indent="-342900" lvl="0" marL="342900" rtl="0" algn="just">
              <a:spcBef>
                <a:spcPts val="480"/>
              </a:spcBef>
              <a:spcAft>
                <a:spcPts val="0"/>
              </a:spcAft>
              <a:buClr>
                <a:schemeClr val="dk1"/>
              </a:buClr>
              <a:buSzPts val="2400"/>
              <a:buChar char="•"/>
            </a:pPr>
            <a:r>
              <a:rPr lang="fr-FR" sz="2400">
                <a:latin typeface="Arial"/>
                <a:ea typeface="Arial"/>
                <a:cs typeface="Arial"/>
                <a:sym typeface="Arial"/>
              </a:rPr>
              <a:t>Bien que le protocole D-H key exchange est en lui-même un protocole anonyme, il fournit une base pour une variété de protocoles authentifiés. </a:t>
            </a:r>
            <a:endParaRPr/>
          </a:p>
          <a:p>
            <a:pPr indent="-342900" lvl="0" marL="342900" rtl="0" algn="just">
              <a:spcBef>
                <a:spcPts val="480"/>
              </a:spcBef>
              <a:spcAft>
                <a:spcPts val="0"/>
              </a:spcAft>
              <a:buClr>
                <a:schemeClr val="dk1"/>
              </a:buClr>
              <a:buSzPts val="2400"/>
              <a:buChar char="•"/>
            </a:pPr>
            <a:r>
              <a:rPr lang="fr-FR" sz="2400">
                <a:latin typeface="Arial"/>
                <a:ea typeface="Arial"/>
                <a:cs typeface="Arial"/>
                <a:sym typeface="Arial"/>
              </a:rPr>
              <a:t>Le protocole a été suivi  juste après (1977) par RSA, autre protocole de cryptographie asymétrique.</a:t>
            </a:r>
            <a:endParaRPr sz="2400">
              <a:latin typeface="Arial"/>
              <a:ea typeface="Arial"/>
              <a:cs typeface="Arial"/>
              <a:sym typeface="Arial"/>
            </a:endParaRPr>
          </a:p>
        </p:txBody>
      </p:sp>
      <p:sp>
        <p:nvSpPr>
          <p:cNvPr id="432" name="Google Shape;432;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8"/>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800"/>
              <a:buFont typeface="Calibri"/>
              <a:buNone/>
            </a:pPr>
            <a:r>
              <a:rPr lang="fr-FR" sz="2800">
                <a:solidFill>
                  <a:srgbClr val="FFFF00"/>
                </a:solidFill>
              </a:rPr>
              <a:t>Protocole d’échange de clé Diffie-Hellman</a:t>
            </a:r>
            <a:endParaRPr sz="2800">
              <a:solidFill>
                <a:srgbClr val="FFFF00"/>
              </a:solidFill>
            </a:endParaRPr>
          </a:p>
        </p:txBody>
      </p:sp>
      <p:sp>
        <p:nvSpPr>
          <p:cNvPr id="438" name="Google Shape;438;p48"/>
          <p:cNvSpPr txBox="1"/>
          <p:nvPr>
            <p:ph idx="1" type="body"/>
          </p:nvPr>
        </p:nvSpPr>
        <p:spPr>
          <a:xfrm>
            <a:off x="457200" y="928670"/>
            <a:ext cx="8229600" cy="519749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fr-FR" sz="2400"/>
              <a:t>Description</a:t>
            </a:r>
            <a:endParaRPr/>
          </a:p>
          <a:p>
            <a:pPr indent="-342900" lvl="0" marL="342900" rtl="0" algn="l">
              <a:spcBef>
                <a:spcPts val="480"/>
              </a:spcBef>
              <a:spcAft>
                <a:spcPts val="0"/>
              </a:spcAft>
              <a:buClr>
                <a:schemeClr val="dk1"/>
              </a:buClr>
              <a:buSzPts val="2400"/>
              <a:buNone/>
            </a:pPr>
            <a:r>
              <a:rPr lang="fr-FR" sz="2400"/>
              <a:t>         </a:t>
            </a:r>
            <a:endParaRPr sz="2400"/>
          </a:p>
        </p:txBody>
      </p:sp>
      <p:sp>
        <p:nvSpPr>
          <p:cNvPr id="439" name="Google Shape;439;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440" name="Google Shape;440;p48"/>
          <p:cNvSpPr/>
          <p:nvPr/>
        </p:nvSpPr>
        <p:spPr>
          <a:xfrm>
            <a:off x="5072066" y="1714488"/>
            <a:ext cx="1500198" cy="2214578"/>
          </a:xfrm>
          <a:prstGeom prst="rect">
            <a:avLst/>
          </a:prstGeom>
          <a:solidFill>
            <a:schemeClr val="accent1"/>
          </a:solidFill>
          <a:ln cap="flat" cmpd="sng" w="2540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
        <p:nvSpPr>
          <p:cNvPr id="441" name="Google Shape;441;p48"/>
          <p:cNvSpPr/>
          <p:nvPr/>
        </p:nvSpPr>
        <p:spPr>
          <a:xfrm>
            <a:off x="1142976" y="1714488"/>
            <a:ext cx="1500198" cy="2214578"/>
          </a:xfrm>
          <a:prstGeom prst="rect">
            <a:avLst/>
          </a:prstGeom>
          <a:solidFill>
            <a:schemeClr val="accent1"/>
          </a:solidFill>
          <a:ln cap="flat" cmpd="sng" w="2540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2" name="Google Shape;442;p48"/>
          <p:cNvSpPr txBox="1"/>
          <p:nvPr/>
        </p:nvSpPr>
        <p:spPr>
          <a:xfrm>
            <a:off x="1305026" y="1349699"/>
            <a:ext cx="49100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     AB                                                                       BA</a:t>
            </a:r>
            <a:endParaRPr sz="1800">
              <a:solidFill>
                <a:schemeClr val="dk1"/>
              </a:solidFill>
              <a:latin typeface="Calibri"/>
              <a:ea typeface="Calibri"/>
              <a:cs typeface="Calibri"/>
              <a:sym typeface="Calibri"/>
            </a:endParaRPr>
          </a:p>
        </p:txBody>
      </p:sp>
      <p:sp>
        <p:nvSpPr>
          <p:cNvPr id="443" name="Google Shape;443;p48"/>
          <p:cNvSpPr txBox="1"/>
          <p:nvPr/>
        </p:nvSpPr>
        <p:spPr>
          <a:xfrm>
            <a:off x="1214414" y="2071678"/>
            <a:ext cx="1285884" cy="18466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     a, g, p</a:t>
            </a:r>
            <a:endParaRPr/>
          </a:p>
          <a:p>
            <a:pPr indent="0" lvl="0" marL="0" marR="0" rtl="0" algn="l">
              <a:spcBef>
                <a:spcPts val="0"/>
              </a:spcBef>
              <a:spcAft>
                <a:spcPts val="0"/>
              </a:spcAft>
              <a:buNone/>
            </a:pPr>
            <a:r>
              <a:rPr lang="fr-FR" sz="1800">
                <a:solidFill>
                  <a:schemeClr val="dk1"/>
                </a:solidFill>
                <a:latin typeface="Calibri"/>
                <a:ea typeface="Calibri"/>
                <a:cs typeface="Calibri"/>
                <a:sym typeface="Calibri"/>
              </a:rPr>
              <a:t>A=g</a:t>
            </a:r>
            <a:r>
              <a:rPr baseline="30000" lang="fr-FR" sz="1800">
                <a:solidFill>
                  <a:schemeClr val="dk1"/>
                </a:solidFill>
                <a:latin typeface="Calibri"/>
                <a:ea typeface="Calibri"/>
                <a:cs typeface="Calibri"/>
                <a:sym typeface="Calibri"/>
              </a:rPr>
              <a:t>a</a:t>
            </a:r>
            <a:r>
              <a:rPr lang="fr-FR" sz="1800">
                <a:solidFill>
                  <a:schemeClr val="dk1"/>
                </a:solidFill>
                <a:latin typeface="Calibri"/>
                <a:ea typeface="Calibri"/>
                <a:cs typeface="Calibri"/>
                <a:sym typeface="Calibri"/>
              </a:rPr>
              <a:t> mod p</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fr-FR" sz="1800">
                <a:solidFill>
                  <a:schemeClr val="dk1"/>
                </a:solidFill>
                <a:latin typeface="Calibri"/>
                <a:ea typeface="Calibri"/>
                <a:cs typeface="Calibri"/>
                <a:sym typeface="Calibri"/>
              </a:rPr>
              <a:t>K=B</a:t>
            </a:r>
            <a:r>
              <a:rPr baseline="30000" lang="fr-FR" sz="1800">
                <a:solidFill>
                  <a:schemeClr val="dk1"/>
                </a:solidFill>
                <a:latin typeface="Calibri"/>
                <a:ea typeface="Calibri"/>
                <a:cs typeface="Calibri"/>
                <a:sym typeface="Calibri"/>
              </a:rPr>
              <a:t>a</a:t>
            </a:r>
            <a:r>
              <a:rPr lang="fr-FR" sz="1800">
                <a:solidFill>
                  <a:schemeClr val="dk1"/>
                </a:solidFill>
                <a:latin typeface="Calibri"/>
                <a:ea typeface="Calibri"/>
                <a:cs typeface="Calibri"/>
                <a:sym typeface="Calibri"/>
              </a:rPr>
              <a:t> mod p</a:t>
            </a:r>
            <a:endParaRPr/>
          </a:p>
          <a:p>
            <a:pPr indent="0" lvl="0" marL="0" marR="0" rtl="0" algn="l">
              <a:spcBef>
                <a:spcPts val="0"/>
              </a:spcBef>
              <a:spcAft>
                <a:spcPts val="0"/>
              </a:spcAft>
              <a:buNone/>
            </a:pPr>
            <a:r>
              <a:t/>
            </a:r>
            <a:endParaRPr baseline="30000"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aseline="30000" sz="1800">
              <a:solidFill>
                <a:schemeClr val="dk1"/>
              </a:solidFill>
              <a:latin typeface="Calibri"/>
              <a:ea typeface="Calibri"/>
              <a:cs typeface="Calibri"/>
              <a:sym typeface="Calibri"/>
            </a:endParaRPr>
          </a:p>
          <a:p>
            <a:pPr indent="0" lvl="0" marL="0" marR="0" rtl="0" algn="l">
              <a:spcBef>
                <a:spcPts val="0"/>
              </a:spcBef>
              <a:spcAft>
                <a:spcPts val="0"/>
              </a:spcAft>
              <a:buNone/>
            </a:pPr>
            <a:r>
              <a:rPr baseline="30000" lang="fr-FR" sz="1800">
                <a:solidFill>
                  <a:schemeClr val="dk1"/>
                </a:solidFill>
                <a:latin typeface="Calibri"/>
                <a:ea typeface="Calibri"/>
                <a:cs typeface="Calibri"/>
                <a:sym typeface="Calibri"/>
              </a:rPr>
              <a:t> </a:t>
            </a:r>
            <a:r>
              <a:rPr baseline="-25000"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44" name="Google Shape;444;p48"/>
          <p:cNvSpPr/>
          <p:nvPr/>
        </p:nvSpPr>
        <p:spPr>
          <a:xfrm>
            <a:off x="3357201" y="2260854"/>
            <a:ext cx="928694" cy="500066"/>
          </a:xfrm>
          <a:prstGeom prst="rect">
            <a:avLst/>
          </a:prstGeom>
          <a:solidFill>
            <a:schemeClr val="accent1"/>
          </a:solidFill>
          <a:ln cap="flat" cmpd="sng" w="2540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dk1"/>
                </a:solidFill>
                <a:latin typeface="Calibri"/>
                <a:ea typeface="Calibri"/>
                <a:cs typeface="Calibri"/>
                <a:sym typeface="Calibri"/>
              </a:rPr>
              <a:t>g, p, A</a:t>
            </a:r>
            <a:endParaRPr sz="1800">
              <a:solidFill>
                <a:schemeClr val="dk1"/>
              </a:solidFill>
              <a:latin typeface="Calibri"/>
              <a:ea typeface="Calibri"/>
              <a:cs typeface="Calibri"/>
              <a:sym typeface="Calibri"/>
            </a:endParaRPr>
          </a:p>
        </p:txBody>
      </p:sp>
      <p:cxnSp>
        <p:nvCxnSpPr>
          <p:cNvPr id="445" name="Google Shape;445;p48"/>
          <p:cNvCxnSpPr>
            <a:stCxn id="444" idx="3"/>
          </p:cNvCxnSpPr>
          <p:nvPr/>
        </p:nvCxnSpPr>
        <p:spPr>
          <a:xfrm flipH="1" rot="10800000">
            <a:off x="4285895" y="2500387"/>
            <a:ext cx="786300" cy="10500"/>
          </a:xfrm>
          <a:prstGeom prst="straightConnector1">
            <a:avLst/>
          </a:prstGeom>
          <a:noFill/>
          <a:ln cap="flat" cmpd="sng" w="22225">
            <a:solidFill>
              <a:schemeClr val="dk1"/>
            </a:solidFill>
            <a:prstDash val="solid"/>
            <a:round/>
            <a:headEnd len="sm" w="sm" type="none"/>
            <a:tailEnd len="med" w="med" type="stealth"/>
          </a:ln>
        </p:spPr>
      </p:cxnSp>
      <p:cxnSp>
        <p:nvCxnSpPr>
          <p:cNvPr id="446" name="Google Shape;446;p48"/>
          <p:cNvCxnSpPr>
            <a:endCxn id="444" idx="1"/>
          </p:cNvCxnSpPr>
          <p:nvPr/>
        </p:nvCxnSpPr>
        <p:spPr>
          <a:xfrm>
            <a:off x="2643201" y="2500387"/>
            <a:ext cx="714000" cy="10500"/>
          </a:xfrm>
          <a:prstGeom prst="straightConnector1">
            <a:avLst/>
          </a:prstGeom>
          <a:noFill/>
          <a:ln cap="flat" cmpd="sng" w="22225">
            <a:solidFill>
              <a:schemeClr val="dk1"/>
            </a:solidFill>
            <a:prstDash val="solid"/>
            <a:round/>
            <a:headEnd len="sm" w="sm" type="none"/>
            <a:tailEnd len="sm" w="sm" type="none"/>
          </a:ln>
        </p:spPr>
      </p:cxnSp>
      <p:sp>
        <p:nvSpPr>
          <p:cNvPr id="447" name="Google Shape;447;p48"/>
          <p:cNvSpPr txBox="1"/>
          <p:nvPr/>
        </p:nvSpPr>
        <p:spPr>
          <a:xfrm>
            <a:off x="5214942" y="1928802"/>
            <a:ext cx="128588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        b</a:t>
            </a:r>
            <a:endParaRPr/>
          </a:p>
          <a:p>
            <a:pPr indent="0" lvl="0" marL="0" marR="0" rtl="0" algn="l">
              <a:spcBef>
                <a:spcPts val="0"/>
              </a:spcBef>
              <a:spcAft>
                <a:spcPts val="0"/>
              </a:spcAft>
              <a:buNone/>
            </a:pPr>
            <a:r>
              <a:rPr lang="fr-FR" sz="1800">
                <a:solidFill>
                  <a:schemeClr val="dk1"/>
                </a:solidFill>
                <a:latin typeface="Calibri"/>
                <a:ea typeface="Calibri"/>
                <a:cs typeface="Calibri"/>
                <a:sym typeface="Calibri"/>
              </a:rPr>
              <a:t>B=g</a:t>
            </a:r>
            <a:r>
              <a:rPr baseline="30000" lang="fr-FR" sz="1800">
                <a:solidFill>
                  <a:schemeClr val="dk1"/>
                </a:solidFill>
                <a:latin typeface="Calibri"/>
                <a:ea typeface="Calibri"/>
                <a:cs typeface="Calibri"/>
                <a:sym typeface="Calibri"/>
              </a:rPr>
              <a:t>b</a:t>
            </a:r>
            <a:r>
              <a:rPr lang="fr-FR" sz="1800">
                <a:solidFill>
                  <a:schemeClr val="dk1"/>
                </a:solidFill>
                <a:latin typeface="Calibri"/>
                <a:ea typeface="Calibri"/>
                <a:cs typeface="Calibri"/>
                <a:sym typeface="Calibri"/>
              </a:rPr>
              <a:t> mod p</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fr-FR" sz="1800">
                <a:solidFill>
                  <a:schemeClr val="dk1"/>
                </a:solidFill>
                <a:latin typeface="Calibri"/>
                <a:ea typeface="Calibri"/>
                <a:cs typeface="Calibri"/>
                <a:sym typeface="Calibri"/>
              </a:rPr>
              <a:t>K=A</a:t>
            </a:r>
            <a:r>
              <a:rPr baseline="30000" lang="fr-FR" sz="1800">
                <a:solidFill>
                  <a:schemeClr val="dk1"/>
                </a:solidFill>
                <a:latin typeface="Calibri"/>
                <a:ea typeface="Calibri"/>
                <a:cs typeface="Calibri"/>
                <a:sym typeface="Calibri"/>
              </a:rPr>
              <a:t>b</a:t>
            </a:r>
            <a:r>
              <a:rPr lang="fr-FR" sz="1800">
                <a:solidFill>
                  <a:schemeClr val="dk1"/>
                </a:solidFill>
                <a:latin typeface="Calibri"/>
                <a:ea typeface="Calibri"/>
                <a:cs typeface="Calibri"/>
                <a:sym typeface="Calibri"/>
              </a:rPr>
              <a:t> mod p</a:t>
            </a:r>
            <a:r>
              <a:rPr baseline="30000"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48" name="Google Shape;448;p48"/>
          <p:cNvSpPr/>
          <p:nvPr/>
        </p:nvSpPr>
        <p:spPr>
          <a:xfrm>
            <a:off x="3357554" y="2928934"/>
            <a:ext cx="928694" cy="500066"/>
          </a:xfrm>
          <a:prstGeom prst="rect">
            <a:avLst/>
          </a:prstGeom>
          <a:solidFill>
            <a:schemeClr val="accent1"/>
          </a:solidFill>
          <a:ln cap="flat" cmpd="sng" w="2540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9" name="Google Shape;449;p48"/>
          <p:cNvSpPr txBox="1"/>
          <p:nvPr/>
        </p:nvSpPr>
        <p:spPr>
          <a:xfrm>
            <a:off x="3428992" y="3000372"/>
            <a:ext cx="6429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    B</a:t>
            </a:r>
            <a:endParaRPr sz="1800">
              <a:solidFill>
                <a:schemeClr val="dk1"/>
              </a:solidFill>
              <a:latin typeface="Calibri"/>
              <a:ea typeface="Calibri"/>
              <a:cs typeface="Calibri"/>
              <a:sym typeface="Calibri"/>
            </a:endParaRPr>
          </a:p>
        </p:txBody>
      </p:sp>
      <p:cxnSp>
        <p:nvCxnSpPr>
          <p:cNvPr id="450" name="Google Shape;450;p48"/>
          <p:cNvCxnSpPr>
            <a:endCxn id="448" idx="3"/>
          </p:cNvCxnSpPr>
          <p:nvPr/>
        </p:nvCxnSpPr>
        <p:spPr>
          <a:xfrm flipH="1">
            <a:off x="4286248" y="3143267"/>
            <a:ext cx="785700" cy="35700"/>
          </a:xfrm>
          <a:prstGeom prst="straightConnector1">
            <a:avLst/>
          </a:prstGeom>
          <a:noFill/>
          <a:ln cap="flat" cmpd="sng" w="22225">
            <a:solidFill>
              <a:schemeClr val="dk1"/>
            </a:solidFill>
            <a:prstDash val="solid"/>
            <a:round/>
            <a:headEnd len="sm" w="sm" type="none"/>
            <a:tailEnd len="sm" w="sm" type="none"/>
          </a:ln>
        </p:spPr>
      </p:cxnSp>
      <p:sp>
        <p:nvSpPr>
          <p:cNvPr id="451" name="Google Shape;451;p48"/>
          <p:cNvSpPr txBox="1"/>
          <p:nvPr/>
        </p:nvSpPr>
        <p:spPr>
          <a:xfrm>
            <a:off x="357158" y="4214818"/>
            <a:ext cx="835824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2000">
                <a:solidFill>
                  <a:schemeClr val="dk1"/>
                </a:solidFill>
                <a:latin typeface="Calibri"/>
                <a:ea typeface="Calibri"/>
                <a:cs typeface="Calibri"/>
                <a:sym typeface="Calibri"/>
              </a:rPr>
              <a:t>K=A</a:t>
            </a:r>
            <a:r>
              <a:rPr baseline="30000" lang="fr-FR" sz="2000">
                <a:solidFill>
                  <a:schemeClr val="dk1"/>
                </a:solidFill>
                <a:latin typeface="Calibri"/>
                <a:ea typeface="Calibri"/>
                <a:cs typeface="Calibri"/>
                <a:sym typeface="Calibri"/>
              </a:rPr>
              <a:t>b</a:t>
            </a:r>
            <a:r>
              <a:rPr lang="fr-FR" sz="2000">
                <a:solidFill>
                  <a:schemeClr val="dk1"/>
                </a:solidFill>
                <a:latin typeface="Calibri"/>
                <a:ea typeface="Calibri"/>
                <a:cs typeface="Calibri"/>
                <a:sym typeface="Calibri"/>
              </a:rPr>
              <a:t> mod p = (g</a:t>
            </a:r>
            <a:r>
              <a:rPr baseline="30000" lang="fr-FR" sz="2000">
                <a:solidFill>
                  <a:schemeClr val="dk1"/>
                </a:solidFill>
                <a:latin typeface="Calibri"/>
                <a:ea typeface="Calibri"/>
                <a:cs typeface="Calibri"/>
                <a:sym typeface="Calibri"/>
              </a:rPr>
              <a:t>a </a:t>
            </a:r>
            <a:r>
              <a:rPr lang="fr-FR" sz="2000">
                <a:solidFill>
                  <a:schemeClr val="dk1"/>
                </a:solidFill>
                <a:latin typeface="Calibri"/>
                <a:ea typeface="Calibri"/>
                <a:cs typeface="Calibri"/>
                <a:sym typeface="Calibri"/>
              </a:rPr>
              <a:t> mod p)</a:t>
            </a:r>
            <a:r>
              <a:rPr baseline="30000" lang="fr-FR" sz="2000">
                <a:solidFill>
                  <a:schemeClr val="dk1"/>
                </a:solidFill>
                <a:latin typeface="Calibri"/>
                <a:ea typeface="Calibri"/>
                <a:cs typeface="Calibri"/>
                <a:sym typeface="Calibri"/>
              </a:rPr>
              <a:t>b  </a:t>
            </a:r>
            <a:r>
              <a:rPr lang="fr-FR" sz="2000">
                <a:solidFill>
                  <a:schemeClr val="dk1"/>
                </a:solidFill>
                <a:latin typeface="Calibri"/>
                <a:ea typeface="Calibri"/>
                <a:cs typeface="Calibri"/>
                <a:sym typeface="Calibri"/>
              </a:rPr>
              <a:t> mod p = g</a:t>
            </a:r>
            <a:r>
              <a:rPr baseline="30000" lang="fr-FR" sz="2000">
                <a:solidFill>
                  <a:schemeClr val="dk1"/>
                </a:solidFill>
                <a:latin typeface="Calibri"/>
                <a:ea typeface="Calibri"/>
                <a:cs typeface="Calibri"/>
                <a:sym typeface="Calibri"/>
              </a:rPr>
              <a:t>ab</a:t>
            </a:r>
            <a:r>
              <a:rPr lang="fr-FR" sz="2000">
                <a:solidFill>
                  <a:schemeClr val="dk1"/>
                </a:solidFill>
                <a:latin typeface="Calibri"/>
                <a:ea typeface="Calibri"/>
                <a:cs typeface="Calibri"/>
                <a:sym typeface="Calibri"/>
              </a:rPr>
              <a:t> mod p = (g</a:t>
            </a:r>
            <a:r>
              <a:rPr baseline="30000" lang="fr-FR" sz="2000">
                <a:solidFill>
                  <a:schemeClr val="dk1"/>
                </a:solidFill>
                <a:latin typeface="Calibri"/>
                <a:ea typeface="Calibri"/>
                <a:cs typeface="Calibri"/>
                <a:sym typeface="Calibri"/>
              </a:rPr>
              <a:t>b </a:t>
            </a:r>
            <a:r>
              <a:rPr lang="fr-FR" sz="2000">
                <a:solidFill>
                  <a:schemeClr val="dk1"/>
                </a:solidFill>
                <a:latin typeface="Calibri"/>
                <a:ea typeface="Calibri"/>
                <a:cs typeface="Calibri"/>
                <a:sym typeface="Calibri"/>
              </a:rPr>
              <a:t> mod p)</a:t>
            </a:r>
            <a:r>
              <a:rPr baseline="30000" lang="fr-FR" sz="2000">
                <a:solidFill>
                  <a:schemeClr val="dk1"/>
                </a:solidFill>
                <a:latin typeface="Calibri"/>
                <a:ea typeface="Calibri"/>
                <a:cs typeface="Calibri"/>
                <a:sym typeface="Calibri"/>
              </a:rPr>
              <a:t>a </a:t>
            </a:r>
            <a:r>
              <a:rPr lang="fr-FR" sz="2000">
                <a:solidFill>
                  <a:schemeClr val="dk1"/>
                </a:solidFill>
                <a:latin typeface="Calibri"/>
                <a:ea typeface="Calibri"/>
                <a:cs typeface="Calibri"/>
                <a:sym typeface="Calibri"/>
              </a:rPr>
              <a:t> mod p = B</a:t>
            </a:r>
            <a:r>
              <a:rPr baseline="30000" lang="fr-FR" sz="2000">
                <a:solidFill>
                  <a:schemeClr val="dk1"/>
                </a:solidFill>
                <a:latin typeface="Calibri"/>
                <a:ea typeface="Calibri"/>
                <a:cs typeface="Calibri"/>
                <a:sym typeface="Calibri"/>
              </a:rPr>
              <a:t>a</a:t>
            </a:r>
            <a:r>
              <a:rPr lang="fr-FR" sz="2000">
                <a:solidFill>
                  <a:schemeClr val="dk1"/>
                </a:solidFill>
                <a:latin typeface="Calibri"/>
                <a:ea typeface="Calibri"/>
                <a:cs typeface="Calibri"/>
                <a:sym typeface="Calibri"/>
              </a:rPr>
              <a:t> mod p</a:t>
            </a:r>
            <a:r>
              <a:rPr baseline="30000" lang="fr-FR" sz="2000">
                <a:solidFill>
                  <a:schemeClr val="dk1"/>
                </a:solidFill>
                <a:latin typeface="Calibri"/>
                <a:ea typeface="Calibri"/>
                <a:cs typeface="Calibri"/>
                <a:sym typeface="Calibri"/>
              </a:rPr>
              <a:t> </a:t>
            </a:r>
            <a:r>
              <a:rPr lang="fr-FR"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cxnSp>
        <p:nvCxnSpPr>
          <p:cNvPr id="452" name="Google Shape;452;p48"/>
          <p:cNvCxnSpPr>
            <a:stCxn id="448" idx="1"/>
          </p:cNvCxnSpPr>
          <p:nvPr/>
        </p:nvCxnSpPr>
        <p:spPr>
          <a:xfrm flipH="1">
            <a:off x="2642654" y="3178967"/>
            <a:ext cx="714900" cy="33900"/>
          </a:xfrm>
          <a:prstGeom prst="straightConnector1">
            <a:avLst/>
          </a:prstGeom>
          <a:noFill/>
          <a:ln cap="flat" cmpd="sng" w="25400">
            <a:solidFill>
              <a:schemeClr val="dk1"/>
            </a:solidFill>
            <a:prstDash val="solid"/>
            <a:round/>
            <a:headEnd len="sm" w="sm" type="none"/>
            <a:tailEnd len="med" w="med" type="stealth"/>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9"/>
          <p:cNvSpPr txBox="1"/>
          <p:nvPr>
            <p:ph type="title"/>
          </p:nvPr>
        </p:nvSpPr>
        <p:spPr>
          <a:xfrm>
            <a:off x="457200" y="274638"/>
            <a:ext cx="8229600" cy="58259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Protocole d’échange de clé Diffie-Hellman</a:t>
            </a:r>
            <a:endParaRPr sz="3200">
              <a:solidFill>
                <a:srgbClr val="FFFF00"/>
              </a:solidFill>
            </a:endParaRPr>
          </a:p>
        </p:txBody>
      </p:sp>
      <p:sp>
        <p:nvSpPr>
          <p:cNvPr id="458" name="Google Shape;458;p49"/>
          <p:cNvSpPr txBox="1"/>
          <p:nvPr>
            <p:ph idx="1" type="body"/>
          </p:nvPr>
        </p:nvSpPr>
        <p:spPr>
          <a:xfrm>
            <a:off x="457200" y="928670"/>
            <a:ext cx="8229600" cy="519749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None/>
            </a:pPr>
            <a:r>
              <a:t/>
            </a:r>
            <a:endParaRPr sz="2400"/>
          </a:p>
        </p:txBody>
      </p:sp>
      <p:sp>
        <p:nvSpPr>
          <p:cNvPr id="459" name="Google Shape;459;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graphicFrame>
        <p:nvGraphicFramePr>
          <p:cNvPr id="460" name="Google Shape;460;p49"/>
          <p:cNvGraphicFramePr/>
          <p:nvPr/>
        </p:nvGraphicFramePr>
        <p:xfrm>
          <a:off x="571473" y="1500174"/>
          <a:ext cx="3000000" cy="3000000"/>
        </p:xfrm>
        <a:graphic>
          <a:graphicData uri="http://schemas.openxmlformats.org/drawingml/2006/table">
            <a:tbl>
              <a:tblPr bandRow="1" firstRow="1">
                <a:noFill/>
                <a:tableStyleId>{66FD9915-C556-4665-92AA-DD291A4C8FDE}</a:tableStyleId>
              </a:tblPr>
              <a:tblGrid>
                <a:gridCol w="785825"/>
                <a:gridCol w="1357325"/>
                <a:gridCol w="1428750"/>
              </a:tblGrid>
              <a:tr h="370850">
                <a:tc>
                  <a:txBody>
                    <a:bodyPr/>
                    <a:lstStyle/>
                    <a:p>
                      <a:pPr indent="0" lvl="0" marL="0" marR="0" rtl="0" algn="l">
                        <a:spcBef>
                          <a:spcPts val="0"/>
                        </a:spcBef>
                        <a:spcAft>
                          <a:spcPts val="0"/>
                        </a:spcAft>
                        <a:buNone/>
                      </a:pPr>
                      <a:r>
                        <a:rPr lang="fr-FR" sz="1800" u="none" cap="none" strike="noStrike"/>
                        <a:t>Secret</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a:t>calculé</a:t>
                      </a:r>
                      <a:endParaRPr/>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fr-FR" sz="1800"/>
                        <a:t>      p, g</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fr-FR" sz="1800"/>
                        <a:t>a</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fr-FR" sz="1800"/>
                        <a:t>g  </a:t>
                      </a:r>
                      <a:r>
                        <a:rPr baseline="30000" lang="fr-FR" sz="1800"/>
                        <a:t>a  </a:t>
                      </a:r>
                      <a:r>
                        <a:rPr lang="fr-FR" sz="1800"/>
                        <a:t> mod p</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fr-FR" sz="1800"/>
                        <a:t>(g</a:t>
                      </a:r>
                      <a:r>
                        <a:rPr baseline="30000" lang="fr-FR" sz="1800"/>
                        <a:t>b  </a:t>
                      </a:r>
                      <a:r>
                        <a:rPr lang="fr-FR" sz="1800"/>
                        <a:t>mod p)</a:t>
                      </a:r>
                      <a:r>
                        <a:rPr baseline="30000" lang="fr-FR" sz="1800"/>
                        <a:t>a </a:t>
                      </a:r>
                      <a:endParaRPr sz="1800"/>
                    </a:p>
                    <a:p>
                      <a:pPr indent="0" lvl="0" marL="0" marR="0" rtl="0" algn="l">
                        <a:spcBef>
                          <a:spcPts val="0"/>
                        </a:spcBef>
                        <a:spcAft>
                          <a:spcPts val="0"/>
                        </a:spcAft>
                        <a:buNone/>
                      </a:pPr>
                      <a:r>
                        <a:rPr lang="fr-FR" sz="1800"/>
                        <a:t>    mod p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461" name="Google Shape;461;p49"/>
          <p:cNvGraphicFramePr/>
          <p:nvPr/>
        </p:nvGraphicFramePr>
        <p:xfrm>
          <a:off x="5143504" y="1500174"/>
          <a:ext cx="3000000" cy="3000000"/>
        </p:xfrm>
        <a:graphic>
          <a:graphicData uri="http://schemas.openxmlformats.org/drawingml/2006/table">
            <a:tbl>
              <a:tblPr bandRow="1" firstRow="1">
                <a:noFill/>
                <a:tableStyleId>{66FD9915-C556-4665-92AA-DD291A4C8FDE}</a:tableStyleId>
              </a:tblPr>
              <a:tblGrid>
                <a:gridCol w="1190625"/>
                <a:gridCol w="1452575"/>
                <a:gridCol w="928700"/>
              </a:tblGrid>
              <a:tr h="370850">
                <a:tc>
                  <a:txBody>
                    <a:bodyPr/>
                    <a:lstStyle/>
                    <a:p>
                      <a:pPr indent="0" lvl="0" marL="0" marR="0" rtl="0" algn="l">
                        <a:spcBef>
                          <a:spcPts val="0"/>
                        </a:spcBef>
                        <a:spcAft>
                          <a:spcPts val="0"/>
                        </a:spcAft>
                        <a:buNone/>
                      </a:pPr>
                      <a:r>
                        <a:rPr lang="fr-FR" sz="1800"/>
                        <a:t>calculé</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a:t>secret</a:t>
                      </a:r>
                      <a:endParaRPr/>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fr-FR" sz="1800"/>
                        <a:t>        p, g</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fr-FR" sz="1800"/>
                        <a:t> b</a:t>
                      </a:r>
                      <a:endParaRPr sz="1800"/>
                    </a:p>
                  </a:txBody>
                  <a:tcPr marT="45725" marB="45725" marR="91450" marL="91450"/>
                </a:tc>
              </a:tr>
              <a:tr h="370850">
                <a:tc>
                  <a:txBody>
                    <a:bodyPr/>
                    <a:lstStyle/>
                    <a:p>
                      <a:pPr indent="0" lvl="0" marL="0" marR="0" rtl="0" algn="l">
                        <a:spcBef>
                          <a:spcPts val="0"/>
                        </a:spcBef>
                        <a:spcAft>
                          <a:spcPts val="0"/>
                        </a:spcAft>
                        <a:buNone/>
                      </a:pPr>
                      <a:r>
                        <a:rPr lang="fr-FR" sz="1800"/>
                        <a:t>g</a:t>
                      </a:r>
                      <a:r>
                        <a:rPr baseline="30000" lang="fr-FR" sz="1800"/>
                        <a:t>b  </a:t>
                      </a:r>
                      <a:r>
                        <a:rPr lang="fr-FR" sz="1800"/>
                        <a:t>mod p</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fr-FR" sz="1800"/>
                        <a:t>(g  </a:t>
                      </a:r>
                      <a:r>
                        <a:rPr baseline="30000" lang="fr-FR" sz="1800"/>
                        <a:t>a  </a:t>
                      </a:r>
                      <a:r>
                        <a:rPr lang="fr-FR" sz="1800"/>
                        <a:t> mod p)</a:t>
                      </a:r>
                      <a:r>
                        <a:rPr baseline="30000" lang="fr-FR" sz="1800"/>
                        <a:t>b</a:t>
                      </a:r>
                      <a:endParaRPr sz="1800"/>
                    </a:p>
                    <a:p>
                      <a:pPr indent="0" lvl="0" marL="0" marR="0" rtl="0" algn="l">
                        <a:spcBef>
                          <a:spcPts val="0"/>
                        </a:spcBef>
                        <a:spcAft>
                          <a:spcPts val="0"/>
                        </a:spcAft>
                        <a:buNone/>
                      </a:pPr>
                      <a:r>
                        <a:rPr lang="fr-FR" sz="1800"/>
                        <a:t>            mod p</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cxnSp>
        <p:nvCxnSpPr>
          <p:cNvPr id="462" name="Google Shape;462;p49"/>
          <p:cNvCxnSpPr/>
          <p:nvPr/>
        </p:nvCxnSpPr>
        <p:spPr>
          <a:xfrm>
            <a:off x="4214810" y="2928934"/>
            <a:ext cx="785818" cy="1588"/>
          </a:xfrm>
          <a:prstGeom prst="straightConnector1">
            <a:avLst/>
          </a:prstGeom>
          <a:noFill/>
          <a:ln cap="flat" cmpd="sng" w="9525">
            <a:solidFill>
              <a:schemeClr val="dk1"/>
            </a:solidFill>
            <a:prstDash val="solid"/>
            <a:round/>
            <a:headEnd len="sm" w="sm" type="none"/>
            <a:tailEnd len="med" w="med" type="stealth"/>
          </a:ln>
        </p:spPr>
      </p:cxnSp>
      <p:cxnSp>
        <p:nvCxnSpPr>
          <p:cNvPr id="463" name="Google Shape;463;p49"/>
          <p:cNvCxnSpPr/>
          <p:nvPr/>
        </p:nvCxnSpPr>
        <p:spPr>
          <a:xfrm rot="10800000">
            <a:off x="4214810" y="3214686"/>
            <a:ext cx="857256" cy="1588"/>
          </a:xfrm>
          <a:prstGeom prst="straightConnector1">
            <a:avLst/>
          </a:prstGeom>
          <a:noFill/>
          <a:ln cap="flat" cmpd="sng" w="9525">
            <a:solidFill>
              <a:schemeClr val="dk1"/>
            </a:solidFill>
            <a:prstDash val="solid"/>
            <a:round/>
            <a:headEnd len="sm" w="sm" type="none"/>
            <a:tailEnd len="med" w="med" type="stealth"/>
          </a:ln>
        </p:spPr>
      </p:cxnSp>
      <p:sp>
        <p:nvSpPr>
          <p:cNvPr id="464" name="Google Shape;464;p49"/>
          <p:cNvSpPr txBox="1"/>
          <p:nvPr/>
        </p:nvSpPr>
        <p:spPr>
          <a:xfrm>
            <a:off x="857224" y="1142984"/>
            <a:ext cx="26432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                    AB</a:t>
            </a:r>
            <a:endParaRPr sz="1800">
              <a:solidFill>
                <a:schemeClr val="dk1"/>
              </a:solidFill>
              <a:latin typeface="Calibri"/>
              <a:ea typeface="Calibri"/>
              <a:cs typeface="Calibri"/>
              <a:sym typeface="Calibri"/>
            </a:endParaRPr>
          </a:p>
        </p:txBody>
      </p:sp>
      <p:sp>
        <p:nvSpPr>
          <p:cNvPr id="465" name="Google Shape;465;p49"/>
          <p:cNvSpPr txBox="1"/>
          <p:nvPr/>
        </p:nvSpPr>
        <p:spPr>
          <a:xfrm>
            <a:off x="6215074" y="1126138"/>
            <a:ext cx="15716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          BA</a:t>
            </a:r>
            <a:endParaRPr sz="1800">
              <a:solidFill>
                <a:schemeClr val="dk1"/>
              </a:solidFill>
              <a:latin typeface="Calibri"/>
              <a:ea typeface="Calibri"/>
              <a:cs typeface="Calibri"/>
              <a:sym typeface="Calibri"/>
            </a:endParaRPr>
          </a:p>
        </p:txBody>
      </p:sp>
      <p:sp>
        <p:nvSpPr>
          <p:cNvPr id="466" name="Google Shape;466;p49"/>
          <p:cNvSpPr txBox="1"/>
          <p:nvPr/>
        </p:nvSpPr>
        <p:spPr>
          <a:xfrm>
            <a:off x="642910" y="4286256"/>
            <a:ext cx="80724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K = (g</a:t>
            </a:r>
            <a:r>
              <a:rPr baseline="30000" lang="fr-FR" sz="1800">
                <a:solidFill>
                  <a:schemeClr val="dk1"/>
                </a:solidFill>
                <a:latin typeface="Calibri"/>
                <a:ea typeface="Calibri"/>
                <a:cs typeface="Calibri"/>
                <a:sym typeface="Calibri"/>
              </a:rPr>
              <a:t>a </a:t>
            </a:r>
            <a:r>
              <a:rPr lang="fr-FR" sz="1800">
                <a:solidFill>
                  <a:schemeClr val="dk1"/>
                </a:solidFill>
                <a:latin typeface="Calibri"/>
                <a:ea typeface="Calibri"/>
                <a:cs typeface="Calibri"/>
                <a:sym typeface="Calibri"/>
              </a:rPr>
              <a:t> mod p)</a:t>
            </a:r>
            <a:r>
              <a:rPr baseline="30000" lang="fr-FR" sz="1800">
                <a:solidFill>
                  <a:schemeClr val="dk1"/>
                </a:solidFill>
                <a:latin typeface="Calibri"/>
                <a:ea typeface="Calibri"/>
                <a:cs typeface="Calibri"/>
                <a:sym typeface="Calibri"/>
              </a:rPr>
              <a:t>b  </a:t>
            </a:r>
            <a:r>
              <a:rPr lang="fr-FR" sz="1800">
                <a:solidFill>
                  <a:schemeClr val="dk1"/>
                </a:solidFill>
                <a:latin typeface="Calibri"/>
                <a:ea typeface="Calibri"/>
                <a:cs typeface="Calibri"/>
                <a:sym typeface="Calibri"/>
              </a:rPr>
              <a:t> mod p = g</a:t>
            </a:r>
            <a:r>
              <a:rPr baseline="30000" lang="fr-FR" sz="1800">
                <a:solidFill>
                  <a:schemeClr val="dk1"/>
                </a:solidFill>
                <a:latin typeface="Calibri"/>
                <a:ea typeface="Calibri"/>
                <a:cs typeface="Calibri"/>
                <a:sym typeface="Calibri"/>
              </a:rPr>
              <a:t>ab</a:t>
            </a:r>
            <a:r>
              <a:rPr lang="fr-FR" sz="1800">
                <a:solidFill>
                  <a:schemeClr val="dk1"/>
                </a:solidFill>
                <a:latin typeface="Calibri"/>
                <a:ea typeface="Calibri"/>
                <a:cs typeface="Calibri"/>
                <a:sym typeface="Calibri"/>
              </a:rPr>
              <a:t> mod p = (g</a:t>
            </a:r>
            <a:r>
              <a:rPr baseline="30000" lang="fr-FR" sz="1800">
                <a:solidFill>
                  <a:schemeClr val="dk1"/>
                </a:solidFill>
                <a:latin typeface="Calibri"/>
                <a:ea typeface="Calibri"/>
                <a:cs typeface="Calibri"/>
                <a:sym typeface="Calibri"/>
              </a:rPr>
              <a:t>b </a:t>
            </a:r>
            <a:r>
              <a:rPr lang="fr-FR" sz="1800">
                <a:solidFill>
                  <a:schemeClr val="dk1"/>
                </a:solidFill>
                <a:latin typeface="Calibri"/>
                <a:ea typeface="Calibri"/>
                <a:cs typeface="Calibri"/>
                <a:sym typeface="Calibri"/>
              </a:rPr>
              <a:t> mod p)</a:t>
            </a:r>
            <a:r>
              <a:rPr baseline="30000" lang="fr-FR" sz="1800">
                <a:solidFill>
                  <a:schemeClr val="dk1"/>
                </a:solidFill>
                <a:latin typeface="Calibri"/>
                <a:ea typeface="Calibri"/>
                <a:cs typeface="Calibri"/>
                <a:sym typeface="Calibri"/>
              </a:rPr>
              <a:t>a </a:t>
            </a:r>
            <a:r>
              <a:rPr lang="fr-FR" sz="1800">
                <a:solidFill>
                  <a:schemeClr val="dk1"/>
                </a:solidFill>
                <a:latin typeface="Calibri"/>
                <a:ea typeface="Calibri"/>
                <a:cs typeface="Calibri"/>
                <a:sym typeface="Calibri"/>
              </a:rPr>
              <a:t> mod p = g</a:t>
            </a:r>
            <a:r>
              <a:rPr baseline="30000" lang="fr-FR" sz="1800">
                <a:solidFill>
                  <a:schemeClr val="dk1"/>
                </a:solidFill>
                <a:latin typeface="Calibri"/>
                <a:ea typeface="Calibri"/>
                <a:cs typeface="Calibri"/>
                <a:sym typeface="Calibri"/>
              </a:rPr>
              <a:t>ba</a:t>
            </a:r>
            <a:r>
              <a:rPr lang="fr-FR" sz="1800">
                <a:solidFill>
                  <a:schemeClr val="dk1"/>
                </a:solidFill>
                <a:latin typeface="Calibri"/>
                <a:ea typeface="Calibri"/>
                <a:cs typeface="Calibri"/>
                <a:sym typeface="Calibri"/>
              </a:rPr>
              <a:t> mod p</a:t>
            </a:r>
            <a:r>
              <a:rPr baseline="30000" lang="fr-FR" sz="1800">
                <a:solidFill>
                  <a:schemeClr val="dk1"/>
                </a:solidFill>
                <a:latin typeface="Calibri"/>
                <a:ea typeface="Calibri"/>
                <a:cs typeface="Calibri"/>
                <a:sym typeface="Calibri"/>
              </a:rPr>
              <a:t> </a:t>
            </a: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457200" y="274638"/>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4000"/>
              <a:buFont typeface="Calibri"/>
              <a:buNone/>
            </a:pPr>
            <a:r>
              <a:rPr lang="fr-FR" sz="4000">
                <a:solidFill>
                  <a:srgbClr val="FFFF00"/>
                </a:solidFill>
              </a:rPr>
              <a:t>Principe de Kerckhoffs </a:t>
            </a:r>
            <a:r>
              <a:rPr lang="fr-FR" sz="3200">
                <a:solidFill>
                  <a:srgbClr val="FFFF00"/>
                </a:solidFill>
              </a:rPr>
              <a:t>(suite)</a:t>
            </a:r>
            <a:endParaRPr>
              <a:solidFill>
                <a:srgbClr val="FFFF00"/>
              </a:solidFill>
            </a:endParaRPr>
          </a:p>
        </p:txBody>
      </p:sp>
      <p:sp>
        <p:nvSpPr>
          <p:cNvPr id="118" name="Google Shape;118;p5"/>
          <p:cNvSpPr txBox="1"/>
          <p:nvPr>
            <p:ph idx="1" type="body"/>
          </p:nvPr>
        </p:nvSpPr>
        <p:spPr>
          <a:xfrm>
            <a:off x="457200" y="1124744"/>
            <a:ext cx="8229600" cy="5040559"/>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600"/>
              <a:buChar char="•"/>
            </a:pPr>
            <a:r>
              <a:rPr lang="fr-FR" sz="2600"/>
              <a:t>Un crypto-système sera d’autant plus résistant et sûr qu’il aurait été conçu, choisi et implémenté avec la plus grande transparence et soumis ainsi à l’analyse de l’ensemble de la communauté cryptographique.</a:t>
            </a:r>
            <a:endParaRPr/>
          </a:p>
          <a:p>
            <a:pPr indent="-342900" lvl="0" marL="342900" rtl="0" algn="just">
              <a:spcBef>
                <a:spcPts val="520"/>
              </a:spcBef>
              <a:spcAft>
                <a:spcPts val="0"/>
              </a:spcAft>
              <a:buClr>
                <a:schemeClr val="dk1"/>
              </a:buClr>
              <a:buSzPts val="2600"/>
              <a:buChar char="•"/>
            </a:pPr>
            <a:r>
              <a:rPr lang="fr-FR" sz="2600"/>
              <a:t>Si un algorithme est supposé être secret, il finira un jour par    perdre cette confidentialité et on découvrira  ses faiblesses (même ignorées de ses concepteurs). Ainsi, c’est tout le crypto-système qui est à changer et pas seulement la clé.</a:t>
            </a:r>
            <a:endParaRPr/>
          </a:p>
          <a:p>
            <a:pPr indent="0" lvl="0" marL="271463" rtl="0" algn="just">
              <a:spcBef>
                <a:spcPts val="520"/>
              </a:spcBef>
              <a:spcAft>
                <a:spcPts val="0"/>
              </a:spcAft>
              <a:buClr>
                <a:schemeClr val="dk1"/>
              </a:buClr>
              <a:buSzPts val="2600"/>
              <a:buNone/>
            </a:pPr>
            <a:r>
              <a:rPr lang="fr-FR" sz="2600"/>
              <a:t>Les systèmes conçus dans le secret révèlent souvent rapidement des défauts de sécurité qui n’avaient pas été envisagés par les concepteurs.  </a:t>
            </a:r>
            <a:endParaRPr sz="2600"/>
          </a:p>
        </p:txBody>
      </p:sp>
      <p:sp>
        <p:nvSpPr>
          <p:cNvPr id="119" name="Google Shape;11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0"/>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Diffie- Hellman Protocol</a:t>
            </a:r>
            <a:endParaRPr sz="3200">
              <a:solidFill>
                <a:srgbClr val="FFFF00"/>
              </a:solidFill>
            </a:endParaRPr>
          </a:p>
        </p:txBody>
      </p:sp>
      <p:sp>
        <p:nvSpPr>
          <p:cNvPr id="472" name="Google Shape;472;p50"/>
          <p:cNvSpPr txBox="1"/>
          <p:nvPr>
            <p:ph idx="1" type="body"/>
          </p:nvPr>
        </p:nvSpPr>
        <p:spPr>
          <a:xfrm>
            <a:off x="457200" y="1071546"/>
            <a:ext cx="8472518" cy="505461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600"/>
              <a:buChar char="•"/>
            </a:pPr>
            <a:r>
              <a:rPr lang="fr-FR" sz="2600"/>
              <a:t>Protocole</a:t>
            </a:r>
            <a:endParaRPr/>
          </a:p>
          <a:p>
            <a:pPr indent="-342900" lvl="0" marL="432000" rtl="0" algn="l">
              <a:spcBef>
                <a:spcPts val="520"/>
              </a:spcBef>
              <a:spcAft>
                <a:spcPts val="0"/>
              </a:spcAft>
              <a:buClr>
                <a:schemeClr val="dk1"/>
              </a:buClr>
              <a:buSzPts val="2600"/>
              <a:buNone/>
            </a:pPr>
            <a:r>
              <a:rPr lang="fr-FR" sz="2600"/>
              <a:t> 1. Les partenaires choisissent un groupe cyclique G fini et  un élément g ∈ G</a:t>
            </a:r>
            <a:endParaRPr/>
          </a:p>
          <a:p>
            <a:pPr indent="-342900" lvl="0" marL="342900" rtl="0" algn="l">
              <a:spcBef>
                <a:spcPts val="520"/>
              </a:spcBef>
              <a:spcAft>
                <a:spcPts val="0"/>
              </a:spcAft>
              <a:buClr>
                <a:schemeClr val="dk1"/>
              </a:buClr>
              <a:buSzPts val="2600"/>
              <a:buNone/>
            </a:pPr>
            <a:r>
              <a:rPr lang="fr-FR" sz="2600"/>
              <a:t>  2. AB  choisi un entier aléatoire </a:t>
            </a:r>
            <a:r>
              <a:rPr i="1" lang="fr-FR" sz="2600"/>
              <a:t>a</a:t>
            </a:r>
            <a:r>
              <a:rPr lang="fr-FR" sz="2600"/>
              <a:t> et envoie  g</a:t>
            </a:r>
            <a:r>
              <a:rPr baseline="30000" lang="fr-FR" sz="2600"/>
              <a:t>a </a:t>
            </a:r>
            <a:r>
              <a:rPr lang="fr-FR" sz="2600"/>
              <a:t> à  BA</a:t>
            </a:r>
            <a:endParaRPr/>
          </a:p>
          <a:p>
            <a:pPr indent="-342900" lvl="0" marL="342900" rtl="0" algn="l">
              <a:spcBef>
                <a:spcPts val="520"/>
              </a:spcBef>
              <a:spcAft>
                <a:spcPts val="0"/>
              </a:spcAft>
              <a:buClr>
                <a:schemeClr val="dk1"/>
              </a:buClr>
              <a:buSzPts val="2600"/>
              <a:buNone/>
            </a:pPr>
            <a:r>
              <a:rPr lang="fr-FR" sz="2600"/>
              <a:t>  3.  BA tire un entier aléatoire </a:t>
            </a:r>
            <a:r>
              <a:rPr i="1" lang="fr-FR" sz="2600"/>
              <a:t>b </a:t>
            </a:r>
            <a:r>
              <a:rPr lang="fr-FR" sz="2600"/>
              <a:t>et envoie g</a:t>
            </a:r>
            <a:r>
              <a:rPr baseline="30000" lang="fr-FR" sz="2600"/>
              <a:t>b  </a:t>
            </a:r>
            <a:r>
              <a:rPr lang="fr-FR" sz="2600"/>
              <a:t> à  AB</a:t>
            </a:r>
            <a:endParaRPr/>
          </a:p>
          <a:p>
            <a:pPr indent="-342900" lvl="0" marL="342900" rtl="0" algn="l">
              <a:spcBef>
                <a:spcPts val="520"/>
              </a:spcBef>
              <a:spcAft>
                <a:spcPts val="0"/>
              </a:spcAft>
              <a:buClr>
                <a:schemeClr val="dk1"/>
              </a:buClr>
              <a:buSzPts val="2600"/>
              <a:buNone/>
            </a:pPr>
            <a:r>
              <a:rPr lang="fr-FR" sz="2600"/>
              <a:t>  4.  AB  calcule (g</a:t>
            </a:r>
            <a:r>
              <a:rPr baseline="30000" lang="fr-FR" sz="2600"/>
              <a:t>b</a:t>
            </a:r>
            <a:r>
              <a:rPr lang="fr-FR" sz="2600"/>
              <a:t>)</a:t>
            </a:r>
            <a:r>
              <a:rPr baseline="30000" lang="fr-FR" sz="2600"/>
              <a:t>a</a:t>
            </a:r>
            <a:r>
              <a:rPr lang="fr-FR" sz="2600"/>
              <a:t> </a:t>
            </a:r>
            <a:endParaRPr/>
          </a:p>
          <a:p>
            <a:pPr indent="-342900" lvl="0" marL="342900" rtl="0" algn="l">
              <a:spcBef>
                <a:spcPts val="520"/>
              </a:spcBef>
              <a:spcAft>
                <a:spcPts val="0"/>
              </a:spcAft>
              <a:buClr>
                <a:schemeClr val="dk1"/>
              </a:buClr>
              <a:buSzPts val="2600"/>
              <a:buNone/>
            </a:pPr>
            <a:r>
              <a:rPr lang="fr-FR" sz="2600"/>
              <a:t>  5.  BA calcule (g</a:t>
            </a:r>
            <a:r>
              <a:rPr baseline="30000" lang="fr-FR" sz="2600"/>
              <a:t>a</a:t>
            </a:r>
            <a:r>
              <a:rPr lang="fr-FR" sz="2600"/>
              <a:t>)</a:t>
            </a:r>
            <a:r>
              <a:rPr baseline="30000" lang="fr-FR" sz="2600"/>
              <a:t>b</a:t>
            </a:r>
            <a:endParaRPr/>
          </a:p>
          <a:p>
            <a:pPr indent="-342900" lvl="0" marL="342900" rtl="0" algn="l">
              <a:spcBef>
                <a:spcPts val="520"/>
              </a:spcBef>
              <a:spcAft>
                <a:spcPts val="0"/>
              </a:spcAft>
              <a:buClr>
                <a:schemeClr val="dk1"/>
              </a:buClr>
              <a:buSzPts val="2600"/>
              <a:buNone/>
            </a:pPr>
            <a:r>
              <a:rPr baseline="30000" lang="fr-FR" sz="2600"/>
              <a:t>  </a:t>
            </a:r>
            <a:r>
              <a:rPr lang="fr-FR" sz="2600"/>
              <a:t> Les partenaires AB et BA possèdent tous deux l’élément     g</a:t>
            </a:r>
            <a:r>
              <a:rPr baseline="30000" lang="fr-FR" sz="2600"/>
              <a:t>ab</a:t>
            </a:r>
            <a:r>
              <a:rPr lang="fr-FR" sz="2600"/>
              <a:t> ∈ G pouvant servir comme clé secrète partagée.  </a:t>
            </a:r>
            <a:endParaRPr sz="2600"/>
          </a:p>
        </p:txBody>
      </p:sp>
      <p:sp>
        <p:nvSpPr>
          <p:cNvPr id="473" name="Google Shape;473;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1"/>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Diffie-Hellman Protocol </a:t>
            </a:r>
            <a:r>
              <a:rPr lang="fr-FR" sz="2800">
                <a:solidFill>
                  <a:srgbClr val="FFFF00"/>
                </a:solidFill>
              </a:rPr>
              <a:t>(suite)</a:t>
            </a:r>
            <a:endParaRPr sz="2800">
              <a:solidFill>
                <a:srgbClr val="FFFF00"/>
              </a:solidFill>
            </a:endParaRPr>
          </a:p>
        </p:txBody>
      </p:sp>
      <p:sp>
        <p:nvSpPr>
          <p:cNvPr id="479" name="Google Shape;479;p51"/>
          <p:cNvSpPr txBox="1"/>
          <p:nvPr>
            <p:ph idx="1" type="body"/>
          </p:nvPr>
        </p:nvSpPr>
        <p:spPr>
          <a:xfrm>
            <a:off x="457200" y="928670"/>
            <a:ext cx="8229600" cy="519749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None/>
            </a:pPr>
            <a:r>
              <a:rPr lang="fr-FR" sz="2400"/>
              <a:t>  Exemple: </a:t>
            </a:r>
            <a:endParaRPr/>
          </a:p>
          <a:p>
            <a:pPr indent="-342900" lvl="0" marL="342900" rtl="0" algn="l">
              <a:spcBef>
                <a:spcPts val="480"/>
              </a:spcBef>
              <a:spcAft>
                <a:spcPts val="0"/>
              </a:spcAft>
              <a:buClr>
                <a:schemeClr val="dk1"/>
              </a:buClr>
              <a:buSzPts val="2400"/>
              <a:buFont typeface="Calibri"/>
              <a:buChar char="-"/>
            </a:pPr>
            <a:r>
              <a:rPr lang="fr-FR" sz="2400"/>
              <a:t>A et B décident de choisir 23 comme nombre premier et g=5 comme base.</a:t>
            </a:r>
            <a:endParaRPr/>
          </a:p>
          <a:p>
            <a:pPr indent="-342900" lvl="0" marL="342900" rtl="0" algn="l">
              <a:spcBef>
                <a:spcPts val="480"/>
              </a:spcBef>
              <a:spcAft>
                <a:spcPts val="0"/>
              </a:spcAft>
              <a:buClr>
                <a:schemeClr val="dk1"/>
              </a:buClr>
              <a:buSzPts val="2400"/>
              <a:buFont typeface="Calibri"/>
              <a:buChar char="-"/>
            </a:pPr>
            <a:r>
              <a:rPr lang="fr-FR" sz="2400"/>
              <a:t>A choisit </a:t>
            </a:r>
            <a:r>
              <a:rPr i="1" lang="fr-FR" sz="2400"/>
              <a:t>a=6</a:t>
            </a:r>
            <a:r>
              <a:rPr lang="fr-FR" sz="2400"/>
              <a:t> comme entier secret et envoie à B le nombre </a:t>
            </a:r>
            <a:endParaRPr/>
          </a:p>
          <a:p>
            <a:pPr indent="-342900" lvl="0" marL="342900" rtl="0" algn="l">
              <a:spcBef>
                <a:spcPts val="480"/>
              </a:spcBef>
              <a:spcAft>
                <a:spcPts val="0"/>
              </a:spcAft>
              <a:buClr>
                <a:schemeClr val="dk1"/>
              </a:buClr>
              <a:buSzPts val="2400"/>
              <a:buFont typeface="Calibri"/>
              <a:buChar char="-"/>
            </a:pPr>
            <a:r>
              <a:rPr lang="fr-FR" sz="2400"/>
              <a:t> (g</a:t>
            </a:r>
            <a:r>
              <a:rPr baseline="30000" lang="fr-FR" sz="2400"/>
              <a:t>a</a:t>
            </a:r>
            <a:r>
              <a:rPr baseline="-25000" lang="fr-FR" sz="2400"/>
              <a:t> </a:t>
            </a:r>
            <a:r>
              <a:rPr lang="fr-FR" sz="2400"/>
              <a:t>mod p) =  5</a:t>
            </a:r>
            <a:r>
              <a:rPr baseline="30000" lang="fr-FR" sz="2400"/>
              <a:t>6</a:t>
            </a:r>
            <a:r>
              <a:rPr lang="fr-FR" sz="2400"/>
              <a:t>mod 23 = 8</a:t>
            </a:r>
            <a:r>
              <a:rPr baseline="30000" lang="fr-FR" sz="2400"/>
              <a:t> </a:t>
            </a:r>
            <a:endParaRPr/>
          </a:p>
          <a:p>
            <a:pPr indent="-342900" lvl="0" marL="342900" rtl="0" algn="l">
              <a:spcBef>
                <a:spcPts val="480"/>
              </a:spcBef>
              <a:spcAft>
                <a:spcPts val="0"/>
              </a:spcAft>
              <a:buClr>
                <a:schemeClr val="dk1"/>
              </a:buClr>
              <a:buSzPts val="2400"/>
              <a:buFont typeface="Calibri"/>
              <a:buChar char="-"/>
            </a:pPr>
            <a:r>
              <a:rPr lang="fr-FR" sz="2400"/>
              <a:t>B  choisit l’entier secret  </a:t>
            </a:r>
            <a:r>
              <a:rPr i="1" lang="fr-FR" sz="2400"/>
              <a:t>b=15</a:t>
            </a:r>
            <a:r>
              <a:rPr lang="fr-FR" sz="2400"/>
              <a:t> et envoie à A 19= (g</a:t>
            </a:r>
            <a:r>
              <a:rPr baseline="30000" lang="fr-FR" sz="2400"/>
              <a:t>b</a:t>
            </a:r>
            <a:r>
              <a:rPr baseline="-25000" lang="fr-FR" sz="2400"/>
              <a:t> </a:t>
            </a:r>
            <a:r>
              <a:rPr lang="fr-FR" sz="2400"/>
              <a:t>mod p)</a:t>
            </a:r>
            <a:endParaRPr/>
          </a:p>
          <a:p>
            <a:pPr indent="-342900" lvl="0" marL="342900" rtl="0" algn="l">
              <a:spcBef>
                <a:spcPts val="480"/>
              </a:spcBef>
              <a:spcAft>
                <a:spcPts val="0"/>
              </a:spcAft>
              <a:buClr>
                <a:schemeClr val="dk1"/>
              </a:buClr>
              <a:buSzPts val="2400"/>
              <a:buFont typeface="Calibri"/>
              <a:buChar char="-"/>
            </a:pPr>
            <a:r>
              <a:rPr lang="fr-FR" sz="2400"/>
              <a:t>A calcule (g</a:t>
            </a:r>
            <a:r>
              <a:rPr baseline="30000" lang="fr-FR" sz="2400"/>
              <a:t>b</a:t>
            </a:r>
            <a:r>
              <a:rPr baseline="-25000" lang="fr-FR" sz="2400"/>
              <a:t> </a:t>
            </a:r>
            <a:r>
              <a:rPr lang="fr-FR" sz="2400"/>
              <a:t>mod p)</a:t>
            </a:r>
            <a:r>
              <a:rPr baseline="30000" lang="fr-FR" sz="2400"/>
              <a:t>a</a:t>
            </a:r>
            <a:r>
              <a:rPr lang="fr-FR" sz="2400"/>
              <a:t> mod p = 19</a:t>
            </a:r>
            <a:r>
              <a:rPr baseline="30000" lang="fr-FR" sz="2400"/>
              <a:t>6</a:t>
            </a:r>
            <a:r>
              <a:rPr lang="fr-FR" sz="2400"/>
              <a:t> mod 23 = 2</a:t>
            </a:r>
            <a:r>
              <a:rPr baseline="30000" lang="fr-FR" sz="2400"/>
              <a:t> </a:t>
            </a:r>
            <a:r>
              <a:rPr lang="fr-FR" sz="2400"/>
              <a:t> </a:t>
            </a:r>
            <a:endParaRPr/>
          </a:p>
          <a:p>
            <a:pPr indent="-342900" lvl="0" marL="342900" rtl="0" algn="l">
              <a:spcBef>
                <a:spcPts val="480"/>
              </a:spcBef>
              <a:spcAft>
                <a:spcPts val="0"/>
              </a:spcAft>
              <a:buClr>
                <a:schemeClr val="dk1"/>
              </a:buClr>
              <a:buSzPts val="2400"/>
              <a:buFont typeface="Calibri"/>
              <a:buChar char="-"/>
            </a:pPr>
            <a:r>
              <a:rPr lang="fr-FR" sz="2400"/>
              <a:t>B calcule (g</a:t>
            </a:r>
            <a:r>
              <a:rPr baseline="30000" lang="fr-FR" sz="2400"/>
              <a:t>a</a:t>
            </a:r>
            <a:r>
              <a:rPr baseline="-25000" lang="fr-FR" sz="2400"/>
              <a:t> </a:t>
            </a:r>
            <a:r>
              <a:rPr lang="fr-FR" sz="2400"/>
              <a:t>mod p)</a:t>
            </a:r>
            <a:r>
              <a:rPr baseline="30000" lang="fr-FR" sz="2400"/>
              <a:t>b</a:t>
            </a:r>
            <a:r>
              <a:rPr lang="fr-FR" sz="2400"/>
              <a:t> mod p = 8</a:t>
            </a:r>
            <a:r>
              <a:rPr baseline="30000" lang="fr-FR" sz="2400"/>
              <a:t>15</a:t>
            </a:r>
            <a:r>
              <a:rPr lang="fr-FR" sz="2400"/>
              <a:t> mod 23 = 2</a:t>
            </a:r>
            <a:endParaRPr/>
          </a:p>
          <a:p>
            <a:pPr indent="-342900" lvl="0" marL="342900" rtl="0" algn="l">
              <a:spcBef>
                <a:spcPts val="480"/>
              </a:spcBef>
              <a:spcAft>
                <a:spcPts val="0"/>
              </a:spcAft>
              <a:buClr>
                <a:schemeClr val="dk1"/>
              </a:buClr>
              <a:buSzPts val="2400"/>
              <a:buNone/>
            </a:pPr>
            <a:r>
              <a:rPr lang="fr-FR" sz="2400"/>
              <a:t> A et B sont arrivés à calculer la même valeur 2 car g</a:t>
            </a:r>
            <a:r>
              <a:rPr baseline="30000" lang="fr-FR" sz="2400"/>
              <a:t>ab</a:t>
            </a:r>
            <a:r>
              <a:rPr lang="fr-FR" sz="2400"/>
              <a:t> =</a:t>
            </a:r>
            <a:r>
              <a:rPr baseline="30000" lang="fr-FR" sz="2400"/>
              <a:t> </a:t>
            </a:r>
            <a:r>
              <a:rPr lang="fr-FR" sz="2400"/>
              <a:t> g</a:t>
            </a:r>
            <a:r>
              <a:rPr baseline="30000" lang="fr-FR" sz="2400"/>
              <a:t>ba</a:t>
            </a:r>
            <a:r>
              <a:rPr lang="fr-FR" sz="2400"/>
              <a:t> </a:t>
            </a:r>
            <a:endParaRPr/>
          </a:p>
          <a:p>
            <a:pPr indent="-342900" lvl="0" marL="342900" rtl="0" algn="l">
              <a:spcBef>
                <a:spcPts val="480"/>
              </a:spcBef>
              <a:spcAft>
                <a:spcPts val="0"/>
              </a:spcAft>
              <a:buClr>
                <a:schemeClr val="dk1"/>
              </a:buClr>
              <a:buSzPts val="2400"/>
              <a:buNone/>
            </a:pPr>
            <a:r>
              <a:rPr lang="fr-FR" sz="2400"/>
              <a:t>  Seuls a, b, g</a:t>
            </a:r>
            <a:r>
              <a:rPr baseline="30000" lang="fr-FR" sz="2400"/>
              <a:t>ab</a:t>
            </a:r>
            <a:r>
              <a:rPr lang="fr-FR" sz="2400"/>
              <a:t> =</a:t>
            </a:r>
            <a:r>
              <a:rPr baseline="30000" lang="fr-FR" sz="2400"/>
              <a:t> </a:t>
            </a:r>
            <a:r>
              <a:rPr lang="fr-FR" sz="2400"/>
              <a:t> g</a:t>
            </a:r>
            <a:r>
              <a:rPr baseline="30000" lang="fr-FR" sz="2400"/>
              <a:t>ba</a:t>
            </a:r>
            <a:r>
              <a:rPr lang="fr-FR" sz="2400"/>
              <a:t> sont maintenus secrets, les autres valeurs : p, g, g</a:t>
            </a:r>
            <a:r>
              <a:rPr baseline="30000" lang="fr-FR" sz="2400"/>
              <a:t>a</a:t>
            </a:r>
            <a:r>
              <a:rPr baseline="-25000" lang="fr-FR" sz="2400"/>
              <a:t> </a:t>
            </a:r>
            <a:r>
              <a:rPr lang="fr-FR" sz="2400"/>
              <a:t>mod p et g</a:t>
            </a:r>
            <a:r>
              <a:rPr baseline="30000" lang="fr-FR" sz="2400"/>
              <a:t>b</a:t>
            </a:r>
            <a:r>
              <a:rPr baseline="-25000" lang="fr-FR" sz="2400"/>
              <a:t> </a:t>
            </a:r>
            <a:r>
              <a:rPr lang="fr-FR" sz="2400"/>
              <a:t>mod p sont transmis en clair;</a:t>
            </a:r>
            <a:endParaRPr sz="2400"/>
          </a:p>
        </p:txBody>
      </p:sp>
      <p:sp>
        <p:nvSpPr>
          <p:cNvPr id="480" name="Google Shape;480;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2"/>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Diffie-Hellman Protocol </a:t>
            </a:r>
            <a:r>
              <a:rPr lang="fr-FR" sz="2800">
                <a:solidFill>
                  <a:srgbClr val="FFFF00"/>
                </a:solidFill>
              </a:rPr>
              <a:t>(suite)</a:t>
            </a:r>
            <a:endParaRPr sz="3200">
              <a:solidFill>
                <a:srgbClr val="FFFF00"/>
              </a:solidFill>
            </a:endParaRPr>
          </a:p>
        </p:txBody>
      </p:sp>
      <p:sp>
        <p:nvSpPr>
          <p:cNvPr id="486" name="Google Shape;486;p52"/>
          <p:cNvSpPr txBox="1"/>
          <p:nvPr>
            <p:ph idx="1" type="body"/>
          </p:nvPr>
        </p:nvSpPr>
        <p:spPr>
          <a:xfrm>
            <a:off x="457200" y="857232"/>
            <a:ext cx="8229600" cy="5500726"/>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2400"/>
              <a:buChar char="•"/>
            </a:pPr>
            <a:r>
              <a:rPr lang="fr-FR" sz="2400"/>
              <a:t>Pour pouvoir réaliser un processus de chiffrement sûr,  il est indispensable de choisir des valeurs  de a, b, </a:t>
            </a:r>
            <a:r>
              <a:rPr lang="fr-FR" sz="2400">
                <a:solidFill>
                  <a:srgbClr val="FF0000"/>
                </a:solidFill>
              </a:rPr>
              <a:t>p</a:t>
            </a:r>
            <a:r>
              <a:rPr lang="fr-FR" sz="2400"/>
              <a:t> très grandes en particulier p.   Avec p  codé sur 300 bits et a et b sur 100 bits, il n’est pas possible de déterminer a en connaissant  seulement  g, p et  g</a:t>
            </a:r>
            <a:r>
              <a:rPr baseline="30000" lang="fr-FR" sz="2400"/>
              <a:t>a</a:t>
            </a:r>
            <a:r>
              <a:rPr lang="fr-FR" sz="2400"/>
              <a:t> mod p.  Pratiquement g n’est pas important  souvent égal à 2 ou 5.</a:t>
            </a:r>
            <a:endParaRPr/>
          </a:p>
          <a:p>
            <a:pPr indent="-342900" lvl="0" marL="342900" rtl="0" algn="l">
              <a:spcBef>
                <a:spcPts val="480"/>
              </a:spcBef>
              <a:spcAft>
                <a:spcPts val="0"/>
              </a:spcAft>
              <a:buClr>
                <a:srgbClr val="0070C0"/>
              </a:buClr>
              <a:buSzPts val="2400"/>
              <a:buFont typeface="Noto Sans Symbols"/>
              <a:buChar char="▪"/>
            </a:pPr>
            <a:r>
              <a:rPr lang="fr-FR" sz="2400">
                <a:solidFill>
                  <a:srgbClr val="0070C0"/>
                </a:solidFill>
              </a:rPr>
              <a:t>Sécurity du protocole</a:t>
            </a:r>
            <a:endParaRPr/>
          </a:p>
          <a:p>
            <a:pPr indent="-342900" lvl="0" marL="342900" rtl="0" algn="just">
              <a:spcBef>
                <a:spcPts val="480"/>
              </a:spcBef>
              <a:spcAft>
                <a:spcPts val="0"/>
              </a:spcAft>
              <a:buClr>
                <a:srgbClr val="0070C0"/>
              </a:buClr>
              <a:buSzPts val="2400"/>
              <a:buNone/>
            </a:pPr>
            <a:r>
              <a:rPr lang="fr-FR" sz="2400">
                <a:solidFill>
                  <a:srgbClr val="0070C0"/>
                </a:solidFill>
              </a:rPr>
              <a:t>     </a:t>
            </a:r>
            <a:r>
              <a:rPr lang="fr-FR" sz="2400"/>
              <a:t>DH est considéré suffisamment sûr vis-à-vis  des écoutes (espionnage) à condition de choisir un facteur premier assez large.</a:t>
            </a:r>
            <a:endParaRPr/>
          </a:p>
          <a:p>
            <a:pPr indent="-342900" lvl="0" marL="342900" rtl="0" algn="l">
              <a:spcBef>
                <a:spcPts val="480"/>
              </a:spcBef>
              <a:spcAft>
                <a:spcPts val="0"/>
              </a:spcAft>
              <a:buClr>
                <a:srgbClr val="0070C0"/>
              </a:buClr>
              <a:buSzPts val="2400"/>
              <a:buFont typeface="Noto Sans Symbols"/>
              <a:buChar char="▪"/>
            </a:pPr>
            <a:r>
              <a:rPr lang="fr-FR" sz="2400">
                <a:solidFill>
                  <a:srgbClr val="0070C0"/>
                </a:solidFill>
              </a:rPr>
              <a:t>Athentification</a:t>
            </a:r>
            <a:endParaRPr sz="2400">
              <a:solidFill>
                <a:srgbClr val="0070C0"/>
              </a:solidFill>
            </a:endParaRPr>
          </a:p>
          <a:p>
            <a:pPr indent="-342900" lvl="0" marL="342900" rtl="0" algn="just">
              <a:spcBef>
                <a:spcPts val="480"/>
              </a:spcBef>
              <a:spcAft>
                <a:spcPts val="0"/>
              </a:spcAft>
              <a:buClr>
                <a:srgbClr val="0070C0"/>
              </a:buClr>
              <a:buSzPts val="2400"/>
              <a:buNone/>
            </a:pPr>
            <a:r>
              <a:rPr lang="fr-FR" sz="2400">
                <a:solidFill>
                  <a:srgbClr val="0070C0"/>
                </a:solidFill>
              </a:rPr>
              <a:t>     </a:t>
            </a:r>
            <a:r>
              <a:rPr lang="fr-FR" sz="2400"/>
              <a:t>DH originel ne permet pas l’authentification des parties communicantes , donc vulnérable à l’attaque man-in-the-middle: attaquant  entre les deux parties pouvant établir deux</a:t>
            </a:r>
            <a:endParaRPr/>
          </a:p>
          <a:p>
            <a:pPr indent="-342900" lvl="0" marL="342900" rtl="0" algn="just">
              <a:spcBef>
                <a:spcPts val="480"/>
              </a:spcBef>
              <a:spcAft>
                <a:spcPts val="0"/>
              </a:spcAft>
              <a:buClr>
                <a:schemeClr val="dk1"/>
              </a:buClr>
              <a:buSzPts val="2400"/>
              <a:buNone/>
            </a:pPr>
            <a:r>
              <a:rPr lang="fr-FR" sz="2400"/>
              <a:t>      échanges de clés DH distincts:  Se déguisant en partenaire de</a:t>
            </a:r>
            <a:endParaRPr/>
          </a:p>
        </p:txBody>
      </p:sp>
      <p:sp>
        <p:nvSpPr>
          <p:cNvPr id="487" name="Google Shape;487;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3"/>
          <p:cNvSpPr txBox="1"/>
          <p:nvPr>
            <p:ph type="title"/>
          </p:nvPr>
        </p:nvSpPr>
        <p:spPr>
          <a:xfrm>
            <a:off x="457200" y="274638"/>
            <a:ext cx="822960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fr-FR" sz="3200"/>
              <a:t>Diffie-Hellman Protocol</a:t>
            </a:r>
            <a:endParaRPr sz="3200"/>
          </a:p>
        </p:txBody>
      </p:sp>
      <p:sp>
        <p:nvSpPr>
          <p:cNvPr id="493" name="Google Shape;493;p53"/>
          <p:cNvSpPr txBox="1"/>
          <p:nvPr>
            <p:ph idx="1" type="body"/>
          </p:nvPr>
        </p:nvSpPr>
        <p:spPr>
          <a:xfrm>
            <a:off x="457200" y="785794"/>
            <a:ext cx="8229600" cy="534036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fr-FR" sz="2400"/>
              <a:t>  L’un vis-à-vis de l’autre. Toutefois, il est possible de rendre le protocole DH résistant à l’attaque de l’homme du milieu. </a:t>
            </a:r>
            <a:endParaRPr sz="2400"/>
          </a:p>
        </p:txBody>
      </p:sp>
      <p:sp>
        <p:nvSpPr>
          <p:cNvPr id="494" name="Google Shape;494;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4"/>
          <p:cNvSpPr txBox="1"/>
          <p:nvPr>
            <p:ph type="title"/>
          </p:nvPr>
        </p:nvSpPr>
        <p:spPr>
          <a:xfrm>
            <a:off x="971600" y="274638"/>
            <a:ext cx="7344816"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FF00"/>
              </a:buClr>
              <a:buSzPct val="100000"/>
              <a:buFont typeface="Calibri"/>
              <a:buNone/>
            </a:pPr>
            <a:r>
              <a:rPr lang="fr-FR" sz="3200">
                <a:solidFill>
                  <a:srgbClr val="FFFF00"/>
                </a:solidFill>
              </a:rPr>
              <a:t>Rivest Shamir Adelman (1977)</a:t>
            </a:r>
            <a:endParaRPr sz="3200">
              <a:solidFill>
                <a:srgbClr val="FFFF00"/>
              </a:solidFill>
            </a:endParaRPr>
          </a:p>
        </p:txBody>
      </p:sp>
      <p:sp>
        <p:nvSpPr>
          <p:cNvPr id="500" name="Google Shape;500;p54"/>
          <p:cNvSpPr txBox="1"/>
          <p:nvPr>
            <p:ph idx="1" type="body"/>
          </p:nvPr>
        </p:nvSpPr>
        <p:spPr>
          <a:xfrm>
            <a:off x="457200" y="857232"/>
            <a:ext cx="8229600" cy="5268931"/>
          </a:xfrm>
          <a:prstGeom prst="rect">
            <a:avLst/>
          </a:prstGeom>
          <a:noFill/>
          <a:ln>
            <a:noFill/>
          </a:ln>
        </p:spPr>
        <p:txBody>
          <a:bodyPr anchorCtr="0" anchor="t" bIns="45700" lIns="91425" spcFirstLastPara="1" rIns="91425" wrap="square" tIns="45700">
            <a:normAutofit lnSpcReduction="10000"/>
          </a:bodyPr>
          <a:lstStyle/>
          <a:p>
            <a:pPr indent="0" lvl="0" marL="342900" rtl="0" algn="just">
              <a:spcBef>
                <a:spcPts val="0"/>
              </a:spcBef>
              <a:spcAft>
                <a:spcPts val="0"/>
              </a:spcAft>
              <a:buClr>
                <a:schemeClr val="dk1"/>
              </a:buClr>
              <a:buSzPts val="2400"/>
              <a:buNone/>
            </a:pPr>
            <a:r>
              <a:rPr lang="fr-FR" sz="2400"/>
              <a:t>Agorithme asymétrique de cryptographie à clé publique, très utilisé dans e-commerce pour échange de données (avec sites web commerciaux: cartes bancaires)  confidentielles sur Internet. </a:t>
            </a:r>
            <a:endParaRPr/>
          </a:p>
          <a:p>
            <a:pPr indent="-152400" lvl="0" marL="342900" rtl="0" algn="l">
              <a:spcBef>
                <a:spcPts val="480"/>
              </a:spcBef>
              <a:spcAft>
                <a:spcPts val="0"/>
              </a:spcAft>
              <a:buClr>
                <a:schemeClr val="dk1"/>
              </a:buClr>
              <a:buSzPts val="2400"/>
              <a:buChar char="•"/>
            </a:pPr>
            <a:r>
              <a:rPr lang="fr-FR" sz="2400"/>
              <a:t>  </a:t>
            </a:r>
            <a:r>
              <a:rPr lang="fr-FR" sz="2400">
                <a:solidFill>
                  <a:srgbClr val="0070C0"/>
                </a:solidFill>
              </a:rPr>
              <a:t>Fonctionnement</a:t>
            </a:r>
            <a:endParaRPr/>
          </a:p>
          <a:p>
            <a:pPr indent="0" lvl="0" marL="342900" rtl="0" algn="just">
              <a:spcBef>
                <a:spcPts val="480"/>
              </a:spcBef>
              <a:spcAft>
                <a:spcPts val="0"/>
              </a:spcAft>
              <a:buClr>
                <a:schemeClr val="dk1"/>
              </a:buClr>
              <a:buSzPts val="2400"/>
              <a:buNone/>
            </a:pPr>
            <a:r>
              <a:rPr lang="fr-FR" sz="2400"/>
              <a:t>Deux clés sont nécessaires: une publique  pour chiffrer (respectivement vérifier) et une privée pour déchiffrer (respectivement signer) des informations confidentielles. Clé publique  accessible à toute personne désirant chiffrer des données, clé privée réservée à celui ou celle ayant créé la paire de clés. </a:t>
            </a:r>
            <a:endParaRPr/>
          </a:p>
          <a:p>
            <a:pPr indent="0" lvl="0" marL="342900" rtl="0" algn="just">
              <a:spcBef>
                <a:spcPts val="480"/>
              </a:spcBef>
              <a:spcAft>
                <a:spcPts val="0"/>
              </a:spcAft>
              <a:buClr>
                <a:schemeClr val="dk1"/>
              </a:buClr>
              <a:buSzPts val="2400"/>
              <a:buNone/>
            </a:pPr>
            <a:r>
              <a:rPr lang="fr-FR" sz="2400"/>
              <a:t>Soient A, B, C  souhaitant  échanger des informations confidentielles, par convention, A prend en charge la création de la paire de clés, envoie sa clé publique à B et C qui enverront des données chiffrées par cette clé à A.  A peut les</a:t>
            </a:r>
            <a:endParaRPr sz="2400"/>
          </a:p>
        </p:txBody>
      </p:sp>
      <p:sp>
        <p:nvSpPr>
          <p:cNvPr id="501" name="Google Shape;501;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5"/>
          <p:cNvSpPr txBox="1"/>
          <p:nvPr>
            <p:ph type="title"/>
          </p:nvPr>
        </p:nvSpPr>
        <p:spPr>
          <a:xfrm>
            <a:off x="457200" y="274638"/>
            <a:ext cx="8229600" cy="58259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Rivest Shamir Adelman </a:t>
            </a:r>
            <a:r>
              <a:rPr lang="fr-FR" sz="2400">
                <a:solidFill>
                  <a:srgbClr val="FFFF00"/>
                </a:solidFill>
              </a:rPr>
              <a:t>(suite)</a:t>
            </a:r>
            <a:endParaRPr sz="3200">
              <a:solidFill>
                <a:srgbClr val="FFFF00"/>
              </a:solidFill>
            </a:endParaRPr>
          </a:p>
        </p:txBody>
      </p:sp>
      <p:sp>
        <p:nvSpPr>
          <p:cNvPr id="507" name="Google Shape;507;p55"/>
          <p:cNvSpPr txBox="1"/>
          <p:nvPr>
            <p:ph idx="1" type="body"/>
          </p:nvPr>
        </p:nvSpPr>
        <p:spPr>
          <a:xfrm>
            <a:off x="457200" y="857232"/>
            <a:ext cx="8229600" cy="5572164"/>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400"/>
              <a:buNone/>
            </a:pPr>
            <a:r>
              <a:rPr lang="fr-FR" sz="2400"/>
              <a:t>  Les déchiffrer à l’aide de sa clé privée.</a:t>
            </a:r>
            <a:endParaRPr/>
          </a:p>
          <a:p>
            <a:pPr indent="-342900" lvl="0" marL="342900" rtl="0" algn="l">
              <a:spcBef>
                <a:spcPts val="480"/>
              </a:spcBef>
              <a:spcAft>
                <a:spcPts val="0"/>
              </a:spcAft>
              <a:buClr>
                <a:srgbClr val="0070C0"/>
              </a:buClr>
              <a:buSzPts val="2400"/>
              <a:buFont typeface="Noto Sans Symbols"/>
              <a:buChar char="▪"/>
            </a:pPr>
            <a:r>
              <a:rPr lang="fr-FR" sz="2400">
                <a:solidFill>
                  <a:srgbClr val="0070C0"/>
                </a:solidFill>
              </a:rPr>
              <a:t>Création des clés</a:t>
            </a:r>
            <a:endParaRPr/>
          </a:p>
          <a:p>
            <a:pPr indent="-342900" lvl="0" marL="342900" rtl="0" algn="l">
              <a:spcBef>
                <a:spcPts val="480"/>
              </a:spcBef>
              <a:spcAft>
                <a:spcPts val="0"/>
              </a:spcAft>
              <a:buClr>
                <a:srgbClr val="0070C0"/>
              </a:buClr>
              <a:buSzPts val="2400"/>
              <a:buNone/>
            </a:pPr>
            <a:r>
              <a:rPr lang="fr-FR" sz="2400">
                <a:solidFill>
                  <a:srgbClr val="0070C0"/>
                </a:solidFill>
              </a:rPr>
              <a:t>      </a:t>
            </a:r>
            <a:r>
              <a:rPr lang="fr-FR" sz="2400"/>
              <a:t>Choisir 2 nombres premiers </a:t>
            </a:r>
            <a:r>
              <a:rPr i="1" lang="fr-FR" sz="2400">
                <a:solidFill>
                  <a:srgbClr val="C00000"/>
                </a:solidFill>
              </a:rPr>
              <a:t>p</a:t>
            </a:r>
            <a:r>
              <a:rPr lang="fr-FR" sz="2400"/>
              <a:t> et </a:t>
            </a:r>
            <a:r>
              <a:rPr i="1" lang="fr-FR" sz="2400">
                <a:solidFill>
                  <a:srgbClr val="C00000"/>
                </a:solidFill>
              </a:rPr>
              <a:t>q</a:t>
            </a:r>
            <a:r>
              <a:rPr i="1" lang="fr-FR" sz="2400"/>
              <a:t> </a:t>
            </a:r>
            <a:r>
              <a:rPr lang="fr-FR" sz="2400"/>
              <a:t>tels que </a:t>
            </a:r>
            <a:r>
              <a:rPr i="1" lang="fr-FR" sz="2400"/>
              <a:t>p ≠ q</a:t>
            </a:r>
            <a:endParaRPr/>
          </a:p>
          <a:p>
            <a:pPr indent="-457200" lvl="0" marL="457200" rtl="0" algn="l">
              <a:spcBef>
                <a:spcPts val="480"/>
              </a:spcBef>
              <a:spcAft>
                <a:spcPts val="0"/>
              </a:spcAft>
              <a:buClr>
                <a:schemeClr val="dk1"/>
              </a:buClr>
              <a:buSzPts val="2400"/>
              <a:buFont typeface="Calibri"/>
              <a:buAutoNum type="arabicPeriod"/>
            </a:pPr>
            <a:r>
              <a:rPr lang="fr-FR" sz="2400"/>
              <a:t>Calculer  </a:t>
            </a:r>
            <a:r>
              <a:rPr lang="fr-FR" sz="2400">
                <a:solidFill>
                  <a:srgbClr val="C00000"/>
                </a:solidFill>
              </a:rPr>
              <a:t>n</a:t>
            </a:r>
            <a:r>
              <a:rPr lang="fr-FR" sz="2400"/>
              <a:t> = pq</a:t>
            </a:r>
            <a:endParaRPr sz="2400"/>
          </a:p>
          <a:p>
            <a:pPr indent="-457200" lvl="0" marL="457200" rtl="0" algn="l">
              <a:spcBef>
                <a:spcPts val="480"/>
              </a:spcBef>
              <a:spcAft>
                <a:spcPts val="0"/>
              </a:spcAft>
              <a:buClr>
                <a:schemeClr val="dk1"/>
              </a:buClr>
              <a:buSzPts val="2400"/>
              <a:buFont typeface="Calibri"/>
              <a:buAutoNum type="arabicPeriod"/>
            </a:pPr>
            <a:r>
              <a:rPr lang="fr-FR" sz="2400"/>
              <a:t>Calculer l’indicatrice d’Euler de n: </a:t>
            </a:r>
            <a:r>
              <a:rPr lang="fr-FR" sz="2400">
                <a:solidFill>
                  <a:srgbClr val="C00000"/>
                </a:solidFill>
              </a:rPr>
              <a:t>φ(n) </a:t>
            </a:r>
            <a:r>
              <a:rPr lang="fr-FR" sz="2400"/>
              <a:t>= (p-1)(q-1)</a:t>
            </a:r>
            <a:endParaRPr/>
          </a:p>
          <a:p>
            <a:pPr indent="-457200" lvl="0" marL="457200" rtl="0" algn="l">
              <a:spcBef>
                <a:spcPts val="480"/>
              </a:spcBef>
              <a:spcAft>
                <a:spcPts val="0"/>
              </a:spcAft>
              <a:buClr>
                <a:schemeClr val="dk1"/>
              </a:buClr>
              <a:buSzPts val="2400"/>
              <a:buFont typeface="Calibri"/>
              <a:buAutoNum type="arabicPeriod"/>
            </a:pPr>
            <a:r>
              <a:rPr lang="fr-FR" sz="2400"/>
              <a:t>Choisir </a:t>
            </a:r>
            <a:r>
              <a:rPr i="1" lang="fr-FR" sz="2400">
                <a:solidFill>
                  <a:srgbClr val="C00000"/>
                </a:solidFill>
              </a:rPr>
              <a:t>e</a:t>
            </a:r>
            <a:r>
              <a:rPr lang="fr-FR" sz="2400"/>
              <a:t>: entier premier avec φ(n) : appelé « exposant de chiffrement », 1 &lt; e &lt; φ(n) </a:t>
            </a:r>
            <a:endParaRPr/>
          </a:p>
          <a:p>
            <a:pPr indent="-457200" lvl="0" marL="457200" rtl="0" algn="just">
              <a:spcBef>
                <a:spcPts val="480"/>
              </a:spcBef>
              <a:spcAft>
                <a:spcPts val="0"/>
              </a:spcAft>
              <a:buClr>
                <a:schemeClr val="dk1"/>
              </a:buClr>
              <a:buSzPts val="2400"/>
              <a:buFont typeface="Calibri"/>
              <a:buAutoNum type="arabicPeriod"/>
            </a:pPr>
            <a:r>
              <a:rPr lang="fr-FR" sz="2400"/>
              <a:t>Comme </a:t>
            </a:r>
            <a:r>
              <a:rPr i="1" lang="fr-FR" sz="2400"/>
              <a:t>e</a:t>
            </a:r>
            <a:r>
              <a:rPr lang="fr-FR" sz="2400"/>
              <a:t> est premier avec φ(n) , il est inversible </a:t>
            </a:r>
            <a:r>
              <a:rPr i="1" lang="fr-FR" sz="2400"/>
              <a:t>mod φ(n) </a:t>
            </a:r>
            <a:r>
              <a:rPr lang="fr-FR" sz="2400"/>
              <a:t>cad</a:t>
            </a:r>
            <a:r>
              <a:rPr i="1" lang="fr-FR" sz="2400"/>
              <a:t>  </a:t>
            </a:r>
            <a:r>
              <a:rPr lang="fr-FR" sz="2400"/>
              <a:t>il existe </a:t>
            </a:r>
            <a:r>
              <a:rPr i="1" lang="fr-FR" sz="2400"/>
              <a:t>d</a:t>
            </a:r>
            <a:r>
              <a:rPr lang="fr-FR" sz="2400"/>
              <a:t> є N tel que  ed = 1 (mod φ(n) ). </a:t>
            </a:r>
            <a:r>
              <a:rPr i="1" lang="fr-FR" sz="2400"/>
              <a:t>d</a:t>
            </a:r>
            <a:r>
              <a:rPr lang="fr-FR" sz="2400"/>
              <a:t> est l’exposant du déchiffrement. Calculer donc </a:t>
            </a:r>
            <a:r>
              <a:rPr i="1" lang="fr-FR" sz="2400">
                <a:solidFill>
                  <a:srgbClr val="C00000"/>
                </a:solidFill>
              </a:rPr>
              <a:t>d</a:t>
            </a:r>
            <a:r>
              <a:rPr i="1" lang="fr-FR" sz="2400"/>
              <a:t>= 1/e (mod φ(n) </a:t>
            </a:r>
            <a:endParaRPr/>
          </a:p>
          <a:p>
            <a:pPr indent="-457200" lvl="0" marL="457200" rtl="0" algn="l">
              <a:spcBef>
                <a:spcPts val="480"/>
              </a:spcBef>
              <a:spcAft>
                <a:spcPts val="0"/>
              </a:spcAft>
              <a:buClr>
                <a:schemeClr val="dk1"/>
              </a:buClr>
              <a:buSzPts val="2400"/>
              <a:buNone/>
            </a:pPr>
            <a:r>
              <a:rPr lang="fr-FR" sz="2400"/>
              <a:t>   Le couple </a:t>
            </a:r>
            <a:r>
              <a:rPr lang="fr-FR" sz="2400">
                <a:solidFill>
                  <a:srgbClr val="C00000"/>
                </a:solidFill>
              </a:rPr>
              <a:t>(n, e</a:t>
            </a:r>
            <a:r>
              <a:rPr lang="fr-FR" sz="2400"/>
              <a:t>) est appelé </a:t>
            </a:r>
            <a:r>
              <a:rPr lang="fr-FR" sz="2400">
                <a:solidFill>
                  <a:srgbClr val="C00000"/>
                </a:solidFill>
              </a:rPr>
              <a:t>clé publique </a:t>
            </a:r>
            <a:r>
              <a:rPr lang="fr-FR" sz="2400"/>
              <a:t>et </a:t>
            </a:r>
            <a:r>
              <a:rPr lang="fr-FR" sz="2400">
                <a:solidFill>
                  <a:srgbClr val="C00000"/>
                </a:solidFill>
              </a:rPr>
              <a:t>(n,d) </a:t>
            </a:r>
            <a:r>
              <a:rPr lang="fr-FR" sz="2400"/>
              <a:t>est la </a:t>
            </a:r>
            <a:r>
              <a:rPr lang="fr-FR" sz="2400">
                <a:solidFill>
                  <a:srgbClr val="C00000"/>
                </a:solidFill>
              </a:rPr>
              <a:t>clé privée</a:t>
            </a:r>
            <a:endParaRPr/>
          </a:p>
          <a:p>
            <a:pPr indent="-457200" lvl="0" marL="457200" rtl="0" algn="l">
              <a:spcBef>
                <a:spcPts val="480"/>
              </a:spcBef>
              <a:spcAft>
                <a:spcPts val="0"/>
              </a:spcAft>
              <a:buClr>
                <a:schemeClr val="dk1"/>
              </a:buClr>
              <a:buSzPts val="2400"/>
              <a:buNone/>
            </a:pPr>
            <a:r>
              <a:rPr lang="fr-FR" sz="2400"/>
              <a:t> </a:t>
            </a:r>
            <a:r>
              <a:rPr lang="fr-FR" sz="2400">
                <a:solidFill>
                  <a:srgbClr val="0070C0"/>
                </a:solidFill>
              </a:rPr>
              <a:t>Chiffrement d’un message</a:t>
            </a:r>
            <a:endParaRPr/>
          </a:p>
          <a:p>
            <a:pPr indent="-174625" lvl="0" marL="174625" rtl="0" algn="l">
              <a:spcBef>
                <a:spcPts val="480"/>
              </a:spcBef>
              <a:spcAft>
                <a:spcPts val="0"/>
              </a:spcAft>
              <a:buClr>
                <a:schemeClr val="dk1"/>
              </a:buClr>
              <a:buSzPts val="2400"/>
              <a:buNone/>
            </a:pPr>
            <a:r>
              <a:rPr lang="fr-FR" sz="2400"/>
              <a:t>  Si M est un entier &lt; n (représentant un message), le msg chiffré sera représenté par C= M</a:t>
            </a:r>
            <a:r>
              <a:rPr baseline="30000" lang="fr-FR" sz="2400"/>
              <a:t>e</a:t>
            </a:r>
            <a:r>
              <a:rPr lang="fr-FR" sz="2400"/>
              <a:t> (mod n)</a:t>
            </a:r>
            <a:endParaRPr sz="2400"/>
          </a:p>
        </p:txBody>
      </p:sp>
      <p:sp>
        <p:nvSpPr>
          <p:cNvPr id="508" name="Google Shape;508;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6"/>
          <p:cNvSpPr txBox="1"/>
          <p:nvPr>
            <p:ph type="title"/>
          </p:nvPr>
        </p:nvSpPr>
        <p:spPr>
          <a:xfrm>
            <a:off x="457200" y="116632"/>
            <a:ext cx="8229600" cy="669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Rivest Shamir Adelman </a:t>
            </a:r>
            <a:r>
              <a:rPr lang="fr-FR" sz="2400">
                <a:solidFill>
                  <a:srgbClr val="FFFF00"/>
                </a:solidFill>
              </a:rPr>
              <a:t>(suite)</a:t>
            </a:r>
            <a:endParaRPr sz="3200">
              <a:solidFill>
                <a:srgbClr val="FFFF00"/>
              </a:solidFill>
            </a:endParaRPr>
          </a:p>
        </p:txBody>
      </p:sp>
      <p:sp>
        <p:nvSpPr>
          <p:cNvPr id="514" name="Google Shape;514;p56"/>
          <p:cNvSpPr txBox="1"/>
          <p:nvPr>
            <p:ph idx="1" type="body"/>
          </p:nvPr>
        </p:nvSpPr>
        <p:spPr>
          <a:xfrm>
            <a:off x="457200" y="714356"/>
            <a:ext cx="8229600" cy="541180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33CC"/>
              </a:buClr>
              <a:buSzPts val="2400"/>
              <a:buChar char="•"/>
            </a:pPr>
            <a:r>
              <a:rPr lang="fr-FR" sz="2400">
                <a:solidFill>
                  <a:srgbClr val="0033CC"/>
                </a:solidFill>
              </a:rPr>
              <a:t>Déchiffrement d’un message</a:t>
            </a:r>
            <a:endParaRPr/>
          </a:p>
          <a:p>
            <a:pPr indent="-342900" lvl="0" marL="342900" rtl="0" algn="l">
              <a:spcBef>
                <a:spcPts val="480"/>
              </a:spcBef>
              <a:spcAft>
                <a:spcPts val="0"/>
              </a:spcAft>
              <a:buClr>
                <a:schemeClr val="dk1"/>
              </a:buClr>
              <a:buSzPts val="2400"/>
              <a:buNone/>
            </a:pPr>
            <a:r>
              <a:rPr lang="fr-FR" sz="2400"/>
              <a:t>     Pour déchiffrer C, on utilise </a:t>
            </a:r>
            <a:r>
              <a:rPr i="1" lang="fr-FR" sz="2400"/>
              <a:t>d: </a:t>
            </a:r>
            <a:r>
              <a:rPr lang="fr-FR" sz="2400"/>
              <a:t>inverse de </a:t>
            </a:r>
            <a:r>
              <a:rPr i="1" lang="fr-FR" sz="2400"/>
              <a:t>e</a:t>
            </a:r>
            <a:r>
              <a:rPr lang="fr-FR" sz="2400"/>
              <a:t> </a:t>
            </a:r>
            <a:r>
              <a:rPr i="1" lang="fr-FR" sz="2400"/>
              <a:t>mod φ(n)</a:t>
            </a:r>
            <a:r>
              <a:rPr lang="fr-FR" sz="2400"/>
              <a:t> et on calcule C</a:t>
            </a:r>
            <a:r>
              <a:rPr baseline="30000" lang="fr-FR" sz="2400"/>
              <a:t>d</a:t>
            </a:r>
            <a:r>
              <a:rPr lang="fr-FR" sz="2400"/>
              <a:t> (mod n) = (M</a:t>
            </a:r>
            <a:r>
              <a:rPr baseline="30000" lang="fr-FR" sz="2400"/>
              <a:t>e</a:t>
            </a:r>
            <a:r>
              <a:rPr lang="fr-FR" sz="2400"/>
              <a:t> )</a:t>
            </a:r>
            <a:r>
              <a:rPr baseline="30000" lang="fr-FR" sz="2400"/>
              <a:t>d</a:t>
            </a:r>
            <a:r>
              <a:rPr lang="fr-FR" sz="2400"/>
              <a:t>  (mod n) = M</a:t>
            </a:r>
            <a:r>
              <a:rPr baseline="30000" lang="fr-FR" sz="2400"/>
              <a:t>ed </a:t>
            </a:r>
            <a:r>
              <a:rPr lang="fr-FR" sz="2400"/>
              <a:t> (mod n)</a:t>
            </a:r>
            <a:endParaRPr/>
          </a:p>
          <a:p>
            <a:pPr indent="-342900" lvl="0" marL="342900" rtl="0" algn="l">
              <a:spcBef>
                <a:spcPts val="480"/>
              </a:spcBef>
              <a:spcAft>
                <a:spcPts val="0"/>
              </a:spcAft>
              <a:buClr>
                <a:schemeClr val="dk1"/>
              </a:buClr>
              <a:buSzPts val="2400"/>
              <a:buNone/>
            </a:pPr>
            <a:r>
              <a:rPr baseline="30000" lang="fr-FR" sz="2400"/>
              <a:t>       </a:t>
            </a:r>
            <a:r>
              <a:rPr lang="fr-FR" sz="2400"/>
              <a:t>Comme  ed= 1</a:t>
            </a:r>
            <a:r>
              <a:rPr i="1" lang="fr-FR" sz="2400"/>
              <a:t> (mod φ(n)) </a:t>
            </a:r>
            <a:r>
              <a:rPr lang="fr-FR" sz="2400"/>
              <a:t> (par déf de modulo), on a</a:t>
            </a:r>
            <a:endParaRPr/>
          </a:p>
          <a:p>
            <a:pPr indent="-342900" lvl="0" marL="342900" rtl="0" algn="l">
              <a:spcBef>
                <a:spcPts val="480"/>
              </a:spcBef>
              <a:spcAft>
                <a:spcPts val="0"/>
              </a:spcAft>
              <a:buClr>
                <a:schemeClr val="dk1"/>
              </a:buClr>
              <a:buSzPts val="2400"/>
              <a:buNone/>
            </a:pPr>
            <a:r>
              <a:rPr lang="fr-FR" sz="2400"/>
              <a:t>     ed = 1 + K </a:t>
            </a:r>
            <a:r>
              <a:rPr i="1" lang="fr-FR" sz="2400"/>
              <a:t>φ(n)</a:t>
            </a:r>
            <a:r>
              <a:rPr lang="fr-FR" sz="2400"/>
              <a:t> = 1 + K(p-1)(q-1), avec k entier  or pour tout entier M,  M</a:t>
            </a:r>
            <a:r>
              <a:rPr baseline="30000" lang="fr-FR" sz="2400"/>
              <a:t>1+k(p-1)(q-1)</a:t>
            </a:r>
            <a:r>
              <a:rPr lang="fr-FR" sz="2400"/>
              <a:t> = M (mod p)  et</a:t>
            </a:r>
            <a:endParaRPr/>
          </a:p>
          <a:p>
            <a:pPr indent="-342900" lvl="0" marL="342900" rtl="0" algn="l">
              <a:spcBef>
                <a:spcPts val="480"/>
              </a:spcBef>
              <a:spcAft>
                <a:spcPts val="0"/>
              </a:spcAft>
              <a:buClr>
                <a:schemeClr val="dk1"/>
              </a:buClr>
              <a:buSzPts val="2400"/>
              <a:buNone/>
            </a:pPr>
            <a:r>
              <a:rPr lang="fr-FR" sz="2400"/>
              <a:t>                        M</a:t>
            </a:r>
            <a:r>
              <a:rPr baseline="30000" lang="fr-FR" sz="2400"/>
              <a:t>1+k(p-1)(q-1)</a:t>
            </a:r>
            <a:r>
              <a:rPr lang="fr-FR" sz="2400"/>
              <a:t> = M (mod q)</a:t>
            </a:r>
            <a:r>
              <a:rPr baseline="30000" lang="fr-FR" sz="2400"/>
              <a:t>   </a:t>
            </a:r>
            <a:endParaRPr sz="2400"/>
          </a:p>
          <a:p>
            <a:pPr indent="-342900" lvl="0" marL="342900" rtl="0" algn="l">
              <a:spcBef>
                <a:spcPts val="480"/>
              </a:spcBef>
              <a:spcAft>
                <a:spcPts val="0"/>
              </a:spcAft>
              <a:buClr>
                <a:schemeClr val="dk1"/>
              </a:buClr>
              <a:buSzPts val="2400"/>
              <a:buNone/>
            </a:pPr>
            <a:r>
              <a:rPr lang="fr-FR" sz="2400"/>
              <a:t>      En effet:  </a:t>
            </a:r>
            <a:endParaRPr/>
          </a:p>
          <a:p>
            <a:pPr indent="-342900" lvl="0" marL="342900" rtl="0" algn="l">
              <a:spcBef>
                <a:spcPts val="480"/>
              </a:spcBef>
              <a:spcAft>
                <a:spcPts val="0"/>
              </a:spcAft>
              <a:buClr>
                <a:schemeClr val="dk1"/>
              </a:buClr>
              <a:buSzPts val="2400"/>
              <a:buChar char="•"/>
            </a:pPr>
            <a:r>
              <a:rPr lang="fr-FR" sz="2400"/>
              <a:t>Si M est premier avec alors</a:t>
            </a:r>
            <a:endParaRPr/>
          </a:p>
          <a:p>
            <a:pPr indent="-342900" lvl="0" marL="342900" rtl="0" algn="l">
              <a:spcBef>
                <a:spcPts val="480"/>
              </a:spcBef>
              <a:spcAft>
                <a:spcPts val="0"/>
              </a:spcAft>
              <a:buClr>
                <a:schemeClr val="dk1"/>
              </a:buClr>
              <a:buSzPts val="2400"/>
              <a:buNone/>
            </a:pPr>
            <a:r>
              <a:rPr lang="fr-FR" sz="2400"/>
              <a:t>    M</a:t>
            </a:r>
            <a:r>
              <a:rPr baseline="30000" lang="fr-FR" sz="2400"/>
              <a:t>p-1 </a:t>
            </a:r>
            <a:r>
              <a:rPr lang="fr-FR" sz="2400"/>
              <a:t>= 1 (mod q) (théoreme de Fermat) donc </a:t>
            </a:r>
            <a:endParaRPr/>
          </a:p>
          <a:p>
            <a:pPr indent="-342900" lvl="0" marL="342900" rtl="0" algn="l">
              <a:spcBef>
                <a:spcPts val="480"/>
              </a:spcBef>
              <a:spcAft>
                <a:spcPts val="0"/>
              </a:spcAft>
              <a:buClr>
                <a:schemeClr val="dk1"/>
              </a:buClr>
              <a:buSzPts val="2400"/>
              <a:buNone/>
            </a:pPr>
            <a:r>
              <a:rPr baseline="30000" lang="fr-FR" sz="2400"/>
              <a:t>      </a:t>
            </a:r>
            <a:r>
              <a:rPr lang="fr-FR" sz="2400"/>
              <a:t>M</a:t>
            </a:r>
            <a:r>
              <a:rPr baseline="30000" lang="fr-FR" sz="2400"/>
              <a:t>k(p-1)(q-1)</a:t>
            </a:r>
            <a:r>
              <a:rPr lang="fr-FR" sz="2400"/>
              <a:t> = 1 (mod q)</a:t>
            </a:r>
            <a:r>
              <a:rPr baseline="30000" lang="fr-FR" sz="2400"/>
              <a:t>  </a:t>
            </a:r>
            <a:r>
              <a:rPr lang="fr-FR" sz="2400"/>
              <a:t> puis </a:t>
            </a:r>
            <a:r>
              <a:rPr baseline="30000" lang="fr-FR" sz="2400"/>
              <a:t>   </a:t>
            </a:r>
            <a:r>
              <a:rPr lang="fr-FR" sz="2400"/>
              <a:t>M</a:t>
            </a:r>
            <a:r>
              <a:rPr baseline="30000" lang="fr-FR" sz="2400"/>
              <a:t>k(p-1)(q-1)</a:t>
            </a:r>
            <a:r>
              <a:rPr lang="fr-FR" sz="2400"/>
              <a:t> = M (mod q)</a:t>
            </a:r>
            <a:endParaRPr/>
          </a:p>
          <a:p>
            <a:pPr indent="-342900" lvl="0" marL="342900" rtl="0" algn="l">
              <a:spcBef>
                <a:spcPts val="480"/>
              </a:spcBef>
              <a:spcAft>
                <a:spcPts val="0"/>
              </a:spcAft>
              <a:buClr>
                <a:schemeClr val="dk1"/>
              </a:buClr>
              <a:buSzPts val="2400"/>
              <a:buChar char="•"/>
            </a:pPr>
            <a:r>
              <a:rPr lang="fr-FR" sz="2400"/>
              <a:t>Si M n’est pas premier avec P, et comme P est premier ⇒ M </a:t>
            </a:r>
            <a:endParaRPr sz="2400"/>
          </a:p>
        </p:txBody>
      </p:sp>
      <p:sp>
        <p:nvSpPr>
          <p:cNvPr id="515" name="Google Shape;515;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7"/>
          <p:cNvSpPr txBox="1"/>
          <p:nvPr>
            <p:ph type="title"/>
          </p:nvPr>
        </p:nvSpPr>
        <p:spPr>
          <a:xfrm>
            <a:off x="457200" y="274638"/>
            <a:ext cx="822960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FF00"/>
              </a:buClr>
              <a:buSzPct val="100000"/>
              <a:buFont typeface="Calibri"/>
              <a:buNone/>
            </a:pPr>
            <a:r>
              <a:rPr lang="fr-FR" sz="3200">
                <a:solidFill>
                  <a:srgbClr val="FFFF00"/>
                </a:solidFill>
              </a:rPr>
              <a:t>Rivest Shamir Adelman</a:t>
            </a:r>
            <a:endParaRPr sz="3200">
              <a:solidFill>
                <a:srgbClr val="FFFF00"/>
              </a:solidFill>
            </a:endParaRPr>
          </a:p>
        </p:txBody>
      </p:sp>
      <p:sp>
        <p:nvSpPr>
          <p:cNvPr id="521" name="Google Shape;521;p57"/>
          <p:cNvSpPr txBox="1"/>
          <p:nvPr>
            <p:ph idx="1" type="body"/>
          </p:nvPr>
        </p:nvSpPr>
        <p:spPr>
          <a:xfrm>
            <a:off x="457200" y="785794"/>
            <a:ext cx="8229600" cy="5340369"/>
          </a:xfrm>
          <a:prstGeom prst="rect">
            <a:avLst/>
          </a:prstGeom>
          <a:noFill/>
          <a:ln>
            <a:noFill/>
          </a:ln>
        </p:spPr>
        <p:txBody>
          <a:bodyPr anchorCtr="0" anchor="t" bIns="45700" lIns="91425" spcFirstLastPara="1" rIns="91425" wrap="square" tIns="45700">
            <a:normAutofit/>
          </a:bodyPr>
          <a:lstStyle/>
          <a:p>
            <a:pPr indent="-72000" lvl="0" marL="72000" rtl="0" algn="l">
              <a:spcBef>
                <a:spcPts val="0"/>
              </a:spcBef>
              <a:spcAft>
                <a:spcPts val="0"/>
              </a:spcAft>
              <a:buClr>
                <a:schemeClr val="dk1"/>
              </a:buClr>
              <a:buSzPts val="2400"/>
              <a:buNone/>
            </a:pPr>
            <a:r>
              <a:rPr lang="fr-FR" sz="2400"/>
              <a:t> est multiple de P d’où  M</a:t>
            </a:r>
            <a:r>
              <a:rPr baseline="30000" lang="fr-FR" sz="2400"/>
              <a:t>1+k(p-1)(q-1)</a:t>
            </a:r>
            <a:r>
              <a:rPr lang="fr-FR" sz="2400"/>
              <a:t> = 0 = M (mod n). On prouvera   de la même manière la congruence modulo q.</a:t>
            </a:r>
            <a:endParaRPr/>
          </a:p>
          <a:p>
            <a:pPr indent="-342900" lvl="0" marL="342900" rtl="0" algn="l">
              <a:spcBef>
                <a:spcPts val="480"/>
              </a:spcBef>
              <a:spcAft>
                <a:spcPts val="0"/>
              </a:spcAft>
              <a:buClr>
                <a:schemeClr val="dk1"/>
              </a:buClr>
              <a:buSzPts val="2400"/>
              <a:buNone/>
            </a:pPr>
            <a:r>
              <a:rPr lang="fr-FR" sz="2400"/>
              <a:t>  M</a:t>
            </a:r>
            <a:r>
              <a:rPr baseline="30000" lang="fr-FR" sz="2400"/>
              <a:t>1+k(p-1)(q-1)</a:t>
            </a:r>
            <a:r>
              <a:rPr lang="fr-FR" sz="2400"/>
              <a:t> – M est donc multiple de p et de q. Comme p et q sont premiers et premiers entre eux, d’après le lemme de Gauss, M</a:t>
            </a:r>
            <a:r>
              <a:rPr baseline="30000" lang="fr-FR" sz="2400"/>
              <a:t>1+k(p-1)(q-1)</a:t>
            </a:r>
            <a:r>
              <a:rPr lang="fr-FR" sz="2400"/>
              <a:t> – M est multiple de pq=n, on a donc:</a:t>
            </a:r>
            <a:endParaRPr/>
          </a:p>
          <a:p>
            <a:pPr indent="-342900" lvl="0" marL="342900" rtl="0" algn="l">
              <a:spcBef>
                <a:spcPts val="480"/>
              </a:spcBef>
              <a:spcAft>
                <a:spcPts val="0"/>
              </a:spcAft>
              <a:buClr>
                <a:schemeClr val="dk1"/>
              </a:buClr>
              <a:buSzPts val="2400"/>
              <a:buNone/>
            </a:pPr>
            <a:r>
              <a:rPr lang="fr-FR" sz="2400"/>
              <a:t>     C</a:t>
            </a:r>
            <a:r>
              <a:rPr baseline="30000" lang="fr-FR" sz="2400"/>
              <a:t>d </a:t>
            </a:r>
            <a:r>
              <a:rPr lang="fr-FR" sz="2400"/>
              <a:t> = M</a:t>
            </a:r>
            <a:r>
              <a:rPr baseline="30000" lang="fr-FR" sz="2400"/>
              <a:t>ed </a:t>
            </a:r>
            <a:r>
              <a:rPr lang="fr-FR" sz="2400"/>
              <a:t> = M</a:t>
            </a:r>
            <a:r>
              <a:rPr baseline="30000" lang="fr-FR" sz="2400"/>
              <a:t>1+k(p-1)(q-1)</a:t>
            </a:r>
            <a:r>
              <a:rPr lang="fr-FR" sz="2400"/>
              <a:t> = M (mod n),  ainsi: </a:t>
            </a:r>
            <a:endParaRPr/>
          </a:p>
          <a:p>
            <a:pPr indent="-324000" lvl="0" marL="324000" rtl="0" algn="l">
              <a:spcBef>
                <a:spcPts val="480"/>
              </a:spcBef>
              <a:spcAft>
                <a:spcPts val="0"/>
              </a:spcAft>
              <a:buClr>
                <a:schemeClr val="dk1"/>
              </a:buClr>
              <a:buSzPts val="2400"/>
              <a:buChar char="•"/>
            </a:pPr>
            <a:r>
              <a:rPr lang="fr-FR" sz="2400"/>
              <a:t>Pour chiffrer un message, il suffit de connaître </a:t>
            </a:r>
            <a:r>
              <a:rPr i="1" lang="fr-FR" sz="2400"/>
              <a:t>e</a:t>
            </a:r>
            <a:r>
              <a:rPr lang="fr-FR" sz="2400"/>
              <a:t> et </a:t>
            </a:r>
            <a:r>
              <a:rPr i="1" lang="fr-FR" sz="2400"/>
              <a:t>n</a:t>
            </a:r>
            <a:r>
              <a:rPr lang="fr-FR" sz="2400"/>
              <a:t>, et pour déchiffrer il faut connaître </a:t>
            </a:r>
            <a:r>
              <a:rPr i="1" lang="fr-FR" sz="2400"/>
              <a:t>d </a:t>
            </a:r>
            <a:r>
              <a:rPr lang="fr-FR" sz="2400"/>
              <a:t>et </a:t>
            </a:r>
            <a:r>
              <a:rPr i="1" lang="fr-FR" sz="2400"/>
              <a:t>n</a:t>
            </a:r>
            <a:endParaRPr/>
          </a:p>
          <a:p>
            <a:pPr indent="-342900" lvl="0" marL="342900" rtl="0" algn="l">
              <a:spcBef>
                <a:spcPts val="480"/>
              </a:spcBef>
              <a:spcAft>
                <a:spcPts val="0"/>
              </a:spcAft>
              <a:buClr>
                <a:schemeClr val="dk1"/>
              </a:buClr>
              <a:buSzPts val="2400"/>
              <a:buChar char="•"/>
            </a:pPr>
            <a:r>
              <a:rPr lang="fr-FR" sz="2400"/>
              <a:t> Pour calculer d à l’aide de e et n, il faut trouver l’inverse de </a:t>
            </a:r>
            <a:endParaRPr/>
          </a:p>
          <a:p>
            <a:pPr indent="-342900" lvl="0" marL="342900" rtl="0" algn="l">
              <a:spcBef>
                <a:spcPts val="480"/>
              </a:spcBef>
              <a:spcAft>
                <a:spcPts val="0"/>
              </a:spcAft>
              <a:buClr>
                <a:schemeClr val="dk1"/>
              </a:buClr>
              <a:buSzPts val="2400"/>
              <a:buNone/>
            </a:pPr>
            <a:r>
              <a:rPr baseline="30000" lang="fr-FR" sz="2400"/>
              <a:t>   </a:t>
            </a:r>
            <a:r>
              <a:rPr lang="fr-FR" sz="2400"/>
              <a:t>   e modulo (p-1)(q-1) cad décomposer n en facteurs premiers</a:t>
            </a:r>
            <a:r>
              <a:rPr baseline="30000" lang="fr-FR" sz="2400"/>
              <a:t>   </a:t>
            </a:r>
            <a:endParaRPr sz="2400"/>
          </a:p>
          <a:p>
            <a:pPr indent="-342900" lvl="0" marL="342900" rtl="0" algn="l">
              <a:spcBef>
                <a:spcPts val="480"/>
              </a:spcBef>
              <a:spcAft>
                <a:spcPts val="0"/>
              </a:spcAft>
              <a:buClr>
                <a:srgbClr val="7030A0"/>
              </a:buClr>
              <a:buSzPts val="2400"/>
              <a:buFont typeface="Noto Sans Symbols"/>
              <a:buChar char="▪"/>
            </a:pPr>
            <a:r>
              <a:rPr lang="fr-FR" sz="2400">
                <a:solidFill>
                  <a:srgbClr val="7030A0"/>
                </a:solidFill>
              </a:rPr>
              <a:t> Implémentation</a:t>
            </a:r>
            <a:endParaRPr/>
          </a:p>
          <a:p>
            <a:pPr indent="-342900" lvl="0" marL="342900" rtl="0" algn="l">
              <a:spcBef>
                <a:spcPts val="480"/>
              </a:spcBef>
              <a:spcAft>
                <a:spcPts val="0"/>
              </a:spcAft>
              <a:buClr>
                <a:srgbClr val="7030A0"/>
              </a:buClr>
              <a:buSzPts val="2400"/>
              <a:buNone/>
            </a:pPr>
            <a:r>
              <a:rPr lang="fr-FR" sz="2400">
                <a:solidFill>
                  <a:srgbClr val="7030A0"/>
                </a:solidFill>
              </a:rPr>
              <a:t>      </a:t>
            </a:r>
            <a:r>
              <a:rPr lang="fr-FR" sz="2400"/>
              <a:t>En pratique, deux difficultés surgissent:</a:t>
            </a:r>
            <a:endParaRPr sz="2400">
              <a:solidFill>
                <a:srgbClr val="7030A0"/>
              </a:solidFill>
            </a:endParaRPr>
          </a:p>
        </p:txBody>
      </p:sp>
      <p:sp>
        <p:nvSpPr>
          <p:cNvPr id="522" name="Google Shape;522;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8"/>
          <p:cNvSpPr txBox="1"/>
          <p:nvPr>
            <p:ph type="title"/>
          </p:nvPr>
        </p:nvSpPr>
        <p:spPr>
          <a:xfrm>
            <a:off x="457200" y="274638"/>
            <a:ext cx="822960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FF00"/>
              </a:buClr>
              <a:buSzPct val="100000"/>
              <a:buFont typeface="Calibri"/>
              <a:buNone/>
            </a:pPr>
            <a:r>
              <a:rPr lang="fr-FR" sz="3200">
                <a:solidFill>
                  <a:srgbClr val="FFFF00"/>
                </a:solidFill>
              </a:rPr>
              <a:t>Rivest Shamir Adelman </a:t>
            </a:r>
            <a:r>
              <a:rPr lang="fr-FR" sz="3100">
                <a:solidFill>
                  <a:srgbClr val="FFFF00"/>
                </a:solidFill>
              </a:rPr>
              <a:t>(suite)</a:t>
            </a:r>
            <a:endParaRPr sz="3100">
              <a:solidFill>
                <a:srgbClr val="FFFF00"/>
              </a:solidFill>
            </a:endParaRPr>
          </a:p>
        </p:txBody>
      </p:sp>
      <p:sp>
        <p:nvSpPr>
          <p:cNvPr id="528" name="Google Shape;528;p58"/>
          <p:cNvSpPr txBox="1"/>
          <p:nvPr>
            <p:ph idx="1" type="body"/>
          </p:nvPr>
        </p:nvSpPr>
        <p:spPr>
          <a:xfrm>
            <a:off x="457200" y="1000108"/>
            <a:ext cx="8229600" cy="528641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fr-FR" sz="2400"/>
              <a:t>Choisir un nombre premier </a:t>
            </a:r>
            <a:r>
              <a:rPr i="1" lang="fr-FR" sz="2400"/>
              <a:t>e</a:t>
            </a:r>
            <a:r>
              <a:rPr lang="fr-FR" sz="2400"/>
              <a:t> de grande taille</a:t>
            </a:r>
            <a:endParaRPr/>
          </a:p>
          <a:p>
            <a:pPr indent="-342900" lvl="0" marL="342900" rtl="0" algn="l">
              <a:spcBef>
                <a:spcPts val="480"/>
              </a:spcBef>
              <a:spcAft>
                <a:spcPts val="0"/>
              </a:spcAft>
              <a:buClr>
                <a:schemeClr val="dk1"/>
              </a:buClr>
              <a:buSzPts val="2400"/>
              <a:buChar char="•"/>
            </a:pPr>
            <a:r>
              <a:rPr lang="fr-FR" sz="2400"/>
              <a:t>Calculer  M = C</a:t>
            </a:r>
            <a:r>
              <a:rPr baseline="30000" lang="fr-FR" sz="2400"/>
              <a:t>e</a:t>
            </a:r>
            <a:r>
              <a:rPr lang="fr-FR" sz="2400"/>
              <a:t> mod n   → couteux en temps.</a:t>
            </a:r>
            <a:endParaRPr/>
          </a:p>
        </p:txBody>
      </p:sp>
      <p:sp>
        <p:nvSpPr>
          <p:cNvPr id="529" name="Google Shape;529;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9"/>
          <p:cNvSpPr txBox="1"/>
          <p:nvPr>
            <p:ph type="title"/>
          </p:nvPr>
        </p:nvSpPr>
        <p:spPr>
          <a:xfrm>
            <a:off x="457200" y="274638"/>
            <a:ext cx="8229600" cy="58259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Rivest Shamir Adelman</a:t>
            </a:r>
            <a:endParaRPr sz="3200">
              <a:solidFill>
                <a:srgbClr val="FFFF00"/>
              </a:solidFill>
            </a:endParaRPr>
          </a:p>
        </p:txBody>
      </p:sp>
      <p:sp>
        <p:nvSpPr>
          <p:cNvPr id="535" name="Google Shape;535;p59"/>
          <p:cNvSpPr txBox="1"/>
          <p:nvPr>
            <p:ph idx="1" type="body"/>
          </p:nvPr>
        </p:nvSpPr>
        <p:spPr>
          <a:xfrm>
            <a:off x="457200" y="857232"/>
            <a:ext cx="8229600" cy="5268931"/>
          </a:xfrm>
          <a:prstGeom prst="rect">
            <a:avLst/>
          </a:prstGeom>
          <a:noFill/>
          <a:ln>
            <a:noFill/>
          </a:ln>
        </p:spPr>
        <p:txBody>
          <a:bodyPr anchorCtr="0" anchor="t" bIns="45700" lIns="91425" spcFirstLastPara="1" rIns="91425" wrap="square" tIns="45700">
            <a:normAutofit/>
          </a:bodyPr>
          <a:lstStyle/>
          <a:p>
            <a:pPr indent="-342900" lvl="0" marL="468000" rtl="0" algn="l">
              <a:spcBef>
                <a:spcPts val="0"/>
              </a:spcBef>
              <a:spcAft>
                <a:spcPts val="0"/>
              </a:spcAft>
              <a:buClr>
                <a:schemeClr val="dk1"/>
              </a:buClr>
              <a:buSzPts val="2400"/>
              <a:buFont typeface="Noto Sans Symbols"/>
              <a:buChar char="▪"/>
            </a:pPr>
            <a:r>
              <a:rPr lang="fr-FR" sz="2400"/>
              <a:t> </a:t>
            </a:r>
            <a:r>
              <a:rPr lang="fr-FR" sz="2400">
                <a:solidFill>
                  <a:srgbClr val="0070C0"/>
                </a:solidFill>
              </a:rPr>
              <a:t>Sécurité de l’algorithme</a:t>
            </a:r>
            <a:endParaRPr/>
          </a:p>
          <a:p>
            <a:pPr indent="-342900" lvl="0" marL="342900" rtl="0" algn="just">
              <a:spcBef>
                <a:spcPts val="480"/>
              </a:spcBef>
              <a:spcAft>
                <a:spcPts val="0"/>
              </a:spcAft>
              <a:buClr>
                <a:schemeClr val="dk1"/>
              </a:buClr>
              <a:buSzPts val="2400"/>
              <a:buNone/>
            </a:pPr>
            <a:r>
              <a:rPr lang="fr-FR" sz="2400"/>
              <a:t>    Casser RSA nécessite la factorisation de n → problème difficile car il n’existe pas actuellement d’algorithme à complexité temporelle polynomiale  donnant les facteurs premiers d’un nombre quelconque.  Si on disposerait d’un moyen rapide de factorisation alors  tous les algorithmes de chiffrement basés sur ce principe seront mis en cause.</a:t>
            </a:r>
            <a:endParaRPr/>
          </a:p>
          <a:p>
            <a:pPr indent="-342900" lvl="0" marL="342900" rtl="0" algn="just">
              <a:spcBef>
                <a:spcPts val="480"/>
              </a:spcBef>
              <a:spcAft>
                <a:spcPts val="0"/>
              </a:spcAft>
              <a:buClr>
                <a:schemeClr val="dk1"/>
              </a:buClr>
              <a:buSzPts val="2400"/>
              <a:buNone/>
            </a:pPr>
            <a:r>
              <a:rPr lang="fr-FR" sz="2400"/>
              <a:t>   Le plus grand nombre factorisé (2005)  était long de 663 bits. Les clés RSA sont habituellement comprises entre 1024 et 2048 bits. RSA est donc considéré sûr si la taille de la clé est suffisamment grande.</a:t>
            </a:r>
            <a:endParaRPr/>
          </a:p>
          <a:p>
            <a:pPr indent="-342900" lvl="0" marL="342900" rtl="0" algn="l">
              <a:spcBef>
                <a:spcPts val="480"/>
              </a:spcBef>
              <a:spcAft>
                <a:spcPts val="0"/>
              </a:spcAft>
              <a:buClr>
                <a:schemeClr val="dk1"/>
              </a:buClr>
              <a:buSzPts val="2400"/>
              <a:buNone/>
            </a:pPr>
            <a:r>
              <a:t/>
            </a:r>
            <a:endParaRPr sz="2400"/>
          </a:p>
        </p:txBody>
      </p:sp>
      <p:sp>
        <p:nvSpPr>
          <p:cNvPr id="536" name="Google Shape;536;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251520" y="274638"/>
            <a:ext cx="843528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FF00"/>
              </a:buClr>
              <a:buSzPct val="100000"/>
              <a:buFont typeface="Arial"/>
              <a:buNone/>
            </a:pPr>
            <a:r>
              <a:rPr lang="fr-FR">
                <a:solidFill>
                  <a:srgbClr val="FFFF00"/>
                </a:solidFill>
                <a:latin typeface="Arial"/>
                <a:ea typeface="Arial"/>
                <a:cs typeface="Arial"/>
                <a:sym typeface="Arial"/>
              </a:rPr>
              <a:t>Qualités d’un Crypto-système</a:t>
            </a:r>
            <a:endParaRPr>
              <a:solidFill>
                <a:srgbClr val="FFFF00"/>
              </a:solidFill>
              <a:latin typeface="Arial"/>
              <a:ea typeface="Arial"/>
              <a:cs typeface="Arial"/>
              <a:sym typeface="Arial"/>
            </a:endParaRPr>
          </a:p>
        </p:txBody>
      </p:sp>
      <p:sp>
        <p:nvSpPr>
          <p:cNvPr id="125" name="Google Shape;125;p6"/>
          <p:cNvSpPr txBox="1"/>
          <p:nvPr>
            <p:ph idx="1" type="body"/>
          </p:nvPr>
        </p:nvSpPr>
        <p:spPr>
          <a:xfrm>
            <a:off x="457200" y="1052736"/>
            <a:ext cx="8363272" cy="5073427"/>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Font typeface="Noto Sans Symbols"/>
              <a:buChar char="⮚"/>
            </a:pPr>
            <a:r>
              <a:rPr lang="fr-FR"/>
              <a:t> </a:t>
            </a:r>
            <a:r>
              <a:rPr lang="fr-FR">
                <a:solidFill>
                  <a:srgbClr val="3333FF"/>
                </a:solidFill>
              </a:rPr>
              <a:t>Confidentialité</a:t>
            </a:r>
            <a:r>
              <a:rPr lang="fr-FR"/>
              <a:t>: seules les entités autorisées  ont accès au contenu du message.</a:t>
            </a:r>
            <a:endParaRPr/>
          </a:p>
          <a:p>
            <a:pPr indent="-446088" lvl="0" marL="446088" rtl="0" algn="just">
              <a:spcBef>
                <a:spcPts val="640"/>
              </a:spcBef>
              <a:spcAft>
                <a:spcPts val="0"/>
              </a:spcAft>
              <a:buClr>
                <a:srgbClr val="0033CC"/>
              </a:buClr>
              <a:buSzPts val="3200"/>
              <a:buFont typeface="Noto Sans Symbols"/>
              <a:buChar char="⮚"/>
            </a:pPr>
            <a:r>
              <a:rPr lang="fr-FR">
                <a:solidFill>
                  <a:srgbClr val="0033CC"/>
                </a:solidFill>
              </a:rPr>
              <a:t>Intégrité</a:t>
            </a:r>
            <a:r>
              <a:rPr lang="fr-FR"/>
              <a:t>: le contenu d’un message ne peut être falsifié sans qu’on s’en aperçoive.</a:t>
            </a:r>
            <a:endParaRPr/>
          </a:p>
          <a:p>
            <a:pPr indent="-342900" lvl="0" marL="342900" rtl="0" algn="l">
              <a:spcBef>
                <a:spcPts val="640"/>
              </a:spcBef>
              <a:spcAft>
                <a:spcPts val="0"/>
              </a:spcAft>
              <a:buClr>
                <a:srgbClr val="0033CC"/>
              </a:buClr>
              <a:buSzPts val="3200"/>
              <a:buFont typeface="Noto Sans Symbols"/>
              <a:buChar char="⮚"/>
            </a:pPr>
            <a:r>
              <a:rPr lang="fr-FR">
                <a:solidFill>
                  <a:srgbClr val="0033CC"/>
                </a:solidFill>
              </a:rPr>
              <a:t>Authentification</a:t>
            </a:r>
            <a:r>
              <a:rPr lang="fr-FR"/>
              <a:t>: </a:t>
            </a:r>
            <a:endParaRPr/>
          </a:p>
          <a:p>
            <a:pPr indent="-273050" lvl="0" marL="631825" rtl="0" algn="just">
              <a:spcBef>
                <a:spcPts val="0"/>
              </a:spcBef>
              <a:spcAft>
                <a:spcPts val="0"/>
              </a:spcAft>
              <a:buClr>
                <a:schemeClr val="dk1"/>
              </a:buClr>
              <a:buSzPts val="2800"/>
              <a:buFont typeface="Arial"/>
              <a:buChar char="˗"/>
            </a:pPr>
            <a:r>
              <a:rPr lang="fr-FR" sz="2800"/>
              <a:t>L’ émetteur est sûr de l’identité du destinataire  qui, seul pourra prendre connaissance du message, car il  possède légalement la clef de déchiffrement</a:t>
            </a:r>
            <a:r>
              <a:rPr lang="fr-FR"/>
              <a:t>.</a:t>
            </a:r>
            <a:endParaRPr/>
          </a:p>
          <a:p>
            <a:pPr indent="-273050" lvl="0" marL="631825" rtl="0" algn="just">
              <a:spcBef>
                <a:spcPts val="0"/>
              </a:spcBef>
              <a:spcAft>
                <a:spcPts val="0"/>
              </a:spcAft>
              <a:buClr>
                <a:schemeClr val="dk1"/>
              </a:buClr>
              <a:buSzPts val="2800"/>
              <a:buFont typeface="Arial"/>
              <a:buChar char="˗"/>
            </a:pPr>
            <a:r>
              <a:rPr lang="fr-FR" sz="2800"/>
              <a:t>Le receveur est également sûr de l’identité de son émetteur.</a:t>
            </a:r>
            <a:endParaRPr sz="2800"/>
          </a:p>
        </p:txBody>
      </p:sp>
      <p:sp>
        <p:nvSpPr>
          <p:cNvPr id="126" name="Google Shape;126;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0"/>
          <p:cNvSpPr txBox="1"/>
          <p:nvPr>
            <p:ph type="title"/>
          </p:nvPr>
        </p:nvSpPr>
        <p:spPr>
          <a:xfrm>
            <a:off x="457200" y="274638"/>
            <a:ext cx="822960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FF00"/>
              </a:buClr>
              <a:buSzPct val="100000"/>
              <a:buFont typeface="Calibri"/>
              <a:buNone/>
            </a:pPr>
            <a:r>
              <a:rPr lang="fr-FR" sz="3200">
                <a:solidFill>
                  <a:srgbClr val="FFFF00"/>
                </a:solidFill>
              </a:rPr>
              <a:t>Rivest </a:t>
            </a:r>
            <a:r>
              <a:rPr lang="fr-FR" sz="3600">
                <a:solidFill>
                  <a:srgbClr val="FFFF00"/>
                </a:solidFill>
              </a:rPr>
              <a:t>Shamir</a:t>
            </a:r>
            <a:r>
              <a:rPr lang="fr-FR" sz="3200">
                <a:solidFill>
                  <a:srgbClr val="FFFF00"/>
                </a:solidFill>
              </a:rPr>
              <a:t> Adelman</a:t>
            </a:r>
            <a:endParaRPr sz="3200">
              <a:solidFill>
                <a:srgbClr val="FFFF00"/>
              </a:solidFill>
            </a:endParaRPr>
          </a:p>
        </p:txBody>
      </p:sp>
      <p:sp>
        <p:nvSpPr>
          <p:cNvPr id="542" name="Google Shape;542;p60"/>
          <p:cNvSpPr txBox="1"/>
          <p:nvPr>
            <p:ph idx="1" type="body"/>
          </p:nvPr>
        </p:nvSpPr>
        <p:spPr>
          <a:xfrm>
            <a:off x="457200" y="857232"/>
            <a:ext cx="8229600" cy="5268931"/>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70C0"/>
              </a:buClr>
              <a:buSzPts val="2400"/>
              <a:buFont typeface="Noto Sans Symbols"/>
              <a:buChar char="▪"/>
            </a:pPr>
            <a:r>
              <a:rPr lang="fr-FR" sz="2400">
                <a:solidFill>
                  <a:srgbClr val="0070C0"/>
                </a:solidFill>
              </a:rPr>
              <a:t>Application</a:t>
            </a:r>
            <a:endParaRPr/>
          </a:p>
          <a:p>
            <a:pPr indent="-342900" lvl="0" marL="612000" rtl="0" algn="just">
              <a:spcBef>
                <a:spcPts val="480"/>
              </a:spcBef>
              <a:spcAft>
                <a:spcPts val="0"/>
              </a:spcAft>
              <a:buClr>
                <a:schemeClr val="dk1"/>
              </a:buClr>
              <a:buSzPts val="2400"/>
              <a:buFont typeface="Noto Sans Symbols"/>
              <a:buChar char="⮚"/>
            </a:pPr>
            <a:r>
              <a:rPr lang="fr-FR" sz="2400"/>
              <a:t>Authentification des parties </a:t>
            </a:r>
            <a:r>
              <a:rPr lang="fr-FR" sz="2400">
                <a:solidFill>
                  <a:srgbClr val="0070C0"/>
                </a:solidFill>
              </a:rPr>
              <a:t> </a:t>
            </a:r>
            <a:r>
              <a:rPr lang="fr-FR" sz="2400"/>
              <a:t>communicantes  dans l’échange d’informations chiffrées avec signature numérique.</a:t>
            </a:r>
            <a:endParaRPr/>
          </a:p>
          <a:p>
            <a:pPr indent="-342900" lvl="0" marL="612000" rtl="0" algn="just">
              <a:spcBef>
                <a:spcPts val="480"/>
              </a:spcBef>
              <a:spcAft>
                <a:spcPts val="0"/>
              </a:spcAft>
              <a:buClr>
                <a:schemeClr val="dk1"/>
              </a:buClr>
              <a:buSzPts val="2400"/>
              <a:buFont typeface="Noto Sans Symbols"/>
              <a:buChar char="⮚"/>
            </a:pPr>
            <a:r>
              <a:rPr lang="fr-FR" sz="2400"/>
              <a:t>Chiffrement des clés symétriques: RSA permet la communication d’une clé symétrique de manière sûre.</a:t>
            </a:r>
            <a:endParaRPr/>
          </a:p>
          <a:p>
            <a:pPr indent="-324000" lvl="0" marL="324000" rtl="0" algn="just">
              <a:spcBef>
                <a:spcPts val="480"/>
              </a:spcBef>
              <a:spcAft>
                <a:spcPts val="0"/>
              </a:spcAft>
              <a:buClr>
                <a:schemeClr val="dk1"/>
              </a:buClr>
              <a:buSzPts val="2400"/>
              <a:buNone/>
            </a:pPr>
            <a:r>
              <a:rPr lang="fr-FR" sz="2400"/>
              <a:t>     Ainsi, A voulant communiquer confidentiellement avec B, A choisit une clé symétrique et la transmet à B en utilisant RSA  cad chiffrer la clé symétrique avec la clé publique de B.</a:t>
            </a:r>
            <a:endParaRPr/>
          </a:p>
          <a:p>
            <a:pPr indent="-324000" lvl="0" marL="324000" rtl="0" algn="l">
              <a:spcBef>
                <a:spcPts val="480"/>
              </a:spcBef>
              <a:spcAft>
                <a:spcPts val="0"/>
              </a:spcAft>
              <a:buClr>
                <a:srgbClr val="0070C0"/>
              </a:buClr>
              <a:buSzPts val="2400"/>
              <a:buFont typeface="Noto Sans Symbols"/>
              <a:buChar char="▪"/>
            </a:pPr>
            <a:r>
              <a:rPr lang="fr-FR" sz="2400">
                <a:solidFill>
                  <a:srgbClr val="0070C0"/>
                </a:solidFill>
              </a:rPr>
              <a:t>Attaques de RSA</a:t>
            </a:r>
            <a:endParaRPr/>
          </a:p>
          <a:p>
            <a:pPr indent="-324000" lvl="0" marL="324000" rtl="0" algn="l">
              <a:spcBef>
                <a:spcPts val="480"/>
              </a:spcBef>
              <a:spcAft>
                <a:spcPts val="0"/>
              </a:spcAft>
              <a:buClr>
                <a:schemeClr val="dk1"/>
              </a:buClr>
              <a:buSzPts val="2400"/>
              <a:buChar char="•"/>
            </a:pPr>
            <a:r>
              <a:rPr lang="fr-FR" sz="2400"/>
              <a:t>Attaque de Wiener: exploitable si exposant secret d &lt; N</a:t>
            </a:r>
            <a:r>
              <a:rPr baseline="30000" lang="fr-FR" sz="2400"/>
              <a:t>1/4</a:t>
            </a:r>
            <a:r>
              <a:rPr lang="fr-FR" sz="2400"/>
              <a:t> </a:t>
            </a:r>
            <a:endParaRPr/>
          </a:p>
          <a:p>
            <a:pPr indent="-324000" lvl="0" marL="324000" rtl="0" algn="l">
              <a:spcBef>
                <a:spcPts val="480"/>
              </a:spcBef>
              <a:spcAft>
                <a:spcPts val="0"/>
              </a:spcAft>
              <a:buClr>
                <a:schemeClr val="dk1"/>
              </a:buClr>
              <a:buSzPts val="2400"/>
              <a:buNone/>
            </a:pPr>
            <a:r>
              <a:rPr lang="fr-FR" sz="2400"/>
              <a:t>      Dans ce cas on peut retrouver d à l’aide du développement en fractions continues de e/N. </a:t>
            </a:r>
            <a:endParaRPr sz="2400"/>
          </a:p>
          <a:p>
            <a:pPr indent="-342900" lvl="0" marL="612000" rtl="0" algn="l">
              <a:spcBef>
                <a:spcPts val="480"/>
              </a:spcBef>
              <a:spcAft>
                <a:spcPts val="0"/>
              </a:spcAft>
              <a:buClr>
                <a:schemeClr val="dk1"/>
              </a:buClr>
              <a:buSzPts val="2400"/>
              <a:buNone/>
            </a:pPr>
            <a:r>
              <a:rPr lang="fr-FR" sz="2400"/>
              <a:t> </a:t>
            </a:r>
            <a:endParaRPr sz="2400"/>
          </a:p>
        </p:txBody>
      </p:sp>
      <p:sp>
        <p:nvSpPr>
          <p:cNvPr id="543" name="Google Shape;543;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1"/>
          <p:cNvSpPr txBox="1"/>
          <p:nvPr>
            <p:ph type="title"/>
          </p:nvPr>
        </p:nvSpPr>
        <p:spPr>
          <a:xfrm>
            <a:off x="457200" y="0"/>
            <a:ext cx="8229600" cy="64291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200"/>
              <a:buFont typeface="Calibri"/>
              <a:buNone/>
            </a:pPr>
            <a:r>
              <a:rPr lang="fr-FR" sz="3200">
                <a:solidFill>
                  <a:srgbClr val="FF0000"/>
                </a:solidFill>
              </a:rPr>
              <a:t>R</a:t>
            </a:r>
            <a:r>
              <a:rPr lang="fr-FR" sz="3200">
                <a:solidFill>
                  <a:srgbClr val="FFFF00"/>
                </a:solidFill>
              </a:rPr>
              <a:t>evest  </a:t>
            </a:r>
            <a:r>
              <a:rPr lang="fr-FR" sz="3200">
                <a:solidFill>
                  <a:srgbClr val="FF0000"/>
                </a:solidFill>
              </a:rPr>
              <a:t>S</a:t>
            </a:r>
            <a:r>
              <a:rPr lang="fr-FR" sz="3200">
                <a:solidFill>
                  <a:srgbClr val="FFFF00"/>
                </a:solidFill>
              </a:rPr>
              <a:t>hamir  </a:t>
            </a:r>
            <a:r>
              <a:rPr lang="fr-FR" sz="3200">
                <a:solidFill>
                  <a:srgbClr val="FF0000"/>
                </a:solidFill>
              </a:rPr>
              <a:t>A</a:t>
            </a:r>
            <a:r>
              <a:rPr lang="fr-FR" sz="3200">
                <a:solidFill>
                  <a:srgbClr val="FFFF00"/>
                </a:solidFill>
              </a:rPr>
              <a:t>delman</a:t>
            </a:r>
            <a:endParaRPr sz="3200">
              <a:solidFill>
                <a:srgbClr val="FFFF00"/>
              </a:solidFill>
            </a:endParaRPr>
          </a:p>
        </p:txBody>
      </p:sp>
      <p:sp>
        <p:nvSpPr>
          <p:cNvPr id="549" name="Google Shape;549;p61"/>
          <p:cNvSpPr txBox="1"/>
          <p:nvPr>
            <p:ph idx="1" type="body"/>
          </p:nvPr>
        </p:nvSpPr>
        <p:spPr>
          <a:xfrm>
            <a:off x="457200" y="714356"/>
            <a:ext cx="8229600" cy="5643602"/>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0070C0"/>
              </a:buClr>
              <a:buSzPct val="100000"/>
              <a:buFont typeface="Noto Sans Symbols"/>
              <a:buChar char="▪"/>
            </a:pPr>
            <a:r>
              <a:rPr lang="fr-FR" sz="2800">
                <a:solidFill>
                  <a:srgbClr val="0070C0"/>
                </a:solidFill>
              </a:rPr>
              <a:t>Attaque de Hastad</a:t>
            </a:r>
            <a:endParaRPr sz="2800">
              <a:solidFill>
                <a:srgbClr val="00B0F0"/>
              </a:solidFill>
            </a:endParaRPr>
          </a:p>
          <a:p>
            <a:pPr indent="-342900" lvl="0" marL="342900" rtl="0" algn="just">
              <a:spcBef>
                <a:spcPts val="600"/>
              </a:spcBef>
              <a:spcAft>
                <a:spcPts val="0"/>
              </a:spcAft>
              <a:buClr>
                <a:srgbClr val="00B0F0"/>
              </a:buClr>
              <a:buSzPct val="100000"/>
              <a:buNone/>
            </a:pPr>
            <a:r>
              <a:rPr lang="fr-FR" sz="2800">
                <a:solidFill>
                  <a:srgbClr val="00B0F0"/>
                </a:solidFill>
              </a:rPr>
              <a:t>     </a:t>
            </a:r>
            <a:r>
              <a:rPr lang="fr-FR" sz="2800"/>
              <a:t>Découverte en 1985, elle exploite une valeur de e suffisamment petite et l’interception d’un même message à plusieurs destinations pour pouvoir retrouver le message originel à l’aide du théorème des restes chinois.</a:t>
            </a:r>
            <a:endParaRPr/>
          </a:p>
          <a:p>
            <a:pPr indent="-342900" lvl="0" marL="342900" rtl="0" algn="l">
              <a:spcBef>
                <a:spcPts val="600"/>
              </a:spcBef>
              <a:spcAft>
                <a:spcPts val="0"/>
              </a:spcAft>
              <a:buClr>
                <a:srgbClr val="0070C0"/>
              </a:buClr>
              <a:buSzPct val="100000"/>
              <a:buFont typeface="Noto Sans Symbols"/>
              <a:buChar char="▪"/>
            </a:pPr>
            <a:r>
              <a:rPr lang="fr-FR" sz="2800">
                <a:solidFill>
                  <a:srgbClr val="0070C0"/>
                </a:solidFill>
              </a:rPr>
              <a:t>Attaque par chronométrage (timing attacks)</a:t>
            </a:r>
            <a:endParaRPr/>
          </a:p>
          <a:p>
            <a:pPr indent="-342900" lvl="0" marL="342900" rtl="0" algn="just">
              <a:spcBef>
                <a:spcPts val="600"/>
              </a:spcBef>
              <a:spcAft>
                <a:spcPts val="0"/>
              </a:spcAft>
              <a:buClr>
                <a:srgbClr val="0070C0"/>
              </a:buClr>
              <a:buSzPct val="100000"/>
              <a:buNone/>
            </a:pPr>
            <a:r>
              <a:rPr lang="fr-FR" sz="2800">
                <a:solidFill>
                  <a:srgbClr val="0070C0"/>
                </a:solidFill>
              </a:rPr>
              <a:t>     </a:t>
            </a:r>
            <a:r>
              <a:rPr lang="fr-FR" sz="2800"/>
              <a:t>Décrite par Kocher (1995), exploite le temps nécessaire au déchiffrement de plusieurs documents chiffrés pour en déduire  rapidement la clé de déchiffrement; il en serait de même pour la signature. </a:t>
            </a:r>
            <a:endParaRPr/>
          </a:p>
          <a:p>
            <a:pPr indent="-72000" lvl="0" marL="72000" rtl="0" algn="just">
              <a:spcBef>
                <a:spcPts val="600"/>
              </a:spcBef>
              <a:spcAft>
                <a:spcPts val="0"/>
              </a:spcAft>
              <a:buClr>
                <a:srgbClr val="0070C0"/>
              </a:buClr>
              <a:buSzPct val="100000"/>
              <a:buNone/>
            </a:pPr>
            <a:r>
              <a:rPr lang="fr-FR" sz="2800">
                <a:solidFill>
                  <a:srgbClr val="0070C0"/>
                </a:solidFill>
              </a:rPr>
              <a:t> </a:t>
            </a:r>
            <a:r>
              <a:rPr lang="fr-FR" sz="2800"/>
              <a:t>Boneh et Brumley (2003) ont révélé une attaque plus pratique permettant de retrouver la factorisation RSA sur une connexion réseau SSL en s’appuyant sur les informations  provenant de certaines optimisations appliquées  au théorèmes des restes chinois.</a:t>
            </a:r>
            <a:r>
              <a:rPr lang="fr-FR" sz="2400">
                <a:solidFill>
                  <a:srgbClr val="0070C0"/>
                </a:solidFill>
              </a:rPr>
              <a:t>    </a:t>
            </a:r>
            <a:endParaRPr sz="2400">
              <a:solidFill>
                <a:srgbClr val="0070C0"/>
              </a:solidFill>
            </a:endParaRPr>
          </a:p>
        </p:txBody>
      </p:sp>
      <p:sp>
        <p:nvSpPr>
          <p:cNvPr id="550" name="Google Shape;550;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2"/>
          <p:cNvSpPr txBox="1"/>
          <p:nvPr>
            <p:ph type="title"/>
          </p:nvPr>
        </p:nvSpPr>
        <p:spPr>
          <a:xfrm>
            <a:off x="457200" y="274638"/>
            <a:ext cx="8229600" cy="58259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Revest  Shamir  Adelman</a:t>
            </a:r>
            <a:endParaRPr sz="3200"/>
          </a:p>
        </p:txBody>
      </p:sp>
      <p:sp>
        <p:nvSpPr>
          <p:cNvPr id="556" name="Google Shape;556;p62"/>
          <p:cNvSpPr txBox="1"/>
          <p:nvPr>
            <p:ph idx="1" type="body"/>
          </p:nvPr>
        </p:nvSpPr>
        <p:spPr>
          <a:xfrm>
            <a:off x="457200" y="857232"/>
            <a:ext cx="8401080" cy="52689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600"/>
              <a:buChar char="•"/>
            </a:pPr>
            <a:r>
              <a:rPr lang="fr-FR" sz="2600"/>
              <a:t>Une manière de contrecarrer  ces attaques  consiste à assurer que l’opération de déchiffrement prenne un temps constant → réduction significative des  performances. Utiliser alors une technique différente: aveuglement cryptographique</a:t>
            </a:r>
            <a:endParaRPr/>
          </a:p>
          <a:p>
            <a:pPr indent="-342900" lvl="0" marL="342900" rtl="0" algn="l">
              <a:spcBef>
                <a:spcPts val="520"/>
              </a:spcBef>
              <a:spcAft>
                <a:spcPts val="0"/>
              </a:spcAft>
              <a:buClr>
                <a:schemeClr val="dk1"/>
              </a:buClr>
              <a:buSzPts val="2600"/>
              <a:buNone/>
            </a:pPr>
            <a:r>
              <a:rPr lang="fr-FR" sz="2600"/>
              <a:t>     Mettre en échec l’attaque par chronométrage → utiliser la technique de l’aveuglement  pour que le temps de déchiffrement ne soit pas corrélé aux données à chiffrer:</a:t>
            </a:r>
            <a:endParaRPr/>
          </a:p>
          <a:p>
            <a:pPr indent="-342900" lvl="0" marL="342900" rtl="0" algn="l">
              <a:spcBef>
                <a:spcPts val="520"/>
              </a:spcBef>
              <a:spcAft>
                <a:spcPts val="0"/>
              </a:spcAft>
              <a:buClr>
                <a:schemeClr val="dk1"/>
              </a:buClr>
              <a:buSzPts val="2600"/>
              <a:buNone/>
            </a:pPr>
            <a:r>
              <a:t/>
            </a:r>
            <a:endParaRPr sz="2600"/>
          </a:p>
        </p:txBody>
      </p:sp>
      <p:sp>
        <p:nvSpPr>
          <p:cNvPr id="557" name="Google Shape;557;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3"/>
          <p:cNvSpPr txBox="1"/>
          <p:nvPr>
            <p:ph type="title"/>
          </p:nvPr>
        </p:nvSpPr>
        <p:spPr>
          <a:xfrm>
            <a:off x="457200" y="274638"/>
            <a:ext cx="8229600" cy="58259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Signatures numériques</a:t>
            </a:r>
            <a:endParaRPr sz="3200">
              <a:solidFill>
                <a:srgbClr val="FFFF00"/>
              </a:solidFill>
            </a:endParaRPr>
          </a:p>
        </p:txBody>
      </p:sp>
      <p:sp>
        <p:nvSpPr>
          <p:cNvPr id="563" name="Google Shape;563;p63"/>
          <p:cNvSpPr txBox="1"/>
          <p:nvPr>
            <p:ph idx="1" type="body"/>
          </p:nvPr>
        </p:nvSpPr>
        <p:spPr>
          <a:xfrm>
            <a:off x="457200" y="857232"/>
            <a:ext cx="8229600" cy="5268931"/>
          </a:xfrm>
          <a:prstGeom prst="rect">
            <a:avLst/>
          </a:prstGeom>
          <a:noFill/>
          <a:ln>
            <a:noFill/>
          </a:ln>
        </p:spPr>
        <p:txBody>
          <a:bodyPr anchorCtr="0" anchor="t" bIns="45700" lIns="91425" spcFirstLastPara="1" rIns="91425" wrap="square" tIns="45700">
            <a:normAutofit/>
          </a:bodyPr>
          <a:lstStyle/>
          <a:p>
            <a:pPr indent="-324000" lvl="0" marL="324000" rtl="0" algn="l">
              <a:spcBef>
                <a:spcPts val="0"/>
              </a:spcBef>
              <a:spcAft>
                <a:spcPts val="0"/>
              </a:spcAft>
              <a:buClr>
                <a:schemeClr val="dk1"/>
              </a:buClr>
              <a:buSzPts val="2400"/>
              <a:buNone/>
            </a:pPr>
            <a:r>
              <a:rPr lang="fr-FR" sz="2400"/>
              <a:t>     Les signatures numériques jouent un rôle fondamental pour l’authentification, l’identification d’entité, l’autorisation et la non-répudiation. </a:t>
            </a:r>
            <a:endParaRPr/>
          </a:p>
          <a:p>
            <a:pPr indent="-144000" lvl="0" marL="144000" rtl="0" algn="l">
              <a:spcBef>
                <a:spcPts val="480"/>
              </a:spcBef>
              <a:spcAft>
                <a:spcPts val="0"/>
              </a:spcAft>
              <a:buClr>
                <a:srgbClr val="0070C0"/>
              </a:buClr>
              <a:buSzPts val="2400"/>
              <a:buChar char="•"/>
            </a:pPr>
            <a:r>
              <a:rPr lang="fr-FR" sz="2400">
                <a:solidFill>
                  <a:srgbClr val="0070C0"/>
                </a:solidFill>
              </a:rPr>
              <a:t>Fonctionnement  général</a:t>
            </a:r>
            <a:endParaRPr/>
          </a:p>
          <a:p>
            <a:pPr indent="-342900" lvl="0" marL="360000" rtl="0" algn="l">
              <a:spcBef>
                <a:spcPts val="0"/>
              </a:spcBef>
              <a:spcAft>
                <a:spcPts val="0"/>
              </a:spcAft>
              <a:buClr>
                <a:srgbClr val="0070C0"/>
              </a:buClr>
              <a:buSzPts val="2400"/>
              <a:buNone/>
            </a:pPr>
            <a:r>
              <a:rPr lang="fr-FR" sz="2400">
                <a:solidFill>
                  <a:srgbClr val="0070C0"/>
                </a:solidFill>
              </a:rPr>
              <a:t>     </a:t>
            </a:r>
            <a:r>
              <a:rPr lang="fr-FR" sz="2400"/>
              <a:t>Inverse</a:t>
            </a:r>
            <a:r>
              <a:rPr lang="fr-FR" sz="2400">
                <a:solidFill>
                  <a:srgbClr val="0070C0"/>
                </a:solidFill>
              </a:rPr>
              <a:t>  </a:t>
            </a:r>
            <a:r>
              <a:rPr lang="fr-FR" sz="2400"/>
              <a:t>du système à clé publique: Pour se faire authentifier par le destinataire, l’émetteur chiffrera un message avec sa clé privée et le destinataire déchiffrera le message (chiffré) avec la clé publique de l’expéditeur.</a:t>
            </a:r>
            <a:endParaRPr sz="2400"/>
          </a:p>
        </p:txBody>
      </p:sp>
      <p:sp>
        <p:nvSpPr>
          <p:cNvPr id="564" name="Google Shape;564;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4"/>
          <p:cNvSpPr txBox="1"/>
          <p:nvPr>
            <p:ph type="title"/>
          </p:nvPr>
        </p:nvSpPr>
        <p:spPr>
          <a:xfrm>
            <a:off x="457200" y="188640"/>
            <a:ext cx="8229600" cy="50405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C000"/>
              </a:buClr>
              <a:buSzPts val="3600"/>
              <a:buFont typeface="Calibri"/>
              <a:buNone/>
            </a:pPr>
            <a:br>
              <a:rPr b="1" lang="fr-FR" sz="3600">
                <a:solidFill>
                  <a:srgbClr val="FFC000"/>
                </a:solidFill>
              </a:rPr>
            </a:br>
            <a:r>
              <a:rPr b="1" lang="fr-FR" sz="3600">
                <a:solidFill>
                  <a:srgbClr val="FFFF00"/>
                </a:solidFill>
              </a:rPr>
              <a:t>Chiffrement ElGamal</a:t>
            </a:r>
            <a:br>
              <a:rPr lang="fr-FR" sz="3600"/>
            </a:br>
            <a:endParaRPr sz="3600"/>
          </a:p>
        </p:txBody>
      </p:sp>
      <p:sp>
        <p:nvSpPr>
          <p:cNvPr id="570" name="Google Shape;570;p64"/>
          <p:cNvSpPr txBox="1"/>
          <p:nvPr>
            <p:ph idx="1" type="body"/>
          </p:nvPr>
        </p:nvSpPr>
        <p:spPr>
          <a:xfrm>
            <a:off x="457200" y="1052736"/>
            <a:ext cx="8229600" cy="532859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None/>
            </a:pPr>
            <a:r>
              <a:rPr lang="fr-FR" sz="2800">
                <a:latin typeface="Arial"/>
                <a:ea typeface="Arial"/>
                <a:cs typeface="Arial"/>
                <a:sym typeface="Arial"/>
              </a:rPr>
              <a:t>Génération de clé:</a:t>
            </a:r>
            <a:endParaRPr/>
          </a:p>
          <a:p>
            <a:pPr indent="-342900" lvl="0" marL="342900" rtl="0" algn="l">
              <a:spcBef>
                <a:spcPts val="400"/>
              </a:spcBef>
              <a:spcAft>
                <a:spcPts val="0"/>
              </a:spcAft>
              <a:buClr>
                <a:schemeClr val="dk1"/>
              </a:buClr>
              <a:buSzPts val="2000"/>
              <a:buFont typeface="Noto Sans Symbols"/>
              <a:buChar char="⮚"/>
            </a:pPr>
            <a:r>
              <a:rPr lang="fr-FR" sz="2000"/>
              <a:t>On travaille sur un groupe cyclique d’ordre Zp avec un générateur g (non secret)</a:t>
            </a:r>
            <a:endParaRPr/>
          </a:p>
          <a:p>
            <a:pPr indent="-342900" lvl="0" marL="342900" rtl="0" algn="l">
              <a:spcBef>
                <a:spcPts val="400"/>
              </a:spcBef>
              <a:spcAft>
                <a:spcPts val="0"/>
              </a:spcAft>
              <a:buClr>
                <a:schemeClr val="dk1"/>
              </a:buClr>
              <a:buSzPts val="2000"/>
              <a:buFont typeface="Noto Sans Symbols"/>
              <a:buChar char="⮚"/>
            </a:pPr>
            <a:r>
              <a:rPr lang="fr-FR" sz="2000"/>
              <a:t>Un receveur A tire au hasard un nombre x entre 0 et p-1.  A calcule ensuite y = g</a:t>
            </a:r>
            <a:r>
              <a:rPr baseline="30000" lang="fr-FR" sz="2000"/>
              <a:t>x</a:t>
            </a:r>
            <a:r>
              <a:rPr lang="fr-FR" sz="2000"/>
              <a:t>[p].</a:t>
            </a:r>
            <a:endParaRPr/>
          </a:p>
          <a:p>
            <a:pPr indent="-342900" lvl="0" marL="342900" rtl="0" algn="l">
              <a:spcBef>
                <a:spcPts val="400"/>
              </a:spcBef>
              <a:spcAft>
                <a:spcPts val="0"/>
              </a:spcAft>
              <a:buClr>
                <a:schemeClr val="dk1"/>
              </a:buClr>
              <a:buSzPts val="2000"/>
              <a:buFont typeface="Noto Sans Symbols"/>
              <a:buChar char="⮚"/>
            </a:pPr>
            <a:r>
              <a:rPr lang="fr-FR" sz="2000"/>
              <a:t>  x est la clé secrète, (p, g, y) la clé publique.</a:t>
            </a:r>
            <a:endParaRPr/>
          </a:p>
          <a:p>
            <a:pPr indent="-342900" lvl="0" marL="342900" rtl="0" algn="l">
              <a:spcBef>
                <a:spcPts val="400"/>
              </a:spcBef>
              <a:spcAft>
                <a:spcPts val="0"/>
              </a:spcAft>
              <a:buClr>
                <a:schemeClr val="dk1"/>
              </a:buClr>
              <a:buSzPts val="2000"/>
              <a:buNone/>
            </a:pPr>
            <a:r>
              <a:rPr lang="fr-FR" sz="2000"/>
              <a:t>                                         0 &lt; x &lt; p-1</a:t>
            </a:r>
            <a:endParaRPr/>
          </a:p>
          <a:p>
            <a:pPr indent="-342900" lvl="0" marL="342900" rtl="0" algn="l">
              <a:spcBef>
                <a:spcPts val="400"/>
              </a:spcBef>
              <a:spcAft>
                <a:spcPts val="0"/>
              </a:spcAft>
              <a:buClr>
                <a:schemeClr val="dk1"/>
              </a:buClr>
              <a:buSzPts val="2000"/>
              <a:buNone/>
            </a:pPr>
            <a:r>
              <a:rPr lang="fr-FR" sz="2000"/>
              <a:t>                                         y ≡ g</a:t>
            </a:r>
            <a:r>
              <a:rPr baseline="30000" lang="fr-FR" sz="2000"/>
              <a:t>x</a:t>
            </a:r>
            <a:r>
              <a:rPr lang="fr-FR" sz="2000"/>
              <a:t> mod (p)</a:t>
            </a:r>
            <a:endParaRPr/>
          </a:p>
          <a:p>
            <a:pPr indent="-342900" lvl="0" marL="342900" rtl="0" algn="l">
              <a:spcBef>
                <a:spcPts val="560"/>
              </a:spcBef>
              <a:spcAft>
                <a:spcPts val="0"/>
              </a:spcAft>
              <a:buClr>
                <a:schemeClr val="dk1"/>
              </a:buClr>
              <a:buSzPts val="2000"/>
              <a:buNone/>
            </a:pPr>
            <a:r>
              <a:rPr b="1" lang="fr-FR" sz="2000"/>
              <a:t> </a:t>
            </a:r>
            <a:r>
              <a:rPr lang="fr-FR" sz="2800">
                <a:latin typeface="Arial"/>
                <a:ea typeface="Arial"/>
                <a:cs typeface="Arial"/>
                <a:sym typeface="Arial"/>
              </a:rPr>
              <a:t>Chiffrement:</a:t>
            </a:r>
            <a:endParaRPr/>
          </a:p>
          <a:p>
            <a:pPr indent="-342900" lvl="0" marL="342900" rtl="0" algn="l">
              <a:spcBef>
                <a:spcPts val="400"/>
              </a:spcBef>
              <a:spcAft>
                <a:spcPts val="0"/>
              </a:spcAft>
              <a:buClr>
                <a:schemeClr val="dk1"/>
              </a:buClr>
              <a:buSzPts val="2000"/>
              <a:buFont typeface="Noto Sans Symbols"/>
              <a:buChar char="⮚"/>
            </a:pPr>
            <a:r>
              <a:rPr lang="fr-FR" sz="2000"/>
              <a:t>Un émetteur B chiffre avec la clé publique du destinataire A (p, g, y)</a:t>
            </a:r>
            <a:endParaRPr/>
          </a:p>
          <a:p>
            <a:pPr indent="-342900" lvl="0" marL="342900" rtl="0" algn="l">
              <a:spcBef>
                <a:spcPts val="400"/>
              </a:spcBef>
              <a:spcAft>
                <a:spcPts val="0"/>
              </a:spcAft>
              <a:buClr>
                <a:schemeClr val="dk1"/>
              </a:buClr>
              <a:buSzPts val="2000"/>
              <a:buFont typeface="Noto Sans Symbols"/>
              <a:buChar char="⮚"/>
            </a:pPr>
            <a:r>
              <a:rPr lang="fr-FR" sz="2000"/>
              <a:t>B convertit le message m vers m’, un élément du groupe Zp</a:t>
            </a:r>
            <a:endParaRPr sz="2000"/>
          </a:p>
          <a:p>
            <a:pPr indent="-342900" lvl="0" marL="342900" rtl="0" algn="l">
              <a:spcBef>
                <a:spcPts val="400"/>
              </a:spcBef>
              <a:spcAft>
                <a:spcPts val="0"/>
              </a:spcAft>
              <a:buClr>
                <a:schemeClr val="dk1"/>
              </a:buClr>
              <a:buSzPts val="2000"/>
              <a:buFont typeface="Noto Sans Symbols"/>
              <a:buChar char="⮚"/>
            </a:pPr>
            <a:r>
              <a:rPr lang="fr-FR" sz="2000"/>
              <a:t> Il tire un nombre aléatoire </a:t>
            </a:r>
            <a:r>
              <a:rPr b="1" lang="fr-FR" sz="2000"/>
              <a:t>h</a:t>
            </a:r>
            <a:r>
              <a:rPr lang="fr-FR" sz="2000"/>
              <a:t> et calcule </a:t>
            </a:r>
            <a:r>
              <a:rPr b="1" lang="fr-FR" sz="2000"/>
              <a:t>s=y</a:t>
            </a:r>
            <a:r>
              <a:rPr b="1" baseline="30000" lang="fr-FR" sz="2000"/>
              <a:t>h</a:t>
            </a:r>
            <a:r>
              <a:rPr lang="fr-FR" sz="2000"/>
              <a:t> (dans Zp)</a:t>
            </a:r>
            <a:endParaRPr/>
          </a:p>
          <a:p>
            <a:pPr indent="-342900" lvl="0" marL="342900" rtl="0" algn="l">
              <a:spcBef>
                <a:spcPts val="400"/>
              </a:spcBef>
              <a:spcAft>
                <a:spcPts val="0"/>
              </a:spcAft>
              <a:buClr>
                <a:schemeClr val="dk1"/>
              </a:buClr>
              <a:buSzPts val="2000"/>
              <a:buFont typeface="Noto Sans Symbols"/>
              <a:buChar char="⮚"/>
            </a:pPr>
            <a:r>
              <a:rPr lang="fr-FR" sz="2000"/>
              <a:t> Il calcule ensuite </a:t>
            </a:r>
            <a:r>
              <a:rPr b="1" lang="fr-FR" sz="2000"/>
              <a:t>c1= g</a:t>
            </a:r>
            <a:r>
              <a:rPr b="1" baseline="30000" lang="fr-FR" sz="2000"/>
              <a:t>h</a:t>
            </a:r>
            <a:r>
              <a:rPr b="1" lang="fr-FR" sz="2000"/>
              <a:t> et c2=m’.(y</a:t>
            </a:r>
            <a:r>
              <a:rPr b="1" baseline="30000" lang="fr-FR" sz="2000"/>
              <a:t>h</a:t>
            </a:r>
            <a:r>
              <a:rPr b="1" lang="fr-FR" sz="2000"/>
              <a:t>)</a:t>
            </a:r>
            <a:endParaRPr sz="2000"/>
          </a:p>
          <a:p>
            <a:pPr indent="-342900" lvl="0" marL="342900" rtl="0" algn="l">
              <a:spcBef>
                <a:spcPts val="400"/>
              </a:spcBef>
              <a:spcAft>
                <a:spcPts val="0"/>
              </a:spcAft>
              <a:buClr>
                <a:schemeClr val="dk1"/>
              </a:buClr>
              <a:buSzPts val="2000"/>
              <a:buFont typeface="Noto Sans Symbols"/>
              <a:buChar char="⮚"/>
            </a:pPr>
            <a:r>
              <a:rPr lang="fr-FR" sz="2000"/>
              <a:t>Le chiffré est le couple (c1, c2)</a:t>
            </a:r>
            <a:endParaRPr/>
          </a:p>
          <a:p>
            <a:pPr indent="-342900" lvl="0" marL="342900" rtl="0" algn="l">
              <a:spcBef>
                <a:spcPts val="400"/>
              </a:spcBef>
              <a:spcAft>
                <a:spcPts val="0"/>
              </a:spcAft>
              <a:buClr>
                <a:schemeClr val="dk1"/>
              </a:buClr>
              <a:buSzPts val="2000"/>
              <a:buNone/>
            </a:pPr>
            <a:r>
              <a:t/>
            </a:r>
            <a:endParaRPr sz="2000"/>
          </a:p>
        </p:txBody>
      </p:sp>
      <p:sp>
        <p:nvSpPr>
          <p:cNvPr id="571" name="Google Shape;571;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5"/>
          <p:cNvSpPr txBox="1"/>
          <p:nvPr>
            <p:ph type="title"/>
          </p:nvPr>
        </p:nvSpPr>
        <p:spPr>
          <a:xfrm>
            <a:off x="457200" y="116632"/>
            <a:ext cx="8229600" cy="7920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600"/>
              <a:buFont typeface="Calibri"/>
              <a:buNone/>
            </a:pPr>
            <a:r>
              <a:rPr b="1" lang="fr-FR" sz="3600">
                <a:solidFill>
                  <a:srgbClr val="FFFF00"/>
                </a:solidFill>
              </a:rPr>
              <a:t>Chiffrement ElGamal </a:t>
            </a:r>
            <a:r>
              <a:rPr b="1" lang="fr-FR" sz="2800">
                <a:solidFill>
                  <a:srgbClr val="FFFF00"/>
                </a:solidFill>
              </a:rPr>
              <a:t>(Suite)</a:t>
            </a:r>
            <a:endParaRPr sz="2800">
              <a:solidFill>
                <a:srgbClr val="FFFF00"/>
              </a:solidFill>
            </a:endParaRPr>
          </a:p>
        </p:txBody>
      </p:sp>
      <p:sp>
        <p:nvSpPr>
          <p:cNvPr id="577" name="Google Shape;577;p65"/>
          <p:cNvSpPr txBox="1"/>
          <p:nvPr>
            <p:ph idx="1" type="body"/>
          </p:nvPr>
        </p:nvSpPr>
        <p:spPr>
          <a:xfrm>
            <a:off x="323528" y="980728"/>
            <a:ext cx="8363272" cy="514543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None/>
            </a:pPr>
            <a:r>
              <a:rPr lang="fr-FR" sz="2400"/>
              <a:t> m →  m’,    m’є Zp,   h є Zp   s ≡ y</a:t>
            </a:r>
            <a:r>
              <a:rPr baseline="30000" lang="fr-FR" sz="2400"/>
              <a:t>h</a:t>
            </a:r>
            <a:r>
              <a:rPr lang="fr-FR" sz="2400"/>
              <a:t> mod(p)</a:t>
            </a:r>
            <a:endParaRPr sz="2400"/>
          </a:p>
          <a:p>
            <a:pPr indent="-342900" lvl="0" marL="342900" rtl="0" algn="l">
              <a:spcBef>
                <a:spcPts val="480"/>
              </a:spcBef>
              <a:spcAft>
                <a:spcPts val="0"/>
              </a:spcAft>
              <a:buClr>
                <a:schemeClr val="dk1"/>
              </a:buClr>
              <a:buSzPts val="2400"/>
              <a:buNone/>
            </a:pPr>
            <a:r>
              <a:rPr lang="fr-FR" sz="2400"/>
              <a:t> c1 ≡ g</a:t>
            </a:r>
            <a:r>
              <a:rPr baseline="30000" lang="fr-FR" sz="2400"/>
              <a:t>h</a:t>
            </a:r>
            <a:r>
              <a:rPr lang="fr-FR" sz="2400"/>
              <a:t> mod(p)  c2 ≡ m’y</a:t>
            </a:r>
            <a:r>
              <a:rPr baseline="30000" lang="fr-FR" sz="2400"/>
              <a:t>h </a:t>
            </a:r>
            <a:r>
              <a:rPr lang="fr-FR" sz="2400"/>
              <a:t>mod(p)</a:t>
            </a:r>
            <a:endParaRPr sz="2400"/>
          </a:p>
          <a:p>
            <a:pPr indent="-266700" lvl="0" marL="266700" rtl="0" algn="l">
              <a:spcBef>
                <a:spcPts val="480"/>
              </a:spcBef>
              <a:spcAft>
                <a:spcPts val="0"/>
              </a:spcAft>
              <a:buClr>
                <a:schemeClr val="dk1"/>
              </a:buClr>
              <a:buSzPts val="2400"/>
              <a:buFont typeface="Noto Sans Symbols"/>
              <a:buChar char="▪"/>
            </a:pPr>
            <a:r>
              <a:rPr b="1" lang="fr-FR" sz="2400"/>
              <a:t> Déchiffrement</a:t>
            </a:r>
            <a:endParaRPr sz="2400"/>
          </a:p>
          <a:p>
            <a:pPr indent="-342900" lvl="0" marL="720000" rtl="0" algn="l">
              <a:spcBef>
                <a:spcPts val="480"/>
              </a:spcBef>
              <a:spcAft>
                <a:spcPts val="0"/>
              </a:spcAft>
              <a:buClr>
                <a:schemeClr val="dk1"/>
              </a:buClr>
              <a:buSzPts val="2400"/>
              <a:buFont typeface="Noto Sans Symbols"/>
              <a:buChar char="⮚"/>
            </a:pPr>
            <a:r>
              <a:rPr lang="fr-FR" sz="2400"/>
              <a:t>Le chiffré est constitué du couple (c1, c2)</a:t>
            </a:r>
            <a:endParaRPr/>
          </a:p>
          <a:p>
            <a:pPr indent="-19050" lvl="0" marL="361950" rtl="0" algn="l">
              <a:spcBef>
                <a:spcPts val="480"/>
              </a:spcBef>
              <a:spcAft>
                <a:spcPts val="0"/>
              </a:spcAft>
              <a:buClr>
                <a:schemeClr val="dk1"/>
              </a:buClr>
              <a:buSzPts val="2400"/>
              <a:buFont typeface="Noto Sans Symbols"/>
              <a:buChar char="⮚"/>
            </a:pPr>
            <a:r>
              <a:rPr lang="fr-FR" sz="2400"/>
              <a:t>  A  reçoit (c1, c2), c’est à dire (g</a:t>
            </a:r>
            <a:r>
              <a:rPr baseline="30000" lang="fr-FR" sz="2400"/>
              <a:t>h</a:t>
            </a:r>
            <a:r>
              <a:rPr lang="fr-FR" sz="2400"/>
              <a:t>, m’. ((g</a:t>
            </a:r>
            <a:r>
              <a:rPr baseline="30000" lang="fr-FR" sz="2400"/>
              <a:t>x</a:t>
            </a:r>
            <a:r>
              <a:rPr lang="fr-FR" sz="2400"/>
              <a:t>)</a:t>
            </a:r>
            <a:r>
              <a:rPr baseline="30000" lang="fr-FR" sz="2400"/>
              <a:t>h</a:t>
            </a:r>
            <a:r>
              <a:rPr lang="fr-FR" sz="2400"/>
              <a:t>))</a:t>
            </a:r>
            <a:endParaRPr/>
          </a:p>
          <a:p>
            <a:pPr indent="-19050" lvl="0" marL="361950" rtl="0" algn="l">
              <a:spcBef>
                <a:spcPts val="480"/>
              </a:spcBef>
              <a:spcAft>
                <a:spcPts val="0"/>
              </a:spcAft>
              <a:buClr>
                <a:schemeClr val="dk1"/>
              </a:buClr>
              <a:buSzPts val="2400"/>
              <a:buFont typeface="Noto Sans Symbols"/>
              <a:buChar char="⮚"/>
            </a:pPr>
            <a:r>
              <a:rPr lang="fr-FR" sz="2400"/>
              <a:t>  A retrouve m’ en calculant c2 / (c1</a:t>
            </a:r>
            <a:r>
              <a:rPr baseline="30000" lang="fr-FR" sz="2400"/>
              <a:t>x</a:t>
            </a:r>
            <a:r>
              <a:rPr lang="fr-FR" sz="2400"/>
              <a:t>)  car A connaît x</a:t>
            </a:r>
            <a:endParaRPr/>
          </a:p>
          <a:p>
            <a:pPr indent="-19050" lvl="0" marL="361950" rtl="0" algn="l">
              <a:spcBef>
                <a:spcPts val="480"/>
              </a:spcBef>
              <a:spcAft>
                <a:spcPts val="0"/>
              </a:spcAft>
              <a:buClr>
                <a:schemeClr val="dk1"/>
              </a:buClr>
              <a:buSzPts val="2400"/>
              <a:buFont typeface="Noto Sans Symbols"/>
              <a:buChar char="⮚"/>
            </a:pPr>
            <a:r>
              <a:rPr lang="fr-FR" sz="2400"/>
              <a:t>  On applique la transformation inverse à m’ pour obtenir m                                                                </a:t>
            </a:r>
            <a:endParaRPr/>
          </a:p>
          <a:p>
            <a:pPr indent="-714375" lvl="0" marL="714375" rtl="0" algn="l">
              <a:spcBef>
                <a:spcPts val="480"/>
              </a:spcBef>
              <a:spcAft>
                <a:spcPts val="0"/>
              </a:spcAft>
              <a:buClr>
                <a:schemeClr val="dk1"/>
              </a:buClr>
              <a:buSzPts val="2400"/>
              <a:buNone/>
            </a:pPr>
            <a:r>
              <a:rPr lang="fr-FR" sz="2400"/>
              <a:t>           C1 ≡ g</a:t>
            </a:r>
            <a:r>
              <a:rPr baseline="30000" lang="fr-FR" sz="2400"/>
              <a:t>h</a:t>
            </a:r>
            <a:r>
              <a:rPr lang="fr-FR" sz="2400"/>
              <a:t> mod(p), C2 ≡ m’.y</a:t>
            </a:r>
            <a:r>
              <a:rPr baseline="30000" lang="fr-FR" sz="2400"/>
              <a:t>h </a:t>
            </a:r>
            <a:r>
              <a:rPr lang="fr-FR" sz="2400"/>
              <a:t> mod(p)</a:t>
            </a:r>
            <a:endParaRPr sz="2400"/>
          </a:p>
          <a:p>
            <a:pPr indent="-342900" lvl="0" marL="342900" rtl="0" algn="l">
              <a:spcBef>
                <a:spcPts val="480"/>
              </a:spcBef>
              <a:spcAft>
                <a:spcPts val="0"/>
              </a:spcAft>
              <a:buClr>
                <a:schemeClr val="dk1"/>
              </a:buClr>
              <a:buSzPts val="2400"/>
              <a:buNone/>
            </a:pPr>
            <a:r>
              <a:rPr lang="fr-FR" sz="2400"/>
              <a:t>           C1 ≡ g</a:t>
            </a:r>
            <a:r>
              <a:rPr baseline="30000" lang="fr-FR" sz="2400"/>
              <a:t>h</a:t>
            </a:r>
            <a:r>
              <a:rPr lang="fr-FR" sz="2400"/>
              <a:t> mod(p), C2 ≡ m’. (g</a:t>
            </a:r>
            <a:r>
              <a:rPr baseline="30000" lang="fr-FR" sz="2400"/>
              <a:t>x</a:t>
            </a:r>
            <a:r>
              <a:rPr lang="fr-FR" sz="2400"/>
              <a:t>)</a:t>
            </a:r>
            <a:r>
              <a:rPr baseline="30000" lang="fr-FR" sz="2400"/>
              <a:t> h </a:t>
            </a:r>
            <a:r>
              <a:rPr lang="fr-FR" sz="2400"/>
              <a:t> mod(p)</a:t>
            </a:r>
            <a:endParaRPr sz="2400"/>
          </a:p>
          <a:p>
            <a:pPr indent="-342900" lvl="0" marL="342900" rtl="0" algn="l">
              <a:spcBef>
                <a:spcPts val="480"/>
              </a:spcBef>
              <a:spcAft>
                <a:spcPts val="0"/>
              </a:spcAft>
              <a:buClr>
                <a:schemeClr val="dk1"/>
              </a:buClr>
              <a:buSzPts val="2400"/>
              <a:buNone/>
            </a:pPr>
            <a:r>
              <a:rPr lang="fr-FR" sz="2400"/>
              <a:t>           C2/C1</a:t>
            </a:r>
            <a:r>
              <a:rPr baseline="30000" lang="fr-FR" sz="2400"/>
              <a:t>x</a:t>
            </a:r>
            <a:r>
              <a:rPr lang="fr-FR" sz="2400"/>
              <a:t> = m’.g</a:t>
            </a:r>
            <a:r>
              <a:rPr baseline="30000" lang="fr-FR" sz="2400"/>
              <a:t>x.h</a:t>
            </a:r>
            <a:r>
              <a:rPr lang="fr-FR" sz="2400"/>
              <a:t>/g</a:t>
            </a:r>
            <a:r>
              <a:rPr baseline="30000" lang="fr-FR" sz="2400"/>
              <a:t>h.x    </a:t>
            </a:r>
            <a:r>
              <a:rPr lang="fr-FR" sz="2400"/>
              <a:t> C2/C1</a:t>
            </a:r>
            <a:r>
              <a:rPr baseline="30000" lang="fr-FR" sz="2400"/>
              <a:t>x</a:t>
            </a:r>
            <a:r>
              <a:rPr lang="fr-FR" sz="2400"/>
              <a:t> = m’</a:t>
            </a:r>
            <a:endParaRPr sz="2400"/>
          </a:p>
        </p:txBody>
      </p:sp>
      <p:sp>
        <p:nvSpPr>
          <p:cNvPr id="578" name="Google Shape;578;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579" name="Google Shape;579;p65"/>
          <p:cNvSpPr txBox="1"/>
          <p:nvPr/>
        </p:nvSpPr>
        <p:spPr>
          <a:xfrm>
            <a:off x="2245175" y="2306400"/>
            <a:ext cx="1775700" cy="216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6"/>
          <p:cNvSpPr txBox="1"/>
          <p:nvPr>
            <p:ph type="title"/>
          </p:nvPr>
        </p:nvSpPr>
        <p:spPr>
          <a:xfrm>
            <a:off x="457200" y="116632"/>
            <a:ext cx="8229600" cy="7200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600"/>
              <a:buFont typeface="Calibri"/>
              <a:buNone/>
            </a:pPr>
            <a:r>
              <a:rPr b="1" lang="fr-FR" sz="3600">
                <a:solidFill>
                  <a:srgbClr val="FFFF00"/>
                </a:solidFill>
              </a:rPr>
              <a:t>Chiffrement ElGamal </a:t>
            </a:r>
            <a:r>
              <a:rPr b="1" lang="fr-FR" sz="2400">
                <a:solidFill>
                  <a:srgbClr val="FFFF00"/>
                </a:solidFill>
              </a:rPr>
              <a:t>(Suite)</a:t>
            </a:r>
            <a:endParaRPr sz="2400">
              <a:solidFill>
                <a:srgbClr val="FFFF00"/>
              </a:solidFill>
            </a:endParaRPr>
          </a:p>
        </p:txBody>
      </p:sp>
      <p:sp>
        <p:nvSpPr>
          <p:cNvPr id="585" name="Google Shape;585;p66"/>
          <p:cNvSpPr txBox="1"/>
          <p:nvPr>
            <p:ph idx="1" type="body"/>
          </p:nvPr>
        </p:nvSpPr>
        <p:spPr>
          <a:xfrm>
            <a:off x="457200" y="908720"/>
            <a:ext cx="8435280" cy="5472608"/>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0033CC"/>
              </a:buClr>
              <a:buSzPct val="100000"/>
              <a:buFont typeface="Noto Sans Symbols"/>
              <a:buChar char="❑"/>
            </a:pPr>
            <a:r>
              <a:rPr b="1" lang="fr-FR" sz="2800">
                <a:latin typeface="Arial"/>
                <a:ea typeface="Arial"/>
                <a:cs typeface="Arial"/>
                <a:sym typeface="Arial"/>
              </a:rPr>
              <a:t>Problèmes pratiques:</a:t>
            </a:r>
            <a:endParaRPr sz="2800">
              <a:latin typeface="Arial"/>
              <a:ea typeface="Arial"/>
              <a:cs typeface="Arial"/>
              <a:sym typeface="Arial"/>
            </a:endParaRPr>
          </a:p>
          <a:p>
            <a:pPr indent="-342900" lvl="0" marL="720000" rtl="0" algn="l">
              <a:lnSpc>
                <a:spcPct val="100000"/>
              </a:lnSpc>
              <a:spcBef>
                <a:spcPts val="392"/>
              </a:spcBef>
              <a:spcAft>
                <a:spcPts val="0"/>
              </a:spcAft>
              <a:buClr>
                <a:schemeClr val="dk1"/>
              </a:buClr>
              <a:buSzPct val="100000"/>
              <a:buFont typeface="Noto Sans Symbols"/>
              <a:buChar char="⮚"/>
            </a:pPr>
            <a:r>
              <a:rPr lang="fr-FR" sz="2800">
                <a:latin typeface="Arial"/>
                <a:ea typeface="Arial"/>
                <a:cs typeface="Arial"/>
                <a:sym typeface="Arial"/>
              </a:rPr>
              <a:t>Passage de m à m’</a:t>
            </a:r>
            <a:endParaRPr/>
          </a:p>
          <a:p>
            <a:pPr indent="-352425" lvl="0" marL="714375" rtl="0" algn="l">
              <a:lnSpc>
                <a:spcPct val="100000"/>
              </a:lnSpc>
              <a:spcBef>
                <a:spcPts val="392"/>
              </a:spcBef>
              <a:spcAft>
                <a:spcPts val="0"/>
              </a:spcAft>
              <a:buClr>
                <a:schemeClr val="dk1"/>
              </a:buClr>
              <a:buSzPct val="100000"/>
              <a:buFont typeface="Noto Sans Symbols"/>
              <a:buChar char="⮚"/>
            </a:pPr>
            <a:r>
              <a:rPr lang="fr-FR" sz="2800">
                <a:latin typeface="Arial"/>
                <a:ea typeface="Arial"/>
                <a:cs typeface="Arial"/>
                <a:sym typeface="Arial"/>
              </a:rPr>
              <a:t>Temps de calcul des exponentiations (2 exponentiations et une seule dans RSA)</a:t>
            </a:r>
            <a:endParaRPr/>
          </a:p>
          <a:p>
            <a:pPr indent="-352425" lvl="0" marL="714375" rtl="0" algn="l">
              <a:lnSpc>
                <a:spcPct val="100000"/>
              </a:lnSpc>
              <a:spcBef>
                <a:spcPts val="392"/>
              </a:spcBef>
              <a:spcAft>
                <a:spcPts val="0"/>
              </a:spcAft>
              <a:buClr>
                <a:schemeClr val="dk1"/>
              </a:buClr>
              <a:buSzPct val="100000"/>
              <a:buFont typeface="Noto Sans Symbols"/>
              <a:buChar char="⮚"/>
            </a:pPr>
            <a:r>
              <a:rPr lang="fr-FR" sz="2800">
                <a:latin typeface="Arial"/>
                <a:ea typeface="Arial"/>
                <a:cs typeface="Arial"/>
                <a:sym typeface="Arial"/>
              </a:rPr>
              <a:t>Augmentation de la taille du groupe == augmentation de la sécurité mais aussi augmentation du temps de calcul</a:t>
            </a:r>
            <a:endParaRPr/>
          </a:p>
          <a:p>
            <a:pPr indent="-352425" lvl="0" marL="714375" rtl="0" algn="l">
              <a:lnSpc>
                <a:spcPct val="100000"/>
              </a:lnSpc>
              <a:spcBef>
                <a:spcPts val="392"/>
              </a:spcBef>
              <a:spcAft>
                <a:spcPts val="0"/>
              </a:spcAft>
              <a:buClr>
                <a:schemeClr val="dk1"/>
              </a:buClr>
              <a:buSzPct val="100000"/>
              <a:buFont typeface="Noto Sans Symbols"/>
              <a:buChar char="⮚"/>
            </a:pPr>
            <a:r>
              <a:rPr lang="fr-FR" sz="2800">
                <a:latin typeface="Arial"/>
                <a:ea typeface="Arial"/>
                <a:cs typeface="Arial"/>
                <a:sym typeface="Arial"/>
              </a:rPr>
              <a:t>En pratique, cela ne permet pas de chiffrer des volumes importants d’informations</a:t>
            </a:r>
            <a:endParaRPr/>
          </a:p>
          <a:p>
            <a:pPr indent="-352425" lvl="0" marL="714375" rtl="0" algn="l">
              <a:lnSpc>
                <a:spcPct val="100000"/>
              </a:lnSpc>
              <a:spcBef>
                <a:spcPts val="392"/>
              </a:spcBef>
              <a:spcAft>
                <a:spcPts val="0"/>
              </a:spcAft>
              <a:buClr>
                <a:schemeClr val="dk1"/>
              </a:buClr>
              <a:buSzPct val="100000"/>
              <a:buFont typeface="Noto Sans Symbols"/>
              <a:buChar char="⮚"/>
            </a:pPr>
            <a:r>
              <a:rPr lang="fr-FR" sz="2800">
                <a:latin typeface="Arial"/>
                <a:ea typeface="Arial"/>
                <a:cs typeface="Arial"/>
                <a:sym typeface="Arial"/>
              </a:rPr>
              <a:t>ElGamal est un chiffrement malléable: en connaissant (c1, c2) on peut générer un chiffré valide (c1, 2.c2) correspondant au “message” 2.m’</a:t>
            </a:r>
            <a:endParaRPr/>
          </a:p>
          <a:p>
            <a:pPr indent="-342900" lvl="0" marL="342900" rtl="0" algn="l">
              <a:spcBef>
                <a:spcPts val="1592"/>
              </a:spcBef>
              <a:spcAft>
                <a:spcPts val="0"/>
              </a:spcAft>
              <a:buClr>
                <a:srgbClr val="0033CC"/>
              </a:buClr>
              <a:buSzPct val="100000"/>
              <a:buFont typeface="Noto Sans Symbols"/>
              <a:buChar char="❑"/>
            </a:pPr>
            <a:r>
              <a:rPr b="1" lang="fr-FR" sz="2800">
                <a:latin typeface="Arial"/>
                <a:ea typeface="Arial"/>
                <a:cs typeface="Arial"/>
                <a:sym typeface="Arial"/>
              </a:rPr>
              <a:t>Sécurité:</a:t>
            </a:r>
            <a:endParaRPr sz="2800">
              <a:latin typeface="Arial"/>
              <a:ea typeface="Arial"/>
              <a:cs typeface="Arial"/>
              <a:sym typeface="Arial"/>
            </a:endParaRPr>
          </a:p>
          <a:p>
            <a:pPr indent="-352425" lvl="0" marL="714375" rtl="0" algn="l">
              <a:lnSpc>
                <a:spcPct val="100000"/>
              </a:lnSpc>
              <a:spcBef>
                <a:spcPts val="392"/>
              </a:spcBef>
              <a:spcAft>
                <a:spcPts val="0"/>
              </a:spcAft>
              <a:buClr>
                <a:schemeClr val="dk1"/>
              </a:buClr>
              <a:buSzPct val="100000"/>
              <a:buFont typeface="Noto Sans Symbols"/>
              <a:buChar char="⮚"/>
            </a:pPr>
            <a:r>
              <a:rPr lang="fr-FR" sz="2800">
                <a:latin typeface="Arial"/>
                <a:ea typeface="Arial"/>
                <a:cs typeface="Arial"/>
                <a:sym typeface="Arial"/>
              </a:rPr>
              <a:t>Actuellement, GPG génère des clés de 2048 bits, des clés de 1024 bits sont encore “raisonnables” de nos jours ...</a:t>
            </a:r>
            <a:endParaRPr/>
          </a:p>
          <a:p>
            <a:pPr indent="-342900" lvl="0" marL="342900" rtl="0" algn="l">
              <a:spcBef>
                <a:spcPts val="392"/>
              </a:spcBef>
              <a:spcAft>
                <a:spcPts val="0"/>
              </a:spcAft>
              <a:buClr>
                <a:schemeClr val="dk1"/>
              </a:buClr>
              <a:buSzPct val="100000"/>
              <a:buNone/>
            </a:pPr>
            <a:r>
              <a:t/>
            </a:r>
            <a:endParaRPr sz="2800"/>
          </a:p>
        </p:txBody>
      </p:sp>
      <p:sp>
        <p:nvSpPr>
          <p:cNvPr id="586" name="Google Shape;586;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7"/>
          <p:cNvSpPr txBox="1"/>
          <p:nvPr>
            <p:ph type="title"/>
          </p:nvPr>
        </p:nvSpPr>
        <p:spPr>
          <a:xfrm>
            <a:off x="457200" y="116632"/>
            <a:ext cx="8229600" cy="7920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600"/>
              <a:buFont typeface="Calibri"/>
              <a:buNone/>
            </a:pPr>
            <a:r>
              <a:rPr b="1" lang="fr-FR" sz="3600">
                <a:solidFill>
                  <a:srgbClr val="FFFF00"/>
                </a:solidFill>
              </a:rPr>
              <a:t>Chiffrement ElGamal </a:t>
            </a:r>
            <a:r>
              <a:rPr b="1" lang="fr-FR" sz="2400">
                <a:solidFill>
                  <a:srgbClr val="FFFF00"/>
                </a:solidFill>
              </a:rPr>
              <a:t>(Suite)</a:t>
            </a:r>
            <a:endParaRPr sz="3600">
              <a:solidFill>
                <a:srgbClr val="FFFF00"/>
              </a:solidFill>
            </a:endParaRPr>
          </a:p>
        </p:txBody>
      </p:sp>
      <p:sp>
        <p:nvSpPr>
          <p:cNvPr id="592" name="Google Shape;592;p67"/>
          <p:cNvSpPr txBox="1"/>
          <p:nvPr>
            <p:ph idx="1" type="body"/>
          </p:nvPr>
        </p:nvSpPr>
        <p:spPr>
          <a:xfrm>
            <a:off x="323528" y="980728"/>
            <a:ext cx="8568952" cy="5328592"/>
          </a:xfrm>
          <a:prstGeom prst="rect">
            <a:avLst/>
          </a:prstGeom>
          <a:noFill/>
          <a:ln>
            <a:noFill/>
          </a:ln>
        </p:spPr>
        <p:txBody>
          <a:bodyPr anchorCtr="0" anchor="t" bIns="45700" lIns="91425" spcFirstLastPara="1" rIns="91425" wrap="square" tIns="45700">
            <a:normAutofit fontScale="85000" lnSpcReduction="20000"/>
          </a:bodyPr>
          <a:lstStyle/>
          <a:p>
            <a:pPr indent="-1438275" lvl="0" marL="1438275" rtl="0" algn="l">
              <a:spcBef>
                <a:spcPts val="0"/>
              </a:spcBef>
              <a:spcAft>
                <a:spcPts val="0"/>
              </a:spcAft>
              <a:buClr>
                <a:schemeClr val="dk1"/>
              </a:buClr>
              <a:buSzPct val="100000"/>
              <a:buNone/>
            </a:pPr>
            <a:r>
              <a:rPr b="1" lang="fr-FR"/>
              <a:t>Exemple </a:t>
            </a:r>
            <a:r>
              <a:rPr lang="fr-FR"/>
              <a:t>: Soit Zp (p=11) un groupe cyclique  et g=2 (a=2)   un élément générateur de  Zp</a:t>
            </a:r>
            <a:endParaRPr/>
          </a:p>
          <a:p>
            <a:pPr indent="-342900" lvl="0" marL="342900" rtl="0" algn="l">
              <a:spcBef>
                <a:spcPts val="544"/>
              </a:spcBef>
              <a:spcAft>
                <a:spcPts val="0"/>
              </a:spcAft>
              <a:buClr>
                <a:schemeClr val="dk1"/>
              </a:buClr>
              <a:buSzPct val="100000"/>
              <a:buNone/>
            </a:pPr>
            <a:r>
              <a:rPr lang="fr-FR"/>
              <a:t>Clé privée  x = 5</a:t>
            </a:r>
            <a:endParaRPr/>
          </a:p>
          <a:p>
            <a:pPr indent="-342900" lvl="0" marL="342900" rtl="0" algn="l">
              <a:spcBef>
                <a:spcPts val="544"/>
              </a:spcBef>
              <a:spcAft>
                <a:spcPts val="0"/>
              </a:spcAft>
              <a:buClr>
                <a:schemeClr val="dk1"/>
              </a:buClr>
              <a:buSzPct val="100000"/>
              <a:buNone/>
            </a:pPr>
            <a:r>
              <a:rPr lang="fr-FR"/>
              <a:t>Calculer d = 2</a:t>
            </a:r>
            <a:r>
              <a:rPr b="1" baseline="30000" lang="fr-FR"/>
              <a:t>5</a:t>
            </a:r>
            <a:r>
              <a:rPr lang="fr-FR"/>
              <a:t> mod 11 = 10,  la clé publique  est = (11 ,2 ,10)</a:t>
            </a:r>
            <a:endParaRPr/>
          </a:p>
          <a:p>
            <a:pPr indent="0" lvl="0" marL="0" rtl="0" algn="l">
              <a:spcBef>
                <a:spcPts val="544"/>
              </a:spcBef>
              <a:spcAft>
                <a:spcPts val="0"/>
              </a:spcAft>
              <a:buClr>
                <a:schemeClr val="dk1"/>
              </a:buClr>
              <a:buSzPct val="100000"/>
              <a:buNone/>
            </a:pPr>
            <a:r>
              <a:rPr lang="fr-FR"/>
              <a:t>Soit le texte en clair (Plaintext) = ’age’ représenté par sa valeur numérique  P = (1 7 5) a=1 ..</a:t>
            </a:r>
            <a:endParaRPr/>
          </a:p>
          <a:p>
            <a:pPr indent="-342900" lvl="0" marL="342900" rtl="0" algn="l">
              <a:spcBef>
                <a:spcPts val="544"/>
              </a:spcBef>
              <a:spcAft>
                <a:spcPts val="0"/>
              </a:spcAft>
              <a:buClr>
                <a:schemeClr val="dk1"/>
              </a:buClr>
              <a:buSzPct val="100000"/>
              <a:buNone/>
            </a:pPr>
            <a:r>
              <a:rPr lang="fr-FR"/>
              <a:t>Chiffrement (émetteur):  y = a</a:t>
            </a:r>
            <a:r>
              <a:rPr baseline="30000" lang="fr-FR"/>
              <a:t>k</a:t>
            </a:r>
            <a:r>
              <a:rPr lang="fr-FR"/>
              <a:t> mod p,  z = (d</a:t>
            </a:r>
            <a:r>
              <a:rPr baseline="30000" lang="fr-FR"/>
              <a:t>k</a:t>
            </a:r>
            <a:r>
              <a:rPr lang="fr-FR"/>
              <a:t> * m ) mod p </a:t>
            </a:r>
            <a:endParaRPr/>
          </a:p>
          <a:p>
            <a:pPr indent="0" lvl="0" marL="0" rtl="0" algn="l">
              <a:spcBef>
                <a:spcPts val="544"/>
              </a:spcBef>
              <a:spcAft>
                <a:spcPts val="0"/>
              </a:spcAft>
              <a:buClr>
                <a:schemeClr val="dk1"/>
              </a:buClr>
              <a:buSzPct val="100000"/>
              <a:buNone/>
            </a:pPr>
            <a:r>
              <a:rPr lang="fr-FR"/>
              <a:t>Choisir un entier aléatoire   k = 6,  y</a:t>
            </a:r>
            <a:r>
              <a:rPr baseline="-25000" lang="fr-FR"/>
              <a:t>a</a:t>
            </a:r>
            <a:r>
              <a:rPr lang="fr-FR"/>
              <a:t> = 2</a:t>
            </a:r>
            <a:r>
              <a:rPr baseline="30000" lang="fr-FR"/>
              <a:t>6</a:t>
            </a:r>
            <a:r>
              <a:rPr lang="fr-FR"/>
              <a:t> mod 11 = 9,   z</a:t>
            </a:r>
            <a:r>
              <a:rPr baseline="-25000" lang="fr-FR"/>
              <a:t>a</a:t>
            </a:r>
            <a:r>
              <a:rPr lang="fr-FR"/>
              <a:t> = (10</a:t>
            </a:r>
            <a:r>
              <a:rPr baseline="30000" lang="fr-FR"/>
              <a:t>6</a:t>
            </a:r>
            <a:r>
              <a:rPr lang="fr-FR"/>
              <a:t>*1) mod 11 = 1</a:t>
            </a:r>
            <a:endParaRPr/>
          </a:p>
          <a:p>
            <a:pPr indent="0" lvl="0" marL="0" rtl="0" algn="l">
              <a:spcBef>
                <a:spcPts val="544"/>
              </a:spcBef>
              <a:spcAft>
                <a:spcPts val="0"/>
              </a:spcAft>
              <a:buClr>
                <a:schemeClr val="dk1"/>
              </a:buClr>
              <a:buSzPct val="100000"/>
              <a:buNone/>
            </a:pPr>
            <a:r>
              <a:rPr lang="fr-FR"/>
              <a:t>Choisir un entier aléatoire    k = 4,  y</a:t>
            </a:r>
            <a:r>
              <a:rPr baseline="-25000" lang="fr-FR"/>
              <a:t>g</a:t>
            </a:r>
            <a:r>
              <a:rPr lang="fr-FR"/>
              <a:t> = 2</a:t>
            </a:r>
            <a:r>
              <a:rPr baseline="30000" lang="fr-FR"/>
              <a:t>4</a:t>
            </a:r>
            <a:r>
              <a:rPr lang="fr-FR"/>
              <a:t> mod 11 = 5,  z</a:t>
            </a:r>
            <a:r>
              <a:rPr baseline="-25000" lang="fr-FR"/>
              <a:t>g</a:t>
            </a:r>
            <a:r>
              <a:rPr lang="fr-FR"/>
              <a:t> = (10</a:t>
            </a:r>
            <a:r>
              <a:rPr baseline="30000" lang="fr-FR"/>
              <a:t>4</a:t>
            </a:r>
            <a:r>
              <a:rPr lang="fr-FR"/>
              <a:t>*7) mod 11 = 7</a:t>
            </a:r>
            <a:endParaRPr/>
          </a:p>
          <a:p>
            <a:pPr indent="0" lvl="0" marL="0" rtl="0" algn="l">
              <a:spcBef>
                <a:spcPts val="544"/>
              </a:spcBef>
              <a:spcAft>
                <a:spcPts val="0"/>
              </a:spcAft>
              <a:buClr>
                <a:schemeClr val="dk1"/>
              </a:buClr>
              <a:buSzPct val="100000"/>
              <a:buNone/>
            </a:pPr>
            <a:r>
              <a:rPr lang="fr-FR"/>
              <a:t>Choisir un entier aléatoire   k = 7,   y</a:t>
            </a:r>
            <a:r>
              <a:rPr baseline="-25000" lang="fr-FR"/>
              <a:t>e</a:t>
            </a:r>
            <a:r>
              <a:rPr lang="fr-FR"/>
              <a:t> = 2</a:t>
            </a:r>
            <a:r>
              <a:rPr baseline="30000" lang="fr-FR"/>
              <a:t>7</a:t>
            </a:r>
            <a:r>
              <a:rPr lang="fr-FR"/>
              <a:t> mod 11 = 7,  z</a:t>
            </a:r>
            <a:r>
              <a:rPr baseline="-25000" lang="fr-FR"/>
              <a:t>e</a:t>
            </a:r>
            <a:r>
              <a:rPr lang="fr-FR"/>
              <a:t> = (10</a:t>
            </a:r>
            <a:r>
              <a:rPr baseline="30000" lang="fr-FR"/>
              <a:t>7</a:t>
            </a:r>
            <a:r>
              <a:rPr lang="fr-FR"/>
              <a:t>*5) mod 11 = 6</a:t>
            </a:r>
            <a:endParaRPr/>
          </a:p>
          <a:p>
            <a:pPr indent="-34290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None/>
            </a:pPr>
            <a:r>
              <a:t/>
            </a:r>
            <a:endParaRPr/>
          </a:p>
        </p:txBody>
      </p:sp>
      <p:sp>
        <p:nvSpPr>
          <p:cNvPr id="593" name="Google Shape;593;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68"/>
          <p:cNvSpPr txBox="1"/>
          <p:nvPr>
            <p:ph type="title"/>
          </p:nvPr>
        </p:nvSpPr>
        <p:spPr>
          <a:xfrm>
            <a:off x="457200" y="188640"/>
            <a:ext cx="8229600" cy="86409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600"/>
              <a:buFont typeface="Arial"/>
              <a:buNone/>
            </a:pPr>
            <a:r>
              <a:rPr b="1" lang="fr-FR" sz="3600">
                <a:solidFill>
                  <a:srgbClr val="FFFF00"/>
                </a:solidFill>
                <a:latin typeface="Arial"/>
                <a:ea typeface="Arial"/>
                <a:cs typeface="Arial"/>
                <a:sym typeface="Arial"/>
              </a:rPr>
              <a:t>Chiffrement ElGamal </a:t>
            </a:r>
            <a:r>
              <a:rPr b="1" lang="fr-FR" sz="2800">
                <a:solidFill>
                  <a:srgbClr val="FFFF00"/>
                </a:solidFill>
                <a:latin typeface="Arial"/>
                <a:ea typeface="Arial"/>
                <a:cs typeface="Arial"/>
                <a:sym typeface="Arial"/>
              </a:rPr>
              <a:t>(Suite)</a:t>
            </a:r>
            <a:endParaRPr sz="2800">
              <a:solidFill>
                <a:srgbClr val="FFFF00"/>
              </a:solidFill>
              <a:latin typeface="Arial"/>
              <a:ea typeface="Arial"/>
              <a:cs typeface="Arial"/>
              <a:sym typeface="Arial"/>
            </a:endParaRPr>
          </a:p>
        </p:txBody>
      </p:sp>
      <p:sp>
        <p:nvSpPr>
          <p:cNvPr id="599" name="Google Shape;599;p68"/>
          <p:cNvSpPr txBox="1"/>
          <p:nvPr>
            <p:ph idx="1" type="body"/>
          </p:nvPr>
        </p:nvSpPr>
        <p:spPr>
          <a:xfrm>
            <a:off x="457200" y="1340768"/>
            <a:ext cx="8229600" cy="4785395"/>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None/>
            </a:pPr>
            <a:r>
              <a:rPr lang="fr-FR"/>
              <a:t> </a:t>
            </a:r>
            <a:r>
              <a:rPr lang="fr-FR">
                <a:latin typeface="Arial"/>
                <a:ea typeface="Arial"/>
                <a:cs typeface="Arial"/>
                <a:sym typeface="Arial"/>
              </a:rPr>
              <a:t>Ciphertext = </a:t>
            </a:r>
            <a:r>
              <a:rPr b="1" lang="fr-FR">
                <a:latin typeface="Arial"/>
                <a:ea typeface="Arial"/>
                <a:cs typeface="Arial"/>
                <a:sym typeface="Arial"/>
              </a:rPr>
              <a:t>(9,1) (5,7) (7,6)</a:t>
            </a:r>
            <a:r>
              <a:rPr lang="fr-FR">
                <a:latin typeface="Arial"/>
                <a:ea typeface="Arial"/>
                <a:cs typeface="Arial"/>
                <a:sym typeface="Arial"/>
              </a:rPr>
              <a:t> </a:t>
            </a:r>
            <a:endParaRPr/>
          </a:p>
          <a:p>
            <a:pPr indent="-342900" lvl="0" marL="342900" rtl="0" algn="l">
              <a:spcBef>
                <a:spcPts val="544"/>
              </a:spcBef>
              <a:spcAft>
                <a:spcPts val="0"/>
              </a:spcAft>
              <a:buClr>
                <a:schemeClr val="dk1"/>
              </a:buClr>
              <a:buSzPct val="100000"/>
              <a:buNone/>
            </a:pPr>
            <a:r>
              <a:rPr lang="fr-FR">
                <a:latin typeface="Arial"/>
                <a:ea typeface="Arial"/>
                <a:cs typeface="Arial"/>
                <a:sym typeface="Arial"/>
              </a:rPr>
              <a:t> L’émetteur   B envoie le texte chiffré au receveur A :</a:t>
            </a:r>
            <a:endParaRPr/>
          </a:p>
          <a:p>
            <a:pPr indent="-342900" lvl="0" marL="342900" rtl="0" algn="l">
              <a:spcBef>
                <a:spcPts val="544"/>
              </a:spcBef>
              <a:spcAft>
                <a:spcPts val="0"/>
              </a:spcAft>
              <a:buClr>
                <a:schemeClr val="dk1"/>
              </a:buClr>
              <a:buSzPct val="100000"/>
              <a:buNone/>
            </a:pPr>
            <a:r>
              <a:rPr lang="fr-FR">
                <a:latin typeface="Arial"/>
                <a:ea typeface="Arial"/>
                <a:cs typeface="Arial"/>
                <a:sym typeface="Arial"/>
              </a:rPr>
              <a:t> Le receveur décrypte  le ciphertext comme suit :</a:t>
            </a:r>
            <a:endParaRPr/>
          </a:p>
          <a:p>
            <a:pPr indent="-342900" lvl="0" marL="342900" rtl="0" algn="l">
              <a:spcBef>
                <a:spcPts val="544"/>
              </a:spcBef>
              <a:spcAft>
                <a:spcPts val="0"/>
              </a:spcAft>
              <a:buClr>
                <a:schemeClr val="dk1"/>
              </a:buClr>
              <a:buSzPct val="100000"/>
              <a:buNone/>
            </a:pPr>
            <a:r>
              <a:rPr lang="fr-FR">
                <a:latin typeface="Arial"/>
                <a:ea typeface="Arial"/>
                <a:cs typeface="Arial"/>
                <a:sym typeface="Arial"/>
              </a:rPr>
              <a:t> Calculer (r) et (m) où</a:t>
            </a:r>
            <a:endParaRPr/>
          </a:p>
          <a:p>
            <a:pPr indent="-342900" lvl="0" marL="342900" rtl="0" algn="l">
              <a:spcBef>
                <a:spcPts val="544"/>
              </a:spcBef>
              <a:spcAft>
                <a:spcPts val="0"/>
              </a:spcAft>
              <a:buClr>
                <a:schemeClr val="dk1"/>
              </a:buClr>
              <a:buSzPct val="100000"/>
              <a:buNone/>
            </a:pPr>
            <a:r>
              <a:rPr lang="fr-FR">
                <a:latin typeface="Arial"/>
                <a:ea typeface="Arial"/>
                <a:cs typeface="Arial"/>
                <a:sym typeface="Arial"/>
              </a:rPr>
              <a:t> r = y</a:t>
            </a:r>
            <a:r>
              <a:rPr baseline="30000" lang="fr-FR">
                <a:latin typeface="Arial"/>
                <a:ea typeface="Arial"/>
                <a:cs typeface="Arial"/>
                <a:sym typeface="Arial"/>
              </a:rPr>
              <a:t>p-1-x</a:t>
            </a:r>
            <a:r>
              <a:rPr lang="fr-FR">
                <a:latin typeface="Arial"/>
                <a:ea typeface="Arial"/>
                <a:cs typeface="Arial"/>
                <a:sym typeface="Arial"/>
              </a:rPr>
              <a:t> mod p,  m = ( r * z ) mod p </a:t>
            </a:r>
            <a:endParaRPr/>
          </a:p>
          <a:p>
            <a:pPr indent="-342900" lvl="0" marL="342900" rtl="0" algn="l">
              <a:spcBef>
                <a:spcPts val="544"/>
              </a:spcBef>
              <a:spcAft>
                <a:spcPts val="0"/>
              </a:spcAft>
              <a:buClr>
                <a:schemeClr val="dk1"/>
              </a:buClr>
              <a:buSzPct val="100000"/>
              <a:buNone/>
            </a:pPr>
            <a:r>
              <a:rPr lang="fr-FR">
                <a:latin typeface="Arial"/>
                <a:ea typeface="Arial"/>
                <a:cs typeface="Arial"/>
                <a:sym typeface="Arial"/>
              </a:rPr>
              <a:t> r1= 9</a:t>
            </a:r>
            <a:r>
              <a:rPr baseline="30000" lang="fr-FR">
                <a:latin typeface="Arial"/>
                <a:ea typeface="Arial"/>
                <a:cs typeface="Arial"/>
                <a:sym typeface="Arial"/>
              </a:rPr>
              <a:t>11-1-5</a:t>
            </a:r>
            <a:r>
              <a:rPr lang="fr-FR">
                <a:latin typeface="Arial"/>
                <a:ea typeface="Arial"/>
                <a:cs typeface="Arial"/>
                <a:sym typeface="Arial"/>
              </a:rPr>
              <a:t> mod 11 = 1,    m1= (1*1) mod 11= 1</a:t>
            </a:r>
            <a:endParaRPr>
              <a:latin typeface="Arial"/>
              <a:ea typeface="Arial"/>
              <a:cs typeface="Arial"/>
              <a:sym typeface="Arial"/>
            </a:endParaRPr>
          </a:p>
          <a:p>
            <a:pPr indent="-342900" lvl="0" marL="342900" rtl="0" algn="l">
              <a:spcBef>
                <a:spcPts val="544"/>
              </a:spcBef>
              <a:spcAft>
                <a:spcPts val="0"/>
              </a:spcAft>
              <a:buClr>
                <a:schemeClr val="dk1"/>
              </a:buClr>
              <a:buSzPct val="100000"/>
              <a:buNone/>
            </a:pPr>
            <a:r>
              <a:rPr lang="fr-FR">
                <a:latin typeface="Arial"/>
                <a:ea typeface="Arial"/>
                <a:cs typeface="Arial"/>
                <a:sym typeface="Arial"/>
              </a:rPr>
              <a:t> r1= 5</a:t>
            </a:r>
            <a:r>
              <a:rPr baseline="30000" lang="fr-FR">
                <a:latin typeface="Arial"/>
                <a:ea typeface="Arial"/>
                <a:cs typeface="Arial"/>
                <a:sym typeface="Arial"/>
              </a:rPr>
              <a:t>11-1-5</a:t>
            </a:r>
            <a:r>
              <a:rPr lang="fr-FR">
                <a:latin typeface="Arial"/>
                <a:ea typeface="Arial"/>
                <a:cs typeface="Arial"/>
                <a:sym typeface="Arial"/>
              </a:rPr>
              <a:t> mod 11 = 1,     m2 = (1 * 7) mod 11 = 7</a:t>
            </a:r>
            <a:endParaRPr>
              <a:latin typeface="Arial"/>
              <a:ea typeface="Arial"/>
              <a:cs typeface="Arial"/>
              <a:sym typeface="Arial"/>
            </a:endParaRPr>
          </a:p>
          <a:p>
            <a:pPr indent="-342900" lvl="0" marL="342900" rtl="0" algn="l">
              <a:spcBef>
                <a:spcPts val="544"/>
              </a:spcBef>
              <a:spcAft>
                <a:spcPts val="0"/>
              </a:spcAft>
              <a:buClr>
                <a:schemeClr val="dk1"/>
              </a:buClr>
              <a:buSzPct val="100000"/>
              <a:buNone/>
            </a:pPr>
            <a:r>
              <a:rPr lang="fr-FR">
                <a:latin typeface="Arial"/>
                <a:ea typeface="Arial"/>
                <a:cs typeface="Arial"/>
                <a:sym typeface="Arial"/>
              </a:rPr>
              <a:t> r1= 7</a:t>
            </a:r>
            <a:r>
              <a:rPr baseline="30000" lang="fr-FR">
                <a:latin typeface="Arial"/>
                <a:ea typeface="Arial"/>
                <a:cs typeface="Arial"/>
                <a:sym typeface="Arial"/>
              </a:rPr>
              <a:t>11-1-5</a:t>
            </a:r>
            <a:r>
              <a:rPr lang="fr-FR">
                <a:latin typeface="Arial"/>
                <a:ea typeface="Arial"/>
                <a:cs typeface="Arial"/>
                <a:sym typeface="Arial"/>
              </a:rPr>
              <a:t> mod 11 = 10,    m3 = (10 * 6) mod 11 = 5</a:t>
            </a:r>
            <a:endParaRPr/>
          </a:p>
          <a:p>
            <a:pPr indent="0" lvl="0" marL="0" rtl="0" algn="l">
              <a:spcBef>
                <a:spcPts val="544"/>
              </a:spcBef>
              <a:spcAft>
                <a:spcPts val="0"/>
              </a:spcAft>
              <a:buClr>
                <a:schemeClr val="dk1"/>
              </a:buClr>
              <a:buSzPct val="100000"/>
              <a:buNone/>
            </a:pPr>
            <a:r>
              <a:rPr lang="fr-FR">
                <a:latin typeface="Arial"/>
                <a:ea typeface="Arial"/>
                <a:cs typeface="Arial"/>
                <a:sym typeface="Arial"/>
              </a:rPr>
              <a:t>Le receveur détermine le texte en clair P =  (1 7 5)  qui correspond au texte alphabétique : age</a:t>
            </a:r>
            <a:endParaRPr>
              <a:latin typeface="Arial"/>
              <a:ea typeface="Arial"/>
              <a:cs typeface="Arial"/>
              <a:sym typeface="Arial"/>
            </a:endParaRPr>
          </a:p>
          <a:p>
            <a:pPr indent="-342900" lvl="0" marL="342900" rtl="0" algn="l">
              <a:spcBef>
                <a:spcPts val="544"/>
              </a:spcBef>
              <a:spcAft>
                <a:spcPts val="0"/>
              </a:spcAft>
              <a:buClr>
                <a:schemeClr val="dk1"/>
              </a:buClr>
              <a:buSzPct val="100000"/>
              <a:buNone/>
            </a:pPr>
            <a:r>
              <a:t/>
            </a:r>
            <a:endParaRPr/>
          </a:p>
        </p:txBody>
      </p:sp>
      <p:sp>
        <p:nvSpPr>
          <p:cNvPr id="600" name="Google Shape;600;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9"/>
          <p:cNvSpPr txBox="1"/>
          <p:nvPr>
            <p:ph type="title"/>
          </p:nvPr>
        </p:nvSpPr>
        <p:spPr>
          <a:xfrm>
            <a:off x="457200" y="274638"/>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600"/>
              <a:buFont typeface="Arial"/>
              <a:buNone/>
            </a:pPr>
            <a:r>
              <a:rPr b="1" lang="fr-FR" sz="3600">
                <a:solidFill>
                  <a:srgbClr val="FFFF00"/>
                </a:solidFill>
                <a:latin typeface="Arial"/>
                <a:ea typeface="Arial"/>
                <a:cs typeface="Arial"/>
                <a:sym typeface="Arial"/>
              </a:rPr>
              <a:t>Chiffrement ElGamal</a:t>
            </a:r>
            <a:r>
              <a:rPr b="1" lang="fr-FR">
                <a:solidFill>
                  <a:srgbClr val="FFFF00"/>
                </a:solidFill>
                <a:latin typeface="Arial"/>
                <a:ea typeface="Arial"/>
                <a:cs typeface="Arial"/>
                <a:sym typeface="Arial"/>
              </a:rPr>
              <a:t> </a:t>
            </a:r>
            <a:r>
              <a:rPr b="1" lang="fr-FR" sz="2400">
                <a:solidFill>
                  <a:srgbClr val="FFFF00"/>
                </a:solidFill>
                <a:latin typeface="Arial"/>
                <a:ea typeface="Arial"/>
                <a:cs typeface="Arial"/>
                <a:sym typeface="Arial"/>
              </a:rPr>
              <a:t>(Suite)</a:t>
            </a:r>
            <a:endParaRPr sz="2400"/>
          </a:p>
        </p:txBody>
      </p:sp>
      <p:sp>
        <p:nvSpPr>
          <p:cNvPr id="606" name="Google Shape;606;p69"/>
          <p:cNvSpPr txBox="1"/>
          <p:nvPr>
            <p:ph idx="1" type="body"/>
          </p:nvPr>
        </p:nvSpPr>
        <p:spPr>
          <a:xfrm>
            <a:off x="323528" y="1600200"/>
            <a:ext cx="8568952"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rgbClr val="FF0000"/>
              </a:buClr>
              <a:buSzPct val="100000"/>
              <a:buFont typeface="Noto Sans Symbols"/>
              <a:buChar char="❑"/>
            </a:pPr>
            <a:r>
              <a:rPr lang="fr-FR"/>
              <a:t> </a:t>
            </a:r>
            <a:r>
              <a:rPr b="1" lang="fr-FR"/>
              <a:t>Signature ElGamal</a:t>
            </a:r>
            <a:endParaRPr/>
          </a:p>
          <a:p>
            <a:pPr indent="-342900" lvl="0" marL="342900" rtl="0" algn="l">
              <a:spcBef>
                <a:spcPts val="592"/>
              </a:spcBef>
              <a:spcAft>
                <a:spcPts val="0"/>
              </a:spcAft>
              <a:buClr>
                <a:schemeClr val="dk1"/>
              </a:buClr>
              <a:buSzPct val="100000"/>
              <a:buNone/>
            </a:pPr>
            <a:r>
              <a:rPr lang="fr-FR"/>
              <a:t> Soit p un nombre premier, et g un générateur de F*</a:t>
            </a:r>
            <a:r>
              <a:rPr baseline="-25000" lang="fr-FR"/>
              <a:t>p</a:t>
            </a:r>
            <a:endParaRPr/>
          </a:p>
          <a:p>
            <a:pPr indent="-342900" lvl="0" marL="342900" rtl="0" algn="l">
              <a:spcBef>
                <a:spcPts val="592"/>
              </a:spcBef>
              <a:spcAft>
                <a:spcPts val="0"/>
              </a:spcAft>
              <a:buClr>
                <a:schemeClr val="dk1"/>
              </a:buClr>
              <a:buSzPct val="100000"/>
              <a:buNone/>
            </a:pPr>
            <a:r>
              <a:rPr lang="fr-FR"/>
              <a:t>- Clé privée : Un entier 0 &lt; a &lt; p - 1  premier avec  Ф(n)</a:t>
            </a:r>
            <a:endParaRPr/>
          </a:p>
          <a:p>
            <a:pPr indent="-342900" lvl="0" marL="342900" rtl="0" algn="l">
              <a:spcBef>
                <a:spcPts val="592"/>
              </a:spcBef>
              <a:spcAft>
                <a:spcPts val="0"/>
              </a:spcAft>
              <a:buClr>
                <a:schemeClr val="dk1"/>
              </a:buClr>
              <a:buSzPct val="100000"/>
              <a:buNone/>
            </a:pPr>
            <a:r>
              <a:rPr lang="fr-FR"/>
              <a:t>- Clé publique : (p, g, y = g</a:t>
            </a:r>
            <a:r>
              <a:rPr b="1" baseline="30000" lang="fr-FR"/>
              <a:t>a</a:t>
            </a:r>
            <a:r>
              <a:rPr lang="fr-FR"/>
              <a:t>).</a:t>
            </a:r>
            <a:endParaRPr/>
          </a:p>
          <a:p>
            <a:pPr indent="-342900" lvl="0" marL="342900" rtl="0" algn="l">
              <a:spcBef>
                <a:spcPts val="592"/>
              </a:spcBef>
              <a:spcAft>
                <a:spcPts val="0"/>
              </a:spcAft>
              <a:buClr>
                <a:schemeClr val="dk1"/>
              </a:buClr>
              <a:buSzPct val="100000"/>
              <a:buNone/>
            </a:pPr>
            <a:r>
              <a:rPr lang="fr-FR"/>
              <a:t>Le schéma de signature El Gamal est le suivant :</a:t>
            </a:r>
            <a:endParaRPr/>
          </a:p>
          <a:p>
            <a:pPr indent="-342900" lvl="0" marL="342900" rtl="0" algn="l">
              <a:spcBef>
                <a:spcPts val="592"/>
              </a:spcBef>
              <a:spcAft>
                <a:spcPts val="0"/>
              </a:spcAft>
              <a:buClr>
                <a:schemeClr val="dk1"/>
              </a:buClr>
              <a:buSzPct val="100000"/>
              <a:buNone/>
            </a:pPr>
            <a:r>
              <a:rPr lang="fr-FR"/>
              <a:t>- Signature d'un message m : (r, s) = (g</a:t>
            </a:r>
            <a:r>
              <a:rPr baseline="30000" lang="fr-FR"/>
              <a:t>k</a:t>
            </a:r>
            <a:r>
              <a:rPr lang="fr-FR"/>
              <a:t> mod p,  k</a:t>
            </a:r>
            <a:r>
              <a:rPr b="1" baseline="30000" lang="fr-FR"/>
              <a:t>-1</a:t>
            </a:r>
            <a:r>
              <a:rPr lang="fr-FR"/>
              <a:t> (h(m) - ar) mod p - 1). h= fonction de hashing</a:t>
            </a:r>
            <a:endParaRPr/>
          </a:p>
          <a:p>
            <a:pPr indent="-342900" lvl="0" marL="342900" rtl="0" algn="l">
              <a:spcBef>
                <a:spcPts val="592"/>
              </a:spcBef>
              <a:spcAft>
                <a:spcPts val="0"/>
              </a:spcAft>
              <a:buClr>
                <a:schemeClr val="dk1"/>
              </a:buClr>
              <a:buSzPct val="100000"/>
              <a:buNone/>
            </a:pPr>
            <a:r>
              <a:rPr lang="fr-FR"/>
              <a:t>- Vérification : Tester si y</a:t>
            </a:r>
            <a:r>
              <a:rPr b="1" baseline="30000" lang="fr-FR"/>
              <a:t>r </a:t>
            </a:r>
            <a:r>
              <a:rPr b="1" lang="fr-FR"/>
              <a:t>r</a:t>
            </a:r>
            <a:r>
              <a:rPr b="1" baseline="30000" lang="fr-FR"/>
              <a:t>s</a:t>
            </a:r>
            <a:r>
              <a:rPr lang="fr-FR"/>
              <a:t> = g </a:t>
            </a:r>
            <a:r>
              <a:rPr baseline="30000" lang="fr-FR"/>
              <a:t>h(m)</a:t>
            </a:r>
            <a:r>
              <a:rPr lang="fr-FR"/>
              <a:t>.</a:t>
            </a:r>
            <a:endParaRPr/>
          </a:p>
          <a:p>
            <a:pPr indent="-342900" lvl="0" marL="342900" rtl="0" algn="l">
              <a:spcBef>
                <a:spcPts val="592"/>
              </a:spcBef>
              <a:spcAft>
                <a:spcPts val="0"/>
              </a:spcAft>
              <a:buClr>
                <a:schemeClr val="dk1"/>
              </a:buClr>
              <a:buSzPct val="100000"/>
              <a:buNone/>
            </a:pPr>
            <a:r>
              <a:t/>
            </a:r>
            <a:endParaRPr/>
          </a:p>
        </p:txBody>
      </p:sp>
      <p:sp>
        <p:nvSpPr>
          <p:cNvPr id="607" name="Google Shape;607;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600"/>
              <a:buFont typeface="Arial"/>
              <a:buNone/>
            </a:pPr>
            <a:r>
              <a:rPr lang="fr-FR" sz="3600">
                <a:solidFill>
                  <a:srgbClr val="FFFF00"/>
                </a:solidFill>
                <a:latin typeface="Arial"/>
                <a:ea typeface="Arial"/>
                <a:cs typeface="Arial"/>
                <a:sym typeface="Arial"/>
              </a:rPr>
              <a:t>Qualités d’un Cryptosystème </a:t>
            </a:r>
            <a:r>
              <a:rPr lang="fr-FR" sz="2800">
                <a:solidFill>
                  <a:srgbClr val="FFFF00"/>
                </a:solidFill>
              </a:rPr>
              <a:t>(Suite)</a:t>
            </a:r>
            <a:endParaRPr sz="3600">
              <a:solidFill>
                <a:srgbClr val="FFFF00"/>
              </a:solidFill>
            </a:endParaRPr>
          </a:p>
        </p:txBody>
      </p:sp>
      <p:sp>
        <p:nvSpPr>
          <p:cNvPr id="132" name="Google Shape;132;p7"/>
          <p:cNvSpPr txBox="1"/>
          <p:nvPr>
            <p:ph idx="1" type="body"/>
          </p:nvPr>
        </p:nvSpPr>
        <p:spPr>
          <a:xfrm>
            <a:off x="457200" y="1340768"/>
            <a:ext cx="8229600" cy="4785395"/>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33CC"/>
              </a:buClr>
              <a:buSzPts val="3200"/>
              <a:buFont typeface="Noto Sans Symbols"/>
              <a:buChar char="⮚"/>
            </a:pPr>
            <a:r>
              <a:rPr lang="fr-FR">
                <a:solidFill>
                  <a:srgbClr val="0033CC"/>
                </a:solidFill>
              </a:rPr>
              <a:t>Non-répudiation</a:t>
            </a:r>
            <a:r>
              <a:rPr lang="fr-FR"/>
              <a:t>:</a:t>
            </a:r>
            <a:endParaRPr/>
          </a:p>
          <a:p>
            <a:pPr indent="-273050" lvl="0" marL="631825" rtl="0" algn="just">
              <a:spcBef>
                <a:spcPts val="0"/>
              </a:spcBef>
              <a:spcAft>
                <a:spcPts val="0"/>
              </a:spcAft>
              <a:buClr>
                <a:srgbClr val="7030A0"/>
              </a:buClr>
              <a:buSzPts val="2800"/>
              <a:buFont typeface="Arial"/>
              <a:buChar char="˗"/>
            </a:pPr>
            <a:r>
              <a:rPr lang="fr-FR" sz="2800">
                <a:solidFill>
                  <a:srgbClr val="7030A0"/>
                </a:solidFill>
              </a:rPr>
              <a:t>Non-répudiation d’origine</a:t>
            </a:r>
            <a:r>
              <a:rPr lang="fr-FR" sz="2800"/>
              <a:t>: l’émetteur ne peut nier avoir écrit le message et si tel est le cas, il peut effectivement le prouver.</a:t>
            </a:r>
            <a:endParaRPr/>
          </a:p>
          <a:p>
            <a:pPr indent="-273050" lvl="0" marL="631825" rtl="0" algn="just">
              <a:spcBef>
                <a:spcPts val="600"/>
              </a:spcBef>
              <a:spcAft>
                <a:spcPts val="0"/>
              </a:spcAft>
              <a:buClr>
                <a:srgbClr val="7030A0"/>
              </a:buClr>
              <a:buSzPts val="2800"/>
              <a:buFont typeface="Arial"/>
              <a:buChar char="˗"/>
            </a:pPr>
            <a:r>
              <a:rPr lang="fr-FR" sz="2800">
                <a:solidFill>
                  <a:srgbClr val="7030A0"/>
                </a:solidFill>
              </a:rPr>
              <a:t>Non-répudiation de réception</a:t>
            </a:r>
            <a:r>
              <a:rPr lang="fr-FR" sz="2800"/>
              <a:t>: le receveur ne peut nier avoir reçu le message et il peut prouver qu’il ne l’a pas reçu si c’est effectivement le cas.</a:t>
            </a:r>
            <a:endParaRPr/>
          </a:p>
          <a:p>
            <a:pPr indent="-273050" lvl="0" marL="631825" rtl="0" algn="just">
              <a:spcBef>
                <a:spcPts val="600"/>
              </a:spcBef>
              <a:spcAft>
                <a:spcPts val="0"/>
              </a:spcAft>
              <a:buClr>
                <a:srgbClr val="7030A0"/>
              </a:buClr>
              <a:buSzPts val="2800"/>
              <a:buFont typeface="Arial"/>
              <a:buChar char="˗"/>
            </a:pPr>
            <a:r>
              <a:rPr lang="fr-FR" sz="2800">
                <a:solidFill>
                  <a:srgbClr val="7030A0"/>
                </a:solidFill>
              </a:rPr>
              <a:t>Non-répudiation de transmission</a:t>
            </a:r>
            <a:r>
              <a:rPr lang="fr-FR" sz="2800"/>
              <a:t>: l’émetteur du message ne peut nier avoir envoyé le message et il peut prouver qu’il ne l’a pas fait si c’est réellement le cas.</a:t>
            </a:r>
            <a:endParaRPr sz="2800"/>
          </a:p>
        </p:txBody>
      </p:sp>
      <p:sp>
        <p:nvSpPr>
          <p:cNvPr id="133" name="Google Shape;13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0"/>
          <p:cNvSpPr txBox="1"/>
          <p:nvPr>
            <p:ph type="title"/>
          </p:nvPr>
        </p:nvSpPr>
        <p:spPr>
          <a:xfrm>
            <a:off x="457200" y="274638"/>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600"/>
              <a:buFont typeface="Arial"/>
              <a:buNone/>
            </a:pPr>
            <a:r>
              <a:rPr b="1" lang="fr-FR" sz="3600">
                <a:solidFill>
                  <a:srgbClr val="FFFF00"/>
                </a:solidFill>
                <a:latin typeface="Arial"/>
                <a:ea typeface="Arial"/>
                <a:cs typeface="Arial"/>
                <a:sym typeface="Arial"/>
              </a:rPr>
              <a:t>Chiffrement ElGamal </a:t>
            </a:r>
            <a:r>
              <a:rPr b="1" lang="fr-FR" sz="2400">
                <a:solidFill>
                  <a:srgbClr val="FFFF00"/>
                </a:solidFill>
                <a:latin typeface="Arial"/>
                <a:ea typeface="Arial"/>
                <a:cs typeface="Arial"/>
                <a:sym typeface="Arial"/>
              </a:rPr>
              <a:t>(Suite)</a:t>
            </a:r>
            <a:endParaRPr sz="3600"/>
          </a:p>
        </p:txBody>
      </p:sp>
      <p:sp>
        <p:nvSpPr>
          <p:cNvPr id="613" name="Google Shape;613;p70"/>
          <p:cNvSpPr txBox="1"/>
          <p:nvPr>
            <p:ph idx="1" type="body"/>
          </p:nvPr>
        </p:nvSpPr>
        <p:spPr>
          <a:xfrm>
            <a:off x="457200" y="1196752"/>
            <a:ext cx="8229600" cy="4929411"/>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None/>
            </a:pPr>
            <a:r>
              <a:rPr b="1" lang="fr-FR"/>
              <a:t>  Exemple</a:t>
            </a:r>
            <a:endParaRPr/>
          </a:p>
          <a:p>
            <a:pPr indent="-342900" lvl="0" marL="342900" rtl="0" algn="l">
              <a:spcBef>
                <a:spcPts val="496"/>
              </a:spcBef>
              <a:spcAft>
                <a:spcPts val="0"/>
              </a:spcAft>
              <a:buClr>
                <a:schemeClr val="dk1"/>
              </a:buClr>
              <a:buSzPct val="100000"/>
              <a:buNone/>
            </a:pPr>
            <a:r>
              <a:rPr lang="fr-FR"/>
              <a:t>  p = 11, g = 2, x = 8</a:t>
            </a:r>
            <a:endParaRPr/>
          </a:p>
          <a:p>
            <a:pPr indent="-342900" lvl="0" marL="342900" rtl="0" algn="l">
              <a:spcBef>
                <a:spcPts val="496"/>
              </a:spcBef>
              <a:spcAft>
                <a:spcPts val="0"/>
              </a:spcAft>
              <a:buClr>
                <a:schemeClr val="dk1"/>
              </a:buClr>
              <a:buSzPct val="100000"/>
              <a:buNone/>
            </a:pPr>
            <a:r>
              <a:rPr lang="fr-FR"/>
              <a:t>  y = g</a:t>
            </a:r>
            <a:r>
              <a:rPr b="1" baseline="30000" lang="fr-FR"/>
              <a:t>x</a:t>
            </a:r>
            <a:r>
              <a:rPr lang="fr-FR"/>
              <a:t> mod p = 2</a:t>
            </a:r>
            <a:r>
              <a:rPr b="1" baseline="30000" lang="fr-FR"/>
              <a:t>8</a:t>
            </a:r>
            <a:r>
              <a:rPr lang="fr-FR"/>
              <a:t> mod 11 = 3   PK = (3, 2, 11)</a:t>
            </a:r>
            <a:endParaRPr/>
          </a:p>
          <a:p>
            <a:pPr indent="-342900" lvl="0" marL="342900" rtl="0" algn="l">
              <a:spcBef>
                <a:spcPts val="496"/>
              </a:spcBef>
              <a:spcAft>
                <a:spcPts val="0"/>
              </a:spcAft>
              <a:buClr>
                <a:schemeClr val="dk1"/>
              </a:buClr>
              <a:buSzPct val="100000"/>
              <a:buNone/>
            </a:pPr>
            <a:r>
              <a:rPr lang="fr-FR"/>
              <a:t>  Authentification : M = 5 , k= 9 (9,10) =1 (ok)</a:t>
            </a:r>
            <a:endParaRPr/>
          </a:p>
          <a:p>
            <a:pPr indent="-342900" lvl="0" marL="342900" rtl="0" algn="l">
              <a:spcBef>
                <a:spcPts val="496"/>
              </a:spcBef>
              <a:spcAft>
                <a:spcPts val="0"/>
              </a:spcAft>
              <a:buClr>
                <a:schemeClr val="dk1"/>
              </a:buClr>
              <a:buSzPct val="100000"/>
              <a:buNone/>
            </a:pPr>
            <a:r>
              <a:rPr lang="fr-FR"/>
              <a:t>  a = g</a:t>
            </a:r>
            <a:r>
              <a:rPr b="1" baseline="30000" lang="fr-FR"/>
              <a:t>k</a:t>
            </a:r>
            <a:r>
              <a:rPr lang="fr-FR"/>
              <a:t> mod p = 2</a:t>
            </a:r>
            <a:r>
              <a:rPr b="1" baseline="30000" lang="fr-FR"/>
              <a:t>9</a:t>
            </a:r>
            <a:r>
              <a:rPr lang="fr-FR"/>
              <a:t> mod 11 = 6</a:t>
            </a:r>
            <a:endParaRPr/>
          </a:p>
          <a:p>
            <a:pPr indent="-342900" lvl="0" marL="342900" rtl="0" algn="l">
              <a:spcBef>
                <a:spcPts val="496"/>
              </a:spcBef>
              <a:spcAft>
                <a:spcPts val="0"/>
              </a:spcAft>
              <a:buClr>
                <a:schemeClr val="dk1"/>
              </a:buClr>
              <a:buSzPct val="100000"/>
              <a:buNone/>
            </a:pPr>
            <a:r>
              <a:rPr lang="fr-FR"/>
              <a:t>  Par Euclide :</a:t>
            </a:r>
            <a:endParaRPr/>
          </a:p>
          <a:p>
            <a:pPr indent="-342900" lvl="0" marL="342900" rtl="0" algn="l">
              <a:spcBef>
                <a:spcPts val="496"/>
              </a:spcBef>
              <a:spcAft>
                <a:spcPts val="0"/>
              </a:spcAft>
              <a:buClr>
                <a:schemeClr val="dk1"/>
              </a:buClr>
              <a:buSzPct val="100000"/>
              <a:buNone/>
            </a:pPr>
            <a:r>
              <a:rPr lang="fr-FR"/>
              <a:t>  M = (ax + bk) mod (p-1)</a:t>
            </a:r>
            <a:endParaRPr/>
          </a:p>
          <a:p>
            <a:pPr indent="-342900" lvl="0" marL="342900" rtl="0" algn="l">
              <a:spcBef>
                <a:spcPts val="496"/>
              </a:spcBef>
              <a:spcAft>
                <a:spcPts val="0"/>
              </a:spcAft>
              <a:buClr>
                <a:schemeClr val="dk1"/>
              </a:buClr>
              <a:buSzPct val="100000"/>
              <a:buNone/>
            </a:pPr>
            <a:r>
              <a:rPr lang="fr-FR"/>
              <a:t>  5 = (8*6 + 9*b) mod 10</a:t>
            </a:r>
            <a:endParaRPr/>
          </a:p>
          <a:p>
            <a:pPr indent="-342900" lvl="0" marL="342900" rtl="0" algn="l">
              <a:spcBef>
                <a:spcPts val="496"/>
              </a:spcBef>
              <a:spcAft>
                <a:spcPts val="0"/>
              </a:spcAft>
              <a:buClr>
                <a:schemeClr val="dk1"/>
              </a:buClr>
              <a:buSzPct val="100000"/>
              <a:buNone/>
            </a:pPr>
            <a:r>
              <a:rPr lang="fr-FR"/>
              <a:t>  b = 3 → signature = (a,b) = (6,3)</a:t>
            </a:r>
            <a:endParaRPr/>
          </a:p>
          <a:p>
            <a:pPr indent="-342900" lvl="0" marL="342900" rtl="0" algn="l">
              <a:spcBef>
                <a:spcPts val="496"/>
              </a:spcBef>
              <a:spcAft>
                <a:spcPts val="0"/>
              </a:spcAft>
              <a:buClr>
                <a:schemeClr val="dk1"/>
              </a:buClr>
              <a:buSzPct val="100000"/>
              <a:buNone/>
            </a:pPr>
            <a:r>
              <a:rPr b="1" lang="fr-FR"/>
              <a:t>Vérification</a:t>
            </a:r>
            <a:r>
              <a:rPr lang="fr-FR"/>
              <a:t> :</a:t>
            </a:r>
            <a:endParaRPr/>
          </a:p>
          <a:p>
            <a:pPr indent="-342900" lvl="0" marL="342900" rtl="0" algn="l">
              <a:spcBef>
                <a:spcPts val="496"/>
              </a:spcBef>
              <a:spcAft>
                <a:spcPts val="0"/>
              </a:spcAft>
              <a:buClr>
                <a:schemeClr val="dk1"/>
              </a:buClr>
              <a:buSzPct val="100000"/>
              <a:buNone/>
            </a:pPr>
            <a:r>
              <a:rPr lang="fr-FR"/>
              <a:t>  y</a:t>
            </a:r>
            <a:r>
              <a:rPr b="1" baseline="30000" lang="fr-FR"/>
              <a:t>a</a:t>
            </a:r>
            <a:r>
              <a:rPr lang="fr-FR"/>
              <a:t>a</a:t>
            </a:r>
            <a:r>
              <a:rPr b="1" baseline="30000" lang="fr-FR"/>
              <a:t>b</a:t>
            </a:r>
            <a:r>
              <a:rPr lang="fr-FR"/>
              <a:t> mod p = g</a:t>
            </a:r>
            <a:r>
              <a:rPr baseline="30000" lang="fr-FR"/>
              <a:t>M</a:t>
            </a:r>
            <a:r>
              <a:rPr lang="fr-FR"/>
              <a:t> mod p</a:t>
            </a:r>
            <a:endParaRPr/>
          </a:p>
          <a:p>
            <a:pPr indent="-342900" lvl="0" marL="342900" rtl="0" algn="l">
              <a:spcBef>
                <a:spcPts val="496"/>
              </a:spcBef>
              <a:spcAft>
                <a:spcPts val="0"/>
              </a:spcAft>
              <a:buClr>
                <a:schemeClr val="dk1"/>
              </a:buClr>
              <a:buSzPct val="100000"/>
              <a:buNone/>
            </a:pPr>
            <a:r>
              <a:rPr lang="fr-FR"/>
              <a:t>  3</a:t>
            </a:r>
            <a:r>
              <a:rPr b="1" baseline="30000" lang="fr-FR"/>
              <a:t>6</a:t>
            </a:r>
            <a:r>
              <a:rPr lang="fr-FR"/>
              <a:t>6</a:t>
            </a:r>
            <a:r>
              <a:rPr b="1" baseline="30000" lang="fr-FR"/>
              <a:t>3</a:t>
            </a:r>
            <a:r>
              <a:rPr lang="fr-FR"/>
              <a:t> mod 11 = 2</a:t>
            </a:r>
            <a:r>
              <a:rPr b="1" baseline="30000" lang="fr-FR"/>
              <a:t>5</a:t>
            </a:r>
            <a:r>
              <a:rPr lang="fr-FR"/>
              <a:t> mod 11</a:t>
            </a:r>
            <a:endParaRPr/>
          </a:p>
          <a:p>
            <a:pPr indent="-342900" lvl="0" marL="342900" rtl="0" algn="l">
              <a:spcBef>
                <a:spcPts val="496"/>
              </a:spcBef>
              <a:spcAft>
                <a:spcPts val="0"/>
              </a:spcAft>
              <a:buClr>
                <a:schemeClr val="dk1"/>
              </a:buClr>
              <a:buSzPct val="100000"/>
              <a:buNone/>
            </a:pPr>
            <a:r>
              <a:t/>
            </a:r>
            <a:endParaRPr/>
          </a:p>
        </p:txBody>
      </p:sp>
      <p:sp>
        <p:nvSpPr>
          <p:cNvPr id="614" name="Google Shape;614;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1"/>
          <p:cNvSpPr txBox="1"/>
          <p:nvPr>
            <p:ph type="title"/>
          </p:nvPr>
        </p:nvSpPr>
        <p:spPr>
          <a:xfrm>
            <a:off x="457200" y="116632"/>
            <a:ext cx="8229600" cy="7920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600"/>
              <a:buFont typeface="Arial"/>
              <a:buNone/>
            </a:pPr>
            <a:r>
              <a:rPr b="1" lang="fr-FR" sz="3600">
                <a:solidFill>
                  <a:srgbClr val="FFFF00"/>
                </a:solidFill>
                <a:latin typeface="Arial"/>
                <a:ea typeface="Arial"/>
                <a:cs typeface="Arial"/>
                <a:sym typeface="Arial"/>
              </a:rPr>
              <a:t>Chiffrement ElGamal </a:t>
            </a:r>
            <a:r>
              <a:rPr b="1" lang="fr-FR" sz="2400">
                <a:solidFill>
                  <a:srgbClr val="FFFF00"/>
                </a:solidFill>
                <a:latin typeface="Arial"/>
                <a:ea typeface="Arial"/>
                <a:cs typeface="Arial"/>
                <a:sym typeface="Arial"/>
              </a:rPr>
              <a:t>(Suite)</a:t>
            </a:r>
            <a:endParaRPr sz="3600"/>
          </a:p>
        </p:txBody>
      </p:sp>
      <p:sp>
        <p:nvSpPr>
          <p:cNvPr id="620" name="Google Shape;620;p71"/>
          <p:cNvSpPr txBox="1"/>
          <p:nvPr>
            <p:ph idx="1" type="body"/>
          </p:nvPr>
        </p:nvSpPr>
        <p:spPr>
          <a:xfrm>
            <a:off x="457200" y="1052736"/>
            <a:ext cx="8229600" cy="5073427"/>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621" name="Google Shape;621;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2"/>
          <p:cNvSpPr txBox="1"/>
          <p:nvPr>
            <p:ph type="title"/>
          </p:nvPr>
        </p:nvSpPr>
        <p:spPr>
          <a:xfrm>
            <a:off x="457200" y="188640"/>
            <a:ext cx="8229600" cy="7920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600"/>
              <a:buFont typeface="Arial"/>
              <a:buNone/>
            </a:pPr>
            <a:r>
              <a:rPr lang="fr-FR" sz="3600">
                <a:solidFill>
                  <a:srgbClr val="FFFF00"/>
                </a:solidFill>
                <a:latin typeface="Arial"/>
                <a:ea typeface="Arial"/>
                <a:cs typeface="Arial"/>
                <a:sym typeface="Arial"/>
              </a:rPr>
              <a:t>Signatures Electroniques</a:t>
            </a:r>
            <a:endParaRPr sz="3600">
              <a:solidFill>
                <a:srgbClr val="FFFF00"/>
              </a:solidFill>
              <a:latin typeface="Arial"/>
              <a:ea typeface="Arial"/>
              <a:cs typeface="Arial"/>
              <a:sym typeface="Arial"/>
            </a:endParaRPr>
          </a:p>
        </p:txBody>
      </p:sp>
      <p:sp>
        <p:nvSpPr>
          <p:cNvPr id="627" name="Google Shape;627;p72"/>
          <p:cNvSpPr txBox="1"/>
          <p:nvPr>
            <p:ph idx="1" type="body"/>
          </p:nvPr>
        </p:nvSpPr>
        <p:spPr>
          <a:xfrm>
            <a:off x="457200" y="1268760"/>
            <a:ext cx="8229600" cy="485740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628" name="Google Shape;628;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73"/>
          <p:cNvSpPr txBox="1"/>
          <p:nvPr>
            <p:ph type="title"/>
          </p:nvPr>
        </p:nvSpPr>
        <p:spPr>
          <a:xfrm>
            <a:off x="457200" y="188640"/>
            <a:ext cx="8229600" cy="7920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600"/>
              <a:buFont typeface="Arial"/>
              <a:buNone/>
            </a:pPr>
            <a:r>
              <a:rPr lang="fr-FR" sz="3600">
                <a:solidFill>
                  <a:srgbClr val="FFFF00"/>
                </a:solidFill>
                <a:latin typeface="Arial"/>
                <a:ea typeface="Arial"/>
                <a:cs typeface="Arial"/>
                <a:sym typeface="Arial"/>
              </a:rPr>
              <a:t>Signatures Electroniques </a:t>
            </a:r>
            <a:r>
              <a:rPr lang="fr-FR" sz="2800">
                <a:solidFill>
                  <a:srgbClr val="FFFF00"/>
                </a:solidFill>
                <a:latin typeface="Arial"/>
                <a:ea typeface="Arial"/>
                <a:cs typeface="Arial"/>
                <a:sym typeface="Arial"/>
              </a:rPr>
              <a:t>(Suite)</a:t>
            </a:r>
            <a:endParaRPr sz="2800"/>
          </a:p>
        </p:txBody>
      </p:sp>
      <p:sp>
        <p:nvSpPr>
          <p:cNvPr id="634" name="Google Shape;634;p73"/>
          <p:cNvSpPr txBox="1"/>
          <p:nvPr>
            <p:ph idx="1" type="body"/>
          </p:nvPr>
        </p:nvSpPr>
        <p:spPr>
          <a:xfrm>
            <a:off x="457200" y="1196752"/>
            <a:ext cx="8229600" cy="4929411"/>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635" name="Google Shape;635;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4"/>
          <p:cNvSpPr txBox="1"/>
          <p:nvPr>
            <p:ph type="title"/>
          </p:nvPr>
        </p:nvSpPr>
        <p:spPr>
          <a:xfrm>
            <a:off x="457200" y="116632"/>
            <a:ext cx="8229600" cy="86409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600"/>
              <a:buFont typeface="Arial"/>
              <a:buNone/>
            </a:pPr>
            <a:r>
              <a:rPr lang="fr-FR" sz="3600">
                <a:solidFill>
                  <a:srgbClr val="FFFF00"/>
                </a:solidFill>
                <a:latin typeface="Arial"/>
                <a:ea typeface="Arial"/>
                <a:cs typeface="Arial"/>
                <a:sym typeface="Arial"/>
              </a:rPr>
              <a:t>Signatures Electroniques </a:t>
            </a:r>
            <a:r>
              <a:rPr lang="fr-FR" sz="2800">
                <a:solidFill>
                  <a:srgbClr val="FFFF00"/>
                </a:solidFill>
                <a:latin typeface="Arial"/>
                <a:ea typeface="Arial"/>
                <a:cs typeface="Arial"/>
                <a:sym typeface="Arial"/>
              </a:rPr>
              <a:t>(Suite)</a:t>
            </a:r>
            <a:r>
              <a:rPr lang="fr-FR" sz="3600">
                <a:solidFill>
                  <a:srgbClr val="FFFF00"/>
                </a:solidFill>
                <a:latin typeface="Arial"/>
                <a:ea typeface="Arial"/>
                <a:cs typeface="Arial"/>
                <a:sym typeface="Arial"/>
              </a:rPr>
              <a:t> </a:t>
            </a:r>
            <a:endParaRPr sz="3600"/>
          </a:p>
        </p:txBody>
      </p:sp>
      <p:sp>
        <p:nvSpPr>
          <p:cNvPr id="641" name="Google Shape;641;p74"/>
          <p:cNvSpPr txBox="1"/>
          <p:nvPr>
            <p:ph idx="1" type="body"/>
          </p:nvPr>
        </p:nvSpPr>
        <p:spPr>
          <a:xfrm>
            <a:off x="457200" y="1124744"/>
            <a:ext cx="8229600" cy="5001419"/>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642" name="Google Shape;642;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5"/>
          <p:cNvSpPr txBox="1"/>
          <p:nvPr>
            <p:ph type="title"/>
          </p:nvPr>
        </p:nvSpPr>
        <p:spPr>
          <a:xfrm>
            <a:off x="457200" y="116632"/>
            <a:ext cx="8229600" cy="7920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600"/>
              <a:buFont typeface="Arial"/>
              <a:buNone/>
            </a:pPr>
            <a:r>
              <a:rPr lang="fr-FR" sz="3600">
                <a:solidFill>
                  <a:srgbClr val="FFFF00"/>
                </a:solidFill>
                <a:latin typeface="Arial"/>
                <a:ea typeface="Arial"/>
                <a:cs typeface="Arial"/>
                <a:sym typeface="Arial"/>
              </a:rPr>
              <a:t>Signatures Electroniques </a:t>
            </a:r>
            <a:r>
              <a:rPr lang="fr-FR" sz="2800">
                <a:solidFill>
                  <a:srgbClr val="FFFF00"/>
                </a:solidFill>
                <a:latin typeface="Arial"/>
                <a:ea typeface="Arial"/>
                <a:cs typeface="Arial"/>
                <a:sym typeface="Arial"/>
              </a:rPr>
              <a:t>(Suite)</a:t>
            </a:r>
            <a:endParaRPr sz="2800"/>
          </a:p>
        </p:txBody>
      </p:sp>
      <p:sp>
        <p:nvSpPr>
          <p:cNvPr id="648" name="Google Shape;648;p75"/>
          <p:cNvSpPr txBox="1"/>
          <p:nvPr>
            <p:ph idx="1" type="body"/>
          </p:nvPr>
        </p:nvSpPr>
        <p:spPr>
          <a:xfrm>
            <a:off x="457200" y="1124744"/>
            <a:ext cx="8229600" cy="5001419"/>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649" name="Google Shape;649;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76"/>
          <p:cNvSpPr txBox="1"/>
          <p:nvPr>
            <p:ph type="title"/>
          </p:nvPr>
        </p:nvSpPr>
        <p:spPr>
          <a:xfrm>
            <a:off x="457200" y="188640"/>
            <a:ext cx="8229600" cy="7920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4400"/>
              <a:buFont typeface="Calibri"/>
              <a:buNone/>
            </a:pPr>
            <a:r>
              <a:rPr lang="fr-FR">
                <a:solidFill>
                  <a:srgbClr val="FFFF00"/>
                </a:solidFill>
              </a:rPr>
              <a:t>Courbes Elliptiques </a:t>
            </a:r>
            <a:r>
              <a:rPr lang="fr-FR" sz="3200">
                <a:solidFill>
                  <a:srgbClr val="FFFF00"/>
                </a:solidFill>
              </a:rPr>
              <a:t>(suite)</a:t>
            </a:r>
            <a:endParaRPr sz="3200">
              <a:solidFill>
                <a:srgbClr val="FFFF00"/>
              </a:solidFill>
            </a:endParaRPr>
          </a:p>
        </p:txBody>
      </p:sp>
      <p:sp>
        <p:nvSpPr>
          <p:cNvPr id="655" name="Google Shape;655;p76"/>
          <p:cNvSpPr txBox="1"/>
          <p:nvPr>
            <p:ph idx="1" type="body"/>
          </p:nvPr>
        </p:nvSpPr>
        <p:spPr>
          <a:xfrm>
            <a:off x="457200" y="1052736"/>
            <a:ext cx="8229600" cy="5073427"/>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656" name="Google Shape;656;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4400"/>
              <a:buFont typeface="Calibri"/>
              <a:buNone/>
            </a:pPr>
            <a:r>
              <a:rPr lang="fr-FR">
                <a:solidFill>
                  <a:srgbClr val="FFFF00"/>
                </a:solidFill>
              </a:rPr>
              <a:t>Courbes Elliptiques </a:t>
            </a:r>
            <a:r>
              <a:rPr lang="fr-FR" sz="3200">
                <a:solidFill>
                  <a:srgbClr val="FFFF00"/>
                </a:solidFill>
              </a:rPr>
              <a:t>(suite)</a:t>
            </a:r>
            <a:endParaRPr/>
          </a:p>
        </p:txBody>
      </p:sp>
      <p:sp>
        <p:nvSpPr>
          <p:cNvPr id="662" name="Google Shape;662;p7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663" name="Google Shape;663;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4400"/>
              <a:buFont typeface="Calibri"/>
              <a:buNone/>
            </a:pPr>
            <a:r>
              <a:rPr lang="fr-FR">
                <a:solidFill>
                  <a:srgbClr val="FFFF00"/>
                </a:solidFill>
              </a:rPr>
              <a:t>Courbes Elliptiques </a:t>
            </a:r>
            <a:r>
              <a:rPr lang="fr-FR" sz="3200">
                <a:solidFill>
                  <a:srgbClr val="FFFF00"/>
                </a:solidFill>
              </a:rPr>
              <a:t>(suite)</a:t>
            </a:r>
            <a:endParaRPr/>
          </a:p>
        </p:txBody>
      </p:sp>
      <p:sp>
        <p:nvSpPr>
          <p:cNvPr id="669" name="Google Shape;669;p7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670" name="Google Shape;670;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676" name="Google Shape;676;p7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677" name="Google Shape;677;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Bases de la Cryptographie</a:t>
            </a:r>
            <a:endParaRPr sz="3200"/>
          </a:p>
        </p:txBody>
      </p:sp>
      <p:sp>
        <p:nvSpPr>
          <p:cNvPr id="139" name="Google Shape;139;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140" name="Google Shape;140;p8"/>
          <p:cNvPicPr preferRelativeResize="0"/>
          <p:nvPr>
            <p:ph idx="1" type="body"/>
          </p:nvPr>
        </p:nvPicPr>
        <p:blipFill rotWithShape="1">
          <a:blip r:embed="rId3">
            <a:alphaModFix/>
          </a:blip>
          <a:srcRect b="0" l="0" r="0" t="0"/>
          <a:stretch/>
        </p:blipFill>
        <p:spPr>
          <a:xfrm>
            <a:off x="1062037" y="1481931"/>
            <a:ext cx="7019925" cy="44481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683" name="Google Shape;683;p8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684" name="Google Shape;684;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457200" y="274638"/>
            <a:ext cx="8229600" cy="72547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3200"/>
              <a:buFont typeface="Calibri"/>
              <a:buNone/>
            </a:pPr>
            <a:r>
              <a:rPr lang="fr-FR" sz="3200">
                <a:solidFill>
                  <a:srgbClr val="FFFF00"/>
                </a:solidFill>
              </a:rPr>
              <a:t>Base de la Cryptographie</a:t>
            </a:r>
            <a:endParaRPr sz="3200"/>
          </a:p>
        </p:txBody>
      </p:sp>
      <p:sp>
        <p:nvSpPr>
          <p:cNvPr id="146" name="Google Shape;14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147" name="Google Shape;147;p9"/>
          <p:cNvPicPr preferRelativeResize="0"/>
          <p:nvPr>
            <p:ph idx="1" type="body"/>
          </p:nvPr>
        </p:nvPicPr>
        <p:blipFill rotWithShape="1">
          <a:blip r:embed="rId3">
            <a:alphaModFix/>
          </a:blip>
          <a:srcRect b="0" l="0" r="0" t="0"/>
          <a:stretch/>
        </p:blipFill>
        <p:spPr>
          <a:xfrm>
            <a:off x="595312" y="1167606"/>
            <a:ext cx="7953375" cy="4791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Mé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2008-11-30T20:00:56Z</dcterms:created>
  <dc:creator>almak</dc:creator>
</cp:coreProperties>
</file>