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7"/>
  </p:notesMasterIdLst>
  <p:handoutMasterIdLst>
    <p:handoutMasterId r:id="rId98"/>
  </p:handoutMasterIdLst>
  <p:sldIdLst>
    <p:sldId id="256" r:id="rId2"/>
    <p:sldId id="262" r:id="rId3"/>
    <p:sldId id="334" r:id="rId4"/>
    <p:sldId id="339" r:id="rId5"/>
    <p:sldId id="340" r:id="rId6"/>
    <p:sldId id="369" r:id="rId7"/>
    <p:sldId id="451" r:id="rId8"/>
    <p:sldId id="342" r:id="rId9"/>
    <p:sldId id="344" r:id="rId10"/>
    <p:sldId id="341" r:id="rId11"/>
    <p:sldId id="456" r:id="rId12"/>
    <p:sldId id="457" r:id="rId13"/>
    <p:sldId id="343" r:id="rId14"/>
    <p:sldId id="452" r:id="rId15"/>
    <p:sldId id="347" r:id="rId16"/>
    <p:sldId id="349" r:id="rId17"/>
    <p:sldId id="351" r:id="rId18"/>
    <p:sldId id="353" r:id="rId19"/>
    <p:sldId id="354" r:id="rId20"/>
    <p:sldId id="355" r:id="rId21"/>
    <p:sldId id="358" r:id="rId22"/>
    <p:sldId id="359" r:id="rId23"/>
    <p:sldId id="361" r:id="rId24"/>
    <p:sldId id="362" r:id="rId25"/>
    <p:sldId id="365" r:id="rId26"/>
    <p:sldId id="366" r:id="rId27"/>
    <p:sldId id="368" r:id="rId28"/>
    <p:sldId id="370" r:id="rId29"/>
    <p:sldId id="367" r:id="rId30"/>
    <p:sldId id="372" r:id="rId31"/>
    <p:sldId id="371" r:id="rId32"/>
    <p:sldId id="373" r:id="rId33"/>
    <p:sldId id="468" r:id="rId34"/>
    <p:sldId id="469" r:id="rId35"/>
    <p:sldId id="384" r:id="rId36"/>
    <p:sldId id="350" r:id="rId37"/>
    <p:sldId id="377" r:id="rId38"/>
    <p:sldId id="357" r:id="rId39"/>
    <p:sldId id="356" r:id="rId40"/>
    <p:sldId id="381" r:id="rId41"/>
    <p:sldId id="433" r:id="rId42"/>
    <p:sldId id="470" r:id="rId43"/>
    <p:sldId id="388" r:id="rId44"/>
    <p:sldId id="434" r:id="rId45"/>
    <p:sldId id="436" r:id="rId46"/>
    <p:sldId id="437" r:id="rId47"/>
    <p:sldId id="438" r:id="rId48"/>
    <p:sldId id="383" r:id="rId49"/>
    <p:sldId id="385" r:id="rId50"/>
    <p:sldId id="394" r:id="rId51"/>
    <p:sldId id="395" r:id="rId52"/>
    <p:sldId id="397" r:id="rId53"/>
    <p:sldId id="396" r:id="rId54"/>
    <p:sldId id="440" r:id="rId55"/>
    <p:sldId id="398" r:id="rId56"/>
    <p:sldId id="458" r:id="rId57"/>
    <p:sldId id="399" r:id="rId58"/>
    <p:sldId id="403" r:id="rId59"/>
    <p:sldId id="402" r:id="rId60"/>
    <p:sldId id="401" r:id="rId61"/>
    <p:sldId id="404" r:id="rId62"/>
    <p:sldId id="405" r:id="rId63"/>
    <p:sldId id="441" r:id="rId64"/>
    <p:sldId id="442" r:id="rId65"/>
    <p:sldId id="443" r:id="rId66"/>
    <p:sldId id="430" r:id="rId67"/>
    <p:sldId id="432" r:id="rId68"/>
    <p:sldId id="453" r:id="rId69"/>
    <p:sldId id="454" r:id="rId70"/>
    <p:sldId id="411" r:id="rId71"/>
    <p:sldId id="409" r:id="rId72"/>
    <p:sldId id="410" r:id="rId73"/>
    <p:sldId id="459" r:id="rId74"/>
    <p:sldId id="460" r:id="rId75"/>
    <p:sldId id="464" r:id="rId76"/>
    <p:sldId id="461" r:id="rId77"/>
    <p:sldId id="413" r:id="rId78"/>
    <p:sldId id="463" r:id="rId79"/>
    <p:sldId id="414" r:id="rId80"/>
    <p:sldId id="415" r:id="rId81"/>
    <p:sldId id="419" r:id="rId82"/>
    <p:sldId id="467" r:id="rId83"/>
    <p:sldId id="417" r:id="rId84"/>
    <p:sldId id="422" r:id="rId85"/>
    <p:sldId id="424" r:id="rId86"/>
    <p:sldId id="426" r:id="rId87"/>
    <p:sldId id="447" r:id="rId88"/>
    <p:sldId id="446" r:id="rId89"/>
    <p:sldId id="448" r:id="rId90"/>
    <p:sldId id="445" r:id="rId91"/>
    <p:sldId id="450" r:id="rId92"/>
    <p:sldId id="423" r:id="rId93"/>
    <p:sldId id="428" r:id="rId94"/>
    <p:sldId id="418" r:id="rId95"/>
    <p:sldId id="337" r:id="rId9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D19B7CD-A3A4-4E84-9F0D-8701D544E297}">
          <p14:sldIdLst>
            <p14:sldId id="256"/>
            <p14:sldId id="262"/>
            <p14:sldId id="334"/>
            <p14:sldId id="339"/>
            <p14:sldId id="340"/>
            <p14:sldId id="369"/>
            <p14:sldId id="451"/>
            <p14:sldId id="342"/>
            <p14:sldId id="344"/>
            <p14:sldId id="341"/>
            <p14:sldId id="456"/>
            <p14:sldId id="457"/>
            <p14:sldId id="343"/>
            <p14:sldId id="452"/>
            <p14:sldId id="347"/>
          </p14:sldIdLst>
        </p14:section>
        <p14:section name="Cryptographie classique" id="{AE937726-49FE-45C6-9C88-8D40C7219D64}">
          <p14:sldIdLst>
            <p14:sldId id="349"/>
            <p14:sldId id="351"/>
            <p14:sldId id="353"/>
            <p14:sldId id="354"/>
            <p14:sldId id="355"/>
            <p14:sldId id="358"/>
            <p14:sldId id="359"/>
            <p14:sldId id="361"/>
            <p14:sldId id="362"/>
            <p14:sldId id="365"/>
            <p14:sldId id="366"/>
            <p14:sldId id="368"/>
            <p14:sldId id="370"/>
            <p14:sldId id="367"/>
            <p14:sldId id="372"/>
            <p14:sldId id="371"/>
            <p14:sldId id="373"/>
            <p14:sldId id="468"/>
            <p14:sldId id="469"/>
            <p14:sldId id="384"/>
            <p14:sldId id="350"/>
            <p14:sldId id="377"/>
            <p14:sldId id="357"/>
          </p14:sldIdLst>
        </p14:section>
        <p14:section name="Cryptographie moderne" id="{C0305BFF-AF57-4CBB-A521-77B78FC4BEF9}">
          <p14:sldIdLst>
            <p14:sldId id="356"/>
            <p14:sldId id="381"/>
            <p14:sldId id="433"/>
            <p14:sldId id="470"/>
            <p14:sldId id="388"/>
            <p14:sldId id="434"/>
            <p14:sldId id="436"/>
            <p14:sldId id="437"/>
            <p14:sldId id="438"/>
            <p14:sldId id="383"/>
            <p14:sldId id="385"/>
            <p14:sldId id="394"/>
            <p14:sldId id="395"/>
            <p14:sldId id="397"/>
            <p14:sldId id="396"/>
            <p14:sldId id="440"/>
            <p14:sldId id="398"/>
            <p14:sldId id="458"/>
            <p14:sldId id="399"/>
            <p14:sldId id="403"/>
            <p14:sldId id="402"/>
            <p14:sldId id="401"/>
            <p14:sldId id="404"/>
            <p14:sldId id="405"/>
            <p14:sldId id="441"/>
            <p14:sldId id="442"/>
            <p14:sldId id="443"/>
            <p14:sldId id="430"/>
            <p14:sldId id="432"/>
          </p14:sldIdLst>
        </p14:section>
        <p14:section name="Fonction de hachage" id="{2C805AE9-359E-4BF1-BCB8-177628A5D2C3}">
          <p14:sldIdLst>
            <p14:sldId id="453"/>
            <p14:sldId id="454"/>
            <p14:sldId id="411"/>
            <p14:sldId id="409"/>
            <p14:sldId id="410"/>
          </p14:sldIdLst>
        </p14:section>
        <p14:section name="Signature numérique" id="{851EBE03-DB56-48F2-9A55-824EED63F045}">
          <p14:sldIdLst>
            <p14:sldId id="459"/>
            <p14:sldId id="460"/>
            <p14:sldId id="464"/>
            <p14:sldId id="461"/>
            <p14:sldId id="413"/>
            <p14:sldId id="463"/>
            <p14:sldId id="414"/>
            <p14:sldId id="415"/>
            <p14:sldId id="419"/>
            <p14:sldId id="467"/>
            <p14:sldId id="417"/>
            <p14:sldId id="422"/>
            <p14:sldId id="424"/>
            <p14:sldId id="426"/>
            <p14:sldId id="447"/>
            <p14:sldId id="446"/>
            <p14:sldId id="448"/>
            <p14:sldId id="445"/>
            <p14:sldId id="450"/>
            <p14:sldId id="423"/>
            <p14:sldId id="428"/>
            <p14:sldId id="418"/>
            <p14:sldId id="3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9D9D9"/>
    <a:srgbClr val="B90F0F"/>
    <a:srgbClr val="00B050"/>
    <a:srgbClr val="870B0B"/>
    <a:srgbClr val="DEEBF7"/>
    <a:srgbClr val="41719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75259" autoAdjust="0"/>
  </p:normalViewPr>
  <p:slideViewPr>
    <p:cSldViewPr snapToGrid="0">
      <p:cViewPr varScale="1">
        <p:scale>
          <a:sx n="87" d="100"/>
          <a:sy n="87" d="100"/>
        </p:scale>
        <p:origin x="1524" y="7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4CF96C-3701-40C7-BDAA-2BBA24DA0EC1}" type="doc">
      <dgm:prSet loTypeId="urn:microsoft.com/office/officeart/2005/8/layout/radial6" loCatId="cycle" qsTypeId="urn:microsoft.com/office/officeart/2005/8/quickstyle/simple5" qsCatId="simple" csTypeId="urn:microsoft.com/office/officeart/2005/8/colors/colorful2" csCatId="colorful" phldr="1"/>
      <dgm:spPr/>
      <dgm:t>
        <a:bodyPr/>
        <a:lstStyle/>
        <a:p>
          <a:endParaRPr lang="fr-FR"/>
        </a:p>
      </dgm:t>
    </dgm:pt>
    <dgm:pt modelId="{585634E8-0CA0-43AB-BE27-50E880147E15}">
      <dgm:prSet phldrT="[Texte]"/>
      <dgm:spPr/>
      <dgm:t>
        <a:bodyPr/>
        <a:lstStyle/>
        <a:p>
          <a:r>
            <a:rPr lang="fr-FR" dirty="0" smtClean="0"/>
            <a:t>Objectifs</a:t>
          </a:r>
          <a:endParaRPr lang="fr-FR" dirty="0"/>
        </a:p>
      </dgm:t>
    </dgm:pt>
    <dgm:pt modelId="{A81CBB47-7E76-49C2-ADDC-E97060E5FE76}" type="parTrans" cxnId="{12B2412F-0DB0-467A-8F50-A94506B41585}">
      <dgm:prSet/>
      <dgm:spPr/>
      <dgm:t>
        <a:bodyPr/>
        <a:lstStyle/>
        <a:p>
          <a:endParaRPr lang="fr-FR"/>
        </a:p>
      </dgm:t>
    </dgm:pt>
    <dgm:pt modelId="{E3D274BD-DBB5-4B64-A9AA-D2791A6AF9DD}" type="sibTrans" cxnId="{12B2412F-0DB0-467A-8F50-A94506B41585}">
      <dgm:prSet/>
      <dgm:spPr/>
      <dgm:t>
        <a:bodyPr/>
        <a:lstStyle/>
        <a:p>
          <a:endParaRPr lang="fr-FR"/>
        </a:p>
      </dgm:t>
    </dgm:pt>
    <dgm:pt modelId="{0B10FAFD-074B-4196-9617-E2BAA9A7DF95}">
      <dgm:prSet phldrT="[Texte]"/>
      <dgm:spPr/>
      <dgm:t>
        <a:bodyPr/>
        <a:lstStyle/>
        <a:p>
          <a:r>
            <a:rPr lang="fr-FR" dirty="0" smtClean="0"/>
            <a:t>Confidentialité</a:t>
          </a:r>
          <a:endParaRPr lang="fr-FR" dirty="0"/>
        </a:p>
      </dgm:t>
    </dgm:pt>
    <dgm:pt modelId="{B1EE1B33-FFCE-4C42-9FDF-FB28E48E5ABA}" type="parTrans" cxnId="{948AF450-87D9-4750-B6E0-18A94168DF27}">
      <dgm:prSet/>
      <dgm:spPr/>
      <dgm:t>
        <a:bodyPr/>
        <a:lstStyle/>
        <a:p>
          <a:endParaRPr lang="fr-FR"/>
        </a:p>
      </dgm:t>
    </dgm:pt>
    <dgm:pt modelId="{04A5FD67-64BE-4051-AB47-B1F2AF82E48E}" type="sibTrans" cxnId="{948AF450-87D9-4750-B6E0-18A94168DF27}">
      <dgm:prSet/>
      <dgm:spPr/>
      <dgm:t>
        <a:bodyPr/>
        <a:lstStyle/>
        <a:p>
          <a:endParaRPr lang="fr-FR"/>
        </a:p>
      </dgm:t>
    </dgm:pt>
    <dgm:pt modelId="{5DA30796-6988-46A1-8C11-B6E23C78745E}">
      <dgm:prSet phldrT="[Texte]"/>
      <dgm:spPr/>
      <dgm:t>
        <a:bodyPr/>
        <a:lstStyle/>
        <a:p>
          <a:r>
            <a:rPr lang="fr-FR" dirty="0" smtClean="0"/>
            <a:t>Intégrité</a:t>
          </a:r>
          <a:endParaRPr lang="fr-FR" dirty="0"/>
        </a:p>
      </dgm:t>
    </dgm:pt>
    <dgm:pt modelId="{70017452-1A26-4614-A98D-B3761416CA06}" type="parTrans" cxnId="{80134069-6EA3-4134-A6D0-D92B208AEFBD}">
      <dgm:prSet/>
      <dgm:spPr/>
      <dgm:t>
        <a:bodyPr/>
        <a:lstStyle/>
        <a:p>
          <a:endParaRPr lang="fr-FR"/>
        </a:p>
      </dgm:t>
    </dgm:pt>
    <dgm:pt modelId="{53DE06B2-C75E-4F1D-8CE1-0D7C7CB5F81E}" type="sibTrans" cxnId="{80134069-6EA3-4134-A6D0-D92B208AEFBD}">
      <dgm:prSet/>
      <dgm:spPr/>
      <dgm:t>
        <a:bodyPr/>
        <a:lstStyle/>
        <a:p>
          <a:endParaRPr lang="fr-FR"/>
        </a:p>
      </dgm:t>
    </dgm:pt>
    <dgm:pt modelId="{9230125E-2290-49AE-ADC8-B810CAFC9B51}">
      <dgm:prSet phldrT="[Texte]"/>
      <dgm:spPr/>
      <dgm:t>
        <a:bodyPr/>
        <a:lstStyle/>
        <a:p>
          <a:r>
            <a:rPr lang="fr-FR" dirty="0" smtClean="0"/>
            <a:t>Authentification</a:t>
          </a:r>
          <a:endParaRPr lang="fr-FR" dirty="0"/>
        </a:p>
      </dgm:t>
    </dgm:pt>
    <dgm:pt modelId="{F12F6E76-2395-404C-B138-DE0B2189E22B}" type="parTrans" cxnId="{E616A8CF-AB44-4245-943D-0B5EF984E2A9}">
      <dgm:prSet/>
      <dgm:spPr/>
      <dgm:t>
        <a:bodyPr/>
        <a:lstStyle/>
        <a:p>
          <a:endParaRPr lang="fr-FR"/>
        </a:p>
      </dgm:t>
    </dgm:pt>
    <dgm:pt modelId="{9FF3F3B2-8BD1-49A4-875C-8A79CE216CE6}" type="sibTrans" cxnId="{E616A8CF-AB44-4245-943D-0B5EF984E2A9}">
      <dgm:prSet/>
      <dgm:spPr/>
      <dgm:t>
        <a:bodyPr/>
        <a:lstStyle/>
        <a:p>
          <a:endParaRPr lang="fr-FR"/>
        </a:p>
      </dgm:t>
    </dgm:pt>
    <dgm:pt modelId="{6A778EE5-C1B9-4416-A22B-9F48FEE6A8DA}">
      <dgm:prSet phldrT="[Texte]"/>
      <dgm:spPr/>
      <dgm:t>
        <a:bodyPr/>
        <a:lstStyle/>
        <a:p>
          <a:r>
            <a:rPr lang="fr-FR" dirty="0" smtClean="0"/>
            <a:t>Non répudiation</a:t>
          </a:r>
          <a:endParaRPr lang="fr-FR" dirty="0"/>
        </a:p>
      </dgm:t>
    </dgm:pt>
    <dgm:pt modelId="{727A2F3C-E7A6-4D26-8A08-5A748F553D3D}" type="parTrans" cxnId="{615BE931-CB07-4044-B59D-C2089A836E15}">
      <dgm:prSet/>
      <dgm:spPr/>
      <dgm:t>
        <a:bodyPr/>
        <a:lstStyle/>
        <a:p>
          <a:endParaRPr lang="fr-FR"/>
        </a:p>
      </dgm:t>
    </dgm:pt>
    <dgm:pt modelId="{EF96FA0B-6E18-4FFF-A942-7037577AEAC8}" type="sibTrans" cxnId="{615BE931-CB07-4044-B59D-C2089A836E15}">
      <dgm:prSet/>
      <dgm:spPr/>
      <dgm:t>
        <a:bodyPr/>
        <a:lstStyle/>
        <a:p>
          <a:endParaRPr lang="fr-FR"/>
        </a:p>
      </dgm:t>
    </dgm:pt>
    <dgm:pt modelId="{41A50A56-DD2F-4885-8201-C74D8FD2752D}" type="pres">
      <dgm:prSet presAssocID="{414CF96C-3701-40C7-BDAA-2BBA24DA0EC1}" presName="Name0" presStyleCnt="0">
        <dgm:presLayoutVars>
          <dgm:chMax val="1"/>
          <dgm:dir/>
          <dgm:animLvl val="ctr"/>
          <dgm:resizeHandles val="exact"/>
        </dgm:presLayoutVars>
      </dgm:prSet>
      <dgm:spPr/>
      <dgm:t>
        <a:bodyPr/>
        <a:lstStyle/>
        <a:p>
          <a:endParaRPr lang="fr-FR"/>
        </a:p>
      </dgm:t>
    </dgm:pt>
    <dgm:pt modelId="{1C9B2BF2-E885-4567-9028-F83CDC206082}" type="pres">
      <dgm:prSet presAssocID="{585634E8-0CA0-43AB-BE27-50E880147E15}" presName="centerShape" presStyleLbl="node0" presStyleIdx="0" presStyleCnt="1"/>
      <dgm:spPr/>
      <dgm:t>
        <a:bodyPr/>
        <a:lstStyle/>
        <a:p>
          <a:endParaRPr lang="fr-FR"/>
        </a:p>
      </dgm:t>
    </dgm:pt>
    <dgm:pt modelId="{463F5CE8-07CA-4B77-80AF-A7B234FA1370}" type="pres">
      <dgm:prSet presAssocID="{0B10FAFD-074B-4196-9617-E2BAA9A7DF95}" presName="node" presStyleLbl="node1" presStyleIdx="0" presStyleCnt="4">
        <dgm:presLayoutVars>
          <dgm:bulletEnabled val="1"/>
        </dgm:presLayoutVars>
      </dgm:prSet>
      <dgm:spPr/>
      <dgm:t>
        <a:bodyPr/>
        <a:lstStyle/>
        <a:p>
          <a:endParaRPr lang="fr-FR"/>
        </a:p>
      </dgm:t>
    </dgm:pt>
    <dgm:pt modelId="{BAEE1298-09F6-46C9-B452-68CDD6DD0DDD}" type="pres">
      <dgm:prSet presAssocID="{0B10FAFD-074B-4196-9617-E2BAA9A7DF95}" presName="dummy" presStyleCnt="0"/>
      <dgm:spPr/>
    </dgm:pt>
    <dgm:pt modelId="{B7F7F509-1BB2-44F4-98F5-11A6EA0B3B88}" type="pres">
      <dgm:prSet presAssocID="{04A5FD67-64BE-4051-AB47-B1F2AF82E48E}" presName="sibTrans" presStyleLbl="sibTrans2D1" presStyleIdx="0" presStyleCnt="4"/>
      <dgm:spPr/>
      <dgm:t>
        <a:bodyPr/>
        <a:lstStyle/>
        <a:p>
          <a:endParaRPr lang="fr-FR"/>
        </a:p>
      </dgm:t>
    </dgm:pt>
    <dgm:pt modelId="{F36C7E4C-CEE3-48E8-A416-E0C49EA4126E}" type="pres">
      <dgm:prSet presAssocID="{5DA30796-6988-46A1-8C11-B6E23C78745E}" presName="node" presStyleLbl="node1" presStyleIdx="1" presStyleCnt="4">
        <dgm:presLayoutVars>
          <dgm:bulletEnabled val="1"/>
        </dgm:presLayoutVars>
      </dgm:prSet>
      <dgm:spPr/>
      <dgm:t>
        <a:bodyPr/>
        <a:lstStyle/>
        <a:p>
          <a:endParaRPr lang="fr-FR"/>
        </a:p>
      </dgm:t>
    </dgm:pt>
    <dgm:pt modelId="{6CADEED4-4947-4B4B-AD3F-7EBD86FEB03B}" type="pres">
      <dgm:prSet presAssocID="{5DA30796-6988-46A1-8C11-B6E23C78745E}" presName="dummy" presStyleCnt="0"/>
      <dgm:spPr/>
    </dgm:pt>
    <dgm:pt modelId="{4F710022-0B1D-4371-B566-EA47CC0B76DD}" type="pres">
      <dgm:prSet presAssocID="{53DE06B2-C75E-4F1D-8CE1-0D7C7CB5F81E}" presName="sibTrans" presStyleLbl="sibTrans2D1" presStyleIdx="1" presStyleCnt="4"/>
      <dgm:spPr/>
      <dgm:t>
        <a:bodyPr/>
        <a:lstStyle/>
        <a:p>
          <a:endParaRPr lang="fr-FR"/>
        </a:p>
      </dgm:t>
    </dgm:pt>
    <dgm:pt modelId="{9A0C1BF0-A518-4EF7-A049-DDCFE3D94A26}" type="pres">
      <dgm:prSet presAssocID="{9230125E-2290-49AE-ADC8-B810CAFC9B51}" presName="node" presStyleLbl="node1" presStyleIdx="2" presStyleCnt="4">
        <dgm:presLayoutVars>
          <dgm:bulletEnabled val="1"/>
        </dgm:presLayoutVars>
      </dgm:prSet>
      <dgm:spPr/>
      <dgm:t>
        <a:bodyPr/>
        <a:lstStyle/>
        <a:p>
          <a:endParaRPr lang="fr-FR"/>
        </a:p>
      </dgm:t>
    </dgm:pt>
    <dgm:pt modelId="{795718C1-693E-4490-AF04-3DA822F30D2C}" type="pres">
      <dgm:prSet presAssocID="{9230125E-2290-49AE-ADC8-B810CAFC9B51}" presName="dummy" presStyleCnt="0"/>
      <dgm:spPr/>
    </dgm:pt>
    <dgm:pt modelId="{E9B1A77F-2D2A-469B-8536-12383DCED109}" type="pres">
      <dgm:prSet presAssocID="{9FF3F3B2-8BD1-49A4-875C-8A79CE216CE6}" presName="sibTrans" presStyleLbl="sibTrans2D1" presStyleIdx="2" presStyleCnt="4"/>
      <dgm:spPr/>
      <dgm:t>
        <a:bodyPr/>
        <a:lstStyle/>
        <a:p>
          <a:endParaRPr lang="fr-FR"/>
        </a:p>
      </dgm:t>
    </dgm:pt>
    <dgm:pt modelId="{005070E7-DAAC-4DC4-A42E-718E1B8EA0E5}" type="pres">
      <dgm:prSet presAssocID="{6A778EE5-C1B9-4416-A22B-9F48FEE6A8DA}" presName="node" presStyleLbl="node1" presStyleIdx="3" presStyleCnt="4">
        <dgm:presLayoutVars>
          <dgm:bulletEnabled val="1"/>
        </dgm:presLayoutVars>
      </dgm:prSet>
      <dgm:spPr/>
      <dgm:t>
        <a:bodyPr/>
        <a:lstStyle/>
        <a:p>
          <a:endParaRPr lang="fr-FR"/>
        </a:p>
      </dgm:t>
    </dgm:pt>
    <dgm:pt modelId="{894248A7-8318-428B-A003-E2A2FD809F6F}" type="pres">
      <dgm:prSet presAssocID="{6A778EE5-C1B9-4416-A22B-9F48FEE6A8DA}" presName="dummy" presStyleCnt="0"/>
      <dgm:spPr/>
    </dgm:pt>
    <dgm:pt modelId="{B350530F-6355-4A27-BEB1-D8768CA051B8}" type="pres">
      <dgm:prSet presAssocID="{EF96FA0B-6E18-4FFF-A942-7037577AEAC8}" presName="sibTrans" presStyleLbl="sibTrans2D1" presStyleIdx="3" presStyleCnt="4"/>
      <dgm:spPr/>
      <dgm:t>
        <a:bodyPr/>
        <a:lstStyle/>
        <a:p>
          <a:endParaRPr lang="fr-FR"/>
        </a:p>
      </dgm:t>
    </dgm:pt>
  </dgm:ptLst>
  <dgm:cxnLst>
    <dgm:cxn modelId="{8140E308-47E8-4A0D-9E53-4B07D84E7840}" type="presOf" srcId="{04A5FD67-64BE-4051-AB47-B1F2AF82E48E}" destId="{B7F7F509-1BB2-44F4-98F5-11A6EA0B3B88}" srcOrd="0" destOrd="0" presId="urn:microsoft.com/office/officeart/2005/8/layout/radial6"/>
    <dgm:cxn modelId="{C01B5614-E281-4B5A-9F40-D57170E33F71}" type="presOf" srcId="{6A778EE5-C1B9-4416-A22B-9F48FEE6A8DA}" destId="{005070E7-DAAC-4DC4-A42E-718E1B8EA0E5}" srcOrd="0" destOrd="0" presId="urn:microsoft.com/office/officeart/2005/8/layout/radial6"/>
    <dgm:cxn modelId="{632B639E-F5F6-4B3C-A3F7-0A3A9908CA99}" type="presOf" srcId="{0B10FAFD-074B-4196-9617-E2BAA9A7DF95}" destId="{463F5CE8-07CA-4B77-80AF-A7B234FA1370}" srcOrd="0" destOrd="0" presId="urn:microsoft.com/office/officeart/2005/8/layout/radial6"/>
    <dgm:cxn modelId="{80F399E9-175D-453C-9305-962E61CDDD88}" type="presOf" srcId="{9FF3F3B2-8BD1-49A4-875C-8A79CE216CE6}" destId="{E9B1A77F-2D2A-469B-8536-12383DCED109}" srcOrd="0" destOrd="0" presId="urn:microsoft.com/office/officeart/2005/8/layout/radial6"/>
    <dgm:cxn modelId="{615BE931-CB07-4044-B59D-C2089A836E15}" srcId="{585634E8-0CA0-43AB-BE27-50E880147E15}" destId="{6A778EE5-C1B9-4416-A22B-9F48FEE6A8DA}" srcOrd="3" destOrd="0" parTransId="{727A2F3C-E7A6-4D26-8A08-5A748F553D3D}" sibTransId="{EF96FA0B-6E18-4FFF-A942-7037577AEAC8}"/>
    <dgm:cxn modelId="{948AF450-87D9-4750-B6E0-18A94168DF27}" srcId="{585634E8-0CA0-43AB-BE27-50E880147E15}" destId="{0B10FAFD-074B-4196-9617-E2BAA9A7DF95}" srcOrd="0" destOrd="0" parTransId="{B1EE1B33-FFCE-4C42-9FDF-FB28E48E5ABA}" sibTransId="{04A5FD67-64BE-4051-AB47-B1F2AF82E48E}"/>
    <dgm:cxn modelId="{12B2412F-0DB0-467A-8F50-A94506B41585}" srcId="{414CF96C-3701-40C7-BDAA-2BBA24DA0EC1}" destId="{585634E8-0CA0-43AB-BE27-50E880147E15}" srcOrd="0" destOrd="0" parTransId="{A81CBB47-7E76-49C2-ADDC-E97060E5FE76}" sibTransId="{E3D274BD-DBB5-4B64-A9AA-D2791A6AF9DD}"/>
    <dgm:cxn modelId="{ADA45B5F-5B40-4BDF-B3B3-725BF7B01C5D}" type="presOf" srcId="{585634E8-0CA0-43AB-BE27-50E880147E15}" destId="{1C9B2BF2-E885-4567-9028-F83CDC206082}" srcOrd="0" destOrd="0" presId="urn:microsoft.com/office/officeart/2005/8/layout/radial6"/>
    <dgm:cxn modelId="{E616A8CF-AB44-4245-943D-0B5EF984E2A9}" srcId="{585634E8-0CA0-43AB-BE27-50E880147E15}" destId="{9230125E-2290-49AE-ADC8-B810CAFC9B51}" srcOrd="2" destOrd="0" parTransId="{F12F6E76-2395-404C-B138-DE0B2189E22B}" sibTransId="{9FF3F3B2-8BD1-49A4-875C-8A79CE216CE6}"/>
    <dgm:cxn modelId="{98ADB9AB-FFA7-4C77-BC42-9819CAD41A75}" type="presOf" srcId="{5DA30796-6988-46A1-8C11-B6E23C78745E}" destId="{F36C7E4C-CEE3-48E8-A416-E0C49EA4126E}" srcOrd="0" destOrd="0" presId="urn:microsoft.com/office/officeart/2005/8/layout/radial6"/>
    <dgm:cxn modelId="{1B09CD31-4D52-4812-BD37-C5D7BA338756}" type="presOf" srcId="{9230125E-2290-49AE-ADC8-B810CAFC9B51}" destId="{9A0C1BF0-A518-4EF7-A049-DDCFE3D94A26}" srcOrd="0" destOrd="0" presId="urn:microsoft.com/office/officeart/2005/8/layout/radial6"/>
    <dgm:cxn modelId="{80134069-6EA3-4134-A6D0-D92B208AEFBD}" srcId="{585634E8-0CA0-43AB-BE27-50E880147E15}" destId="{5DA30796-6988-46A1-8C11-B6E23C78745E}" srcOrd="1" destOrd="0" parTransId="{70017452-1A26-4614-A98D-B3761416CA06}" sibTransId="{53DE06B2-C75E-4F1D-8CE1-0D7C7CB5F81E}"/>
    <dgm:cxn modelId="{2E71DD43-990C-4B89-9B81-CF146683AA40}" type="presOf" srcId="{EF96FA0B-6E18-4FFF-A942-7037577AEAC8}" destId="{B350530F-6355-4A27-BEB1-D8768CA051B8}" srcOrd="0" destOrd="0" presId="urn:microsoft.com/office/officeart/2005/8/layout/radial6"/>
    <dgm:cxn modelId="{F05F35C5-8563-4164-9041-50DFDC5C86E4}" type="presOf" srcId="{53DE06B2-C75E-4F1D-8CE1-0D7C7CB5F81E}" destId="{4F710022-0B1D-4371-B566-EA47CC0B76DD}" srcOrd="0" destOrd="0" presId="urn:microsoft.com/office/officeart/2005/8/layout/radial6"/>
    <dgm:cxn modelId="{8A7BB3E7-5922-46EA-8ED5-630933AAD038}" type="presOf" srcId="{414CF96C-3701-40C7-BDAA-2BBA24DA0EC1}" destId="{41A50A56-DD2F-4885-8201-C74D8FD2752D}" srcOrd="0" destOrd="0" presId="urn:microsoft.com/office/officeart/2005/8/layout/radial6"/>
    <dgm:cxn modelId="{7B5B4783-17E4-4B85-93AF-2A93F9370756}" type="presParOf" srcId="{41A50A56-DD2F-4885-8201-C74D8FD2752D}" destId="{1C9B2BF2-E885-4567-9028-F83CDC206082}" srcOrd="0" destOrd="0" presId="urn:microsoft.com/office/officeart/2005/8/layout/radial6"/>
    <dgm:cxn modelId="{B8A1F110-598A-4643-810F-BC0120DDBB18}" type="presParOf" srcId="{41A50A56-DD2F-4885-8201-C74D8FD2752D}" destId="{463F5CE8-07CA-4B77-80AF-A7B234FA1370}" srcOrd="1" destOrd="0" presId="urn:microsoft.com/office/officeart/2005/8/layout/radial6"/>
    <dgm:cxn modelId="{42CBCD0E-7D38-42DE-8551-3C4807BF2ED2}" type="presParOf" srcId="{41A50A56-DD2F-4885-8201-C74D8FD2752D}" destId="{BAEE1298-09F6-46C9-B452-68CDD6DD0DDD}" srcOrd="2" destOrd="0" presId="urn:microsoft.com/office/officeart/2005/8/layout/radial6"/>
    <dgm:cxn modelId="{8449E32D-1339-4BA4-8E76-03287381C1D1}" type="presParOf" srcId="{41A50A56-DD2F-4885-8201-C74D8FD2752D}" destId="{B7F7F509-1BB2-44F4-98F5-11A6EA0B3B88}" srcOrd="3" destOrd="0" presId="urn:microsoft.com/office/officeart/2005/8/layout/radial6"/>
    <dgm:cxn modelId="{77B7B42E-C5E9-458F-8A7E-D37F33BAF171}" type="presParOf" srcId="{41A50A56-DD2F-4885-8201-C74D8FD2752D}" destId="{F36C7E4C-CEE3-48E8-A416-E0C49EA4126E}" srcOrd="4" destOrd="0" presId="urn:microsoft.com/office/officeart/2005/8/layout/radial6"/>
    <dgm:cxn modelId="{41BE9F63-03B7-4953-A54B-A407DCC7716E}" type="presParOf" srcId="{41A50A56-DD2F-4885-8201-C74D8FD2752D}" destId="{6CADEED4-4947-4B4B-AD3F-7EBD86FEB03B}" srcOrd="5" destOrd="0" presId="urn:microsoft.com/office/officeart/2005/8/layout/radial6"/>
    <dgm:cxn modelId="{9545B978-7C5C-4D35-849E-BE7416F908AC}" type="presParOf" srcId="{41A50A56-DD2F-4885-8201-C74D8FD2752D}" destId="{4F710022-0B1D-4371-B566-EA47CC0B76DD}" srcOrd="6" destOrd="0" presId="urn:microsoft.com/office/officeart/2005/8/layout/radial6"/>
    <dgm:cxn modelId="{D16E65E2-0C30-483F-B506-2997F33311BB}" type="presParOf" srcId="{41A50A56-DD2F-4885-8201-C74D8FD2752D}" destId="{9A0C1BF0-A518-4EF7-A049-DDCFE3D94A26}" srcOrd="7" destOrd="0" presId="urn:microsoft.com/office/officeart/2005/8/layout/radial6"/>
    <dgm:cxn modelId="{491238C2-8FFD-4722-B8B8-3490F95B5379}" type="presParOf" srcId="{41A50A56-DD2F-4885-8201-C74D8FD2752D}" destId="{795718C1-693E-4490-AF04-3DA822F30D2C}" srcOrd="8" destOrd="0" presId="urn:microsoft.com/office/officeart/2005/8/layout/radial6"/>
    <dgm:cxn modelId="{83E5453A-732C-4144-993C-58C915AB84A2}" type="presParOf" srcId="{41A50A56-DD2F-4885-8201-C74D8FD2752D}" destId="{E9B1A77F-2D2A-469B-8536-12383DCED109}" srcOrd="9" destOrd="0" presId="urn:microsoft.com/office/officeart/2005/8/layout/radial6"/>
    <dgm:cxn modelId="{B12E4398-AE28-4113-B2DB-11AF98D365BD}" type="presParOf" srcId="{41A50A56-DD2F-4885-8201-C74D8FD2752D}" destId="{005070E7-DAAC-4DC4-A42E-718E1B8EA0E5}" srcOrd="10" destOrd="0" presId="urn:microsoft.com/office/officeart/2005/8/layout/radial6"/>
    <dgm:cxn modelId="{D4E7B3F8-0096-4AF4-9D4D-304A42CD8965}" type="presParOf" srcId="{41A50A56-DD2F-4885-8201-C74D8FD2752D}" destId="{894248A7-8318-428B-A003-E2A2FD809F6F}" srcOrd="11" destOrd="0" presId="urn:microsoft.com/office/officeart/2005/8/layout/radial6"/>
    <dgm:cxn modelId="{5F81231E-2C4F-49C2-8AB8-2B812AE63327}" type="presParOf" srcId="{41A50A56-DD2F-4885-8201-C74D8FD2752D}" destId="{B350530F-6355-4A27-BEB1-D8768CA051B8}"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652F01-5FEF-4E25-9327-BD4E4C43CFEA}" type="doc">
      <dgm:prSet loTypeId="urn:microsoft.com/office/officeart/2005/8/layout/hProcess11" loCatId="process" qsTypeId="urn:microsoft.com/office/officeart/2005/8/quickstyle/simple2" qsCatId="simple" csTypeId="urn:microsoft.com/office/officeart/2005/8/colors/accent1_2" csCatId="accent1" phldr="1"/>
      <dgm:spPr/>
    </dgm:pt>
    <dgm:pt modelId="{F5A05FD6-92D7-4F0F-B8D5-EADBE3D6F30B}">
      <dgm:prSet phldrT="[Texte]"/>
      <dgm:spPr/>
      <dgm:t>
        <a:bodyPr/>
        <a:lstStyle/>
        <a:p>
          <a:r>
            <a:rPr lang="fr-FR" b="1" dirty="0" smtClean="0"/>
            <a:t>IV avant JC (Scytale)</a:t>
          </a:r>
          <a:endParaRPr lang="fr-FR" b="1" dirty="0"/>
        </a:p>
      </dgm:t>
    </dgm:pt>
    <dgm:pt modelId="{F7D672A5-4DD5-410D-80DC-2800261B4979}" type="parTrans" cxnId="{C562661F-F83C-4E40-A2C2-8B63734D4ACC}">
      <dgm:prSet/>
      <dgm:spPr/>
      <dgm:t>
        <a:bodyPr/>
        <a:lstStyle/>
        <a:p>
          <a:endParaRPr lang="fr-FR"/>
        </a:p>
      </dgm:t>
    </dgm:pt>
    <dgm:pt modelId="{A5182566-92E0-41A1-BFD9-14B2E990A318}" type="sibTrans" cxnId="{C562661F-F83C-4E40-A2C2-8B63734D4ACC}">
      <dgm:prSet/>
      <dgm:spPr/>
      <dgm:t>
        <a:bodyPr/>
        <a:lstStyle/>
        <a:p>
          <a:endParaRPr lang="fr-FR"/>
        </a:p>
      </dgm:t>
    </dgm:pt>
    <dgm:pt modelId="{7EA1137C-9AC3-4F07-9C98-19947F6604AA}">
      <dgm:prSet phldrT="[Texte]"/>
      <dgm:spPr/>
      <dgm:t>
        <a:bodyPr/>
        <a:lstStyle/>
        <a:p>
          <a:r>
            <a:rPr lang="fr-FR" b="1" i="0" dirty="0" smtClean="0"/>
            <a:t>58 avant JC (César)</a:t>
          </a:r>
          <a:endParaRPr lang="fr-FR" b="1" i="0" dirty="0"/>
        </a:p>
      </dgm:t>
    </dgm:pt>
    <dgm:pt modelId="{6720F57B-D8BD-4EB4-B0F0-610EE11ED469}" type="parTrans" cxnId="{FDBE784C-E6C6-48BD-B976-3F526FC8174C}">
      <dgm:prSet/>
      <dgm:spPr/>
      <dgm:t>
        <a:bodyPr/>
        <a:lstStyle/>
        <a:p>
          <a:endParaRPr lang="fr-FR"/>
        </a:p>
      </dgm:t>
    </dgm:pt>
    <dgm:pt modelId="{AF9414B3-E47B-48E7-807F-5E51EE812C9C}" type="sibTrans" cxnId="{FDBE784C-E6C6-48BD-B976-3F526FC8174C}">
      <dgm:prSet/>
      <dgm:spPr/>
      <dgm:t>
        <a:bodyPr/>
        <a:lstStyle/>
        <a:p>
          <a:endParaRPr lang="fr-FR"/>
        </a:p>
      </dgm:t>
    </dgm:pt>
    <dgm:pt modelId="{B736994E-02C5-4673-8B6E-17D40F086CE3}">
      <dgm:prSet phldrT="[Texte]"/>
      <dgm:spPr/>
      <dgm:t>
        <a:bodyPr/>
        <a:lstStyle/>
        <a:p>
          <a:r>
            <a:rPr lang="fr-FR" b="1" dirty="0" smtClean="0"/>
            <a:t>1586 (Vigenère)</a:t>
          </a:r>
          <a:endParaRPr lang="fr-FR" b="1" dirty="0"/>
        </a:p>
      </dgm:t>
    </dgm:pt>
    <dgm:pt modelId="{4899BE8A-AA51-465E-91B8-FF0F78CDB81F}" type="parTrans" cxnId="{09195A08-0E42-4824-B4B6-4879D19F0917}">
      <dgm:prSet/>
      <dgm:spPr/>
      <dgm:t>
        <a:bodyPr/>
        <a:lstStyle/>
        <a:p>
          <a:endParaRPr lang="fr-FR"/>
        </a:p>
      </dgm:t>
    </dgm:pt>
    <dgm:pt modelId="{82DCB33B-A4D2-4E00-ADF4-8CD81BFFCE9B}" type="sibTrans" cxnId="{09195A08-0E42-4824-B4B6-4879D19F0917}">
      <dgm:prSet/>
      <dgm:spPr/>
      <dgm:t>
        <a:bodyPr/>
        <a:lstStyle/>
        <a:p>
          <a:endParaRPr lang="fr-FR"/>
        </a:p>
      </dgm:t>
    </dgm:pt>
    <dgm:pt modelId="{3E719C54-C7E9-42A5-8775-93C34E44BE6D}">
      <dgm:prSet phldrT="[Texte]"/>
      <dgm:spPr/>
      <dgm:t>
        <a:bodyPr/>
        <a:lstStyle/>
        <a:p>
          <a:r>
            <a:rPr lang="fr-FR" b="1" i="0" dirty="0" smtClean="0"/>
            <a:t>1</a:t>
          </a:r>
          <a:r>
            <a:rPr lang="fr-FR" b="1" i="0" baseline="30000" dirty="0" smtClean="0"/>
            <a:t>ere</a:t>
          </a:r>
          <a:r>
            <a:rPr lang="fr-FR" b="1" i="0" dirty="0" smtClean="0"/>
            <a:t> guerre mondiale </a:t>
          </a:r>
          <a:r>
            <a:rPr lang="fr-FR" b="1" dirty="0" err="1" smtClean="0"/>
            <a:t>Enigma</a:t>
          </a:r>
          <a:endParaRPr lang="fr-FR" b="1" dirty="0"/>
        </a:p>
      </dgm:t>
    </dgm:pt>
    <dgm:pt modelId="{548A2B82-55BA-4DA8-9909-40491196D106}" type="parTrans" cxnId="{695FCC92-A252-48E8-B3E8-C3C58AD684B6}">
      <dgm:prSet/>
      <dgm:spPr/>
      <dgm:t>
        <a:bodyPr/>
        <a:lstStyle/>
        <a:p>
          <a:endParaRPr lang="fr-FR"/>
        </a:p>
      </dgm:t>
    </dgm:pt>
    <dgm:pt modelId="{AF63233F-49ED-4DC6-8B10-FB03C731793D}" type="sibTrans" cxnId="{695FCC92-A252-48E8-B3E8-C3C58AD684B6}">
      <dgm:prSet/>
      <dgm:spPr/>
      <dgm:t>
        <a:bodyPr/>
        <a:lstStyle/>
        <a:p>
          <a:endParaRPr lang="fr-FR"/>
        </a:p>
      </dgm:t>
    </dgm:pt>
    <dgm:pt modelId="{40CE1ED2-32A3-40CD-91DA-B07860E88A6E}">
      <dgm:prSet phldrT="[Texte]"/>
      <dgm:spPr/>
      <dgm:t>
        <a:bodyPr/>
        <a:lstStyle/>
        <a:p>
          <a:r>
            <a:rPr lang="fr-FR" b="1" dirty="0" smtClean="0"/>
            <a:t>Moderne DES…</a:t>
          </a:r>
          <a:endParaRPr lang="fr-FR" b="1" dirty="0"/>
        </a:p>
      </dgm:t>
    </dgm:pt>
    <dgm:pt modelId="{0B945E0E-E633-4495-8D55-B88D2FF5DC12}" type="parTrans" cxnId="{038F89D9-B698-4E7C-9937-3421F3D5E530}">
      <dgm:prSet/>
      <dgm:spPr/>
      <dgm:t>
        <a:bodyPr/>
        <a:lstStyle/>
        <a:p>
          <a:endParaRPr lang="fr-FR"/>
        </a:p>
      </dgm:t>
    </dgm:pt>
    <dgm:pt modelId="{729F6519-21DF-45C7-A067-75A528BC1F02}" type="sibTrans" cxnId="{038F89D9-B698-4E7C-9937-3421F3D5E530}">
      <dgm:prSet/>
      <dgm:spPr/>
      <dgm:t>
        <a:bodyPr/>
        <a:lstStyle/>
        <a:p>
          <a:endParaRPr lang="fr-FR"/>
        </a:p>
      </dgm:t>
    </dgm:pt>
    <dgm:pt modelId="{2EB05E12-78AA-4B86-971A-91235494AA2B}">
      <dgm:prSet phldrT="[Texte]"/>
      <dgm:spPr/>
      <dgm:t>
        <a:bodyPr/>
        <a:lstStyle/>
        <a:p>
          <a:r>
            <a:rPr lang="fr-FR" b="1" dirty="0" smtClean="0"/>
            <a:t>Cryptanalyse AL-KINDI</a:t>
          </a:r>
          <a:endParaRPr lang="fr-FR" b="1" dirty="0"/>
        </a:p>
      </dgm:t>
    </dgm:pt>
    <dgm:pt modelId="{2AAB11C0-9A5C-4A0C-B088-DA70DBD0470F}" type="parTrans" cxnId="{C2BD3C03-8A81-4F7F-BCE0-CBE2D44882AB}">
      <dgm:prSet/>
      <dgm:spPr/>
      <dgm:t>
        <a:bodyPr/>
        <a:lstStyle/>
        <a:p>
          <a:endParaRPr lang="fr-FR"/>
        </a:p>
      </dgm:t>
    </dgm:pt>
    <dgm:pt modelId="{91021C15-6DCE-4949-A6C4-06AB48E11616}" type="sibTrans" cxnId="{C2BD3C03-8A81-4F7F-BCE0-CBE2D44882AB}">
      <dgm:prSet/>
      <dgm:spPr/>
      <dgm:t>
        <a:bodyPr/>
        <a:lstStyle/>
        <a:p>
          <a:endParaRPr lang="fr-FR"/>
        </a:p>
      </dgm:t>
    </dgm:pt>
    <dgm:pt modelId="{D2A2BDA0-B999-4763-A155-4BA43BDFCA02}" type="pres">
      <dgm:prSet presAssocID="{F0652F01-5FEF-4E25-9327-BD4E4C43CFEA}" presName="Name0" presStyleCnt="0">
        <dgm:presLayoutVars>
          <dgm:dir/>
          <dgm:resizeHandles val="exact"/>
        </dgm:presLayoutVars>
      </dgm:prSet>
      <dgm:spPr/>
    </dgm:pt>
    <dgm:pt modelId="{1AD8C0E0-22EA-4843-A97F-F82AFBBB2F1C}" type="pres">
      <dgm:prSet presAssocID="{F0652F01-5FEF-4E25-9327-BD4E4C43CFEA}" presName="arrow" presStyleLbl="bgShp" presStyleIdx="0" presStyleCnt="1"/>
      <dgm:spPr/>
    </dgm:pt>
    <dgm:pt modelId="{9D828CFD-2032-4639-A63D-348F5AB18AB4}" type="pres">
      <dgm:prSet presAssocID="{F0652F01-5FEF-4E25-9327-BD4E4C43CFEA}" presName="points" presStyleCnt="0"/>
      <dgm:spPr/>
    </dgm:pt>
    <dgm:pt modelId="{1A704F75-5F16-4598-B7AF-7C2125EA3E1E}" type="pres">
      <dgm:prSet presAssocID="{F5A05FD6-92D7-4F0F-B8D5-EADBE3D6F30B}" presName="compositeA" presStyleCnt="0"/>
      <dgm:spPr/>
    </dgm:pt>
    <dgm:pt modelId="{354D96F5-4ED1-4599-B9D4-787E7AC2A4A1}" type="pres">
      <dgm:prSet presAssocID="{F5A05FD6-92D7-4F0F-B8D5-EADBE3D6F30B}" presName="textA" presStyleLbl="revTx" presStyleIdx="0" presStyleCnt="6">
        <dgm:presLayoutVars>
          <dgm:bulletEnabled val="1"/>
        </dgm:presLayoutVars>
      </dgm:prSet>
      <dgm:spPr/>
      <dgm:t>
        <a:bodyPr/>
        <a:lstStyle/>
        <a:p>
          <a:endParaRPr lang="fr-FR"/>
        </a:p>
      </dgm:t>
    </dgm:pt>
    <dgm:pt modelId="{65A6ED3D-5D66-4CC2-948B-14AE91804F89}" type="pres">
      <dgm:prSet presAssocID="{F5A05FD6-92D7-4F0F-B8D5-EADBE3D6F30B}" presName="circleA" presStyleLbl="node1" presStyleIdx="0" presStyleCnt="6"/>
      <dgm:spPr/>
    </dgm:pt>
    <dgm:pt modelId="{B407B9F0-317F-47FD-88E1-1FE95CF445B0}" type="pres">
      <dgm:prSet presAssocID="{F5A05FD6-92D7-4F0F-B8D5-EADBE3D6F30B}" presName="spaceA" presStyleCnt="0"/>
      <dgm:spPr/>
    </dgm:pt>
    <dgm:pt modelId="{E650226A-EE37-4DF1-8164-ADCE6CBFC815}" type="pres">
      <dgm:prSet presAssocID="{A5182566-92E0-41A1-BFD9-14B2E990A318}" presName="space" presStyleCnt="0"/>
      <dgm:spPr/>
    </dgm:pt>
    <dgm:pt modelId="{CE693D4D-08BC-464A-AEE6-F6FE395F6DA9}" type="pres">
      <dgm:prSet presAssocID="{7EA1137C-9AC3-4F07-9C98-19947F6604AA}" presName="compositeB" presStyleCnt="0"/>
      <dgm:spPr/>
    </dgm:pt>
    <dgm:pt modelId="{9853527E-3E8D-48D1-84F0-04C0C1A1A3F2}" type="pres">
      <dgm:prSet presAssocID="{7EA1137C-9AC3-4F07-9C98-19947F6604AA}" presName="textB" presStyleLbl="revTx" presStyleIdx="1" presStyleCnt="6">
        <dgm:presLayoutVars>
          <dgm:bulletEnabled val="1"/>
        </dgm:presLayoutVars>
      </dgm:prSet>
      <dgm:spPr/>
      <dgm:t>
        <a:bodyPr/>
        <a:lstStyle/>
        <a:p>
          <a:endParaRPr lang="fr-FR"/>
        </a:p>
      </dgm:t>
    </dgm:pt>
    <dgm:pt modelId="{4A91C7CF-9884-4E04-B69E-4D01FE431450}" type="pres">
      <dgm:prSet presAssocID="{7EA1137C-9AC3-4F07-9C98-19947F6604AA}" presName="circleB" presStyleLbl="node1" presStyleIdx="1" presStyleCnt="6"/>
      <dgm:spPr/>
    </dgm:pt>
    <dgm:pt modelId="{21C9E0DD-1A6D-491D-BE9F-0EAC85E6B418}" type="pres">
      <dgm:prSet presAssocID="{7EA1137C-9AC3-4F07-9C98-19947F6604AA}" presName="spaceB" presStyleCnt="0"/>
      <dgm:spPr/>
    </dgm:pt>
    <dgm:pt modelId="{D85A12BB-E065-41F3-9B10-DB66FC485A63}" type="pres">
      <dgm:prSet presAssocID="{AF9414B3-E47B-48E7-807F-5E51EE812C9C}" presName="space" presStyleCnt="0"/>
      <dgm:spPr/>
    </dgm:pt>
    <dgm:pt modelId="{20DFA74A-BF04-4781-BF28-600E3E4FB6D3}" type="pres">
      <dgm:prSet presAssocID="{2EB05E12-78AA-4B86-971A-91235494AA2B}" presName="compositeA" presStyleCnt="0"/>
      <dgm:spPr/>
    </dgm:pt>
    <dgm:pt modelId="{3C55B8B4-9CB5-4952-9B25-AC8996EAC169}" type="pres">
      <dgm:prSet presAssocID="{2EB05E12-78AA-4B86-971A-91235494AA2B}" presName="textA" presStyleLbl="revTx" presStyleIdx="2" presStyleCnt="6">
        <dgm:presLayoutVars>
          <dgm:bulletEnabled val="1"/>
        </dgm:presLayoutVars>
      </dgm:prSet>
      <dgm:spPr/>
      <dgm:t>
        <a:bodyPr/>
        <a:lstStyle/>
        <a:p>
          <a:endParaRPr lang="fr-FR"/>
        </a:p>
      </dgm:t>
    </dgm:pt>
    <dgm:pt modelId="{76610013-B4CD-42B1-BE58-001CEF10D1F8}" type="pres">
      <dgm:prSet presAssocID="{2EB05E12-78AA-4B86-971A-91235494AA2B}" presName="circleA" presStyleLbl="node1" presStyleIdx="2" presStyleCnt="6"/>
      <dgm:spPr/>
    </dgm:pt>
    <dgm:pt modelId="{395FD6D6-1EE3-44BF-AAC9-0F909637F026}" type="pres">
      <dgm:prSet presAssocID="{2EB05E12-78AA-4B86-971A-91235494AA2B}" presName="spaceA" presStyleCnt="0"/>
      <dgm:spPr/>
    </dgm:pt>
    <dgm:pt modelId="{BE138A50-529D-4C7E-82CE-18C636AC1E38}" type="pres">
      <dgm:prSet presAssocID="{91021C15-6DCE-4949-A6C4-06AB48E11616}" presName="space" presStyleCnt="0"/>
      <dgm:spPr/>
    </dgm:pt>
    <dgm:pt modelId="{F5B11801-392E-45B2-A5C6-EEFA645E7C82}" type="pres">
      <dgm:prSet presAssocID="{B736994E-02C5-4673-8B6E-17D40F086CE3}" presName="compositeB" presStyleCnt="0"/>
      <dgm:spPr/>
    </dgm:pt>
    <dgm:pt modelId="{5B27DDF9-6179-4B62-A07B-47F83A0FBFF7}" type="pres">
      <dgm:prSet presAssocID="{B736994E-02C5-4673-8B6E-17D40F086CE3}" presName="textB" presStyleLbl="revTx" presStyleIdx="3" presStyleCnt="6">
        <dgm:presLayoutVars>
          <dgm:bulletEnabled val="1"/>
        </dgm:presLayoutVars>
      </dgm:prSet>
      <dgm:spPr/>
      <dgm:t>
        <a:bodyPr/>
        <a:lstStyle/>
        <a:p>
          <a:endParaRPr lang="fr-FR"/>
        </a:p>
      </dgm:t>
    </dgm:pt>
    <dgm:pt modelId="{26D17549-AA90-4784-9BEF-97AFEB9D9577}" type="pres">
      <dgm:prSet presAssocID="{B736994E-02C5-4673-8B6E-17D40F086CE3}" presName="circleB" presStyleLbl="node1" presStyleIdx="3" presStyleCnt="6"/>
      <dgm:spPr/>
    </dgm:pt>
    <dgm:pt modelId="{6897D7C1-B9BA-45E7-8752-13114B121132}" type="pres">
      <dgm:prSet presAssocID="{B736994E-02C5-4673-8B6E-17D40F086CE3}" presName="spaceB" presStyleCnt="0"/>
      <dgm:spPr/>
    </dgm:pt>
    <dgm:pt modelId="{043B7C9F-C143-4EA6-9E0A-03FB4D44E1EF}" type="pres">
      <dgm:prSet presAssocID="{82DCB33B-A4D2-4E00-ADF4-8CD81BFFCE9B}" presName="space" presStyleCnt="0"/>
      <dgm:spPr/>
    </dgm:pt>
    <dgm:pt modelId="{F9036A5C-A924-43EB-A78D-F50DDE239BD7}" type="pres">
      <dgm:prSet presAssocID="{3E719C54-C7E9-42A5-8775-93C34E44BE6D}" presName="compositeA" presStyleCnt="0"/>
      <dgm:spPr/>
    </dgm:pt>
    <dgm:pt modelId="{BB305C3D-2CDC-4FAB-9D6C-FF7B464828A6}" type="pres">
      <dgm:prSet presAssocID="{3E719C54-C7E9-42A5-8775-93C34E44BE6D}" presName="textA" presStyleLbl="revTx" presStyleIdx="4" presStyleCnt="6" custLinFactNeighborX="49480">
        <dgm:presLayoutVars>
          <dgm:bulletEnabled val="1"/>
        </dgm:presLayoutVars>
      </dgm:prSet>
      <dgm:spPr/>
      <dgm:t>
        <a:bodyPr/>
        <a:lstStyle/>
        <a:p>
          <a:endParaRPr lang="fr-FR"/>
        </a:p>
      </dgm:t>
    </dgm:pt>
    <dgm:pt modelId="{EF47FEED-8ACF-4478-9227-380C7AB163F8}" type="pres">
      <dgm:prSet presAssocID="{3E719C54-C7E9-42A5-8775-93C34E44BE6D}" presName="circleA" presStyleLbl="node1" presStyleIdx="4" presStyleCnt="6" custLinFactX="200000" custLinFactNeighborX="256023"/>
      <dgm:spPr/>
    </dgm:pt>
    <dgm:pt modelId="{FB2CA66D-2E90-4784-94D6-609BFC0FDC2B}" type="pres">
      <dgm:prSet presAssocID="{3E719C54-C7E9-42A5-8775-93C34E44BE6D}" presName="spaceA" presStyleCnt="0"/>
      <dgm:spPr/>
    </dgm:pt>
    <dgm:pt modelId="{3B5BA66E-2661-40C4-B71F-415CE0DCF85B}" type="pres">
      <dgm:prSet presAssocID="{AF63233F-49ED-4DC6-8B10-FB03C731793D}" presName="space" presStyleCnt="0"/>
      <dgm:spPr/>
    </dgm:pt>
    <dgm:pt modelId="{E59A55B1-C567-40AB-9C23-024205BCCFCE}" type="pres">
      <dgm:prSet presAssocID="{40CE1ED2-32A3-40CD-91DA-B07860E88A6E}" presName="compositeB" presStyleCnt="0"/>
      <dgm:spPr/>
    </dgm:pt>
    <dgm:pt modelId="{DA1BD6DA-502A-4CB9-B3DB-399EC8C0B49E}" type="pres">
      <dgm:prSet presAssocID="{40CE1ED2-32A3-40CD-91DA-B07860E88A6E}" presName="textB" presStyleLbl="revTx" presStyleIdx="5" presStyleCnt="6" custLinFactNeighborX="65641">
        <dgm:presLayoutVars>
          <dgm:bulletEnabled val="1"/>
        </dgm:presLayoutVars>
      </dgm:prSet>
      <dgm:spPr/>
      <dgm:t>
        <a:bodyPr/>
        <a:lstStyle/>
        <a:p>
          <a:endParaRPr lang="fr-FR"/>
        </a:p>
      </dgm:t>
    </dgm:pt>
    <dgm:pt modelId="{B2C96827-2A57-47D9-996B-610931FBD3C9}" type="pres">
      <dgm:prSet presAssocID="{40CE1ED2-32A3-40CD-91DA-B07860E88A6E}" presName="circleB" presStyleLbl="node1" presStyleIdx="5" presStyleCnt="6" custLinFactX="300000" custLinFactNeighborX="366110"/>
      <dgm:spPr/>
    </dgm:pt>
    <dgm:pt modelId="{9ECBDF33-1149-45AE-B5D5-210CF5B97CEF}" type="pres">
      <dgm:prSet presAssocID="{40CE1ED2-32A3-40CD-91DA-B07860E88A6E}" presName="spaceB" presStyleCnt="0"/>
      <dgm:spPr/>
    </dgm:pt>
  </dgm:ptLst>
  <dgm:cxnLst>
    <dgm:cxn modelId="{09195A08-0E42-4824-B4B6-4879D19F0917}" srcId="{F0652F01-5FEF-4E25-9327-BD4E4C43CFEA}" destId="{B736994E-02C5-4673-8B6E-17D40F086CE3}" srcOrd="3" destOrd="0" parTransId="{4899BE8A-AA51-465E-91B8-FF0F78CDB81F}" sibTransId="{82DCB33B-A4D2-4E00-ADF4-8CD81BFFCE9B}"/>
    <dgm:cxn modelId="{29F86F3B-5EF5-46AA-9B07-8FBB71426BE1}" type="presOf" srcId="{B736994E-02C5-4673-8B6E-17D40F086CE3}" destId="{5B27DDF9-6179-4B62-A07B-47F83A0FBFF7}" srcOrd="0" destOrd="0" presId="urn:microsoft.com/office/officeart/2005/8/layout/hProcess11"/>
    <dgm:cxn modelId="{837BC572-7311-4F97-BA6B-DAFCA9F7ABE0}" type="presOf" srcId="{40CE1ED2-32A3-40CD-91DA-B07860E88A6E}" destId="{DA1BD6DA-502A-4CB9-B3DB-399EC8C0B49E}" srcOrd="0" destOrd="0" presId="urn:microsoft.com/office/officeart/2005/8/layout/hProcess11"/>
    <dgm:cxn modelId="{5875B8CF-004E-407E-A81B-C10AA87ED567}" type="presOf" srcId="{2EB05E12-78AA-4B86-971A-91235494AA2B}" destId="{3C55B8B4-9CB5-4952-9B25-AC8996EAC169}" srcOrd="0" destOrd="0" presId="urn:microsoft.com/office/officeart/2005/8/layout/hProcess11"/>
    <dgm:cxn modelId="{C562661F-F83C-4E40-A2C2-8B63734D4ACC}" srcId="{F0652F01-5FEF-4E25-9327-BD4E4C43CFEA}" destId="{F5A05FD6-92D7-4F0F-B8D5-EADBE3D6F30B}" srcOrd="0" destOrd="0" parTransId="{F7D672A5-4DD5-410D-80DC-2800261B4979}" sibTransId="{A5182566-92E0-41A1-BFD9-14B2E990A318}"/>
    <dgm:cxn modelId="{695FCC92-A252-48E8-B3E8-C3C58AD684B6}" srcId="{F0652F01-5FEF-4E25-9327-BD4E4C43CFEA}" destId="{3E719C54-C7E9-42A5-8775-93C34E44BE6D}" srcOrd="4" destOrd="0" parTransId="{548A2B82-55BA-4DA8-9909-40491196D106}" sibTransId="{AF63233F-49ED-4DC6-8B10-FB03C731793D}"/>
    <dgm:cxn modelId="{5D5530C7-702B-4CC0-B11C-B9F1F63E134C}" type="presOf" srcId="{7EA1137C-9AC3-4F07-9C98-19947F6604AA}" destId="{9853527E-3E8D-48D1-84F0-04C0C1A1A3F2}" srcOrd="0" destOrd="0" presId="urn:microsoft.com/office/officeart/2005/8/layout/hProcess11"/>
    <dgm:cxn modelId="{FDBE784C-E6C6-48BD-B976-3F526FC8174C}" srcId="{F0652F01-5FEF-4E25-9327-BD4E4C43CFEA}" destId="{7EA1137C-9AC3-4F07-9C98-19947F6604AA}" srcOrd="1" destOrd="0" parTransId="{6720F57B-D8BD-4EB4-B0F0-610EE11ED469}" sibTransId="{AF9414B3-E47B-48E7-807F-5E51EE812C9C}"/>
    <dgm:cxn modelId="{DF85FFA2-B31F-42B7-9C97-F76154703556}" type="presOf" srcId="{F5A05FD6-92D7-4F0F-B8D5-EADBE3D6F30B}" destId="{354D96F5-4ED1-4599-B9D4-787E7AC2A4A1}" srcOrd="0" destOrd="0" presId="urn:microsoft.com/office/officeart/2005/8/layout/hProcess11"/>
    <dgm:cxn modelId="{038F89D9-B698-4E7C-9937-3421F3D5E530}" srcId="{F0652F01-5FEF-4E25-9327-BD4E4C43CFEA}" destId="{40CE1ED2-32A3-40CD-91DA-B07860E88A6E}" srcOrd="5" destOrd="0" parTransId="{0B945E0E-E633-4495-8D55-B88D2FF5DC12}" sibTransId="{729F6519-21DF-45C7-A067-75A528BC1F02}"/>
    <dgm:cxn modelId="{905AC467-C2C9-4297-BBCC-DAA33292A5EE}" type="presOf" srcId="{3E719C54-C7E9-42A5-8775-93C34E44BE6D}" destId="{BB305C3D-2CDC-4FAB-9D6C-FF7B464828A6}" srcOrd="0" destOrd="0" presId="urn:microsoft.com/office/officeart/2005/8/layout/hProcess11"/>
    <dgm:cxn modelId="{D7CC4A35-2631-44B9-A898-DC291BC3C0EE}" type="presOf" srcId="{F0652F01-5FEF-4E25-9327-BD4E4C43CFEA}" destId="{D2A2BDA0-B999-4763-A155-4BA43BDFCA02}" srcOrd="0" destOrd="0" presId="urn:microsoft.com/office/officeart/2005/8/layout/hProcess11"/>
    <dgm:cxn modelId="{C2BD3C03-8A81-4F7F-BCE0-CBE2D44882AB}" srcId="{F0652F01-5FEF-4E25-9327-BD4E4C43CFEA}" destId="{2EB05E12-78AA-4B86-971A-91235494AA2B}" srcOrd="2" destOrd="0" parTransId="{2AAB11C0-9A5C-4A0C-B088-DA70DBD0470F}" sibTransId="{91021C15-6DCE-4949-A6C4-06AB48E11616}"/>
    <dgm:cxn modelId="{B1DB09D3-B355-43B4-9D6E-901BE43D1FDE}" type="presParOf" srcId="{D2A2BDA0-B999-4763-A155-4BA43BDFCA02}" destId="{1AD8C0E0-22EA-4843-A97F-F82AFBBB2F1C}" srcOrd="0" destOrd="0" presId="urn:microsoft.com/office/officeart/2005/8/layout/hProcess11"/>
    <dgm:cxn modelId="{45A0408F-D148-484C-B3BA-420B15C34405}" type="presParOf" srcId="{D2A2BDA0-B999-4763-A155-4BA43BDFCA02}" destId="{9D828CFD-2032-4639-A63D-348F5AB18AB4}" srcOrd="1" destOrd="0" presId="urn:microsoft.com/office/officeart/2005/8/layout/hProcess11"/>
    <dgm:cxn modelId="{63F89103-713F-44D5-9F13-3F7506FBC18F}" type="presParOf" srcId="{9D828CFD-2032-4639-A63D-348F5AB18AB4}" destId="{1A704F75-5F16-4598-B7AF-7C2125EA3E1E}" srcOrd="0" destOrd="0" presId="urn:microsoft.com/office/officeart/2005/8/layout/hProcess11"/>
    <dgm:cxn modelId="{CE6FC2F5-638F-4793-ABE8-7A55FA007FD5}" type="presParOf" srcId="{1A704F75-5F16-4598-B7AF-7C2125EA3E1E}" destId="{354D96F5-4ED1-4599-B9D4-787E7AC2A4A1}" srcOrd="0" destOrd="0" presId="urn:microsoft.com/office/officeart/2005/8/layout/hProcess11"/>
    <dgm:cxn modelId="{94820253-BD94-499D-8027-09CDD25568A8}" type="presParOf" srcId="{1A704F75-5F16-4598-B7AF-7C2125EA3E1E}" destId="{65A6ED3D-5D66-4CC2-948B-14AE91804F89}" srcOrd="1" destOrd="0" presId="urn:microsoft.com/office/officeart/2005/8/layout/hProcess11"/>
    <dgm:cxn modelId="{1E441CEA-82F2-4100-B601-D27FBCAAA025}" type="presParOf" srcId="{1A704F75-5F16-4598-B7AF-7C2125EA3E1E}" destId="{B407B9F0-317F-47FD-88E1-1FE95CF445B0}" srcOrd="2" destOrd="0" presId="urn:microsoft.com/office/officeart/2005/8/layout/hProcess11"/>
    <dgm:cxn modelId="{45E388B9-02D6-441E-85F6-0720016710C7}" type="presParOf" srcId="{9D828CFD-2032-4639-A63D-348F5AB18AB4}" destId="{E650226A-EE37-4DF1-8164-ADCE6CBFC815}" srcOrd="1" destOrd="0" presId="urn:microsoft.com/office/officeart/2005/8/layout/hProcess11"/>
    <dgm:cxn modelId="{6DC4BB44-ADE0-404D-B5F9-7BE993E5FB6F}" type="presParOf" srcId="{9D828CFD-2032-4639-A63D-348F5AB18AB4}" destId="{CE693D4D-08BC-464A-AEE6-F6FE395F6DA9}" srcOrd="2" destOrd="0" presId="urn:microsoft.com/office/officeart/2005/8/layout/hProcess11"/>
    <dgm:cxn modelId="{D96EE9A7-2BBF-4909-BD7C-313B67128A26}" type="presParOf" srcId="{CE693D4D-08BC-464A-AEE6-F6FE395F6DA9}" destId="{9853527E-3E8D-48D1-84F0-04C0C1A1A3F2}" srcOrd="0" destOrd="0" presId="urn:microsoft.com/office/officeart/2005/8/layout/hProcess11"/>
    <dgm:cxn modelId="{A0F98707-342D-4B98-92AE-10BD866670DF}" type="presParOf" srcId="{CE693D4D-08BC-464A-AEE6-F6FE395F6DA9}" destId="{4A91C7CF-9884-4E04-B69E-4D01FE431450}" srcOrd="1" destOrd="0" presId="urn:microsoft.com/office/officeart/2005/8/layout/hProcess11"/>
    <dgm:cxn modelId="{DF1757E3-0B4E-4849-BDF9-FF65ABCD3A79}" type="presParOf" srcId="{CE693D4D-08BC-464A-AEE6-F6FE395F6DA9}" destId="{21C9E0DD-1A6D-491D-BE9F-0EAC85E6B418}" srcOrd="2" destOrd="0" presId="urn:microsoft.com/office/officeart/2005/8/layout/hProcess11"/>
    <dgm:cxn modelId="{3EDA18BD-C5F8-4F75-84CB-3F46316C723D}" type="presParOf" srcId="{9D828CFD-2032-4639-A63D-348F5AB18AB4}" destId="{D85A12BB-E065-41F3-9B10-DB66FC485A63}" srcOrd="3" destOrd="0" presId="urn:microsoft.com/office/officeart/2005/8/layout/hProcess11"/>
    <dgm:cxn modelId="{394B2BA7-EB8F-4D3B-BDA2-B033BE500356}" type="presParOf" srcId="{9D828CFD-2032-4639-A63D-348F5AB18AB4}" destId="{20DFA74A-BF04-4781-BF28-600E3E4FB6D3}" srcOrd="4" destOrd="0" presId="urn:microsoft.com/office/officeart/2005/8/layout/hProcess11"/>
    <dgm:cxn modelId="{E03D6DA5-82E2-49A2-89A9-872272ABF426}" type="presParOf" srcId="{20DFA74A-BF04-4781-BF28-600E3E4FB6D3}" destId="{3C55B8B4-9CB5-4952-9B25-AC8996EAC169}" srcOrd="0" destOrd="0" presId="urn:microsoft.com/office/officeart/2005/8/layout/hProcess11"/>
    <dgm:cxn modelId="{6B0733B6-28B0-4F38-B1D7-0670643E2527}" type="presParOf" srcId="{20DFA74A-BF04-4781-BF28-600E3E4FB6D3}" destId="{76610013-B4CD-42B1-BE58-001CEF10D1F8}" srcOrd="1" destOrd="0" presId="urn:microsoft.com/office/officeart/2005/8/layout/hProcess11"/>
    <dgm:cxn modelId="{1B4097E3-88CD-4B00-86FF-3683D321DD83}" type="presParOf" srcId="{20DFA74A-BF04-4781-BF28-600E3E4FB6D3}" destId="{395FD6D6-1EE3-44BF-AAC9-0F909637F026}" srcOrd="2" destOrd="0" presId="urn:microsoft.com/office/officeart/2005/8/layout/hProcess11"/>
    <dgm:cxn modelId="{40D98831-CFF0-40B2-8082-514C375D92EC}" type="presParOf" srcId="{9D828CFD-2032-4639-A63D-348F5AB18AB4}" destId="{BE138A50-529D-4C7E-82CE-18C636AC1E38}" srcOrd="5" destOrd="0" presId="urn:microsoft.com/office/officeart/2005/8/layout/hProcess11"/>
    <dgm:cxn modelId="{D48F5E0C-FAF2-4B4A-9C6E-772DA0FE4ED6}" type="presParOf" srcId="{9D828CFD-2032-4639-A63D-348F5AB18AB4}" destId="{F5B11801-392E-45B2-A5C6-EEFA645E7C82}" srcOrd="6" destOrd="0" presId="urn:microsoft.com/office/officeart/2005/8/layout/hProcess11"/>
    <dgm:cxn modelId="{CCDBB93B-B52B-4BC1-81D6-2A9EEA8C6F17}" type="presParOf" srcId="{F5B11801-392E-45B2-A5C6-EEFA645E7C82}" destId="{5B27DDF9-6179-4B62-A07B-47F83A0FBFF7}" srcOrd="0" destOrd="0" presId="urn:microsoft.com/office/officeart/2005/8/layout/hProcess11"/>
    <dgm:cxn modelId="{B739089C-2CCF-4DEB-ACD1-48CE577685C8}" type="presParOf" srcId="{F5B11801-392E-45B2-A5C6-EEFA645E7C82}" destId="{26D17549-AA90-4784-9BEF-97AFEB9D9577}" srcOrd="1" destOrd="0" presId="urn:microsoft.com/office/officeart/2005/8/layout/hProcess11"/>
    <dgm:cxn modelId="{47E5F142-AD0D-4866-84F0-00101E016D5A}" type="presParOf" srcId="{F5B11801-392E-45B2-A5C6-EEFA645E7C82}" destId="{6897D7C1-B9BA-45E7-8752-13114B121132}" srcOrd="2" destOrd="0" presId="urn:microsoft.com/office/officeart/2005/8/layout/hProcess11"/>
    <dgm:cxn modelId="{C9320CD8-6BE4-405D-A14E-27DD9E28921C}" type="presParOf" srcId="{9D828CFD-2032-4639-A63D-348F5AB18AB4}" destId="{043B7C9F-C143-4EA6-9E0A-03FB4D44E1EF}" srcOrd="7" destOrd="0" presId="urn:microsoft.com/office/officeart/2005/8/layout/hProcess11"/>
    <dgm:cxn modelId="{5EF2D56E-D834-4694-897F-A667967AED6A}" type="presParOf" srcId="{9D828CFD-2032-4639-A63D-348F5AB18AB4}" destId="{F9036A5C-A924-43EB-A78D-F50DDE239BD7}" srcOrd="8" destOrd="0" presId="urn:microsoft.com/office/officeart/2005/8/layout/hProcess11"/>
    <dgm:cxn modelId="{9EBBFF01-2872-4988-85E8-160E3C97BFB2}" type="presParOf" srcId="{F9036A5C-A924-43EB-A78D-F50DDE239BD7}" destId="{BB305C3D-2CDC-4FAB-9D6C-FF7B464828A6}" srcOrd="0" destOrd="0" presId="urn:microsoft.com/office/officeart/2005/8/layout/hProcess11"/>
    <dgm:cxn modelId="{0F980213-68CC-4668-B00B-A02D3AEBCEBA}" type="presParOf" srcId="{F9036A5C-A924-43EB-A78D-F50DDE239BD7}" destId="{EF47FEED-8ACF-4478-9227-380C7AB163F8}" srcOrd="1" destOrd="0" presId="urn:microsoft.com/office/officeart/2005/8/layout/hProcess11"/>
    <dgm:cxn modelId="{75967DAC-1E8A-4DB3-979E-A03338B0AB10}" type="presParOf" srcId="{F9036A5C-A924-43EB-A78D-F50DDE239BD7}" destId="{FB2CA66D-2E90-4784-94D6-609BFC0FDC2B}" srcOrd="2" destOrd="0" presId="urn:microsoft.com/office/officeart/2005/8/layout/hProcess11"/>
    <dgm:cxn modelId="{120CD426-CDCA-43CF-B8C4-40FA476020B9}" type="presParOf" srcId="{9D828CFD-2032-4639-A63D-348F5AB18AB4}" destId="{3B5BA66E-2661-40C4-B71F-415CE0DCF85B}" srcOrd="9" destOrd="0" presId="urn:microsoft.com/office/officeart/2005/8/layout/hProcess11"/>
    <dgm:cxn modelId="{A17A35D6-F377-40E4-BA8A-82E847A3A54E}" type="presParOf" srcId="{9D828CFD-2032-4639-A63D-348F5AB18AB4}" destId="{E59A55B1-C567-40AB-9C23-024205BCCFCE}" srcOrd="10" destOrd="0" presId="urn:microsoft.com/office/officeart/2005/8/layout/hProcess11"/>
    <dgm:cxn modelId="{EA5EA627-DE35-4632-A538-FBE014079517}" type="presParOf" srcId="{E59A55B1-C567-40AB-9C23-024205BCCFCE}" destId="{DA1BD6DA-502A-4CB9-B3DB-399EC8C0B49E}" srcOrd="0" destOrd="0" presId="urn:microsoft.com/office/officeart/2005/8/layout/hProcess11"/>
    <dgm:cxn modelId="{08C4C868-3576-400B-9527-6D40574E155B}" type="presParOf" srcId="{E59A55B1-C567-40AB-9C23-024205BCCFCE}" destId="{B2C96827-2A57-47D9-996B-610931FBD3C9}" srcOrd="1" destOrd="0" presId="urn:microsoft.com/office/officeart/2005/8/layout/hProcess11"/>
    <dgm:cxn modelId="{43E0D223-C2B9-4B10-90C1-F1E259ED3E9F}" type="presParOf" srcId="{E59A55B1-C567-40AB-9C23-024205BCCFCE}" destId="{9ECBDF33-1149-45AE-B5D5-210CF5B97CEF}"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652F01-5FEF-4E25-9327-BD4E4C43CFEA}" type="doc">
      <dgm:prSet loTypeId="urn:microsoft.com/office/officeart/2005/8/layout/hProcess11" loCatId="process" qsTypeId="urn:microsoft.com/office/officeart/2005/8/quickstyle/simple2" qsCatId="simple" csTypeId="urn:microsoft.com/office/officeart/2005/8/colors/colorful1" csCatId="colorful" phldr="1"/>
      <dgm:spPr/>
    </dgm:pt>
    <dgm:pt modelId="{F5A05FD6-92D7-4F0F-B8D5-EADBE3D6F30B}">
      <dgm:prSet phldrT="[Texte]"/>
      <dgm:spPr/>
      <dgm:t>
        <a:bodyPr/>
        <a:lstStyle/>
        <a:p>
          <a:r>
            <a:rPr lang="fr-FR" b="1" dirty="0" smtClean="0"/>
            <a:t>IV avant JC (Scytale)</a:t>
          </a:r>
          <a:endParaRPr lang="fr-FR" b="1" dirty="0"/>
        </a:p>
      </dgm:t>
    </dgm:pt>
    <dgm:pt modelId="{F7D672A5-4DD5-410D-80DC-2800261B4979}" type="parTrans" cxnId="{C562661F-F83C-4E40-A2C2-8B63734D4ACC}">
      <dgm:prSet/>
      <dgm:spPr/>
      <dgm:t>
        <a:bodyPr/>
        <a:lstStyle/>
        <a:p>
          <a:endParaRPr lang="fr-FR"/>
        </a:p>
      </dgm:t>
    </dgm:pt>
    <dgm:pt modelId="{A5182566-92E0-41A1-BFD9-14B2E990A318}" type="sibTrans" cxnId="{C562661F-F83C-4E40-A2C2-8B63734D4ACC}">
      <dgm:prSet/>
      <dgm:spPr/>
      <dgm:t>
        <a:bodyPr/>
        <a:lstStyle/>
        <a:p>
          <a:endParaRPr lang="fr-FR"/>
        </a:p>
      </dgm:t>
    </dgm:pt>
    <dgm:pt modelId="{7EA1137C-9AC3-4F07-9C98-19947F6604AA}">
      <dgm:prSet phldrT="[Texte]"/>
      <dgm:spPr/>
      <dgm:t>
        <a:bodyPr/>
        <a:lstStyle/>
        <a:p>
          <a:r>
            <a:rPr lang="fr-FR" b="1" i="0" dirty="0" smtClean="0"/>
            <a:t>58 avant JC (César)</a:t>
          </a:r>
          <a:endParaRPr lang="fr-FR" b="1" i="0" dirty="0"/>
        </a:p>
      </dgm:t>
    </dgm:pt>
    <dgm:pt modelId="{6720F57B-D8BD-4EB4-B0F0-610EE11ED469}" type="parTrans" cxnId="{FDBE784C-E6C6-48BD-B976-3F526FC8174C}">
      <dgm:prSet/>
      <dgm:spPr/>
      <dgm:t>
        <a:bodyPr/>
        <a:lstStyle/>
        <a:p>
          <a:endParaRPr lang="fr-FR"/>
        </a:p>
      </dgm:t>
    </dgm:pt>
    <dgm:pt modelId="{AF9414B3-E47B-48E7-807F-5E51EE812C9C}" type="sibTrans" cxnId="{FDBE784C-E6C6-48BD-B976-3F526FC8174C}">
      <dgm:prSet/>
      <dgm:spPr/>
      <dgm:t>
        <a:bodyPr/>
        <a:lstStyle/>
        <a:p>
          <a:endParaRPr lang="fr-FR"/>
        </a:p>
      </dgm:t>
    </dgm:pt>
    <dgm:pt modelId="{B736994E-02C5-4673-8B6E-17D40F086CE3}">
      <dgm:prSet phldrT="[Texte]"/>
      <dgm:spPr/>
      <dgm:t>
        <a:bodyPr/>
        <a:lstStyle/>
        <a:p>
          <a:r>
            <a:rPr lang="fr-FR" b="1" dirty="0" smtClean="0"/>
            <a:t>1586 (Vigenère)</a:t>
          </a:r>
          <a:endParaRPr lang="fr-FR" b="1" dirty="0"/>
        </a:p>
      </dgm:t>
    </dgm:pt>
    <dgm:pt modelId="{4899BE8A-AA51-465E-91B8-FF0F78CDB81F}" type="parTrans" cxnId="{09195A08-0E42-4824-B4B6-4879D19F0917}">
      <dgm:prSet/>
      <dgm:spPr/>
      <dgm:t>
        <a:bodyPr/>
        <a:lstStyle/>
        <a:p>
          <a:endParaRPr lang="fr-FR"/>
        </a:p>
      </dgm:t>
    </dgm:pt>
    <dgm:pt modelId="{82DCB33B-A4D2-4E00-ADF4-8CD81BFFCE9B}" type="sibTrans" cxnId="{09195A08-0E42-4824-B4B6-4879D19F0917}">
      <dgm:prSet/>
      <dgm:spPr/>
      <dgm:t>
        <a:bodyPr/>
        <a:lstStyle/>
        <a:p>
          <a:endParaRPr lang="fr-FR"/>
        </a:p>
      </dgm:t>
    </dgm:pt>
    <dgm:pt modelId="{3E719C54-C7E9-42A5-8775-93C34E44BE6D}">
      <dgm:prSet phldrT="[Texte]"/>
      <dgm:spPr/>
      <dgm:t>
        <a:bodyPr/>
        <a:lstStyle/>
        <a:p>
          <a:r>
            <a:rPr lang="fr-FR" b="1" i="0" dirty="0" smtClean="0"/>
            <a:t>1</a:t>
          </a:r>
          <a:r>
            <a:rPr lang="fr-FR" b="1" i="0" baseline="30000" dirty="0" smtClean="0"/>
            <a:t>ere</a:t>
          </a:r>
          <a:r>
            <a:rPr lang="fr-FR" b="1" i="0" dirty="0" smtClean="0"/>
            <a:t> guerre mondiale </a:t>
          </a:r>
          <a:r>
            <a:rPr lang="fr-FR" b="1" dirty="0" err="1" smtClean="0"/>
            <a:t>Enigma</a:t>
          </a:r>
          <a:endParaRPr lang="fr-FR" b="1" dirty="0"/>
        </a:p>
      </dgm:t>
    </dgm:pt>
    <dgm:pt modelId="{548A2B82-55BA-4DA8-9909-40491196D106}" type="parTrans" cxnId="{695FCC92-A252-48E8-B3E8-C3C58AD684B6}">
      <dgm:prSet/>
      <dgm:spPr/>
      <dgm:t>
        <a:bodyPr/>
        <a:lstStyle/>
        <a:p>
          <a:endParaRPr lang="fr-FR"/>
        </a:p>
      </dgm:t>
    </dgm:pt>
    <dgm:pt modelId="{AF63233F-49ED-4DC6-8B10-FB03C731793D}" type="sibTrans" cxnId="{695FCC92-A252-48E8-B3E8-C3C58AD684B6}">
      <dgm:prSet/>
      <dgm:spPr/>
      <dgm:t>
        <a:bodyPr/>
        <a:lstStyle/>
        <a:p>
          <a:endParaRPr lang="fr-FR"/>
        </a:p>
      </dgm:t>
    </dgm:pt>
    <dgm:pt modelId="{40CE1ED2-32A3-40CD-91DA-B07860E88A6E}">
      <dgm:prSet phldrT="[Texte]"/>
      <dgm:spPr/>
      <dgm:t>
        <a:bodyPr/>
        <a:lstStyle/>
        <a:p>
          <a:r>
            <a:rPr lang="fr-FR" b="1" dirty="0" smtClean="0"/>
            <a:t>Moderne DES…</a:t>
          </a:r>
          <a:endParaRPr lang="fr-FR" b="1" dirty="0"/>
        </a:p>
      </dgm:t>
    </dgm:pt>
    <dgm:pt modelId="{0B945E0E-E633-4495-8D55-B88D2FF5DC12}" type="parTrans" cxnId="{038F89D9-B698-4E7C-9937-3421F3D5E530}">
      <dgm:prSet/>
      <dgm:spPr/>
      <dgm:t>
        <a:bodyPr/>
        <a:lstStyle/>
        <a:p>
          <a:endParaRPr lang="fr-FR"/>
        </a:p>
      </dgm:t>
    </dgm:pt>
    <dgm:pt modelId="{729F6519-21DF-45C7-A067-75A528BC1F02}" type="sibTrans" cxnId="{038F89D9-B698-4E7C-9937-3421F3D5E530}">
      <dgm:prSet/>
      <dgm:spPr/>
      <dgm:t>
        <a:bodyPr/>
        <a:lstStyle/>
        <a:p>
          <a:endParaRPr lang="fr-FR"/>
        </a:p>
      </dgm:t>
    </dgm:pt>
    <dgm:pt modelId="{2EB05E12-78AA-4B86-971A-91235494AA2B}">
      <dgm:prSet phldrT="[Texte]"/>
      <dgm:spPr/>
      <dgm:t>
        <a:bodyPr/>
        <a:lstStyle/>
        <a:p>
          <a:r>
            <a:rPr lang="fr-FR" b="1" dirty="0" smtClean="0"/>
            <a:t>Cryptanalyse AL-KINDI</a:t>
          </a:r>
          <a:endParaRPr lang="fr-FR" b="1" dirty="0"/>
        </a:p>
      </dgm:t>
    </dgm:pt>
    <dgm:pt modelId="{2AAB11C0-9A5C-4A0C-B088-DA70DBD0470F}" type="parTrans" cxnId="{C2BD3C03-8A81-4F7F-BCE0-CBE2D44882AB}">
      <dgm:prSet/>
      <dgm:spPr/>
      <dgm:t>
        <a:bodyPr/>
        <a:lstStyle/>
        <a:p>
          <a:endParaRPr lang="fr-FR"/>
        </a:p>
      </dgm:t>
    </dgm:pt>
    <dgm:pt modelId="{91021C15-6DCE-4949-A6C4-06AB48E11616}" type="sibTrans" cxnId="{C2BD3C03-8A81-4F7F-BCE0-CBE2D44882AB}">
      <dgm:prSet/>
      <dgm:spPr/>
      <dgm:t>
        <a:bodyPr/>
        <a:lstStyle/>
        <a:p>
          <a:endParaRPr lang="fr-FR"/>
        </a:p>
      </dgm:t>
    </dgm:pt>
    <dgm:pt modelId="{D2A2BDA0-B999-4763-A155-4BA43BDFCA02}" type="pres">
      <dgm:prSet presAssocID="{F0652F01-5FEF-4E25-9327-BD4E4C43CFEA}" presName="Name0" presStyleCnt="0">
        <dgm:presLayoutVars>
          <dgm:dir/>
          <dgm:resizeHandles val="exact"/>
        </dgm:presLayoutVars>
      </dgm:prSet>
      <dgm:spPr/>
    </dgm:pt>
    <dgm:pt modelId="{1AD8C0E0-22EA-4843-A97F-F82AFBBB2F1C}" type="pres">
      <dgm:prSet presAssocID="{F0652F01-5FEF-4E25-9327-BD4E4C43CFEA}" presName="arrow" presStyleLbl="bgShp" presStyleIdx="0" presStyleCnt="1"/>
      <dgm:spPr/>
    </dgm:pt>
    <dgm:pt modelId="{9D828CFD-2032-4639-A63D-348F5AB18AB4}" type="pres">
      <dgm:prSet presAssocID="{F0652F01-5FEF-4E25-9327-BD4E4C43CFEA}" presName="points" presStyleCnt="0"/>
      <dgm:spPr/>
    </dgm:pt>
    <dgm:pt modelId="{1A704F75-5F16-4598-B7AF-7C2125EA3E1E}" type="pres">
      <dgm:prSet presAssocID="{F5A05FD6-92D7-4F0F-B8D5-EADBE3D6F30B}" presName="compositeA" presStyleCnt="0"/>
      <dgm:spPr/>
    </dgm:pt>
    <dgm:pt modelId="{354D96F5-4ED1-4599-B9D4-787E7AC2A4A1}" type="pres">
      <dgm:prSet presAssocID="{F5A05FD6-92D7-4F0F-B8D5-EADBE3D6F30B}" presName="textA" presStyleLbl="revTx" presStyleIdx="0" presStyleCnt="6">
        <dgm:presLayoutVars>
          <dgm:bulletEnabled val="1"/>
        </dgm:presLayoutVars>
      </dgm:prSet>
      <dgm:spPr/>
      <dgm:t>
        <a:bodyPr/>
        <a:lstStyle/>
        <a:p>
          <a:endParaRPr lang="fr-FR"/>
        </a:p>
      </dgm:t>
    </dgm:pt>
    <dgm:pt modelId="{65A6ED3D-5D66-4CC2-948B-14AE91804F89}" type="pres">
      <dgm:prSet presAssocID="{F5A05FD6-92D7-4F0F-B8D5-EADBE3D6F30B}" presName="circleA" presStyleLbl="node1" presStyleIdx="0" presStyleCnt="6"/>
      <dgm:spPr/>
    </dgm:pt>
    <dgm:pt modelId="{B407B9F0-317F-47FD-88E1-1FE95CF445B0}" type="pres">
      <dgm:prSet presAssocID="{F5A05FD6-92D7-4F0F-B8D5-EADBE3D6F30B}" presName="spaceA" presStyleCnt="0"/>
      <dgm:spPr/>
    </dgm:pt>
    <dgm:pt modelId="{E650226A-EE37-4DF1-8164-ADCE6CBFC815}" type="pres">
      <dgm:prSet presAssocID="{A5182566-92E0-41A1-BFD9-14B2E990A318}" presName="space" presStyleCnt="0"/>
      <dgm:spPr/>
    </dgm:pt>
    <dgm:pt modelId="{CE693D4D-08BC-464A-AEE6-F6FE395F6DA9}" type="pres">
      <dgm:prSet presAssocID="{7EA1137C-9AC3-4F07-9C98-19947F6604AA}" presName="compositeB" presStyleCnt="0"/>
      <dgm:spPr/>
    </dgm:pt>
    <dgm:pt modelId="{9853527E-3E8D-48D1-84F0-04C0C1A1A3F2}" type="pres">
      <dgm:prSet presAssocID="{7EA1137C-9AC3-4F07-9C98-19947F6604AA}" presName="textB" presStyleLbl="revTx" presStyleIdx="1" presStyleCnt="6">
        <dgm:presLayoutVars>
          <dgm:bulletEnabled val="1"/>
        </dgm:presLayoutVars>
      </dgm:prSet>
      <dgm:spPr/>
      <dgm:t>
        <a:bodyPr/>
        <a:lstStyle/>
        <a:p>
          <a:endParaRPr lang="fr-FR"/>
        </a:p>
      </dgm:t>
    </dgm:pt>
    <dgm:pt modelId="{4A91C7CF-9884-4E04-B69E-4D01FE431450}" type="pres">
      <dgm:prSet presAssocID="{7EA1137C-9AC3-4F07-9C98-19947F6604AA}" presName="circleB" presStyleLbl="node1" presStyleIdx="1" presStyleCnt="6"/>
      <dgm:spPr/>
    </dgm:pt>
    <dgm:pt modelId="{21C9E0DD-1A6D-491D-BE9F-0EAC85E6B418}" type="pres">
      <dgm:prSet presAssocID="{7EA1137C-9AC3-4F07-9C98-19947F6604AA}" presName="spaceB" presStyleCnt="0"/>
      <dgm:spPr/>
    </dgm:pt>
    <dgm:pt modelId="{D85A12BB-E065-41F3-9B10-DB66FC485A63}" type="pres">
      <dgm:prSet presAssocID="{AF9414B3-E47B-48E7-807F-5E51EE812C9C}" presName="space" presStyleCnt="0"/>
      <dgm:spPr/>
    </dgm:pt>
    <dgm:pt modelId="{20DFA74A-BF04-4781-BF28-600E3E4FB6D3}" type="pres">
      <dgm:prSet presAssocID="{2EB05E12-78AA-4B86-971A-91235494AA2B}" presName="compositeA" presStyleCnt="0"/>
      <dgm:spPr/>
    </dgm:pt>
    <dgm:pt modelId="{3C55B8B4-9CB5-4952-9B25-AC8996EAC169}" type="pres">
      <dgm:prSet presAssocID="{2EB05E12-78AA-4B86-971A-91235494AA2B}" presName="textA" presStyleLbl="revTx" presStyleIdx="2" presStyleCnt="6">
        <dgm:presLayoutVars>
          <dgm:bulletEnabled val="1"/>
        </dgm:presLayoutVars>
      </dgm:prSet>
      <dgm:spPr/>
      <dgm:t>
        <a:bodyPr/>
        <a:lstStyle/>
        <a:p>
          <a:endParaRPr lang="fr-FR"/>
        </a:p>
      </dgm:t>
    </dgm:pt>
    <dgm:pt modelId="{76610013-B4CD-42B1-BE58-001CEF10D1F8}" type="pres">
      <dgm:prSet presAssocID="{2EB05E12-78AA-4B86-971A-91235494AA2B}" presName="circleA" presStyleLbl="node1" presStyleIdx="2" presStyleCnt="6"/>
      <dgm:spPr/>
    </dgm:pt>
    <dgm:pt modelId="{395FD6D6-1EE3-44BF-AAC9-0F909637F026}" type="pres">
      <dgm:prSet presAssocID="{2EB05E12-78AA-4B86-971A-91235494AA2B}" presName="spaceA" presStyleCnt="0"/>
      <dgm:spPr/>
    </dgm:pt>
    <dgm:pt modelId="{BE138A50-529D-4C7E-82CE-18C636AC1E38}" type="pres">
      <dgm:prSet presAssocID="{91021C15-6DCE-4949-A6C4-06AB48E11616}" presName="space" presStyleCnt="0"/>
      <dgm:spPr/>
    </dgm:pt>
    <dgm:pt modelId="{F5B11801-392E-45B2-A5C6-EEFA645E7C82}" type="pres">
      <dgm:prSet presAssocID="{B736994E-02C5-4673-8B6E-17D40F086CE3}" presName="compositeB" presStyleCnt="0"/>
      <dgm:spPr/>
    </dgm:pt>
    <dgm:pt modelId="{5B27DDF9-6179-4B62-A07B-47F83A0FBFF7}" type="pres">
      <dgm:prSet presAssocID="{B736994E-02C5-4673-8B6E-17D40F086CE3}" presName="textB" presStyleLbl="revTx" presStyleIdx="3" presStyleCnt="6">
        <dgm:presLayoutVars>
          <dgm:bulletEnabled val="1"/>
        </dgm:presLayoutVars>
      </dgm:prSet>
      <dgm:spPr/>
      <dgm:t>
        <a:bodyPr/>
        <a:lstStyle/>
        <a:p>
          <a:endParaRPr lang="fr-FR"/>
        </a:p>
      </dgm:t>
    </dgm:pt>
    <dgm:pt modelId="{26D17549-AA90-4784-9BEF-97AFEB9D9577}" type="pres">
      <dgm:prSet presAssocID="{B736994E-02C5-4673-8B6E-17D40F086CE3}" presName="circleB" presStyleLbl="node1" presStyleIdx="3" presStyleCnt="6"/>
      <dgm:spPr/>
    </dgm:pt>
    <dgm:pt modelId="{6897D7C1-B9BA-45E7-8752-13114B121132}" type="pres">
      <dgm:prSet presAssocID="{B736994E-02C5-4673-8B6E-17D40F086CE3}" presName="spaceB" presStyleCnt="0"/>
      <dgm:spPr/>
    </dgm:pt>
    <dgm:pt modelId="{043B7C9F-C143-4EA6-9E0A-03FB4D44E1EF}" type="pres">
      <dgm:prSet presAssocID="{82DCB33B-A4D2-4E00-ADF4-8CD81BFFCE9B}" presName="space" presStyleCnt="0"/>
      <dgm:spPr/>
    </dgm:pt>
    <dgm:pt modelId="{F9036A5C-A924-43EB-A78D-F50DDE239BD7}" type="pres">
      <dgm:prSet presAssocID="{3E719C54-C7E9-42A5-8775-93C34E44BE6D}" presName="compositeA" presStyleCnt="0"/>
      <dgm:spPr/>
    </dgm:pt>
    <dgm:pt modelId="{BB305C3D-2CDC-4FAB-9D6C-FF7B464828A6}" type="pres">
      <dgm:prSet presAssocID="{3E719C54-C7E9-42A5-8775-93C34E44BE6D}" presName="textA" presStyleLbl="revTx" presStyleIdx="4" presStyleCnt="6" custLinFactNeighborX="49480">
        <dgm:presLayoutVars>
          <dgm:bulletEnabled val="1"/>
        </dgm:presLayoutVars>
      </dgm:prSet>
      <dgm:spPr/>
      <dgm:t>
        <a:bodyPr/>
        <a:lstStyle/>
        <a:p>
          <a:endParaRPr lang="fr-FR"/>
        </a:p>
      </dgm:t>
    </dgm:pt>
    <dgm:pt modelId="{EF47FEED-8ACF-4478-9227-380C7AB163F8}" type="pres">
      <dgm:prSet presAssocID="{3E719C54-C7E9-42A5-8775-93C34E44BE6D}" presName="circleA" presStyleLbl="node1" presStyleIdx="4" presStyleCnt="6" custLinFactX="200000" custLinFactNeighborX="256023"/>
      <dgm:spPr/>
    </dgm:pt>
    <dgm:pt modelId="{FB2CA66D-2E90-4784-94D6-609BFC0FDC2B}" type="pres">
      <dgm:prSet presAssocID="{3E719C54-C7E9-42A5-8775-93C34E44BE6D}" presName="spaceA" presStyleCnt="0"/>
      <dgm:spPr/>
    </dgm:pt>
    <dgm:pt modelId="{3B5BA66E-2661-40C4-B71F-415CE0DCF85B}" type="pres">
      <dgm:prSet presAssocID="{AF63233F-49ED-4DC6-8B10-FB03C731793D}" presName="space" presStyleCnt="0"/>
      <dgm:spPr/>
    </dgm:pt>
    <dgm:pt modelId="{E59A55B1-C567-40AB-9C23-024205BCCFCE}" type="pres">
      <dgm:prSet presAssocID="{40CE1ED2-32A3-40CD-91DA-B07860E88A6E}" presName="compositeB" presStyleCnt="0"/>
      <dgm:spPr/>
    </dgm:pt>
    <dgm:pt modelId="{DA1BD6DA-502A-4CB9-B3DB-399EC8C0B49E}" type="pres">
      <dgm:prSet presAssocID="{40CE1ED2-32A3-40CD-91DA-B07860E88A6E}" presName="textB" presStyleLbl="revTx" presStyleIdx="5" presStyleCnt="6" custLinFactNeighborX="65641">
        <dgm:presLayoutVars>
          <dgm:bulletEnabled val="1"/>
        </dgm:presLayoutVars>
      </dgm:prSet>
      <dgm:spPr/>
      <dgm:t>
        <a:bodyPr/>
        <a:lstStyle/>
        <a:p>
          <a:endParaRPr lang="fr-FR"/>
        </a:p>
      </dgm:t>
    </dgm:pt>
    <dgm:pt modelId="{B2C96827-2A57-47D9-996B-610931FBD3C9}" type="pres">
      <dgm:prSet presAssocID="{40CE1ED2-32A3-40CD-91DA-B07860E88A6E}" presName="circleB" presStyleLbl="node1" presStyleIdx="5" presStyleCnt="6" custLinFactX="300000" custLinFactNeighborX="366110"/>
      <dgm:spPr/>
    </dgm:pt>
    <dgm:pt modelId="{9ECBDF33-1149-45AE-B5D5-210CF5B97CEF}" type="pres">
      <dgm:prSet presAssocID="{40CE1ED2-32A3-40CD-91DA-B07860E88A6E}" presName="spaceB" presStyleCnt="0"/>
      <dgm:spPr/>
    </dgm:pt>
  </dgm:ptLst>
  <dgm:cxnLst>
    <dgm:cxn modelId="{7EB000AF-1759-48AD-8C5E-007FA93997FB}" type="presOf" srcId="{40CE1ED2-32A3-40CD-91DA-B07860E88A6E}" destId="{DA1BD6DA-502A-4CB9-B3DB-399EC8C0B49E}" srcOrd="0" destOrd="0" presId="urn:microsoft.com/office/officeart/2005/8/layout/hProcess11"/>
    <dgm:cxn modelId="{90A1F892-7141-43FF-BEE7-28E47CED06EF}" type="presOf" srcId="{B736994E-02C5-4673-8B6E-17D40F086CE3}" destId="{5B27DDF9-6179-4B62-A07B-47F83A0FBFF7}" srcOrd="0" destOrd="0" presId="urn:microsoft.com/office/officeart/2005/8/layout/hProcess11"/>
    <dgm:cxn modelId="{695FCC92-A252-48E8-B3E8-C3C58AD684B6}" srcId="{F0652F01-5FEF-4E25-9327-BD4E4C43CFEA}" destId="{3E719C54-C7E9-42A5-8775-93C34E44BE6D}" srcOrd="4" destOrd="0" parTransId="{548A2B82-55BA-4DA8-9909-40491196D106}" sibTransId="{AF63233F-49ED-4DC6-8B10-FB03C731793D}"/>
    <dgm:cxn modelId="{7E22EF9E-2AF8-4B93-98D4-60A8C5BB95E0}" type="presOf" srcId="{7EA1137C-9AC3-4F07-9C98-19947F6604AA}" destId="{9853527E-3E8D-48D1-84F0-04C0C1A1A3F2}" srcOrd="0" destOrd="0" presId="urn:microsoft.com/office/officeart/2005/8/layout/hProcess11"/>
    <dgm:cxn modelId="{038F89D9-B698-4E7C-9937-3421F3D5E530}" srcId="{F0652F01-5FEF-4E25-9327-BD4E4C43CFEA}" destId="{40CE1ED2-32A3-40CD-91DA-B07860E88A6E}" srcOrd="5" destOrd="0" parTransId="{0B945E0E-E633-4495-8D55-B88D2FF5DC12}" sibTransId="{729F6519-21DF-45C7-A067-75A528BC1F02}"/>
    <dgm:cxn modelId="{C562661F-F83C-4E40-A2C2-8B63734D4ACC}" srcId="{F0652F01-5FEF-4E25-9327-BD4E4C43CFEA}" destId="{F5A05FD6-92D7-4F0F-B8D5-EADBE3D6F30B}" srcOrd="0" destOrd="0" parTransId="{F7D672A5-4DD5-410D-80DC-2800261B4979}" sibTransId="{A5182566-92E0-41A1-BFD9-14B2E990A318}"/>
    <dgm:cxn modelId="{4B588C20-2B36-4DC8-A0F3-CFE5F99733CE}" type="presOf" srcId="{F0652F01-5FEF-4E25-9327-BD4E4C43CFEA}" destId="{D2A2BDA0-B999-4763-A155-4BA43BDFCA02}" srcOrd="0" destOrd="0" presId="urn:microsoft.com/office/officeart/2005/8/layout/hProcess11"/>
    <dgm:cxn modelId="{09195A08-0E42-4824-B4B6-4879D19F0917}" srcId="{F0652F01-5FEF-4E25-9327-BD4E4C43CFEA}" destId="{B736994E-02C5-4673-8B6E-17D40F086CE3}" srcOrd="3" destOrd="0" parTransId="{4899BE8A-AA51-465E-91B8-FF0F78CDB81F}" sibTransId="{82DCB33B-A4D2-4E00-ADF4-8CD81BFFCE9B}"/>
    <dgm:cxn modelId="{C2BD3C03-8A81-4F7F-BCE0-CBE2D44882AB}" srcId="{F0652F01-5FEF-4E25-9327-BD4E4C43CFEA}" destId="{2EB05E12-78AA-4B86-971A-91235494AA2B}" srcOrd="2" destOrd="0" parTransId="{2AAB11C0-9A5C-4A0C-B088-DA70DBD0470F}" sibTransId="{91021C15-6DCE-4949-A6C4-06AB48E11616}"/>
    <dgm:cxn modelId="{FDBE784C-E6C6-48BD-B976-3F526FC8174C}" srcId="{F0652F01-5FEF-4E25-9327-BD4E4C43CFEA}" destId="{7EA1137C-9AC3-4F07-9C98-19947F6604AA}" srcOrd="1" destOrd="0" parTransId="{6720F57B-D8BD-4EB4-B0F0-610EE11ED469}" sibTransId="{AF9414B3-E47B-48E7-807F-5E51EE812C9C}"/>
    <dgm:cxn modelId="{E9364C1D-A4A3-4C18-ADD6-DE406FC549FD}" type="presOf" srcId="{2EB05E12-78AA-4B86-971A-91235494AA2B}" destId="{3C55B8B4-9CB5-4952-9B25-AC8996EAC169}" srcOrd="0" destOrd="0" presId="urn:microsoft.com/office/officeart/2005/8/layout/hProcess11"/>
    <dgm:cxn modelId="{9A1DB07F-4414-4B39-B501-F8160F916A1C}" type="presOf" srcId="{3E719C54-C7E9-42A5-8775-93C34E44BE6D}" destId="{BB305C3D-2CDC-4FAB-9D6C-FF7B464828A6}" srcOrd="0" destOrd="0" presId="urn:microsoft.com/office/officeart/2005/8/layout/hProcess11"/>
    <dgm:cxn modelId="{77A2D95A-BD51-4B4C-87EF-EB1C45CD00AC}" type="presOf" srcId="{F5A05FD6-92D7-4F0F-B8D5-EADBE3D6F30B}" destId="{354D96F5-4ED1-4599-B9D4-787E7AC2A4A1}" srcOrd="0" destOrd="0" presId="urn:microsoft.com/office/officeart/2005/8/layout/hProcess11"/>
    <dgm:cxn modelId="{9CB31C18-596F-4524-9A2C-5D48F76BC202}" type="presParOf" srcId="{D2A2BDA0-B999-4763-A155-4BA43BDFCA02}" destId="{1AD8C0E0-22EA-4843-A97F-F82AFBBB2F1C}" srcOrd="0" destOrd="0" presId="urn:microsoft.com/office/officeart/2005/8/layout/hProcess11"/>
    <dgm:cxn modelId="{1164040D-932B-4FB5-89D8-8C1F0070987C}" type="presParOf" srcId="{D2A2BDA0-B999-4763-A155-4BA43BDFCA02}" destId="{9D828CFD-2032-4639-A63D-348F5AB18AB4}" srcOrd="1" destOrd="0" presId="urn:microsoft.com/office/officeart/2005/8/layout/hProcess11"/>
    <dgm:cxn modelId="{F1F24F34-A0DE-4E5E-9E6F-006AEC72DFF8}" type="presParOf" srcId="{9D828CFD-2032-4639-A63D-348F5AB18AB4}" destId="{1A704F75-5F16-4598-B7AF-7C2125EA3E1E}" srcOrd="0" destOrd="0" presId="urn:microsoft.com/office/officeart/2005/8/layout/hProcess11"/>
    <dgm:cxn modelId="{AFBCA1D4-B931-461C-B467-E307617865C0}" type="presParOf" srcId="{1A704F75-5F16-4598-B7AF-7C2125EA3E1E}" destId="{354D96F5-4ED1-4599-B9D4-787E7AC2A4A1}" srcOrd="0" destOrd="0" presId="urn:microsoft.com/office/officeart/2005/8/layout/hProcess11"/>
    <dgm:cxn modelId="{10CEA034-B2D1-4521-BA03-B6187C94E516}" type="presParOf" srcId="{1A704F75-5F16-4598-B7AF-7C2125EA3E1E}" destId="{65A6ED3D-5D66-4CC2-948B-14AE91804F89}" srcOrd="1" destOrd="0" presId="urn:microsoft.com/office/officeart/2005/8/layout/hProcess11"/>
    <dgm:cxn modelId="{E76560FB-58A9-44F9-88B0-C08DBBB895E1}" type="presParOf" srcId="{1A704F75-5F16-4598-B7AF-7C2125EA3E1E}" destId="{B407B9F0-317F-47FD-88E1-1FE95CF445B0}" srcOrd="2" destOrd="0" presId="urn:microsoft.com/office/officeart/2005/8/layout/hProcess11"/>
    <dgm:cxn modelId="{B394AD15-2F47-48B8-9A6E-630E0EAD8DF4}" type="presParOf" srcId="{9D828CFD-2032-4639-A63D-348F5AB18AB4}" destId="{E650226A-EE37-4DF1-8164-ADCE6CBFC815}" srcOrd="1" destOrd="0" presId="urn:microsoft.com/office/officeart/2005/8/layout/hProcess11"/>
    <dgm:cxn modelId="{BB89481A-26E4-4D52-8B67-6181E04EF24D}" type="presParOf" srcId="{9D828CFD-2032-4639-A63D-348F5AB18AB4}" destId="{CE693D4D-08BC-464A-AEE6-F6FE395F6DA9}" srcOrd="2" destOrd="0" presId="urn:microsoft.com/office/officeart/2005/8/layout/hProcess11"/>
    <dgm:cxn modelId="{95315A6E-7A8A-4853-A968-6AE85DF550B8}" type="presParOf" srcId="{CE693D4D-08BC-464A-AEE6-F6FE395F6DA9}" destId="{9853527E-3E8D-48D1-84F0-04C0C1A1A3F2}" srcOrd="0" destOrd="0" presId="urn:microsoft.com/office/officeart/2005/8/layout/hProcess11"/>
    <dgm:cxn modelId="{8779C8CA-C18B-4FB6-8A03-81129D570D41}" type="presParOf" srcId="{CE693D4D-08BC-464A-AEE6-F6FE395F6DA9}" destId="{4A91C7CF-9884-4E04-B69E-4D01FE431450}" srcOrd="1" destOrd="0" presId="urn:microsoft.com/office/officeart/2005/8/layout/hProcess11"/>
    <dgm:cxn modelId="{01735F20-11B6-41EE-9BB0-198CAA9ABEA3}" type="presParOf" srcId="{CE693D4D-08BC-464A-AEE6-F6FE395F6DA9}" destId="{21C9E0DD-1A6D-491D-BE9F-0EAC85E6B418}" srcOrd="2" destOrd="0" presId="urn:microsoft.com/office/officeart/2005/8/layout/hProcess11"/>
    <dgm:cxn modelId="{7AEA1041-4979-414D-BBBA-797A76ABF4EC}" type="presParOf" srcId="{9D828CFD-2032-4639-A63D-348F5AB18AB4}" destId="{D85A12BB-E065-41F3-9B10-DB66FC485A63}" srcOrd="3" destOrd="0" presId="urn:microsoft.com/office/officeart/2005/8/layout/hProcess11"/>
    <dgm:cxn modelId="{51812B69-48BC-467E-92E3-EFACBB79B39B}" type="presParOf" srcId="{9D828CFD-2032-4639-A63D-348F5AB18AB4}" destId="{20DFA74A-BF04-4781-BF28-600E3E4FB6D3}" srcOrd="4" destOrd="0" presId="urn:microsoft.com/office/officeart/2005/8/layout/hProcess11"/>
    <dgm:cxn modelId="{E8181F6A-2663-46B8-9B47-37F4BC676938}" type="presParOf" srcId="{20DFA74A-BF04-4781-BF28-600E3E4FB6D3}" destId="{3C55B8B4-9CB5-4952-9B25-AC8996EAC169}" srcOrd="0" destOrd="0" presId="urn:microsoft.com/office/officeart/2005/8/layout/hProcess11"/>
    <dgm:cxn modelId="{07B34836-503E-4806-96B9-D661C2DBE91C}" type="presParOf" srcId="{20DFA74A-BF04-4781-BF28-600E3E4FB6D3}" destId="{76610013-B4CD-42B1-BE58-001CEF10D1F8}" srcOrd="1" destOrd="0" presId="urn:microsoft.com/office/officeart/2005/8/layout/hProcess11"/>
    <dgm:cxn modelId="{B7854062-7E88-454E-8296-FB4293097D67}" type="presParOf" srcId="{20DFA74A-BF04-4781-BF28-600E3E4FB6D3}" destId="{395FD6D6-1EE3-44BF-AAC9-0F909637F026}" srcOrd="2" destOrd="0" presId="urn:microsoft.com/office/officeart/2005/8/layout/hProcess11"/>
    <dgm:cxn modelId="{EAF35D49-B919-44B2-8AC4-0E4D7DF9D7B4}" type="presParOf" srcId="{9D828CFD-2032-4639-A63D-348F5AB18AB4}" destId="{BE138A50-529D-4C7E-82CE-18C636AC1E38}" srcOrd="5" destOrd="0" presId="urn:microsoft.com/office/officeart/2005/8/layout/hProcess11"/>
    <dgm:cxn modelId="{4F50E144-5572-470C-82DE-770D67EB237D}" type="presParOf" srcId="{9D828CFD-2032-4639-A63D-348F5AB18AB4}" destId="{F5B11801-392E-45B2-A5C6-EEFA645E7C82}" srcOrd="6" destOrd="0" presId="urn:microsoft.com/office/officeart/2005/8/layout/hProcess11"/>
    <dgm:cxn modelId="{AEE65E25-E1FE-4D7A-8F6C-723F2EA3EA3D}" type="presParOf" srcId="{F5B11801-392E-45B2-A5C6-EEFA645E7C82}" destId="{5B27DDF9-6179-4B62-A07B-47F83A0FBFF7}" srcOrd="0" destOrd="0" presId="urn:microsoft.com/office/officeart/2005/8/layout/hProcess11"/>
    <dgm:cxn modelId="{3236424F-0C3C-4D7C-8667-AFEB5EEB910E}" type="presParOf" srcId="{F5B11801-392E-45B2-A5C6-EEFA645E7C82}" destId="{26D17549-AA90-4784-9BEF-97AFEB9D9577}" srcOrd="1" destOrd="0" presId="urn:microsoft.com/office/officeart/2005/8/layout/hProcess11"/>
    <dgm:cxn modelId="{24FE6F53-7E3B-4EE1-80C6-0D3E5C9CD783}" type="presParOf" srcId="{F5B11801-392E-45B2-A5C6-EEFA645E7C82}" destId="{6897D7C1-B9BA-45E7-8752-13114B121132}" srcOrd="2" destOrd="0" presId="urn:microsoft.com/office/officeart/2005/8/layout/hProcess11"/>
    <dgm:cxn modelId="{62DADAD9-446E-4567-A859-7AC31297A0BB}" type="presParOf" srcId="{9D828CFD-2032-4639-A63D-348F5AB18AB4}" destId="{043B7C9F-C143-4EA6-9E0A-03FB4D44E1EF}" srcOrd="7" destOrd="0" presId="urn:microsoft.com/office/officeart/2005/8/layout/hProcess11"/>
    <dgm:cxn modelId="{2D82135C-1710-4292-B0B7-A5212463DC10}" type="presParOf" srcId="{9D828CFD-2032-4639-A63D-348F5AB18AB4}" destId="{F9036A5C-A924-43EB-A78D-F50DDE239BD7}" srcOrd="8" destOrd="0" presId="urn:microsoft.com/office/officeart/2005/8/layout/hProcess11"/>
    <dgm:cxn modelId="{69EB873A-4107-4908-9D75-A2ABB4F25790}" type="presParOf" srcId="{F9036A5C-A924-43EB-A78D-F50DDE239BD7}" destId="{BB305C3D-2CDC-4FAB-9D6C-FF7B464828A6}" srcOrd="0" destOrd="0" presId="urn:microsoft.com/office/officeart/2005/8/layout/hProcess11"/>
    <dgm:cxn modelId="{0DDB7FCA-769F-4914-883D-6513639B9109}" type="presParOf" srcId="{F9036A5C-A924-43EB-A78D-F50DDE239BD7}" destId="{EF47FEED-8ACF-4478-9227-380C7AB163F8}" srcOrd="1" destOrd="0" presId="urn:microsoft.com/office/officeart/2005/8/layout/hProcess11"/>
    <dgm:cxn modelId="{142C1974-8093-4A81-AC40-3AFE453F9381}" type="presParOf" srcId="{F9036A5C-A924-43EB-A78D-F50DDE239BD7}" destId="{FB2CA66D-2E90-4784-94D6-609BFC0FDC2B}" srcOrd="2" destOrd="0" presId="urn:microsoft.com/office/officeart/2005/8/layout/hProcess11"/>
    <dgm:cxn modelId="{1F05E009-B9CB-4FA5-AF24-FDD3720AAFE7}" type="presParOf" srcId="{9D828CFD-2032-4639-A63D-348F5AB18AB4}" destId="{3B5BA66E-2661-40C4-B71F-415CE0DCF85B}" srcOrd="9" destOrd="0" presId="urn:microsoft.com/office/officeart/2005/8/layout/hProcess11"/>
    <dgm:cxn modelId="{FDFB29A8-EC89-4ECF-BC75-2E65ADD45334}" type="presParOf" srcId="{9D828CFD-2032-4639-A63D-348F5AB18AB4}" destId="{E59A55B1-C567-40AB-9C23-024205BCCFCE}" srcOrd="10" destOrd="0" presId="urn:microsoft.com/office/officeart/2005/8/layout/hProcess11"/>
    <dgm:cxn modelId="{683EB742-C6FA-42D1-A008-F1F18C23F83A}" type="presParOf" srcId="{E59A55B1-C567-40AB-9C23-024205BCCFCE}" destId="{DA1BD6DA-502A-4CB9-B3DB-399EC8C0B49E}" srcOrd="0" destOrd="0" presId="urn:microsoft.com/office/officeart/2005/8/layout/hProcess11"/>
    <dgm:cxn modelId="{F842F330-65D7-4599-9251-9818F9C733A2}" type="presParOf" srcId="{E59A55B1-C567-40AB-9C23-024205BCCFCE}" destId="{B2C96827-2A57-47D9-996B-610931FBD3C9}" srcOrd="1" destOrd="0" presId="urn:microsoft.com/office/officeart/2005/8/layout/hProcess11"/>
    <dgm:cxn modelId="{18996001-42F7-4CB9-8AED-491CBBFD661C}" type="presParOf" srcId="{E59A55B1-C567-40AB-9C23-024205BCCFCE}" destId="{9ECBDF33-1149-45AE-B5D5-210CF5B97CEF}"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53FCFE-7172-4BE2-A40A-0C5B149AD7C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fr-FR"/>
        </a:p>
      </dgm:t>
    </dgm:pt>
    <dgm:pt modelId="{5D278660-745A-45CA-B237-A174D874DD53}">
      <dgm:prSet phldrT="[Texte]"/>
      <dgm:spPr/>
      <dgm:t>
        <a:bodyPr/>
        <a:lstStyle/>
        <a:p>
          <a:r>
            <a:rPr lang="fr-FR" dirty="0" smtClean="0"/>
            <a:t>texte</a:t>
          </a:r>
          <a:endParaRPr lang="fr-FR" dirty="0"/>
        </a:p>
      </dgm:t>
    </dgm:pt>
    <dgm:pt modelId="{2D72E81F-A1D4-4B18-B6FE-0C3405202A97}" type="parTrans" cxnId="{2461055B-CED6-41AF-BDCF-68E61CB68EB2}">
      <dgm:prSet/>
      <dgm:spPr/>
      <dgm:t>
        <a:bodyPr/>
        <a:lstStyle/>
        <a:p>
          <a:endParaRPr lang="fr-FR"/>
        </a:p>
      </dgm:t>
    </dgm:pt>
    <dgm:pt modelId="{081C7454-F32B-4BB8-9A4F-35BBC37D917A}" type="sibTrans" cxnId="{2461055B-CED6-41AF-BDCF-68E61CB68EB2}">
      <dgm:prSet/>
      <dgm:spPr/>
      <dgm:t>
        <a:bodyPr/>
        <a:lstStyle/>
        <a:p>
          <a:endParaRPr lang="fr-FR"/>
        </a:p>
      </dgm:t>
    </dgm:pt>
    <dgm:pt modelId="{EE5BBBE7-C0EE-4A18-9E55-4EE608D4E8D6}">
      <dgm:prSet phldrT="[Texte]"/>
      <dgm:spPr/>
      <dgm:t>
        <a:bodyPr/>
        <a:lstStyle/>
        <a:p>
          <a:r>
            <a:rPr lang="fr-FR" dirty="0" smtClean="0"/>
            <a:t>texte</a:t>
          </a:r>
          <a:endParaRPr lang="fr-FR" dirty="0"/>
        </a:p>
      </dgm:t>
    </dgm:pt>
    <dgm:pt modelId="{EDD83D95-7AAA-4169-ADE2-6A7EE199B85A}" type="parTrans" cxnId="{68DDECDD-B4DB-46BB-B5E4-98EE39A031BF}">
      <dgm:prSet/>
      <dgm:spPr/>
      <dgm:t>
        <a:bodyPr/>
        <a:lstStyle/>
        <a:p>
          <a:endParaRPr lang="fr-FR"/>
        </a:p>
      </dgm:t>
    </dgm:pt>
    <dgm:pt modelId="{DFBC5ED8-6308-475D-AA73-64EF221BB59E}" type="sibTrans" cxnId="{68DDECDD-B4DB-46BB-B5E4-98EE39A031BF}">
      <dgm:prSet/>
      <dgm:spPr/>
      <dgm:t>
        <a:bodyPr/>
        <a:lstStyle/>
        <a:p>
          <a:endParaRPr lang="fr-FR"/>
        </a:p>
      </dgm:t>
    </dgm:pt>
    <dgm:pt modelId="{E911D12A-B65E-4547-8389-C69F21F24063}">
      <dgm:prSet phldrT="[Texte]"/>
      <dgm:spPr/>
      <dgm:t>
        <a:bodyPr/>
        <a:lstStyle/>
        <a:p>
          <a:r>
            <a:rPr lang="fr-FR" dirty="0" smtClean="0"/>
            <a:t>texte</a:t>
          </a:r>
          <a:endParaRPr lang="fr-FR" dirty="0"/>
        </a:p>
      </dgm:t>
    </dgm:pt>
    <dgm:pt modelId="{FECE96E5-DC2B-49CB-B962-9969BF22CF15}" type="parTrans" cxnId="{3B6E37DB-B632-4C4D-B828-00042FF62ED0}">
      <dgm:prSet/>
      <dgm:spPr/>
      <dgm:t>
        <a:bodyPr/>
        <a:lstStyle/>
        <a:p>
          <a:endParaRPr lang="fr-FR"/>
        </a:p>
      </dgm:t>
    </dgm:pt>
    <dgm:pt modelId="{3627D162-D561-4861-82C5-043DEA3A9F3B}" type="sibTrans" cxnId="{3B6E37DB-B632-4C4D-B828-00042FF62ED0}">
      <dgm:prSet/>
      <dgm:spPr/>
      <dgm:t>
        <a:bodyPr/>
        <a:lstStyle/>
        <a:p>
          <a:endParaRPr lang="fr-FR"/>
        </a:p>
      </dgm:t>
    </dgm:pt>
    <dgm:pt modelId="{E47FC311-A389-4A6B-9B9D-A056CE1DB3D7}">
      <dgm:prSet phldrT="[Texte]"/>
      <dgm:spPr/>
      <dgm:t>
        <a:bodyPr/>
        <a:lstStyle/>
        <a:p>
          <a:r>
            <a:rPr lang="fr-FR" dirty="0" smtClean="0"/>
            <a:t>Fréquence d’apparition des lettres</a:t>
          </a:r>
          <a:endParaRPr lang="fr-FR" dirty="0"/>
        </a:p>
      </dgm:t>
    </dgm:pt>
    <dgm:pt modelId="{61A3ABB0-CDFC-4972-AB50-EA618045F5D3}" type="parTrans" cxnId="{2FAFC1DA-C360-4CF3-A03F-6FBDC777B3EF}">
      <dgm:prSet/>
      <dgm:spPr/>
      <dgm:t>
        <a:bodyPr/>
        <a:lstStyle/>
        <a:p>
          <a:endParaRPr lang="fr-FR"/>
        </a:p>
      </dgm:t>
    </dgm:pt>
    <dgm:pt modelId="{CEBBF314-E07D-47E8-AD60-760DB46D0C9F}" type="sibTrans" cxnId="{2FAFC1DA-C360-4CF3-A03F-6FBDC777B3EF}">
      <dgm:prSet/>
      <dgm:spPr/>
      <dgm:t>
        <a:bodyPr/>
        <a:lstStyle/>
        <a:p>
          <a:endParaRPr lang="fr-FR"/>
        </a:p>
      </dgm:t>
    </dgm:pt>
    <dgm:pt modelId="{96F5430F-5D15-4124-9912-3AA55F142955}" type="pres">
      <dgm:prSet presAssocID="{FA53FCFE-7172-4BE2-A40A-0C5B149AD7C8}" presName="Name0" presStyleCnt="0">
        <dgm:presLayoutVars>
          <dgm:chMax val="4"/>
          <dgm:resizeHandles val="exact"/>
        </dgm:presLayoutVars>
      </dgm:prSet>
      <dgm:spPr/>
      <dgm:t>
        <a:bodyPr/>
        <a:lstStyle/>
        <a:p>
          <a:endParaRPr lang="fr-FR"/>
        </a:p>
      </dgm:t>
    </dgm:pt>
    <dgm:pt modelId="{C694F872-7E4C-4018-A8D9-CE6B7C20A41B}" type="pres">
      <dgm:prSet presAssocID="{FA53FCFE-7172-4BE2-A40A-0C5B149AD7C8}" presName="ellipse" presStyleLbl="trBgShp" presStyleIdx="0" presStyleCnt="1"/>
      <dgm:spPr/>
    </dgm:pt>
    <dgm:pt modelId="{AFAD1003-BDA0-46D5-9C69-63B2B6747FA7}" type="pres">
      <dgm:prSet presAssocID="{FA53FCFE-7172-4BE2-A40A-0C5B149AD7C8}" presName="arrow1" presStyleLbl="fgShp" presStyleIdx="0" presStyleCnt="1"/>
      <dgm:spPr/>
    </dgm:pt>
    <dgm:pt modelId="{93C14C58-6A86-4C74-8951-BEAED9F581F9}" type="pres">
      <dgm:prSet presAssocID="{FA53FCFE-7172-4BE2-A40A-0C5B149AD7C8}" presName="rectangle" presStyleLbl="revTx" presStyleIdx="0" presStyleCnt="1" custScaleX="153663">
        <dgm:presLayoutVars>
          <dgm:bulletEnabled val="1"/>
        </dgm:presLayoutVars>
      </dgm:prSet>
      <dgm:spPr/>
      <dgm:t>
        <a:bodyPr/>
        <a:lstStyle/>
        <a:p>
          <a:endParaRPr lang="fr-FR"/>
        </a:p>
      </dgm:t>
    </dgm:pt>
    <dgm:pt modelId="{0E515A8F-3E78-43A2-AF76-AFE0A6F3AB23}" type="pres">
      <dgm:prSet presAssocID="{EE5BBBE7-C0EE-4A18-9E55-4EE608D4E8D6}" presName="item1" presStyleLbl="node1" presStyleIdx="0" presStyleCnt="3">
        <dgm:presLayoutVars>
          <dgm:bulletEnabled val="1"/>
        </dgm:presLayoutVars>
      </dgm:prSet>
      <dgm:spPr/>
      <dgm:t>
        <a:bodyPr/>
        <a:lstStyle/>
        <a:p>
          <a:endParaRPr lang="fr-FR"/>
        </a:p>
      </dgm:t>
    </dgm:pt>
    <dgm:pt modelId="{74F783AE-7006-405F-A960-A7DD792CAC8B}" type="pres">
      <dgm:prSet presAssocID="{E911D12A-B65E-4547-8389-C69F21F24063}" presName="item2" presStyleLbl="node1" presStyleIdx="1" presStyleCnt="3">
        <dgm:presLayoutVars>
          <dgm:bulletEnabled val="1"/>
        </dgm:presLayoutVars>
      </dgm:prSet>
      <dgm:spPr/>
      <dgm:t>
        <a:bodyPr/>
        <a:lstStyle/>
        <a:p>
          <a:endParaRPr lang="fr-FR"/>
        </a:p>
      </dgm:t>
    </dgm:pt>
    <dgm:pt modelId="{34B8380D-17A1-4647-BD27-7137A3EB9D7E}" type="pres">
      <dgm:prSet presAssocID="{E47FC311-A389-4A6B-9B9D-A056CE1DB3D7}" presName="item3" presStyleLbl="node1" presStyleIdx="2" presStyleCnt="3">
        <dgm:presLayoutVars>
          <dgm:bulletEnabled val="1"/>
        </dgm:presLayoutVars>
      </dgm:prSet>
      <dgm:spPr/>
      <dgm:t>
        <a:bodyPr/>
        <a:lstStyle/>
        <a:p>
          <a:endParaRPr lang="fr-FR"/>
        </a:p>
      </dgm:t>
    </dgm:pt>
    <dgm:pt modelId="{2688008F-DAD2-40AB-8D6E-D1CDE8255A56}" type="pres">
      <dgm:prSet presAssocID="{FA53FCFE-7172-4BE2-A40A-0C5B149AD7C8}" presName="funnel" presStyleLbl="trAlignAcc1" presStyleIdx="0" presStyleCnt="1"/>
      <dgm:spPr/>
    </dgm:pt>
  </dgm:ptLst>
  <dgm:cxnLst>
    <dgm:cxn modelId="{68DDECDD-B4DB-46BB-B5E4-98EE39A031BF}" srcId="{FA53FCFE-7172-4BE2-A40A-0C5B149AD7C8}" destId="{EE5BBBE7-C0EE-4A18-9E55-4EE608D4E8D6}" srcOrd="1" destOrd="0" parTransId="{EDD83D95-7AAA-4169-ADE2-6A7EE199B85A}" sibTransId="{DFBC5ED8-6308-475D-AA73-64EF221BB59E}"/>
    <dgm:cxn modelId="{C92D1083-58A4-4FD0-AE82-459906FCE003}" type="presOf" srcId="{EE5BBBE7-C0EE-4A18-9E55-4EE608D4E8D6}" destId="{74F783AE-7006-405F-A960-A7DD792CAC8B}" srcOrd="0" destOrd="0" presId="urn:microsoft.com/office/officeart/2005/8/layout/funnel1"/>
    <dgm:cxn modelId="{F25DDF68-D1E2-490C-8DD2-7D36CC16F731}" type="presOf" srcId="{FA53FCFE-7172-4BE2-A40A-0C5B149AD7C8}" destId="{96F5430F-5D15-4124-9912-3AA55F142955}" srcOrd="0" destOrd="0" presId="urn:microsoft.com/office/officeart/2005/8/layout/funnel1"/>
    <dgm:cxn modelId="{2FAFC1DA-C360-4CF3-A03F-6FBDC777B3EF}" srcId="{FA53FCFE-7172-4BE2-A40A-0C5B149AD7C8}" destId="{E47FC311-A389-4A6B-9B9D-A056CE1DB3D7}" srcOrd="3" destOrd="0" parTransId="{61A3ABB0-CDFC-4972-AB50-EA618045F5D3}" sibTransId="{CEBBF314-E07D-47E8-AD60-760DB46D0C9F}"/>
    <dgm:cxn modelId="{6BC5F230-6401-426C-AC2D-1C344978EF4C}" type="presOf" srcId="{E47FC311-A389-4A6B-9B9D-A056CE1DB3D7}" destId="{93C14C58-6A86-4C74-8951-BEAED9F581F9}" srcOrd="0" destOrd="0" presId="urn:microsoft.com/office/officeart/2005/8/layout/funnel1"/>
    <dgm:cxn modelId="{3B6E37DB-B632-4C4D-B828-00042FF62ED0}" srcId="{FA53FCFE-7172-4BE2-A40A-0C5B149AD7C8}" destId="{E911D12A-B65E-4547-8389-C69F21F24063}" srcOrd="2" destOrd="0" parTransId="{FECE96E5-DC2B-49CB-B962-9969BF22CF15}" sibTransId="{3627D162-D561-4861-82C5-043DEA3A9F3B}"/>
    <dgm:cxn modelId="{0D89D647-A39F-4C54-AD44-99A4BC8512AE}" type="presOf" srcId="{5D278660-745A-45CA-B237-A174D874DD53}" destId="{34B8380D-17A1-4647-BD27-7137A3EB9D7E}" srcOrd="0" destOrd="0" presId="urn:microsoft.com/office/officeart/2005/8/layout/funnel1"/>
    <dgm:cxn modelId="{2461055B-CED6-41AF-BDCF-68E61CB68EB2}" srcId="{FA53FCFE-7172-4BE2-A40A-0C5B149AD7C8}" destId="{5D278660-745A-45CA-B237-A174D874DD53}" srcOrd="0" destOrd="0" parTransId="{2D72E81F-A1D4-4B18-B6FE-0C3405202A97}" sibTransId="{081C7454-F32B-4BB8-9A4F-35BBC37D917A}"/>
    <dgm:cxn modelId="{2C3E707C-E706-4B23-816F-4D7352FF9B6C}" type="presOf" srcId="{E911D12A-B65E-4547-8389-C69F21F24063}" destId="{0E515A8F-3E78-43A2-AF76-AFE0A6F3AB23}" srcOrd="0" destOrd="0" presId="urn:microsoft.com/office/officeart/2005/8/layout/funnel1"/>
    <dgm:cxn modelId="{8C14C500-3BF6-4227-BAD8-EAB1FD60AA86}" type="presParOf" srcId="{96F5430F-5D15-4124-9912-3AA55F142955}" destId="{C694F872-7E4C-4018-A8D9-CE6B7C20A41B}" srcOrd="0" destOrd="0" presId="urn:microsoft.com/office/officeart/2005/8/layout/funnel1"/>
    <dgm:cxn modelId="{5F744072-6B98-42BA-BA61-42CE35272DFB}" type="presParOf" srcId="{96F5430F-5D15-4124-9912-3AA55F142955}" destId="{AFAD1003-BDA0-46D5-9C69-63B2B6747FA7}" srcOrd="1" destOrd="0" presId="urn:microsoft.com/office/officeart/2005/8/layout/funnel1"/>
    <dgm:cxn modelId="{B1412EC3-8F0A-4FC2-B3A5-82175BC4CF16}" type="presParOf" srcId="{96F5430F-5D15-4124-9912-3AA55F142955}" destId="{93C14C58-6A86-4C74-8951-BEAED9F581F9}" srcOrd="2" destOrd="0" presId="urn:microsoft.com/office/officeart/2005/8/layout/funnel1"/>
    <dgm:cxn modelId="{3C99C416-26BA-4117-83A6-3A8804E253E0}" type="presParOf" srcId="{96F5430F-5D15-4124-9912-3AA55F142955}" destId="{0E515A8F-3E78-43A2-AF76-AFE0A6F3AB23}" srcOrd="3" destOrd="0" presId="urn:microsoft.com/office/officeart/2005/8/layout/funnel1"/>
    <dgm:cxn modelId="{94AF90E1-422B-4223-8FF3-D0A388681FC5}" type="presParOf" srcId="{96F5430F-5D15-4124-9912-3AA55F142955}" destId="{74F783AE-7006-405F-A960-A7DD792CAC8B}" srcOrd="4" destOrd="0" presId="urn:microsoft.com/office/officeart/2005/8/layout/funnel1"/>
    <dgm:cxn modelId="{2689B0D0-B972-4647-A906-1EFCC76845DC}" type="presParOf" srcId="{96F5430F-5D15-4124-9912-3AA55F142955}" destId="{34B8380D-17A1-4647-BD27-7137A3EB9D7E}" srcOrd="5" destOrd="0" presId="urn:microsoft.com/office/officeart/2005/8/layout/funnel1"/>
    <dgm:cxn modelId="{D72FD20F-32A2-4ACF-A844-62042A56E31B}" type="presParOf" srcId="{96F5430F-5D15-4124-9912-3AA55F142955}" destId="{2688008F-DAD2-40AB-8D6E-D1CDE8255A56}"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16F46C-D03C-4939-8335-2D5DBD514BBA}"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fr-FR"/>
        </a:p>
      </dgm:t>
    </dgm:pt>
    <dgm:pt modelId="{22A2F4D8-21F5-4672-8564-7E60249E13A3}">
      <dgm:prSet phldrT="[Texte]"/>
      <dgm:spPr/>
      <dgm:t>
        <a:bodyPr/>
        <a:lstStyle/>
        <a:p>
          <a:r>
            <a:rPr lang="fr-FR" dirty="0" smtClean="0"/>
            <a:t>Objectifs</a:t>
          </a:r>
          <a:endParaRPr lang="fr-FR" dirty="0"/>
        </a:p>
      </dgm:t>
    </dgm:pt>
    <dgm:pt modelId="{203A6B88-3D50-4E0A-8B72-77908376FBC1}" type="parTrans" cxnId="{D5A4B1EB-004F-445B-821C-F932F4EB7679}">
      <dgm:prSet/>
      <dgm:spPr/>
      <dgm:t>
        <a:bodyPr/>
        <a:lstStyle/>
        <a:p>
          <a:endParaRPr lang="fr-FR"/>
        </a:p>
      </dgm:t>
    </dgm:pt>
    <dgm:pt modelId="{48F7DD0D-247B-4346-A3F9-1B7C4FE7570B}" type="sibTrans" cxnId="{D5A4B1EB-004F-445B-821C-F932F4EB7679}">
      <dgm:prSet/>
      <dgm:spPr/>
      <dgm:t>
        <a:bodyPr/>
        <a:lstStyle/>
        <a:p>
          <a:endParaRPr lang="fr-FR"/>
        </a:p>
      </dgm:t>
    </dgm:pt>
    <dgm:pt modelId="{FCD94058-E9C8-4984-9CAB-E9069282A413}">
      <dgm:prSet phldrT="[Texte]"/>
      <dgm:spPr/>
      <dgm:t>
        <a:bodyPr/>
        <a:lstStyle/>
        <a:p>
          <a:r>
            <a:rPr lang="fr-FR" dirty="0" smtClean="0"/>
            <a:t>Confidentialité</a:t>
          </a:r>
          <a:endParaRPr lang="fr-FR" dirty="0"/>
        </a:p>
      </dgm:t>
    </dgm:pt>
    <dgm:pt modelId="{40870A70-C5D8-4E6E-92E4-5582058036CB}" type="parTrans" cxnId="{7BED9ABA-D015-430C-B015-176FDF580DEE}">
      <dgm:prSet/>
      <dgm:spPr/>
      <dgm:t>
        <a:bodyPr/>
        <a:lstStyle/>
        <a:p>
          <a:endParaRPr lang="fr-FR"/>
        </a:p>
      </dgm:t>
    </dgm:pt>
    <dgm:pt modelId="{E9B3A5E3-6D67-42A0-928E-E7E337B70895}" type="sibTrans" cxnId="{7BED9ABA-D015-430C-B015-176FDF580DEE}">
      <dgm:prSet/>
      <dgm:spPr/>
      <dgm:t>
        <a:bodyPr/>
        <a:lstStyle/>
        <a:p>
          <a:endParaRPr lang="fr-FR"/>
        </a:p>
      </dgm:t>
    </dgm:pt>
    <dgm:pt modelId="{3BB4E954-461A-462E-B5D8-40C9184EF59F}">
      <dgm:prSet phldrT="[Texte]" custT="1"/>
      <dgm:spPr/>
      <dgm:t>
        <a:bodyPr/>
        <a:lstStyle/>
        <a:p>
          <a:r>
            <a:rPr lang="fr-FR" sz="2800" dirty="0" smtClean="0"/>
            <a:t>Authentification</a:t>
          </a:r>
        </a:p>
        <a:p>
          <a:r>
            <a:rPr lang="fr-FR" sz="1400" dirty="0" smtClean="0"/>
            <a:t>(Intégrité)</a:t>
          </a:r>
        </a:p>
      </dgm:t>
    </dgm:pt>
    <dgm:pt modelId="{59FDB51C-4D72-4FAC-B82A-F55470A263A0}" type="parTrans" cxnId="{B3676872-E3B3-4FC2-826A-6AFB24A29C48}">
      <dgm:prSet/>
      <dgm:spPr/>
      <dgm:t>
        <a:bodyPr/>
        <a:lstStyle/>
        <a:p>
          <a:endParaRPr lang="fr-FR"/>
        </a:p>
      </dgm:t>
    </dgm:pt>
    <dgm:pt modelId="{C77C02B2-A793-453C-BD46-9E2C2E488FA5}" type="sibTrans" cxnId="{B3676872-E3B3-4FC2-826A-6AFB24A29C48}">
      <dgm:prSet/>
      <dgm:spPr/>
      <dgm:t>
        <a:bodyPr/>
        <a:lstStyle/>
        <a:p>
          <a:endParaRPr lang="fr-FR"/>
        </a:p>
      </dgm:t>
    </dgm:pt>
    <dgm:pt modelId="{931419DB-61AA-462A-85EC-BD412DE2FEC6}">
      <dgm:prSet phldrT="[Texte]"/>
      <dgm:spPr/>
      <dgm:t>
        <a:bodyPr/>
        <a:lstStyle/>
        <a:p>
          <a:r>
            <a:rPr lang="fr-FR" dirty="0" smtClean="0"/>
            <a:t>Chiffrement avec la clé publique </a:t>
          </a:r>
          <a:r>
            <a:rPr lang="fr-FR" b="1" dirty="0" err="1" smtClean="0"/>
            <a:t>E</a:t>
          </a:r>
          <a:r>
            <a:rPr lang="fr-FR" b="1" baseline="-25000" dirty="0" err="1" smtClean="0"/>
            <a:t>kpub</a:t>
          </a:r>
          <a:endParaRPr lang="fr-FR" b="1" baseline="-25000" dirty="0"/>
        </a:p>
      </dgm:t>
    </dgm:pt>
    <dgm:pt modelId="{C7E2629A-A4DD-470E-803B-0352E3865A29}" type="parTrans" cxnId="{84EF60C4-87C2-418B-8CDE-C99B9C6CDB8E}">
      <dgm:prSet/>
      <dgm:spPr/>
      <dgm:t>
        <a:bodyPr/>
        <a:lstStyle/>
        <a:p>
          <a:endParaRPr lang="fr-FR"/>
        </a:p>
      </dgm:t>
    </dgm:pt>
    <dgm:pt modelId="{BBFA92A7-EAE1-4433-83DB-48752E6A9C70}" type="sibTrans" cxnId="{84EF60C4-87C2-418B-8CDE-C99B9C6CDB8E}">
      <dgm:prSet/>
      <dgm:spPr/>
      <dgm:t>
        <a:bodyPr/>
        <a:lstStyle/>
        <a:p>
          <a:endParaRPr lang="fr-FR"/>
        </a:p>
      </dgm:t>
    </dgm:pt>
    <dgm:pt modelId="{D8662620-4325-4B89-925F-4E8CEC533CBD}">
      <dgm:prSet phldrT="[Texte]"/>
      <dgm:spPr/>
      <dgm:t>
        <a:bodyPr/>
        <a:lstStyle/>
        <a:p>
          <a:r>
            <a:rPr lang="fr-FR" dirty="0" smtClean="0"/>
            <a:t>Signature avec la clé privée </a:t>
          </a:r>
          <a:r>
            <a:rPr lang="fr-FR" b="1" dirty="0" err="1" smtClean="0"/>
            <a:t>E</a:t>
          </a:r>
          <a:r>
            <a:rPr lang="fr-FR" b="1" baseline="-25000" dirty="0" err="1" smtClean="0"/>
            <a:t>kpriv</a:t>
          </a:r>
          <a:endParaRPr lang="fr-FR" b="1" dirty="0"/>
        </a:p>
      </dgm:t>
    </dgm:pt>
    <dgm:pt modelId="{14128D3C-16C7-4613-8F32-100771E85EC9}" type="parTrans" cxnId="{AF2F8F44-015C-4048-8876-5BF9F567E2A5}">
      <dgm:prSet/>
      <dgm:spPr/>
      <dgm:t>
        <a:bodyPr/>
        <a:lstStyle/>
        <a:p>
          <a:endParaRPr lang="fr-FR"/>
        </a:p>
      </dgm:t>
    </dgm:pt>
    <dgm:pt modelId="{106AEB0F-3D69-4C6D-BB57-93AABC4D9515}" type="sibTrans" cxnId="{AF2F8F44-015C-4048-8876-5BF9F567E2A5}">
      <dgm:prSet/>
      <dgm:spPr/>
      <dgm:t>
        <a:bodyPr/>
        <a:lstStyle/>
        <a:p>
          <a:endParaRPr lang="fr-FR"/>
        </a:p>
      </dgm:t>
    </dgm:pt>
    <dgm:pt modelId="{36BF7F88-E1C2-412C-8C32-598BB28828C1}" type="pres">
      <dgm:prSet presAssocID="{C816F46C-D03C-4939-8335-2D5DBD514BBA}" presName="Name0" presStyleCnt="0">
        <dgm:presLayoutVars>
          <dgm:chPref val="1"/>
          <dgm:dir/>
          <dgm:animOne val="branch"/>
          <dgm:animLvl val="lvl"/>
          <dgm:resizeHandles val="exact"/>
        </dgm:presLayoutVars>
      </dgm:prSet>
      <dgm:spPr/>
      <dgm:t>
        <a:bodyPr/>
        <a:lstStyle/>
        <a:p>
          <a:endParaRPr lang="fr-FR"/>
        </a:p>
      </dgm:t>
    </dgm:pt>
    <dgm:pt modelId="{0C9D22A0-51F0-4E69-80C8-8F754B9F77BE}" type="pres">
      <dgm:prSet presAssocID="{22A2F4D8-21F5-4672-8564-7E60249E13A3}" presName="root1" presStyleCnt="0"/>
      <dgm:spPr/>
    </dgm:pt>
    <dgm:pt modelId="{EC975123-D390-4CF6-BDC9-9786B52FD96B}" type="pres">
      <dgm:prSet presAssocID="{22A2F4D8-21F5-4672-8564-7E60249E13A3}" presName="LevelOneTextNode" presStyleLbl="node0" presStyleIdx="0" presStyleCnt="1">
        <dgm:presLayoutVars>
          <dgm:chPref val="3"/>
        </dgm:presLayoutVars>
      </dgm:prSet>
      <dgm:spPr/>
      <dgm:t>
        <a:bodyPr/>
        <a:lstStyle/>
        <a:p>
          <a:endParaRPr lang="fr-FR"/>
        </a:p>
      </dgm:t>
    </dgm:pt>
    <dgm:pt modelId="{5F83AC3A-F1E1-44C5-85E2-446A22AB314D}" type="pres">
      <dgm:prSet presAssocID="{22A2F4D8-21F5-4672-8564-7E60249E13A3}" presName="level2hierChild" presStyleCnt="0"/>
      <dgm:spPr/>
    </dgm:pt>
    <dgm:pt modelId="{BC411195-618F-4EA4-A0CD-0335E6F29DD8}" type="pres">
      <dgm:prSet presAssocID="{40870A70-C5D8-4E6E-92E4-5582058036CB}" presName="conn2-1" presStyleLbl="parChTrans1D2" presStyleIdx="0" presStyleCnt="2"/>
      <dgm:spPr/>
      <dgm:t>
        <a:bodyPr/>
        <a:lstStyle/>
        <a:p>
          <a:endParaRPr lang="fr-FR"/>
        </a:p>
      </dgm:t>
    </dgm:pt>
    <dgm:pt modelId="{6D4AE8CC-2ED5-47EF-894D-CB9A67DCF571}" type="pres">
      <dgm:prSet presAssocID="{40870A70-C5D8-4E6E-92E4-5582058036CB}" presName="connTx" presStyleLbl="parChTrans1D2" presStyleIdx="0" presStyleCnt="2"/>
      <dgm:spPr/>
      <dgm:t>
        <a:bodyPr/>
        <a:lstStyle/>
        <a:p>
          <a:endParaRPr lang="fr-FR"/>
        </a:p>
      </dgm:t>
    </dgm:pt>
    <dgm:pt modelId="{89921D95-8C7F-4B9E-9120-8A47426EC679}" type="pres">
      <dgm:prSet presAssocID="{FCD94058-E9C8-4984-9CAB-E9069282A413}" presName="root2" presStyleCnt="0"/>
      <dgm:spPr/>
    </dgm:pt>
    <dgm:pt modelId="{5BD7B19C-8400-47AC-8045-45DBD6AF392A}" type="pres">
      <dgm:prSet presAssocID="{FCD94058-E9C8-4984-9CAB-E9069282A413}" presName="LevelTwoTextNode" presStyleLbl="node2" presStyleIdx="0" presStyleCnt="2">
        <dgm:presLayoutVars>
          <dgm:chPref val="3"/>
        </dgm:presLayoutVars>
      </dgm:prSet>
      <dgm:spPr/>
      <dgm:t>
        <a:bodyPr/>
        <a:lstStyle/>
        <a:p>
          <a:endParaRPr lang="fr-FR"/>
        </a:p>
      </dgm:t>
    </dgm:pt>
    <dgm:pt modelId="{121BDFAA-DE21-4D57-98CC-C08DA6F4126B}" type="pres">
      <dgm:prSet presAssocID="{FCD94058-E9C8-4984-9CAB-E9069282A413}" presName="level3hierChild" presStyleCnt="0"/>
      <dgm:spPr/>
    </dgm:pt>
    <dgm:pt modelId="{D0B6BCC0-C597-491D-8727-C547B46CA4E7}" type="pres">
      <dgm:prSet presAssocID="{C7E2629A-A4DD-470E-803B-0352E3865A29}" presName="conn2-1" presStyleLbl="parChTrans1D3" presStyleIdx="0" presStyleCnt="2"/>
      <dgm:spPr/>
      <dgm:t>
        <a:bodyPr/>
        <a:lstStyle/>
        <a:p>
          <a:endParaRPr lang="fr-FR"/>
        </a:p>
      </dgm:t>
    </dgm:pt>
    <dgm:pt modelId="{91451634-41EF-40D4-B9D2-36D00C7119AC}" type="pres">
      <dgm:prSet presAssocID="{C7E2629A-A4DD-470E-803B-0352E3865A29}" presName="connTx" presStyleLbl="parChTrans1D3" presStyleIdx="0" presStyleCnt="2"/>
      <dgm:spPr/>
      <dgm:t>
        <a:bodyPr/>
        <a:lstStyle/>
        <a:p>
          <a:endParaRPr lang="fr-FR"/>
        </a:p>
      </dgm:t>
    </dgm:pt>
    <dgm:pt modelId="{D09DD6F2-E599-4DD0-B3E6-5B75AFC03633}" type="pres">
      <dgm:prSet presAssocID="{931419DB-61AA-462A-85EC-BD412DE2FEC6}" presName="root2" presStyleCnt="0"/>
      <dgm:spPr/>
    </dgm:pt>
    <dgm:pt modelId="{271EE855-BAED-48A2-BD37-056B0E386102}" type="pres">
      <dgm:prSet presAssocID="{931419DB-61AA-462A-85EC-BD412DE2FEC6}" presName="LevelTwoTextNode" presStyleLbl="node3" presStyleIdx="0" presStyleCnt="2" custScaleX="142127">
        <dgm:presLayoutVars>
          <dgm:chPref val="3"/>
        </dgm:presLayoutVars>
      </dgm:prSet>
      <dgm:spPr/>
      <dgm:t>
        <a:bodyPr/>
        <a:lstStyle/>
        <a:p>
          <a:endParaRPr lang="fr-FR"/>
        </a:p>
      </dgm:t>
    </dgm:pt>
    <dgm:pt modelId="{021A9999-9E5D-4AD1-98CB-8440BD369549}" type="pres">
      <dgm:prSet presAssocID="{931419DB-61AA-462A-85EC-BD412DE2FEC6}" presName="level3hierChild" presStyleCnt="0"/>
      <dgm:spPr/>
    </dgm:pt>
    <dgm:pt modelId="{2DC68573-F459-4152-9BF1-067CFF9CCE04}" type="pres">
      <dgm:prSet presAssocID="{59FDB51C-4D72-4FAC-B82A-F55470A263A0}" presName="conn2-1" presStyleLbl="parChTrans1D2" presStyleIdx="1" presStyleCnt="2"/>
      <dgm:spPr/>
      <dgm:t>
        <a:bodyPr/>
        <a:lstStyle/>
        <a:p>
          <a:endParaRPr lang="fr-FR"/>
        </a:p>
      </dgm:t>
    </dgm:pt>
    <dgm:pt modelId="{CBA2BBCF-8380-4BA6-BD7B-288DCDD325A4}" type="pres">
      <dgm:prSet presAssocID="{59FDB51C-4D72-4FAC-B82A-F55470A263A0}" presName="connTx" presStyleLbl="parChTrans1D2" presStyleIdx="1" presStyleCnt="2"/>
      <dgm:spPr/>
      <dgm:t>
        <a:bodyPr/>
        <a:lstStyle/>
        <a:p>
          <a:endParaRPr lang="fr-FR"/>
        </a:p>
      </dgm:t>
    </dgm:pt>
    <dgm:pt modelId="{6EF7735E-A769-4A93-986E-AE2A27C3D0C6}" type="pres">
      <dgm:prSet presAssocID="{3BB4E954-461A-462E-B5D8-40C9184EF59F}" presName="root2" presStyleCnt="0"/>
      <dgm:spPr/>
    </dgm:pt>
    <dgm:pt modelId="{59EB08C2-15E2-4961-AE7E-684BD5F300F0}" type="pres">
      <dgm:prSet presAssocID="{3BB4E954-461A-462E-B5D8-40C9184EF59F}" presName="LevelTwoTextNode" presStyleLbl="node2" presStyleIdx="1" presStyleCnt="2">
        <dgm:presLayoutVars>
          <dgm:chPref val="3"/>
        </dgm:presLayoutVars>
      </dgm:prSet>
      <dgm:spPr/>
      <dgm:t>
        <a:bodyPr/>
        <a:lstStyle/>
        <a:p>
          <a:endParaRPr lang="fr-FR"/>
        </a:p>
      </dgm:t>
    </dgm:pt>
    <dgm:pt modelId="{4BDD2B2E-AD2C-44B0-98AF-A0FC88CAB40B}" type="pres">
      <dgm:prSet presAssocID="{3BB4E954-461A-462E-B5D8-40C9184EF59F}" presName="level3hierChild" presStyleCnt="0"/>
      <dgm:spPr/>
    </dgm:pt>
    <dgm:pt modelId="{68A754BA-3A0A-494C-BDA2-5B16D867BDA2}" type="pres">
      <dgm:prSet presAssocID="{14128D3C-16C7-4613-8F32-100771E85EC9}" presName="conn2-1" presStyleLbl="parChTrans1D3" presStyleIdx="1" presStyleCnt="2"/>
      <dgm:spPr/>
      <dgm:t>
        <a:bodyPr/>
        <a:lstStyle/>
        <a:p>
          <a:endParaRPr lang="fr-FR"/>
        </a:p>
      </dgm:t>
    </dgm:pt>
    <dgm:pt modelId="{24D4DE6B-CE97-43EC-B824-C942F210303F}" type="pres">
      <dgm:prSet presAssocID="{14128D3C-16C7-4613-8F32-100771E85EC9}" presName="connTx" presStyleLbl="parChTrans1D3" presStyleIdx="1" presStyleCnt="2"/>
      <dgm:spPr/>
      <dgm:t>
        <a:bodyPr/>
        <a:lstStyle/>
        <a:p>
          <a:endParaRPr lang="fr-FR"/>
        </a:p>
      </dgm:t>
    </dgm:pt>
    <dgm:pt modelId="{802AB8DF-134C-4C65-A0E3-749414709AE3}" type="pres">
      <dgm:prSet presAssocID="{D8662620-4325-4B89-925F-4E8CEC533CBD}" presName="root2" presStyleCnt="0"/>
      <dgm:spPr/>
    </dgm:pt>
    <dgm:pt modelId="{D9B38D97-4594-4A2E-B4CF-4BB5ED5DCD0C}" type="pres">
      <dgm:prSet presAssocID="{D8662620-4325-4B89-925F-4E8CEC533CBD}" presName="LevelTwoTextNode" presStyleLbl="node3" presStyleIdx="1" presStyleCnt="2" custScaleX="144219">
        <dgm:presLayoutVars>
          <dgm:chPref val="3"/>
        </dgm:presLayoutVars>
      </dgm:prSet>
      <dgm:spPr/>
      <dgm:t>
        <a:bodyPr/>
        <a:lstStyle/>
        <a:p>
          <a:endParaRPr lang="fr-FR"/>
        </a:p>
      </dgm:t>
    </dgm:pt>
    <dgm:pt modelId="{7BE5B162-D130-4C6B-903E-35A3FA74472C}" type="pres">
      <dgm:prSet presAssocID="{D8662620-4325-4B89-925F-4E8CEC533CBD}" presName="level3hierChild" presStyleCnt="0"/>
      <dgm:spPr/>
    </dgm:pt>
  </dgm:ptLst>
  <dgm:cxnLst>
    <dgm:cxn modelId="{55C954AD-5233-494C-9773-CC5D9D3A2941}" type="presOf" srcId="{C816F46C-D03C-4939-8335-2D5DBD514BBA}" destId="{36BF7F88-E1C2-412C-8C32-598BB28828C1}" srcOrd="0" destOrd="0" presId="urn:microsoft.com/office/officeart/2008/layout/HorizontalMultiLevelHierarchy"/>
    <dgm:cxn modelId="{CBE1E2E7-CB11-471B-B8E3-3D5D2D93F1F2}" type="presOf" srcId="{C7E2629A-A4DD-470E-803B-0352E3865A29}" destId="{D0B6BCC0-C597-491D-8727-C547B46CA4E7}" srcOrd="0" destOrd="0" presId="urn:microsoft.com/office/officeart/2008/layout/HorizontalMultiLevelHierarchy"/>
    <dgm:cxn modelId="{EF808A2C-971B-476A-9A97-65D21D5A3012}" type="presOf" srcId="{14128D3C-16C7-4613-8F32-100771E85EC9}" destId="{24D4DE6B-CE97-43EC-B824-C942F210303F}" srcOrd="1" destOrd="0" presId="urn:microsoft.com/office/officeart/2008/layout/HorizontalMultiLevelHierarchy"/>
    <dgm:cxn modelId="{B3676872-E3B3-4FC2-826A-6AFB24A29C48}" srcId="{22A2F4D8-21F5-4672-8564-7E60249E13A3}" destId="{3BB4E954-461A-462E-B5D8-40C9184EF59F}" srcOrd="1" destOrd="0" parTransId="{59FDB51C-4D72-4FAC-B82A-F55470A263A0}" sibTransId="{C77C02B2-A793-453C-BD46-9E2C2E488FA5}"/>
    <dgm:cxn modelId="{90DA4F3C-F0AB-4DC5-98BC-ABEE0263475E}" type="presOf" srcId="{14128D3C-16C7-4613-8F32-100771E85EC9}" destId="{68A754BA-3A0A-494C-BDA2-5B16D867BDA2}" srcOrd="0" destOrd="0" presId="urn:microsoft.com/office/officeart/2008/layout/HorizontalMultiLevelHierarchy"/>
    <dgm:cxn modelId="{539123CF-3692-4FCE-AFDF-A1327AC85C98}" type="presOf" srcId="{22A2F4D8-21F5-4672-8564-7E60249E13A3}" destId="{EC975123-D390-4CF6-BDC9-9786B52FD96B}" srcOrd="0" destOrd="0" presId="urn:microsoft.com/office/officeart/2008/layout/HorizontalMultiLevelHierarchy"/>
    <dgm:cxn modelId="{7BED9ABA-D015-430C-B015-176FDF580DEE}" srcId="{22A2F4D8-21F5-4672-8564-7E60249E13A3}" destId="{FCD94058-E9C8-4984-9CAB-E9069282A413}" srcOrd="0" destOrd="0" parTransId="{40870A70-C5D8-4E6E-92E4-5582058036CB}" sibTransId="{E9B3A5E3-6D67-42A0-928E-E7E337B70895}"/>
    <dgm:cxn modelId="{46E082EF-1AC4-4D57-A930-1680AE9D370A}" type="presOf" srcId="{D8662620-4325-4B89-925F-4E8CEC533CBD}" destId="{D9B38D97-4594-4A2E-B4CF-4BB5ED5DCD0C}" srcOrd="0" destOrd="0" presId="urn:microsoft.com/office/officeart/2008/layout/HorizontalMultiLevelHierarchy"/>
    <dgm:cxn modelId="{C505D8C6-D953-4E84-A8F8-E2AD748A821D}" type="presOf" srcId="{931419DB-61AA-462A-85EC-BD412DE2FEC6}" destId="{271EE855-BAED-48A2-BD37-056B0E386102}" srcOrd="0" destOrd="0" presId="urn:microsoft.com/office/officeart/2008/layout/HorizontalMultiLevelHierarchy"/>
    <dgm:cxn modelId="{764A8342-EA0D-4FD4-910D-20143C7008AD}" type="presOf" srcId="{40870A70-C5D8-4E6E-92E4-5582058036CB}" destId="{6D4AE8CC-2ED5-47EF-894D-CB9A67DCF571}" srcOrd="1" destOrd="0" presId="urn:microsoft.com/office/officeart/2008/layout/HorizontalMultiLevelHierarchy"/>
    <dgm:cxn modelId="{D4511D4A-BAEC-4FFC-8B5B-D091C3ACE4D1}" type="presOf" srcId="{FCD94058-E9C8-4984-9CAB-E9069282A413}" destId="{5BD7B19C-8400-47AC-8045-45DBD6AF392A}" srcOrd="0" destOrd="0" presId="urn:microsoft.com/office/officeart/2008/layout/HorizontalMultiLevelHierarchy"/>
    <dgm:cxn modelId="{EF9D00E8-6269-4757-8CBD-AF9840E7013F}" type="presOf" srcId="{40870A70-C5D8-4E6E-92E4-5582058036CB}" destId="{BC411195-618F-4EA4-A0CD-0335E6F29DD8}" srcOrd="0" destOrd="0" presId="urn:microsoft.com/office/officeart/2008/layout/HorizontalMultiLevelHierarchy"/>
    <dgm:cxn modelId="{36BFB9C2-0FEB-4C91-B1E5-E7862B3F02AB}" type="presOf" srcId="{59FDB51C-4D72-4FAC-B82A-F55470A263A0}" destId="{CBA2BBCF-8380-4BA6-BD7B-288DCDD325A4}" srcOrd="1" destOrd="0" presId="urn:microsoft.com/office/officeart/2008/layout/HorizontalMultiLevelHierarchy"/>
    <dgm:cxn modelId="{5773E92A-4B77-4792-A3EC-405736D1BA0D}" type="presOf" srcId="{3BB4E954-461A-462E-B5D8-40C9184EF59F}" destId="{59EB08C2-15E2-4961-AE7E-684BD5F300F0}" srcOrd="0" destOrd="0" presId="urn:microsoft.com/office/officeart/2008/layout/HorizontalMultiLevelHierarchy"/>
    <dgm:cxn modelId="{AF2F8F44-015C-4048-8876-5BF9F567E2A5}" srcId="{3BB4E954-461A-462E-B5D8-40C9184EF59F}" destId="{D8662620-4325-4B89-925F-4E8CEC533CBD}" srcOrd="0" destOrd="0" parTransId="{14128D3C-16C7-4613-8F32-100771E85EC9}" sibTransId="{106AEB0F-3D69-4C6D-BB57-93AABC4D9515}"/>
    <dgm:cxn modelId="{84EF60C4-87C2-418B-8CDE-C99B9C6CDB8E}" srcId="{FCD94058-E9C8-4984-9CAB-E9069282A413}" destId="{931419DB-61AA-462A-85EC-BD412DE2FEC6}" srcOrd="0" destOrd="0" parTransId="{C7E2629A-A4DD-470E-803B-0352E3865A29}" sibTransId="{BBFA92A7-EAE1-4433-83DB-48752E6A9C70}"/>
    <dgm:cxn modelId="{D5A4B1EB-004F-445B-821C-F932F4EB7679}" srcId="{C816F46C-D03C-4939-8335-2D5DBD514BBA}" destId="{22A2F4D8-21F5-4672-8564-7E60249E13A3}" srcOrd="0" destOrd="0" parTransId="{203A6B88-3D50-4E0A-8B72-77908376FBC1}" sibTransId="{48F7DD0D-247B-4346-A3F9-1B7C4FE7570B}"/>
    <dgm:cxn modelId="{ECF01872-6A4D-4E50-B314-A51CEF6A2FA5}" type="presOf" srcId="{59FDB51C-4D72-4FAC-B82A-F55470A263A0}" destId="{2DC68573-F459-4152-9BF1-067CFF9CCE04}" srcOrd="0" destOrd="0" presId="urn:microsoft.com/office/officeart/2008/layout/HorizontalMultiLevelHierarchy"/>
    <dgm:cxn modelId="{C456DEF8-3A43-4E0E-A628-3C4702C543BF}" type="presOf" srcId="{C7E2629A-A4DD-470E-803B-0352E3865A29}" destId="{91451634-41EF-40D4-B9D2-36D00C7119AC}" srcOrd="1" destOrd="0" presId="urn:microsoft.com/office/officeart/2008/layout/HorizontalMultiLevelHierarchy"/>
    <dgm:cxn modelId="{428BFE02-0232-44C3-AFE9-C0810D860CA6}" type="presParOf" srcId="{36BF7F88-E1C2-412C-8C32-598BB28828C1}" destId="{0C9D22A0-51F0-4E69-80C8-8F754B9F77BE}" srcOrd="0" destOrd="0" presId="urn:microsoft.com/office/officeart/2008/layout/HorizontalMultiLevelHierarchy"/>
    <dgm:cxn modelId="{2DAA0A93-8C2B-4C2B-927F-35422FD96019}" type="presParOf" srcId="{0C9D22A0-51F0-4E69-80C8-8F754B9F77BE}" destId="{EC975123-D390-4CF6-BDC9-9786B52FD96B}" srcOrd="0" destOrd="0" presId="urn:microsoft.com/office/officeart/2008/layout/HorizontalMultiLevelHierarchy"/>
    <dgm:cxn modelId="{B6FED387-C1F6-40FB-A368-BBEBD40003AC}" type="presParOf" srcId="{0C9D22A0-51F0-4E69-80C8-8F754B9F77BE}" destId="{5F83AC3A-F1E1-44C5-85E2-446A22AB314D}" srcOrd="1" destOrd="0" presId="urn:microsoft.com/office/officeart/2008/layout/HorizontalMultiLevelHierarchy"/>
    <dgm:cxn modelId="{7E804FB3-7261-4CF2-9F78-711253059540}" type="presParOf" srcId="{5F83AC3A-F1E1-44C5-85E2-446A22AB314D}" destId="{BC411195-618F-4EA4-A0CD-0335E6F29DD8}" srcOrd="0" destOrd="0" presId="urn:microsoft.com/office/officeart/2008/layout/HorizontalMultiLevelHierarchy"/>
    <dgm:cxn modelId="{27FA82E0-BB0C-42E6-BF8F-B82C2E9D0C8D}" type="presParOf" srcId="{BC411195-618F-4EA4-A0CD-0335E6F29DD8}" destId="{6D4AE8CC-2ED5-47EF-894D-CB9A67DCF571}" srcOrd="0" destOrd="0" presId="urn:microsoft.com/office/officeart/2008/layout/HorizontalMultiLevelHierarchy"/>
    <dgm:cxn modelId="{12C3283F-C03C-4C80-A34A-487DEAC08660}" type="presParOf" srcId="{5F83AC3A-F1E1-44C5-85E2-446A22AB314D}" destId="{89921D95-8C7F-4B9E-9120-8A47426EC679}" srcOrd="1" destOrd="0" presId="urn:microsoft.com/office/officeart/2008/layout/HorizontalMultiLevelHierarchy"/>
    <dgm:cxn modelId="{817C7D8B-090F-4A83-9068-3EDD21B685F3}" type="presParOf" srcId="{89921D95-8C7F-4B9E-9120-8A47426EC679}" destId="{5BD7B19C-8400-47AC-8045-45DBD6AF392A}" srcOrd="0" destOrd="0" presId="urn:microsoft.com/office/officeart/2008/layout/HorizontalMultiLevelHierarchy"/>
    <dgm:cxn modelId="{B1751165-418B-42A3-9FE3-EED35736FE8E}" type="presParOf" srcId="{89921D95-8C7F-4B9E-9120-8A47426EC679}" destId="{121BDFAA-DE21-4D57-98CC-C08DA6F4126B}" srcOrd="1" destOrd="0" presId="urn:microsoft.com/office/officeart/2008/layout/HorizontalMultiLevelHierarchy"/>
    <dgm:cxn modelId="{C2C389CF-4122-4F8B-A824-0C6ECD7F5885}" type="presParOf" srcId="{121BDFAA-DE21-4D57-98CC-C08DA6F4126B}" destId="{D0B6BCC0-C597-491D-8727-C547B46CA4E7}" srcOrd="0" destOrd="0" presId="urn:microsoft.com/office/officeart/2008/layout/HorizontalMultiLevelHierarchy"/>
    <dgm:cxn modelId="{2EE597D2-A248-4F5D-A1A7-C1D0EFA2DB80}" type="presParOf" srcId="{D0B6BCC0-C597-491D-8727-C547B46CA4E7}" destId="{91451634-41EF-40D4-B9D2-36D00C7119AC}" srcOrd="0" destOrd="0" presId="urn:microsoft.com/office/officeart/2008/layout/HorizontalMultiLevelHierarchy"/>
    <dgm:cxn modelId="{2D1E1E14-B075-4362-A9FB-1ED3791A4176}" type="presParOf" srcId="{121BDFAA-DE21-4D57-98CC-C08DA6F4126B}" destId="{D09DD6F2-E599-4DD0-B3E6-5B75AFC03633}" srcOrd="1" destOrd="0" presId="urn:microsoft.com/office/officeart/2008/layout/HorizontalMultiLevelHierarchy"/>
    <dgm:cxn modelId="{9FD3D29C-53CA-49BD-8CE3-6A6A88A613DD}" type="presParOf" srcId="{D09DD6F2-E599-4DD0-B3E6-5B75AFC03633}" destId="{271EE855-BAED-48A2-BD37-056B0E386102}" srcOrd="0" destOrd="0" presId="urn:microsoft.com/office/officeart/2008/layout/HorizontalMultiLevelHierarchy"/>
    <dgm:cxn modelId="{B17A4145-0CB7-41DB-B803-8030FF8B74B9}" type="presParOf" srcId="{D09DD6F2-E599-4DD0-B3E6-5B75AFC03633}" destId="{021A9999-9E5D-4AD1-98CB-8440BD369549}" srcOrd="1" destOrd="0" presId="urn:microsoft.com/office/officeart/2008/layout/HorizontalMultiLevelHierarchy"/>
    <dgm:cxn modelId="{631AF029-F287-43C3-B51E-97BF1E6FC730}" type="presParOf" srcId="{5F83AC3A-F1E1-44C5-85E2-446A22AB314D}" destId="{2DC68573-F459-4152-9BF1-067CFF9CCE04}" srcOrd="2" destOrd="0" presId="urn:microsoft.com/office/officeart/2008/layout/HorizontalMultiLevelHierarchy"/>
    <dgm:cxn modelId="{3880B9C6-C25B-4384-91A3-A16CB690124D}" type="presParOf" srcId="{2DC68573-F459-4152-9BF1-067CFF9CCE04}" destId="{CBA2BBCF-8380-4BA6-BD7B-288DCDD325A4}" srcOrd="0" destOrd="0" presId="urn:microsoft.com/office/officeart/2008/layout/HorizontalMultiLevelHierarchy"/>
    <dgm:cxn modelId="{173B11A9-37BC-4EEB-930B-D8F23587BE0A}" type="presParOf" srcId="{5F83AC3A-F1E1-44C5-85E2-446A22AB314D}" destId="{6EF7735E-A769-4A93-986E-AE2A27C3D0C6}" srcOrd="3" destOrd="0" presId="urn:microsoft.com/office/officeart/2008/layout/HorizontalMultiLevelHierarchy"/>
    <dgm:cxn modelId="{4CF2B219-6E7C-4D0C-973E-89361E7CBBCE}" type="presParOf" srcId="{6EF7735E-A769-4A93-986E-AE2A27C3D0C6}" destId="{59EB08C2-15E2-4961-AE7E-684BD5F300F0}" srcOrd="0" destOrd="0" presId="urn:microsoft.com/office/officeart/2008/layout/HorizontalMultiLevelHierarchy"/>
    <dgm:cxn modelId="{034A6A0E-0D75-414B-8819-3F8A40A07F34}" type="presParOf" srcId="{6EF7735E-A769-4A93-986E-AE2A27C3D0C6}" destId="{4BDD2B2E-AD2C-44B0-98AF-A0FC88CAB40B}" srcOrd="1" destOrd="0" presId="urn:microsoft.com/office/officeart/2008/layout/HorizontalMultiLevelHierarchy"/>
    <dgm:cxn modelId="{A0A570E5-7B7D-4149-9466-DAF8728A00F2}" type="presParOf" srcId="{4BDD2B2E-AD2C-44B0-98AF-A0FC88CAB40B}" destId="{68A754BA-3A0A-494C-BDA2-5B16D867BDA2}" srcOrd="0" destOrd="0" presId="urn:microsoft.com/office/officeart/2008/layout/HorizontalMultiLevelHierarchy"/>
    <dgm:cxn modelId="{6FB41AA2-95E3-4C46-9AD2-87C04DCFB5FB}" type="presParOf" srcId="{68A754BA-3A0A-494C-BDA2-5B16D867BDA2}" destId="{24D4DE6B-CE97-43EC-B824-C942F210303F}" srcOrd="0" destOrd="0" presId="urn:microsoft.com/office/officeart/2008/layout/HorizontalMultiLevelHierarchy"/>
    <dgm:cxn modelId="{0B0BCDF1-71C2-4256-B4FA-F7AF6AB85179}" type="presParOf" srcId="{4BDD2B2E-AD2C-44B0-98AF-A0FC88CAB40B}" destId="{802AB8DF-134C-4C65-A0E3-749414709AE3}" srcOrd="1" destOrd="0" presId="urn:microsoft.com/office/officeart/2008/layout/HorizontalMultiLevelHierarchy"/>
    <dgm:cxn modelId="{D4D542E4-8EEE-49A1-B334-5AD93CE7DF5E}" type="presParOf" srcId="{802AB8DF-134C-4C65-A0E3-749414709AE3}" destId="{D9B38D97-4594-4A2E-B4CF-4BB5ED5DCD0C}" srcOrd="0" destOrd="0" presId="urn:microsoft.com/office/officeart/2008/layout/HorizontalMultiLevelHierarchy"/>
    <dgm:cxn modelId="{1DFF0B9E-F636-4523-893D-948FD5D5EDBF}" type="presParOf" srcId="{802AB8DF-134C-4C65-A0E3-749414709AE3}" destId="{7BE5B162-D130-4C6B-903E-35A3FA74472C}"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C573FC-C0B1-491B-A5ED-590CC4D0D785}" type="datetimeFigureOut">
              <a:rPr lang="fr-FR" smtClean="0"/>
              <a:t>06/05/2022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45E7B5-8EF9-4802-9320-AB2C2584F5F1}" type="slidenum">
              <a:rPr lang="fr-FR" smtClean="0"/>
              <a:t>‹N°›</a:t>
            </a:fld>
            <a:endParaRPr lang="fr-FR"/>
          </a:p>
        </p:txBody>
      </p:sp>
    </p:spTree>
    <p:extLst>
      <p:ext uri="{BB962C8B-B14F-4D97-AF65-F5344CB8AC3E}">
        <p14:creationId xmlns:p14="http://schemas.microsoft.com/office/powerpoint/2010/main" val="41282409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3D639-A690-4893-AADE-798B9E87F93D}" type="datetimeFigureOut">
              <a:rPr lang="fr-FR" smtClean="0"/>
              <a:t>06/05/2022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DB8FCA-BD94-4E8A-8BAF-8220C0D5A0FB}" type="slidenum">
              <a:rPr lang="fr-FR" smtClean="0"/>
              <a:t>‹N°›</a:t>
            </a:fld>
            <a:endParaRPr lang="fr-FR"/>
          </a:p>
        </p:txBody>
      </p:sp>
    </p:spTree>
    <p:extLst>
      <p:ext uri="{BB962C8B-B14F-4D97-AF65-F5344CB8AC3E}">
        <p14:creationId xmlns:p14="http://schemas.microsoft.com/office/powerpoint/2010/main" val="356272646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a:t>
            </a:fld>
            <a:endParaRPr lang="fr-FR" dirty="0"/>
          </a:p>
        </p:txBody>
      </p:sp>
    </p:spTree>
    <p:extLst>
      <p:ext uri="{BB962C8B-B14F-4D97-AF65-F5344CB8AC3E}">
        <p14:creationId xmlns:p14="http://schemas.microsoft.com/office/powerpoint/2010/main" val="3304281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principe est novateur dans la mesure où intuitivement il semble opportun de dissimuler le maximum de choses possibles à l’ennemi : </a:t>
            </a:r>
          </a:p>
          <a:p>
            <a:r>
              <a:rPr lang="fr-FR" dirty="0" smtClean="0"/>
              <a:t>clé et système de chiffrement utilisés. </a:t>
            </a:r>
          </a:p>
          <a:p>
            <a:r>
              <a:rPr lang="fr-FR" dirty="0" smtClean="0"/>
              <a:t>Ce principe se base sur deux constats de </a:t>
            </a:r>
            <a:r>
              <a:rPr lang="fr-FR" dirty="0" err="1" smtClean="0"/>
              <a:t>Kerckhoffs</a:t>
            </a:r>
            <a:r>
              <a:rPr lang="fr-FR" dirty="0" smtClean="0"/>
              <a:t> : </a:t>
            </a:r>
          </a:p>
          <a:p>
            <a:pPr marL="228600" indent="-228600">
              <a:buAutoNum type="arabicParenR"/>
            </a:pPr>
            <a:r>
              <a:rPr lang="fr-FR" dirty="0" smtClean="0"/>
              <a:t>le système de chiffrement sera forcément connu un jour ou l’autre de l’ennemi (secret vendu par un traître). </a:t>
            </a:r>
          </a:p>
          <a:p>
            <a:pPr marL="228600" indent="-228600">
              <a:buAutoNum type="arabicParenR"/>
            </a:pPr>
            <a:r>
              <a:rPr lang="fr-FR" dirty="0" smtClean="0"/>
              <a:t>2) un système de chiffrement connu de tous sera testé, attaqué, étudié, et finalement utilisé s’il s’avère intéressant et robuste.</a:t>
            </a:r>
          </a:p>
          <a:p>
            <a:pPr marL="228600" indent="-228600">
              <a:buAutoNum type="arabicParenR"/>
            </a:pPr>
            <a:endParaRPr lang="fr-FR" dirty="0" smtClean="0"/>
          </a:p>
          <a:p>
            <a:pPr marL="0" indent="0">
              <a:buNone/>
            </a:pPr>
            <a:r>
              <a:rPr lang="fr-FR" dirty="0" smtClean="0"/>
              <a:t>Les points 1 et 3 sont les axiomes fondamentaux de la cryptographie moderne : </a:t>
            </a:r>
          </a:p>
          <a:p>
            <a:pPr marL="0" indent="0">
              <a:buNone/>
            </a:pPr>
            <a:r>
              <a:rPr lang="fr-FR" dirty="0" smtClean="0"/>
              <a:t>La sécurité d’un cryptosystème ne doit pas reposer sur le secret de l’algorithme de codage mais qu’elle doit uniquement reposer sur la clé secrète du cryptosystème. Ce principe repose sur les arguments suivants : </a:t>
            </a:r>
          </a:p>
          <a:p>
            <a:pPr marL="171450" indent="-171450">
              <a:buFont typeface="Arial" panose="020B0604020202020204" pitchFamily="34" charset="0"/>
              <a:buChar char="•"/>
            </a:pPr>
            <a:r>
              <a:rPr lang="fr-FR" dirty="0" smtClean="0"/>
              <a:t>La transparence : Un cryptosystème sera d’autant plus résistant et sûr qu’il aura été conçu, choisi et implémenté avec la plus grande transparence et soumis ainsi à l’analyse de l’ensemble de la communauté cryptographique. </a:t>
            </a:r>
          </a:p>
          <a:p>
            <a:pPr marL="171450" indent="-171450">
              <a:buFont typeface="Arial" panose="020B0604020202020204" pitchFamily="34" charset="0"/>
              <a:buChar char="•"/>
            </a:pPr>
            <a:r>
              <a:rPr lang="fr-FR" dirty="0" smtClean="0"/>
              <a:t>La </a:t>
            </a:r>
            <a:r>
              <a:rPr lang="fr-FR" dirty="0" err="1" smtClean="0"/>
              <a:t>portativité</a:t>
            </a:r>
            <a:r>
              <a:rPr lang="fr-FR" dirty="0" smtClean="0"/>
              <a:t> : Si un algorithme est supposé être secret, il se trouvera toujours quelqu’un soit pour vendre l’algorithme, soit pour le percer à jour, soit pour en découvrir une faiblesse ignorée de ses concepteurs. A ce moment là c’est tout le cryptosystème qui est à changer et pas seulement la clé</a:t>
            </a:r>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12</a:t>
            </a:fld>
            <a:endParaRPr lang="fr-FR"/>
          </a:p>
        </p:txBody>
      </p:sp>
    </p:spTree>
    <p:extLst>
      <p:ext uri="{BB962C8B-B14F-4D97-AF65-F5344CB8AC3E}">
        <p14:creationId xmlns:p14="http://schemas.microsoft.com/office/powerpoint/2010/main" val="2202532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13</a:t>
            </a:fld>
            <a:endParaRPr lang="fr-FR"/>
          </a:p>
        </p:txBody>
      </p:sp>
    </p:spTree>
    <p:extLst>
      <p:ext uri="{BB962C8B-B14F-4D97-AF65-F5344CB8AC3E}">
        <p14:creationId xmlns:p14="http://schemas.microsoft.com/office/powerpoint/2010/main" val="912126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14</a:t>
            </a:fld>
            <a:endParaRPr lang="fr-FR"/>
          </a:p>
        </p:txBody>
      </p:sp>
    </p:spTree>
    <p:extLst>
      <p:ext uri="{BB962C8B-B14F-4D97-AF65-F5344CB8AC3E}">
        <p14:creationId xmlns:p14="http://schemas.microsoft.com/office/powerpoint/2010/main" val="2135056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15</a:t>
            </a:fld>
            <a:endParaRPr lang="fr-FR"/>
          </a:p>
        </p:txBody>
      </p:sp>
    </p:spTree>
    <p:extLst>
      <p:ext uri="{BB962C8B-B14F-4D97-AF65-F5344CB8AC3E}">
        <p14:creationId xmlns:p14="http://schemas.microsoft.com/office/powerpoint/2010/main" val="494153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16</a:t>
            </a:fld>
            <a:endParaRPr lang="fr-FR"/>
          </a:p>
        </p:txBody>
      </p:sp>
    </p:spTree>
    <p:extLst>
      <p:ext uri="{BB962C8B-B14F-4D97-AF65-F5344CB8AC3E}">
        <p14:creationId xmlns:p14="http://schemas.microsoft.com/office/powerpoint/2010/main" val="801480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17</a:t>
            </a:fld>
            <a:endParaRPr lang="fr-FR"/>
          </a:p>
        </p:txBody>
      </p:sp>
    </p:spTree>
    <p:extLst>
      <p:ext uri="{BB962C8B-B14F-4D97-AF65-F5344CB8AC3E}">
        <p14:creationId xmlns:p14="http://schemas.microsoft.com/office/powerpoint/2010/main" val="391612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18</a:t>
            </a:fld>
            <a:endParaRPr lang="fr-FR"/>
          </a:p>
        </p:txBody>
      </p:sp>
    </p:spTree>
    <p:extLst>
      <p:ext uri="{BB962C8B-B14F-4D97-AF65-F5344CB8AC3E}">
        <p14:creationId xmlns:p14="http://schemas.microsoft.com/office/powerpoint/2010/main" val="2039978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19</a:t>
            </a:fld>
            <a:endParaRPr lang="fr-FR"/>
          </a:p>
        </p:txBody>
      </p:sp>
    </p:spTree>
    <p:extLst>
      <p:ext uri="{BB962C8B-B14F-4D97-AF65-F5344CB8AC3E}">
        <p14:creationId xmlns:p14="http://schemas.microsoft.com/office/powerpoint/2010/main" val="199660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20</a:t>
            </a:fld>
            <a:endParaRPr lang="fr-FR"/>
          </a:p>
        </p:txBody>
      </p:sp>
    </p:spTree>
    <p:extLst>
      <p:ext uri="{BB962C8B-B14F-4D97-AF65-F5344CB8AC3E}">
        <p14:creationId xmlns:p14="http://schemas.microsoft.com/office/powerpoint/2010/main" val="2937127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21</a:t>
            </a:fld>
            <a:endParaRPr lang="fr-FR"/>
          </a:p>
        </p:txBody>
      </p:sp>
    </p:spTree>
    <p:extLst>
      <p:ext uri="{BB962C8B-B14F-4D97-AF65-F5344CB8AC3E}">
        <p14:creationId xmlns:p14="http://schemas.microsoft.com/office/powerpoint/2010/main" val="3418409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a:t>
            </a:fld>
            <a:endParaRPr lang="fr-FR"/>
          </a:p>
        </p:txBody>
      </p:sp>
    </p:spTree>
    <p:extLst>
      <p:ext uri="{BB962C8B-B14F-4D97-AF65-F5344CB8AC3E}">
        <p14:creationId xmlns:p14="http://schemas.microsoft.com/office/powerpoint/2010/main" val="2229187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22</a:t>
            </a:fld>
            <a:endParaRPr lang="fr-FR"/>
          </a:p>
        </p:txBody>
      </p:sp>
    </p:spTree>
    <p:extLst>
      <p:ext uri="{BB962C8B-B14F-4D97-AF65-F5344CB8AC3E}">
        <p14:creationId xmlns:p14="http://schemas.microsoft.com/office/powerpoint/2010/main" val="271672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23</a:t>
            </a:fld>
            <a:endParaRPr lang="fr-FR"/>
          </a:p>
        </p:txBody>
      </p:sp>
    </p:spTree>
    <p:extLst>
      <p:ext uri="{BB962C8B-B14F-4D97-AF65-F5344CB8AC3E}">
        <p14:creationId xmlns:p14="http://schemas.microsoft.com/office/powerpoint/2010/main" val="2826306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24</a:t>
            </a:fld>
            <a:endParaRPr lang="fr-FR"/>
          </a:p>
        </p:txBody>
      </p:sp>
    </p:spTree>
    <p:extLst>
      <p:ext uri="{BB962C8B-B14F-4D97-AF65-F5344CB8AC3E}">
        <p14:creationId xmlns:p14="http://schemas.microsoft.com/office/powerpoint/2010/main" val="2931215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25</a:t>
            </a:fld>
            <a:endParaRPr lang="fr-FR"/>
          </a:p>
        </p:txBody>
      </p:sp>
    </p:spTree>
    <p:extLst>
      <p:ext uri="{BB962C8B-B14F-4D97-AF65-F5344CB8AC3E}">
        <p14:creationId xmlns:p14="http://schemas.microsoft.com/office/powerpoint/2010/main" val="3960848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26</a:t>
            </a:fld>
            <a:endParaRPr lang="fr-FR"/>
          </a:p>
        </p:txBody>
      </p:sp>
    </p:spTree>
    <p:extLst>
      <p:ext uri="{BB962C8B-B14F-4D97-AF65-F5344CB8AC3E}">
        <p14:creationId xmlns:p14="http://schemas.microsoft.com/office/powerpoint/2010/main" val="893186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27</a:t>
            </a:fld>
            <a:endParaRPr lang="fr-FR"/>
          </a:p>
        </p:txBody>
      </p:sp>
    </p:spTree>
    <p:extLst>
      <p:ext uri="{BB962C8B-B14F-4D97-AF65-F5344CB8AC3E}">
        <p14:creationId xmlns:p14="http://schemas.microsoft.com/office/powerpoint/2010/main" val="317450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28</a:t>
            </a:fld>
            <a:endParaRPr lang="fr-FR"/>
          </a:p>
        </p:txBody>
      </p:sp>
    </p:spTree>
    <p:extLst>
      <p:ext uri="{BB962C8B-B14F-4D97-AF65-F5344CB8AC3E}">
        <p14:creationId xmlns:p14="http://schemas.microsoft.com/office/powerpoint/2010/main" val="3803891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29</a:t>
            </a:fld>
            <a:endParaRPr lang="fr-FR"/>
          </a:p>
        </p:txBody>
      </p:sp>
    </p:spTree>
    <p:extLst>
      <p:ext uri="{BB962C8B-B14F-4D97-AF65-F5344CB8AC3E}">
        <p14:creationId xmlns:p14="http://schemas.microsoft.com/office/powerpoint/2010/main" val="3027473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30</a:t>
            </a:fld>
            <a:endParaRPr lang="fr-FR"/>
          </a:p>
        </p:txBody>
      </p:sp>
    </p:spTree>
    <p:extLst>
      <p:ext uri="{BB962C8B-B14F-4D97-AF65-F5344CB8AC3E}">
        <p14:creationId xmlns:p14="http://schemas.microsoft.com/office/powerpoint/2010/main" val="810562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31</a:t>
            </a:fld>
            <a:endParaRPr lang="fr-FR"/>
          </a:p>
        </p:txBody>
      </p:sp>
    </p:spTree>
    <p:extLst>
      <p:ext uri="{BB962C8B-B14F-4D97-AF65-F5344CB8AC3E}">
        <p14:creationId xmlns:p14="http://schemas.microsoft.com/office/powerpoint/2010/main" val="3174932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5</a:t>
            </a:fld>
            <a:endParaRPr lang="fr-FR"/>
          </a:p>
        </p:txBody>
      </p:sp>
    </p:spTree>
    <p:extLst>
      <p:ext uri="{BB962C8B-B14F-4D97-AF65-F5344CB8AC3E}">
        <p14:creationId xmlns:p14="http://schemas.microsoft.com/office/powerpoint/2010/main" val="1470048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32</a:t>
            </a:fld>
            <a:endParaRPr lang="fr-FR"/>
          </a:p>
        </p:txBody>
      </p:sp>
    </p:spTree>
    <p:extLst>
      <p:ext uri="{BB962C8B-B14F-4D97-AF65-F5344CB8AC3E}">
        <p14:creationId xmlns:p14="http://schemas.microsoft.com/office/powerpoint/2010/main" val="4256180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33</a:t>
            </a:fld>
            <a:endParaRPr lang="fr-FR"/>
          </a:p>
        </p:txBody>
      </p:sp>
    </p:spTree>
    <p:extLst>
      <p:ext uri="{BB962C8B-B14F-4D97-AF65-F5344CB8AC3E}">
        <p14:creationId xmlns:p14="http://schemas.microsoft.com/office/powerpoint/2010/main" val="167884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34</a:t>
            </a:fld>
            <a:endParaRPr lang="fr-FR"/>
          </a:p>
        </p:txBody>
      </p:sp>
    </p:spTree>
    <p:extLst>
      <p:ext uri="{BB962C8B-B14F-4D97-AF65-F5344CB8AC3E}">
        <p14:creationId xmlns:p14="http://schemas.microsoft.com/office/powerpoint/2010/main" val="2947631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36</a:t>
            </a:fld>
            <a:endParaRPr lang="fr-FR"/>
          </a:p>
        </p:txBody>
      </p:sp>
    </p:spTree>
    <p:extLst>
      <p:ext uri="{BB962C8B-B14F-4D97-AF65-F5344CB8AC3E}">
        <p14:creationId xmlns:p14="http://schemas.microsoft.com/office/powerpoint/2010/main" val="3537677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37</a:t>
            </a:fld>
            <a:endParaRPr lang="fr-FR"/>
          </a:p>
        </p:txBody>
      </p:sp>
    </p:spTree>
    <p:extLst>
      <p:ext uri="{BB962C8B-B14F-4D97-AF65-F5344CB8AC3E}">
        <p14:creationId xmlns:p14="http://schemas.microsoft.com/office/powerpoint/2010/main" val="1401258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38</a:t>
            </a:fld>
            <a:endParaRPr lang="fr-FR"/>
          </a:p>
        </p:txBody>
      </p:sp>
    </p:spTree>
    <p:extLst>
      <p:ext uri="{BB962C8B-B14F-4D97-AF65-F5344CB8AC3E}">
        <p14:creationId xmlns:p14="http://schemas.microsoft.com/office/powerpoint/2010/main" val="1021942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39</a:t>
            </a:fld>
            <a:endParaRPr lang="fr-FR"/>
          </a:p>
        </p:txBody>
      </p:sp>
    </p:spTree>
    <p:extLst>
      <p:ext uri="{BB962C8B-B14F-4D97-AF65-F5344CB8AC3E}">
        <p14:creationId xmlns:p14="http://schemas.microsoft.com/office/powerpoint/2010/main" val="2070009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40</a:t>
            </a:fld>
            <a:endParaRPr lang="fr-FR" dirty="0"/>
          </a:p>
        </p:txBody>
      </p:sp>
    </p:spTree>
    <p:extLst>
      <p:ext uri="{BB962C8B-B14F-4D97-AF65-F5344CB8AC3E}">
        <p14:creationId xmlns:p14="http://schemas.microsoft.com/office/powerpoint/2010/main" val="28767826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a:t>
            </a:r>
            <a:r>
              <a:rPr lang="fr-FR" baseline="0" dirty="0" smtClean="0"/>
              <a:t> </a:t>
            </a:r>
            <a:r>
              <a:rPr lang="fr-FR" dirty="0" smtClean="0"/>
              <a:t>Confusion : Aucune propriété statistique ne peut être déduite du message chiffré </a:t>
            </a:r>
          </a:p>
          <a:p>
            <a:r>
              <a:rPr lang="fr-FR" dirty="0" smtClean="0"/>
              <a:t>2. Diffusion : Toute modification du message en clair se traduit par une modification complète du chiffré </a:t>
            </a:r>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41</a:t>
            </a:fld>
            <a:endParaRPr lang="fr-FR" dirty="0"/>
          </a:p>
        </p:txBody>
      </p:sp>
    </p:spTree>
    <p:extLst>
      <p:ext uri="{BB962C8B-B14F-4D97-AF65-F5344CB8AC3E}">
        <p14:creationId xmlns:p14="http://schemas.microsoft.com/office/powerpoint/2010/main" val="36338600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43</a:t>
            </a:fld>
            <a:endParaRPr lang="fr-FR" dirty="0"/>
          </a:p>
        </p:txBody>
      </p:sp>
    </p:spTree>
    <p:extLst>
      <p:ext uri="{BB962C8B-B14F-4D97-AF65-F5344CB8AC3E}">
        <p14:creationId xmlns:p14="http://schemas.microsoft.com/office/powerpoint/2010/main" val="924785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6</a:t>
            </a:fld>
            <a:endParaRPr lang="fr-FR"/>
          </a:p>
        </p:txBody>
      </p:sp>
    </p:spTree>
    <p:extLst>
      <p:ext uri="{BB962C8B-B14F-4D97-AF65-F5344CB8AC3E}">
        <p14:creationId xmlns:p14="http://schemas.microsoft.com/office/powerpoint/2010/main" val="41830650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44</a:t>
            </a:fld>
            <a:endParaRPr lang="fr-FR" dirty="0"/>
          </a:p>
        </p:txBody>
      </p:sp>
    </p:spTree>
    <p:extLst>
      <p:ext uri="{BB962C8B-B14F-4D97-AF65-F5344CB8AC3E}">
        <p14:creationId xmlns:p14="http://schemas.microsoft.com/office/powerpoint/2010/main" val="1689869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45</a:t>
            </a:fld>
            <a:endParaRPr lang="fr-FR" dirty="0"/>
          </a:p>
        </p:txBody>
      </p:sp>
    </p:spTree>
    <p:extLst>
      <p:ext uri="{BB962C8B-B14F-4D97-AF65-F5344CB8AC3E}">
        <p14:creationId xmlns:p14="http://schemas.microsoft.com/office/powerpoint/2010/main" val="12910624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46</a:t>
            </a:fld>
            <a:endParaRPr lang="fr-FR" dirty="0"/>
          </a:p>
        </p:txBody>
      </p:sp>
    </p:spTree>
    <p:extLst>
      <p:ext uri="{BB962C8B-B14F-4D97-AF65-F5344CB8AC3E}">
        <p14:creationId xmlns:p14="http://schemas.microsoft.com/office/powerpoint/2010/main" val="35309279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47</a:t>
            </a:fld>
            <a:endParaRPr lang="fr-FR" dirty="0"/>
          </a:p>
        </p:txBody>
      </p:sp>
    </p:spTree>
    <p:extLst>
      <p:ext uri="{BB962C8B-B14F-4D97-AF65-F5344CB8AC3E}">
        <p14:creationId xmlns:p14="http://schemas.microsoft.com/office/powerpoint/2010/main" val="29691970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48</a:t>
            </a:fld>
            <a:endParaRPr lang="fr-FR" dirty="0"/>
          </a:p>
        </p:txBody>
      </p:sp>
    </p:spTree>
    <p:extLst>
      <p:ext uri="{BB962C8B-B14F-4D97-AF65-F5344CB8AC3E}">
        <p14:creationId xmlns:p14="http://schemas.microsoft.com/office/powerpoint/2010/main" val="19609997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49</a:t>
            </a:fld>
            <a:endParaRPr lang="fr-FR" dirty="0"/>
          </a:p>
        </p:txBody>
      </p:sp>
    </p:spTree>
    <p:extLst>
      <p:ext uri="{BB962C8B-B14F-4D97-AF65-F5344CB8AC3E}">
        <p14:creationId xmlns:p14="http://schemas.microsoft.com/office/powerpoint/2010/main" val="2581030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50</a:t>
            </a:fld>
            <a:endParaRPr lang="fr-FR" dirty="0"/>
          </a:p>
        </p:txBody>
      </p:sp>
    </p:spTree>
    <p:extLst>
      <p:ext uri="{BB962C8B-B14F-4D97-AF65-F5344CB8AC3E}">
        <p14:creationId xmlns:p14="http://schemas.microsoft.com/office/powerpoint/2010/main" val="15893427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51</a:t>
            </a:fld>
            <a:endParaRPr lang="fr-FR" dirty="0"/>
          </a:p>
        </p:txBody>
      </p:sp>
    </p:spTree>
    <p:extLst>
      <p:ext uri="{BB962C8B-B14F-4D97-AF65-F5344CB8AC3E}">
        <p14:creationId xmlns:p14="http://schemas.microsoft.com/office/powerpoint/2010/main" val="18781174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52</a:t>
            </a:fld>
            <a:endParaRPr lang="fr-FR" dirty="0"/>
          </a:p>
        </p:txBody>
      </p:sp>
    </p:spTree>
    <p:extLst>
      <p:ext uri="{BB962C8B-B14F-4D97-AF65-F5344CB8AC3E}">
        <p14:creationId xmlns:p14="http://schemas.microsoft.com/office/powerpoint/2010/main" val="1759270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53</a:t>
            </a:fld>
            <a:endParaRPr lang="fr-FR" dirty="0"/>
          </a:p>
        </p:txBody>
      </p:sp>
    </p:spTree>
    <p:extLst>
      <p:ext uri="{BB962C8B-B14F-4D97-AF65-F5344CB8AC3E}">
        <p14:creationId xmlns:p14="http://schemas.microsoft.com/office/powerpoint/2010/main" val="1419408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7</a:t>
            </a:fld>
            <a:endParaRPr lang="fr-FR"/>
          </a:p>
        </p:txBody>
      </p:sp>
    </p:spTree>
    <p:extLst>
      <p:ext uri="{BB962C8B-B14F-4D97-AF65-F5344CB8AC3E}">
        <p14:creationId xmlns:p14="http://schemas.microsoft.com/office/powerpoint/2010/main" val="41916514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54</a:t>
            </a:fld>
            <a:endParaRPr lang="fr-FR" dirty="0"/>
          </a:p>
        </p:txBody>
      </p:sp>
    </p:spTree>
    <p:extLst>
      <p:ext uri="{BB962C8B-B14F-4D97-AF65-F5344CB8AC3E}">
        <p14:creationId xmlns:p14="http://schemas.microsoft.com/office/powerpoint/2010/main" val="38422871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55</a:t>
            </a:fld>
            <a:endParaRPr lang="fr-FR" dirty="0"/>
          </a:p>
        </p:txBody>
      </p:sp>
    </p:spTree>
    <p:extLst>
      <p:ext uri="{BB962C8B-B14F-4D97-AF65-F5344CB8AC3E}">
        <p14:creationId xmlns:p14="http://schemas.microsoft.com/office/powerpoint/2010/main" val="9800388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57</a:t>
            </a:fld>
            <a:endParaRPr lang="fr-FR" dirty="0"/>
          </a:p>
        </p:txBody>
      </p:sp>
    </p:spTree>
    <p:extLst>
      <p:ext uri="{BB962C8B-B14F-4D97-AF65-F5344CB8AC3E}">
        <p14:creationId xmlns:p14="http://schemas.microsoft.com/office/powerpoint/2010/main" val="12972472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58</a:t>
            </a:fld>
            <a:endParaRPr lang="fr-FR" dirty="0"/>
          </a:p>
        </p:txBody>
      </p:sp>
    </p:spTree>
    <p:extLst>
      <p:ext uri="{BB962C8B-B14F-4D97-AF65-F5344CB8AC3E}">
        <p14:creationId xmlns:p14="http://schemas.microsoft.com/office/powerpoint/2010/main" val="26118079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59</a:t>
            </a:fld>
            <a:endParaRPr lang="fr-FR" dirty="0"/>
          </a:p>
        </p:txBody>
      </p:sp>
    </p:spTree>
    <p:extLst>
      <p:ext uri="{BB962C8B-B14F-4D97-AF65-F5344CB8AC3E}">
        <p14:creationId xmlns:p14="http://schemas.microsoft.com/office/powerpoint/2010/main" val="23383376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60</a:t>
            </a:fld>
            <a:endParaRPr lang="fr-FR" dirty="0"/>
          </a:p>
        </p:txBody>
      </p:sp>
    </p:spTree>
    <p:extLst>
      <p:ext uri="{BB962C8B-B14F-4D97-AF65-F5344CB8AC3E}">
        <p14:creationId xmlns:p14="http://schemas.microsoft.com/office/powerpoint/2010/main" val="4150341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61</a:t>
            </a:fld>
            <a:endParaRPr lang="fr-FR" dirty="0"/>
          </a:p>
        </p:txBody>
      </p:sp>
    </p:spTree>
    <p:extLst>
      <p:ext uri="{BB962C8B-B14F-4D97-AF65-F5344CB8AC3E}">
        <p14:creationId xmlns:p14="http://schemas.microsoft.com/office/powerpoint/2010/main" val="15098765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62</a:t>
            </a:fld>
            <a:endParaRPr lang="fr-FR" dirty="0"/>
          </a:p>
        </p:txBody>
      </p:sp>
    </p:spTree>
    <p:extLst>
      <p:ext uri="{BB962C8B-B14F-4D97-AF65-F5344CB8AC3E}">
        <p14:creationId xmlns:p14="http://schemas.microsoft.com/office/powerpoint/2010/main" val="36831137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63</a:t>
            </a:fld>
            <a:endParaRPr lang="fr-FR" dirty="0"/>
          </a:p>
        </p:txBody>
      </p:sp>
    </p:spTree>
    <p:extLst>
      <p:ext uri="{BB962C8B-B14F-4D97-AF65-F5344CB8AC3E}">
        <p14:creationId xmlns:p14="http://schemas.microsoft.com/office/powerpoint/2010/main" val="23120704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64</a:t>
            </a:fld>
            <a:endParaRPr lang="fr-FR" dirty="0"/>
          </a:p>
        </p:txBody>
      </p:sp>
    </p:spTree>
    <p:extLst>
      <p:ext uri="{BB962C8B-B14F-4D97-AF65-F5344CB8AC3E}">
        <p14:creationId xmlns:p14="http://schemas.microsoft.com/office/powerpoint/2010/main" val="1707507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8</a:t>
            </a:fld>
            <a:endParaRPr lang="fr-FR"/>
          </a:p>
        </p:txBody>
      </p:sp>
    </p:spTree>
    <p:extLst>
      <p:ext uri="{BB962C8B-B14F-4D97-AF65-F5344CB8AC3E}">
        <p14:creationId xmlns:p14="http://schemas.microsoft.com/office/powerpoint/2010/main" val="495619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65</a:t>
            </a:fld>
            <a:endParaRPr lang="fr-FR" dirty="0"/>
          </a:p>
        </p:txBody>
      </p:sp>
    </p:spTree>
    <p:extLst>
      <p:ext uri="{BB962C8B-B14F-4D97-AF65-F5344CB8AC3E}">
        <p14:creationId xmlns:p14="http://schemas.microsoft.com/office/powerpoint/2010/main" val="31400798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66</a:t>
            </a:fld>
            <a:endParaRPr lang="fr-FR" dirty="0"/>
          </a:p>
        </p:txBody>
      </p:sp>
    </p:spTree>
    <p:extLst>
      <p:ext uri="{BB962C8B-B14F-4D97-AF65-F5344CB8AC3E}">
        <p14:creationId xmlns:p14="http://schemas.microsoft.com/office/powerpoint/2010/main" val="6704658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67</a:t>
            </a:fld>
            <a:endParaRPr lang="fr-FR" dirty="0"/>
          </a:p>
        </p:txBody>
      </p:sp>
    </p:spTree>
    <p:extLst>
      <p:ext uri="{BB962C8B-B14F-4D97-AF65-F5344CB8AC3E}">
        <p14:creationId xmlns:p14="http://schemas.microsoft.com/office/powerpoint/2010/main" val="8325050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68</a:t>
            </a:fld>
            <a:endParaRPr lang="fr-FR" dirty="0"/>
          </a:p>
        </p:txBody>
      </p:sp>
    </p:spTree>
    <p:extLst>
      <p:ext uri="{BB962C8B-B14F-4D97-AF65-F5344CB8AC3E}">
        <p14:creationId xmlns:p14="http://schemas.microsoft.com/office/powerpoint/2010/main" val="20226244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Différence entre la Résistance à la seconde préimage et</a:t>
            </a:r>
            <a:r>
              <a:rPr lang="fr-FR" baseline="0" dirty="0" smtClean="0"/>
              <a:t> Résistance à la collision : </a:t>
            </a:r>
          </a:p>
          <a:p>
            <a:r>
              <a:rPr lang="fr-FR" b="1" dirty="0" smtClean="0"/>
              <a:t>Résistance à la seconde préimage  : résistance à collisions faibles</a:t>
            </a:r>
            <a:r>
              <a:rPr lang="fr-FR" b="1" baseline="0" dirty="0" smtClean="0"/>
              <a:t> </a:t>
            </a:r>
            <a:r>
              <a:rPr lang="fr-FR" b="0" baseline="0" dirty="0" smtClean="0"/>
              <a:t>dans ce cas x est donné en cherche à trouver x’</a:t>
            </a:r>
            <a:r>
              <a:rPr lang="fr-FR" baseline="0" dirty="0" smtClean="0"/>
              <a:t> </a:t>
            </a:r>
          </a:p>
          <a:p>
            <a:r>
              <a:rPr lang="fr-FR" b="1" dirty="0" smtClean="0"/>
              <a:t>Résistance à la collision forte : l’attaquant</a:t>
            </a:r>
            <a:r>
              <a:rPr lang="fr-FR" b="1" baseline="0" dirty="0" smtClean="0"/>
              <a:t> est libre de choisir x et x’</a:t>
            </a:r>
            <a:endParaRPr lang="fr-FR" b="1"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69</a:t>
            </a:fld>
            <a:endParaRPr lang="fr-FR" dirty="0"/>
          </a:p>
        </p:txBody>
      </p:sp>
    </p:spTree>
    <p:extLst>
      <p:ext uri="{BB962C8B-B14F-4D97-AF65-F5344CB8AC3E}">
        <p14:creationId xmlns:p14="http://schemas.microsoft.com/office/powerpoint/2010/main" val="30197832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70</a:t>
            </a:fld>
            <a:endParaRPr lang="fr-FR" dirty="0"/>
          </a:p>
        </p:txBody>
      </p:sp>
    </p:spTree>
    <p:extLst>
      <p:ext uri="{BB962C8B-B14F-4D97-AF65-F5344CB8AC3E}">
        <p14:creationId xmlns:p14="http://schemas.microsoft.com/office/powerpoint/2010/main" val="31488479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CRC-32</a:t>
            </a:r>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71</a:t>
            </a:fld>
            <a:endParaRPr lang="fr-FR" dirty="0"/>
          </a:p>
        </p:txBody>
      </p:sp>
    </p:spTree>
    <p:extLst>
      <p:ext uri="{BB962C8B-B14F-4D97-AF65-F5344CB8AC3E}">
        <p14:creationId xmlns:p14="http://schemas.microsoft.com/office/powerpoint/2010/main" val="17879952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72</a:t>
            </a:fld>
            <a:endParaRPr lang="fr-FR" dirty="0"/>
          </a:p>
        </p:txBody>
      </p:sp>
    </p:spTree>
    <p:extLst>
      <p:ext uri="{BB962C8B-B14F-4D97-AF65-F5344CB8AC3E}">
        <p14:creationId xmlns:p14="http://schemas.microsoft.com/office/powerpoint/2010/main" val="28642978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73</a:t>
            </a:fld>
            <a:endParaRPr lang="fr-FR" dirty="0"/>
          </a:p>
        </p:txBody>
      </p:sp>
    </p:spTree>
    <p:extLst>
      <p:ext uri="{BB962C8B-B14F-4D97-AF65-F5344CB8AC3E}">
        <p14:creationId xmlns:p14="http://schemas.microsoft.com/office/powerpoint/2010/main" val="19273423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74</a:t>
            </a:fld>
            <a:endParaRPr lang="fr-FR" dirty="0"/>
          </a:p>
        </p:txBody>
      </p:sp>
    </p:spTree>
    <p:extLst>
      <p:ext uri="{BB962C8B-B14F-4D97-AF65-F5344CB8AC3E}">
        <p14:creationId xmlns:p14="http://schemas.microsoft.com/office/powerpoint/2010/main" val="401987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9</a:t>
            </a:fld>
            <a:endParaRPr lang="fr-FR"/>
          </a:p>
        </p:txBody>
      </p:sp>
    </p:spTree>
    <p:extLst>
      <p:ext uri="{BB962C8B-B14F-4D97-AF65-F5344CB8AC3E}">
        <p14:creationId xmlns:p14="http://schemas.microsoft.com/office/powerpoint/2010/main" val="26217924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75</a:t>
            </a:fld>
            <a:endParaRPr lang="fr-FR" dirty="0"/>
          </a:p>
        </p:txBody>
      </p:sp>
    </p:spTree>
    <p:extLst>
      <p:ext uri="{BB962C8B-B14F-4D97-AF65-F5344CB8AC3E}">
        <p14:creationId xmlns:p14="http://schemas.microsoft.com/office/powerpoint/2010/main" val="13410219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76</a:t>
            </a:fld>
            <a:endParaRPr lang="fr-FR" dirty="0"/>
          </a:p>
        </p:txBody>
      </p:sp>
    </p:spTree>
    <p:extLst>
      <p:ext uri="{BB962C8B-B14F-4D97-AF65-F5344CB8AC3E}">
        <p14:creationId xmlns:p14="http://schemas.microsoft.com/office/powerpoint/2010/main" val="42598484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77</a:t>
            </a:fld>
            <a:endParaRPr lang="fr-FR" dirty="0"/>
          </a:p>
        </p:txBody>
      </p:sp>
    </p:spTree>
    <p:extLst>
      <p:ext uri="{BB962C8B-B14F-4D97-AF65-F5344CB8AC3E}">
        <p14:creationId xmlns:p14="http://schemas.microsoft.com/office/powerpoint/2010/main" val="4440590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78</a:t>
            </a:fld>
            <a:endParaRPr lang="fr-FR" dirty="0"/>
          </a:p>
        </p:txBody>
      </p:sp>
    </p:spTree>
    <p:extLst>
      <p:ext uri="{BB962C8B-B14F-4D97-AF65-F5344CB8AC3E}">
        <p14:creationId xmlns:p14="http://schemas.microsoft.com/office/powerpoint/2010/main" val="15030463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79</a:t>
            </a:fld>
            <a:endParaRPr lang="fr-FR" dirty="0"/>
          </a:p>
        </p:txBody>
      </p:sp>
    </p:spTree>
    <p:extLst>
      <p:ext uri="{BB962C8B-B14F-4D97-AF65-F5344CB8AC3E}">
        <p14:creationId xmlns:p14="http://schemas.microsoft.com/office/powerpoint/2010/main" val="24036399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80</a:t>
            </a:fld>
            <a:endParaRPr lang="fr-FR" dirty="0"/>
          </a:p>
        </p:txBody>
      </p:sp>
    </p:spTree>
    <p:extLst>
      <p:ext uri="{BB962C8B-B14F-4D97-AF65-F5344CB8AC3E}">
        <p14:creationId xmlns:p14="http://schemas.microsoft.com/office/powerpoint/2010/main" val="23162847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81</a:t>
            </a:fld>
            <a:endParaRPr lang="fr-FR" dirty="0"/>
          </a:p>
        </p:txBody>
      </p:sp>
    </p:spTree>
    <p:extLst>
      <p:ext uri="{BB962C8B-B14F-4D97-AF65-F5344CB8AC3E}">
        <p14:creationId xmlns:p14="http://schemas.microsoft.com/office/powerpoint/2010/main" val="420089228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82</a:t>
            </a:fld>
            <a:endParaRPr lang="fr-FR" dirty="0"/>
          </a:p>
        </p:txBody>
      </p:sp>
    </p:spTree>
    <p:extLst>
      <p:ext uri="{BB962C8B-B14F-4D97-AF65-F5344CB8AC3E}">
        <p14:creationId xmlns:p14="http://schemas.microsoft.com/office/powerpoint/2010/main" val="4411631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83</a:t>
            </a:fld>
            <a:endParaRPr lang="fr-FR" dirty="0"/>
          </a:p>
        </p:txBody>
      </p:sp>
    </p:spTree>
    <p:extLst>
      <p:ext uri="{BB962C8B-B14F-4D97-AF65-F5344CB8AC3E}">
        <p14:creationId xmlns:p14="http://schemas.microsoft.com/office/powerpoint/2010/main" val="29239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84</a:t>
            </a:fld>
            <a:endParaRPr lang="fr-FR" dirty="0"/>
          </a:p>
        </p:txBody>
      </p:sp>
    </p:spTree>
    <p:extLst>
      <p:ext uri="{BB962C8B-B14F-4D97-AF65-F5344CB8AC3E}">
        <p14:creationId xmlns:p14="http://schemas.microsoft.com/office/powerpoint/2010/main" val="124167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10</a:t>
            </a:fld>
            <a:endParaRPr lang="fr-FR"/>
          </a:p>
        </p:txBody>
      </p:sp>
    </p:spTree>
    <p:extLst>
      <p:ext uri="{BB962C8B-B14F-4D97-AF65-F5344CB8AC3E}">
        <p14:creationId xmlns:p14="http://schemas.microsoft.com/office/powerpoint/2010/main" val="39621164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85</a:t>
            </a:fld>
            <a:endParaRPr lang="fr-FR" dirty="0"/>
          </a:p>
        </p:txBody>
      </p:sp>
    </p:spTree>
    <p:extLst>
      <p:ext uri="{BB962C8B-B14F-4D97-AF65-F5344CB8AC3E}">
        <p14:creationId xmlns:p14="http://schemas.microsoft.com/office/powerpoint/2010/main" val="1085865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86</a:t>
            </a:fld>
            <a:endParaRPr lang="fr-FR" dirty="0"/>
          </a:p>
        </p:txBody>
      </p:sp>
    </p:spTree>
    <p:extLst>
      <p:ext uri="{BB962C8B-B14F-4D97-AF65-F5344CB8AC3E}">
        <p14:creationId xmlns:p14="http://schemas.microsoft.com/office/powerpoint/2010/main" val="12746854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87</a:t>
            </a:fld>
            <a:endParaRPr lang="fr-FR" dirty="0"/>
          </a:p>
        </p:txBody>
      </p:sp>
    </p:spTree>
    <p:extLst>
      <p:ext uri="{BB962C8B-B14F-4D97-AF65-F5344CB8AC3E}">
        <p14:creationId xmlns:p14="http://schemas.microsoft.com/office/powerpoint/2010/main" val="89759319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88</a:t>
            </a:fld>
            <a:endParaRPr lang="fr-FR" dirty="0"/>
          </a:p>
        </p:txBody>
      </p:sp>
    </p:spTree>
    <p:extLst>
      <p:ext uri="{BB962C8B-B14F-4D97-AF65-F5344CB8AC3E}">
        <p14:creationId xmlns:p14="http://schemas.microsoft.com/office/powerpoint/2010/main" val="358288295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89</a:t>
            </a:fld>
            <a:endParaRPr lang="fr-FR" dirty="0"/>
          </a:p>
        </p:txBody>
      </p:sp>
    </p:spTree>
    <p:extLst>
      <p:ext uri="{BB962C8B-B14F-4D97-AF65-F5344CB8AC3E}">
        <p14:creationId xmlns:p14="http://schemas.microsoft.com/office/powerpoint/2010/main" val="271338296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90</a:t>
            </a:fld>
            <a:endParaRPr lang="fr-FR" dirty="0"/>
          </a:p>
        </p:txBody>
      </p:sp>
    </p:spTree>
    <p:extLst>
      <p:ext uri="{BB962C8B-B14F-4D97-AF65-F5344CB8AC3E}">
        <p14:creationId xmlns:p14="http://schemas.microsoft.com/office/powerpoint/2010/main" val="331669861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91</a:t>
            </a:fld>
            <a:endParaRPr lang="fr-FR" dirty="0"/>
          </a:p>
        </p:txBody>
      </p:sp>
    </p:spTree>
    <p:extLst>
      <p:ext uri="{BB962C8B-B14F-4D97-AF65-F5344CB8AC3E}">
        <p14:creationId xmlns:p14="http://schemas.microsoft.com/office/powerpoint/2010/main" val="219711311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92</a:t>
            </a:fld>
            <a:endParaRPr lang="fr-FR" dirty="0"/>
          </a:p>
        </p:txBody>
      </p:sp>
    </p:spTree>
    <p:extLst>
      <p:ext uri="{BB962C8B-B14F-4D97-AF65-F5344CB8AC3E}">
        <p14:creationId xmlns:p14="http://schemas.microsoft.com/office/powerpoint/2010/main" val="170890555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93</a:t>
            </a:fld>
            <a:endParaRPr lang="fr-FR" dirty="0"/>
          </a:p>
        </p:txBody>
      </p:sp>
    </p:spTree>
    <p:extLst>
      <p:ext uri="{BB962C8B-B14F-4D97-AF65-F5344CB8AC3E}">
        <p14:creationId xmlns:p14="http://schemas.microsoft.com/office/powerpoint/2010/main" val="397924483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94</a:t>
            </a:fld>
            <a:endParaRPr lang="fr-FR" dirty="0"/>
          </a:p>
        </p:txBody>
      </p:sp>
    </p:spTree>
    <p:extLst>
      <p:ext uri="{BB962C8B-B14F-4D97-AF65-F5344CB8AC3E}">
        <p14:creationId xmlns:p14="http://schemas.microsoft.com/office/powerpoint/2010/main" val="3291269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11</a:t>
            </a:fld>
            <a:endParaRPr lang="fr-FR"/>
          </a:p>
        </p:txBody>
      </p:sp>
    </p:spTree>
    <p:extLst>
      <p:ext uri="{BB962C8B-B14F-4D97-AF65-F5344CB8AC3E}">
        <p14:creationId xmlns:p14="http://schemas.microsoft.com/office/powerpoint/2010/main" val="375597740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95</a:t>
            </a:fld>
            <a:endParaRPr lang="fr-FR"/>
          </a:p>
        </p:txBody>
      </p:sp>
    </p:spTree>
    <p:extLst>
      <p:ext uri="{BB962C8B-B14F-4D97-AF65-F5344CB8AC3E}">
        <p14:creationId xmlns:p14="http://schemas.microsoft.com/office/powerpoint/2010/main" val="1346338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3B14150E-2939-49D5-B23B-B5F06A49C6BD}" type="datetime1">
              <a:rPr lang="fr-FR" smtClean="0"/>
              <a:t>06/05/2022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341360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D812729-0065-4BE7-BDCD-0A1340BCB75B}" type="datetime1">
              <a:rPr lang="fr-FR" smtClean="0"/>
              <a:t>06/05/2022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57508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A1AA507-A06F-4151-A5EF-AF7E17AEAD8B}" type="datetime1">
              <a:rPr lang="fr-FR" smtClean="0"/>
              <a:t>06/05/2022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121918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CC63818-F6E8-47FE-B419-FB3A42AA1F9D}" type="datetime1">
              <a:rPr lang="fr-FR" smtClean="0"/>
              <a:t>06/05/2022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210182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51BE7FB-792E-45E2-B115-FCDBEE96AEAA}" type="datetime1">
              <a:rPr lang="fr-FR" smtClean="0"/>
              <a:t>06/05/2022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131338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47431A7-BB1A-49D6-A325-4864689205F0}" type="datetime1">
              <a:rPr lang="fr-FR" smtClean="0"/>
              <a:t>06/05/2022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1859793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435C61-5D8C-4972-A7AC-709D9AEBCD53}" type="datetime1">
              <a:rPr lang="fr-FR" smtClean="0"/>
              <a:t>06/05/2022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359729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39853C0-874E-40AD-8CE7-6BF179848FB4}" type="datetime1">
              <a:rPr lang="fr-FR" smtClean="0"/>
              <a:t>06/05/2022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160794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74F12DC-6BC0-4E77-A228-C9D00022E14D}" type="datetime1">
              <a:rPr lang="fr-FR" smtClean="0"/>
              <a:t>06/05/2022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1391668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D83CF0A-5DA0-4253-9733-E3C89F4FA6CB}" type="datetime1">
              <a:rPr lang="fr-FR" smtClean="0"/>
              <a:t>06/05/2022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199950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4365D32-71B5-48CF-936A-F5AA828CCFCF}" type="datetime1">
              <a:rPr lang="fr-FR" smtClean="0"/>
              <a:t>06/05/2022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216764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55BDE-3EA4-4199-8C8F-5C1CA9F29B88}" type="datetime1">
              <a:rPr lang="fr-FR" smtClean="0"/>
              <a:t>06/05/2022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1A42B-171D-4B94-AECE-9A114FAB7514}" type="slidenum">
              <a:rPr lang="fr-FR" smtClean="0"/>
              <a:t>‹N°›</a:t>
            </a:fld>
            <a:endParaRPr lang="fr-FR"/>
          </a:p>
        </p:txBody>
      </p:sp>
    </p:spTree>
    <p:extLst>
      <p:ext uri="{BB962C8B-B14F-4D97-AF65-F5344CB8AC3E}">
        <p14:creationId xmlns:p14="http://schemas.microsoft.com/office/powerpoint/2010/main" val="10238312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0.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7.PNG"/><Relationship Id="rId7" Type="http://schemas.openxmlformats.org/officeDocument/2006/relationships/diagramColors" Target="../diagrams/colors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20.jp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18.png"/><Relationship Id="rId9" Type="http://schemas.openxmlformats.org/officeDocument/2006/relationships/image" Target="../media/image3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2.png"/><Relationship Id="rId7"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4.png"/><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6.jpg"/></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51.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8.png"/><Relationship Id="rId7" Type="http://schemas.openxmlformats.org/officeDocument/2006/relationships/image" Target="../media/image44.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77.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500.png"/><Relationship Id="rId3" Type="http://schemas.openxmlformats.org/officeDocument/2006/relationships/image" Target="../media/image18.png"/><Relationship Id="rId7" Type="http://schemas.openxmlformats.org/officeDocument/2006/relationships/image" Target="../media/image41.png"/><Relationship Id="rId12" Type="http://schemas.openxmlformats.org/officeDocument/2006/relationships/image" Target="../media/image55.pn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4.png"/><Relationship Id="rId5" Type="http://schemas.openxmlformats.org/officeDocument/2006/relationships/image" Target="../media/image50.png"/><Relationship Id="rId10" Type="http://schemas.openxmlformats.org/officeDocument/2006/relationships/image" Target="../media/image44.png"/><Relationship Id="rId4" Type="http://schemas.openxmlformats.org/officeDocument/2006/relationships/image" Target="../media/image19.png"/><Relationship Id="rId9" Type="http://schemas.openxmlformats.org/officeDocument/2006/relationships/image" Target="../media/image43.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18.png"/><Relationship Id="rId7" Type="http://schemas.openxmlformats.org/officeDocument/2006/relationships/image" Target="../media/image42.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19.png"/><Relationship Id="rId9" Type="http://schemas.openxmlformats.org/officeDocument/2006/relationships/image" Target="../media/image53.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6.jpg"/><Relationship Id="rId5" Type="http://schemas.openxmlformats.org/officeDocument/2006/relationships/diagramQuickStyle" Target="../diagrams/quickStyle2.xml"/><Relationship Id="rId10" Type="http://schemas.openxmlformats.org/officeDocument/2006/relationships/image" Target="../media/image5.png"/><Relationship Id="rId4" Type="http://schemas.openxmlformats.org/officeDocument/2006/relationships/diagramLayout" Target="../diagrams/layout2.xml"/><Relationship Id="rId9"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560.png"/><Relationship Id="rId5" Type="http://schemas.openxmlformats.org/officeDocument/2006/relationships/image" Target="../media/image59.png"/><Relationship Id="rId4" Type="http://schemas.openxmlformats.org/officeDocument/2006/relationships/image" Target="../media/image56.png"/></Relationships>
</file>

<file path=ppt/slides/_rels/slide8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8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18.png"/><Relationship Id="rId7" Type="http://schemas.openxmlformats.org/officeDocument/2006/relationships/image" Target="../media/image63.pn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42.png"/><Relationship Id="rId10" Type="http://schemas.openxmlformats.org/officeDocument/2006/relationships/image" Target="../media/image66.png"/><Relationship Id="rId4" Type="http://schemas.openxmlformats.org/officeDocument/2006/relationships/image" Target="../media/image41.png"/><Relationship Id="rId9" Type="http://schemas.openxmlformats.org/officeDocument/2006/relationships/image" Target="../media/image65.png"/></Relationships>
</file>

<file path=ppt/slides/_rels/slide86.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3.png"/><Relationship Id="rId7" Type="http://schemas.openxmlformats.org/officeDocument/2006/relationships/image" Target="../media/image70.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jpe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image" Target="../media/image680.png"/><Relationship Id="rId3" Type="http://schemas.openxmlformats.org/officeDocument/2006/relationships/image" Target="../media/image74.png"/><Relationship Id="rId12" Type="http://schemas.openxmlformats.org/officeDocument/2006/relationships/image" Target="../media/image77.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6.png"/><Relationship Id="rId5" Type="http://schemas.openxmlformats.org/officeDocument/2006/relationships/image" Target="../media/image69.png"/><Relationship Id="rId10" Type="http://schemas.openxmlformats.org/officeDocument/2006/relationships/image" Target="../media/image75.png"/><Relationship Id="rId4" Type="http://schemas.openxmlformats.org/officeDocument/2006/relationships/image" Target="../media/image68.jpeg"/><Relationship Id="rId9" Type="http://schemas.openxmlformats.org/officeDocument/2006/relationships/image" Target="../media/image51.png"/></Relationships>
</file>

<file path=ppt/slides/_rels/slide8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6.jpg"/><Relationship Id="rId5" Type="http://schemas.openxmlformats.org/officeDocument/2006/relationships/diagramQuickStyle" Target="../diagrams/quickStyle3.xml"/><Relationship Id="rId10" Type="http://schemas.openxmlformats.org/officeDocument/2006/relationships/image" Target="../media/image5.png"/><Relationship Id="rId4" Type="http://schemas.openxmlformats.org/officeDocument/2006/relationships/diagramLayout" Target="../diagrams/layout3.xml"/><Relationship Id="rId9"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9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2.jpg"/><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image" Target="../media/image84.jpeg"/><Relationship Id="rId4" Type="http://schemas.openxmlformats.org/officeDocument/2006/relationships/image" Target="../media/image8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624167"/>
            <a:ext cx="9144000" cy="2387600"/>
          </a:xfrm>
        </p:spPr>
        <p:txBody>
          <a:bodyPr/>
          <a:lstStyle/>
          <a:p>
            <a:r>
              <a:rPr lang="fr-FR" b="1" dirty="0" smtClean="0">
                <a:latin typeface="+mn-lt"/>
                <a:ea typeface="Adobe Heiti Std R" panose="020B0400000000000000" pitchFamily="34" charset="-128"/>
              </a:rPr>
              <a:t>Introduction à la cryptographie</a:t>
            </a:r>
            <a:endParaRPr lang="fr-FR" b="1" dirty="0">
              <a:latin typeface="+mn-lt"/>
              <a:ea typeface="Adobe Heiti Std R" panose="020B0400000000000000" pitchFamily="34" charset="-128"/>
            </a:endParaRPr>
          </a:p>
        </p:txBody>
      </p:sp>
      <p:sp>
        <p:nvSpPr>
          <p:cNvPr id="3" name="Sous-titre 2"/>
          <p:cNvSpPr>
            <a:spLocks noGrp="1"/>
          </p:cNvSpPr>
          <p:nvPr>
            <p:ph type="subTitle" idx="1"/>
          </p:nvPr>
        </p:nvSpPr>
        <p:spPr>
          <a:xfrm>
            <a:off x="0" y="6211228"/>
            <a:ext cx="9144000" cy="540833"/>
          </a:xfrm>
        </p:spPr>
        <p:txBody>
          <a:bodyPr/>
          <a:lstStyle/>
          <a:p>
            <a:pPr algn="l"/>
            <a:r>
              <a:rPr lang="fr-FR" dirty="0" smtClean="0"/>
              <a:t>Réalisé par : Dr MESBAH</a:t>
            </a:r>
            <a:endParaRPr lang="fr-FR" dirty="0"/>
          </a:p>
        </p:txBody>
      </p:sp>
      <p:sp>
        <p:nvSpPr>
          <p:cNvPr id="4" name="Sous-titre 2"/>
          <p:cNvSpPr txBox="1">
            <a:spLocks/>
          </p:cNvSpPr>
          <p:nvPr/>
        </p:nvSpPr>
        <p:spPr>
          <a:xfrm>
            <a:off x="1739900" y="191541"/>
            <a:ext cx="8420100" cy="11165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fr-FR" sz="3600" b="1" dirty="0" smtClean="0">
                <a:latin typeface="Adobe Arabic" panose="02040503050201020203" pitchFamily="18" charset="-78"/>
                <a:cs typeface="Adobe Arabic" panose="02040503050201020203" pitchFamily="18" charset="-78"/>
              </a:rPr>
              <a:t>Université M’Hamed BOUGARA - Boumerdes </a:t>
            </a:r>
          </a:p>
          <a:p>
            <a:pPr>
              <a:defRPr/>
            </a:pPr>
            <a:r>
              <a:rPr lang="fr-FR" sz="3600" b="1" dirty="0" smtClean="0">
                <a:latin typeface="Adobe Arabic" panose="02040503050201020203" pitchFamily="18" charset="-78"/>
                <a:cs typeface="Adobe Arabic" panose="02040503050201020203" pitchFamily="18" charset="-78"/>
              </a:rPr>
              <a:t>Laboratoire LIMOSE</a:t>
            </a:r>
          </a:p>
        </p:txBody>
      </p:sp>
      <p:pic>
        <p:nvPicPr>
          <p:cNvPr id="6" name="Picture 2" descr="C:\Users\acer\Downloads\limose-logo.png"/>
          <p:cNvPicPr>
            <a:picLocks noChangeAspect="1" noChangeArrowheads="1"/>
          </p:cNvPicPr>
          <p:nvPr/>
        </p:nvPicPr>
        <p:blipFill>
          <a:blip r:embed="rId3"/>
          <a:srcRect/>
          <a:stretch>
            <a:fillRect/>
          </a:stretch>
        </p:blipFill>
        <p:spPr bwMode="auto">
          <a:xfrm>
            <a:off x="9728200" y="177800"/>
            <a:ext cx="2311400" cy="1362060"/>
          </a:xfrm>
          <a:prstGeom prst="rect">
            <a:avLst/>
          </a:prstGeom>
          <a:noFill/>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33640"/>
            <a:ext cx="2327795" cy="1650380"/>
          </a:xfrm>
          <a:prstGeom prst="rect">
            <a:avLst/>
          </a:prstGeom>
        </p:spPr>
      </p:pic>
      <p:sp>
        <p:nvSpPr>
          <p:cNvPr id="5" name="Espace réservé du numéro de diapositive 4"/>
          <p:cNvSpPr>
            <a:spLocks noGrp="1"/>
          </p:cNvSpPr>
          <p:nvPr>
            <p:ph type="sldNum" sz="quarter" idx="12"/>
          </p:nvPr>
        </p:nvSpPr>
        <p:spPr/>
        <p:txBody>
          <a:bodyPr/>
          <a:lstStyle/>
          <a:p>
            <a:fld id="{6951A42B-171D-4B94-AECE-9A114FAB7514}" type="slidenum">
              <a:rPr lang="fr-FR" smtClean="0"/>
              <a:t>1</a:t>
            </a:fld>
            <a:endParaRPr lang="fr-FR"/>
          </a:p>
        </p:txBody>
      </p:sp>
    </p:spTree>
    <p:extLst>
      <p:ext uri="{BB962C8B-B14F-4D97-AF65-F5344CB8AC3E}">
        <p14:creationId xmlns:p14="http://schemas.microsoft.com/office/powerpoint/2010/main" val="3221422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normAutofit/>
          </a:bodyPr>
          <a:lstStyle/>
          <a:p>
            <a:r>
              <a:rPr lang="fr-FR" dirty="0" smtClean="0"/>
              <a:t>Histoire : La scytale</a:t>
            </a:r>
            <a:endParaRPr lang="fr-FR" dirty="0"/>
          </a:p>
        </p:txBody>
      </p:sp>
      <p:sp>
        <p:nvSpPr>
          <p:cNvPr id="3" name="Espace réservé du contenu 2"/>
          <p:cNvSpPr>
            <a:spLocks noGrp="1"/>
          </p:cNvSpPr>
          <p:nvPr>
            <p:ph idx="1"/>
          </p:nvPr>
        </p:nvSpPr>
        <p:spPr>
          <a:xfrm>
            <a:off x="289560" y="805752"/>
            <a:ext cx="7343140" cy="5884607"/>
          </a:xfrm>
        </p:spPr>
        <p:txBody>
          <a:bodyPr>
            <a:normAutofit/>
          </a:bodyPr>
          <a:lstStyle/>
          <a:p>
            <a:pPr marL="0" indent="0">
              <a:buNone/>
            </a:pPr>
            <a:r>
              <a:rPr lang="fr-FR" b="1" dirty="0" smtClean="0"/>
              <a:t>Initialement</a:t>
            </a:r>
            <a:r>
              <a:rPr lang="fr-FR" b="1" dirty="0"/>
              <a:t>, le secret échangé était la technique mise en </a:t>
            </a:r>
            <a:r>
              <a:rPr lang="fr-FR" b="1" dirty="0" smtClean="0"/>
              <a:t>œuvre</a:t>
            </a:r>
            <a:endParaRPr lang="fr-FR" b="1" dirty="0"/>
          </a:p>
          <a:p>
            <a:r>
              <a:rPr lang="fr-FR" dirty="0" smtClean="0"/>
              <a:t>Principe </a:t>
            </a:r>
            <a:r>
              <a:rPr lang="fr-FR" dirty="0"/>
              <a:t>des scytales </a:t>
            </a:r>
            <a:r>
              <a:rPr lang="fr-FR" dirty="0" smtClean="0"/>
              <a:t>spartiate</a:t>
            </a:r>
            <a:endParaRPr lang="fr-FR" dirty="0"/>
          </a:p>
          <a:p>
            <a:pPr lvl="1"/>
            <a:r>
              <a:rPr lang="fr-FR" dirty="0"/>
              <a:t>La scytale consiste en un bâton </a:t>
            </a:r>
            <a:r>
              <a:rPr lang="fr-FR" dirty="0" smtClean="0"/>
              <a:t>autour </a:t>
            </a:r>
            <a:r>
              <a:rPr lang="fr-FR" dirty="0"/>
              <a:t>duquel est entourée une </a:t>
            </a:r>
            <a:r>
              <a:rPr lang="fr-FR" dirty="0" smtClean="0"/>
              <a:t>bande de </a:t>
            </a:r>
            <a:r>
              <a:rPr lang="fr-FR" dirty="0"/>
              <a:t>cuir ou de </a:t>
            </a:r>
            <a:r>
              <a:rPr lang="fr-FR" dirty="0" smtClean="0"/>
              <a:t>parchemin</a:t>
            </a:r>
          </a:p>
          <a:p>
            <a:r>
              <a:rPr lang="fr-FR" b="1" dirty="0" smtClean="0"/>
              <a:t>Pour chiffrer</a:t>
            </a:r>
          </a:p>
          <a:p>
            <a:pPr lvl="1"/>
            <a:r>
              <a:rPr lang="fr-FR" dirty="0" smtClean="0"/>
              <a:t> Il faut enrouler </a:t>
            </a:r>
            <a:r>
              <a:rPr lang="fr-FR" dirty="0"/>
              <a:t>la ceinture sur la scytale, le message </a:t>
            </a:r>
            <a:r>
              <a:rPr lang="fr-FR" dirty="0" smtClean="0"/>
              <a:t>est écrit </a:t>
            </a:r>
            <a:r>
              <a:rPr lang="fr-FR" dirty="0"/>
              <a:t>en plaçant une lettre sur </a:t>
            </a:r>
            <a:r>
              <a:rPr lang="fr-FR" dirty="0" smtClean="0"/>
              <a:t>chaque circonvolution</a:t>
            </a:r>
            <a:r>
              <a:rPr lang="fr-FR" dirty="0"/>
              <a:t>.</a:t>
            </a:r>
            <a:endParaRPr lang="fr-FR" dirty="0" smtClean="0"/>
          </a:p>
          <a:p>
            <a:r>
              <a:rPr lang="fr-FR" b="1" dirty="0" smtClean="0"/>
              <a:t>Pour déchiffrer </a:t>
            </a:r>
            <a:r>
              <a:rPr lang="fr-FR" dirty="0" smtClean="0"/>
              <a:t> </a:t>
            </a:r>
          </a:p>
          <a:p>
            <a:pPr lvl="1"/>
            <a:r>
              <a:rPr lang="fr-FR" dirty="0" smtClean="0"/>
              <a:t>Il suffit d'enrouler </a:t>
            </a:r>
            <a:r>
              <a:rPr lang="fr-FR" dirty="0"/>
              <a:t>la scytale autour de ce bâton pour obtenir le message en </a:t>
            </a:r>
            <a:r>
              <a:rPr lang="fr-FR" dirty="0" smtClean="0"/>
              <a:t>clair.</a:t>
            </a:r>
          </a:p>
          <a:p>
            <a:pPr lvl="1"/>
            <a:r>
              <a:rPr lang="fr-FR" dirty="0" smtClean="0"/>
              <a:t>Le </a:t>
            </a:r>
            <a:r>
              <a:rPr lang="fr-FR" dirty="0"/>
              <a:t>destinataire </a:t>
            </a:r>
            <a:r>
              <a:rPr lang="fr-FR" dirty="0" smtClean="0"/>
              <a:t>doit posséder </a:t>
            </a:r>
            <a:r>
              <a:rPr lang="fr-FR" dirty="0"/>
              <a:t>un bâton d'un diamètre identique à celui utilisé pour l'encodage.</a:t>
            </a:r>
          </a:p>
          <a:p>
            <a:endParaRPr lang="fr-FR" dirty="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10</a:t>
            </a:fld>
            <a:endParaRPr lang="fr-F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379" y="2409613"/>
            <a:ext cx="4429621" cy="3776460"/>
          </a:xfrm>
          <a:prstGeom prst="rect">
            <a:avLst/>
          </a:prstGeom>
        </p:spPr>
      </p:pic>
    </p:spTree>
    <p:extLst>
      <p:ext uri="{BB962C8B-B14F-4D97-AF65-F5344CB8AC3E}">
        <p14:creationId xmlns:p14="http://schemas.microsoft.com/office/powerpoint/2010/main" val="3195398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normAutofit/>
          </a:bodyPr>
          <a:lstStyle/>
          <a:p>
            <a:r>
              <a:rPr lang="fr-FR" dirty="0"/>
              <a:t>Histoire : </a:t>
            </a:r>
            <a:r>
              <a:rPr lang="fr-FR" dirty="0" smtClean="0"/>
              <a:t>Carré de Polybe</a:t>
            </a:r>
            <a:endParaRPr lang="fr-FR" dirty="0"/>
          </a:p>
        </p:txBody>
      </p:sp>
      <p:sp>
        <p:nvSpPr>
          <p:cNvPr id="3" name="Espace réservé du contenu 2"/>
          <p:cNvSpPr>
            <a:spLocks noGrp="1"/>
          </p:cNvSpPr>
          <p:nvPr>
            <p:ph idx="1"/>
          </p:nvPr>
        </p:nvSpPr>
        <p:spPr>
          <a:xfrm>
            <a:off x="289560" y="805752"/>
            <a:ext cx="8321040" cy="5884607"/>
          </a:xfrm>
        </p:spPr>
        <p:txBody>
          <a:bodyPr>
            <a:normAutofit/>
          </a:bodyPr>
          <a:lstStyle/>
          <a:p>
            <a:pPr marL="0" indent="0">
              <a:buNone/>
            </a:pPr>
            <a:r>
              <a:rPr lang="fr-FR" b="1" dirty="0"/>
              <a:t>150 avant JC : carré de Polybe</a:t>
            </a:r>
          </a:p>
          <a:p>
            <a:r>
              <a:rPr lang="fr-FR" dirty="0" smtClean="0"/>
              <a:t>Alphabet </a:t>
            </a:r>
            <a:r>
              <a:rPr lang="fr-FR" dirty="0"/>
              <a:t>de 25 lettres (pas de ’w’ ou i et j regroupés)</a:t>
            </a:r>
          </a:p>
          <a:p>
            <a:r>
              <a:rPr lang="fr-FR" dirty="0"/>
              <a:t>On remplace chaque lettre par ses coordonnées dans le tableau, en écrivant d'abord la ligne, puis la colonne</a:t>
            </a:r>
            <a:r>
              <a:rPr lang="fr-FR" dirty="0" smtClean="0"/>
              <a:t>.</a:t>
            </a:r>
          </a:p>
          <a:p>
            <a:pPr marL="0" indent="0">
              <a:buNone/>
            </a:pPr>
            <a:r>
              <a:rPr lang="fr-FR" dirty="0" smtClean="0"/>
              <a:t>	A </a:t>
            </a:r>
            <a:r>
              <a:rPr lang="fr-FR" dirty="0"/>
              <a:t>→ 11, B → 12...</a:t>
            </a:r>
          </a:p>
          <a:p>
            <a:endParaRPr lang="fr-FR" dirty="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11</a:t>
            </a:fld>
            <a:endParaRPr lang="fr-FR"/>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l="14298" t="1320" r="17202"/>
          <a:stretch/>
        </p:blipFill>
        <p:spPr>
          <a:xfrm>
            <a:off x="9131300" y="977900"/>
            <a:ext cx="2832100" cy="2425351"/>
          </a:xfrm>
          <a:prstGeom prst="rect">
            <a:avLst/>
          </a:prstGeom>
        </p:spPr>
      </p:pic>
    </p:spTree>
    <p:extLst>
      <p:ext uri="{BB962C8B-B14F-4D97-AF65-F5344CB8AC3E}">
        <p14:creationId xmlns:p14="http://schemas.microsoft.com/office/powerpoint/2010/main" val="3559594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normAutofit/>
          </a:bodyPr>
          <a:lstStyle/>
          <a:p>
            <a:r>
              <a:rPr lang="fr-FR" dirty="0"/>
              <a:t>Principes de </a:t>
            </a:r>
            <a:r>
              <a:rPr lang="fr-FR" dirty="0" err="1" smtClean="0"/>
              <a:t>Kerckhoffs</a:t>
            </a:r>
            <a:r>
              <a:rPr lang="fr-FR" dirty="0" smtClean="0"/>
              <a:t> : Notion </a:t>
            </a:r>
            <a:r>
              <a:rPr lang="fr-FR" dirty="0"/>
              <a:t>de clé</a:t>
            </a:r>
          </a:p>
        </p:txBody>
      </p:sp>
      <p:sp>
        <p:nvSpPr>
          <p:cNvPr id="3" name="Espace réservé du contenu 2"/>
          <p:cNvSpPr>
            <a:spLocks noGrp="1"/>
          </p:cNvSpPr>
          <p:nvPr>
            <p:ph idx="1"/>
          </p:nvPr>
        </p:nvSpPr>
        <p:spPr>
          <a:xfrm>
            <a:off x="289560" y="805752"/>
            <a:ext cx="11673840" cy="5884607"/>
          </a:xfrm>
        </p:spPr>
        <p:txBody>
          <a:bodyPr>
            <a:normAutofit/>
          </a:bodyPr>
          <a:lstStyle/>
          <a:p>
            <a:r>
              <a:rPr lang="fr-FR" dirty="0"/>
              <a:t>En 1883, </a:t>
            </a:r>
            <a:r>
              <a:rPr lang="fr-FR" dirty="0" err="1"/>
              <a:t>Kerckhoffs</a:t>
            </a:r>
            <a:r>
              <a:rPr lang="fr-FR" dirty="0"/>
              <a:t> énonce plusieurs principes</a:t>
            </a:r>
            <a:br>
              <a:rPr lang="fr-FR" dirty="0"/>
            </a:br>
            <a:r>
              <a:rPr lang="fr-FR" dirty="0"/>
              <a:t>dont</a:t>
            </a:r>
            <a:r>
              <a:rPr lang="fr-FR" dirty="0" smtClean="0"/>
              <a:t>:</a:t>
            </a:r>
          </a:p>
          <a:p>
            <a:pPr marL="0" indent="0" algn="ctr">
              <a:buNone/>
            </a:pPr>
            <a:r>
              <a:rPr lang="fr-FR" dirty="0"/>
              <a:t/>
            </a:r>
            <a:br>
              <a:rPr lang="fr-FR" dirty="0"/>
            </a:br>
            <a:r>
              <a:rPr lang="fr-FR" dirty="0" smtClean="0"/>
              <a:t>« </a:t>
            </a:r>
            <a:r>
              <a:rPr lang="fr-FR" i="1" dirty="0"/>
              <a:t>la sécurité d’un système ne doit pas être fondée</a:t>
            </a:r>
            <a:br>
              <a:rPr lang="fr-FR" i="1" dirty="0"/>
            </a:br>
            <a:r>
              <a:rPr lang="fr-FR" i="1" dirty="0"/>
              <a:t>sur son caractère secret </a:t>
            </a:r>
            <a:r>
              <a:rPr lang="fr-FR" dirty="0" smtClean="0"/>
              <a:t>»</a:t>
            </a:r>
          </a:p>
          <a:p>
            <a:pPr marL="0" indent="0" algn="ctr">
              <a:buNone/>
            </a:pPr>
            <a:r>
              <a:rPr lang="fr-FR" dirty="0"/>
              <a:t/>
            </a:r>
            <a:br>
              <a:rPr lang="fr-FR" dirty="0"/>
            </a:br>
            <a:r>
              <a:rPr lang="fr-FR" dirty="0"/>
              <a:t/>
            </a:r>
            <a:br>
              <a:rPr lang="fr-FR" dirty="0"/>
            </a:br>
            <a:r>
              <a:rPr lang="fr-FR" dirty="0"/>
              <a:t>« </a:t>
            </a:r>
            <a:r>
              <a:rPr lang="fr-FR" i="1" dirty="0"/>
              <a:t>seule une donnée de petite taille (clé) doit</a:t>
            </a:r>
            <a:br>
              <a:rPr lang="fr-FR" i="1" dirty="0"/>
            </a:br>
            <a:r>
              <a:rPr lang="fr-FR" i="1" dirty="0"/>
              <a:t>assurer la sécurité </a:t>
            </a:r>
            <a:r>
              <a:rPr lang="fr-FR" dirty="0"/>
              <a:t>» </a:t>
            </a:r>
            <a:endParaRPr lang="fr-FR" dirty="0" smtClean="0"/>
          </a:p>
          <a:p>
            <a:pPr marL="0" indent="0" algn="ctr">
              <a:buNone/>
            </a:pPr>
            <a:r>
              <a:rPr lang="fr-FR" dirty="0"/>
              <a:t/>
            </a:r>
            <a:br>
              <a:rPr lang="fr-FR" dirty="0"/>
            </a:br>
            <a:endParaRPr lang="fr-FR" dirty="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12</a:t>
            </a:fld>
            <a:endParaRPr lang="fr-FR"/>
          </a:p>
        </p:txBody>
      </p:sp>
    </p:spTree>
    <p:extLst>
      <p:ext uri="{BB962C8B-B14F-4D97-AF65-F5344CB8AC3E}">
        <p14:creationId xmlns:p14="http://schemas.microsoft.com/office/powerpoint/2010/main" val="659479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Principe et formalisation de la cryptographie</a:t>
            </a:r>
            <a:endParaRPr lang="fr-FR" dirty="0"/>
          </a:p>
        </p:txBody>
      </p:sp>
      <p:sp>
        <p:nvSpPr>
          <p:cNvPr id="3" name="Espace réservé du contenu 2"/>
          <p:cNvSpPr>
            <a:spLocks noGrp="1"/>
          </p:cNvSpPr>
          <p:nvPr>
            <p:ph idx="1"/>
          </p:nvPr>
        </p:nvSpPr>
        <p:spPr>
          <a:xfrm>
            <a:off x="289560" y="805752"/>
            <a:ext cx="11673840" cy="5884607"/>
          </a:xfrm>
        </p:spPr>
        <p:txBody>
          <a:bodyPr>
            <a:normAutofit fontScale="92500" lnSpcReduction="10000"/>
          </a:bodyPr>
          <a:lstStyle/>
          <a:p>
            <a:r>
              <a:rPr lang="fr-FR" b="1" dirty="0"/>
              <a:t>Un cryptosystème est un </a:t>
            </a:r>
            <a:r>
              <a:rPr lang="fr-FR" b="1" dirty="0" smtClean="0"/>
              <a:t>5-uplet </a:t>
            </a:r>
            <a:r>
              <a:rPr lang="fr-FR" b="1" dirty="0"/>
              <a:t>{</a:t>
            </a:r>
            <a:r>
              <a:rPr lang="fr-FR" b="1" i="1" dirty="0"/>
              <a:t>P,C,K,E,D</a:t>
            </a:r>
            <a:r>
              <a:rPr lang="fr-FR" b="1" dirty="0"/>
              <a:t>} ayant les propriétés suivantes </a:t>
            </a:r>
            <a:r>
              <a:rPr lang="fr-FR" b="1" dirty="0" smtClean="0"/>
              <a:t>:</a:t>
            </a:r>
          </a:p>
          <a:p>
            <a:pPr lvl="1"/>
            <a:endParaRPr lang="fr-FR" dirty="0" smtClean="0"/>
          </a:p>
          <a:p>
            <a:pPr lvl="1"/>
            <a:r>
              <a:rPr lang="fr-FR" i="1" dirty="0" smtClean="0"/>
              <a:t>P</a:t>
            </a:r>
            <a:r>
              <a:rPr lang="fr-FR" dirty="0" smtClean="0"/>
              <a:t> </a:t>
            </a:r>
            <a:r>
              <a:rPr lang="fr-FR" dirty="0"/>
              <a:t>: est un ensemble qui représente l’espace des messages en clair. Un élément de </a:t>
            </a:r>
            <a:r>
              <a:rPr lang="fr-FR" dirty="0" smtClean="0"/>
              <a:t>P s’appelle </a:t>
            </a:r>
            <a:r>
              <a:rPr lang="fr-FR" dirty="0"/>
              <a:t>un "message en clair</a:t>
            </a:r>
            <a:r>
              <a:rPr lang="fr-FR" dirty="0" smtClean="0"/>
              <a:t>".</a:t>
            </a:r>
          </a:p>
          <a:p>
            <a:pPr lvl="1"/>
            <a:endParaRPr lang="fr-FR" dirty="0" smtClean="0"/>
          </a:p>
          <a:p>
            <a:pPr lvl="1"/>
            <a:r>
              <a:rPr lang="fr-FR" i="1" dirty="0"/>
              <a:t>C</a:t>
            </a:r>
            <a:r>
              <a:rPr lang="fr-FR" dirty="0"/>
              <a:t> : est un ensemble qui représente l'espace des messages chiffrés. Un élément de </a:t>
            </a:r>
            <a:r>
              <a:rPr lang="fr-FR" dirty="0" smtClean="0"/>
              <a:t>C s’appelle </a:t>
            </a:r>
            <a:r>
              <a:rPr lang="fr-FR" dirty="0"/>
              <a:t>un "message chiffré" ou encore un "cryptogramme</a:t>
            </a:r>
            <a:r>
              <a:rPr lang="fr-FR" dirty="0" smtClean="0"/>
              <a:t>".</a:t>
            </a:r>
          </a:p>
          <a:p>
            <a:pPr lvl="1"/>
            <a:endParaRPr lang="fr-FR" dirty="0"/>
          </a:p>
          <a:p>
            <a:pPr lvl="1"/>
            <a:r>
              <a:rPr lang="fr-FR" i="1" dirty="0"/>
              <a:t>K</a:t>
            </a:r>
            <a:r>
              <a:rPr lang="fr-FR" dirty="0"/>
              <a:t> : est un ensemble qui représente l'espace de clés, ses éléments sont les clés </a:t>
            </a:r>
            <a:r>
              <a:rPr lang="fr-FR" dirty="0" smtClean="0"/>
              <a:t>de chiffrement.</a:t>
            </a:r>
          </a:p>
          <a:p>
            <a:pPr lvl="1"/>
            <a:endParaRPr lang="fr-FR" dirty="0"/>
          </a:p>
          <a:p>
            <a:pPr lvl="1"/>
            <a:r>
              <a:rPr lang="fr-FR" i="1" dirty="0"/>
              <a:t>E </a:t>
            </a:r>
            <a:r>
              <a:rPr lang="fr-FR" dirty="0"/>
              <a:t>= {</a:t>
            </a:r>
            <a:r>
              <a:rPr lang="fr-FR" dirty="0" err="1" smtClean="0"/>
              <a:t>E</a:t>
            </a:r>
            <a:r>
              <a:rPr lang="fr-FR" baseline="-25000" dirty="0" err="1" smtClean="0"/>
              <a:t>Ke</a:t>
            </a:r>
            <a:r>
              <a:rPr lang="fr-FR" dirty="0" smtClean="0"/>
              <a:t> </a:t>
            </a:r>
            <a:r>
              <a:rPr lang="fr-FR" dirty="0"/>
              <a:t>:</a:t>
            </a:r>
            <a:r>
              <a:rPr lang="fr-FR" dirty="0" err="1" smtClean="0"/>
              <a:t>k</a:t>
            </a:r>
            <a:r>
              <a:rPr lang="fr-FR" baseline="-25000" dirty="0" err="1" smtClean="0"/>
              <a:t>e</a:t>
            </a:r>
            <a:r>
              <a:rPr lang="fr-FR" dirty="0" smtClean="0"/>
              <a:t>ϵ </a:t>
            </a:r>
            <a:r>
              <a:rPr lang="fr-FR" i="1" dirty="0"/>
              <a:t>K </a:t>
            </a:r>
            <a:r>
              <a:rPr lang="fr-FR" dirty="0"/>
              <a:t>} : est une famille de fonctions </a:t>
            </a:r>
            <a:r>
              <a:rPr lang="fr-FR" dirty="0" err="1" smtClean="0"/>
              <a:t>E</a:t>
            </a:r>
            <a:r>
              <a:rPr lang="fr-FR" baseline="-25000" dirty="0" err="1" smtClean="0"/>
              <a:t>Ke</a:t>
            </a:r>
            <a:r>
              <a:rPr lang="fr-FR" dirty="0" smtClean="0"/>
              <a:t> </a:t>
            </a:r>
            <a:r>
              <a:rPr lang="fr-FR" dirty="0"/>
              <a:t>: </a:t>
            </a:r>
            <a:r>
              <a:rPr lang="fr-FR" i="1" dirty="0" smtClean="0"/>
              <a:t>P</a:t>
            </a:r>
            <a:r>
              <a:rPr lang="fr-FR" dirty="0" smtClean="0">
                <a:sym typeface="Wingdings" panose="05000000000000000000" pitchFamily="2" charset="2"/>
              </a:rPr>
              <a:t></a:t>
            </a:r>
            <a:r>
              <a:rPr lang="fr-FR" i="1" dirty="0" smtClean="0"/>
              <a:t>C</a:t>
            </a:r>
            <a:r>
              <a:rPr lang="fr-FR" dirty="0"/>
              <a:t>, ses éléments sont les fonctions</a:t>
            </a:r>
            <a:br>
              <a:rPr lang="fr-FR" dirty="0"/>
            </a:br>
            <a:r>
              <a:rPr lang="fr-FR" dirty="0"/>
              <a:t>de chiffrement. </a:t>
            </a:r>
            <a:r>
              <a:rPr lang="fr-FR" dirty="0" smtClean="0"/>
              <a:t> </a:t>
            </a:r>
          </a:p>
          <a:p>
            <a:pPr lvl="1"/>
            <a:endParaRPr lang="fr-FR" dirty="0" smtClean="0"/>
          </a:p>
          <a:p>
            <a:pPr lvl="1"/>
            <a:r>
              <a:rPr lang="fr-FR" i="1" dirty="0" smtClean="0"/>
              <a:t>D </a:t>
            </a:r>
            <a:r>
              <a:rPr lang="fr-FR" dirty="0"/>
              <a:t>= { </a:t>
            </a:r>
            <a:r>
              <a:rPr lang="fr-FR" dirty="0" err="1" smtClean="0"/>
              <a:t>D</a:t>
            </a:r>
            <a:r>
              <a:rPr lang="fr-FR" baseline="-25000" dirty="0" err="1" smtClean="0"/>
              <a:t>Kd</a:t>
            </a:r>
            <a:r>
              <a:rPr lang="fr-FR" dirty="0" smtClean="0"/>
              <a:t> </a:t>
            </a:r>
            <a:r>
              <a:rPr lang="fr-FR" dirty="0"/>
              <a:t>:</a:t>
            </a:r>
            <a:r>
              <a:rPr lang="fr-FR" dirty="0" err="1" smtClean="0"/>
              <a:t>k</a:t>
            </a:r>
            <a:r>
              <a:rPr lang="fr-FR" baseline="-25000" dirty="0" err="1" smtClean="0"/>
              <a:t>d</a:t>
            </a:r>
            <a:r>
              <a:rPr lang="fr-FR" dirty="0" smtClean="0"/>
              <a:t>ϵ </a:t>
            </a:r>
            <a:r>
              <a:rPr lang="fr-FR" i="1" dirty="0"/>
              <a:t>K </a:t>
            </a:r>
            <a:r>
              <a:rPr lang="fr-FR" dirty="0"/>
              <a:t>} :est une famille de fonctions </a:t>
            </a:r>
            <a:r>
              <a:rPr lang="fr-FR" dirty="0" err="1" smtClean="0"/>
              <a:t>D</a:t>
            </a:r>
            <a:r>
              <a:rPr lang="fr-FR" baseline="-25000" dirty="0" err="1" smtClean="0"/>
              <a:t>Kd</a:t>
            </a:r>
            <a:r>
              <a:rPr lang="fr-FR" dirty="0" smtClean="0"/>
              <a:t> </a:t>
            </a:r>
            <a:r>
              <a:rPr lang="fr-FR" dirty="0"/>
              <a:t>: </a:t>
            </a:r>
            <a:r>
              <a:rPr lang="fr-FR" i="1" dirty="0"/>
              <a:t>C </a:t>
            </a:r>
            <a:r>
              <a:rPr lang="fr-FR" dirty="0" smtClean="0">
                <a:sym typeface="Wingdings" panose="05000000000000000000" pitchFamily="2" charset="2"/>
              </a:rPr>
              <a:t></a:t>
            </a:r>
            <a:r>
              <a:rPr lang="fr-FR" dirty="0" smtClean="0"/>
              <a:t> </a:t>
            </a:r>
            <a:r>
              <a:rPr lang="fr-FR" i="1" dirty="0"/>
              <a:t>P, </a:t>
            </a:r>
            <a:r>
              <a:rPr lang="fr-FR" dirty="0"/>
              <a:t>ses éléments sont les fonctions</a:t>
            </a:r>
            <a:br>
              <a:rPr lang="fr-FR" dirty="0"/>
            </a:br>
            <a:r>
              <a:rPr lang="fr-FR" dirty="0"/>
              <a:t>de </a:t>
            </a:r>
            <a:r>
              <a:rPr lang="fr-FR" dirty="0" smtClean="0"/>
              <a:t>déchiffrement. D représentent les fonctions inverses de E : D(C) = E</a:t>
            </a:r>
            <a:r>
              <a:rPr lang="fr-FR" baseline="30000" dirty="0" smtClean="0"/>
              <a:t>-1</a:t>
            </a:r>
            <a:r>
              <a:rPr lang="fr-FR" dirty="0" smtClean="0"/>
              <a:t>(C) = M</a:t>
            </a:r>
            <a:r>
              <a:rPr lang="fr-FR" dirty="0"/>
              <a:t/>
            </a:r>
            <a:br>
              <a:rPr lang="fr-FR" dirty="0"/>
            </a:br>
            <a:endParaRPr lang="fr-FR" dirty="0" smtClean="0"/>
          </a:p>
          <a:p>
            <a:pPr lvl="1"/>
            <a:r>
              <a:rPr lang="fr-FR" dirty="0"/>
              <a:t>À chaque clé </a:t>
            </a:r>
            <a:r>
              <a:rPr lang="fr-FR" dirty="0" err="1" smtClean="0"/>
              <a:t>k</a:t>
            </a:r>
            <a:r>
              <a:rPr lang="fr-FR" baseline="-25000" dirty="0" err="1" smtClean="0"/>
              <a:t>e</a:t>
            </a:r>
            <a:r>
              <a:rPr lang="fr-FR" dirty="0" smtClean="0"/>
              <a:t> </a:t>
            </a:r>
            <a:r>
              <a:rPr lang="fr-FR" dirty="0"/>
              <a:t>ϵ </a:t>
            </a:r>
            <a:r>
              <a:rPr lang="fr-FR" i="1" dirty="0"/>
              <a:t>K </a:t>
            </a:r>
            <a:r>
              <a:rPr lang="fr-FR" dirty="0"/>
              <a:t>est associée une clé </a:t>
            </a:r>
            <a:r>
              <a:rPr lang="fr-FR" dirty="0" err="1" smtClean="0"/>
              <a:t>k</a:t>
            </a:r>
            <a:r>
              <a:rPr lang="fr-FR" baseline="-25000" dirty="0" err="1" smtClean="0"/>
              <a:t>d</a:t>
            </a:r>
            <a:r>
              <a:rPr lang="fr-FR" dirty="0" smtClean="0"/>
              <a:t> </a:t>
            </a:r>
            <a:r>
              <a:rPr lang="fr-FR" dirty="0"/>
              <a:t>ϵ </a:t>
            </a:r>
            <a:r>
              <a:rPr lang="fr-FR" i="1" dirty="0"/>
              <a:t>K </a:t>
            </a:r>
            <a:r>
              <a:rPr lang="fr-FR" dirty="0"/>
              <a:t>telle que </a:t>
            </a:r>
            <a:r>
              <a:rPr lang="fr-FR" dirty="0" err="1" smtClean="0"/>
              <a:t>D</a:t>
            </a:r>
            <a:r>
              <a:rPr lang="fr-FR" baseline="-25000" dirty="0" err="1" smtClean="0"/>
              <a:t>Kd</a:t>
            </a:r>
            <a:r>
              <a:rPr lang="fr-FR" dirty="0" smtClean="0"/>
              <a:t>(</a:t>
            </a:r>
            <a:r>
              <a:rPr lang="fr-FR" dirty="0" err="1" smtClean="0"/>
              <a:t>E</a:t>
            </a:r>
            <a:r>
              <a:rPr lang="fr-FR" baseline="-25000" dirty="0" err="1" smtClean="0"/>
              <a:t>Ke</a:t>
            </a:r>
            <a:r>
              <a:rPr lang="fr-FR" dirty="0" smtClean="0"/>
              <a:t>(M</a:t>
            </a:r>
            <a:r>
              <a:rPr lang="fr-FR" dirty="0"/>
              <a:t>))=M pour </a:t>
            </a:r>
            <a:r>
              <a:rPr lang="fr-FR" dirty="0" smtClean="0"/>
              <a:t>tout message </a:t>
            </a:r>
            <a:r>
              <a:rPr lang="fr-FR" dirty="0"/>
              <a:t>M ϵ </a:t>
            </a:r>
            <a:r>
              <a:rPr lang="fr-FR" i="1" dirty="0"/>
              <a:t>P</a:t>
            </a:r>
            <a:r>
              <a:rPr lang="fr-FR" dirty="0"/>
              <a:t> </a:t>
            </a:r>
            <a:endParaRPr lang="fr-FR" b="1" dirty="0" smtClean="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13</a:t>
            </a:fld>
            <a:endParaRPr lang="fr-FR"/>
          </a:p>
        </p:txBody>
      </p:sp>
    </p:spTree>
    <p:extLst>
      <p:ext uri="{BB962C8B-B14F-4D97-AF65-F5344CB8AC3E}">
        <p14:creationId xmlns:p14="http://schemas.microsoft.com/office/powerpoint/2010/main" val="3811765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Principe et formalisation de la cryptographie</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r>
              <a:rPr lang="fr-FR" sz="2000" b="1" dirty="0"/>
              <a:t>Chiffrement :  La fonction de chiffrement  (</a:t>
            </a:r>
            <a:r>
              <a:rPr lang="fr-FR" sz="2000" b="1" dirty="0" smtClean="0"/>
              <a:t>E)                     E </a:t>
            </a:r>
            <a:r>
              <a:rPr lang="fr-FR" sz="2000" b="1" dirty="0"/>
              <a:t>: </a:t>
            </a:r>
            <a:r>
              <a:rPr lang="fr-FR" sz="2000" b="1" dirty="0" smtClean="0"/>
              <a:t>P </a:t>
            </a:r>
            <a:r>
              <a:rPr lang="fr-FR" sz="2000" b="1" dirty="0">
                <a:sym typeface="Wingdings" panose="05000000000000000000" pitchFamily="2" charset="2"/>
              </a:rPr>
              <a:t> C</a:t>
            </a:r>
            <a:endParaRPr lang="fr-FR" sz="2000" b="1" dirty="0" smtClean="0">
              <a:sym typeface="Wingdings" panose="05000000000000000000" pitchFamily="2" charset="2"/>
            </a:endParaRPr>
          </a:p>
          <a:p>
            <a:pPr marL="0" indent="0" algn="ctr">
              <a:buNone/>
            </a:pPr>
            <a:r>
              <a:rPr lang="fr-FR" sz="2000" b="1" dirty="0" smtClean="0">
                <a:sym typeface="Wingdings" panose="05000000000000000000" pitchFamily="2" charset="2"/>
              </a:rPr>
              <a:t>                                </a:t>
            </a:r>
            <a:r>
              <a:rPr lang="fr-FR" sz="2000" b="1" dirty="0" err="1" smtClean="0">
                <a:sym typeface="Wingdings" panose="05000000000000000000" pitchFamily="2" charset="2"/>
              </a:rPr>
              <a:t>E</a:t>
            </a:r>
            <a:r>
              <a:rPr lang="fr-FR" sz="2000" baseline="-25000" dirty="0" err="1" smtClean="0"/>
              <a:t>Ke</a:t>
            </a:r>
            <a:r>
              <a:rPr lang="fr-FR" sz="2000" b="1" dirty="0" smtClean="0">
                <a:sym typeface="Wingdings" panose="05000000000000000000" pitchFamily="2" charset="2"/>
              </a:rPr>
              <a:t>(M</a:t>
            </a:r>
            <a:r>
              <a:rPr lang="fr-FR" sz="2000" b="1" dirty="0">
                <a:sym typeface="Wingdings" panose="05000000000000000000" pitchFamily="2" charset="2"/>
              </a:rPr>
              <a:t>) = </a:t>
            </a:r>
            <a:r>
              <a:rPr lang="fr-FR" sz="2000" b="1" dirty="0" smtClean="0">
                <a:sym typeface="Wingdings" panose="05000000000000000000" pitchFamily="2" charset="2"/>
              </a:rPr>
              <a:t>c</a:t>
            </a:r>
            <a:endParaRPr lang="fr-FR" sz="2000" b="1" dirty="0">
              <a:sym typeface="Wingdings" panose="05000000000000000000" pitchFamily="2" charset="2"/>
            </a:endParaRPr>
          </a:p>
          <a:p>
            <a:pPr marL="0" indent="0" algn="ctr">
              <a:buNone/>
            </a:pPr>
            <a:endParaRPr lang="fr-FR" sz="2000" b="1" dirty="0">
              <a:sym typeface="Wingdings" panose="05000000000000000000" pitchFamily="2" charset="2"/>
            </a:endParaRPr>
          </a:p>
          <a:p>
            <a:r>
              <a:rPr lang="fr-FR" sz="2000" b="1" dirty="0"/>
              <a:t>Déchiffrement :  La fonction de déchiffrement  </a:t>
            </a:r>
            <a:r>
              <a:rPr lang="fr-FR" sz="2000" b="1" dirty="0" smtClean="0"/>
              <a:t>(D)             D </a:t>
            </a:r>
            <a:r>
              <a:rPr lang="fr-FR" sz="2000" b="1" dirty="0"/>
              <a:t>: </a:t>
            </a:r>
            <a:r>
              <a:rPr lang="fr-FR" sz="2000" b="1" dirty="0" smtClean="0"/>
              <a:t>C </a:t>
            </a:r>
            <a:r>
              <a:rPr lang="fr-FR" sz="2000" b="1" dirty="0">
                <a:sym typeface="Wingdings" panose="05000000000000000000" pitchFamily="2" charset="2"/>
              </a:rPr>
              <a:t> </a:t>
            </a:r>
            <a:r>
              <a:rPr lang="fr-FR" sz="2000" b="1" dirty="0" smtClean="0">
                <a:sym typeface="Wingdings" panose="05000000000000000000" pitchFamily="2" charset="2"/>
              </a:rPr>
              <a:t>P</a:t>
            </a:r>
          </a:p>
          <a:p>
            <a:pPr marL="0" indent="0">
              <a:buNone/>
            </a:pPr>
            <a:r>
              <a:rPr lang="fr-FR" sz="2000" b="1" dirty="0" smtClean="0">
                <a:sym typeface="Wingdings" panose="05000000000000000000" pitchFamily="2" charset="2"/>
              </a:rPr>
              <a:t>						             </a:t>
            </a:r>
            <a:r>
              <a:rPr lang="fr-FR" sz="2000" b="1" dirty="0" err="1" smtClean="0">
                <a:sym typeface="Wingdings" panose="05000000000000000000" pitchFamily="2" charset="2"/>
              </a:rPr>
              <a:t>D</a:t>
            </a:r>
            <a:r>
              <a:rPr lang="fr-FR" sz="2000" baseline="-25000" dirty="0" err="1" smtClean="0"/>
              <a:t>Kd</a:t>
            </a:r>
            <a:r>
              <a:rPr lang="fr-FR" sz="2000" b="1" dirty="0" smtClean="0">
                <a:sym typeface="Wingdings" panose="05000000000000000000" pitchFamily="2" charset="2"/>
              </a:rPr>
              <a:t>(c) </a:t>
            </a:r>
            <a:r>
              <a:rPr lang="fr-FR" sz="2000" b="1" dirty="0">
                <a:sym typeface="Wingdings" panose="05000000000000000000" pitchFamily="2" charset="2"/>
              </a:rPr>
              <a:t>= M</a:t>
            </a:r>
          </a:p>
        </p:txBody>
      </p:sp>
      <p:grpSp>
        <p:nvGrpSpPr>
          <p:cNvPr id="4" name="Groupe 3"/>
          <p:cNvGrpSpPr/>
          <p:nvPr/>
        </p:nvGrpSpPr>
        <p:grpSpPr>
          <a:xfrm>
            <a:off x="1443874" y="3290855"/>
            <a:ext cx="9365212" cy="3089865"/>
            <a:chOff x="1011011" y="2582469"/>
            <a:chExt cx="9365212" cy="3089865"/>
          </a:xfrm>
        </p:grpSpPr>
        <p:sp>
          <p:nvSpPr>
            <p:cNvPr id="5" name="Rectangle 4"/>
            <p:cNvSpPr/>
            <p:nvPr/>
          </p:nvSpPr>
          <p:spPr>
            <a:xfrm>
              <a:off x="2752531" y="3956180"/>
              <a:ext cx="615820"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E</a:t>
              </a:r>
              <a:endParaRPr lang="fr-FR" dirty="0"/>
            </a:p>
          </p:txBody>
        </p:sp>
        <p:cxnSp>
          <p:nvCxnSpPr>
            <p:cNvPr id="6" name="Connecteur droit avec flèche 5"/>
            <p:cNvCxnSpPr>
              <a:endCxn id="5" idx="0"/>
            </p:cNvCxnSpPr>
            <p:nvPr/>
          </p:nvCxnSpPr>
          <p:spPr>
            <a:xfrm flipH="1">
              <a:off x="3060441" y="3256384"/>
              <a:ext cx="0" cy="699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ZoneTexte 6"/>
            <p:cNvSpPr txBox="1"/>
            <p:nvPr/>
          </p:nvSpPr>
          <p:spPr>
            <a:xfrm>
              <a:off x="2915814" y="2887052"/>
              <a:ext cx="452537" cy="369332"/>
            </a:xfrm>
            <a:prstGeom prst="rect">
              <a:avLst/>
            </a:prstGeom>
            <a:noFill/>
          </p:spPr>
          <p:txBody>
            <a:bodyPr wrap="square" rtlCol="0">
              <a:spAutoFit/>
            </a:bodyPr>
            <a:lstStyle/>
            <a:p>
              <a:r>
                <a:rPr lang="fr-FR" dirty="0" err="1" smtClean="0"/>
                <a:t>K</a:t>
              </a:r>
              <a:r>
                <a:rPr lang="fr-FR" baseline="-25000" dirty="0" err="1" smtClean="0"/>
                <a:t>e</a:t>
              </a:r>
              <a:endParaRPr lang="fr-FR" baseline="-25000" dirty="0"/>
            </a:p>
          </p:txBody>
        </p:sp>
        <p:sp>
          <p:nvSpPr>
            <p:cNvPr id="8" name="ZoneTexte 7"/>
            <p:cNvSpPr txBox="1"/>
            <p:nvPr/>
          </p:nvSpPr>
          <p:spPr>
            <a:xfrm>
              <a:off x="2313408" y="4589651"/>
              <a:ext cx="1494065" cy="523220"/>
            </a:xfrm>
            <a:prstGeom prst="rect">
              <a:avLst/>
            </a:prstGeom>
            <a:noFill/>
          </p:spPr>
          <p:txBody>
            <a:bodyPr wrap="square" rtlCol="0">
              <a:spAutoFit/>
            </a:bodyPr>
            <a:lstStyle/>
            <a:p>
              <a:pPr algn="ctr"/>
              <a:r>
                <a:rPr lang="fr-FR" sz="1400" dirty="0" smtClean="0"/>
                <a:t>Algorithme de chiffrement</a:t>
              </a:r>
              <a:endParaRPr lang="fr-FR" sz="1400" baseline="-25000" dirty="0"/>
            </a:p>
          </p:txBody>
        </p:sp>
        <p:sp>
          <p:nvSpPr>
            <p:cNvPr id="9" name="Accolade ouvrante 8"/>
            <p:cNvSpPr/>
            <p:nvPr/>
          </p:nvSpPr>
          <p:spPr>
            <a:xfrm rot="16200000">
              <a:off x="2383857" y="3960066"/>
              <a:ext cx="113702" cy="2545700"/>
            </a:xfrm>
            <a:prstGeom prst="leftBrace">
              <a:avLst>
                <a:gd name="adj1" fmla="val 100000"/>
                <a:gd name="adj2" fmla="val 7999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10" name="Connecteur droit avec flèche 9"/>
            <p:cNvCxnSpPr>
              <a:endCxn id="5" idx="1"/>
            </p:cNvCxnSpPr>
            <p:nvPr/>
          </p:nvCxnSpPr>
          <p:spPr>
            <a:xfrm flipV="1">
              <a:off x="1853098" y="4264090"/>
              <a:ext cx="899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ZoneTexte 10"/>
            <p:cNvSpPr txBox="1"/>
            <p:nvPr/>
          </p:nvSpPr>
          <p:spPr>
            <a:xfrm>
              <a:off x="1531776" y="4057280"/>
              <a:ext cx="452537" cy="369332"/>
            </a:xfrm>
            <a:prstGeom prst="rect">
              <a:avLst/>
            </a:prstGeom>
            <a:noFill/>
          </p:spPr>
          <p:txBody>
            <a:bodyPr wrap="square" rtlCol="0">
              <a:spAutoFit/>
            </a:bodyPr>
            <a:lstStyle/>
            <a:p>
              <a:r>
                <a:rPr lang="fr-FR" dirty="0" smtClean="0"/>
                <a:t>M</a:t>
              </a:r>
              <a:endParaRPr lang="fr-FR" baseline="-25000" dirty="0"/>
            </a:p>
          </p:txBody>
        </p:sp>
        <p:sp>
          <p:nvSpPr>
            <p:cNvPr id="12" name="Rectangle 11"/>
            <p:cNvSpPr/>
            <p:nvPr/>
          </p:nvSpPr>
          <p:spPr>
            <a:xfrm>
              <a:off x="7300429" y="3956180"/>
              <a:ext cx="615820"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D</a:t>
              </a:r>
              <a:endParaRPr lang="fr-FR" dirty="0"/>
            </a:p>
          </p:txBody>
        </p:sp>
        <p:cxnSp>
          <p:nvCxnSpPr>
            <p:cNvPr id="13" name="Connecteur droit avec flèche 12"/>
            <p:cNvCxnSpPr>
              <a:endCxn id="12" idx="0"/>
            </p:cNvCxnSpPr>
            <p:nvPr/>
          </p:nvCxnSpPr>
          <p:spPr>
            <a:xfrm>
              <a:off x="7608339" y="3256384"/>
              <a:ext cx="0" cy="699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ZoneTexte 13"/>
            <p:cNvSpPr txBox="1"/>
            <p:nvPr/>
          </p:nvSpPr>
          <p:spPr>
            <a:xfrm>
              <a:off x="7463712" y="2887052"/>
              <a:ext cx="452537" cy="369332"/>
            </a:xfrm>
            <a:prstGeom prst="rect">
              <a:avLst/>
            </a:prstGeom>
            <a:noFill/>
          </p:spPr>
          <p:txBody>
            <a:bodyPr wrap="square" rtlCol="0">
              <a:spAutoFit/>
            </a:bodyPr>
            <a:lstStyle/>
            <a:p>
              <a:r>
                <a:rPr lang="fr-FR" dirty="0" err="1" smtClean="0"/>
                <a:t>K</a:t>
              </a:r>
              <a:r>
                <a:rPr lang="fr-FR" baseline="-25000" dirty="0" err="1" smtClean="0"/>
                <a:t>d</a:t>
              </a:r>
              <a:endParaRPr lang="fr-FR" baseline="-25000" dirty="0"/>
            </a:p>
          </p:txBody>
        </p:sp>
        <p:sp>
          <p:nvSpPr>
            <p:cNvPr id="15" name="ZoneTexte 14"/>
            <p:cNvSpPr txBox="1"/>
            <p:nvPr/>
          </p:nvSpPr>
          <p:spPr>
            <a:xfrm>
              <a:off x="6861306" y="4589651"/>
              <a:ext cx="1494065" cy="523220"/>
            </a:xfrm>
            <a:prstGeom prst="rect">
              <a:avLst/>
            </a:prstGeom>
            <a:noFill/>
          </p:spPr>
          <p:txBody>
            <a:bodyPr wrap="square" rtlCol="0">
              <a:spAutoFit/>
            </a:bodyPr>
            <a:lstStyle/>
            <a:p>
              <a:pPr algn="ctr"/>
              <a:r>
                <a:rPr lang="fr-FR" sz="1400" dirty="0" smtClean="0"/>
                <a:t>Algorithme de déchiffrement</a:t>
              </a:r>
              <a:endParaRPr lang="fr-FR" sz="1400" baseline="-25000" dirty="0"/>
            </a:p>
          </p:txBody>
        </p:sp>
        <p:cxnSp>
          <p:nvCxnSpPr>
            <p:cNvPr id="16" name="Connecteur droit avec flèche 15"/>
            <p:cNvCxnSpPr>
              <a:stCxn id="5" idx="3"/>
              <a:endCxn id="12" idx="1"/>
            </p:cNvCxnSpPr>
            <p:nvPr/>
          </p:nvCxnSpPr>
          <p:spPr>
            <a:xfrm>
              <a:off x="3368351" y="4264090"/>
              <a:ext cx="39320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p:cNvCxnSpPr/>
            <p:nvPr/>
          </p:nvCxnSpPr>
          <p:spPr>
            <a:xfrm flipH="1">
              <a:off x="3265714" y="2752115"/>
              <a:ext cx="317241" cy="215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ZoneTexte 17"/>
            <p:cNvSpPr txBox="1"/>
            <p:nvPr/>
          </p:nvSpPr>
          <p:spPr>
            <a:xfrm>
              <a:off x="3442996" y="2588684"/>
              <a:ext cx="1660850" cy="307777"/>
            </a:xfrm>
            <a:prstGeom prst="rect">
              <a:avLst/>
            </a:prstGeom>
            <a:noFill/>
          </p:spPr>
          <p:txBody>
            <a:bodyPr wrap="square" rtlCol="0">
              <a:spAutoFit/>
            </a:bodyPr>
            <a:lstStyle/>
            <a:p>
              <a:pPr algn="ctr"/>
              <a:r>
                <a:rPr lang="fr-FR" sz="1400" dirty="0" smtClean="0"/>
                <a:t>Clé de chiffrement</a:t>
              </a:r>
              <a:endParaRPr lang="fr-FR" sz="1400" baseline="-25000" dirty="0"/>
            </a:p>
          </p:txBody>
        </p:sp>
        <p:cxnSp>
          <p:nvCxnSpPr>
            <p:cNvPr id="19" name="Connecteur droit avec flèche 18"/>
            <p:cNvCxnSpPr/>
            <p:nvPr/>
          </p:nvCxnSpPr>
          <p:spPr>
            <a:xfrm flipH="1">
              <a:off x="7822165" y="2745900"/>
              <a:ext cx="317241" cy="215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ZoneTexte 19"/>
            <p:cNvSpPr txBox="1"/>
            <p:nvPr/>
          </p:nvSpPr>
          <p:spPr>
            <a:xfrm>
              <a:off x="7999446" y="2582469"/>
              <a:ext cx="1853681" cy="307777"/>
            </a:xfrm>
            <a:prstGeom prst="rect">
              <a:avLst/>
            </a:prstGeom>
            <a:noFill/>
          </p:spPr>
          <p:txBody>
            <a:bodyPr wrap="square" rtlCol="0">
              <a:spAutoFit/>
            </a:bodyPr>
            <a:lstStyle/>
            <a:p>
              <a:pPr algn="ctr"/>
              <a:r>
                <a:rPr lang="fr-FR" sz="1400" dirty="0" smtClean="0"/>
                <a:t>Clé de déchiffrement</a:t>
              </a:r>
              <a:endParaRPr lang="fr-FR" sz="1400" baseline="-25000" dirty="0"/>
            </a:p>
          </p:txBody>
        </p:sp>
        <p:sp>
          <p:nvSpPr>
            <p:cNvPr id="21" name="ZoneTexte 20"/>
            <p:cNvSpPr txBox="1"/>
            <p:nvPr/>
          </p:nvSpPr>
          <p:spPr>
            <a:xfrm>
              <a:off x="1011011" y="4452715"/>
              <a:ext cx="1494065" cy="307777"/>
            </a:xfrm>
            <a:prstGeom prst="rect">
              <a:avLst/>
            </a:prstGeom>
            <a:noFill/>
          </p:spPr>
          <p:txBody>
            <a:bodyPr wrap="square" rtlCol="0">
              <a:spAutoFit/>
            </a:bodyPr>
            <a:lstStyle/>
            <a:p>
              <a:pPr algn="ctr"/>
              <a:r>
                <a:rPr lang="fr-FR" sz="1400" dirty="0" smtClean="0"/>
                <a:t>Message en clair</a:t>
              </a:r>
              <a:endParaRPr lang="fr-FR" sz="1400" baseline="-25000" dirty="0"/>
            </a:p>
          </p:txBody>
        </p:sp>
        <p:sp>
          <p:nvSpPr>
            <p:cNvPr id="22" name="ZoneTexte 21"/>
            <p:cNvSpPr txBox="1"/>
            <p:nvPr/>
          </p:nvSpPr>
          <p:spPr>
            <a:xfrm>
              <a:off x="4522825" y="4357705"/>
              <a:ext cx="1494065" cy="738664"/>
            </a:xfrm>
            <a:prstGeom prst="rect">
              <a:avLst/>
            </a:prstGeom>
            <a:noFill/>
          </p:spPr>
          <p:txBody>
            <a:bodyPr wrap="square" rtlCol="0">
              <a:spAutoFit/>
            </a:bodyPr>
            <a:lstStyle/>
            <a:p>
              <a:pPr algn="ctr"/>
              <a:r>
                <a:rPr lang="fr-FR" sz="1400" dirty="0" smtClean="0"/>
                <a:t>Message chiffré ou </a:t>
              </a:r>
            </a:p>
            <a:p>
              <a:pPr algn="ctr"/>
              <a:r>
                <a:rPr lang="fr-FR" sz="1400" dirty="0" smtClean="0"/>
                <a:t>cryptogramme</a:t>
              </a:r>
            </a:p>
          </p:txBody>
        </p:sp>
        <p:cxnSp>
          <p:nvCxnSpPr>
            <p:cNvPr id="23" name="Connecteur droit avec flèche 22"/>
            <p:cNvCxnSpPr/>
            <p:nvPr/>
          </p:nvCxnSpPr>
          <p:spPr>
            <a:xfrm>
              <a:off x="7916249" y="4264090"/>
              <a:ext cx="20115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ZoneTexte 23"/>
            <p:cNvSpPr txBox="1"/>
            <p:nvPr/>
          </p:nvSpPr>
          <p:spPr>
            <a:xfrm>
              <a:off x="8721207" y="4452713"/>
              <a:ext cx="1494065" cy="307777"/>
            </a:xfrm>
            <a:prstGeom prst="rect">
              <a:avLst/>
            </a:prstGeom>
            <a:noFill/>
          </p:spPr>
          <p:txBody>
            <a:bodyPr wrap="square" rtlCol="0">
              <a:spAutoFit/>
            </a:bodyPr>
            <a:lstStyle/>
            <a:p>
              <a:pPr algn="ctr"/>
              <a:r>
                <a:rPr lang="fr-FR" sz="1400" dirty="0" smtClean="0"/>
                <a:t>Message en clair</a:t>
              </a:r>
              <a:endParaRPr lang="fr-FR" sz="1400" baseline="-25000" dirty="0"/>
            </a:p>
          </p:txBody>
        </p:sp>
        <p:sp>
          <p:nvSpPr>
            <p:cNvPr id="25" name="ZoneTexte 24"/>
            <p:cNvSpPr txBox="1"/>
            <p:nvPr/>
          </p:nvSpPr>
          <p:spPr>
            <a:xfrm>
              <a:off x="9923686" y="4057280"/>
              <a:ext cx="452537" cy="369332"/>
            </a:xfrm>
            <a:prstGeom prst="rect">
              <a:avLst/>
            </a:prstGeom>
            <a:noFill/>
          </p:spPr>
          <p:txBody>
            <a:bodyPr wrap="square" rtlCol="0">
              <a:spAutoFit/>
            </a:bodyPr>
            <a:lstStyle/>
            <a:p>
              <a:r>
                <a:rPr lang="fr-FR" dirty="0" smtClean="0"/>
                <a:t>M</a:t>
              </a:r>
              <a:endParaRPr lang="fr-FR" baseline="-25000" dirty="0"/>
            </a:p>
          </p:txBody>
        </p:sp>
        <p:sp>
          <p:nvSpPr>
            <p:cNvPr id="26" name="ZoneTexte 25"/>
            <p:cNvSpPr txBox="1"/>
            <p:nvPr/>
          </p:nvSpPr>
          <p:spPr>
            <a:xfrm>
              <a:off x="4424171" y="3965205"/>
              <a:ext cx="1557537" cy="307777"/>
            </a:xfrm>
            <a:prstGeom prst="rect">
              <a:avLst/>
            </a:prstGeom>
            <a:noFill/>
          </p:spPr>
          <p:txBody>
            <a:bodyPr wrap="square" rtlCol="0">
              <a:spAutoFit/>
            </a:bodyPr>
            <a:lstStyle/>
            <a:p>
              <a:pPr algn="ctr"/>
              <a:r>
                <a:rPr lang="fr-FR" sz="1400" dirty="0"/>
                <a:t>c</a:t>
              </a:r>
              <a:r>
                <a:rPr lang="fr-FR" sz="1400" dirty="0" smtClean="0"/>
                <a:t> = </a:t>
              </a:r>
              <a:r>
                <a:rPr lang="fr-FR" sz="1400" dirty="0" err="1" smtClean="0"/>
                <a:t>E</a:t>
              </a:r>
              <a:r>
                <a:rPr lang="fr-FR" sz="1400" baseline="-25000" dirty="0" err="1" smtClean="0"/>
                <a:t>k</a:t>
              </a:r>
              <a:r>
                <a:rPr lang="fr-FR" sz="1400" baseline="-50000" dirty="0" err="1" smtClean="0"/>
                <a:t>e</a:t>
              </a:r>
              <a:r>
                <a:rPr lang="fr-FR" sz="1400" dirty="0" smtClean="0"/>
                <a:t>(M)</a:t>
              </a:r>
              <a:endParaRPr lang="fr-FR" sz="1400" baseline="-25000" dirty="0"/>
            </a:p>
          </p:txBody>
        </p:sp>
        <p:sp>
          <p:nvSpPr>
            <p:cNvPr id="27" name="ZoneTexte 26"/>
            <p:cNvSpPr txBox="1"/>
            <p:nvPr/>
          </p:nvSpPr>
          <p:spPr>
            <a:xfrm>
              <a:off x="8058239" y="3956732"/>
              <a:ext cx="1557537" cy="307777"/>
            </a:xfrm>
            <a:prstGeom prst="rect">
              <a:avLst/>
            </a:prstGeom>
            <a:noFill/>
          </p:spPr>
          <p:txBody>
            <a:bodyPr wrap="square" rtlCol="0">
              <a:spAutoFit/>
            </a:bodyPr>
            <a:lstStyle/>
            <a:p>
              <a:pPr algn="ctr"/>
              <a:r>
                <a:rPr lang="fr-FR" sz="1400" dirty="0"/>
                <a:t>M</a:t>
              </a:r>
              <a:r>
                <a:rPr lang="fr-FR" sz="1400" dirty="0" smtClean="0"/>
                <a:t> = </a:t>
              </a:r>
              <a:r>
                <a:rPr lang="fr-FR" sz="1400" dirty="0" err="1" smtClean="0"/>
                <a:t>D</a:t>
              </a:r>
              <a:r>
                <a:rPr lang="fr-FR" sz="1400" baseline="-25000" dirty="0" err="1" smtClean="0"/>
                <a:t>k</a:t>
              </a:r>
              <a:r>
                <a:rPr lang="fr-FR" sz="1400" baseline="-50000" dirty="0" err="1" smtClean="0"/>
                <a:t>d</a:t>
              </a:r>
              <a:r>
                <a:rPr lang="fr-FR" sz="1400" dirty="0" smtClean="0"/>
                <a:t>(c)</a:t>
              </a:r>
              <a:endParaRPr lang="fr-FR" sz="1400" baseline="-25000" dirty="0"/>
            </a:p>
          </p:txBody>
        </p:sp>
        <p:sp>
          <p:nvSpPr>
            <p:cNvPr id="28" name="Accolade ouvrante 27"/>
            <p:cNvSpPr/>
            <p:nvPr/>
          </p:nvSpPr>
          <p:spPr>
            <a:xfrm rot="16200000">
              <a:off x="8530321" y="3604809"/>
              <a:ext cx="113702" cy="3256213"/>
            </a:xfrm>
            <a:prstGeom prst="leftBrace">
              <a:avLst>
                <a:gd name="adj1" fmla="val 100000"/>
                <a:gd name="adj2" fmla="val 2047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29" name="ZoneTexte 28"/>
            <p:cNvSpPr txBox="1"/>
            <p:nvPr/>
          </p:nvSpPr>
          <p:spPr>
            <a:xfrm>
              <a:off x="2505076" y="5364557"/>
              <a:ext cx="1494065" cy="307777"/>
            </a:xfrm>
            <a:prstGeom prst="rect">
              <a:avLst/>
            </a:prstGeom>
            <a:noFill/>
          </p:spPr>
          <p:txBody>
            <a:bodyPr wrap="square" rtlCol="0">
              <a:spAutoFit/>
            </a:bodyPr>
            <a:lstStyle/>
            <a:p>
              <a:pPr algn="ctr"/>
              <a:r>
                <a:rPr lang="fr-FR" sz="1400" dirty="0" smtClean="0"/>
                <a:t>Chiffrement</a:t>
              </a:r>
              <a:endParaRPr lang="fr-FR" sz="1400" baseline="-25000" dirty="0"/>
            </a:p>
          </p:txBody>
        </p:sp>
        <p:sp>
          <p:nvSpPr>
            <p:cNvPr id="30" name="ZoneTexte 29"/>
            <p:cNvSpPr txBox="1"/>
            <p:nvPr/>
          </p:nvSpPr>
          <p:spPr>
            <a:xfrm>
              <a:off x="6959060" y="5364557"/>
              <a:ext cx="1494065" cy="307777"/>
            </a:xfrm>
            <a:prstGeom prst="rect">
              <a:avLst/>
            </a:prstGeom>
            <a:noFill/>
          </p:spPr>
          <p:txBody>
            <a:bodyPr wrap="square" rtlCol="0">
              <a:spAutoFit/>
            </a:bodyPr>
            <a:lstStyle/>
            <a:p>
              <a:pPr algn="ctr"/>
              <a:r>
                <a:rPr lang="fr-FR" sz="1400" dirty="0" smtClean="0"/>
                <a:t>Déchiffrement</a:t>
              </a:r>
              <a:endParaRPr lang="fr-FR" sz="1400" baseline="-25000" dirty="0"/>
            </a:p>
          </p:txBody>
        </p:sp>
      </p:grpSp>
      <p:sp>
        <p:nvSpPr>
          <p:cNvPr id="31" name="Espace réservé du numéro de diapositive 30"/>
          <p:cNvSpPr>
            <a:spLocks noGrp="1"/>
          </p:cNvSpPr>
          <p:nvPr>
            <p:ph type="sldNum" sz="quarter" idx="12"/>
          </p:nvPr>
        </p:nvSpPr>
        <p:spPr/>
        <p:txBody>
          <a:bodyPr/>
          <a:lstStyle/>
          <a:p>
            <a:fld id="{6951A42B-171D-4B94-AECE-9A114FAB7514}" type="slidenum">
              <a:rPr lang="fr-FR" smtClean="0"/>
              <a:t>14</a:t>
            </a:fld>
            <a:endParaRPr lang="fr-FR"/>
          </a:p>
        </p:txBody>
      </p:sp>
    </p:spTree>
    <p:extLst>
      <p:ext uri="{BB962C8B-B14F-4D97-AF65-F5344CB8AC3E}">
        <p14:creationId xmlns:p14="http://schemas.microsoft.com/office/powerpoint/2010/main" val="3982935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normAutofit/>
          </a:bodyPr>
          <a:lstStyle/>
          <a:p>
            <a:r>
              <a:rPr lang="fr-FR" b="1" dirty="0"/>
              <a:t>Modèle </a:t>
            </a:r>
            <a:r>
              <a:rPr lang="fr-FR" b="1" dirty="0" smtClean="0"/>
              <a:t>de cryptographie </a:t>
            </a:r>
            <a:r>
              <a:rPr lang="fr-FR" b="1" dirty="0"/>
              <a:t>conventionnel</a:t>
            </a:r>
            <a:r>
              <a:rPr lang="fr-FR" dirty="0"/>
              <a:t> </a:t>
            </a:r>
          </a:p>
        </p:txBody>
      </p:sp>
      <p:sp>
        <p:nvSpPr>
          <p:cNvPr id="3" name="Espace réservé du contenu 2"/>
          <p:cNvSpPr>
            <a:spLocks noGrp="1"/>
          </p:cNvSpPr>
          <p:nvPr>
            <p:ph idx="1"/>
          </p:nvPr>
        </p:nvSpPr>
        <p:spPr>
          <a:xfrm>
            <a:off x="289560" y="805752"/>
            <a:ext cx="11673840" cy="5884607"/>
          </a:xfrm>
        </p:spPr>
        <p:txBody>
          <a:bodyPr>
            <a:normAutofit fontScale="77500" lnSpcReduction="20000"/>
          </a:bodyPr>
          <a:lstStyle/>
          <a:p>
            <a:r>
              <a:rPr lang="fr-FR" b="1" dirty="0"/>
              <a:t>Entité</a:t>
            </a:r>
            <a:r>
              <a:rPr lang="fr-FR" dirty="0"/>
              <a:t>: Quelqu'un ou quelque chose qui envoie, reçoit ou modifie de l'information.</a:t>
            </a:r>
            <a:br>
              <a:rPr lang="fr-FR" dirty="0"/>
            </a:br>
            <a:r>
              <a:rPr lang="fr-FR" dirty="0"/>
              <a:t>Elle peut être une personne physique ou morale, un ordinateur, etc. </a:t>
            </a:r>
            <a:r>
              <a:rPr lang="fr-FR" dirty="0" smtClean="0"/>
              <a:t>Alice </a:t>
            </a:r>
            <a:r>
              <a:rPr lang="fr-FR" dirty="0"/>
              <a:t>et</a:t>
            </a:r>
            <a:br>
              <a:rPr lang="fr-FR" dirty="0"/>
            </a:br>
            <a:r>
              <a:rPr lang="fr-FR" dirty="0"/>
              <a:t>Bob sont des entités</a:t>
            </a:r>
            <a:r>
              <a:rPr lang="fr-FR" dirty="0" smtClean="0"/>
              <a:t>.</a:t>
            </a:r>
          </a:p>
          <a:p>
            <a:endParaRPr lang="fr-FR" dirty="0" smtClean="0"/>
          </a:p>
          <a:p>
            <a:r>
              <a:rPr lang="fr-FR" b="1" dirty="0" smtClean="0"/>
              <a:t>Expéditeur</a:t>
            </a:r>
            <a:r>
              <a:rPr lang="fr-FR" dirty="0"/>
              <a:t>: Entité qui envoie légitimement de l'information dans une transmission</a:t>
            </a:r>
            <a:br>
              <a:rPr lang="fr-FR" dirty="0"/>
            </a:br>
            <a:r>
              <a:rPr lang="fr-FR" dirty="0"/>
              <a:t>à deux parties. Alice est l'expéditrice</a:t>
            </a:r>
            <a:r>
              <a:rPr lang="fr-FR" dirty="0" smtClean="0"/>
              <a:t>.</a:t>
            </a:r>
          </a:p>
          <a:p>
            <a:endParaRPr lang="fr-FR" dirty="0" smtClean="0"/>
          </a:p>
          <a:p>
            <a:r>
              <a:rPr lang="fr-FR" b="1" dirty="0" smtClean="0"/>
              <a:t>Récepteur</a:t>
            </a:r>
            <a:r>
              <a:rPr lang="fr-FR" dirty="0"/>
              <a:t>: Entité destinée à recevoir l'information dans une transmission à deux</a:t>
            </a:r>
            <a:br>
              <a:rPr lang="fr-FR" dirty="0"/>
            </a:br>
            <a:r>
              <a:rPr lang="fr-FR" dirty="0"/>
              <a:t>parties. Bob est le récepteur</a:t>
            </a:r>
            <a:r>
              <a:rPr lang="fr-FR" dirty="0" smtClean="0"/>
              <a:t>.</a:t>
            </a:r>
          </a:p>
          <a:p>
            <a:endParaRPr lang="fr-FR" dirty="0" smtClean="0"/>
          </a:p>
          <a:p>
            <a:r>
              <a:rPr lang="fr-FR" b="1" dirty="0" smtClean="0"/>
              <a:t>Adversaire</a:t>
            </a:r>
            <a:r>
              <a:rPr lang="fr-FR" dirty="0"/>
              <a:t>: Entité qui n'est pas l'expéditeur ni le récepteur et qui tente de déjouer</a:t>
            </a:r>
            <a:br>
              <a:rPr lang="fr-FR" dirty="0"/>
            </a:br>
            <a:r>
              <a:rPr lang="fr-FR" dirty="0"/>
              <a:t>la sécurité d'une transmission à deux parties</a:t>
            </a:r>
            <a:r>
              <a:rPr lang="fr-FR" dirty="0" smtClean="0"/>
              <a:t>.</a:t>
            </a:r>
          </a:p>
          <a:p>
            <a:endParaRPr lang="fr-FR" dirty="0" smtClean="0"/>
          </a:p>
          <a:p>
            <a:r>
              <a:rPr lang="fr-FR" b="1" dirty="0" smtClean="0"/>
              <a:t>Canal</a:t>
            </a:r>
            <a:r>
              <a:rPr lang="fr-FR" dirty="0"/>
              <a:t>: Moyen de transport de l'information d'une entité à une autre</a:t>
            </a:r>
            <a:r>
              <a:rPr lang="fr-FR" dirty="0" smtClean="0"/>
              <a:t>.</a:t>
            </a:r>
          </a:p>
          <a:p>
            <a:endParaRPr lang="fr-FR" dirty="0" smtClean="0"/>
          </a:p>
          <a:p>
            <a:r>
              <a:rPr lang="fr-FR" b="1" dirty="0" smtClean="0"/>
              <a:t>Canal </a:t>
            </a:r>
            <a:r>
              <a:rPr lang="fr-FR" b="1" dirty="0"/>
              <a:t>sécurisé</a:t>
            </a:r>
            <a:r>
              <a:rPr lang="fr-FR" dirty="0"/>
              <a:t>: Canal où l'adversaire n'a pas la possibilité de lire, de modifier ou</a:t>
            </a:r>
            <a:br>
              <a:rPr lang="fr-FR" dirty="0"/>
            </a:br>
            <a:r>
              <a:rPr lang="fr-FR" dirty="0"/>
              <a:t>d'effacer. </a:t>
            </a:r>
            <a:br>
              <a:rPr lang="fr-FR" dirty="0"/>
            </a:br>
            <a:endParaRPr lang="fr-FR" b="1" dirty="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15</a:t>
            </a:fld>
            <a:endParaRPr lang="fr-FR"/>
          </a:p>
        </p:txBody>
      </p:sp>
    </p:spTree>
    <p:extLst>
      <p:ext uri="{BB962C8B-B14F-4D97-AF65-F5344CB8AC3E}">
        <p14:creationId xmlns:p14="http://schemas.microsoft.com/office/powerpoint/2010/main" val="2637940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Techniques de cryptographie classique</a:t>
            </a:r>
            <a:endParaRPr lang="fr-FR" dirty="0"/>
          </a:p>
        </p:txBody>
      </p:sp>
      <p:sp>
        <p:nvSpPr>
          <p:cNvPr id="3" name="Espace réservé du contenu 2"/>
          <p:cNvSpPr>
            <a:spLocks noGrp="1"/>
          </p:cNvSpPr>
          <p:nvPr>
            <p:ph idx="1"/>
          </p:nvPr>
        </p:nvSpPr>
        <p:spPr>
          <a:xfrm>
            <a:off x="289560" y="805752"/>
            <a:ext cx="4483162" cy="5884607"/>
          </a:xfrm>
        </p:spPr>
        <p:txBody>
          <a:bodyPr>
            <a:normAutofit/>
          </a:bodyPr>
          <a:lstStyle/>
          <a:p>
            <a:r>
              <a:rPr lang="fr-FR" b="1" dirty="0" smtClean="0">
                <a:sym typeface="Wingdings" panose="05000000000000000000" pitchFamily="2" charset="2"/>
              </a:rPr>
              <a:t>Par substitution : </a:t>
            </a:r>
          </a:p>
          <a:p>
            <a:pPr marL="0" indent="0">
              <a:buNone/>
            </a:pPr>
            <a:endParaRPr lang="fr-FR" dirty="0" smtClean="0">
              <a:sym typeface="Wingdings" panose="05000000000000000000" pitchFamily="2" charset="2"/>
            </a:endParaRPr>
          </a:p>
          <a:p>
            <a:pPr marL="0" indent="0">
              <a:buNone/>
            </a:pPr>
            <a:endParaRPr lang="fr-FR" dirty="0">
              <a:sym typeface="Wingdings" panose="05000000000000000000" pitchFamily="2" charset="2"/>
            </a:endParaRPr>
          </a:p>
          <a:p>
            <a:pPr marL="0" indent="0">
              <a:buNone/>
            </a:pPr>
            <a:r>
              <a:rPr lang="fr-FR" dirty="0" smtClean="0">
                <a:sym typeface="Wingdings" panose="05000000000000000000" pitchFamily="2" charset="2"/>
              </a:rPr>
              <a:t>Remplacer des lettres par d’autres lettres.</a:t>
            </a:r>
          </a:p>
          <a:p>
            <a:pPr marL="0" indent="0">
              <a:buNone/>
            </a:pPr>
            <a:endParaRPr lang="fr-FR" dirty="0">
              <a:sym typeface="Wingdings" panose="05000000000000000000" pitchFamily="2" charset="2"/>
            </a:endParaRPr>
          </a:p>
          <a:p>
            <a:pPr marL="0" indent="0">
              <a:buNone/>
            </a:pPr>
            <a:endParaRPr lang="fr-FR" dirty="0" smtClean="0">
              <a:sym typeface="Wingdings" panose="05000000000000000000" pitchFamily="2" charset="2"/>
            </a:endParaRPr>
          </a:p>
          <a:p>
            <a:pPr marL="0" indent="0">
              <a:buNone/>
            </a:pPr>
            <a:endParaRPr lang="fr-FR" dirty="0">
              <a:sym typeface="Wingdings" panose="05000000000000000000" pitchFamily="2" charset="2"/>
            </a:endParaRPr>
          </a:p>
        </p:txBody>
      </p:sp>
      <p:pic>
        <p:nvPicPr>
          <p:cNvPr id="5" name="Image 4"/>
          <p:cNvPicPr>
            <a:picLocks noChangeAspect="1"/>
          </p:cNvPicPr>
          <p:nvPr/>
        </p:nvPicPr>
        <p:blipFill rotWithShape="1">
          <a:blip r:embed="rId3">
            <a:extLst>
              <a:ext uri="{28A0092B-C50C-407E-A947-70E740481C1C}">
                <a14:useLocalDpi xmlns:a14="http://schemas.microsoft.com/office/drawing/2010/main" val="0"/>
              </a:ext>
            </a:extLst>
          </a:blip>
          <a:srcRect r="5650"/>
          <a:stretch/>
        </p:blipFill>
        <p:spPr>
          <a:xfrm>
            <a:off x="5384045" y="1293542"/>
            <a:ext cx="6579355" cy="5094645"/>
          </a:xfrm>
          <a:prstGeom prst="rect">
            <a:avLst/>
          </a:prstGeom>
        </p:spPr>
      </p:pic>
      <p:sp>
        <p:nvSpPr>
          <p:cNvPr id="4" name="Espace réservé du numéro de diapositive 3"/>
          <p:cNvSpPr>
            <a:spLocks noGrp="1"/>
          </p:cNvSpPr>
          <p:nvPr>
            <p:ph type="sldNum" sz="quarter" idx="12"/>
          </p:nvPr>
        </p:nvSpPr>
        <p:spPr/>
        <p:txBody>
          <a:bodyPr/>
          <a:lstStyle/>
          <a:p>
            <a:fld id="{6951A42B-171D-4B94-AECE-9A114FAB7514}" type="slidenum">
              <a:rPr lang="fr-FR" smtClean="0"/>
              <a:t>16</a:t>
            </a:fld>
            <a:endParaRPr lang="fr-FR"/>
          </a:p>
        </p:txBody>
      </p:sp>
    </p:spTree>
    <p:extLst>
      <p:ext uri="{BB962C8B-B14F-4D97-AF65-F5344CB8AC3E}">
        <p14:creationId xmlns:p14="http://schemas.microsoft.com/office/powerpoint/2010/main" val="2563385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Techniques de cryptographie classique</a:t>
            </a:r>
            <a:endParaRPr lang="fr-FR" dirty="0"/>
          </a:p>
        </p:txBody>
      </p:sp>
      <p:sp>
        <p:nvSpPr>
          <p:cNvPr id="3" name="Espace réservé du contenu 2"/>
          <p:cNvSpPr>
            <a:spLocks noGrp="1"/>
          </p:cNvSpPr>
          <p:nvPr>
            <p:ph idx="1"/>
          </p:nvPr>
        </p:nvSpPr>
        <p:spPr>
          <a:xfrm>
            <a:off x="289560" y="805752"/>
            <a:ext cx="4561220" cy="5884607"/>
          </a:xfrm>
        </p:spPr>
        <p:txBody>
          <a:bodyPr>
            <a:normAutofit/>
          </a:bodyPr>
          <a:lstStyle/>
          <a:p>
            <a:r>
              <a:rPr lang="fr-FR" b="1" dirty="0" smtClean="0">
                <a:sym typeface="Wingdings" panose="05000000000000000000" pitchFamily="2" charset="2"/>
              </a:rPr>
              <a:t>Par transposition</a:t>
            </a:r>
          </a:p>
          <a:p>
            <a:pPr marL="0" indent="0">
              <a:buNone/>
            </a:pPr>
            <a:endParaRPr lang="fr-FR" dirty="0" smtClean="0"/>
          </a:p>
          <a:p>
            <a:pPr marL="0" indent="0">
              <a:buNone/>
            </a:pPr>
            <a:endParaRPr lang="fr-FR" dirty="0"/>
          </a:p>
          <a:p>
            <a:pPr marL="0" indent="0">
              <a:buNone/>
            </a:pPr>
            <a:r>
              <a:rPr lang="fr-FR" dirty="0"/>
              <a:t>L</a:t>
            </a:r>
            <a:r>
              <a:rPr lang="fr-FR" dirty="0" smtClean="0"/>
              <a:t>'ordre </a:t>
            </a:r>
            <a:r>
              <a:rPr lang="fr-FR" dirty="0"/>
              <a:t>des lettres est modifié</a:t>
            </a:r>
            <a:r>
              <a:rPr lang="fr-FR" dirty="0" smtClean="0"/>
              <a:t>.</a:t>
            </a:r>
          </a:p>
          <a:p>
            <a:pPr marL="0" indent="0">
              <a:buNone/>
            </a:pPr>
            <a:endParaRPr lang="fr-FR" dirty="0">
              <a:sym typeface="Wingdings" panose="05000000000000000000" pitchFamily="2" charset="2"/>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260" y="1237785"/>
            <a:ext cx="6821139" cy="5183633"/>
          </a:xfrm>
          <a:prstGeom prst="rect">
            <a:avLst/>
          </a:prstGeom>
        </p:spPr>
      </p:pic>
      <p:sp>
        <p:nvSpPr>
          <p:cNvPr id="5" name="Espace réservé du numéro de diapositive 4"/>
          <p:cNvSpPr>
            <a:spLocks noGrp="1"/>
          </p:cNvSpPr>
          <p:nvPr>
            <p:ph type="sldNum" sz="quarter" idx="12"/>
          </p:nvPr>
        </p:nvSpPr>
        <p:spPr/>
        <p:txBody>
          <a:bodyPr/>
          <a:lstStyle/>
          <a:p>
            <a:fld id="{6951A42B-171D-4B94-AECE-9A114FAB7514}" type="slidenum">
              <a:rPr lang="fr-FR" smtClean="0"/>
              <a:t>17</a:t>
            </a:fld>
            <a:endParaRPr lang="fr-FR"/>
          </a:p>
        </p:txBody>
      </p:sp>
    </p:spTree>
    <p:extLst>
      <p:ext uri="{BB962C8B-B14F-4D97-AF65-F5344CB8AC3E}">
        <p14:creationId xmlns:p14="http://schemas.microsoft.com/office/powerpoint/2010/main" val="1839622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Chiffrement de César : substitution(décalage)</a:t>
            </a:r>
            <a:endParaRPr lang="fr-FR" dirty="0"/>
          </a:p>
        </p:txBody>
      </p:sp>
      <p:sp>
        <p:nvSpPr>
          <p:cNvPr id="3" name="Espace réservé du contenu 2"/>
          <p:cNvSpPr>
            <a:spLocks noGrp="1"/>
          </p:cNvSpPr>
          <p:nvPr>
            <p:ph idx="1"/>
          </p:nvPr>
        </p:nvSpPr>
        <p:spPr>
          <a:xfrm>
            <a:off x="289559" y="805752"/>
            <a:ext cx="7312079" cy="4669631"/>
          </a:xfrm>
        </p:spPr>
        <p:txBody>
          <a:bodyPr>
            <a:normAutofit fontScale="92500" lnSpcReduction="10000"/>
          </a:bodyPr>
          <a:lstStyle/>
          <a:p>
            <a:r>
              <a:rPr lang="fr-FR" dirty="0" smtClean="0"/>
              <a:t>Idée </a:t>
            </a:r>
            <a:r>
              <a:rPr lang="fr-FR" dirty="0"/>
              <a:t>: remplacer les lettres de l’alphabet par une version décalée </a:t>
            </a:r>
            <a:r>
              <a:rPr lang="fr-FR" dirty="0" smtClean="0"/>
              <a:t>de l’alphabet</a:t>
            </a:r>
          </a:p>
          <a:p>
            <a:r>
              <a:rPr lang="fr-FR" dirty="0" smtClean="0"/>
              <a:t>Ce </a:t>
            </a:r>
            <a:r>
              <a:rPr lang="fr-FR" dirty="0"/>
              <a:t>que l’on appelle le chiffrement de César est un décalage des </a:t>
            </a:r>
            <a:r>
              <a:rPr lang="fr-FR" dirty="0" smtClean="0"/>
              <a:t>lettres</a:t>
            </a:r>
          </a:p>
          <a:p>
            <a:r>
              <a:rPr lang="fr-FR" dirty="0" smtClean="0"/>
              <a:t>Un chiffrement </a:t>
            </a:r>
            <a:r>
              <a:rPr lang="fr-FR" b="1" dirty="0" smtClean="0"/>
              <a:t>monoalphabétique</a:t>
            </a:r>
          </a:p>
          <a:p>
            <a:r>
              <a:rPr lang="fr-FR" dirty="0" smtClean="0"/>
              <a:t>Pour </a:t>
            </a:r>
            <a:r>
              <a:rPr lang="fr-FR" dirty="0"/>
              <a:t>crypter un </a:t>
            </a:r>
            <a:r>
              <a:rPr lang="fr-FR" dirty="0" smtClean="0"/>
              <a:t>message : </a:t>
            </a:r>
            <a:r>
              <a:rPr lang="fr-FR" dirty="0"/>
              <a:t>A </a:t>
            </a:r>
            <a:r>
              <a:rPr lang="fr-FR" b="1" dirty="0"/>
              <a:t>devient</a:t>
            </a:r>
            <a:r>
              <a:rPr lang="fr-FR" dirty="0"/>
              <a:t> D, B </a:t>
            </a:r>
            <a:r>
              <a:rPr lang="fr-FR" b="1" dirty="0"/>
              <a:t>devient</a:t>
            </a:r>
            <a:r>
              <a:rPr lang="fr-FR" dirty="0"/>
              <a:t> E, C </a:t>
            </a:r>
            <a:r>
              <a:rPr lang="fr-FR" b="1" dirty="0"/>
              <a:t>devient</a:t>
            </a:r>
            <a:r>
              <a:rPr lang="fr-FR" dirty="0"/>
              <a:t> </a:t>
            </a:r>
            <a:r>
              <a:rPr lang="fr-FR" dirty="0" smtClean="0"/>
              <a:t>F …</a:t>
            </a:r>
          </a:p>
          <a:p>
            <a:pPr marL="0" indent="0">
              <a:buNone/>
            </a:pPr>
            <a:r>
              <a:rPr lang="fr-FR" dirty="0" smtClean="0"/>
              <a:t>l’alphabet (chiffre de César)</a:t>
            </a:r>
          </a:p>
          <a:p>
            <a:r>
              <a:rPr lang="fr-FR" b="1" dirty="0" smtClean="0"/>
              <a:t>Décalage circulaire</a:t>
            </a:r>
          </a:p>
          <a:p>
            <a:endParaRPr lang="fr-FR" b="1" dirty="0" smtClean="0"/>
          </a:p>
          <a:p>
            <a:r>
              <a:rPr lang="fr-FR" dirty="0"/>
              <a:t>Par exemple le </a:t>
            </a:r>
            <a:r>
              <a:rPr lang="fr-FR" dirty="0" smtClean="0"/>
              <a:t>texte </a:t>
            </a:r>
            <a:r>
              <a:rPr lang="fr-FR" dirty="0"/>
              <a:t>: </a:t>
            </a:r>
          </a:p>
          <a:p>
            <a:endParaRPr lang="fr-FR" dirty="0" smtClean="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7166" y="3027171"/>
            <a:ext cx="4166062" cy="3127432"/>
          </a:xfrm>
          <a:prstGeom prst="rect">
            <a:avLst/>
          </a:prstGeom>
        </p:spPr>
      </p:pic>
      <p:sp>
        <p:nvSpPr>
          <p:cNvPr id="5" name="Arc plein 4"/>
          <p:cNvSpPr/>
          <p:nvPr/>
        </p:nvSpPr>
        <p:spPr>
          <a:xfrm rot="20690603">
            <a:off x="9181751" y="3550353"/>
            <a:ext cx="862398" cy="533920"/>
          </a:xfrm>
          <a:prstGeom prst="blockArc">
            <a:avLst>
              <a:gd name="adj1" fmla="val 10890977"/>
              <a:gd name="adj2" fmla="val 21222758"/>
              <a:gd name="adj3" fmla="val 1796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solidFill>
                <a:schemeClr val="tx1"/>
              </a:solidFill>
            </a:endParaRPr>
          </a:p>
        </p:txBody>
      </p:sp>
      <p:sp>
        <p:nvSpPr>
          <p:cNvPr id="6" name="ZoneTexte 5"/>
          <p:cNvSpPr txBox="1"/>
          <p:nvPr/>
        </p:nvSpPr>
        <p:spPr>
          <a:xfrm>
            <a:off x="9126951" y="6051110"/>
            <a:ext cx="2057423" cy="523220"/>
          </a:xfrm>
          <a:prstGeom prst="rect">
            <a:avLst/>
          </a:prstGeom>
          <a:noFill/>
        </p:spPr>
        <p:txBody>
          <a:bodyPr wrap="none" rtlCol="0">
            <a:spAutoFit/>
          </a:bodyPr>
          <a:lstStyle/>
          <a:p>
            <a:r>
              <a:rPr lang="fr-FR" sz="2800" b="1" dirty="0" smtClean="0">
                <a:solidFill>
                  <a:srgbClr val="FF0000"/>
                </a:solidFill>
              </a:rPr>
              <a:t>Décalage = 3</a:t>
            </a:r>
            <a:endParaRPr lang="fr-FR" sz="2800" b="1" dirty="0">
              <a:solidFill>
                <a:srgbClr val="FF0000"/>
              </a:solidFill>
            </a:endParaRPr>
          </a:p>
        </p:txBody>
      </p:sp>
      <p:graphicFrame>
        <p:nvGraphicFramePr>
          <p:cNvPr id="7" name="Tableau 6"/>
          <p:cNvGraphicFramePr>
            <a:graphicFrameLocks noGrp="1"/>
          </p:cNvGraphicFramePr>
          <p:nvPr>
            <p:extLst>
              <p:ext uri="{D42A27DB-BD31-4B8C-83A1-F6EECF244321}">
                <p14:modId xmlns:p14="http://schemas.microsoft.com/office/powerpoint/2010/main" val="3829142148"/>
              </p:ext>
            </p:extLst>
          </p:nvPr>
        </p:nvGraphicFramePr>
        <p:xfrm>
          <a:off x="664132" y="5475383"/>
          <a:ext cx="4458712" cy="741680"/>
        </p:xfrm>
        <a:graphic>
          <a:graphicData uri="http://schemas.openxmlformats.org/drawingml/2006/table">
            <a:tbl>
              <a:tblPr firstRow="1" bandRow="1">
                <a:tableStyleId>{5C22544A-7EE6-4342-B048-85BDC9FD1C3A}</a:tableStyleId>
              </a:tblPr>
              <a:tblGrid>
                <a:gridCol w="557339"/>
                <a:gridCol w="557339"/>
                <a:gridCol w="557339"/>
                <a:gridCol w="557339"/>
                <a:gridCol w="521741"/>
                <a:gridCol w="592937"/>
                <a:gridCol w="557339"/>
                <a:gridCol w="557339"/>
              </a:tblGrid>
              <a:tr h="370840">
                <a:tc>
                  <a:txBody>
                    <a:bodyPr/>
                    <a:lstStyle/>
                    <a:p>
                      <a:pPr algn="ctr"/>
                      <a:r>
                        <a:rPr lang="fr-FR" dirty="0" smtClean="0"/>
                        <a:t>M =</a:t>
                      </a:r>
                      <a:endParaRPr lang="fr-FR" dirty="0"/>
                    </a:p>
                  </a:txBody>
                  <a:tcPr anchor="ctr"/>
                </a:tc>
                <a:tc>
                  <a:txBody>
                    <a:bodyPr/>
                    <a:lstStyle/>
                    <a:p>
                      <a:pPr algn="ctr"/>
                      <a:r>
                        <a:rPr lang="fr-FR" dirty="0" smtClean="0"/>
                        <a:t>A</a:t>
                      </a:r>
                      <a:endParaRPr lang="fr-FR" dirty="0"/>
                    </a:p>
                  </a:txBody>
                  <a:tcPr anchor="ctr"/>
                </a:tc>
                <a:tc>
                  <a:txBody>
                    <a:bodyPr/>
                    <a:lstStyle/>
                    <a:p>
                      <a:pPr algn="ctr"/>
                      <a:r>
                        <a:rPr lang="fr-FR" dirty="0" smtClean="0"/>
                        <a:t>T</a:t>
                      </a:r>
                      <a:endParaRPr lang="fr-FR" dirty="0"/>
                    </a:p>
                  </a:txBody>
                  <a:tcPr anchor="ctr"/>
                </a:tc>
                <a:tc>
                  <a:txBody>
                    <a:bodyPr/>
                    <a:lstStyle/>
                    <a:p>
                      <a:pPr algn="ctr"/>
                      <a:r>
                        <a:rPr lang="fr-FR" dirty="0" smtClean="0"/>
                        <a:t>T</a:t>
                      </a:r>
                      <a:endParaRPr lang="fr-FR" dirty="0"/>
                    </a:p>
                  </a:txBody>
                  <a:tcPr anchor="ctr"/>
                </a:tc>
                <a:tc>
                  <a:txBody>
                    <a:bodyPr/>
                    <a:lstStyle/>
                    <a:p>
                      <a:pPr algn="ctr"/>
                      <a:r>
                        <a:rPr lang="fr-FR" dirty="0" smtClean="0"/>
                        <a:t>A</a:t>
                      </a:r>
                      <a:endParaRPr lang="fr-FR" dirty="0"/>
                    </a:p>
                  </a:txBody>
                  <a:tcPr anchor="ctr"/>
                </a:tc>
                <a:tc>
                  <a:txBody>
                    <a:bodyPr/>
                    <a:lstStyle/>
                    <a:p>
                      <a:pPr algn="ctr"/>
                      <a:r>
                        <a:rPr lang="fr-FR" dirty="0" smtClean="0"/>
                        <a:t>Q</a:t>
                      </a:r>
                      <a:endParaRPr lang="fr-FR" dirty="0"/>
                    </a:p>
                  </a:txBody>
                  <a:tcPr anchor="ctr"/>
                </a:tc>
                <a:tc>
                  <a:txBody>
                    <a:bodyPr/>
                    <a:lstStyle/>
                    <a:p>
                      <a:pPr algn="ctr"/>
                      <a:r>
                        <a:rPr lang="fr-FR" dirty="0" smtClean="0"/>
                        <a:t>U</a:t>
                      </a:r>
                      <a:endParaRPr lang="fr-FR" dirty="0"/>
                    </a:p>
                  </a:txBody>
                  <a:tcPr anchor="ctr"/>
                </a:tc>
                <a:tc>
                  <a:txBody>
                    <a:bodyPr/>
                    <a:lstStyle/>
                    <a:p>
                      <a:pPr algn="ctr"/>
                      <a:r>
                        <a:rPr lang="fr-FR" dirty="0" smtClean="0"/>
                        <a:t>E</a:t>
                      </a:r>
                      <a:endParaRPr lang="fr-FR" dirty="0"/>
                    </a:p>
                  </a:txBody>
                  <a:tcPr anchor="ctr"/>
                </a:tc>
              </a:tr>
              <a:tr h="370840">
                <a:tc>
                  <a:txBody>
                    <a:bodyPr/>
                    <a:lstStyle/>
                    <a:p>
                      <a:pPr algn="ctr"/>
                      <a:r>
                        <a:rPr lang="fr-FR" dirty="0" smtClean="0"/>
                        <a:t>c</a:t>
                      </a:r>
                      <a:r>
                        <a:rPr lang="fr-FR" baseline="0" dirty="0" smtClean="0"/>
                        <a:t> </a:t>
                      </a:r>
                      <a:r>
                        <a:rPr lang="fr-FR" dirty="0" smtClean="0"/>
                        <a:t>=</a:t>
                      </a:r>
                      <a:endParaRPr lang="fr-FR" dirty="0"/>
                    </a:p>
                  </a:txBody>
                  <a:tcPr anchor="ctr"/>
                </a:tc>
                <a:tc>
                  <a:txBody>
                    <a:bodyPr/>
                    <a:lstStyle/>
                    <a:p>
                      <a:pPr algn="ctr"/>
                      <a:r>
                        <a:rPr lang="fr-FR" dirty="0" smtClean="0"/>
                        <a:t>D</a:t>
                      </a:r>
                      <a:endParaRPr lang="fr-FR" dirty="0"/>
                    </a:p>
                  </a:txBody>
                  <a:tcPr anchor="ctr"/>
                </a:tc>
                <a:tc>
                  <a:txBody>
                    <a:bodyPr/>
                    <a:lstStyle/>
                    <a:p>
                      <a:pPr algn="ctr"/>
                      <a:r>
                        <a:rPr lang="fr-FR" dirty="0" smtClean="0"/>
                        <a:t>W</a:t>
                      </a:r>
                      <a:endParaRPr lang="fr-FR" dirty="0"/>
                    </a:p>
                  </a:txBody>
                  <a:tcPr anchor="ctr"/>
                </a:tc>
                <a:tc>
                  <a:txBody>
                    <a:bodyPr/>
                    <a:lstStyle/>
                    <a:p>
                      <a:pPr algn="ctr"/>
                      <a:r>
                        <a:rPr lang="fr-FR" dirty="0" smtClean="0"/>
                        <a:t>W</a:t>
                      </a:r>
                      <a:endParaRPr lang="fr-FR" dirty="0"/>
                    </a:p>
                  </a:txBody>
                  <a:tcPr anchor="ctr"/>
                </a:tc>
                <a:tc>
                  <a:txBody>
                    <a:bodyPr/>
                    <a:lstStyle/>
                    <a:p>
                      <a:pPr algn="ctr"/>
                      <a:r>
                        <a:rPr lang="fr-FR" dirty="0" smtClean="0"/>
                        <a:t>D</a:t>
                      </a:r>
                      <a:endParaRPr lang="fr-FR" dirty="0"/>
                    </a:p>
                  </a:txBody>
                  <a:tcPr anchor="ctr"/>
                </a:tc>
                <a:tc>
                  <a:txBody>
                    <a:bodyPr/>
                    <a:lstStyle/>
                    <a:p>
                      <a:pPr algn="ctr"/>
                      <a:r>
                        <a:rPr lang="fr-FR" dirty="0" smtClean="0"/>
                        <a:t>T</a:t>
                      </a:r>
                      <a:endParaRPr lang="fr-FR" dirty="0"/>
                    </a:p>
                  </a:txBody>
                  <a:tcPr anchor="ctr"/>
                </a:tc>
                <a:tc>
                  <a:txBody>
                    <a:bodyPr/>
                    <a:lstStyle/>
                    <a:p>
                      <a:pPr algn="ctr"/>
                      <a:r>
                        <a:rPr lang="fr-FR" dirty="0" smtClean="0"/>
                        <a:t>X</a:t>
                      </a:r>
                      <a:endParaRPr lang="fr-FR" dirty="0"/>
                    </a:p>
                  </a:txBody>
                  <a:tcPr anchor="ctr"/>
                </a:tc>
                <a:tc>
                  <a:txBody>
                    <a:bodyPr/>
                    <a:lstStyle/>
                    <a:p>
                      <a:pPr algn="ctr"/>
                      <a:r>
                        <a:rPr lang="fr-FR" dirty="0" smtClean="0"/>
                        <a:t>H</a:t>
                      </a:r>
                      <a:endParaRPr lang="fr-FR" dirty="0"/>
                    </a:p>
                  </a:txBody>
                  <a:tcPr anchor="ctr"/>
                </a:tc>
              </a:tr>
            </a:tbl>
          </a:graphicData>
        </a:graphic>
      </p:graphicFrame>
      <p:sp>
        <p:nvSpPr>
          <p:cNvPr id="8" name="Espace réservé du numéro de diapositive 7"/>
          <p:cNvSpPr>
            <a:spLocks noGrp="1"/>
          </p:cNvSpPr>
          <p:nvPr>
            <p:ph type="sldNum" sz="quarter" idx="12"/>
          </p:nvPr>
        </p:nvSpPr>
        <p:spPr/>
        <p:txBody>
          <a:bodyPr/>
          <a:lstStyle/>
          <a:p>
            <a:fld id="{6951A42B-171D-4B94-AECE-9A114FAB7514}" type="slidenum">
              <a:rPr lang="fr-FR" smtClean="0"/>
              <a:t>18</a:t>
            </a:fld>
            <a:endParaRPr lang="fr-FR"/>
          </a:p>
        </p:txBody>
      </p:sp>
      <p:pic>
        <p:nvPicPr>
          <p:cNvPr id="9" name="Image 8"/>
          <p:cNvPicPr>
            <a:picLocks noChangeAspect="1"/>
          </p:cNvPicPr>
          <p:nvPr/>
        </p:nvPicPr>
        <p:blipFill rotWithShape="1">
          <a:blip r:embed="rId4">
            <a:extLst>
              <a:ext uri="{28A0092B-C50C-407E-A947-70E740481C1C}">
                <a14:useLocalDpi xmlns:a14="http://schemas.microsoft.com/office/drawing/2010/main" val="0"/>
              </a:ext>
            </a:extLst>
          </a:blip>
          <a:srcRect l="3303" r="4516"/>
          <a:stretch/>
        </p:blipFill>
        <p:spPr>
          <a:xfrm>
            <a:off x="7601638" y="948673"/>
            <a:ext cx="4542009" cy="1977625"/>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6212" y="46089"/>
            <a:ext cx="737435" cy="852147"/>
          </a:xfrm>
          <a:prstGeom prst="rect">
            <a:avLst/>
          </a:prstGeom>
        </p:spPr>
      </p:pic>
    </p:spTree>
    <p:extLst>
      <p:ext uri="{BB962C8B-B14F-4D97-AF65-F5344CB8AC3E}">
        <p14:creationId xmlns:p14="http://schemas.microsoft.com/office/powerpoint/2010/main" val="244208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Chiffrement de César : Formalisation</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pPr marL="0" indent="0">
              <a:buNone/>
            </a:pPr>
            <a:r>
              <a:rPr lang="fr-FR" b="1" dirty="0" smtClean="0"/>
              <a:t>Encodage de l’alphabet :</a:t>
            </a:r>
          </a:p>
          <a:p>
            <a:endParaRPr lang="fr-FR" b="1" dirty="0" smtClean="0">
              <a:sym typeface="Wingdings" panose="05000000000000000000" pitchFamily="2" charset="2"/>
            </a:endParaRPr>
          </a:p>
          <a:p>
            <a:r>
              <a:rPr lang="fr-FR" b="1" dirty="0" smtClean="0">
                <a:sym typeface="Wingdings" panose="05000000000000000000" pitchFamily="2" charset="2"/>
              </a:rPr>
              <a:t>Fonction de chiffrement :</a:t>
            </a:r>
          </a:p>
          <a:p>
            <a:pPr marL="0" indent="0">
              <a:buNone/>
            </a:pPr>
            <a:r>
              <a:rPr lang="fr-FR" sz="2000" dirty="0" smtClean="0">
                <a:sym typeface="Wingdings" panose="05000000000000000000" pitchFamily="2" charset="2"/>
              </a:rPr>
              <a:t>La fonction de chiffrement  de césar </a:t>
            </a:r>
          </a:p>
          <a:p>
            <a:pPr marL="0" indent="0">
              <a:buNone/>
            </a:pPr>
            <a:r>
              <a:rPr lang="fr-FR" sz="2000" dirty="0" smtClean="0">
                <a:sym typeface="Wingdings" panose="05000000000000000000" pitchFamily="2" charset="2"/>
              </a:rPr>
              <a:t>de décalage k</a:t>
            </a:r>
            <a:endParaRPr lang="fr-FR" sz="2000" b="1" dirty="0" smtClean="0">
              <a:sym typeface="Wingdings" panose="05000000000000000000" pitchFamily="2" charset="2"/>
            </a:endParaRPr>
          </a:p>
          <a:p>
            <a:endParaRPr lang="fr-FR" b="1" dirty="0" smtClean="0">
              <a:sym typeface="Wingdings" panose="05000000000000000000" pitchFamily="2" charset="2"/>
            </a:endParaRPr>
          </a:p>
          <a:p>
            <a:r>
              <a:rPr lang="fr-FR" b="1" dirty="0" smtClean="0">
                <a:sym typeface="Wingdings" panose="05000000000000000000" pitchFamily="2" charset="2"/>
              </a:rPr>
              <a:t>Fonction de déchiffrement :  </a:t>
            </a:r>
          </a:p>
          <a:p>
            <a:pPr marL="0" indent="0">
              <a:buNone/>
            </a:pPr>
            <a:r>
              <a:rPr lang="fr-FR" sz="2000" dirty="0">
                <a:sym typeface="Wingdings" panose="05000000000000000000" pitchFamily="2" charset="2"/>
              </a:rPr>
              <a:t>La fonction de </a:t>
            </a:r>
            <a:r>
              <a:rPr lang="fr-FR" sz="2000" dirty="0" smtClean="0">
                <a:sym typeface="Wingdings" panose="05000000000000000000" pitchFamily="2" charset="2"/>
              </a:rPr>
              <a:t>déchiffrement  </a:t>
            </a:r>
            <a:r>
              <a:rPr lang="fr-FR" sz="2000" dirty="0">
                <a:sym typeface="Wingdings" panose="05000000000000000000" pitchFamily="2" charset="2"/>
              </a:rPr>
              <a:t>de césar </a:t>
            </a:r>
          </a:p>
          <a:p>
            <a:pPr marL="0" indent="0">
              <a:buNone/>
            </a:pPr>
            <a:r>
              <a:rPr lang="fr-FR" sz="2000" dirty="0">
                <a:sym typeface="Wingdings" panose="05000000000000000000" pitchFamily="2" charset="2"/>
              </a:rPr>
              <a:t>de décalage </a:t>
            </a:r>
            <a:r>
              <a:rPr lang="fr-FR" sz="2000" dirty="0" smtClean="0">
                <a:sym typeface="Wingdings" panose="05000000000000000000" pitchFamily="2" charset="2"/>
              </a:rPr>
              <a:t>k</a:t>
            </a:r>
            <a:endParaRPr lang="fr-FR" sz="2000" b="1" dirty="0" smtClean="0">
              <a:sym typeface="Wingdings" panose="05000000000000000000" pitchFamily="2" charset="2"/>
            </a:endParaRPr>
          </a:p>
          <a:p>
            <a:pPr marL="0" indent="0">
              <a:buNone/>
            </a:pPr>
            <a:endParaRPr lang="fr-FR" sz="2000" b="1" dirty="0">
              <a:sym typeface="Wingdings" panose="05000000000000000000" pitchFamily="2" charset="2"/>
            </a:endParaRPr>
          </a:p>
          <a:p>
            <a:endParaRPr lang="fr-FR" sz="2000" b="1" dirty="0" smtClean="0">
              <a:sym typeface="Wingdings" panose="05000000000000000000" pitchFamily="2" charset="2"/>
            </a:endParaRPr>
          </a:p>
          <a:p>
            <a:r>
              <a:rPr lang="fr-FR" b="1" dirty="0" smtClean="0">
                <a:sym typeface="Wingdings" panose="05000000000000000000" pitchFamily="2" charset="2"/>
              </a:rPr>
              <a:t>Espace de clé :</a:t>
            </a:r>
          </a:p>
          <a:p>
            <a:pPr marL="0" indent="0">
              <a:buNone/>
            </a:pPr>
            <a:r>
              <a:rPr lang="fr-FR" sz="2000" dirty="0" smtClean="0">
                <a:sym typeface="Wingdings" panose="05000000000000000000" pitchFamily="2" charset="2"/>
              </a:rPr>
              <a:t> Il existe 26 clés possibles.</a:t>
            </a:r>
            <a:endParaRPr lang="fr-FR" sz="2000" dirty="0">
              <a:sym typeface="Wingdings" panose="05000000000000000000" pitchFamily="2" charset="2"/>
            </a:endParaRPr>
          </a:p>
        </p:txBody>
      </p:sp>
      <p:graphicFrame>
        <p:nvGraphicFramePr>
          <p:cNvPr id="8" name="Tableau 7"/>
          <p:cNvGraphicFramePr>
            <a:graphicFrameLocks noGrp="1"/>
          </p:cNvGraphicFramePr>
          <p:nvPr>
            <p:extLst>
              <p:ext uri="{D42A27DB-BD31-4B8C-83A1-F6EECF244321}">
                <p14:modId xmlns:p14="http://schemas.microsoft.com/office/powerpoint/2010/main" val="3226170362"/>
              </p:ext>
            </p:extLst>
          </p:nvPr>
        </p:nvGraphicFramePr>
        <p:xfrm>
          <a:off x="4048400" y="679652"/>
          <a:ext cx="8084608" cy="731520"/>
        </p:xfrm>
        <a:graphic>
          <a:graphicData uri="http://schemas.openxmlformats.org/drawingml/2006/table">
            <a:tbl>
              <a:tblPr firstRow="1" bandRow="1">
                <a:tableStyleId>{5C22544A-7EE6-4342-B048-85BDC9FD1C3A}</a:tableStyleId>
              </a:tblPr>
              <a:tblGrid>
                <a:gridCol w="1098088"/>
                <a:gridCol w="582210"/>
                <a:gridCol w="582210"/>
                <a:gridCol w="582210"/>
                <a:gridCol w="582210"/>
                <a:gridCol w="582210"/>
                <a:gridCol w="582210"/>
                <a:gridCol w="582210"/>
                <a:gridCol w="582210"/>
                <a:gridCol w="582210"/>
                <a:gridCol w="582210"/>
                <a:gridCol w="582210"/>
                <a:gridCol w="582210"/>
              </a:tblGrid>
              <a:tr h="314183">
                <a:tc>
                  <a:txBody>
                    <a:bodyPr/>
                    <a:lstStyle/>
                    <a:p>
                      <a:r>
                        <a:rPr lang="fr-FR" dirty="0" smtClean="0"/>
                        <a:t>Alphabet</a:t>
                      </a:r>
                      <a:endParaRPr lang="fr-FR" dirty="0"/>
                    </a:p>
                  </a:txBody>
                  <a:tcPr/>
                </a:tc>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C</a:t>
                      </a:r>
                      <a:endParaRPr lang="fr-FR" dirty="0"/>
                    </a:p>
                  </a:txBody>
                  <a:tcPr/>
                </a:tc>
                <a:tc>
                  <a:txBody>
                    <a:bodyPr/>
                    <a:lstStyle/>
                    <a:p>
                      <a:r>
                        <a:rPr lang="fr-FR" dirty="0" smtClean="0"/>
                        <a:t>D</a:t>
                      </a:r>
                      <a:endParaRPr lang="fr-FR" dirty="0"/>
                    </a:p>
                  </a:txBody>
                  <a:tcPr/>
                </a:tc>
                <a:tc>
                  <a:txBody>
                    <a:bodyPr/>
                    <a:lstStyle/>
                    <a:p>
                      <a:r>
                        <a:rPr lang="fr-FR" dirty="0" smtClean="0"/>
                        <a:t>E</a:t>
                      </a:r>
                      <a:endParaRPr lang="fr-FR" dirty="0"/>
                    </a:p>
                  </a:txBody>
                  <a:tcPr/>
                </a:tc>
                <a:tc>
                  <a:txBody>
                    <a:bodyPr/>
                    <a:lstStyle/>
                    <a:p>
                      <a:r>
                        <a:rPr lang="fr-FR" dirty="0" smtClean="0"/>
                        <a:t>F</a:t>
                      </a:r>
                      <a:endParaRPr lang="fr-FR" dirty="0"/>
                    </a:p>
                  </a:txBody>
                  <a:tcPr/>
                </a:tc>
                <a:tc>
                  <a:txBody>
                    <a:bodyPr/>
                    <a:lstStyle/>
                    <a:p>
                      <a:r>
                        <a:rPr lang="fr-FR" dirty="0" smtClean="0"/>
                        <a:t>G</a:t>
                      </a:r>
                      <a:endParaRPr lang="fr-FR" dirty="0"/>
                    </a:p>
                  </a:txBody>
                  <a:tcPr/>
                </a:tc>
                <a:tc>
                  <a:txBody>
                    <a:bodyPr/>
                    <a:lstStyle/>
                    <a:p>
                      <a:r>
                        <a:rPr lang="fr-FR" dirty="0" smtClean="0"/>
                        <a:t>…</a:t>
                      </a:r>
                      <a:endParaRPr lang="fr-FR" dirty="0"/>
                    </a:p>
                  </a:txBody>
                  <a:tcPr/>
                </a:tc>
                <a:tc>
                  <a:txBody>
                    <a:bodyPr/>
                    <a:lstStyle/>
                    <a:p>
                      <a:r>
                        <a:rPr lang="fr-FR" dirty="0" smtClean="0"/>
                        <a:t>W</a:t>
                      </a:r>
                      <a:endParaRPr lang="fr-FR" dirty="0"/>
                    </a:p>
                  </a:txBody>
                  <a:tcPr/>
                </a:tc>
                <a:tc>
                  <a:txBody>
                    <a:bodyPr/>
                    <a:lstStyle/>
                    <a:p>
                      <a:r>
                        <a:rPr lang="fr-FR" dirty="0" smtClean="0"/>
                        <a:t>X</a:t>
                      </a:r>
                      <a:endParaRPr lang="fr-FR" dirty="0"/>
                    </a:p>
                  </a:txBody>
                  <a:tcPr/>
                </a:tc>
                <a:tc>
                  <a:txBody>
                    <a:bodyPr/>
                    <a:lstStyle/>
                    <a:p>
                      <a:r>
                        <a:rPr lang="fr-FR" dirty="0" smtClean="0"/>
                        <a:t>Y</a:t>
                      </a:r>
                      <a:endParaRPr lang="fr-FR" dirty="0"/>
                    </a:p>
                  </a:txBody>
                  <a:tcPr/>
                </a:tc>
                <a:tc>
                  <a:txBody>
                    <a:bodyPr/>
                    <a:lstStyle/>
                    <a:p>
                      <a:r>
                        <a:rPr lang="fr-FR" dirty="0" smtClean="0"/>
                        <a:t>Z</a:t>
                      </a:r>
                      <a:endParaRPr lang="fr-FR" dirty="0"/>
                    </a:p>
                  </a:txBody>
                  <a:tcPr/>
                </a:tc>
              </a:tr>
              <a:tr h="314183">
                <a:tc>
                  <a:txBody>
                    <a:bodyPr/>
                    <a:lstStyle/>
                    <a:p>
                      <a:r>
                        <a:rPr lang="fr-FR" dirty="0" smtClean="0"/>
                        <a:t>Encodage</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2</a:t>
                      </a:r>
                      <a:endParaRPr lang="fr-FR" dirty="0"/>
                    </a:p>
                  </a:txBody>
                  <a:tcPr/>
                </a:tc>
                <a:tc>
                  <a:txBody>
                    <a:bodyPr/>
                    <a:lstStyle/>
                    <a:p>
                      <a:r>
                        <a:rPr lang="fr-FR" dirty="0" smtClean="0"/>
                        <a:t>3</a:t>
                      </a:r>
                      <a:endParaRPr lang="fr-FR" dirty="0"/>
                    </a:p>
                  </a:txBody>
                  <a:tcPr/>
                </a:tc>
                <a:tc>
                  <a:txBody>
                    <a:bodyPr/>
                    <a:lstStyle/>
                    <a:p>
                      <a:r>
                        <a:rPr lang="fr-FR" dirty="0" smtClean="0"/>
                        <a:t>4</a:t>
                      </a:r>
                      <a:endParaRPr lang="fr-FR" dirty="0"/>
                    </a:p>
                  </a:txBody>
                  <a:tcPr/>
                </a:tc>
                <a:tc>
                  <a:txBody>
                    <a:bodyPr/>
                    <a:lstStyle/>
                    <a:p>
                      <a:r>
                        <a:rPr lang="fr-FR" dirty="0" smtClean="0"/>
                        <a:t>5</a:t>
                      </a:r>
                      <a:endParaRPr lang="fr-FR" dirty="0"/>
                    </a:p>
                  </a:txBody>
                  <a:tcPr/>
                </a:tc>
                <a:tc>
                  <a:txBody>
                    <a:bodyPr/>
                    <a:lstStyle/>
                    <a:p>
                      <a:r>
                        <a:rPr lang="fr-FR" dirty="0" smtClean="0"/>
                        <a:t>6</a:t>
                      </a:r>
                      <a:endParaRPr lang="fr-FR" dirty="0"/>
                    </a:p>
                  </a:txBody>
                  <a:tcPr/>
                </a:tc>
                <a:tc>
                  <a:txBody>
                    <a:bodyPr/>
                    <a:lstStyle/>
                    <a:p>
                      <a:r>
                        <a:rPr lang="fr-FR" dirty="0" smtClean="0"/>
                        <a:t>…</a:t>
                      </a:r>
                      <a:endParaRPr lang="fr-FR" dirty="0"/>
                    </a:p>
                  </a:txBody>
                  <a:tcPr/>
                </a:tc>
                <a:tc>
                  <a:txBody>
                    <a:bodyPr/>
                    <a:lstStyle/>
                    <a:p>
                      <a:r>
                        <a:rPr lang="fr-FR" dirty="0" smtClean="0"/>
                        <a:t>22</a:t>
                      </a:r>
                      <a:endParaRPr lang="fr-FR" dirty="0"/>
                    </a:p>
                  </a:txBody>
                  <a:tcPr/>
                </a:tc>
                <a:tc>
                  <a:txBody>
                    <a:bodyPr/>
                    <a:lstStyle/>
                    <a:p>
                      <a:r>
                        <a:rPr lang="fr-FR" dirty="0" smtClean="0"/>
                        <a:t>23</a:t>
                      </a:r>
                      <a:endParaRPr lang="fr-FR" dirty="0"/>
                    </a:p>
                  </a:txBody>
                  <a:tcPr/>
                </a:tc>
                <a:tc>
                  <a:txBody>
                    <a:bodyPr/>
                    <a:lstStyle/>
                    <a:p>
                      <a:r>
                        <a:rPr lang="fr-FR" dirty="0" smtClean="0"/>
                        <a:t>24</a:t>
                      </a:r>
                      <a:endParaRPr lang="fr-FR" dirty="0"/>
                    </a:p>
                  </a:txBody>
                  <a:tcPr/>
                </a:tc>
                <a:tc>
                  <a:txBody>
                    <a:bodyPr/>
                    <a:lstStyle/>
                    <a:p>
                      <a:r>
                        <a:rPr lang="fr-FR" dirty="0" smtClean="0"/>
                        <a:t>25</a:t>
                      </a:r>
                      <a:endParaRPr lang="fr-FR" dirty="0"/>
                    </a:p>
                  </a:txBody>
                  <a:tcPr/>
                </a:tc>
              </a:tr>
            </a:tbl>
          </a:graphicData>
        </a:graphic>
      </p:graphicFrame>
      <mc:AlternateContent xmlns:mc="http://schemas.openxmlformats.org/markup-compatibility/2006" xmlns:a14="http://schemas.microsoft.com/office/drawing/2010/main">
        <mc:Choice Requires="a14">
          <p:sp>
            <p:nvSpPr>
              <p:cNvPr id="10" name="ZoneTexte 9"/>
              <p:cNvSpPr txBox="1"/>
              <p:nvPr/>
            </p:nvSpPr>
            <p:spPr>
              <a:xfrm>
                <a:off x="4924383" y="3394864"/>
                <a:ext cx="4469988" cy="961161"/>
              </a:xfrm>
              <a:prstGeom prst="rect">
                <a:avLst/>
              </a:prstGeom>
              <a:noFill/>
            </p:spPr>
            <p:txBody>
              <a:bodyPr wrap="square" lIns="0" tIns="0" rIns="0" bIns="0" rtlCol="0">
                <a:spAutoFit/>
              </a:bodyPr>
              <a:lstStyle/>
              <a:p>
                <a:r>
                  <a:rPr lang="fr-FR" sz="2800" i="1" dirty="0" smtClean="0"/>
                  <a:t>D</a:t>
                </a:r>
                <a:r>
                  <a:rPr lang="fr-FR" sz="2800" i="1" baseline="-25000" dirty="0" smtClean="0"/>
                  <a:t>K</a:t>
                </a:r>
                <a:r>
                  <a:rPr lang="fr-FR" sz="2800" i="1" dirty="0" smtClean="0"/>
                  <a:t>:</a:t>
                </a:r>
                <a:r>
                  <a:rPr lang="fr-FR" sz="2800" dirty="0" smtClean="0"/>
                  <a:t> </a:t>
                </a:r>
                <a14:m>
                  <m:oMath xmlns:m="http://schemas.openxmlformats.org/officeDocument/2006/math">
                    <m:d>
                      <m:dPr>
                        <m:begChr m:val="{"/>
                        <m:endChr m:val=""/>
                        <m:ctrlPr>
                          <a:rPr lang="fr-FR" sz="2800" i="1" smtClean="0">
                            <a:latin typeface="Cambria Math" panose="02040503050406030204" pitchFamily="18" charset="0"/>
                          </a:rPr>
                        </m:ctrlPr>
                      </m:dPr>
                      <m:e>
                        <m:eqArr>
                          <m:eqArrPr>
                            <m:ctrlPr>
                              <a:rPr lang="fr-FR" sz="2800" i="1" smtClean="0">
                                <a:latin typeface="Cambria Math" panose="02040503050406030204" pitchFamily="18" charset="0"/>
                              </a:rPr>
                            </m:ctrlPr>
                          </m:eqArrPr>
                          <m:e>
                            <m:r>
                              <a:rPr lang="fr-FR" sz="2800" i="1" smtClean="0">
                                <a:latin typeface="Cambria Math" panose="02040503050406030204" pitchFamily="18" charset="0"/>
                                <a:ea typeface="Cambria Math" panose="02040503050406030204" pitchFamily="18" charset="0"/>
                              </a:rPr>
                              <m:t>ℤ</m:t>
                            </m:r>
                            <m:r>
                              <a:rPr lang="fr-FR" sz="2800" i="1" baseline="-25000">
                                <a:latin typeface="Cambria Math" panose="02040503050406030204" pitchFamily="18" charset="0"/>
                                <a:ea typeface="Cambria Math" panose="02040503050406030204" pitchFamily="18" charset="0"/>
                              </a:rPr>
                              <m:t>26</m:t>
                            </m:r>
                            <m:r>
                              <a:rPr lang="fr-FR" sz="2800" b="0" i="1" baseline="-25000" smtClean="0">
                                <a:latin typeface="Cambria Math" panose="02040503050406030204" pitchFamily="18" charset="0"/>
                                <a:ea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m:t>
                            </m:r>
                            <m:r>
                              <a:rPr lang="fr-FR" sz="2800" i="1">
                                <a:latin typeface="Cambria Math" panose="02040503050406030204" pitchFamily="18" charset="0"/>
                                <a:ea typeface="Cambria Math" panose="02040503050406030204" pitchFamily="18" charset="0"/>
                              </a:rPr>
                              <m:t>ℤ</m:t>
                            </m:r>
                            <m:r>
                              <a:rPr lang="fr-FR" sz="2800" i="1" baseline="-25000">
                                <a:latin typeface="Cambria Math" panose="02040503050406030204" pitchFamily="18" charset="0"/>
                                <a:ea typeface="Cambria Math" panose="02040503050406030204" pitchFamily="18" charset="0"/>
                              </a:rPr>
                              <m:t>26</m:t>
                            </m:r>
                            <m:r>
                              <a:rPr lang="fr-FR" sz="2800" b="0" i="1" baseline="-25000" smtClean="0">
                                <a:latin typeface="Cambria Math" panose="02040503050406030204" pitchFamily="18" charset="0"/>
                                <a:ea typeface="Cambria Math" panose="02040503050406030204" pitchFamily="18" charset="0"/>
                              </a:rPr>
                              <m:t>                                   </m:t>
                            </m:r>
                          </m:e>
                          <m:e>
                            <m:r>
                              <a:rPr lang="fr-FR" sz="2800" b="0" i="1" smtClean="0">
                                <a:latin typeface="Cambria Math" panose="02040503050406030204" pitchFamily="18" charset="0"/>
                              </a:rPr>
                              <m:t>𝑥</m:t>
                            </m:r>
                            <m:r>
                              <a:rPr lang="fr-FR" sz="2800" b="0" i="1" smtClean="0">
                                <a:latin typeface="Cambria Math" panose="02040503050406030204" pitchFamily="18" charset="0"/>
                              </a:rPr>
                              <m:t>     →(</m:t>
                            </m:r>
                            <m:r>
                              <a:rPr lang="fr-FR" sz="2800" i="1">
                                <a:latin typeface="Cambria Math" panose="02040503050406030204" pitchFamily="18" charset="0"/>
                              </a:rPr>
                              <m:t>𝑥</m:t>
                            </m:r>
                            <m:r>
                              <a:rPr lang="fr-FR" sz="2800" b="0" i="1" smtClean="0">
                                <a:latin typeface="Cambria Math" panose="02040503050406030204" pitchFamily="18" charset="0"/>
                              </a:rPr>
                              <m:t>−</m:t>
                            </m:r>
                            <m:r>
                              <a:rPr lang="fr-FR" sz="2800" b="0" i="1" smtClean="0">
                                <a:latin typeface="Cambria Math" panose="02040503050406030204" pitchFamily="18" charset="0"/>
                              </a:rPr>
                              <m:t>𝑘</m:t>
                            </m:r>
                            <m:r>
                              <a:rPr lang="fr-FR" sz="2800" b="0" i="1" smtClean="0">
                                <a:latin typeface="Cambria Math" panose="02040503050406030204" pitchFamily="18" charset="0"/>
                              </a:rPr>
                              <m:t>) </m:t>
                            </m:r>
                            <m:r>
                              <a:rPr lang="fr-FR" sz="2800" b="0" i="1" smtClean="0">
                                <a:latin typeface="Cambria Math" panose="02040503050406030204" pitchFamily="18" charset="0"/>
                              </a:rPr>
                              <m:t>𝑚𝑜𝑑</m:t>
                            </m:r>
                            <m:r>
                              <a:rPr lang="fr-FR" sz="2800" b="0" i="1" smtClean="0">
                                <a:latin typeface="Cambria Math" panose="02040503050406030204" pitchFamily="18" charset="0"/>
                              </a:rPr>
                              <m:t> 26</m:t>
                            </m:r>
                          </m:e>
                        </m:eqArr>
                      </m:e>
                    </m:d>
                  </m:oMath>
                </a14:m>
                <a:endParaRPr lang="fr-FR" sz="2800" dirty="0"/>
              </a:p>
            </p:txBody>
          </p:sp>
        </mc:Choice>
        <mc:Fallback xmlns="">
          <p:sp>
            <p:nvSpPr>
              <p:cNvPr id="10" name="ZoneTexte 9"/>
              <p:cNvSpPr txBox="1">
                <a:spLocks noRot="1" noChangeAspect="1" noMove="1" noResize="1" noEditPoints="1" noAdjustHandles="1" noChangeArrowheads="1" noChangeShapeType="1" noTextEdit="1"/>
              </p:cNvSpPr>
              <p:nvPr/>
            </p:nvSpPr>
            <p:spPr>
              <a:xfrm>
                <a:off x="4924383" y="3394864"/>
                <a:ext cx="4469988" cy="961161"/>
              </a:xfrm>
              <a:prstGeom prst="rect">
                <a:avLst/>
              </a:prstGeom>
              <a:blipFill rotWithShape="0">
                <a:blip r:embed="rId3"/>
                <a:stretch>
                  <a:fillRect l="-491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p:cNvSpPr txBox="1"/>
              <p:nvPr/>
            </p:nvSpPr>
            <p:spPr>
              <a:xfrm>
                <a:off x="4924383" y="1549658"/>
                <a:ext cx="4469988" cy="961161"/>
              </a:xfrm>
              <a:prstGeom prst="rect">
                <a:avLst/>
              </a:prstGeom>
              <a:noFill/>
            </p:spPr>
            <p:txBody>
              <a:bodyPr wrap="square" lIns="0" tIns="0" rIns="0" bIns="0" rtlCol="0">
                <a:spAutoFit/>
              </a:bodyPr>
              <a:lstStyle/>
              <a:p>
                <a:r>
                  <a:rPr lang="fr-FR" sz="2800" i="1" dirty="0" smtClean="0"/>
                  <a:t>E</a:t>
                </a:r>
                <a:r>
                  <a:rPr lang="fr-FR" sz="2800" i="1" baseline="-25000" dirty="0" smtClean="0"/>
                  <a:t>K</a:t>
                </a:r>
                <a:r>
                  <a:rPr lang="fr-FR" sz="2800" i="1" dirty="0" smtClean="0"/>
                  <a:t>:</a:t>
                </a:r>
                <a:r>
                  <a:rPr lang="fr-FR" sz="2800" dirty="0" smtClean="0"/>
                  <a:t> </a:t>
                </a:r>
                <a14:m>
                  <m:oMath xmlns:m="http://schemas.openxmlformats.org/officeDocument/2006/math">
                    <m:d>
                      <m:dPr>
                        <m:begChr m:val="{"/>
                        <m:endChr m:val=""/>
                        <m:ctrlPr>
                          <a:rPr lang="fr-FR" sz="2800" i="1" smtClean="0">
                            <a:latin typeface="Cambria Math" panose="02040503050406030204" pitchFamily="18" charset="0"/>
                          </a:rPr>
                        </m:ctrlPr>
                      </m:dPr>
                      <m:e>
                        <m:eqArr>
                          <m:eqArrPr>
                            <m:ctrlPr>
                              <a:rPr lang="fr-FR" sz="2800" i="1" smtClean="0">
                                <a:latin typeface="Cambria Math" panose="02040503050406030204" pitchFamily="18" charset="0"/>
                              </a:rPr>
                            </m:ctrlPr>
                          </m:eqArrPr>
                          <m:e>
                            <m:r>
                              <a:rPr lang="fr-FR" sz="2800" i="1" smtClean="0">
                                <a:latin typeface="Cambria Math" panose="02040503050406030204" pitchFamily="18" charset="0"/>
                                <a:ea typeface="Cambria Math" panose="02040503050406030204" pitchFamily="18" charset="0"/>
                              </a:rPr>
                              <m:t>ℤ</m:t>
                            </m:r>
                            <m:r>
                              <a:rPr lang="fr-FR" sz="2800" i="1" baseline="-25000">
                                <a:latin typeface="Cambria Math" panose="02040503050406030204" pitchFamily="18" charset="0"/>
                                <a:ea typeface="Cambria Math" panose="02040503050406030204" pitchFamily="18" charset="0"/>
                              </a:rPr>
                              <m:t>26</m:t>
                            </m:r>
                            <m:r>
                              <a:rPr lang="fr-FR" sz="2800" b="0" i="1" baseline="-25000" smtClean="0">
                                <a:latin typeface="Cambria Math" panose="02040503050406030204" pitchFamily="18" charset="0"/>
                                <a:ea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 </m:t>
                            </m:r>
                            <m:r>
                              <a:rPr lang="fr-FR" sz="2800" i="1">
                                <a:latin typeface="Cambria Math" panose="02040503050406030204" pitchFamily="18" charset="0"/>
                                <a:ea typeface="Cambria Math" panose="02040503050406030204" pitchFamily="18" charset="0"/>
                              </a:rPr>
                              <m:t>ℤ</m:t>
                            </m:r>
                            <m:r>
                              <a:rPr lang="fr-FR" sz="2800" i="1" baseline="-25000">
                                <a:latin typeface="Cambria Math" panose="02040503050406030204" pitchFamily="18" charset="0"/>
                                <a:ea typeface="Cambria Math" panose="02040503050406030204" pitchFamily="18" charset="0"/>
                              </a:rPr>
                              <m:t>26</m:t>
                            </m:r>
                            <m:r>
                              <a:rPr lang="fr-FR" sz="2800" b="0" i="1" baseline="-25000" smtClean="0">
                                <a:latin typeface="Cambria Math" panose="02040503050406030204" pitchFamily="18" charset="0"/>
                                <a:ea typeface="Cambria Math" panose="02040503050406030204" pitchFamily="18" charset="0"/>
                              </a:rPr>
                              <m:t>                                  </m:t>
                            </m:r>
                          </m:e>
                          <m:e>
                            <m:r>
                              <a:rPr lang="fr-FR" sz="2800" b="0" i="1" smtClean="0">
                                <a:latin typeface="Cambria Math" panose="02040503050406030204" pitchFamily="18" charset="0"/>
                              </a:rPr>
                              <m:t>𝑥</m:t>
                            </m:r>
                            <m:r>
                              <a:rPr lang="fr-FR" sz="2800" b="0" i="1" smtClean="0">
                                <a:latin typeface="Cambria Math" panose="02040503050406030204" pitchFamily="18" charset="0"/>
                              </a:rPr>
                              <m:t>     →(</m:t>
                            </m:r>
                            <m:r>
                              <a:rPr lang="fr-FR" sz="2800" i="1">
                                <a:latin typeface="Cambria Math" panose="02040503050406030204" pitchFamily="18" charset="0"/>
                              </a:rPr>
                              <m:t>𝑥</m:t>
                            </m:r>
                            <m:r>
                              <a:rPr lang="fr-FR" sz="2800" b="0" i="1" smtClean="0">
                                <a:latin typeface="Cambria Math" panose="02040503050406030204" pitchFamily="18" charset="0"/>
                              </a:rPr>
                              <m:t>+</m:t>
                            </m:r>
                            <m:r>
                              <a:rPr lang="fr-FR" sz="2800" b="0" i="1" smtClean="0">
                                <a:latin typeface="Cambria Math" panose="02040503050406030204" pitchFamily="18" charset="0"/>
                              </a:rPr>
                              <m:t>𝑘</m:t>
                            </m:r>
                            <m:r>
                              <a:rPr lang="fr-FR" sz="2800" b="0" i="1" smtClean="0">
                                <a:latin typeface="Cambria Math" panose="02040503050406030204" pitchFamily="18" charset="0"/>
                              </a:rPr>
                              <m:t>) </m:t>
                            </m:r>
                            <m:r>
                              <a:rPr lang="fr-FR" sz="2800" b="0" i="1" smtClean="0">
                                <a:latin typeface="Cambria Math" panose="02040503050406030204" pitchFamily="18" charset="0"/>
                              </a:rPr>
                              <m:t>𝑚𝑜𝑑</m:t>
                            </m:r>
                            <m:r>
                              <a:rPr lang="fr-FR" sz="2800" b="0" i="1" smtClean="0">
                                <a:latin typeface="Cambria Math" panose="02040503050406030204" pitchFamily="18" charset="0"/>
                              </a:rPr>
                              <m:t> 26</m:t>
                            </m:r>
                          </m:e>
                        </m:eqArr>
                      </m:e>
                    </m:d>
                  </m:oMath>
                </a14:m>
                <a:endParaRPr lang="fr-FR" sz="2800" dirty="0"/>
              </a:p>
            </p:txBody>
          </p:sp>
        </mc:Choice>
        <mc:Fallback xmlns="">
          <p:sp>
            <p:nvSpPr>
              <p:cNvPr id="11" name="ZoneTexte 10"/>
              <p:cNvSpPr txBox="1">
                <a:spLocks noRot="1" noChangeAspect="1" noMove="1" noResize="1" noEditPoints="1" noAdjustHandles="1" noChangeArrowheads="1" noChangeShapeType="1" noTextEdit="1"/>
              </p:cNvSpPr>
              <p:nvPr/>
            </p:nvSpPr>
            <p:spPr>
              <a:xfrm>
                <a:off x="4924383" y="1549658"/>
                <a:ext cx="4469988" cy="961161"/>
              </a:xfrm>
              <a:prstGeom prst="rect">
                <a:avLst/>
              </a:prstGeom>
              <a:blipFill rotWithShape="0">
                <a:blip r:embed="rId4"/>
                <a:stretch>
                  <a:fillRect l="-491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ZoneTexte 12"/>
              <p:cNvSpPr txBox="1"/>
              <p:nvPr/>
            </p:nvSpPr>
            <p:spPr>
              <a:xfrm>
                <a:off x="4903658" y="2667158"/>
                <a:ext cx="7288342" cy="492443"/>
              </a:xfrm>
              <a:prstGeom prst="rect">
                <a:avLst/>
              </a:prstGeom>
              <a:noFill/>
            </p:spPr>
            <p:txBody>
              <a:bodyPr wrap="none" lIns="0" tIns="0" rIns="0" bIns="0" rtlCol="0">
                <a:spAutoFit/>
              </a:bodyPr>
              <a:lstStyle/>
              <a:p>
                <a14:m>
                  <m:oMath xmlns:m="http://schemas.openxmlformats.org/officeDocument/2006/math">
                    <m:r>
                      <a:rPr lang="fr-FR" sz="2400" b="0" i="1" smtClean="0">
                        <a:latin typeface="Cambria Math" panose="02040503050406030204" pitchFamily="18" charset="0"/>
                      </a:rPr>
                      <m:t>𝐸</m:t>
                    </m:r>
                    <m:r>
                      <a:rPr lang="fr-FR" sz="2400" b="0" i="1" baseline="-25000" smtClean="0">
                        <a:latin typeface="Cambria Math" panose="02040503050406030204" pitchFamily="18" charset="0"/>
                      </a:rPr>
                      <m:t>𝑘</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𝑥</m:t>
                        </m:r>
                      </m:e>
                    </m:d>
                    <m:r>
                      <a:rPr lang="fr-FR" sz="2400" i="1" smtClean="0">
                        <a:latin typeface="Cambria Math" panose="02040503050406030204" pitchFamily="18" charset="0"/>
                      </a:rPr>
                      <m:t>=</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𝑥</m:t>
                        </m:r>
                        <m:r>
                          <a:rPr lang="fr-FR" sz="2400" b="0" i="1" smtClean="0">
                            <a:latin typeface="Cambria Math" panose="02040503050406030204" pitchFamily="18" charset="0"/>
                          </a:rPr>
                          <m:t>+</m:t>
                        </m:r>
                        <m:r>
                          <a:rPr lang="fr-FR" sz="2400" b="0" i="1" smtClean="0">
                            <a:latin typeface="Cambria Math" panose="02040503050406030204" pitchFamily="18" charset="0"/>
                          </a:rPr>
                          <m:t>𝑘</m:t>
                        </m:r>
                      </m:e>
                    </m:d>
                    <m:r>
                      <a:rPr lang="fr-FR" sz="2400" b="0" i="1" smtClean="0">
                        <a:latin typeface="Cambria Math" panose="02040503050406030204" pitchFamily="18" charset="0"/>
                      </a:rPr>
                      <m:t> </m:t>
                    </m:r>
                    <m:r>
                      <a:rPr lang="fr-FR" sz="2400" b="0" i="1" smtClean="0">
                        <a:latin typeface="Cambria Math" panose="02040503050406030204" pitchFamily="18" charset="0"/>
                      </a:rPr>
                      <m:t>𝑚𝑜𝑑</m:t>
                    </m:r>
                    <m:r>
                      <a:rPr lang="fr-FR" sz="2400" b="0" i="1" smtClean="0">
                        <a:latin typeface="Cambria Math" panose="02040503050406030204" pitchFamily="18" charset="0"/>
                      </a:rPr>
                      <m:t> 26 / </m:t>
                    </m:r>
                    <m:r>
                      <a:rPr lang="fr-FR" sz="2400" b="0" i="1" smtClean="0">
                        <a:latin typeface="Cambria Math" panose="02040503050406030204" pitchFamily="18" charset="0"/>
                      </a:rPr>
                      <m:t>𝑥</m:t>
                    </m:r>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𝑃</m:t>
                    </m:r>
                    <m:r>
                      <a:rPr lang="fr-FR" sz="2400" b="0" i="1" smtClean="0">
                        <a:latin typeface="Cambria Math" panose="02040503050406030204" pitchFamily="18" charset="0"/>
                        <a:ea typeface="Cambria Math" panose="02040503050406030204" pitchFamily="18" charset="0"/>
                      </a:rPr>
                      <m:t>=</m:t>
                    </m:r>
                    <m:r>
                      <a:rPr lang="fr-FR" sz="3200" i="1">
                        <a:latin typeface="Cambria Math" panose="02040503050406030204" pitchFamily="18" charset="0"/>
                        <a:ea typeface="Cambria Math" panose="02040503050406030204" pitchFamily="18" charset="0"/>
                      </a:rPr>
                      <m:t>ℤ</m:t>
                    </m:r>
                    <m:r>
                      <a:rPr lang="fr-FR" sz="3200" i="1" baseline="-25000">
                        <a:latin typeface="Cambria Math" panose="02040503050406030204" pitchFamily="18" charset="0"/>
                        <a:ea typeface="Cambria Math" panose="02040503050406030204" pitchFamily="18" charset="0"/>
                      </a:rPr>
                      <m:t>2</m:t>
                    </m:r>
                    <m:r>
                      <a:rPr lang="fr-FR" sz="3200" b="0" i="1" baseline="-25000" smtClean="0">
                        <a:latin typeface="Cambria Math" panose="02040503050406030204" pitchFamily="18" charset="0"/>
                        <a:ea typeface="Cambria Math" panose="02040503050406030204" pitchFamily="18" charset="0"/>
                      </a:rPr>
                      <m:t>6</m:t>
                    </m:r>
                    <m:r>
                      <a:rPr lang="fr-FR" sz="32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{0,1,…,25}</m:t>
                    </m:r>
                  </m:oMath>
                </a14:m>
                <a:r>
                  <a:rPr lang="fr-FR" sz="3200" dirty="0" smtClean="0"/>
                  <a:t> </a:t>
                </a:r>
                <a:endParaRPr lang="fr-FR" sz="3200" dirty="0"/>
              </a:p>
            </p:txBody>
          </p:sp>
        </mc:Choice>
        <mc:Fallback xmlns="">
          <p:sp>
            <p:nvSpPr>
              <p:cNvPr id="13" name="ZoneTexte 12"/>
              <p:cNvSpPr txBox="1">
                <a:spLocks noRot="1" noChangeAspect="1" noMove="1" noResize="1" noEditPoints="1" noAdjustHandles="1" noChangeArrowheads="1" noChangeShapeType="1" noTextEdit="1"/>
              </p:cNvSpPr>
              <p:nvPr/>
            </p:nvSpPr>
            <p:spPr>
              <a:xfrm>
                <a:off x="4903658" y="2667158"/>
                <a:ext cx="7288342" cy="492443"/>
              </a:xfrm>
              <a:prstGeom prst="rect">
                <a:avLst/>
              </a:prstGeom>
              <a:blipFill rotWithShape="0">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ZoneTexte 14"/>
              <p:cNvSpPr txBox="1"/>
              <p:nvPr/>
            </p:nvSpPr>
            <p:spPr>
              <a:xfrm>
                <a:off x="4924383" y="4461164"/>
                <a:ext cx="7309180" cy="492443"/>
              </a:xfrm>
              <a:prstGeom prst="rect">
                <a:avLst/>
              </a:prstGeom>
              <a:noFill/>
            </p:spPr>
            <p:txBody>
              <a:bodyPr wrap="none" lIns="0" tIns="0" rIns="0" bIns="0" rtlCol="0">
                <a:spAutoFit/>
              </a:bodyPr>
              <a:lstStyle/>
              <a:p>
                <a14:m>
                  <m:oMath xmlns:m="http://schemas.openxmlformats.org/officeDocument/2006/math">
                    <m:r>
                      <a:rPr lang="fr-FR" sz="2400" b="0" i="1" smtClean="0">
                        <a:latin typeface="Cambria Math" panose="02040503050406030204" pitchFamily="18" charset="0"/>
                      </a:rPr>
                      <m:t>𝐷</m:t>
                    </m:r>
                    <m:r>
                      <a:rPr lang="fr-FR" sz="2400" b="0" i="1" baseline="-25000" smtClean="0">
                        <a:latin typeface="Cambria Math" panose="02040503050406030204" pitchFamily="18" charset="0"/>
                      </a:rPr>
                      <m:t>𝑘</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𝑥</m:t>
                        </m:r>
                      </m:e>
                    </m:d>
                    <m:r>
                      <a:rPr lang="fr-FR" sz="2400" i="1" smtClean="0">
                        <a:latin typeface="Cambria Math" panose="02040503050406030204" pitchFamily="18" charset="0"/>
                      </a:rPr>
                      <m:t>=</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𝑥</m:t>
                        </m:r>
                        <m:r>
                          <a:rPr lang="fr-FR" sz="2400" b="0" i="1" smtClean="0">
                            <a:latin typeface="Cambria Math" panose="02040503050406030204" pitchFamily="18" charset="0"/>
                          </a:rPr>
                          <m:t>−</m:t>
                        </m:r>
                        <m:r>
                          <a:rPr lang="fr-FR" sz="2400" b="0" i="1" smtClean="0">
                            <a:latin typeface="Cambria Math" panose="02040503050406030204" pitchFamily="18" charset="0"/>
                          </a:rPr>
                          <m:t>𝑘</m:t>
                        </m:r>
                      </m:e>
                    </m:d>
                    <m:r>
                      <a:rPr lang="fr-FR" sz="2400" b="0" i="1" smtClean="0">
                        <a:latin typeface="Cambria Math" panose="02040503050406030204" pitchFamily="18" charset="0"/>
                      </a:rPr>
                      <m:t> </m:t>
                    </m:r>
                    <m:r>
                      <a:rPr lang="fr-FR" sz="2400" b="0" i="1" smtClean="0">
                        <a:latin typeface="Cambria Math" panose="02040503050406030204" pitchFamily="18" charset="0"/>
                      </a:rPr>
                      <m:t>𝑚𝑜𝑑</m:t>
                    </m:r>
                    <m:r>
                      <a:rPr lang="fr-FR" sz="2400" b="0" i="1" smtClean="0">
                        <a:latin typeface="Cambria Math" panose="02040503050406030204" pitchFamily="18" charset="0"/>
                      </a:rPr>
                      <m:t> 26 / </m:t>
                    </m:r>
                    <m:r>
                      <a:rPr lang="fr-FR" sz="2400" b="0" i="1" smtClean="0">
                        <a:latin typeface="Cambria Math" panose="02040503050406030204" pitchFamily="18" charset="0"/>
                      </a:rPr>
                      <m:t>𝑥</m:t>
                    </m:r>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𝑃</m:t>
                    </m:r>
                    <m:r>
                      <a:rPr lang="fr-FR" sz="2400" b="0" i="1" smtClean="0">
                        <a:latin typeface="Cambria Math" panose="02040503050406030204" pitchFamily="18" charset="0"/>
                        <a:ea typeface="Cambria Math" panose="02040503050406030204" pitchFamily="18" charset="0"/>
                      </a:rPr>
                      <m:t>=</m:t>
                    </m:r>
                    <m:r>
                      <a:rPr lang="fr-FR" sz="3200" i="1">
                        <a:latin typeface="Cambria Math" panose="02040503050406030204" pitchFamily="18" charset="0"/>
                        <a:ea typeface="Cambria Math" panose="02040503050406030204" pitchFamily="18" charset="0"/>
                      </a:rPr>
                      <m:t>ℤ</m:t>
                    </m:r>
                    <m:r>
                      <a:rPr lang="fr-FR" sz="3200" i="1" baseline="-25000">
                        <a:latin typeface="Cambria Math" panose="02040503050406030204" pitchFamily="18" charset="0"/>
                        <a:ea typeface="Cambria Math" panose="02040503050406030204" pitchFamily="18" charset="0"/>
                      </a:rPr>
                      <m:t>2</m:t>
                    </m:r>
                    <m:r>
                      <a:rPr lang="fr-FR" sz="3200" b="0" i="1" baseline="-25000" smtClean="0">
                        <a:latin typeface="Cambria Math" panose="02040503050406030204" pitchFamily="18" charset="0"/>
                        <a:ea typeface="Cambria Math" panose="02040503050406030204" pitchFamily="18" charset="0"/>
                      </a:rPr>
                      <m:t>6</m:t>
                    </m:r>
                    <m:r>
                      <a:rPr lang="fr-FR" sz="32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{0,1,…,25}</m:t>
                    </m:r>
                  </m:oMath>
                </a14:m>
                <a:r>
                  <a:rPr lang="fr-FR" sz="3200" dirty="0" smtClean="0"/>
                  <a:t> </a:t>
                </a:r>
                <a:endParaRPr lang="fr-FR" sz="3200" dirty="0"/>
              </a:p>
            </p:txBody>
          </p:sp>
        </mc:Choice>
        <mc:Fallback xmlns="">
          <p:sp>
            <p:nvSpPr>
              <p:cNvPr id="15" name="ZoneTexte 14"/>
              <p:cNvSpPr txBox="1">
                <a:spLocks noRot="1" noChangeAspect="1" noMove="1" noResize="1" noEditPoints="1" noAdjustHandles="1" noChangeArrowheads="1" noChangeShapeType="1" noTextEdit="1"/>
              </p:cNvSpPr>
              <p:nvPr/>
            </p:nvSpPr>
            <p:spPr>
              <a:xfrm>
                <a:off x="4924383" y="4461164"/>
                <a:ext cx="7309180" cy="492443"/>
              </a:xfrm>
              <a:prstGeom prst="rect">
                <a:avLst/>
              </a:prstGeom>
              <a:blipFill rotWithShape="0">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p:cNvSpPr txBox="1"/>
              <p:nvPr/>
            </p:nvSpPr>
            <p:spPr>
              <a:xfrm>
                <a:off x="4235042" y="5235342"/>
                <a:ext cx="20197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400" b="1" i="1" smtClean="0">
                          <a:latin typeface="Cambria Math" panose="02040503050406030204" pitchFamily="18" charset="0"/>
                        </a:rPr>
                        <m:t>𝑫</m:t>
                      </m:r>
                      <m:r>
                        <a:rPr lang="fr-FR" sz="2400" b="1" i="1" baseline="-25000" smtClean="0">
                          <a:latin typeface="Cambria Math" panose="02040503050406030204" pitchFamily="18" charset="0"/>
                        </a:rPr>
                        <m:t>𝒌</m:t>
                      </m:r>
                      <m:d>
                        <m:dPr>
                          <m:ctrlPr>
                            <a:rPr lang="fr-FR" sz="2400" b="1" i="1" smtClean="0">
                              <a:latin typeface="Cambria Math" panose="02040503050406030204" pitchFamily="18" charset="0"/>
                            </a:rPr>
                          </m:ctrlPr>
                        </m:dPr>
                        <m:e>
                          <m:r>
                            <a:rPr lang="fr-FR" sz="2400" b="1" i="1" smtClean="0">
                              <a:latin typeface="Cambria Math" panose="02040503050406030204" pitchFamily="18" charset="0"/>
                            </a:rPr>
                            <m:t>𝑬</m:t>
                          </m:r>
                          <m:r>
                            <a:rPr lang="fr-FR" sz="2400" b="1" i="1" baseline="-25000" smtClean="0">
                              <a:latin typeface="Cambria Math" panose="02040503050406030204" pitchFamily="18" charset="0"/>
                            </a:rPr>
                            <m:t>𝒌</m:t>
                          </m:r>
                          <m:r>
                            <a:rPr lang="fr-FR" sz="2400" b="1" i="1" smtClean="0">
                              <a:latin typeface="Cambria Math" panose="02040503050406030204" pitchFamily="18" charset="0"/>
                            </a:rPr>
                            <m:t>(</m:t>
                          </m:r>
                          <m:r>
                            <a:rPr lang="fr-FR" sz="2400" b="1" i="1" smtClean="0">
                              <a:latin typeface="Cambria Math" panose="02040503050406030204" pitchFamily="18" charset="0"/>
                            </a:rPr>
                            <m:t>𝒙</m:t>
                          </m:r>
                          <m:r>
                            <a:rPr lang="fr-FR" sz="2400" b="1" i="1" smtClean="0">
                              <a:latin typeface="Cambria Math" panose="02040503050406030204" pitchFamily="18" charset="0"/>
                            </a:rPr>
                            <m:t>)</m:t>
                          </m:r>
                        </m:e>
                      </m:d>
                      <m:r>
                        <a:rPr lang="fr-FR" sz="2400" b="1" i="1" smtClean="0">
                          <a:latin typeface="Cambria Math" panose="02040503050406030204" pitchFamily="18" charset="0"/>
                        </a:rPr>
                        <m:t>=</m:t>
                      </m:r>
                      <m:r>
                        <a:rPr lang="fr-FR" sz="2400" b="1" i="1" smtClean="0">
                          <a:latin typeface="Cambria Math" panose="02040503050406030204" pitchFamily="18" charset="0"/>
                        </a:rPr>
                        <m:t>𝒙</m:t>
                      </m:r>
                    </m:oMath>
                  </m:oMathPara>
                </a14:m>
                <a:endParaRPr lang="fr-FR" sz="3200" b="1" dirty="0"/>
              </a:p>
            </p:txBody>
          </p:sp>
        </mc:Choice>
        <mc:Fallback xmlns="">
          <p:sp>
            <p:nvSpPr>
              <p:cNvPr id="16" name="ZoneTexte 15"/>
              <p:cNvSpPr txBox="1">
                <a:spLocks noRot="1" noChangeAspect="1" noMove="1" noResize="1" noEditPoints="1" noAdjustHandles="1" noChangeArrowheads="1" noChangeShapeType="1" noTextEdit="1"/>
              </p:cNvSpPr>
              <p:nvPr/>
            </p:nvSpPr>
            <p:spPr>
              <a:xfrm>
                <a:off x="4235042" y="5235342"/>
                <a:ext cx="2019784" cy="369332"/>
              </a:xfrm>
              <a:prstGeom prst="rect">
                <a:avLst/>
              </a:prstGeom>
              <a:blipFill rotWithShape="0">
                <a:blip r:embed="rId7"/>
                <a:stretch>
                  <a:fillRect l="-3323" r="-1813" b="-35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 name="ZoneTexte 16"/>
              <p:cNvSpPr txBox="1"/>
              <p:nvPr/>
            </p:nvSpPr>
            <p:spPr>
              <a:xfrm>
                <a:off x="3154970" y="5752376"/>
                <a:ext cx="277018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1" i="1" smtClean="0">
                          <a:latin typeface="Cambria Math" panose="02040503050406030204" pitchFamily="18" charset="0"/>
                        </a:rPr>
                        <m:t>𝑲</m:t>
                      </m:r>
                      <m:r>
                        <a:rPr lang="fr-FR" sz="2800" b="1" i="1" smtClean="0">
                          <a:latin typeface="Cambria Math" panose="02040503050406030204" pitchFamily="18" charset="0"/>
                        </a:rPr>
                        <m:t> ∈</m:t>
                      </m:r>
                      <m:r>
                        <a:rPr lang="fr-FR" sz="2400" i="1">
                          <a:latin typeface="Cambria Math" panose="02040503050406030204" pitchFamily="18" charset="0"/>
                          <a:ea typeface="Cambria Math" panose="02040503050406030204" pitchFamily="18" charset="0"/>
                        </a:rPr>
                        <m:t>ℤ</m:t>
                      </m:r>
                      <m:r>
                        <a:rPr lang="fr-FR" sz="2400" i="1" baseline="-25000">
                          <a:latin typeface="Cambria Math" panose="02040503050406030204" pitchFamily="18" charset="0"/>
                          <a:ea typeface="Cambria Math" panose="02040503050406030204" pitchFamily="18" charset="0"/>
                        </a:rPr>
                        <m:t>26</m:t>
                      </m:r>
                      <m:r>
                        <a:rPr lang="fr-FR" sz="2400"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{0,1,…,25}</m:t>
                      </m:r>
                    </m:oMath>
                  </m:oMathPara>
                </a14:m>
                <a:endParaRPr lang="fr-FR" sz="2400" b="1" dirty="0"/>
              </a:p>
            </p:txBody>
          </p:sp>
        </mc:Choice>
        <mc:Fallback xmlns="">
          <p:sp>
            <p:nvSpPr>
              <p:cNvPr id="17" name="ZoneTexte 16"/>
              <p:cNvSpPr txBox="1">
                <a:spLocks noRot="1" noChangeAspect="1" noMove="1" noResize="1" noEditPoints="1" noAdjustHandles="1" noChangeArrowheads="1" noChangeShapeType="1" noTextEdit="1"/>
              </p:cNvSpPr>
              <p:nvPr/>
            </p:nvSpPr>
            <p:spPr>
              <a:xfrm>
                <a:off x="3154970" y="5752376"/>
                <a:ext cx="2770181" cy="420949"/>
              </a:xfrm>
              <a:prstGeom prst="rect">
                <a:avLst/>
              </a:prstGeom>
              <a:blipFill rotWithShape="0">
                <a:blip r:embed="rId8"/>
                <a:stretch>
                  <a:fillRect/>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951A42B-171D-4B94-AECE-9A114FAB7514}" type="slidenum">
              <a:rPr lang="fr-FR" smtClean="0"/>
              <a:t>19</a:t>
            </a:fld>
            <a:endParaRPr lang="fr-FR"/>
          </a:p>
        </p:txBody>
      </p:sp>
    </p:spTree>
    <p:extLst>
      <p:ext uri="{BB962C8B-B14F-4D97-AF65-F5344CB8AC3E}">
        <p14:creationId xmlns:p14="http://schemas.microsoft.com/office/powerpoint/2010/main" val="212384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7175"/>
            <a:ext cx="10515600" cy="773210"/>
          </a:xfrm>
        </p:spPr>
        <p:txBody>
          <a:bodyPr/>
          <a:lstStyle/>
          <a:p>
            <a:r>
              <a:rPr lang="fr-FR" dirty="0" smtClean="0"/>
              <a:t>Plan du cours</a:t>
            </a:r>
            <a:endParaRPr lang="fr-FR" dirty="0"/>
          </a:p>
        </p:txBody>
      </p:sp>
      <p:sp>
        <p:nvSpPr>
          <p:cNvPr id="3" name="Espace réservé du contenu 2"/>
          <p:cNvSpPr>
            <a:spLocks noGrp="1"/>
          </p:cNvSpPr>
          <p:nvPr>
            <p:ph idx="1"/>
          </p:nvPr>
        </p:nvSpPr>
        <p:spPr>
          <a:xfrm>
            <a:off x="838200" y="1378973"/>
            <a:ext cx="10515600" cy="5131836"/>
          </a:xfrm>
        </p:spPr>
        <p:txBody>
          <a:bodyPr/>
          <a:lstStyle/>
          <a:p>
            <a:r>
              <a:rPr lang="fr-FR" dirty="0" smtClean="0"/>
              <a:t>Introduction à la sécurité informatique</a:t>
            </a:r>
          </a:p>
          <a:p>
            <a:r>
              <a:rPr lang="fr-FR" b="1" dirty="0" smtClean="0"/>
              <a:t>Initiation à la cryptographie</a:t>
            </a:r>
          </a:p>
          <a:p>
            <a:r>
              <a:rPr lang="fr-FR" dirty="0" smtClean="0"/>
              <a:t>Les menaces informatiques</a:t>
            </a:r>
          </a:p>
          <a:p>
            <a:pPr lvl="1"/>
            <a:r>
              <a:rPr lang="fr-FR" dirty="0" smtClean="0"/>
              <a:t>Les attaques applicatives et systèmes</a:t>
            </a:r>
          </a:p>
          <a:p>
            <a:pPr lvl="1"/>
            <a:r>
              <a:rPr lang="fr-FR" dirty="0" smtClean="0"/>
              <a:t>Les attaques Web</a:t>
            </a:r>
          </a:p>
          <a:p>
            <a:pPr lvl="1"/>
            <a:r>
              <a:rPr lang="fr-FR" dirty="0"/>
              <a:t>Les attaques </a:t>
            </a:r>
            <a:r>
              <a:rPr lang="fr-FR" dirty="0" smtClean="0"/>
              <a:t>réseaux</a:t>
            </a:r>
          </a:p>
          <a:p>
            <a:r>
              <a:rPr lang="fr-FR" dirty="0" smtClean="0"/>
              <a:t>Mécanismes de défenses</a:t>
            </a:r>
          </a:p>
          <a:p>
            <a:pPr lvl="1"/>
            <a:endParaRPr lang="fr-FR" dirty="0"/>
          </a:p>
          <a:p>
            <a:pPr lvl="1"/>
            <a:endParaRPr lang="fr-FR" dirty="0" smtClean="0"/>
          </a:p>
          <a:p>
            <a:endParaRPr lang="fr-FR" dirty="0" smtClean="0"/>
          </a:p>
          <a:p>
            <a:endParaRPr lang="fr-FR" dirty="0" smtClean="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2</a:t>
            </a:fld>
            <a:endParaRPr lang="fr-FR"/>
          </a:p>
        </p:txBody>
      </p:sp>
    </p:spTree>
    <p:extLst>
      <p:ext uri="{BB962C8B-B14F-4D97-AF65-F5344CB8AC3E}">
        <p14:creationId xmlns:p14="http://schemas.microsoft.com/office/powerpoint/2010/main" val="329766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Exemple de chiffrement de César</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124562297"/>
              </p:ext>
            </p:extLst>
          </p:nvPr>
        </p:nvGraphicFramePr>
        <p:xfrm>
          <a:off x="761022" y="957944"/>
          <a:ext cx="10592778" cy="2835546"/>
        </p:xfrm>
        <a:graphic>
          <a:graphicData uri="http://schemas.openxmlformats.org/drawingml/2006/table">
            <a:tbl>
              <a:tblPr firstRow="1" lastRow="1" bandRow="1">
                <a:tableStyleId>{F5AB1C69-6EDB-4FF4-983F-18BD219EF322}</a:tableStyleId>
              </a:tblPr>
              <a:tblGrid>
                <a:gridCol w="2043650"/>
                <a:gridCol w="1221304"/>
                <a:gridCol w="1221304"/>
                <a:gridCol w="1221304"/>
                <a:gridCol w="1221304"/>
                <a:gridCol w="1221304"/>
                <a:gridCol w="1221304"/>
                <a:gridCol w="1221304"/>
              </a:tblGrid>
              <a:tr h="472591">
                <a:tc>
                  <a:txBody>
                    <a:bodyPr/>
                    <a:lstStyle/>
                    <a:p>
                      <a:r>
                        <a:rPr lang="fr-FR" dirty="0" smtClean="0"/>
                        <a:t>Message en claire</a:t>
                      </a:r>
                      <a:endParaRPr lang="fr-FR" dirty="0"/>
                    </a:p>
                  </a:txBody>
                  <a:tcPr/>
                </a:tc>
                <a:tc>
                  <a:txBody>
                    <a:bodyPr/>
                    <a:lstStyle/>
                    <a:p>
                      <a:pPr algn="ctr"/>
                      <a:r>
                        <a:rPr lang="fr-FR" dirty="0" smtClean="0"/>
                        <a:t>B</a:t>
                      </a:r>
                      <a:endParaRPr lang="fr-FR" dirty="0"/>
                    </a:p>
                  </a:txBody>
                  <a:tcPr anchor="ctr"/>
                </a:tc>
                <a:tc>
                  <a:txBody>
                    <a:bodyPr/>
                    <a:lstStyle/>
                    <a:p>
                      <a:pPr algn="ctr"/>
                      <a:r>
                        <a:rPr lang="fr-FR" dirty="0" smtClean="0"/>
                        <a:t>O</a:t>
                      </a:r>
                      <a:endParaRPr lang="fr-FR" dirty="0"/>
                    </a:p>
                  </a:txBody>
                  <a:tcPr anchor="ctr"/>
                </a:tc>
                <a:tc>
                  <a:txBody>
                    <a:bodyPr/>
                    <a:lstStyle/>
                    <a:p>
                      <a:pPr algn="ctr"/>
                      <a:r>
                        <a:rPr lang="fr-FR" dirty="0" smtClean="0"/>
                        <a:t>N</a:t>
                      </a:r>
                      <a:endParaRPr lang="fr-FR" dirty="0"/>
                    </a:p>
                  </a:txBody>
                  <a:tcPr anchor="ctr"/>
                </a:tc>
                <a:tc>
                  <a:txBody>
                    <a:bodyPr/>
                    <a:lstStyle/>
                    <a:p>
                      <a:pPr algn="ctr"/>
                      <a:r>
                        <a:rPr lang="fr-FR" dirty="0" smtClean="0"/>
                        <a:t>J</a:t>
                      </a:r>
                      <a:endParaRPr lang="fr-FR" dirty="0"/>
                    </a:p>
                  </a:txBody>
                  <a:tcPr anchor="ctr"/>
                </a:tc>
                <a:tc>
                  <a:txBody>
                    <a:bodyPr/>
                    <a:lstStyle/>
                    <a:p>
                      <a:pPr algn="ctr"/>
                      <a:r>
                        <a:rPr lang="fr-FR" dirty="0" smtClean="0"/>
                        <a:t>O</a:t>
                      </a:r>
                      <a:endParaRPr lang="fr-FR" dirty="0"/>
                    </a:p>
                  </a:txBody>
                  <a:tcPr anchor="ctr"/>
                </a:tc>
                <a:tc>
                  <a:txBody>
                    <a:bodyPr/>
                    <a:lstStyle/>
                    <a:p>
                      <a:pPr algn="ctr"/>
                      <a:r>
                        <a:rPr lang="fr-FR" dirty="0" smtClean="0"/>
                        <a:t>U</a:t>
                      </a:r>
                      <a:endParaRPr lang="fr-FR" dirty="0"/>
                    </a:p>
                  </a:txBody>
                  <a:tcPr anchor="ctr"/>
                </a:tc>
                <a:tc>
                  <a:txBody>
                    <a:bodyPr/>
                    <a:lstStyle/>
                    <a:p>
                      <a:pPr algn="ctr"/>
                      <a:r>
                        <a:rPr lang="fr-FR" dirty="0" smtClean="0"/>
                        <a:t>R</a:t>
                      </a:r>
                      <a:endParaRPr lang="fr-FR" dirty="0"/>
                    </a:p>
                  </a:txBody>
                  <a:tcPr anchor="ctr"/>
                </a:tc>
              </a:tr>
              <a:tr h="472591">
                <a:tc>
                  <a:txBody>
                    <a:bodyPr/>
                    <a:lstStyle/>
                    <a:p>
                      <a:r>
                        <a:rPr lang="fr-FR" dirty="0" smtClean="0"/>
                        <a:t>Encodage</a:t>
                      </a:r>
                      <a:endParaRPr lang="fr-FR" dirty="0"/>
                    </a:p>
                  </a:txBody>
                  <a:tcPr/>
                </a:tc>
                <a:tc>
                  <a:txBody>
                    <a:bodyPr/>
                    <a:lstStyle/>
                    <a:p>
                      <a:pPr algn="ctr"/>
                      <a:r>
                        <a:rPr lang="fr-FR" dirty="0" smtClean="0"/>
                        <a:t>1</a:t>
                      </a:r>
                      <a:endParaRPr lang="fr-FR" dirty="0"/>
                    </a:p>
                  </a:txBody>
                  <a:tcPr anchor="ctr"/>
                </a:tc>
                <a:tc>
                  <a:txBody>
                    <a:bodyPr/>
                    <a:lstStyle/>
                    <a:p>
                      <a:pPr algn="ctr"/>
                      <a:r>
                        <a:rPr lang="fr-FR" dirty="0" smtClean="0"/>
                        <a:t>14</a:t>
                      </a:r>
                      <a:endParaRPr lang="fr-FR" dirty="0"/>
                    </a:p>
                  </a:txBody>
                  <a:tcPr anchor="ctr"/>
                </a:tc>
                <a:tc>
                  <a:txBody>
                    <a:bodyPr/>
                    <a:lstStyle/>
                    <a:p>
                      <a:pPr algn="ctr"/>
                      <a:r>
                        <a:rPr lang="fr-FR" dirty="0" smtClean="0"/>
                        <a:t>13</a:t>
                      </a:r>
                      <a:endParaRPr lang="fr-FR" dirty="0"/>
                    </a:p>
                  </a:txBody>
                  <a:tcPr anchor="ctr"/>
                </a:tc>
                <a:tc>
                  <a:txBody>
                    <a:bodyPr/>
                    <a:lstStyle/>
                    <a:p>
                      <a:pPr algn="ctr"/>
                      <a:r>
                        <a:rPr lang="fr-FR" dirty="0" smtClean="0"/>
                        <a:t>9</a:t>
                      </a:r>
                      <a:endParaRPr lang="fr-FR" dirty="0"/>
                    </a:p>
                  </a:txBody>
                  <a:tcPr anchor="ctr"/>
                </a:tc>
                <a:tc>
                  <a:txBody>
                    <a:bodyPr/>
                    <a:lstStyle/>
                    <a:p>
                      <a:pPr algn="ctr"/>
                      <a:r>
                        <a:rPr lang="fr-FR" dirty="0" smtClean="0"/>
                        <a:t>14</a:t>
                      </a:r>
                      <a:endParaRPr lang="fr-FR" dirty="0"/>
                    </a:p>
                  </a:txBody>
                  <a:tcPr anchor="ctr"/>
                </a:tc>
                <a:tc>
                  <a:txBody>
                    <a:bodyPr/>
                    <a:lstStyle/>
                    <a:p>
                      <a:pPr algn="ctr"/>
                      <a:r>
                        <a:rPr lang="fr-FR" dirty="0" smtClean="0"/>
                        <a:t>20</a:t>
                      </a:r>
                      <a:endParaRPr lang="fr-FR" dirty="0"/>
                    </a:p>
                  </a:txBody>
                  <a:tcPr anchor="ctr"/>
                </a:tc>
                <a:tc>
                  <a:txBody>
                    <a:bodyPr/>
                    <a:lstStyle/>
                    <a:p>
                      <a:pPr algn="ctr"/>
                      <a:r>
                        <a:rPr lang="fr-FR" dirty="0" smtClean="0"/>
                        <a:t>17</a:t>
                      </a:r>
                      <a:endParaRPr lang="fr-FR" dirty="0"/>
                    </a:p>
                  </a:txBody>
                  <a:tcPr anchor="ctr"/>
                </a:tc>
              </a:tr>
              <a:tr h="472591">
                <a:tc>
                  <a:txBody>
                    <a:bodyPr/>
                    <a:lstStyle/>
                    <a:p>
                      <a:r>
                        <a:rPr lang="fr-FR" dirty="0" smtClean="0"/>
                        <a:t>Clé </a:t>
                      </a:r>
                      <a:endParaRPr lang="fr-FR" dirty="0"/>
                    </a:p>
                  </a:txBody>
                  <a:tcPr/>
                </a:tc>
                <a:tc>
                  <a:txBody>
                    <a:bodyPr/>
                    <a:lstStyle/>
                    <a:p>
                      <a:pPr algn="ctr"/>
                      <a:r>
                        <a:rPr lang="fr-FR" dirty="0" smtClean="0"/>
                        <a:t>L</a:t>
                      </a:r>
                      <a:endParaRPr lang="fr-FR" dirty="0"/>
                    </a:p>
                  </a:txBody>
                  <a:tcPr anchor="ctr"/>
                </a:tc>
                <a:tc>
                  <a:txBody>
                    <a:bodyPr/>
                    <a:lstStyle/>
                    <a:p>
                      <a:pPr algn="ctr"/>
                      <a:r>
                        <a:rPr lang="fr-FR" dirty="0" smtClean="0"/>
                        <a:t>L</a:t>
                      </a:r>
                      <a:endParaRPr lang="fr-FR" dirty="0"/>
                    </a:p>
                  </a:txBody>
                  <a:tcPr anchor="ctr"/>
                </a:tc>
                <a:tc>
                  <a:txBody>
                    <a:bodyPr/>
                    <a:lstStyle/>
                    <a:p>
                      <a:pPr algn="ctr"/>
                      <a:r>
                        <a:rPr lang="fr-FR" dirty="0" smtClean="0"/>
                        <a:t>L</a:t>
                      </a:r>
                      <a:endParaRPr lang="fr-FR" dirty="0"/>
                    </a:p>
                  </a:txBody>
                  <a:tcPr anchor="ctr"/>
                </a:tc>
                <a:tc>
                  <a:txBody>
                    <a:bodyPr/>
                    <a:lstStyle/>
                    <a:p>
                      <a:pPr algn="ctr"/>
                      <a:r>
                        <a:rPr lang="fr-FR" dirty="0" smtClean="0"/>
                        <a:t>L</a:t>
                      </a:r>
                      <a:endParaRPr lang="fr-FR" dirty="0"/>
                    </a:p>
                  </a:txBody>
                  <a:tcPr anchor="ctr"/>
                </a:tc>
                <a:tc>
                  <a:txBody>
                    <a:bodyPr/>
                    <a:lstStyle/>
                    <a:p>
                      <a:pPr algn="ctr"/>
                      <a:r>
                        <a:rPr lang="fr-FR" dirty="0" smtClean="0"/>
                        <a:t>L</a:t>
                      </a:r>
                      <a:endParaRPr lang="fr-FR" dirty="0"/>
                    </a:p>
                  </a:txBody>
                  <a:tcPr anchor="ctr"/>
                </a:tc>
                <a:tc>
                  <a:txBody>
                    <a:bodyPr/>
                    <a:lstStyle/>
                    <a:p>
                      <a:pPr algn="ctr"/>
                      <a:r>
                        <a:rPr lang="fr-FR" dirty="0" smtClean="0"/>
                        <a:t>L</a:t>
                      </a:r>
                      <a:endParaRPr lang="fr-FR" dirty="0"/>
                    </a:p>
                  </a:txBody>
                  <a:tcPr anchor="ctr"/>
                </a:tc>
                <a:tc>
                  <a:txBody>
                    <a:bodyPr/>
                    <a:lstStyle/>
                    <a:p>
                      <a:pPr algn="ctr"/>
                      <a:r>
                        <a:rPr lang="fr-FR" dirty="0" smtClean="0"/>
                        <a:t>L</a:t>
                      </a:r>
                      <a:endParaRPr lang="fr-FR" dirty="0"/>
                    </a:p>
                  </a:txBody>
                  <a:tcPr anchor="ctr"/>
                </a:tc>
              </a:tr>
              <a:tr h="472591">
                <a:tc>
                  <a:txBody>
                    <a:bodyPr/>
                    <a:lstStyle/>
                    <a:p>
                      <a:r>
                        <a:rPr lang="fr-FR" dirty="0" smtClean="0"/>
                        <a:t>Encodage de clé</a:t>
                      </a:r>
                      <a:endParaRPr lang="fr-FR" dirty="0"/>
                    </a:p>
                  </a:txBody>
                  <a:tcPr/>
                </a:tc>
                <a:tc>
                  <a:txBody>
                    <a:bodyPr/>
                    <a:lstStyle/>
                    <a:p>
                      <a:pPr algn="ctr"/>
                      <a:r>
                        <a:rPr lang="fr-FR" dirty="0" smtClean="0"/>
                        <a:t>11</a:t>
                      </a:r>
                      <a:endParaRPr lang="fr-FR" dirty="0"/>
                    </a:p>
                  </a:txBody>
                  <a:tcPr anchor="ctr"/>
                </a:tc>
                <a:tc>
                  <a:txBody>
                    <a:bodyPr/>
                    <a:lstStyle/>
                    <a:p>
                      <a:pPr algn="ctr"/>
                      <a:r>
                        <a:rPr lang="fr-FR" dirty="0" smtClean="0"/>
                        <a:t>11</a:t>
                      </a:r>
                      <a:endParaRPr lang="fr-FR" dirty="0"/>
                    </a:p>
                  </a:txBody>
                  <a:tcPr anchor="ctr"/>
                </a:tc>
                <a:tc>
                  <a:txBody>
                    <a:bodyPr/>
                    <a:lstStyle/>
                    <a:p>
                      <a:pPr algn="ctr"/>
                      <a:r>
                        <a:rPr lang="fr-FR" dirty="0" smtClean="0"/>
                        <a:t>11</a:t>
                      </a:r>
                      <a:endParaRPr lang="fr-FR" dirty="0"/>
                    </a:p>
                  </a:txBody>
                  <a:tcPr anchor="ctr"/>
                </a:tc>
                <a:tc>
                  <a:txBody>
                    <a:bodyPr/>
                    <a:lstStyle/>
                    <a:p>
                      <a:pPr algn="ctr"/>
                      <a:r>
                        <a:rPr lang="fr-FR" dirty="0" smtClean="0"/>
                        <a:t>11</a:t>
                      </a:r>
                      <a:endParaRPr lang="fr-FR" dirty="0"/>
                    </a:p>
                  </a:txBody>
                  <a:tcPr anchor="ctr"/>
                </a:tc>
                <a:tc>
                  <a:txBody>
                    <a:bodyPr/>
                    <a:lstStyle/>
                    <a:p>
                      <a:pPr algn="ctr"/>
                      <a:r>
                        <a:rPr lang="fr-FR" dirty="0" smtClean="0"/>
                        <a:t>11</a:t>
                      </a:r>
                      <a:endParaRPr lang="fr-FR" dirty="0"/>
                    </a:p>
                  </a:txBody>
                  <a:tcPr anchor="ctr"/>
                </a:tc>
                <a:tc>
                  <a:txBody>
                    <a:bodyPr/>
                    <a:lstStyle/>
                    <a:p>
                      <a:pPr algn="ctr"/>
                      <a:r>
                        <a:rPr lang="fr-FR" dirty="0" smtClean="0"/>
                        <a:t>11</a:t>
                      </a:r>
                      <a:endParaRPr lang="fr-FR" dirty="0"/>
                    </a:p>
                  </a:txBody>
                  <a:tcPr anchor="ctr"/>
                </a:tc>
                <a:tc>
                  <a:txBody>
                    <a:bodyPr/>
                    <a:lstStyle/>
                    <a:p>
                      <a:pPr algn="ctr"/>
                      <a:r>
                        <a:rPr lang="fr-FR" dirty="0" smtClean="0"/>
                        <a:t>11</a:t>
                      </a:r>
                      <a:endParaRPr lang="fr-FR" dirty="0"/>
                    </a:p>
                  </a:txBody>
                  <a:tcPr anchor="ctr"/>
                </a:tc>
              </a:tr>
              <a:tr h="472591">
                <a:tc>
                  <a:txBody>
                    <a:bodyPr/>
                    <a:lstStyle/>
                    <a:p>
                      <a:r>
                        <a:rPr lang="fr-FR" dirty="0" err="1" smtClean="0"/>
                        <a:t>E</a:t>
                      </a:r>
                      <a:r>
                        <a:rPr lang="fr-FR" baseline="-25000" dirty="0" err="1" smtClean="0"/>
                        <a:t>k</a:t>
                      </a:r>
                      <a:r>
                        <a:rPr lang="fr-FR" dirty="0" smtClean="0"/>
                        <a:t>(x) = (</a:t>
                      </a:r>
                      <a:r>
                        <a:rPr lang="fr-FR" dirty="0" err="1" smtClean="0"/>
                        <a:t>x+k</a:t>
                      </a:r>
                      <a:r>
                        <a:rPr lang="fr-FR" dirty="0" smtClean="0"/>
                        <a:t>)mod26</a:t>
                      </a:r>
                      <a:endParaRPr lang="fr-FR" dirty="0"/>
                    </a:p>
                  </a:txBody>
                  <a:tcPr/>
                </a:tc>
                <a:tc>
                  <a:txBody>
                    <a:bodyPr/>
                    <a:lstStyle/>
                    <a:p>
                      <a:pPr algn="ctr"/>
                      <a:r>
                        <a:rPr lang="fr-FR" dirty="0" smtClean="0"/>
                        <a:t>12</a:t>
                      </a:r>
                      <a:endParaRPr lang="fr-FR" dirty="0"/>
                    </a:p>
                  </a:txBody>
                  <a:tcPr anchor="ctr"/>
                </a:tc>
                <a:tc>
                  <a:txBody>
                    <a:bodyPr/>
                    <a:lstStyle/>
                    <a:p>
                      <a:pPr algn="ctr"/>
                      <a:r>
                        <a:rPr lang="fr-FR" dirty="0" smtClean="0"/>
                        <a:t>25</a:t>
                      </a:r>
                      <a:endParaRPr lang="fr-FR" dirty="0"/>
                    </a:p>
                  </a:txBody>
                  <a:tcPr anchor="ctr"/>
                </a:tc>
                <a:tc>
                  <a:txBody>
                    <a:bodyPr/>
                    <a:lstStyle/>
                    <a:p>
                      <a:pPr algn="ctr"/>
                      <a:r>
                        <a:rPr lang="fr-FR" dirty="0" smtClean="0"/>
                        <a:t>24</a:t>
                      </a:r>
                      <a:endParaRPr lang="fr-FR" dirty="0"/>
                    </a:p>
                  </a:txBody>
                  <a:tcPr anchor="ctr"/>
                </a:tc>
                <a:tc>
                  <a:txBody>
                    <a:bodyPr/>
                    <a:lstStyle/>
                    <a:p>
                      <a:pPr algn="ctr"/>
                      <a:r>
                        <a:rPr lang="fr-FR" dirty="0" smtClean="0"/>
                        <a:t>20</a:t>
                      </a:r>
                      <a:endParaRPr lang="fr-FR" dirty="0"/>
                    </a:p>
                  </a:txBody>
                  <a:tcPr anchor="ctr"/>
                </a:tc>
                <a:tc>
                  <a:txBody>
                    <a:bodyPr/>
                    <a:lstStyle/>
                    <a:p>
                      <a:pPr algn="ctr"/>
                      <a:r>
                        <a:rPr lang="fr-FR" dirty="0" smtClean="0"/>
                        <a:t>25</a:t>
                      </a:r>
                      <a:endParaRPr lang="fr-FR" dirty="0"/>
                    </a:p>
                  </a:txBody>
                  <a:tcPr anchor="ctr"/>
                </a:tc>
                <a:tc>
                  <a:txBody>
                    <a:bodyPr/>
                    <a:lstStyle/>
                    <a:p>
                      <a:pPr algn="ctr"/>
                      <a:r>
                        <a:rPr lang="fr-FR" dirty="0" smtClean="0">
                          <a:solidFill>
                            <a:srgbClr val="FF0000"/>
                          </a:solidFill>
                          <a:latin typeface="+mn-lt"/>
                        </a:rPr>
                        <a:t>31 </a:t>
                      </a:r>
                      <a:r>
                        <a:rPr lang="fr-FR" dirty="0" smtClean="0">
                          <a:solidFill>
                            <a:srgbClr val="FF0000"/>
                          </a:solidFill>
                          <a:latin typeface="+mn-lt"/>
                          <a:cs typeface="Arial" panose="020B0604020202020204" pitchFamily="34" charset="0"/>
                        </a:rPr>
                        <a:t>≡ 5</a:t>
                      </a:r>
                      <a:endParaRPr lang="fr-FR" dirty="0">
                        <a:solidFill>
                          <a:srgbClr val="FF0000"/>
                        </a:solidFill>
                        <a:latin typeface="+mn-lt"/>
                      </a:endParaRPr>
                    </a:p>
                  </a:txBody>
                  <a:tcPr anchor="ctr"/>
                </a:tc>
                <a:tc>
                  <a:txBody>
                    <a:bodyPr/>
                    <a:lstStyle/>
                    <a:p>
                      <a:pPr algn="ctr"/>
                      <a:r>
                        <a:rPr lang="fr-FR" dirty="0" smtClean="0">
                          <a:solidFill>
                            <a:srgbClr val="FF0000"/>
                          </a:solidFill>
                        </a:rPr>
                        <a:t>28 </a:t>
                      </a:r>
                      <a:r>
                        <a:rPr lang="fr-FR" dirty="0" smtClean="0">
                          <a:solidFill>
                            <a:srgbClr val="FF0000"/>
                          </a:solidFill>
                          <a:latin typeface="+mn-lt"/>
                          <a:cs typeface="Arial" panose="020B0604020202020204" pitchFamily="34" charset="0"/>
                        </a:rPr>
                        <a:t>≡ 2</a:t>
                      </a:r>
                      <a:endParaRPr lang="fr-FR" dirty="0">
                        <a:solidFill>
                          <a:srgbClr val="FF0000"/>
                        </a:solidFill>
                      </a:endParaRPr>
                    </a:p>
                  </a:txBody>
                  <a:tcPr anchor="ctr"/>
                </a:tc>
              </a:tr>
              <a:tr h="472591">
                <a:tc>
                  <a:txBody>
                    <a:bodyPr/>
                    <a:lstStyle/>
                    <a:p>
                      <a:r>
                        <a:rPr lang="fr-FR" dirty="0" smtClean="0"/>
                        <a:t>Message chiffré</a:t>
                      </a:r>
                      <a:endParaRPr lang="fr-FR" dirty="0"/>
                    </a:p>
                  </a:txBody>
                  <a:tcPr/>
                </a:tc>
                <a:tc>
                  <a:txBody>
                    <a:bodyPr/>
                    <a:lstStyle/>
                    <a:p>
                      <a:pPr algn="ctr"/>
                      <a:r>
                        <a:rPr lang="fr-FR" dirty="0" smtClean="0"/>
                        <a:t>M</a:t>
                      </a:r>
                      <a:endParaRPr lang="fr-FR" dirty="0"/>
                    </a:p>
                  </a:txBody>
                  <a:tcPr anchor="ctr"/>
                </a:tc>
                <a:tc>
                  <a:txBody>
                    <a:bodyPr/>
                    <a:lstStyle/>
                    <a:p>
                      <a:pPr algn="ctr"/>
                      <a:r>
                        <a:rPr lang="fr-FR" dirty="0" smtClean="0"/>
                        <a:t>Z</a:t>
                      </a:r>
                      <a:endParaRPr lang="fr-FR" dirty="0"/>
                    </a:p>
                  </a:txBody>
                  <a:tcPr anchor="ctr"/>
                </a:tc>
                <a:tc>
                  <a:txBody>
                    <a:bodyPr/>
                    <a:lstStyle/>
                    <a:p>
                      <a:pPr algn="ctr"/>
                      <a:r>
                        <a:rPr lang="fr-FR" dirty="0" smtClean="0"/>
                        <a:t>Y</a:t>
                      </a:r>
                      <a:endParaRPr lang="fr-FR" dirty="0"/>
                    </a:p>
                  </a:txBody>
                  <a:tcPr anchor="ctr"/>
                </a:tc>
                <a:tc>
                  <a:txBody>
                    <a:bodyPr/>
                    <a:lstStyle/>
                    <a:p>
                      <a:pPr algn="ctr"/>
                      <a:r>
                        <a:rPr lang="fr-FR" dirty="0" smtClean="0"/>
                        <a:t>U</a:t>
                      </a:r>
                      <a:endParaRPr lang="fr-FR" dirty="0"/>
                    </a:p>
                  </a:txBody>
                  <a:tcPr anchor="ctr"/>
                </a:tc>
                <a:tc>
                  <a:txBody>
                    <a:bodyPr/>
                    <a:lstStyle/>
                    <a:p>
                      <a:pPr algn="ctr"/>
                      <a:r>
                        <a:rPr lang="fr-FR" dirty="0" smtClean="0"/>
                        <a:t>Z</a:t>
                      </a:r>
                      <a:endParaRPr lang="fr-FR" dirty="0"/>
                    </a:p>
                  </a:txBody>
                  <a:tcPr anchor="ctr"/>
                </a:tc>
                <a:tc>
                  <a:txBody>
                    <a:bodyPr/>
                    <a:lstStyle/>
                    <a:p>
                      <a:pPr algn="ctr"/>
                      <a:r>
                        <a:rPr lang="fr-FR" dirty="0" smtClean="0"/>
                        <a:t>F</a:t>
                      </a:r>
                      <a:endParaRPr lang="fr-FR" dirty="0"/>
                    </a:p>
                  </a:txBody>
                  <a:tcPr anchor="ctr"/>
                </a:tc>
                <a:tc>
                  <a:txBody>
                    <a:bodyPr/>
                    <a:lstStyle/>
                    <a:p>
                      <a:pPr algn="ctr"/>
                      <a:r>
                        <a:rPr lang="fr-FR" dirty="0" smtClean="0"/>
                        <a:t>C</a:t>
                      </a:r>
                      <a:endParaRPr lang="fr-FR" dirty="0"/>
                    </a:p>
                  </a:txBody>
                  <a:tcPr anchor="ctr"/>
                </a:tc>
              </a:tr>
            </a:tbl>
          </a:graphicData>
        </a:graphic>
      </p:graphicFrame>
      <p:grpSp>
        <p:nvGrpSpPr>
          <p:cNvPr id="3" name="Groupe 2"/>
          <p:cNvGrpSpPr/>
          <p:nvPr/>
        </p:nvGrpSpPr>
        <p:grpSpPr>
          <a:xfrm>
            <a:off x="201121" y="3936680"/>
            <a:ext cx="11765367" cy="2547369"/>
            <a:chOff x="201121" y="3936680"/>
            <a:chExt cx="11765367" cy="2547369"/>
          </a:xfrm>
        </p:grpSpPr>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022" y="3940535"/>
              <a:ext cx="786493" cy="828902"/>
            </a:xfrm>
            <a:prstGeom prst="rect">
              <a:avLst/>
            </a:prstGeom>
          </p:spPr>
        </p:pic>
        <p:sp>
          <p:nvSpPr>
            <p:cNvPr id="7" name="ZoneTexte 6"/>
            <p:cNvSpPr txBox="1"/>
            <p:nvPr/>
          </p:nvSpPr>
          <p:spPr>
            <a:xfrm>
              <a:off x="599468" y="4916483"/>
              <a:ext cx="1109599" cy="369332"/>
            </a:xfrm>
            <a:prstGeom prst="rect">
              <a:avLst/>
            </a:prstGeom>
            <a:noFill/>
          </p:spPr>
          <p:txBody>
            <a:bodyPr wrap="none" rtlCol="0">
              <a:spAutoFit/>
            </a:bodyPr>
            <a:lstStyle/>
            <a:p>
              <a:r>
                <a:rPr lang="fr-FR" dirty="0" smtClean="0"/>
                <a:t>BONJOUR</a:t>
              </a:r>
              <a:endParaRPr lang="fr-FR" dirty="0"/>
            </a:p>
          </p:txBody>
        </p:sp>
        <p:cxnSp>
          <p:nvCxnSpPr>
            <p:cNvPr id="12" name="Connecteur droit avec flèche 11"/>
            <p:cNvCxnSpPr>
              <a:stCxn id="7" idx="2"/>
            </p:cNvCxnSpPr>
            <p:nvPr/>
          </p:nvCxnSpPr>
          <p:spPr>
            <a:xfrm flipH="1">
              <a:off x="1154267" y="5285815"/>
              <a:ext cx="1" cy="7557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ZoneTexte 16"/>
            <p:cNvSpPr txBox="1"/>
            <p:nvPr/>
          </p:nvSpPr>
          <p:spPr>
            <a:xfrm>
              <a:off x="201121" y="6114717"/>
              <a:ext cx="1906291" cy="369332"/>
            </a:xfrm>
            <a:prstGeom prst="rect">
              <a:avLst/>
            </a:prstGeom>
            <a:noFill/>
          </p:spPr>
          <p:txBody>
            <a:bodyPr wrap="none" rtlCol="0">
              <a:spAutoFit/>
            </a:bodyPr>
            <a:lstStyle/>
            <a:p>
              <a:r>
                <a:rPr lang="fr-FR" dirty="0" smtClean="0"/>
                <a:t>1 14 13 9 14 20 17</a:t>
              </a:r>
              <a:endParaRPr lang="fr-FR" dirty="0"/>
            </a:p>
          </p:txBody>
        </p:sp>
        <p:cxnSp>
          <p:nvCxnSpPr>
            <p:cNvPr id="18" name="Connecteur droit avec flèche 17"/>
            <p:cNvCxnSpPr>
              <a:stCxn id="17" idx="3"/>
            </p:cNvCxnSpPr>
            <p:nvPr/>
          </p:nvCxnSpPr>
          <p:spPr>
            <a:xfrm>
              <a:off x="2107412" y="6299383"/>
              <a:ext cx="13760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9" name="ZoneTexte 18"/>
            <p:cNvSpPr txBox="1"/>
            <p:nvPr/>
          </p:nvSpPr>
          <p:spPr>
            <a:xfrm>
              <a:off x="3506944" y="6114717"/>
              <a:ext cx="1906291" cy="369332"/>
            </a:xfrm>
            <a:prstGeom prst="rect">
              <a:avLst/>
            </a:prstGeom>
            <a:noFill/>
          </p:spPr>
          <p:txBody>
            <a:bodyPr wrap="none" rtlCol="0">
              <a:spAutoFit/>
            </a:bodyPr>
            <a:lstStyle/>
            <a:p>
              <a:r>
                <a:rPr lang="fr-FR" dirty="0" smtClean="0"/>
                <a:t>12 25 24 20 25 5 2</a:t>
              </a:r>
              <a:endParaRPr lang="fr-FR" dirty="0"/>
            </a:p>
          </p:txBody>
        </p:sp>
        <p:cxnSp>
          <p:nvCxnSpPr>
            <p:cNvPr id="20" name="Connecteur droit avec flèche 19"/>
            <p:cNvCxnSpPr>
              <a:stCxn id="19" idx="0"/>
            </p:cNvCxnSpPr>
            <p:nvPr/>
          </p:nvCxnSpPr>
          <p:spPr>
            <a:xfrm flipH="1" flipV="1">
              <a:off x="4460089" y="5214429"/>
              <a:ext cx="1" cy="9002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p:cNvSpPr txBox="1"/>
            <p:nvPr/>
          </p:nvSpPr>
          <p:spPr>
            <a:xfrm>
              <a:off x="3905289" y="4919996"/>
              <a:ext cx="1082732" cy="369332"/>
            </a:xfrm>
            <a:prstGeom prst="rect">
              <a:avLst/>
            </a:prstGeom>
            <a:noFill/>
          </p:spPr>
          <p:txBody>
            <a:bodyPr wrap="none" rtlCol="0">
              <a:spAutoFit/>
            </a:bodyPr>
            <a:lstStyle/>
            <a:p>
              <a:r>
                <a:rPr lang="fr-FR" dirty="0" smtClean="0"/>
                <a:t>MZYUZFC</a:t>
              </a:r>
              <a:endParaRPr lang="fr-FR" dirty="0"/>
            </a:p>
          </p:txBody>
        </p:sp>
        <p:sp>
          <p:nvSpPr>
            <p:cNvPr id="25" name="Cylindre 24"/>
            <p:cNvSpPr/>
            <p:nvPr/>
          </p:nvSpPr>
          <p:spPr>
            <a:xfrm>
              <a:off x="5945793" y="4176003"/>
              <a:ext cx="238433" cy="1888281"/>
            </a:xfrm>
            <a:prstGeom prst="can">
              <a:avLst/>
            </a:prstGeom>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6750044" y="6114717"/>
              <a:ext cx="1906291" cy="369332"/>
            </a:xfrm>
            <a:prstGeom prst="rect">
              <a:avLst/>
            </a:prstGeom>
            <a:noFill/>
          </p:spPr>
          <p:txBody>
            <a:bodyPr wrap="none" rtlCol="0">
              <a:spAutoFit/>
            </a:bodyPr>
            <a:lstStyle/>
            <a:p>
              <a:r>
                <a:rPr lang="fr-FR" dirty="0" smtClean="0"/>
                <a:t>12 25 24 20 25 5 2</a:t>
              </a:r>
              <a:endParaRPr lang="fr-FR" dirty="0"/>
            </a:p>
          </p:txBody>
        </p:sp>
        <p:sp>
          <p:nvSpPr>
            <p:cNvPr id="28" name="ZoneTexte 27"/>
            <p:cNvSpPr txBox="1"/>
            <p:nvPr/>
          </p:nvSpPr>
          <p:spPr>
            <a:xfrm>
              <a:off x="7148389" y="4919996"/>
              <a:ext cx="1082732" cy="369332"/>
            </a:xfrm>
            <a:prstGeom prst="rect">
              <a:avLst/>
            </a:prstGeom>
            <a:noFill/>
          </p:spPr>
          <p:txBody>
            <a:bodyPr wrap="none" rtlCol="0">
              <a:spAutoFit/>
            </a:bodyPr>
            <a:lstStyle/>
            <a:p>
              <a:r>
                <a:rPr lang="fr-FR" dirty="0" smtClean="0"/>
                <a:t>MZYUZFC</a:t>
              </a:r>
              <a:endParaRPr lang="fr-FR" dirty="0"/>
            </a:p>
          </p:txBody>
        </p:sp>
        <p:cxnSp>
          <p:nvCxnSpPr>
            <p:cNvPr id="29" name="Connecteur droit avec flèche 28"/>
            <p:cNvCxnSpPr/>
            <p:nvPr/>
          </p:nvCxnSpPr>
          <p:spPr>
            <a:xfrm>
              <a:off x="8704210" y="6275224"/>
              <a:ext cx="13760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0" name="Imag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0891" y="3936680"/>
              <a:ext cx="786493" cy="832757"/>
            </a:xfrm>
            <a:prstGeom prst="rect">
              <a:avLst/>
            </a:prstGeom>
          </p:spPr>
        </p:pic>
        <p:cxnSp>
          <p:nvCxnSpPr>
            <p:cNvPr id="31" name="Connecteur droit avec flèche 30"/>
            <p:cNvCxnSpPr/>
            <p:nvPr/>
          </p:nvCxnSpPr>
          <p:spPr>
            <a:xfrm flipH="1" flipV="1">
              <a:off x="10980000" y="5315695"/>
              <a:ext cx="0" cy="7585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p:cNvSpPr txBox="1"/>
            <p:nvPr/>
          </p:nvSpPr>
          <p:spPr>
            <a:xfrm>
              <a:off x="10060197" y="6053398"/>
              <a:ext cx="1906291" cy="369332"/>
            </a:xfrm>
            <a:prstGeom prst="rect">
              <a:avLst/>
            </a:prstGeom>
            <a:noFill/>
          </p:spPr>
          <p:txBody>
            <a:bodyPr wrap="none" rtlCol="0">
              <a:spAutoFit/>
            </a:bodyPr>
            <a:lstStyle/>
            <a:p>
              <a:r>
                <a:rPr lang="fr-FR" dirty="0" smtClean="0"/>
                <a:t>1 14 13 9 14 20 17</a:t>
              </a:r>
              <a:endParaRPr lang="fr-FR" dirty="0"/>
            </a:p>
          </p:txBody>
        </p:sp>
        <p:sp>
          <p:nvSpPr>
            <p:cNvPr id="33" name="ZoneTexte 32"/>
            <p:cNvSpPr txBox="1"/>
            <p:nvPr/>
          </p:nvSpPr>
          <p:spPr>
            <a:xfrm>
              <a:off x="10419063" y="4935477"/>
              <a:ext cx="1109599" cy="369332"/>
            </a:xfrm>
            <a:prstGeom prst="rect">
              <a:avLst/>
            </a:prstGeom>
            <a:noFill/>
          </p:spPr>
          <p:txBody>
            <a:bodyPr wrap="none" rtlCol="0">
              <a:spAutoFit/>
            </a:bodyPr>
            <a:lstStyle/>
            <a:p>
              <a:r>
                <a:rPr lang="fr-FR" dirty="0" smtClean="0"/>
                <a:t>BONJOUR</a:t>
              </a:r>
              <a:endParaRPr lang="fr-FR" dirty="0"/>
            </a:p>
          </p:txBody>
        </p:sp>
        <p:cxnSp>
          <p:nvCxnSpPr>
            <p:cNvPr id="34" name="Connecteur droit avec flèche 33"/>
            <p:cNvCxnSpPr/>
            <p:nvPr/>
          </p:nvCxnSpPr>
          <p:spPr>
            <a:xfrm flipH="1">
              <a:off x="7695745" y="5324144"/>
              <a:ext cx="1" cy="7557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Connecteur droit avec flèche 37"/>
            <p:cNvCxnSpPr/>
            <p:nvPr/>
          </p:nvCxnSpPr>
          <p:spPr>
            <a:xfrm>
              <a:off x="5020679" y="5104662"/>
              <a:ext cx="2160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581162" y="5837718"/>
              <a:ext cx="367408" cy="369332"/>
            </a:xfrm>
            <a:prstGeom prst="rect">
              <a:avLst/>
            </a:prstGeom>
          </p:spPr>
          <p:txBody>
            <a:bodyPr wrap="none">
              <a:spAutoFit/>
            </a:bodyPr>
            <a:lstStyle/>
            <a:p>
              <a:r>
                <a:rPr lang="fr-FR" dirty="0" err="1"/>
                <a:t>E</a:t>
              </a:r>
              <a:r>
                <a:rPr lang="fr-FR" baseline="-25000" dirty="0" err="1"/>
                <a:t>k</a:t>
              </a:r>
              <a:endParaRPr lang="fr-FR" dirty="0"/>
            </a:p>
          </p:txBody>
        </p:sp>
        <p:sp>
          <p:nvSpPr>
            <p:cNvPr id="40" name="Rectangle 39"/>
            <p:cNvSpPr/>
            <p:nvPr/>
          </p:nvSpPr>
          <p:spPr>
            <a:xfrm>
              <a:off x="9159333" y="5824247"/>
              <a:ext cx="397866" cy="369332"/>
            </a:xfrm>
            <a:prstGeom prst="rect">
              <a:avLst/>
            </a:prstGeom>
          </p:spPr>
          <p:txBody>
            <a:bodyPr wrap="none">
              <a:spAutoFit/>
            </a:bodyPr>
            <a:lstStyle/>
            <a:p>
              <a:r>
                <a:rPr lang="fr-FR" dirty="0" err="1" smtClean="0"/>
                <a:t>D</a:t>
              </a:r>
              <a:r>
                <a:rPr lang="fr-FR" baseline="-25000" dirty="0" err="1" smtClean="0"/>
                <a:t>k</a:t>
              </a:r>
              <a:endParaRPr lang="fr-FR" dirty="0"/>
            </a:p>
          </p:txBody>
        </p:sp>
      </p:grpSp>
      <p:sp>
        <p:nvSpPr>
          <p:cNvPr id="5" name="Espace réservé du numéro de diapositive 4"/>
          <p:cNvSpPr>
            <a:spLocks noGrp="1"/>
          </p:cNvSpPr>
          <p:nvPr>
            <p:ph type="sldNum" sz="quarter" idx="12"/>
          </p:nvPr>
        </p:nvSpPr>
        <p:spPr/>
        <p:txBody>
          <a:bodyPr/>
          <a:lstStyle/>
          <a:p>
            <a:fld id="{6951A42B-171D-4B94-AECE-9A114FAB7514}" type="slidenum">
              <a:rPr lang="fr-FR" smtClean="0"/>
              <a:t>20</a:t>
            </a:fld>
            <a:endParaRPr lang="fr-FR"/>
          </a:p>
        </p:txBody>
      </p:sp>
    </p:spTree>
    <p:extLst>
      <p:ext uri="{BB962C8B-B14F-4D97-AF65-F5344CB8AC3E}">
        <p14:creationId xmlns:p14="http://schemas.microsoft.com/office/powerpoint/2010/main" val="65134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La cryptanalyse de chiffrement de césar</a:t>
            </a:r>
            <a:endParaRPr lang="fr-FR" dirty="0"/>
          </a:p>
        </p:txBody>
      </p:sp>
      <p:sp>
        <p:nvSpPr>
          <p:cNvPr id="3" name="Espace réservé du contenu 2"/>
          <p:cNvSpPr>
            <a:spLocks noGrp="1"/>
          </p:cNvSpPr>
          <p:nvPr>
            <p:ph idx="1"/>
          </p:nvPr>
        </p:nvSpPr>
        <p:spPr>
          <a:xfrm>
            <a:off x="289560" y="805753"/>
            <a:ext cx="11673840" cy="2557934"/>
          </a:xfrm>
        </p:spPr>
        <p:txBody>
          <a:bodyPr>
            <a:normAutofit fontScale="92500" lnSpcReduction="20000"/>
          </a:bodyPr>
          <a:lstStyle/>
          <a:p>
            <a:pPr marL="0" indent="0">
              <a:buNone/>
            </a:pPr>
            <a:r>
              <a:rPr lang="fr-FR" sz="4300" b="1" dirty="0" smtClean="0">
                <a:sym typeface="Wingdings" panose="05000000000000000000" pitchFamily="2" charset="2"/>
              </a:rPr>
              <a:t>Force brute </a:t>
            </a:r>
            <a:endParaRPr lang="fr-FR" sz="4300" dirty="0">
              <a:sym typeface="Wingdings" panose="05000000000000000000" pitchFamily="2" charset="2"/>
            </a:endParaRPr>
          </a:p>
          <a:p>
            <a:pPr marL="0" indent="0">
              <a:buNone/>
            </a:pPr>
            <a:r>
              <a:rPr lang="fr-FR" dirty="0" smtClean="0">
                <a:sym typeface="Wingdings" panose="05000000000000000000" pitchFamily="2" charset="2"/>
              </a:rPr>
              <a:t>Recherche exhaustive des clés</a:t>
            </a:r>
            <a:endParaRPr lang="fr-FR" dirty="0">
              <a:sym typeface="Wingdings" panose="05000000000000000000" pitchFamily="2" charset="2"/>
            </a:endParaRPr>
          </a:p>
          <a:p>
            <a:r>
              <a:rPr lang="fr-FR" dirty="0" smtClean="0">
                <a:sym typeface="Wingdings" panose="05000000000000000000" pitchFamily="2" charset="2"/>
              </a:rPr>
              <a:t>Espace de clés de chiffrement de César :</a:t>
            </a:r>
          </a:p>
          <a:p>
            <a:pPr lvl="1"/>
            <a:r>
              <a:rPr lang="fr-FR" dirty="0">
                <a:sym typeface="Wingdings" panose="05000000000000000000" pitchFamily="2" charset="2"/>
              </a:rPr>
              <a:t>Il existe 26 clés possibles</a:t>
            </a:r>
            <a:r>
              <a:rPr lang="fr-FR" dirty="0" smtClean="0">
                <a:sym typeface="Wingdings" panose="05000000000000000000" pitchFamily="2" charset="2"/>
              </a:rPr>
              <a:t>.</a:t>
            </a:r>
          </a:p>
          <a:p>
            <a:pPr lvl="1"/>
            <a:r>
              <a:rPr lang="fr-FR" dirty="0" smtClean="0">
                <a:sym typeface="Wingdings" panose="05000000000000000000" pitchFamily="2" charset="2"/>
              </a:rPr>
              <a:t>Le pire des cas c’est d’essayer les 26 clés possibles.</a:t>
            </a:r>
          </a:p>
          <a:p>
            <a:pPr fontAlgn="ctr"/>
            <a:r>
              <a:rPr lang="fr-FR" dirty="0" smtClean="0">
                <a:sym typeface="Wingdings" panose="05000000000000000000" pitchFamily="2" charset="2"/>
              </a:rPr>
              <a:t>Exemple : c =  </a:t>
            </a:r>
            <a:r>
              <a:rPr lang="fr-FR" b="1" dirty="0" smtClean="0"/>
              <a:t>MZYUZFC</a:t>
            </a:r>
            <a:endParaRPr lang="fr-FR" dirty="0"/>
          </a:p>
          <a:p>
            <a:pPr marL="0" indent="0">
              <a:buNone/>
            </a:pPr>
            <a:endParaRPr lang="fr-FR" dirty="0" smtClean="0">
              <a:sym typeface="Wingdings" panose="05000000000000000000" pitchFamily="2" charset="2"/>
            </a:endParaRPr>
          </a:p>
          <a:p>
            <a:pPr marL="0" indent="0">
              <a:buNone/>
            </a:pPr>
            <a:endParaRPr lang="fr-FR" dirty="0" smtClean="0">
              <a:sym typeface="Wingdings" panose="05000000000000000000" pitchFamily="2" charset="2"/>
            </a:endParaRPr>
          </a:p>
        </p:txBody>
      </p:sp>
      <mc:AlternateContent xmlns:mc="http://schemas.openxmlformats.org/markup-compatibility/2006" xmlns:a14="http://schemas.microsoft.com/office/drawing/2010/main">
        <mc:Choice Requires="a14">
          <p:sp>
            <p:nvSpPr>
              <p:cNvPr id="4" name="ZoneTexte 3"/>
              <p:cNvSpPr txBox="1"/>
              <p:nvPr/>
            </p:nvSpPr>
            <p:spPr>
              <a:xfrm>
                <a:off x="7010327" y="1663771"/>
                <a:ext cx="277018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1" i="1" smtClean="0">
                          <a:latin typeface="Cambria Math" panose="02040503050406030204" pitchFamily="18" charset="0"/>
                        </a:rPr>
                        <m:t>𝑲</m:t>
                      </m:r>
                      <m:r>
                        <a:rPr lang="fr-FR" sz="2800" b="1" i="1" smtClean="0">
                          <a:latin typeface="Cambria Math" panose="02040503050406030204" pitchFamily="18" charset="0"/>
                        </a:rPr>
                        <m:t> ∈</m:t>
                      </m:r>
                      <m:r>
                        <a:rPr lang="fr-FR" sz="2400" i="1">
                          <a:latin typeface="Cambria Math" panose="02040503050406030204" pitchFamily="18" charset="0"/>
                          <a:ea typeface="Cambria Math" panose="02040503050406030204" pitchFamily="18" charset="0"/>
                        </a:rPr>
                        <m:t>ℤ</m:t>
                      </m:r>
                      <m:r>
                        <a:rPr lang="fr-FR" sz="2400" i="1" baseline="-25000">
                          <a:latin typeface="Cambria Math" panose="02040503050406030204" pitchFamily="18" charset="0"/>
                          <a:ea typeface="Cambria Math" panose="02040503050406030204" pitchFamily="18" charset="0"/>
                        </a:rPr>
                        <m:t>26</m:t>
                      </m:r>
                      <m:r>
                        <a:rPr lang="fr-FR" sz="2400"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{0,1,…,25}</m:t>
                      </m:r>
                    </m:oMath>
                  </m:oMathPara>
                </a14:m>
                <a:endParaRPr lang="fr-FR" sz="2400" b="1" dirty="0"/>
              </a:p>
            </p:txBody>
          </p:sp>
        </mc:Choice>
        <mc:Fallback xmlns="">
          <p:sp>
            <p:nvSpPr>
              <p:cNvPr id="4" name="ZoneTexte 3"/>
              <p:cNvSpPr txBox="1">
                <a:spLocks noRot="1" noChangeAspect="1" noMove="1" noResize="1" noEditPoints="1" noAdjustHandles="1" noChangeArrowheads="1" noChangeShapeType="1" noTextEdit="1"/>
              </p:cNvSpPr>
              <p:nvPr/>
            </p:nvSpPr>
            <p:spPr>
              <a:xfrm>
                <a:off x="7010327" y="1663771"/>
                <a:ext cx="2770181" cy="420949"/>
              </a:xfrm>
              <a:prstGeom prst="rect">
                <a:avLst/>
              </a:prstGeom>
              <a:blipFill rotWithShape="0">
                <a:blip r:embed="rId3"/>
                <a:stretch>
                  <a:fillRect/>
                </a:stretch>
              </a:blipFill>
            </p:spPr>
            <p:txBody>
              <a:bodyPr/>
              <a:lstStyle/>
              <a:p>
                <a:r>
                  <a:rPr lang="fr-FR">
                    <a:noFill/>
                  </a:rPr>
                  <a:t> </a:t>
                </a:r>
              </a:p>
            </p:txBody>
          </p:sp>
        </mc:Fallback>
      </mc:AlternateContent>
      <p:sp>
        <p:nvSpPr>
          <p:cNvPr id="6" name="Espace réservé du contenu 2"/>
          <p:cNvSpPr txBox="1">
            <a:spLocks/>
          </p:cNvSpPr>
          <p:nvPr/>
        </p:nvSpPr>
        <p:spPr>
          <a:xfrm>
            <a:off x="289560" y="3363686"/>
            <a:ext cx="11673840" cy="2797627"/>
          </a:xfrm>
          <a:prstGeom prst="rect">
            <a:avLst/>
          </a:prstGeom>
        </p:spPr>
        <p:txBody>
          <a:bodyPr vert="horz" lIns="91440" tIns="45720" rIns="91440" bIns="45720" numCol="2"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smtClean="0">
                <a:sym typeface="Wingdings" panose="05000000000000000000" pitchFamily="2" charset="2"/>
              </a:rPr>
              <a:t>K=1 </a:t>
            </a:r>
            <a:r>
              <a:rPr lang="fr-FR" dirty="0">
                <a:sym typeface="Wingdings" panose="05000000000000000000" pitchFamily="2" charset="2"/>
              </a:rPr>
              <a:t> </a:t>
            </a:r>
            <a:r>
              <a:rPr lang="fr-FR" dirty="0" smtClean="0">
                <a:sym typeface="Wingdings" panose="05000000000000000000" pitchFamily="2" charset="2"/>
              </a:rPr>
              <a:t>D</a:t>
            </a:r>
            <a:r>
              <a:rPr lang="fr-FR" baseline="-25000" dirty="0" smtClean="0">
                <a:sym typeface="Wingdings" panose="05000000000000000000" pitchFamily="2" charset="2"/>
              </a:rPr>
              <a:t>1</a:t>
            </a:r>
            <a:r>
              <a:rPr lang="fr-FR" dirty="0" smtClean="0">
                <a:sym typeface="Wingdings" panose="05000000000000000000" pitchFamily="2" charset="2"/>
              </a:rPr>
              <a:t>(c</a:t>
            </a:r>
            <a:r>
              <a:rPr lang="fr-FR" dirty="0">
                <a:sym typeface="Wingdings" panose="05000000000000000000" pitchFamily="2" charset="2"/>
              </a:rPr>
              <a:t>) = </a:t>
            </a:r>
            <a:r>
              <a:rPr lang="fr-FR" dirty="0"/>
              <a:t>LYXTYEB</a:t>
            </a:r>
            <a:endParaRPr lang="fr-FR" dirty="0">
              <a:sym typeface="Wingdings" panose="05000000000000000000" pitchFamily="2" charset="2"/>
            </a:endParaRPr>
          </a:p>
          <a:p>
            <a:pPr marL="0" indent="0">
              <a:buNone/>
            </a:pPr>
            <a:r>
              <a:rPr lang="fr-FR" dirty="0" smtClean="0">
                <a:sym typeface="Wingdings" panose="05000000000000000000" pitchFamily="2" charset="2"/>
              </a:rPr>
              <a:t>K=2  D</a:t>
            </a:r>
            <a:r>
              <a:rPr lang="fr-FR" baseline="-25000" dirty="0" smtClean="0">
                <a:sym typeface="Wingdings" panose="05000000000000000000" pitchFamily="2" charset="2"/>
              </a:rPr>
              <a:t>2</a:t>
            </a:r>
            <a:r>
              <a:rPr lang="fr-FR" dirty="0">
                <a:sym typeface="Wingdings" panose="05000000000000000000" pitchFamily="2" charset="2"/>
              </a:rPr>
              <a:t>(c) = </a:t>
            </a:r>
            <a:r>
              <a:rPr lang="fr-FR" dirty="0"/>
              <a:t>KXWSXDA</a:t>
            </a:r>
            <a:endParaRPr lang="fr-FR" dirty="0" smtClean="0">
              <a:sym typeface="Wingdings" panose="05000000000000000000" pitchFamily="2" charset="2"/>
            </a:endParaRPr>
          </a:p>
          <a:p>
            <a:pPr marL="0" indent="0">
              <a:buNone/>
            </a:pPr>
            <a:r>
              <a:rPr lang="fr-FR" dirty="0" smtClean="0">
                <a:sym typeface="Wingdings" panose="05000000000000000000" pitchFamily="2" charset="2"/>
              </a:rPr>
              <a:t>K=3  D</a:t>
            </a:r>
            <a:r>
              <a:rPr lang="fr-FR" baseline="-25000" dirty="0" smtClean="0">
                <a:sym typeface="Wingdings" panose="05000000000000000000" pitchFamily="2" charset="2"/>
              </a:rPr>
              <a:t>3</a:t>
            </a:r>
            <a:r>
              <a:rPr lang="fr-FR" dirty="0" smtClean="0">
                <a:sym typeface="Wingdings" panose="05000000000000000000" pitchFamily="2" charset="2"/>
              </a:rPr>
              <a:t>(c) </a:t>
            </a:r>
            <a:r>
              <a:rPr lang="fr-FR" dirty="0">
                <a:sym typeface="Wingdings" panose="05000000000000000000" pitchFamily="2" charset="2"/>
              </a:rPr>
              <a:t>= </a:t>
            </a:r>
            <a:r>
              <a:rPr lang="fr-FR" dirty="0"/>
              <a:t>JWVRWCZ</a:t>
            </a:r>
            <a:endParaRPr lang="fr-FR" dirty="0" smtClean="0">
              <a:sym typeface="Wingdings" panose="05000000000000000000" pitchFamily="2" charset="2"/>
            </a:endParaRPr>
          </a:p>
          <a:p>
            <a:pPr marL="0" indent="0">
              <a:buNone/>
            </a:pPr>
            <a:r>
              <a:rPr lang="fr-FR" dirty="0" smtClean="0">
                <a:sym typeface="Wingdings" panose="05000000000000000000" pitchFamily="2" charset="2"/>
              </a:rPr>
              <a:t>K=4 </a:t>
            </a:r>
            <a:r>
              <a:rPr lang="fr-FR" dirty="0">
                <a:sym typeface="Wingdings" panose="05000000000000000000" pitchFamily="2" charset="2"/>
              </a:rPr>
              <a:t> </a:t>
            </a:r>
            <a:r>
              <a:rPr lang="fr-FR" dirty="0" smtClean="0">
                <a:sym typeface="Wingdings" panose="05000000000000000000" pitchFamily="2" charset="2"/>
              </a:rPr>
              <a:t>D</a:t>
            </a:r>
            <a:r>
              <a:rPr lang="fr-FR" baseline="-25000" dirty="0" smtClean="0">
                <a:sym typeface="Wingdings" panose="05000000000000000000" pitchFamily="2" charset="2"/>
              </a:rPr>
              <a:t>4</a:t>
            </a:r>
            <a:r>
              <a:rPr lang="fr-FR" dirty="0" smtClean="0">
                <a:sym typeface="Wingdings" panose="05000000000000000000" pitchFamily="2" charset="2"/>
              </a:rPr>
              <a:t>(c</a:t>
            </a:r>
            <a:r>
              <a:rPr lang="fr-FR" dirty="0">
                <a:sym typeface="Wingdings" panose="05000000000000000000" pitchFamily="2" charset="2"/>
              </a:rPr>
              <a:t>) = </a:t>
            </a:r>
            <a:r>
              <a:rPr lang="fr-FR" dirty="0"/>
              <a:t>IVUQVBY</a:t>
            </a:r>
            <a:endParaRPr lang="fr-FR" dirty="0">
              <a:sym typeface="Wingdings" panose="05000000000000000000" pitchFamily="2" charset="2"/>
            </a:endParaRPr>
          </a:p>
          <a:p>
            <a:pPr marL="0" indent="0">
              <a:buNone/>
            </a:pPr>
            <a:r>
              <a:rPr lang="fr-FR" dirty="0">
                <a:sym typeface="Wingdings" panose="05000000000000000000" pitchFamily="2" charset="2"/>
              </a:rPr>
              <a:t>K=5  </a:t>
            </a:r>
            <a:r>
              <a:rPr lang="fr-FR" dirty="0" smtClean="0">
                <a:sym typeface="Wingdings" panose="05000000000000000000" pitchFamily="2" charset="2"/>
              </a:rPr>
              <a:t>D</a:t>
            </a:r>
            <a:r>
              <a:rPr lang="fr-FR" baseline="-25000" dirty="0" smtClean="0">
                <a:sym typeface="Wingdings" panose="05000000000000000000" pitchFamily="2" charset="2"/>
              </a:rPr>
              <a:t>5</a:t>
            </a:r>
            <a:r>
              <a:rPr lang="fr-FR" dirty="0" smtClean="0">
                <a:sym typeface="Wingdings" panose="05000000000000000000" pitchFamily="2" charset="2"/>
              </a:rPr>
              <a:t>(c</a:t>
            </a:r>
            <a:r>
              <a:rPr lang="fr-FR" dirty="0">
                <a:sym typeface="Wingdings" panose="05000000000000000000" pitchFamily="2" charset="2"/>
              </a:rPr>
              <a:t>) = </a:t>
            </a:r>
            <a:r>
              <a:rPr lang="fr-FR" dirty="0"/>
              <a:t>HUTPUAX</a:t>
            </a:r>
            <a:endParaRPr lang="fr-FR" dirty="0">
              <a:sym typeface="Wingdings" panose="05000000000000000000" pitchFamily="2" charset="2"/>
            </a:endParaRPr>
          </a:p>
          <a:p>
            <a:pPr marL="0" indent="0">
              <a:buNone/>
            </a:pPr>
            <a:r>
              <a:rPr lang="fr-FR" dirty="0">
                <a:sym typeface="Wingdings" panose="05000000000000000000" pitchFamily="2" charset="2"/>
              </a:rPr>
              <a:t>K=6  </a:t>
            </a:r>
            <a:r>
              <a:rPr lang="fr-FR" dirty="0" smtClean="0">
                <a:sym typeface="Wingdings" panose="05000000000000000000" pitchFamily="2" charset="2"/>
              </a:rPr>
              <a:t>D</a:t>
            </a:r>
            <a:r>
              <a:rPr lang="fr-FR" baseline="-25000" dirty="0" smtClean="0">
                <a:sym typeface="Wingdings" panose="05000000000000000000" pitchFamily="2" charset="2"/>
              </a:rPr>
              <a:t>6</a:t>
            </a:r>
            <a:r>
              <a:rPr lang="fr-FR" dirty="0" smtClean="0">
                <a:sym typeface="Wingdings" panose="05000000000000000000" pitchFamily="2" charset="2"/>
              </a:rPr>
              <a:t>(c</a:t>
            </a:r>
            <a:r>
              <a:rPr lang="fr-FR" dirty="0">
                <a:sym typeface="Wingdings" panose="05000000000000000000" pitchFamily="2" charset="2"/>
              </a:rPr>
              <a:t>) = </a:t>
            </a:r>
            <a:r>
              <a:rPr lang="fr-FR" dirty="0"/>
              <a:t>GTSOTZW</a:t>
            </a:r>
            <a:endParaRPr lang="fr-FR" dirty="0">
              <a:sym typeface="Wingdings" panose="05000000000000000000" pitchFamily="2" charset="2"/>
            </a:endParaRPr>
          </a:p>
          <a:p>
            <a:pPr marL="0" indent="0">
              <a:buNone/>
            </a:pPr>
            <a:r>
              <a:rPr lang="fr-FR" dirty="0">
                <a:sym typeface="Wingdings" panose="05000000000000000000" pitchFamily="2" charset="2"/>
              </a:rPr>
              <a:t>K=7  </a:t>
            </a:r>
            <a:r>
              <a:rPr lang="fr-FR" dirty="0" smtClean="0">
                <a:sym typeface="Wingdings" panose="05000000000000000000" pitchFamily="2" charset="2"/>
              </a:rPr>
              <a:t>D</a:t>
            </a:r>
            <a:r>
              <a:rPr lang="fr-FR" baseline="-25000" dirty="0">
                <a:sym typeface="Wingdings" panose="05000000000000000000" pitchFamily="2" charset="2"/>
              </a:rPr>
              <a:t>7</a:t>
            </a:r>
            <a:r>
              <a:rPr lang="fr-FR" dirty="0" smtClean="0">
                <a:sym typeface="Wingdings" panose="05000000000000000000" pitchFamily="2" charset="2"/>
              </a:rPr>
              <a:t>(c</a:t>
            </a:r>
            <a:r>
              <a:rPr lang="fr-FR" dirty="0">
                <a:sym typeface="Wingdings" panose="05000000000000000000" pitchFamily="2" charset="2"/>
              </a:rPr>
              <a:t>) = </a:t>
            </a:r>
            <a:r>
              <a:rPr lang="fr-FR" dirty="0"/>
              <a:t>FSRNSYV</a:t>
            </a:r>
            <a:endParaRPr lang="fr-FR" dirty="0" smtClean="0">
              <a:sym typeface="Wingdings" panose="05000000000000000000" pitchFamily="2" charset="2"/>
            </a:endParaRPr>
          </a:p>
          <a:p>
            <a:pPr marL="0" indent="0">
              <a:buNone/>
            </a:pPr>
            <a:r>
              <a:rPr lang="fr-FR" dirty="0" smtClean="0">
                <a:sym typeface="Wingdings" panose="05000000000000000000" pitchFamily="2" charset="2"/>
              </a:rPr>
              <a:t>K=8  D</a:t>
            </a:r>
            <a:r>
              <a:rPr lang="fr-FR" baseline="-25000" dirty="0" smtClean="0">
                <a:sym typeface="Wingdings" panose="05000000000000000000" pitchFamily="2" charset="2"/>
              </a:rPr>
              <a:t>8</a:t>
            </a:r>
            <a:r>
              <a:rPr lang="fr-FR" dirty="0" smtClean="0">
                <a:sym typeface="Wingdings" panose="05000000000000000000" pitchFamily="2" charset="2"/>
              </a:rPr>
              <a:t>(c) = </a:t>
            </a:r>
            <a:r>
              <a:rPr lang="fr-FR" dirty="0"/>
              <a:t>ERQMRXU</a:t>
            </a:r>
            <a:endParaRPr lang="fr-FR" dirty="0" smtClean="0">
              <a:sym typeface="Wingdings" panose="05000000000000000000" pitchFamily="2" charset="2"/>
            </a:endParaRPr>
          </a:p>
          <a:p>
            <a:pPr marL="0" indent="0">
              <a:buNone/>
            </a:pPr>
            <a:r>
              <a:rPr lang="fr-FR" sz="3200" dirty="0" smtClean="0">
                <a:sym typeface="Wingdings" panose="05000000000000000000" pitchFamily="2" charset="2"/>
              </a:rPr>
              <a:t>K=9 </a:t>
            </a:r>
            <a:r>
              <a:rPr lang="fr-FR" sz="3200" dirty="0">
                <a:sym typeface="Wingdings" panose="05000000000000000000" pitchFamily="2" charset="2"/>
              </a:rPr>
              <a:t> </a:t>
            </a:r>
            <a:r>
              <a:rPr lang="fr-FR" sz="3200" dirty="0" smtClean="0">
                <a:sym typeface="Wingdings" panose="05000000000000000000" pitchFamily="2" charset="2"/>
              </a:rPr>
              <a:t>D</a:t>
            </a:r>
            <a:r>
              <a:rPr lang="fr-FR" sz="3200" baseline="-25000" dirty="0" smtClean="0">
                <a:sym typeface="Wingdings" panose="05000000000000000000" pitchFamily="2" charset="2"/>
              </a:rPr>
              <a:t>9</a:t>
            </a:r>
            <a:r>
              <a:rPr lang="fr-FR" sz="3200" dirty="0" smtClean="0">
                <a:sym typeface="Wingdings" panose="05000000000000000000" pitchFamily="2" charset="2"/>
              </a:rPr>
              <a:t>(c</a:t>
            </a:r>
            <a:r>
              <a:rPr lang="fr-FR" sz="3200" dirty="0">
                <a:sym typeface="Wingdings" panose="05000000000000000000" pitchFamily="2" charset="2"/>
              </a:rPr>
              <a:t>) = </a:t>
            </a:r>
            <a:r>
              <a:rPr lang="fr-FR" sz="3200" dirty="0"/>
              <a:t>DQPLQWT</a:t>
            </a:r>
            <a:endParaRPr lang="fr-FR" sz="3200" dirty="0">
              <a:sym typeface="Wingdings" panose="05000000000000000000" pitchFamily="2" charset="2"/>
            </a:endParaRPr>
          </a:p>
          <a:p>
            <a:pPr marL="0" indent="0">
              <a:buNone/>
            </a:pPr>
            <a:r>
              <a:rPr lang="fr-FR" sz="3200" dirty="0" smtClean="0">
                <a:sym typeface="Wingdings" panose="05000000000000000000" pitchFamily="2" charset="2"/>
              </a:rPr>
              <a:t>K=10  D</a:t>
            </a:r>
            <a:r>
              <a:rPr lang="fr-FR" sz="3200" baseline="-25000" dirty="0" smtClean="0">
                <a:sym typeface="Wingdings" panose="05000000000000000000" pitchFamily="2" charset="2"/>
              </a:rPr>
              <a:t>10</a:t>
            </a:r>
            <a:r>
              <a:rPr lang="fr-FR" sz="3200" dirty="0" smtClean="0">
                <a:sym typeface="Wingdings" panose="05000000000000000000" pitchFamily="2" charset="2"/>
              </a:rPr>
              <a:t>(c) = </a:t>
            </a:r>
            <a:r>
              <a:rPr lang="fr-FR" sz="3200" dirty="0"/>
              <a:t>CPOKPVS</a:t>
            </a:r>
            <a:endParaRPr lang="fr-FR" sz="3200" dirty="0" smtClean="0">
              <a:sym typeface="Wingdings" panose="05000000000000000000" pitchFamily="2" charset="2"/>
            </a:endParaRPr>
          </a:p>
          <a:p>
            <a:pPr marL="0" indent="0">
              <a:buNone/>
            </a:pPr>
            <a:r>
              <a:rPr lang="fr-FR" sz="3200" dirty="0" smtClean="0">
                <a:sym typeface="Wingdings" panose="05000000000000000000" pitchFamily="2" charset="2"/>
              </a:rPr>
              <a:t>K=11 </a:t>
            </a:r>
            <a:r>
              <a:rPr lang="fr-FR" sz="3200" dirty="0">
                <a:sym typeface="Wingdings" panose="05000000000000000000" pitchFamily="2" charset="2"/>
              </a:rPr>
              <a:t> </a:t>
            </a:r>
            <a:r>
              <a:rPr lang="fr-FR" sz="3200" dirty="0" smtClean="0">
                <a:sym typeface="Wingdings" panose="05000000000000000000" pitchFamily="2" charset="2"/>
              </a:rPr>
              <a:t>D</a:t>
            </a:r>
            <a:r>
              <a:rPr lang="fr-FR" sz="3200" baseline="-25000" dirty="0" smtClean="0">
                <a:sym typeface="Wingdings" panose="05000000000000000000" pitchFamily="2" charset="2"/>
              </a:rPr>
              <a:t>11</a:t>
            </a:r>
            <a:r>
              <a:rPr lang="fr-FR" sz="3200" dirty="0" smtClean="0">
                <a:sym typeface="Wingdings" panose="05000000000000000000" pitchFamily="2" charset="2"/>
              </a:rPr>
              <a:t>(c</a:t>
            </a:r>
            <a:r>
              <a:rPr lang="fr-FR" sz="3200" dirty="0">
                <a:sym typeface="Wingdings" panose="05000000000000000000" pitchFamily="2" charset="2"/>
              </a:rPr>
              <a:t>) = </a:t>
            </a:r>
            <a:r>
              <a:rPr lang="fr-FR" sz="3200" dirty="0" smtClean="0"/>
              <a:t>BONJOUR</a:t>
            </a:r>
          </a:p>
          <a:p>
            <a:pPr marL="0" indent="0">
              <a:buNone/>
            </a:pPr>
            <a:r>
              <a:rPr lang="fr-FR" sz="3200" b="1" dirty="0" smtClean="0">
                <a:solidFill>
                  <a:srgbClr val="00B050"/>
                </a:solidFill>
                <a:sym typeface="Wingdings" panose="05000000000000000000" pitchFamily="2" charset="2"/>
              </a:rPr>
              <a:t>La clé est égale à 11</a:t>
            </a:r>
            <a:endParaRPr lang="fr-FR" sz="3200" b="1" dirty="0">
              <a:solidFill>
                <a:srgbClr val="00B050"/>
              </a:solidFill>
              <a:sym typeface="Wingdings" panose="05000000000000000000" pitchFamily="2" charset="2"/>
            </a:endParaRPr>
          </a:p>
        </p:txBody>
      </p:sp>
      <p:sp>
        <p:nvSpPr>
          <p:cNvPr id="5" name="Espace réservé du numéro de diapositive 4"/>
          <p:cNvSpPr>
            <a:spLocks noGrp="1"/>
          </p:cNvSpPr>
          <p:nvPr>
            <p:ph type="sldNum" sz="quarter" idx="12"/>
          </p:nvPr>
        </p:nvSpPr>
        <p:spPr/>
        <p:txBody>
          <a:bodyPr/>
          <a:lstStyle/>
          <a:p>
            <a:fld id="{6951A42B-171D-4B94-AECE-9A114FAB7514}" type="slidenum">
              <a:rPr lang="fr-FR" smtClean="0"/>
              <a:t>21</a:t>
            </a:fld>
            <a:endParaRPr lang="fr-FR"/>
          </a:p>
        </p:txBody>
      </p:sp>
    </p:spTree>
    <p:extLst>
      <p:ext uri="{BB962C8B-B14F-4D97-AF65-F5344CB8AC3E}">
        <p14:creationId xmlns:p14="http://schemas.microsoft.com/office/powerpoint/2010/main" val="4126498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normAutofit/>
          </a:bodyPr>
          <a:lstStyle/>
          <a:p>
            <a:r>
              <a:rPr lang="fr-FR" dirty="0"/>
              <a:t>La cryptanalyse de chiffrement de </a:t>
            </a:r>
            <a:r>
              <a:rPr lang="fr-FR" dirty="0" smtClean="0"/>
              <a:t>césar</a:t>
            </a:r>
            <a:endParaRPr lang="fr-FR" dirty="0"/>
          </a:p>
        </p:txBody>
      </p:sp>
      <p:sp>
        <p:nvSpPr>
          <p:cNvPr id="3" name="Espace réservé du contenu 2"/>
          <p:cNvSpPr>
            <a:spLocks noGrp="1"/>
          </p:cNvSpPr>
          <p:nvPr>
            <p:ph idx="1"/>
          </p:nvPr>
        </p:nvSpPr>
        <p:spPr>
          <a:xfrm>
            <a:off x="289560" y="805752"/>
            <a:ext cx="7969068" cy="5884607"/>
          </a:xfrm>
        </p:spPr>
        <p:txBody>
          <a:bodyPr>
            <a:normAutofit/>
          </a:bodyPr>
          <a:lstStyle/>
          <a:p>
            <a:pPr marL="0" indent="0">
              <a:buNone/>
            </a:pPr>
            <a:r>
              <a:rPr lang="fr-FR" sz="4000" b="1" dirty="0"/>
              <a:t>Analyse fréquentielle</a:t>
            </a:r>
            <a:endParaRPr lang="fr-FR" sz="4000" b="1" dirty="0" smtClean="0">
              <a:sym typeface="Wingdings" panose="05000000000000000000" pitchFamily="2" charset="2"/>
            </a:endParaRPr>
          </a:p>
          <a:p>
            <a:r>
              <a:rPr lang="fr-FR" dirty="0" smtClean="0">
                <a:sym typeface="Wingdings" panose="05000000000000000000" pitchFamily="2" charset="2"/>
              </a:rPr>
              <a:t>Approche introduite par Abu </a:t>
            </a:r>
            <a:r>
              <a:rPr lang="fr-FR" dirty="0" err="1" smtClean="0">
                <a:sym typeface="Wingdings" panose="05000000000000000000" pitchFamily="2" charset="2"/>
              </a:rPr>
              <a:t>Youssif</a:t>
            </a:r>
            <a:r>
              <a:rPr lang="fr-FR" dirty="0" smtClean="0">
                <a:sym typeface="Wingdings" panose="05000000000000000000" pitchFamily="2" charset="2"/>
              </a:rPr>
              <a:t> Al-Kindi (IXe siècle)</a:t>
            </a:r>
          </a:p>
          <a:p>
            <a:endParaRPr lang="fr-FR" dirty="0" smtClean="0">
              <a:sym typeface="Wingdings" panose="05000000000000000000" pitchFamily="2" charset="2"/>
            </a:endParaRPr>
          </a:p>
          <a:p>
            <a:r>
              <a:rPr lang="fr-FR" dirty="0" smtClean="0"/>
              <a:t>L'étude </a:t>
            </a:r>
            <a:r>
              <a:rPr lang="fr-FR" dirty="0"/>
              <a:t>de la répartition </a:t>
            </a:r>
            <a:r>
              <a:rPr lang="fr-FR" dirty="0" smtClean="0"/>
              <a:t>des lettres </a:t>
            </a:r>
            <a:r>
              <a:rPr lang="fr-FR" dirty="0"/>
              <a:t>dans un </a:t>
            </a:r>
            <a:r>
              <a:rPr lang="fr-FR" dirty="0" smtClean="0"/>
              <a:t>texte.</a:t>
            </a:r>
          </a:p>
          <a:p>
            <a:endParaRPr lang="fr-FR" dirty="0" smtClean="0"/>
          </a:p>
          <a:p>
            <a:r>
              <a:rPr lang="fr-FR" dirty="0"/>
              <a:t>L’analyse fréquentielle est basée sur le fait que, dans chaque langue, certaines lettres ou combinaisons de lettres apparaissent avec une certaine fréquence. Par exemple, en français, le </a:t>
            </a:r>
            <a:r>
              <a:rPr lang="fr-FR" b="1" dirty="0"/>
              <a:t>E</a:t>
            </a:r>
            <a:r>
              <a:rPr lang="fr-FR" dirty="0"/>
              <a:t> est la lettre la plus </a:t>
            </a:r>
            <a:r>
              <a:rPr lang="fr-FR" dirty="0" smtClean="0"/>
              <a:t>utilisée.</a:t>
            </a:r>
          </a:p>
          <a:p>
            <a:pPr lvl="1"/>
            <a:endParaRPr lang="fr-FR" dirty="0"/>
          </a:p>
          <a:p>
            <a:pPr lvl="1"/>
            <a:endParaRPr lang="fr-FR" dirty="0">
              <a:sym typeface="Wingdings" panose="05000000000000000000" pitchFamily="2" charset="2"/>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9590" y="0"/>
            <a:ext cx="1112410" cy="1458686"/>
          </a:xfrm>
          <a:prstGeom prst="rect">
            <a:avLst/>
          </a:prstGeom>
        </p:spPr>
      </p:pic>
      <p:graphicFrame>
        <p:nvGraphicFramePr>
          <p:cNvPr id="5" name="Diagramme 4"/>
          <p:cNvGraphicFramePr/>
          <p:nvPr>
            <p:extLst>
              <p:ext uri="{D42A27DB-BD31-4B8C-83A1-F6EECF244321}">
                <p14:modId xmlns:p14="http://schemas.microsoft.com/office/powerpoint/2010/main" val="389143844"/>
              </p:ext>
            </p:extLst>
          </p:nvPr>
        </p:nvGraphicFramePr>
        <p:xfrm>
          <a:off x="7770017" y="1376484"/>
          <a:ext cx="4891316" cy="29973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Imag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58628" y="4246504"/>
            <a:ext cx="3914094" cy="2527676"/>
          </a:xfrm>
          <a:prstGeom prst="rect">
            <a:avLst/>
          </a:prstGeom>
        </p:spPr>
      </p:pic>
      <p:sp>
        <p:nvSpPr>
          <p:cNvPr id="7" name="Espace réservé du numéro de diapositive 6"/>
          <p:cNvSpPr>
            <a:spLocks noGrp="1"/>
          </p:cNvSpPr>
          <p:nvPr>
            <p:ph type="sldNum" sz="quarter" idx="12"/>
          </p:nvPr>
        </p:nvSpPr>
        <p:spPr/>
        <p:txBody>
          <a:bodyPr/>
          <a:lstStyle/>
          <a:p>
            <a:fld id="{6951A42B-171D-4B94-AECE-9A114FAB7514}" type="slidenum">
              <a:rPr lang="fr-FR" smtClean="0"/>
              <a:t>22</a:t>
            </a:fld>
            <a:endParaRPr lang="fr-FR"/>
          </a:p>
        </p:txBody>
      </p:sp>
    </p:spTree>
    <p:extLst>
      <p:ext uri="{BB962C8B-B14F-4D97-AF65-F5344CB8AC3E}">
        <p14:creationId xmlns:p14="http://schemas.microsoft.com/office/powerpoint/2010/main" val="347265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Analyse fréquentielle</a:t>
            </a:r>
            <a:endParaRPr lang="fr-FR" dirty="0"/>
          </a:p>
        </p:txBody>
      </p:sp>
      <p:sp>
        <p:nvSpPr>
          <p:cNvPr id="3" name="Espace réservé du contenu 2"/>
          <p:cNvSpPr>
            <a:spLocks noGrp="1"/>
          </p:cNvSpPr>
          <p:nvPr>
            <p:ph idx="1"/>
          </p:nvPr>
        </p:nvSpPr>
        <p:spPr>
          <a:xfrm>
            <a:off x="289560" y="805752"/>
            <a:ext cx="11227526" cy="5884607"/>
          </a:xfrm>
        </p:spPr>
        <p:txBody>
          <a:bodyPr>
            <a:normAutofit/>
          </a:bodyPr>
          <a:lstStyle/>
          <a:p>
            <a:r>
              <a:rPr lang="fr-FR" dirty="0">
                <a:sym typeface="Wingdings" panose="05000000000000000000" pitchFamily="2" charset="2"/>
              </a:rPr>
              <a:t>Il y  deux conditions pour appliquer efficacement cette technique : </a:t>
            </a:r>
            <a:endParaRPr lang="fr-FR" dirty="0" smtClean="0">
              <a:sym typeface="Wingdings" panose="05000000000000000000" pitchFamily="2" charset="2"/>
            </a:endParaRPr>
          </a:p>
          <a:p>
            <a:endParaRPr lang="fr-FR" dirty="0">
              <a:sym typeface="Wingdings" panose="05000000000000000000" pitchFamily="2" charset="2"/>
            </a:endParaRPr>
          </a:p>
          <a:p>
            <a:pPr lvl="1"/>
            <a:r>
              <a:rPr lang="fr-FR" dirty="0"/>
              <a:t>l’algorithme de chiffrement doit conserver la répartition des fréquences, ce qui est le cas pour des substitutions mono-alphabétiques</a:t>
            </a:r>
            <a:r>
              <a:rPr lang="fr-FR" dirty="0" smtClean="0"/>
              <a:t>.</a:t>
            </a:r>
          </a:p>
          <a:p>
            <a:pPr lvl="1"/>
            <a:endParaRPr lang="fr-FR" dirty="0" smtClean="0"/>
          </a:p>
          <a:p>
            <a:pPr lvl="1"/>
            <a:endParaRPr lang="fr-FR" dirty="0" smtClean="0"/>
          </a:p>
          <a:p>
            <a:pPr lvl="1"/>
            <a:endParaRPr lang="fr-FR" dirty="0"/>
          </a:p>
          <a:p>
            <a:pPr marL="457200" lvl="1" indent="0">
              <a:buNone/>
            </a:pPr>
            <a:endParaRPr lang="fr-FR" dirty="0"/>
          </a:p>
          <a:p>
            <a:pPr lvl="1"/>
            <a:r>
              <a:rPr lang="fr-FR" dirty="0"/>
              <a:t>la longueur du message à décrypter : en effet, un texte trop court ne reflète pas obligatoirement la répartition générale des fréquences des lettres.</a:t>
            </a:r>
          </a:p>
          <a:p>
            <a:pPr lvl="1"/>
            <a:endParaRPr lang="fr-FR" dirty="0"/>
          </a:p>
          <a:p>
            <a:pPr lvl="1"/>
            <a:endParaRPr lang="fr-FR" dirty="0">
              <a:sym typeface="Wingdings" panose="05000000000000000000" pitchFamily="2" charset="2"/>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9590" y="0"/>
            <a:ext cx="1112410" cy="1458686"/>
          </a:xfrm>
          <a:prstGeom prst="rect">
            <a:avLst/>
          </a:prstGeom>
        </p:spPr>
      </p:pic>
      <p:graphicFrame>
        <p:nvGraphicFramePr>
          <p:cNvPr id="7" name="Espace réservé du contenu 3"/>
          <p:cNvGraphicFramePr>
            <a:graphicFrameLocks/>
          </p:cNvGraphicFramePr>
          <p:nvPr>
            <p:extLst>
              <p:ext uri="{D42A27DB-BD31-4B8C-83A1-F6EECF244321}">
                <p14:modId xmlns:p14="http://schemas.microsoft.com/office/powerpoint/2010/main" val="3837521339"/>
              </p:ext>
            </p:extLst>
          </p:nvPr>
        </p:nvGraphicFramePr>
        <p:xfrm>
          <a:off x="992888" y="2802873"/>
          <a:ext cx="10592778" cy="945182"/>
        </p:xfrm>
        <a:graphic>
          <a:graphicData uri="http://schemas.openxmlformats.org/drawingml/2006/table">
            <a:tbl>
              <a:tblPr firstRow="1" lastRow="1" bandRow="1">
                <a:tableStyleId>{F5AB1C69-6EDB-4FF4-983F-18BD219EF322}</a:tableStyleId>
              </a:tblPr>
              <a:tblGrid>
                <a:gridCol w="2043650"/>
                <a:gridCol w="1221304"/>
                <a:gridCol w="1221304"/>
                <a:gridCol w="1221304"/>
                <a:gridCol w="1221304"/>
                <a:gridCol w="1221304"/>
                <a:gridCol w="1221304"/>
                <a:gridCol w="1221304"/>
              </a:tblGrid>
              <a:tr h="472591">
                <a:tc>
                  <a:txBody>
                    <a:bodyPr/>
                    <a:lstStyle/>
                    <a:p>
                      <a:r>
                        <a:rPr lang="fr-FR" dirty="0" smtClean="0"/>
                        <a:t>Message en claire</a:t>
                      </a:r>
                      <a:endParaRPr lang="fr-FR" dirty="0"/>
                    </a:p>
                  </a:txBody>
                  <a:tcPr/>
                </a:tc>
                <a:tc>
                  <a:txBody>
                    <a:bodyPr/>
                    <a:lstStyle/>
                    <a:p>
                      <a:pPr algn="ctr"/>
                      <a:r>
                        <a:rPr lang="fr-FR" dirty="0" smtClean="0"/>
                        <a:t>B</a:t>
                      </a:r>
                      <a:endParaRPr lang="fr-FR" dirty="0"/>
                    </a:p>
                  </a:txBody>
                  <a:tcPr anchor="ctr"/>
                </a:tc>
                <a:tc>
                  <a:txBody>
                    <a:bodyPr/>
                    <a:lstStyle/>
                    <a:p>
                      <a:pPr algn="ctr"/>
                      <a:r>
                        <a:rPr lang="fr-FR" dirty="0" smtClean="0"/>
                        <a:t>O</a:t>
                      </a:r>
                      <a:endParaRPr lang="fr-FR" dirty="0"/>
                    </a:p>
                  </a:txBody>
                  <a:tcPr anchor="ctr">
                    <a:solidFill>
                      <a:srgbClr val="00B050"/>
                    </a:solidFill>
                  </a:tcPr>
                </a:tc>
                <a:tc>
                  <a:txBody>
                    <a:bodyPr/>
                    <a:lstStyle/>
                    <a:p>
                      <a:pPr algn="ctr"/>
                      <a:r>
                        <a:rPr lang="fr-FR" dirty="0" smtClean="0"/>
                        <a:t>N</a:t>
                      </a:r>
                      <a:endParaRPr lang="fr-FR" dirty="0"/>
                    </a:p>
                  </a:txBody>
                  <a:tcPr anchor="ctr"/>
                </a:tc>
                <a:tc>
                  <a:txBody>
                    <a:bodyPr/>
                    <a:lstStyle/>
                    <a:p>
                      <a:pPr algn="ctr"/>
                      <a:r>
                        <a:rPr lang="fr-FR" dirty="0" smtClean="0"/>
                        <a:t>J</a:t>
                      </a:r>
                      <a:endParaRPr lang="fr-FR" dirty="0"/>
                    </a:p>
                  </a:txBody>
                  <a:tcPr anchor="ctr"/>
                </a:tc>
                <a:tc>
                  <a:txBody>
                    <a:bodyPr/>
                    <a:lstStyle/>
                    <a:p>
                      <a:pPr algn="ctr"/>
                      <a:r>
                        <a:rPr lang="fr-FR" dirty="0" smtClean="0"/>
                        <a:t>O</a:t>
                      </a:r>
                      <a:endParaRPr lang="fr-FR" dirty="0"/>
                    </a:p>
                  </a:txBody>
                  <a:tcPr anchor="ctr">
                    <a:solidFill>
                      <a:srgbClr val="00B050"/>
                    </a:solidFill>
                  </a:tcPr>
                </a:tc>
                <a:tc>
                  <a:txBody>
                    <a:bodyPr/>
                    <a:lstStyle/>
                    <a:p>
                      <a:pPr algn="ctr"/>
                      <a:r>
                        <a:rPr lang="fr-FR" dirty="0" smtClean="0"/>
                        <a:t>U</a:t>
                      </a:r>
                      <a:endParaRPr lang="fr-FR" dirty="0"/>
                    </a:p>
                  </a:txBody>
                  <a:tcPr anchor="ctr"/>
                </a:tc>
                <a:tc>
                  <a:txBody>
                    <a:bodyPr/>
                    <a:lstStyle/>
                    <a:p>
                      <a:pPr algn="ctr"/>
                      <a:r>
                        <a:rPr lang="fr-FR" dirty="0" smtClean="0"/>
                        <a:t>R</a:t>
                      </a:r>
                      <a:endParaRPr lang="fr-FR" dirty="0"/>
                    </a:p>
                  </a:txBody>
                  <a:tcPr anchor="ctr"/>
                </a:tc>
              </a:tr>
              <a:tr h="472591">
                <a:tc>
                  <a:txBody>
                    <a:bodyPr/>
                    <a:lstStyle/>
                    <a:p>
                      <a:r>
                        <a:rPr lang="fr-FR" dirty="0" smtClean="0"/>
                        <a:t>Message chiffré</a:t>
                      </a:r>
                      <a:endParaRPr lang="fr-FR" dirty="0"/>
                    </a:p>
                  </a:txBody>
                  <a:tcPr/>
                </a:tc>
                <a:tc>
                  <a:txBody>
                    <a:bodyPr/>
                    <a:lstStyle/>
                    <a:p>
                      <a:pPr algn="ctr"/>
                      <a:r>
                        <a:rPr lang="fr-FR" dirty="0" smtClean="0"/>
                        <a:t>M</a:t>
                      </a:r>
                      <a:endParaRPr lang="fr-FR" dirty="0"/>
                    </a:p>
                  </a:txBody>
                  <a:tcPr anchor="ctr"/>
                </a:tc>
                <a:tc>
                  <a:txBody>
                    <a:bodyPr/>
                    <a:lstStyle/>
                    <a:p>
                      <a:pPr algn="ctr"/>
                      <a:r>
                        <a:rPr lang="fr-FR" dirty="0" smtClean="0"/>
                        <a:t>Z</a:t>
                      </a:r>
                      <a:endParaRPr lang="fr-FR" dirty="0"/>
                    </a:p>
                  </a:txBody>
                  <a:tcPr anchor="ctr">
                    <a:solidFill>
                      <a:srgbClr val="00B050"/>
                    </a:solidFill>
                  </a:tcPr>
                </a:tc>
                <a:tc>
                  <a:txBody>
                    <a:bodyPr/>
                    <a:lstStyle/>
                    <a:p>
                      <a:pPr algn="ctr"/>
                      <a:r>
                        <a:rPr lang="fr-FR" dirty="0" smtClean="0"/>
                        <a:t>Y</a:t>
                      </a:r>
                      <a:endParaRPr lang="fr-FR" dirty="0"/>
                    </a:p>
                  </a:txBody>
                  <a:tcPr anchor="ctr"/>
                </a:tc>
                <a:tc>
                  <a:txBody>
                    <a:bodyPr/>
                    <a:lstStyle/>
                    <a:p>
                      <a:pPr algn="ctr"/>
                      <a:r>
                        <a:rPr lang="fr-FR" dirty="0" smtClean="0"/>
                        <a:t>U</a:t>
                      </a:r>
                      <a:endParaRPr lang="fr-FR" dirty="0"/>
                    </a:p>
                  </a:txBody>
                  <a:tcPr anchor="ctr"/>
                </a:tc>
                <a:tc>
                  <a:txBody>
                    <a:bodyPr/>
                    <a:lstStyle/>
                    <a:p>
                      <a:pPr algn="ctr"/>
                      <a:r>
                        <a:rPr lang="fr-FR" dirty="0" smtClean="0"/>
                        <a:t>Z</a:t>
                      </a:r>
                      <a:endParaRPr lang="fr-FR" dirty="0"/>
                    </a:p>
                  </a:txBody>
                  <a:tcPr anchor="ctr">
                    <a:solidFill>
                      <a:srgbClr val="00B050"/>
                    </a:solidFill>
                  </a:tcPr>
                </a:tc>
                <a:tc>
                  <a:txBody>
                    <a:bodyPr/>
                    <a:lstStyle/>
                    <a:p>
                      <a:pPr algn="ctr"/>
                      <a:r>
                        <a:rPr lang="fr-FR" dirty="0" smtClean="0"/>
                        <a:t>F</a:t>
                      </a:r>
                      <a:endParaRPr lang="fr-FR" dirty="0"/>
                    </a:p>
                  </a:txBody>
                  <a:tcPr anchor="ctr"/>
                </a:tc>
                <a:tc>
                  <a:txBody>
                    <a:bodyPr/>
                    <a:lstStyle/>
                    <a:p>
                      <a:pPr algn="ctr"/>
                      <a:r>
                        <a:rPr lang="fr-FR" dirty="0" smtClean="0"/>
                        <a:t>C</a:t>
                      </a:r>
                      <a:endParaRPr lang="fr-FR" dirty="0"/>
                    </a:p>
                  </a:txBody>
                  <a:tcPr anchor="ctr"/>
                </a:tc>
              </a:tr>
            </a:tbl>
          </a:graphicData>
        </a:graphic>
      </p:graphicFrame>
      <p:graphicFrame>
        <p:nvGraphicFramePr>
          <p:cNvPr id="8" name="Espace réservé du contenu 3"/>
          <p:cNvGraphicFramePr>
            <a:graphicFrameLocks/>
          </p:cNvGraphicFramePr>
          <p:nvPr>
            <p:extLst>
              <p:ext uri="{D42A27DB-BD31-4B8C-83A1-F6EECF244321}">
                <p14:modId xmlns:p14="http://schemas.microsoft.com/office/powerpoint/2010/main" val="3118022191"/>
              </p:ext>
            </p:extLst>
          </p:nvPr>
        </p:nvGraphicFramePr>
        <p:xfrm>
          <a:off x="992888" y="5092242"/>
          <a:ext cx="10592778" cy="945182"/>
        </p:xfrm>
        <a:graphic>
          <a:graphicData uri="http://schemas.openxmlformats.org/drawingml/2006/table">
            <a:tbl>
              <a:tblPr firstRow="1" lastRow="1" bandRow="1">
                <a:tableStyleId>{F5AB1C69-6EDB-4FF4-983F-18BD219EF322}</a:tableStyleId>
              </a:tblPr>
              <a:tblGrid>
                <a:gridCol w="2043650"/>
                <a:gridCol w="1221304"/>
                <a:gridCol w="1221304"/>
                <a:gridCol w="1221304"/>
                <a:gridCol w="1221304"/>
                <a:gridCol w="1221304"/>
                <a:gridCol w="1221304"/>
                <a:gridCol w="1221304"/>
              </a:tblGrid>
              <a:tr h="472591">
                <a:tc>
                  <a:txBody>
                    <a:bodyPr/>
                    <a:lstStyle/>
                    <a:p>
                      <a:r>
                        <a:rPr lang="fr-FR" dirty="0" smtClean="0"/>
                        <a:t>Message en claire</a:t>
                      </a:r>
                      <a:endParaRPr lang="fr-FR" dirty="0"/>
                    </a:p>
                  </a:txBody>
                  <a:tcPr/>
                </a:tc>
                <a:tc>
                  <a:txBody>
                    <a:bodyPr/>
                    <a:lstStyle/>
                    <a:p>
                      <a:pPr algn="ctr"/>
                      <a:r>
                        <a:rPr lang="fr-FR" dirty="0" smtClean="0"/>
                        <a:t>B</a:t>
                      </a:r>
                      <a:endParaRPr lang="fr-FR" dirty="0"/>
                    </a:p>
                  </a:txBody>
                  <a:tcPr anchor="ctr"/>
                </a:tc>
                <a:tc>
                  <a:txBody>
                    <a:bodyPr/>
                    <a:lstStyle/>
                    <a:p>
                      <a:pPr algn="ctr"/>
                      <a:r>
                        <a:rPr lang="fr-FR" dirty="0" smtClean="0"/>
                        <a:t>O</a:t>
                      </a:r>
                      <a:endParaRPr lang="fr-FR" dirty="0"/>
                    </a:p>
                  </a:txBody>
                  <a:tcPr anchor="ctr">
                    <a:solidFill>
                      <a:srgbClr val="00B050"/>
                    </a:solidFill>
                  </a:tcPr>
                </a:tc>
                <a:tc>
                  <a:txBody>
                    <a:bodyPr/>
                    <a:lstStyle/>
                    <a:p>
                      <a:pPr algn="ctr"/>
                      <a:r>
                        <a:rPr lang="fr-FR" dirty="0" smtClean="0"/>
                        <a:t>N</a:t>
                      </a:r>
                      <a:endParaRPr lang="fr-FR" dirty="0"/>
                    </a:p>
                  </a:txBody>
                  <a:tcPr anchor="ctr"/>
                </a:tc>
                <a:tc>
                  <a:txBody>
                    <a:bodyPr/>
                    <a:lstStyle/>
                    <a:p>
                      <a:pPr algn="ctr"/>
                      <a:r>
                        <a:rPr lang="fr-FR" dirty="0" smtClean="0"/>
                        <a:t>J</a:t>
                      </a:r>
                      <a:endParaRPr lang="fr-FR" dirty="0"/>
                    </a:p>
                  </a:txBody>
                  <a:tcPr anchor="ctr"/>
                </a:tc>
                <a:tc>
                  <a:txBody>
                    <a:bodyPr/>
                    <a:lstStyle/>
                    <a:p>
                      <a:pPr algn="ctr"/>
                      <a:r>
                        <a:rPr lang="fr-FR" dirty="0" smtClean="0"/>
                        <a:t>O</a:t>
                      </a:r>
                      <a:endParaRPr lang="fr-FR" dirty="0"/>
                    </a:p>
                  </a:txBody>
                  <a:tcPr anchor="ctr">
                    <a:solidFill>
                      <a:srgbClr val="00B050"/>
                    </a:solidFill>
                  </a:tcPr>
                </a:tc>
                <a:tc>
                  <a:txBody>
                    <a:bodyPr/>
                    <a:lstStyle/>
                    <a:p>
                      <a:pPr algn="ctr"/>
                      <a:r>
                        <a:rPr lang="fr-FR" dirty="0" smtClean="0"/>
                        <a:t>U</a:t>
                      </a:r>
                      <a:endParaRPr lang="fr-FR" dirty="0"/>
                    </a:p>
                  </a:txBody>
                  <a:tcPr anchor="ctr"/>
                </a:tc>
                <a:tc>
                  <a:txBody>
                    <a:bodyPr/>
                    <a:lstStyle/>
                    <a:p>
                      <a:pPr algn="ctr"/>
                      <a:r>
                        <a:rPr lang="fr-FR" dirty="0" smtClean="0"/>
                        <a:t>R</a:t>
                      </a:r>
                      <a:endParaRPr lang="fr-FR" dirty="0"/>
                    </a:p>
                  </a:txBody>
                  <a:tcPr anchor="ctr"/>
                </a:tc>
              </a:tr>
              <a:tr h="472591">
                <a:tc>
                  <a:txBody>
                    <a:bodyPr/>
                    <a:lstStyle/>
                    <a:p>
                      <a:r>
                        <a:rPr lang="fr-FR" dirty="0" smtClean="0"/>
                        <a:t>Message chiffré</a:t>
                      </a:r>
                      <a:endParaRPr lang="fr-FR" dirty="0"/>
                    </a:p>
                  </a:txBody>
                  <a:tcPr/>
                </a:tc>
                <a:tc>
                  <a:txBody>
                    <a:bodyPr/>
                    <a:lstStyle/>
                    <a:p>
                      <a:pPr algn="ctr"/>
                      <a:r>
                        <a:rPr lang="fr-FR" dirty="0" smtClean="0"/>
                        <a:t>M</a:t>
                      </a:r>
                      <a:endParaRPr lang="fr-FR" dirty="0"/>
                    </a:p>
                  </a:txBody>
                  <a:tcPr anchor="ctr"/>
                </a:tc>
                <a:tc>
                  <a:txBody>
                    <a:bodyPr/>
                    <a:lstStyle/>
                    <a:p>
                      <a:pPr algn="ctr"/>
                      <a:r>
                        <a:rPr lang="fr-FR" dirty="0" smtClean="0"/>
                        <a:t>Z</a:t>
                      </a:r>
                      <a:endParaRPr lang="fr-FR" dirty="0"/>
                    </a:p>
                  </a:txBody>
                  <a:tcPr anchor="ctr">
                    <a:solidFill>
                      <a:srgbClr val="00B050"/>
                    </a:solidFill>
                  </a:tcPr>
                </a:tc>
                <a:tc>
                  <a:txBody>
                    <a:bodyPr/>
                    <a:lstStyle/>
                    <a:p>
                      <a:pPr algn="ctr"/>
                      <a:r>
                        <a:rPr lang="fr-FR" dirty="0" smtClean="0"/>
                        <a:t>Y</a:t>
                      </a:r>
                      <a:endParaRPr lang="fr-FR" dirty="0"/>
                    </a:p>
                  </a:txBody>
                  <a:tcPr anchor="ctr"/>
                </a:tc>
                <a:tc>
                  <a:txBody>
                    <a:bodyPr/>
                    <a:lstStyle/>
                    <a:p>
                      <a:pPr algn="ctr"/>
                      <a:r>
                        <a:rPr lang="fr-FR" dirty="0" smtClean="0"/>
                        <a:t>U</a:t>
                      </a:r>
                      <a:endParaRPr lang="fr-FR" dirty="0"/>
                    </a:p>
                  </a:txBody>
                  <a:tcPr anchor="ctr"/>
                </a:tc>
                <a:tc>
                  <a:txBody>
                    <a:bodyPr/>
                    <a:lstStyle/>
                    <a:p>
                      <a:pPr algn="ctr"/>
                      <a:r>
                        <a:rPr lang="fr-FR" dirty="0" smtClean="0"/>
                        <a:t>Z</a:t>
                      </a:r>
                      <a:endParaRPr lang="fr-FR" dirty="0"/>
                    </a:p>
                  </a:txBody>
                  <a:tcPr anchor="ctr">
                    <a:solidFill>
                      <a:srgbClr val="00B050"/>
                    </a:solidFill>
                  </a:tcPr>
                </a:tc>
                <a:tc>
                  <a:txBody>
                    <a:bodyPr/>
                    <a:lstStyle/>
                    <a:p>
                      <a:pPr algn="ctr"/>
                      <a:r>
                        <a:rPr lang="fr-FR" dirty="0" smtClean="0"/>
                        <a:t>F</a:t>
                      </a:r>
                      <a:endParaRPr lang="fr-FR" dirty="0"/>
                    </a:p>
                  </a:txBody>
                  <a:tcPr anchor="ctr"/>
                </a:tc>
                <a:tc>
                  <a:txBody>
                    <a:bodyPr/>
                    <a:lstStyle/>
                    <a:p>
                      <a:pPr algn="ctr"/>
                      <a:r>
                        <a:rPr lang="fr-FR" dirty="0" smtClean="0"/>
                        <a:t>C</a:t>
                      </a:r>
                      <a:endParaRPr lang="fr-FR" dirty="0"/>
                    </a:p>
                  </a:txBody>
                  <a:tcPr anchor="ctr"/>
                </a:tc>
              </a:tr>
            </a:tbl>
          </a:graphicData>
        </a:graphic>
      </p:graphicFrame>
      <p:sp>
        <p:nvSpPr>
          <p:cNvPr id="5" name="Espace réservé du numéro de diapositive 4"/>
          <p:cNvSpPr>
            <a:spLocks noGrp="1"/>
          </p:cNvSpPr>
          <p:nvPr>
            <p:ph type="sldNum" sz="quarter" idx="12"/>
          </p:nvPr>
        </p:nvSpPr>
        <p:spPr/>
        <p:txBody>
          <a:bodyPr/>
          <a:lstStyle/>
          <a:p>
            <a:fld id="{6951A42B-171D-4B94-AECE-9A114FAB7514}" type="slidenum">
              <a:rPr lang="fr-FR" smtClean="0"/>
              <a:t>23</a:t>
            </a:fld>
            <a:endParaRPr lang="fr-FR"/>
          </a:p>
        </p:txBody>
      </p:sp>
    </p:spTree>
    <p:extLst>
      <p:ext uri="{BB962C8B-B14F-4D97-AF65-F5344CB8AC3E}">
        <p14:creationId xmlns:p14="http://schemas.microsoft.com/office/powerpoint/2010/main" val="1999324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normAutofit/>
          </a:bodyPr>
          <a:lstStyle/>
          <a:p>
            <a:r>
              <a:rPr lang="fr-FR" dirty="0"/>
              <a:t>La cryptanalyse : </a:t>
            </a:r>
            <a:r>
              <a:rPr lang="fr-FR" dirty="0" smtClean="0"/>
              <a:t>Analyse fréquentielle</a:t>
            </a:r>
            <a:endParaRPr lang="fr-FR" dirty="0"/>
          </a:p>
        </p:txBody>
      </p:sp>
      <p:sp>
        <p:nvSpPr>
          <p:cNvPr id="3" name="Espace réservé du contenu 2"/>
          <p:cNvSpPr>
            <a:spLocks noGrp="1"/>
          </p:cNvSpPr>
          <p:nvPr>
            <p:ph idx="1"/>
          </p:nvPr>
        </p:nvSpPr>
        <p:spPr>
          <a:xfrm>
            <a:off x="289560" y="805752"/>
            <a:ext cx="11227526" cy="5884607"/>
          </a:xfrm>
        </p:spPr>
        <p:txBody>
          <a:bodyPr>
            <a:normAutofit/>
          </a:bodyPr>
          <a:lstStyle/>
          <a:p>
            <a:r>
              <a:rPr lang="fr-FR" dirty="0"/>
              <a:t>Afin d'appliquer cette méthode on passe généralement par les étapes suivante : </a:t>
            </a:r>
            <a:endParaRPr lang="fr-FR" dirty="0" smtClean="0"/>
          </a:p>
          <a:p>
            <a:pPr marL="914400" lvl="1" indent="-457200">
              <a:buFont typeface="+mj-lt"/>
              <a:buAutoNum type="arabicPeriod"/>
            </a:pPr>
            <a:r>
              <a:rPr lang="fr-FR" dirty="0"/>
              <a:t>Calculer la fréquence d'apparition des lettres dans le texte chiffré. </a:t>
            </a:r>
            <a:endParaRPr lang="fr-FR" dirty="0" smtClean="0"/>
          </a:p>
          <a:p>
            <a:pPr marL="914400" lvl="1" indent="-457200">
              <a:buFont typeface="+mj-lt"/>
              <a:buAutoNum type="arabicPeriod"/>
            </a:pPr>
            <a:r>
              <a:rPr lang="fr-FR" dirty="0" smtClean="0"/>
              <a:t>Correspondre </a:t>
            </a:r>
            <a:r>
              <a:rPr lang="fr-FR" dirty="0"/>
              <a:t>la lettre la plus fréquente du texte chiffré, avec la lettre la plus fréquente dans la langue cible </a:t>
            </a:r>
            <a:r>
              <a:rPr lang="fr-FR" dirty="0" smtClean="0"/>
              <a:t>(i.e. français).</a:t>
            </a:r>
          </a:p>
          <a:p>
            <a:pPr marL="914400" lvl="1" indent="-457200">
              <a:buFont typeface="+mj-lt"/>
              <a:buAutoNum type="arabicPeriod"/>
            </a:pPr>
            <a:r>
              <a:rPr lang="fr-FR" dirty="0" smtClean="0"/>
              <a:t>Calculer </a:t>
            </a:r>
            <a:r>
              <a:rPr lang="fr-FR" dirty="0"/>
              <a:t>la </a:t>
            </a:r>
            <a:r>
              <a:rPr lang="fr-FR" dirty="0" smtClean="0"/>
              <a:t>clé probable.</a:t>
            </a:r>
          </a:p>
          <a:p>
            <a:pPr marL="914400" lvl="1" indent="-457200">
              <a:buFont typeface="+mj-lt"/>
              <a:buAutoNum type="arabicPeriod"/>
            </a:pPr>
            <a:r>
              <a:rPr lang="fr-FR" dirty="0" smtClean="0"/>
              <a:t>Déchiffrer </a:t>
            </a:r>
            <a:r>
              <a:rPr lang="fr-FR" dirty="0"/>
              <a:t>le </a:t>
            </a:r>
            <a:r>
              <a:rPr lang="fr-FR" dirty="0" smtClean="0"/>
              <a:t>texte avec la clé probable.</a:t>
            </a:r>
          </a:p>
          <a:p>
            <a:pPr marL="1371600" lvl="2" indent="-457200">
              <a:buFont typeface="+mj-lt"/>
              <a:buAutoNum type="arabicPeriod"/>
            </a:pPr>
            <a:r>
              <a:rPr lang="fr-FR" dirty="0" smtClean="0"/>
              <a:t>Si le texte déchiffrer ne correspond pas à un texte lisible, changer la correspondance des lettres et revenir à l’étape 3.</a:t>
            </a:r>
          </a:p>
          <a:p>
            <a:endParaRPr lang="fr-FR" dirty="0" smtClean="0"/>
          </a:p>
          <a:p>
            <a:pPr lvl="1"/>
            <a:endParaRPr lang="fr-FR" dirty="0">
              <a:sym typeface="Wingdings" panose="05000000000000000000" pitchFamily="2" charset="2"/>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9590" y="0"/>
            <a:ext cx="1112410" cy="1458686"/>
          </a:xfrm>
          <a:prstGeom prst="rect">
            <a:avLst/>
          </a:prstGeom>
        </p:spPr>
      </p:pic>
      <p:sp>
        <p:nvSpPr>
          <p:cNvPr id="5" name="Espace réservé du numéro de diapositive 4"/>
          <p:cNvSpPr>
            <a:spLocks noGrp="1"/>
          </p:cNvSpPr>
          <p:nvPr>
            <p:ph type="sldNum" sz="quarter" idx="12"/>
          </p:nvPr>
        </p:nvSpPr>
        <p:spPr/>
        <p:txBody>
          <a:bodyPr/>
          <a:lstStyle/>
          <a:p>
            <a:fld id="{6951A42B-171D-4B94-AECE-9A114FAB7514}" type="slidenum">
              <a:rPr lang="fr-FR" smtClean="0"/>
              <a:t>24</a:t>
            </a:fld>
            <a:endParaRPr lang="fr-FR"/>
          </a:p>
        </p:txBody>
      </p:sp>
    </p:spTree>
    <p:extLst>
      <p:ext uri="{BB962C8B-B14F-4D97-AF65-F5344CB8AC3E}">
        <p14:creationId xmlns:p14="http://schemas.microsoft.com/office/powerpoint/2010/main" val="7191621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Analyse fréquentielle : chiffrement de césar</a:t>
            </a:r>
            <a:endParaRPr lang="fr-FR" dirty="0"/>
          </a:p>
        </p:txBody>
      </p:sp>
      <p:sp>
        <p:nvSpPr>
          <p:cNvPr id="3" name="Espace réservé du contenu 2"/>
          <p:cNvSpPr>
            <a:spLocks noGrp="1"/>
          </p:cNvSpPr>
          <p:nvPr>
            <p:ph idx="1"/>
          </p:nvPr>
        </p:nvSpPr>
        <p:spPr>
          <a:xfrm>
            <a:off x="289560" y="805752"/>
            <a:ext cx="11227526" cy="5965162"/>
          </a:xfrm>
        </p:spPr>
        <p:txBody>
          <a:bodyPr>
            <a:normAutofit fontScale="92500" lnSpcReduction="10000"/>
          </a:bodyPr>
          <a:lstStyle/>
          <a:p>
            <a:r>
              <a:rPr lang="fr-FR" dirty="0"/>
              <a:t>Exemple : c = </a:t>
            </a:r>
            <a:r>
              <a:rPr lang="fr-FR" dirty="0" err="1"/>
              <a:t>ik</a:t>
            </a:r>
            <a:r>
              <a:rPr lang="fr-FR" dirty="0"/>
              <a:t> </a:t>
            </a:r>
            <a:r>
              <a:rPr lang="fr-FR" dirty="0" err="1"/>
              <a:t>skyygmk</a:t>
            </a:r>
            <a:r>
              <a:rPr lang="fr-FR" dirty="0"/>
              <a:t> g </a:t>
            </a:r>
            <a:r>
              <a:rPr lang="fr-FR" dirty="0" err="1"/>
              <a:t>kzk</a:t>
            </a:r>
            <a:r>
              <a:rPr lang="fr-FR" dirty="0"/>
              <a:t> </a:t>
            </a:r>
            <a:r>
              <a:rPr lang="fr-FR" dirty="0" err="1"/>
              <a:t>inollxk</a:t>
            </a:r>
            <a:r>
              <a:rPr lang="fr-FR" dirty="0"/>
              <a:t> </a:t>
            </a:r>
            <a:r>
              <a:rPr lang="fr-FR" dirty="0" err="1"/>
              <a:t>vgx</a:t>
            </a:r>
            <a:r>
              <a:rPr lang="fr-FR" dirty="0"/>
              <a:t> r </a:t>
            </a:r>
            <a:r>
              <a:rPr lang="fr-FR" dirty="0" err="1"/>
              <a:t>grmuxoznsk</a:t>
            </a:r>
            <a:r>
              <a:rPr lang="fr-FR" dirty="0"/>
              <a:t> </a:t>
            </a:r>
            <a:r>
              <a:rPr lang="fr-FR" dirty="0" err="1" smtClean="0"/>
              <a:t>ikygx</a:t>
            </a:r>
            <a:endParaRPr lang="fr-FR" dirty="0" smtClean="0"/>
          </a:p>
          <a:p>
            <a:pPr marL="0" indent="0">
              <a:buNone/>
            </a:pPr>
            <a:r>
              <a:rPr lang="fr-FR" dirty="0" smtClean="0"/>
              <a:t>1- Calcule </a:t>
            </a:r>
            <a:r>
              <a:rPr lang="fr-FR" dirty="0"/>
              <a:t>de fréquence </a:t>
            </a:r>
            <a:r>
              <a:rPr lang="fr-FR" dirty="0" smtClean="0"/>
              <a:t>:</a:t>
            </a:r>
          </a:p>
          <a:p>
            <a:endParaRPr lang="fr-FR" dirty="0"/>
          </a:p>
          <a:p>
            <a:endParaRPr lang="fr-FR" dirty="0" smtClean="0"/>
          </a:p>
          <a:p>
            <a:endParaRPr lang="fr-FR" dirty="0" smtClean="0"/>
          </a:p>
          <a:p>
            <a:pPr marL="0" indent="0">
              <a:buNone/>
            </a:pPr>
            <a:r>
              <a:rPr lang="fr-FR" dirty="0" smtClean="0"/>
              <a:t>2- Correspondre </a:t>
            </a:r>
            <a:r>
              <a:rPr lang="fr-FR" dirty="0"/>
              <a:t>la lettre la plus fréquente du texte chiffré, avec la lettre la plus fréquente dans la langue cible (i.e. français</a:t>
            </a:r>
            <a:r>
              <a:rPr lang="fr-FR" dirty="0" smtClean="0"/>
              <a:t>).</a:t>
            </a:r>
          </a:p>
          <a:p>
            <a:pPr lvl="1"/>
            <a:r>
              <a:rPr lang="fr-FR" dirty="0"/>
              <a:t>La lettre </a:t>
            </a:r>
            <a:r>
              <a:rPr lang="fr-FR" b="1" dirty="0">
                <a:solidFill>
                  <a:srgbClr val="FF0000"/>
                </a:solidFill>
              </a:rPr>
              <a:t>K</a:t>
            </a:r>
            <a:r>
              <a:rPr lang="fr-FR" dirty="0">
                <a:solidFill>
                  <a:srgbClr val="FF0000"/>
                </a:solidFill>
              </a:rPr>
              <a:t> </a:t>
            </a:r>
            <a:r>
              <a:rPr lang="fr-FR" dirty="0"/>
              <a:t>du </a:t>
            </a:r>
            <a:r>
              <a:rPr lang="fr-FR" b="1" dirty="0" smtClean="0">
                <a:solidFill>
                  <a:srgbClr val="FF0000"/>
                </a:solidFill>
              </a:rPr>
              <a:t>texte chiffré </a:t>
            </a:r>
            <a:r>
              <a:rPr lang="fr-FR" dirty="0"/>
              <a:t>peut correspondre à </a:t>
            </a:r>
            <a:r>
              <a:rPr lang="fr-FR" b="1" dirty="0">
                <a:solidFill>
                  <a:srgbClr val="FF0000"/>
                </a:solidFill>
              </a:rPr>
              <a:t>E</a:t>
            </a:r>
            <a:r>
              <a:rPr lang="fr-FR" dirty="0"/>
              <a:t> du </a:t>
            </a:r>
            <a:r>
              <a:rPr lang="fr-FR" b="1" dirty="0">
                <a:solidFill>
                  <a:srgbClr val="FF0000"/>
                </a:solidFill>
              </a:rPr>
              <a:t>texte claire </a:t>
            </a:r>
          </a:p>
          <a:p>
            <a:endParaRPr lang="fr-FR" dirty="0" smtClean="0">
              <a:sym typeface="Wingdings" panose="05000000000000000000" pitchFamily="2" charset="2"/>
            </a:endParaRPr>
          </a:p>
          <a:p>
            <a:pPr marL="0" indent="0">
              <a:buNone/>
            </a:pPr>
            <a:r>
              <a:rPr lang="fr-FR" dirty="0" smtClean="0">
                <a:sym typeface="Wingdings" panose="05000000000000000000" pitchFamily="2" charset="2"/>
              </a:rPr>
              <a:t>3- Calcule </a:t>
            </a:r>
            <a:r>
              <a:rPr lang="fr-FR" dirty="0">
                <a:sym typeface="Wingdings" panose="05000000000000000000" pitchFamily="2" charset="2"/>
              </a:rPr>
              <a:t>de </a:t>
            </a:r>
            <a:r>
              <a:rPr lang="fr-FR" dirty="0" smtClean="0">
                <a:sym typeface="Wingdings" panose="05000000000000000000" pitchFamily="2" charset="2"/>
              </a:rPr>
              <a:t>clé probable : </a:t>
            </a:r>
            <a:endParaRPr lang="fr-FR" dirty="0">
              <a:sym typeface="Wingdings" panose="05000000000000000000" pitchFamily="2" charset="2"/>
            </a:endParaRPr>
          </a:p>
          <a:p>
            <a:endParaRPr lang="fr-FR" dirty="0" smtClean="0">
              <a:sym typeface="Wingdings" panose="05000000000000000000" pitchFamily="2" charset="2"/>
            </a:endParaRPr>
          </a:p>
          <a:p>
            <a:pPr marL="0" indent="0">
              <a:buNone/>
            </a:pPr>
            <a:r>
              <a:rPr lang="fr-FR" dirty="0" smtClean="0">
                <a:sym typeface="Wingdings" panose="05000000000000000000" pitchFamily="2" charset="2"/>
              </a:rPr>
              <a:t>4- Déchiffrer </a:t>
            </a:r>
            <a:r>
              <a:rPr lang="fr-FR" dirty="0">
                <a:sym typeface="Wingdings" panose="05000000000000000000" pitchFamily="2" charset="2"/>
              </a:rPr>
              <a:t>le </a:t>
            </a:r>
            <a:r>
              <a:rPr lang="fr-FR" dirty="0" smtClean="0">
                <a:sym typeface="Wingdings" panose="05000000000000000000" pitchFamily="2" charset="2"/>
              </a:rPr>
              <a:t>texte avec la clé = 6</a:t>
            </a:r>
          </a:p>
          <a:p>
            <a:pPr marL="457200" lvl="1" indent="0">
              <a:buNone/>
            </a:pPr>
            <a:endParaRPr lang="fr-FR" dirty="0" smtClean="0"/>
          </a:p>
          <a:p>
            <a:pPr marL="457200" lvl="1" indent="0">
              <a:buNone/>
            </a:pPr>
            <a:r>
              <a:rPr lang="fr-FR" dirty="0" smtClean="0"/>
              <a:t>M </a:t>
            </a:r>
            <a:r>
              <a:rPr lang="fr-FR" dirty="0"/>
              <a:t>= ce message a </a:t>
            </a:r>
            <a:r>
              <a:rPr lang="fr-FR" dirty="0" err="1"/>
              <a:t>ete</a:t>
            </a:r>
            <a:r>
              <a:rPr lang="fr-FR" dirty="0"/>
              <a:t> chiffre par l algorithme </a:t>
            </a:r>
            <a:r>
              <a:rPr lang="fr-FR" dirty="0" err="1" smtClean="0"/>
              <a:t>cesar</a:t>
            </a:r>
            <a:endParaRPr lang="fr-FR" dirty="0" smtClean="0">
              <a:sym typeface="Wingdings" panose="05000000000000000000" pitchFamily="2" charset="2"/>
            </a:endParaRPr>
          </a:p>
          <a:p>
            <a:pPr lvl="1"/>
            <a:endParaRPr lang="fr-FR" dirty="0" smtClean="0"/>
          </a:p>
          <a:p>
            <a:endParaRPr lang="fr-FR" dirty="0"/>
          </a:p>
          <a:p>
            <a:endParaRPr lang="fr-FR" dirty="0"/>
          </a:p>
          <a:p>
            <a:endParaRPr lang="fr-FR" dirty="0" smtClean="0"/>
          </a:p>
          <a:p>
            <a:endParaRPr lang="fr-FR" dirty="0"/>
          </a:p>
          <a:p>
            <a:endParaRPr lang="fr-FR" dirty="0" smtClean="0"/>
          </a:p>
          <a:p>
            <a:pPr marL="0" indent="0">
              <a:buNone/>
            </a:pPr>
            <a:endParaRPr lang="fr-FR" dirty="0" smtClean="0"/>
          </a:p>
          <a:p>
            <a:pPr marL="514350" indent="-514350">
              <a:buFont typeface="+mj-lt"/>
              <a:buAutoNum type="arabicPeriod"/>
            </a:pPr>
            <a:endParaRPr lang="fr-FR" dirty="0" smtClean="0"/>
          </a:p>
          <a:p>
            <a:pPr lvl="1"/>
            <a:endParaRPr lang="fr-FR" dirty="0">
              <a:sym typeface="Wingdings" panose="05000000000000000000" pitchFamily="2" charset="2"/>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9590" y="0"/>
            <a:ext cx="1112410" cy="1458686"/>
          </a:xfrm>
          <a:prstGeom prst="rect">
            <a:avLst/>
          </a:prstGeom>
        </p:spPr>
      </p:pic>
      <p:graphicFrame>
        <p:nvGraphicFramePr>
          <p:cNvPr id="5" name="Tableau 4"/>
          <p:cNvGraphicFramePr>
            <a:graphicFrameLocks noGrp="1"/>
          </p:cNvGraphicFramePr>
          <p:nvPr>
            <p:extLst>
              <p:ext uri="{D42A27DB-BD31-4B8C-83A1-F6EECF244321}">
                <p14:modId xmlns:p14="http://schemas.microsoft.com/office/powerpoint/2010/main" val="1741635102"/>
              </p:ext>
            </p:extLst>
          </p:nvPr>
        </p:nvGraphicFramePr>
        <p:xfrm>
          <a:off x="289562" y="1830009"/>
          <a:ext cx="11750033" cy="741680"/>
        </p:xfrm>
        <a:graphic>
          <a:graphicData uri="http://schemas.openxmlformats.org/drawingml/2006/table">
            <a:tbl>
              <a:tblPr firstRow="1" bandRow="1">
                <a:tableStyleId>{5C22544A-7EE6-4342-B048-85BDC9FD1C3A}</a:tableStyleId>
              </a:tblPr>
              <a:tblGrid>
                <a:gridCol w="1222005"/>
                <a:gridCol w="752002"/>
                <a:gridCol w="752002"/>
                <a:gridCol w="752002"/>
                <a:gridCol w="752002"/>
                <a:gridCol w="752002"/>
                <a:gridCol w="752002"/>
                <a:gridCol w="752002"/>
                <a:gridCol w="752002"/>
                <a:gridCol w="752002"/>
                <a:gridCol w="752002"/>
                <a:gridCol w="752002"/>
                <a:gridCol w="752002"/>
                <a:gridCol w="752002"/>
                <a:gridCol w="752002"/>
              </a:tblGrid>
              <a:tr h="370840">
                <a:tc>
                  <a:txBody>
                    <a:bodyPr/>
                    <a:lstStyle/>
                    <a:p>
                      <a:r>
                        <a:rPr lang="fr-FR" dirty="0" smtClean="0"/>
                        <a:t>Lettre</a:t>
                      </a:r>
                      <a:endParaRPr lang="fr-FR" dirty="0"/>
                    </a:p>
                  </a:txBody>
                  <a:tcPr/>
                </a:tc>
                <a:tc>
                  <a:txBody>
                    <a:bodyPr/>
                    <a:lstStyle/>
                    <a:p>
                      <a:pPr algn="ctr"/>
                      <a:r>
                        <a:rPr lang="fr-FR" dirty="0" smtClean="0"/>
                        <a:t>K</a:t>
                      </a:r>
                      <a:endParaRPr lang="fr-FR" dirty="0"/>
                    </a:p>
                  </a:txBody>
                  <a:tcPr anchor="ctr"/>
                </a:tc>
                <a:tc>
                  <a:txBody>
                    <a:bodyPr/>
                    <a:lstStyle/>
                    <a:p>
                      <a:pPr algn="ctr"/>
                      <a:r>
                        <a:rPr lang="fr-FR" dirty="0" smtClean="0"/>
                        <a:t>G</a:t>
                      </a:r>
                      <a:endParaRPr lang="fr-FR" dirty="0"/>
                    </a:p>
                  </a:txBody>
                  <a:tcPr anchor="ctr"/>
                </a:tc>
                <a:tc>
                  <a:txBody>
                    <a:bodyPr/>
                    <a:lstStyle/>
                    <a:p>
                      <a:pPr algn="ctr"/>
                      <a:r>
                        <a:rPr lang="fr-FR" dirty="0" smtClean="0"/>
                        <a:t>X</a:t>
                      </a:r>
                      <a:endParaRPr lang="fr-FR" dirty="0"/>
                    </a:p>
                  </a:txBody>
                  <a:tcPr anchor="ctr"/>
                </a:tc>
                <a:tc>
                  <a:txBody>
                    <a:bodyPr/>
                    <a:lstStyle/>
                    <a:p>
                      <a:pPr algn="ctr"/>
                      <a:r>
                        <a:rPr lang="fr-FR" dirty="0" smtClean="0"/>
                        <a:t>I</a:t>
                      </a:r>
                      <a:endParaRPr lang="fr-FR" dirty="0"/>
                    </a:p>
                  </a:txBody>
                  <a:tcPr anchor="ctr"/>
                </a:tc>
                <a:tc>
                  <a:txBody>
                    <a:bodyPr/>
                    <a:lstStyle/>
                    <a:p>
                      <a:pPr algn="ctr"/>
                      <a:r>
                        <a:rPr lang="fr-FR" dirty="0" smtClean="0"/>
                        <a:t>Y</a:t>
                      </a:r>
                      <a:endParaRPr lang="fr-FR" dirty="0"/>
                    </a:p>
                  </a:txBody>
                  <a:tcPr anchor="ctr"/>
                </a:tc>
                <a:tc>
                  <a:txBody>
                    <a:bodyPr/>
                    <a:lstStyle/>
                    <a:p>
                      <a:pPr algn="ctr"/>
                      <a:r>
                        <a:rPr lang="fr-FR" dirty="0" smtClean="0"/>
                        <a:t>S</a:t>
                      </a:r>
                      <a:endParaRPr lang="fr-FR" dirty="0"/>
                    </a:p>
                  </a:txBody>
                  <a:tcPr anchor="ctr"/>
                </a:tc>
                <a:tc>
                  <a:txBody>
                    <a:bodyPr/>
                    <a:lstStyle/>
                    <a:p>
                      <a:pPr algn="ctr"/>
                      <a:r>
                        <a:rPr lang="fr-FR" dirty="0" smtClean="0"/>
                        <a:t>M</a:t>
                      </a:r>
                      <a:endParaRPr lang="fr-FR" dirty="0"/>
                    </a:p>
                  </a:txBody>
                  <a:tcPr anchor="ctr"/>
                </a:tc>
                <a:tc>
                  <a:txBody>
                    <a:bodyPr/>
                    <a:lstStyle/>
                    <a:p>
                      <a:pPr algn="ctr"/>
                      <a:r>
                        <a:rPr lang="fr-FR" dirty="0" smtClean="0"/>
                        <a:t>Z</a:t>
                      </a:r>
                      <a:endParaRPr lang="fr-FR" dirty="0"/>
                    </a:p>
                  </a:txBody>
                  <a:tcPr anchor="ctr"/>
                </a:tc>
                <a:tc>
                  <a:txBody>
                    <a:bodyPr/>
                    <a:lstStyle/>
                    <a:p>
                      <a:pPr algn="ctr"/>
                      <a:r>
                        <a:rPr lang="fr-FR" dirty="0" smtClean="0"/>
                        <a:t>N</a:t>
                      </a:r>
                      <a:endParaRPr lang="fr-FR" dirty="0"/>
                    </a:p>
                  </a:txBody>
                  <a:tcPr anchor="ctr"/>
                </a:tc>
                <a:tc>
                  <a:txBody>
                    <a:bodyPr/>
                    <a:lstStyle/>
                    <a:p>
                      <a:pPr algn="ctr"/>
                      <a:r>
                        <a:rPr lang="fr-FR" dirty="0" smtClean="0"/>
                        <a:t>O</a:t>
                      </a:r>
                      <a:endParaRPr lang="fr-FR" dirty="0"/>
                    </a:p>
                  </a:txBody>
                  <a:tcPr anchor="ctr"/>
                </a:tc>
                <a:tc>
                  <a:txBody>
                    <a:bodyPr/>
                    <a:lstStyle/>
                    <a:p>
                      <a:pPr algn="ctr"/>
                      <a:r>
                        <a:rPr lang="fr-FR" dirty="0" smtClean="0"/>
                        <a:t>L</a:t>
                      </a:r>
                      <a:endParaRPr lang="fr-FR" dirty="0"/>
                    </a:p>
                  </a:txBody>
                  <a:tcPr anchor="ctr"/>
                </a:tc>
                <a:tc>
                  <a:txBody>
                    <a:bodyPr/>
                    <a:lstStyle/>
                    <a:p>
                      <a:pPr algn="ctr"/>
                      <a:r>
                        <a:rPr lang="fr-FR" dirty="0" smtClean="0"/>
                        <a:t>R</a:t>
                      </a:r>
                      <a:endParaRPr lang="fr-FR" dirty="0"/>
                    </a:p>
                  </a:txBody>
                  <a:tcPr anchor="ctr"/>
                </a:tc>
                <a:tc>
                  <a:txBody>
                    <a:bodyPr/>
                    <a:lstStyle/>
                    <a:p>
                      <a:pPr algn="ctr"/>
                      <a:r>
                        <a:rPr lang="fr-FR" dirty="0" smtClean="0"/>
                        <a:t>V</a:t>
                      </a:r>
                      <a:endParaRPr lang="fr-FR" dirty="0"/>
                    </a:p>
                  </a:txBody>
                  <a:tcPr anchor="ctr"/>
                </a:tc>
                <a:tc>
                  <a:txBody>
                    <a:bodyPr/>
                    <a:lstStyle/>
                    <a:p>
                      <a:pPr algn="ctr"/>
                      <a:r>
                        <a:rPr lang="fr-FR" dirty="0" smtClean="0"/>
                        <a:t>U</a:t>
                      </a:r>
                      <a:endParaRPr lang="fr-FR" dirty="0"/>
                    </a:p>
                  </a:txBody>
                  <a:tcPr anchor="ctr"/>
                </a:tc>
              </a:tr>
              <a:tr h="370840">
                <a:tc>
                  <a:txBody>
                    <a:bodyPr/>
                    <a:lstStyle/>
                    <a:p>
                      <a:r>
                        <a:rPr lang="fr-FR" dirty="0" smtClean="0"/>
                        <a:t>Fréquence</a:t>
                      </a:r>
                      <a:endParaRPr lang="fr-FR" dirty="0"/>
                    </a:p>
                  </a:txBody>
                  <a:tcPr/>
                </a:tc>
                <a:tc>
                  <a:txBody>
                    <a:bodyPr/>
                    <a:lstStyle/>
                    <a:p>
                      <a:pPr algn="ctr"/>
                      <a:r>
                        <a:rPr lang="fr-FR" sz="1400" b="1" dirty="0" smtClean="0"/>
                        <a:t>20.51%</a:t>
                      </a:r>
                      <a:endParaRPr lang="fr-FR" sz="1400" b="1" dirty="0"/>
                    </a:p>
                  </a:txBody>
                  <a:tcPr anchor="ctr"/>
                </a:tc>
                <a:tc>
                  <a:txBody>
                    <a:bodyPr/>
                    <a:lstStyle/>
                    <a:p>
                      <a:pPr algn="ctr"/>
                      <a:r>
                        <a:rPr lang="fr-FR" sz="1400" b="1" dirty="0" smtClean="0"/>
                        <a:t>12.82%</a:t>
                      </a:r>
                      <a:endParaRPr lang="fr-FR" sz="1400" b="1" dirty="0"/>
                    </a:p>
                  </a:txBody>
                  <a:tcPr anchor="ctr"/>
                </a:tc>
                <a:tc>
                  <a:txBody>
                    <a:bodyPr/>
                    <a:lstStyle/>
                    <a:p>
                      <a:pPr algn="ctr"/>
                      <a:r>
                        <a:rPr lang="fr-FR" sz="1400" b="1" dirty="0" smtClean="0"/>
                        <a:t>10.26%</a:t>
                      </a:r>
                      <a:endParaRPr lang="fr-FR" sz="1400" b="1" dirty="0"/>
                    </a:p>
                  </a:txBody>
                  <a:tcPr anchor="ctr"/>
                </a:tc>
                <a:tc>
                  <a:txBody>
                    <a:bodyPr/>
                    <a:lstStyle/>
                    <a:p>
                      <a:pPr algn="ctr"/>
                      <a:r>
                        <a:rPr lang="fr-FR" sz="1400" b="1" dirty="0" smtClean="0"/>
                        <a:t>7.69%</a:t>
                      </a:r>
                      <a:endParaRPr lang="fr-FR" sz="1400" b="1" dirty="0"/>
                    </a:p>
                  </a:txBody>
                  <a:tcPr anchor="ctr"/>
                </a:tc>
                <a:tc>
                  <a:txBody>
                    <a:bodyPr/>
                    <a:lstStyle/>
                    <a:p>
                      <a:pPr algn="ctr"/>
                      <a:r>
                        <a:rPr lang="fr-FR" sz="1400" b="1" dirty="0" smtClean="0"/>
                        <a:t>7.69%</a:t>
                      </a:r>
                      <a:endParaRPr lang="fr-FR" sz="1400" b="1" dirty="0"/>
                    </a:p>
                  </a:txBody>
                  <a:tcPr anchor="ctr"/>
                </a:tc>
                <a:tc>
                  <a:txBody>
                    <a:bodyPr/>
                    <a:lstStyle/>
                    <a:p>
                      <a:pPr algn="ctr"/>
                      <a:r>
                        <a:rPr lang="fr-FR" sz="1400" b="1" dirty="0" smtClean="0"/>
                        <a:t>5.13%</a:t>
                      </a:r>
                      <a:endParaRPr lang="fr-FR" sz="1400" b="1" dirty="0"/>
                    </a:p>
                  </a:txBody>
                  <a:tcPr anchor="ctr"/>
                </a:tc>
                <a:tc>
                  <a:txBody>
                    <a:bodyPr/>
                    <a:lstStyle/>
                    <a:p>
                      <a:pPr algn="ctr"/>
                      <a:r>
                        <a:rPr lang="fr-FR" sz="1400" b="1" dirty="0" smtClean="0"/>
                        <a:t>5.13%</a:t>
                      </a:r>
                      <a:endParaRPr lang="fr-FR" sz="1400" b="1" dirty="0"/>
                    </a:p>
                  </a:txBody>
                  <a:tcPr anchor="ctr"/>
                </a:tc>
                <a:tc>
                  <a:txBody>
                    <a:bodyPr/>
                    <a:lstStyle/>
                    <a:p>
                      <a:pPr algn="ctr"/>
                      <a:r>
                        <a:rPr lang="fr-FR" sz="1400" b="1" dirty="0" smtClean="0"/>
                        <a:t>5.13%</a:t>
                      </a:r>
                      <a:endParaRPr lang="fr-FR" sz="14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dirty="0" smtClean="0"/>
                        <a:t>5.13%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dirty="0" smtClean="0"/>
                        <a:t>5.13%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dirty="0" smtClean="0"/>
                        <a:t>5.13%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dirty="0" smtClean="0"/>
                        <a:t>5.13%</a:t>
                      </a:r>
                    </a:p>
                  </a:txBody>
                  <a:tcPr anchor="ctr"/>
                </a:tc>
                <a:tc>
                  <a:txBody>
                    <a:bodyPr/>
                    <a:lstStyle/>
                    <a:p>
                      <a:pPr algn="ctr"/>
                      <a:r>
                        <a:rPr lang="fr-FR" sz="1400" b="1" dirty="0" smtClean="0"/>
                        <a:t>2.56%</a:t>
                      </a:r>
                      <a:endParaRPr lang="fr-FR" sz="1400" b="1" dirty="0"/>
                    </a:p>
                  </a:txBody>
                  <a:tcPr anchor="ctr"/>
                </a:tc>
                <a:tc>
                  <a:txBody>
                    <a:bodyPr/>
                    <a:lstStyle/>
                    <a:p>
                      <a:pPr algn="ctr"/>
                      <a:r>
                        <a:rPr lang="fr-FR" sz="1400" b="1" dirty="0" smtClean="0"/>
                        <a:t>2.56%</a:t>
                      </a:r>
                      <a:endParaRPr lang="fr-FR" sz="1400" b="1" dirty="0"/>
                    </a:p>
                  </a:txBody>
                  <a:tcPr anchor="ctr"/>
                </a:tc>
              </a:tr>
            </a:tbl>
          </a:graphicData>
        </a:graphic>
      </p:graphicFrame>
      <mc:AlternateContent xmlns:mc="http://schemas.openxmlformats.org/markup-compatibility/2006" xmlns:a14="http://schemas.microsoft.com/office/drawing/2010/main">
        <mc:Choice Requires="a14">
          <p:sp>
            <p:nvSpPr>
              <p:cNvPr id="14" name="ZoneTexte 13"/>
              <p:cNvSpPr txBox="1"/>
              <p:nvPr/>
            </p:nvSpPr>
            <p:spPr>
              <a:xfrm>
                <a:off x="3820885" y="4594377"/>
                <a:ext cx="652054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𝐷</m:t>
                      </m:r>
                      <m:r>
                        <a:rPr lang="fr-FR" sz="2000" b="0" i="1" baseline="-25000" smtClean="0">
                          <a:latin typeface="Cambria Math" panose="02040503050406030204" pitchFamily="18" charset="0"/>
                        </a:rPr>
                        <m:t>𝑘</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𝐾</m:t>
                          </m:r>
                        </m:e>
                      </m:d>
                      <m:r>
                        <a:rPr lang="fr-FR" sz="2000" i="1" smtClean="0">
                          <a:latin typeface="Cambria Math" panose="02040503050406030204" pitchFamily="18" charset="0"/>
                        </a:rPr>
                        <m:t>=</m:t>
                      </m:r>
                      <m:r>
                        <a:rPr lang="fr-FR" sz="2000" b="0" i="1" smtClean="0">
                          <a:latin typeface="Cambria Math" panose="02040503050406030204" pitchFamily="18" charset="0"/>
                        </a:rPr>
                        <m:t>𝐸</m:t>
                      </m:r>
                      <m:r>
                        <a:rPr lang="fr-FR" sz="2000" b="0" i="1" smtClean="0">
                          <a:latin typeface="Cambria Math" panose="02040503050406030204" pitchFamily="18" charset="0"/>
                          <a:ea typeface="Cambria Math" panose="02040503050406030204" pitchFamily="18" charset="0"/>
                        </a:rPr>
                        <m:t>⟺</m:t>
                      </m:r>
                      <m:r>
                        <a:rPr lang="fr-FR" sz="2000" i="1">
                          <a:latin typeface="Cambria Math" panose="02040503050406030204" pitchFamily="18" charset="0"/>
                        </a:rPr>
                        <m:t>𝐷</m:t>
                      </m:r>
                      <m:r>
                        <a:rPr lang="fr-FR" sz="2000" i="1" baseline="-25000">
                          <a:latin typeface="Cambria Math" panose="02040503050406030204" pitchFamily="18" charset="0"/>
                        </a:rPr>
                        <m:t>𝑘</m:t>
                      </m:r>
                      <m:d>
                        <m:dPr>
                          <m:ctrlPr>
                            <a:rPr lang="fr-FR" sz="2000" i="1">
                              <a:latin typeface="Cambria Math" panose="02040503050406030204" pitchFamily="18" charset="0"/>
                            </a:rPr>
                          </m:ctrlPr>
                        </m:dPr>
                        <m:e>
                          <m:r>
                            <a:rPr lang="fr-FR" sz="2000" b="0" i="1" smtClean="0">
                              <a:latin typeface="Cambria Math" panose="02040503050406030204" pitchFamily="18" charset="0"/>
                            </a:rPr>
                            <m:t>10</m:t>
                          </m:r>
                        </m:e>
                      </m:d>
                      <m:r>
                        <a:rPr lang="fr-FR" sz="2000" i="1">
                          <a:latin typeface="Cambria Math" panose="02040503050406030204" pitchFamily="18" charset="0"/>
                        </a:rPr>
                        <m:t>=</m:t>
                      </m:r>
                      <m:r>
                        <a:rPr lang="fr-FR" sz="2000" b="0" i="1" smtClean="0">
                          <a:latin typeface="Cambria Math" panose="02040503050406030204" pitchFamily="18" charset="0"/>
                        </a:rPr>
                        <m:t>4</m:t>
                      </m:r>
                      <m:r>
                        <a:rPr lang="fr-FR" sz="2000" i="1">
                          <a:latin typeface="Cambria Math" panose="02040503050406030204" pitchFamily="18" charset="0"/>
                          <a:ea typeface="Cambria Math" panose="02040503050406030204" pitchFamily="18" charset="0"/>
                        </a:rPr>
                        <m:t>⟺</m:t>
                      </m:r>
                      <m:r>
                        <a:rPr lang="fr-FR" sz="2000" b="0" i="0" smtClean="0">
                          <a:latin typeface="Cambria Math" panose="02040503050406030204" pitchFamily="18" charset="0"/>
                          <a:ea typeface="Cambria Math" panose="02040503050406030204" pitchFamily="18" charset="0"/>
                        </a:rPr>
                        <m:t>10−</m:t>
                      </m:r>
                      <m:r>
                        <m:rPr>
                          <m:sty m:val="p"/>
                        </m:rPr>
                        <a:rPr lang="fr-FR" sz="2000" b="0" i="0" smtClean="0">
                          <a:latin typeface="Cambria Math" panose="02040503050406030204" pitchFamily="18" charset="0"/>
                          <a:ea typeface="Cambria Math" panose="02040503050406030204" pitchFamily="18" charset="0"/>
                        </a:rPr>
                        <m:t>k</m:t>
                      </m:r>
                      <m:r>
                        <a:rPr lang="fr-FR" sz="2000" b="0" i="0" smtClean="0">
                          <a:latin typeface="Cambria Math" panose="02040503050406030204" pitchFamily="18" charset="0"/>
                          <a:ea typeface="Cambria Math" panose="02040503050406030204" pitchFamily="18" charset="0"/>
                        </a:rPr>
                        <m:t>=4</m:t>
                      </m:r>
                      <m:r>
                        <a:rPr lang="fr-FR" sz="2000" i="1">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ea typeface="Cambria Math" panose="02040503050406030204" pitchFamily="18" charset="0"/>
                        </a:rPr>
                        <m:t>𝑘</m:t>
                      </m:r>
                      <m:r>
                        <a:rPr lang="fr-FR" sz="2000" b="0" i="1" smtClean="0">
                          <a:latin typeface="Cambria Math" panose="02040503050406030204" pitchFamily="18" charset="0"/>
                          <a:ea typeface="Cambria Math" panose="02040503050406030204" pitchFamily="18" charset="0"/>
                        </a:rPr>
                        <m:t>=6 </m:t>
                      </m:r>
                    </m:oMath>
                  </m:oMathPara>
                </a14:m>
                <a:endParaRPr lang="fr-FR" sz="2800" dirty="0"/>
              </a:p>
            </p:txBody>
          </p:sp>
        </mc:Choice>
        <mc:Fallback xmlns="">
          <p:sp>
            <p:nvSpPr>
              <p:cNvPr id="14" name="ZoneTexte 13"/>
              <p:cNvSpPr txBox="1">
                <a:spLocks noRot="1" noChangeAspect="1" noMove="1" noResize="1" noEditPoints="1" noAdjustHandles="1" noChangeArrowheads="1" noChangeShapeType="1" noTextEdit="1"/>
              </p:cNvSpPr>
              <p:nvPr/>
            </p:nvSpPr>
            <p:spPr>
              <a:xfrm>
                <a:off x="3820885" y="4594377"/>
                <a:ext cx="6520543" cy="307777"/>
              </a:xfrm>
              <a:prstGeom prst="rect">
                <a:avLst/>
              </a:prstGeom>
              <a:blipFill rotWithShape="0">
                <a:blip r:embed="rId4"/>
                <a:stretch>
                  <a:fillRect b="-16000"/>
                </a:stretch>
              </a:blipFill>
            </p:spPr>
            <p:txBody>
              <a:bodyPr/>
              <a:lstStyle/>
              <a:p>
                <a:r>
                  <a:rPr lang="fr-FR">
                    <a:noFill/>
                  </a:rPr>
                  <a:t> </a:t>
                </a:r>
              </a:p>
            </p:txBody>
          </p:sp>
        </mc:Fallback>
      </mc:AlternateContent>
      <p:sp>
        <p:nvSpPr>
          <p:cNvPr id="6" name="Espace réservé du numéro de diapositive 5"/>
          <p:cNvSpPr>
            <a:spLocks noGrp="1"/>
          </p:cNvSpPr>
          <p:nvPr>
            <p:ph type="sldNum" sz="quarter" idx="12"/>
          </p:nvPr>
        </p:nvSpPr>
        <p:spPr/>
        <p:txBody>
          <a:bodyPr/>
          <a:lstStyle/>
          <a:p>
            <a:fld id="{6951A42B-171D-4B94-AECE-9A114FAB7514}" type="slidenum">
              <a:rPr lang="fr-FR" smtClean="0"/>
              <a:t>25</a:t>
            </a:fld>
            <a:endParaRPr lang="fr-FR"/>
          </a:p>
        </p:txBody>
      </p:sp>
    </p:spTree>
    <p:extLst>
      <p:ext uri="{BB962C8B-B14F-4D97-AF65-F5344CB8AC3E}">
        <p14:creationId xmlns:p14="http://schemas.microsoft.com/office/powerpoint/2010/main" val="747927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normAutofit/>
          </a:bodyPr>
          <a:lstStyle/>
          <a:p>
            <a:r>
              <a:rPr lang="fr-FR" dirty="0" smtClean="0"/>
              <a:t>Faiblesse du chiffrement de césar</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r>
              <a:rPr lang="fr-FR" dirty="0"/>
              <a:t>Nous avons vu que le chiffrement de César présente une sécurité très faible, la principale raison est </a:t>
            </a:r>
            <a:r>
              <a:rPr lang="fr-FR" dirty="0" smtClean="0"/>
              <a:t>: </a:t>
            </a:r>
          </a:p>
          <a:p>
            <a:endParaRPr lang="fr-FR" dirty="0" smtClean="0"/>
          </a:p>
          <a:p>
            <a:pPr lvl="1"/>
            <a:r>
              <a:rPr lang="fr-FR" dirty="0" smtClean="0"/>
              <a:t>L’espace </a:t>
            </a:r>
            <a:r>
              <a:rPr lang="fr-FR" dirty="0"/>
              <a:t>des clés est trop petit : il y a seulement 26 clés possibles, et on peut attaquer un message chiffré en testant toutes les clés à la main. </a:t>
            </a:r>
            <a:endParaRPr lang="fr-FR" dirty="0" smtClean="0"/>
          </a:p>
          <a:p>
            <a:endParaRPr lang="fr-FR" dirty="0"/>
          </a:p>
          <a:p>
            <a:pPr lvl="1"/>
            <a:r>
              <a:rPr lang="fr-FR" dirty="0" smtClean="0"/>
              <a:t>Aussi</a:t>
            </a:r>
            <a:r>
              <a:rPr lang="fr-FR" dirty="0"/>
              <a:t>, la fréquence des lettres est conservée ce qui permet une cryptanalyse aisée par analyse de fréquences</a:t>
            </a:r>
            <a:r>
              <a:rPr lang="fr-FR" dirty="0" smtClean="0"/>
              <a:t>. Le principe de la confusion n’est pas assuré.</a:t>
            </a:r>
            <a:endParaRPr lang="fr-FR" b="1" dirty="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26</a:t>
            </a:fld>
            <a:endParaRPr lang="fr-FR"/>
          </a:p>
        </p:txBody>
      </p:sp>
    </p:spTree>
    <p:extLst>
      <p:ext uri="{BB962C8B-B14F-4D97-AF65-F5344CB8AC3E}">
        <p14:creationId xmlns:p14="http://schemas.microsoft.com/office/powerpoint/2010/main" val="1996288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normAutofit/>
          </a:bodyPr>
          <a:lstStyle/>
          <a:p>
            <a:r>
              <a:rPr lang="fr-FR" dirty="0"/>
              <a:t>Chiffrement de Vigenère</a:t>
            </a:r>
          </a:p>
        </p:txBody>
      </p:sp>
      <p:sp>
        <p:nvSpPr>
          <p:cNvPr id="3" name="Espace réservé du contenu 2"/>
          <p:cNvSpPr>
            <a:spLocks noGrp="1"/>
          </p:cNvSpPr>
          <p:nvPr>
            <p:ph idx="1"/>
          </p:nvPr>
        </p:nvSpPr>
        <p:spPr>
          <a:xfrm>
            <a:off x="289560" y="805752"/>
            <a:ext cx="11673840" cy="5884607"/>
          </a:xfrm>
        </p:spPr>
        <p:txBody>
          <a:bodyPr>
            <a:normAutofit/>
          </a:bodyPr>
          <a:lstStyle/>
          <a:p>
            <a:r>
              <a:rPr lang="fr-FR" dirty="0">
                <a:sym typeface="Wingdings" panose="05000000000000000000" pitchFamily="2" charset="2"/>
              </a:rPr>
              <a:t>Le chiffre de Vigenère est un système de chiffrement par substitution </a:t>
            </a:r>
            <a:r>
              <a:rPr lang="fr-FR" dirty="0" smtClean="0">
                <a:sym typeface="Wingdings" panose="05000000000000000000" pitchFamily="2" charset="2"/>
              </a:rPr>
              <a:t>polyalphabétique.</a:t>
            </a:r>
          </a:p>
          <a:p>
            <a:endParaRPr lang="fr-FR" dirty="0">
              <a:sym typeface="Wingdings" panose="05000000000000000000" pitchFamily="2" charset="2"/>
            </a:endParaRPr>
          </a:p>
          <a:p>
            <a:r>
              <a:rPr lang="fr-FR" dirty="0">
                <a:sym typeface="Wingdings" panose="05000000000000000000" pitchFamily="2" charset="2"/>
              </a:rPr>
              <a:t>Le chiffrement de Vigenère est </a:t>
            </a:r>
            <a:r>
              <a:rPr lang="fr-FR" dirty="0"/>
              <a:t>un code de César par blocs dans lequel on change de substitution pour chaque lettre d’un bloc.</a:t>
            </a:r>
            <a:endParaRPr lang="fr-FR" dirty="0">
              <a:sym typeface="Wingdings" panose="05000000000000000000" pitchFamily="2" charset="2"/>
            </a:endParaRPr>
          </a:p>
          <a:p>
            <a:endParaRPr lang="fr-FR" dirty="0" smtClean="0">
              <a:sym typeface="Wingdings" panose="05000000000000000000" pitchFamily="2" charset="2"/>
            </a:endParaRPr>
          </a:p>
          <a:p>
            <a:endParaRPr lang="fr-FR" dirty="0" smtClean="0">
              <a:sym typeface="Wingdings" panose="05000000000000000000" pitchFamily="2" charset="2"/>
            </a:endParaRPr>
          </a:p>
          <a:p>
            <a:r>
              <a:rPr lang="fr-FR" dirty="0" smtClean="0">
                <a:sym typeface="Wingdings" panose="05000000000000000000" pitchFamily="2" charset="2"/>
              </a:rPr>
              <a:t>Une </a:t>
            </a:r>
            <a:r>
              <a:rPr lang="fr-FR" dirty="0">
                <a:sym typeface="Wingdings" panose="05000000000000000000" pitchFamily="2" charset="2"/>
              </a:rPr>
              <a:t>même lettre du message clair peut, suivant sa position dans celui-ci, être remplacée par des lettres </a:t>
            </a:r>
            <a:r>
              <a:rPr lang="fr-FR" dirty="0" smtClean="0">
                <a:sym typeface="Wingdings" panose="05000000000000000000" pitchFamily="2" charset="2"/>
              </a:rPr>
              <a:t>différentes</a:t>
            </a:r>
            <a:r>
              <a:rPr lang="fr-FR" dirty="0">
                <a:sym typeface="Wingdings" panose="05000000000000000000" pitchFamily="2" charset="2"/>
              </a:rPr>
              <a:t>. </a:t>
            </a:r>
            <a:r>
              <a:rPr lang="fr-FR" dirty="0" smtClean="0">
                <a:sym typeface="Wingdings" panose="05000000000000000000" pitchFamily="2" charset="2"/>
              </a:rPr>
              <a:t>Contrairement </a:t>
            </a:r>
            <a:r>
              <a:rPr lang="fr-FR" dirty="0">
                <a:sym typeface="Wingdings" panose="05000000000000000000" pitchFamily="2" charset="2"/>
              </a:rPr>
              <a:t>à un système de chiffrement mono alphabétique comme le chiffre de </a:t>
            </a:r>
            <a:r>
              <a:rPr lang="fr-FR" dirty="0" smtClean="0">
                <a:sym typeface="Wingdings" panose="05000000000000000000" pitchFamily="2" charset="2"/>
              </a:rPr>
              <a:t>César. </a:t>
            </a:r>
          </a:p>
          <a:p>
            <a:endParaRPr lang="fr-FR" dirty="0">
              <a:sym typeface="Wingdings" panose="05000000000000000000" pitchFamily="2" charset="2"/>
            </a:endParaRPr>
          </a:p>
          <a:p>
            <a:endParaRPr lang="fr-FR" dirty="0">
              <a:sym typeface="Wingdings" panose="05000000000000000000" pitchFamily="2" charset="2"/>
            </a:endParaRPr>
          </a:p>
          <a:p>
            <a:endParaRPr lang="fr-FR" dirty="0">
              <a:sym typeface="Wingdings" panose="05000000000000000000" pitchFamily="2" charset="2"/>
            </a:endParaRPr>
          </a:p>
        </p:txBody>
      </p:sp>
      <p:pic>
        <p:nvPicPr>
          <p:cNvPr id="4" name="Espace réservé du contenu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6330" y="0"/>
            <a:ext cx="1105670" cy="1427319"/>
          </a:xfrm>
          <a:prstGeom prst="rect">
            <a:avLst/>
          </a:prstGeom>
        </p:spPr>
      </p:pic>
      <p:sp>
        <p:nvSpPr>
          <p:cNvPr id="5" name="Espace réservé du numéro de diapositive 4"/>
          <p:cNvSpPr>
            <a:spLocks noGrp="1"/>
          </p:cNvSpPr>
          <p:nvPr>
            <p:ph type="sldNum" sz="quarter" idx="12"/>
          </p:nvPr>
        </p:nvSpPr>
        <p:spPr/>
        <p:txBody>
          <a:bodyPr/>
          <a:lstStyle/>
          <a:p>
            <a:fld id="{6951A42B-171D-4B94-AECE-9A114FAB7514}" type="slidenum">
              <a:rPr lang="fr-FR" smtClean="0"/>
              <a:t>27</a:t>
            </a:fld>
            <a:endParaRPr lang="fr-FR"/>
          </a:p>
        </p:txBody>
      </p:sp>
    </p:spTree>
    <p:extLst>
      <p:ext uri="{BB962C8B-B14F-4D97-AF65-F5344CB8AC3E}">
        <p14:creationId xmlns:p14="http://schemas.microsoft.com/office/powerpoint/2010/main" val="3649996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Chiffrement de Vigenère: Formalisation</a:t>
            </a:r>
            <a:endParaRPr lang="fr-FR" dirty="0"/>
          </a:p>
        </p:txBody>
      </p:sp>
      <p:sp>
        <p:nvSpPr>
          <p:cNvPr id="3" name="Espace réservé du contenu 2"/>
          <p:cNvSpPr>
            <a:spLocks noGrp="1"/>
          </p:cNvSpPr>
          <p:nvPr>
            <p:ph idx="1"/>
          </p:nvPr>
        </p:nvSpPr>
        <p:spPr>
          <a:xfrm>
            <a:off x="343989" y="343628"/>
            <a:ext cx="11673840" cy="5884607"/>
          </a:xfrm>
        </p:spPr>
        <p:txBody>
          <a:bodyPr>
            <a:normAutofit/>
          </a:bodyPr>
          <a:lstStyle/>
          <a:p>
            <a:endParaRPr lang="fr-FR" b="1" dirty="0" smtClean="0">
              <a:sym typeface="Wingdings" panose="05000000000000000000" pitchFamily="2" charset="2"/>
            </a:endParaRPr>
          </a:p>
          <a:p>
            <a:r>
              <a:rPr lang="fr-FR" b="1" dirty="0" smtClean="0">
                <a:sym typeface="Wingdings" panose="05000000000000000000" pitchFamily="2" charset="2"/>
              </a:rPr>
              <a:t>Fonction de chiffrement :</a:t>
            </a:r>
          </a:p>
          <a:p>
            <a:endParaRPr lang="fr-FR" b="1" dirty="0" smtClean="0">
              <a:sym typeface="Wingdings" panose="05000000000000000000" pitchFamily="2" charset="2"/>
            </a:endParaRPr>
          </a:p>
          <a:p>
            <a:endParaRPr lang="fr-FR" b="1" dirty="0">
              <a:sym typeface="Wingdings" panose="05000000000000000000" pitchFamily="2" charset="2"/>
            </a:endParaRPr>
          </a:p>
          <a:p>
            <a:endParaRPr lang="fr-FR" b="1" dirty="0" smtClean="0">
              <a:sym typeface="Wingdings" panose="05000000000000000000" pitchFamily="2" charset="2"/>
            </a:endParaRPr>
          </a:p>
          <a:p>
            <a:r>
              <a:rPr lang="fr-FR" b="1" dirty="0" smtClean="0">
                <a:sym typeface="Wingdings" panose="05000000000000000000" pitchFamily="2" charset="2"/>
              </a:rPr>
              <a:t>Fonction de déchiffrement :  </a:t>
            </a:r>
          </a:p>
          <a:p>
            <a:pPr marL="0" indent="0">
              <a:buNone/>
            </a:pPr>
            <a:endParaRPr lang="fr-FR" sz="2000" dirty="0">
              <a:sym typeface="Wingdings" panose="05000000000000000000" pitchFamily="2" charset="2"/>
            </a:endParaRPr>
          </a:p>
          <a:p>
            <a:pPr marL="0" indent="0">
              <a:buNone/>
            </a:pPr>
            <a:endParaRPr lang="fr-FR" sz="2000" b="1" dirty="0">
              <a:sym typeface="Wingdings" panose="05000000000000000000" pitchFamily="2" charset="2"/>
            </a:endParaRPr>
          </a:p>
          <a:p>
            <a:endParaRPr lang="fr-FR" sz="2000" b="1" dirty="0" smtClean="0">
              <a:sym typeface="Wingdings" panose="05000000000000000000" pitchFamily="2" charset="2"/>
            </a:endParaRPr>
          </a:p>
          <a:p>
            <a:r>
              <a:rPr lang="fr-FR" b="1" dirty="0" smtClean="0">
                <a:sym typeface="Wingdings" panose="05000000000000000000" pitchFamily="2" charset="2"/>
              </a:rPr>
              <a:t>Espace de clé :</a:t>
            </a:r>
          </a:p>
          <a:p>
            <a:pPr marL="0" indent="0">
              <a:buNone/>
            </a:pPr>
            <a:r>
              <a:rPr lang="fr-FR" sz="2000" dirty="0" smtClean="0">
                <a:sym typeface="Wingdings" panose="05000000000000000000" pitchFamily="2" charset="2"/>
              </a:rPr>
              <a:t>  clés possibles :  </a:t>
            </a:r>
            <a:r>
              <a:rPr lang="fr-FR" sz="2000" b="1" dirty="0" smtClean="0">
                <a:solidFill>
                  <a:srgbClr val="FF0000"/>
                </a:solidFill>
                <a:sym typeface="Wingdings" panose="05000000000000000000" pitchFamily="2" charset="2"/>
              </a:rPr>
              <a:t>?   </a:t>
            </a:r>
            <a:endParaRPr lang="fr-FR" sz="2000" b="1" baseline="30000" dirty="0">
              <a:solidFill>
                <a:srgbClr val="FF0000"/>
              </a:solidFill>
              <a:sym typeface="Wingdings" panose="05000000000000000000" pitchFamily="2" charset="2"/>
            </a:endParaRPr>
          </a:p>
        </p:txBody>
      </p:sp>
      <mc:AlternateContent xmlns:mc="http://schemas.openxmlformats.org/markup-compatibility/2006" xmlns:a14="http://schemas.microsoft.com/office/drawing/2010/main">
        <mc:Choice Requires="a14">
          <p:sp>
            <p:nvSpPr>
              <p:cNvPr id="11" name="ZoneTexte 10"/>
              <p:cNvSpPr txBox="1"/>
              <p:nvPr/>
            </p:nvSpPr>
            <p:spPr>
              <a:xfrm>
                <a:off x="1208314" y="1531016"/>
                <a:ext cx="10809515" cy="686535"/>
              </a:xfrm>
              <a:prstGeom prst="rect">
                <a:avLst/>
              </a:prstGeom>
              <a:noFill/>
            </p:spPr>
            <p:txBody>
              <a:bodyPr wrap="square" lIns="0" tIns="0" rIns="0" bIns="0" rtlCol="0">
                <a:spAutoFit/>
              </a:bodyPr>
              <a:lstStyle/>
              <a:p>
                <a:r>
                  <a:rPr lang="fr-FR" sz="2000" i="1" dirty="0" smtClean="0"/>
                  <a:t>E</a:t>
                </a:r>
                <a:r>
                  <a:rPr lang="fr-FR" sz="2000" i="1" baseline="-25000" dirty="0" smtClean="0"/>
                  <a:t>K1,k2,…,km</a:t>
                </a:r>
                <a:r>
                  <a:rPr lang="fr-FR" sz="2000" i="1" dirty="0" smtClean="0"/>
                  <a:t>:</a:t>
                </a:r>
                <a:r>
                  <a:rPr lang="fr-FR" sz="2000" dirty="0" smtClean="0"/>
                  <a:t> </a:t>
                </a:r>
                <a14:m>
                  <m:oMath xmlns:m="http://schemas.openxmlformats.org/officeDocument/2006/math">
                    <m:d>
                      <m:dPr>
                        <m:begChr m:val="{"/>
                        <m:endChr m:val=""/>
                        <m:ctrlPr>
                          <a:rPr lang="fr-FR" sz="2000" i="1" smtClean="0">
                            <a:latin typeface="Cambria Math" panose="02040503050406030204" pitchFamily="18" charset="0"/>
                          </a:rPr>
                        </m:ctrlPr>
                      </m:dPr>
                      <m:e>
                        <m:eqArr>
                          <m:eqArrPr>
                            <m:ctrlPr>
                              <a:rPr lang="fr-FR" sz="2000" i="1" smtClean="0">
                                <a:latin typeface="Cambria Math" panose="02040503050406030204" pitchFamily="18" charset="0"/>
                              </a:rPr>
                            </m:ctrlPr>
                          </m:eqArrPr>
                          <m:e>
                            <m:r>
                              <a:rPr lang="fr-FR" sz="2000" i="1" smtClean="0">
                                <a:latin typeface="Cambria Math" panose="02040503050406030204" pitchFamily="18" charset="0"/>
                                <a:ea typeface="Cambria Math" panose="02040503050406030204" pitchFamily="18" charset="0"/>
                              </a:rPr>
                              <m:t>ℤ</m:t>
                            </m:r>
                            <m:r>
                              <a:rPr lang="fr-FR" sz="2000" i="1" baseline="-25000">
                                <a:latin typeface="Cambria Math" panose="02040503050406030204" pitchFamily="18" charset="0"/>
                                <a:ea typeface="Cambria Math" panose="02040503050406030204" pitchFamily="18" charset="0"/>
                              </a:rPr>
                              <m:t>26</m:t>
                            </m:r>
                            <m:r>
                              <a:rPr lang="fr-FR" sz="2000" b="0" i="1" smtClean="0">
                                <a:latin typeface="Cambria Math" panose="02040503050406030204" pitchFamily="18" charset="0"/>
                                <a:ea typeface="Cambria Math" panose="02040503050406030204" pitchFamily="18" charset="0"/>
                              </a:rPr>
                              <m:t>×</m:t>
                            </m:r>
                            <m:r>
                              <a:rPr lang="fr-FR" sz="2000" i="1">
                                <a:latin typeface="Cambria Math" panose="02040503050406030204" pitchFamily="18" charset="0"/>
                                <a:ea typeface="Cambria Math" panose="02040503050406030204" pitchFamily="18" charset="0"/>
                              </a:rPr>
                              <m:t>ℤ</m:t>
                            </m:r>
                            <m:r>
                              <a:rPr lang="fr-FR" sz="2000" i="1" baseline="-25000">
                                <a:latin typeface="Cambria Math" panose="02040503050406030204" pitchFamily="18" charset="0"/>
                                <a:ea typeface="Cambria Math" panose="02040503050406030204" pitchFamily="18" charset="0"/>
                              </a:rPr>
                              <m:t>26</m:t>
                            </m:r>
                            <m:r>
                              <a:rPr lang="fr-FR" sz="2000" i="1">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ea typeface="Cambria Math" panose="02040503050406030204" pitchFamily="18" charset="0"/>
                              </a:rPr>
                              <m:t>…</m:t>
                            </m:r>
                            <m:r>
                              <a:rPr lang="fr-FR" sz="2000" i="1">
                                <a:latin typeface="Cambria Math" panose="02040503050406030204" pitchFamily="18" charset="0"/>
                                <a:ea typeface="Cambria Math" panose="02040503050406030204" pitchFamily="18" charset="0"/>
                              </a:rPr>
                              <m:t>ℤ</m:t>
                            </m:r>
                            <m:r>
                              <a:rPr lang="fr-FR" sz="2000" i="1" baseline="-25000">
                                <a:latin typeface="Cambria Math" panose="02040503050406030204" pitchFamily="18" charset="0"/>
                                <a:ea typeface="Cambria Math" panose="02040503050406030204" pitchFamily="18" charset="0"/>
                              </a:rPr>
                              <m:t>26</m:t>
                            </m:r>
                            <m:r>
                              <a:rPr lang="fr-FR" sz="2000" b="0" i="1" smtClean="0">
                                <a:latin typeface="Cambria Math" panose="02040503050406030204" pitchFamily="18" charset="0"/>
                                <a:ea typeface="Cambria Math" panose="02040503050406030204" pitchFamily="18" charset="0"/>
                              </a:rPr>
                              <m:t>→</m:t>
                            </m:r>
                            <m:r>
                              <a:rPr lang="fr-FR" sz="2000" i="1">
                                <a:latin typeface="Cambria Math" panose="02040503050406030204" pitchFamily="18" charset="0"/>
                                <a:ea typeface="Cambria Math" panose="02040503050406030204" pitchFamily="18" charset="0"/>
                              </a:rPr>
                              <m:t>ℤ</m:t>
                            </m:r>
                            <m:r>
                              <a:rPr lang="fr-FR" sz="2000" i="1" baseline="-25000">
                                <a:latin typeface="Cambria Math" panose="02040503050406030204" pitchFamily="18" charset="0"/>
                                <a:ea typeface="Cambria Math" panose="02040503050406030204" pitchFamily="18" charset="0"/>
                              </a:rPr>
                              <m:t>26</m:t>
                            </m:r>
                            <m:r>
                              <a:rPr lang="fr-FR" sz="2000" i="1">
                                <a:latin typeface="Cambria Math" panose="02040503050406030204" pitchFamily="18" charset="0"/>
                                <a:ea typeface="Cambria Math" panose="02040503050406030204" pitchFamily="18" charset="0"/>
                              </a:rPr>
                              <m:t>×</m:t>
                            </m:r>
                            <m:r>
                              <a:rPr lang="fr-FR" sz="2000" i="1">
                                <a:latin typeface="Cambria Math" panose="02040503050406030204" pitchFamily="18" charset="0"/>
                                <a:ea typeface="Cambria Math" panose="02040503050406030204" pitchFamily="18" charset="0"/>
                              </a:rPr>
                              <m:t>ℤ</m:t>
                            </m:r>
                            <m:r>
                              <a:rPr lang="fr-FR" sz="2000" i="1" baseline="-25000">
                                <a:latin typeface="Cambria Math" panose="02040503050406030204" pitchFamily="18" charset="0"/>
                                <a:ea typeface="Cambria Math" panose="02040503050406030204" pitchFamily="18" charset="0"/>
                              </a:rPr>
                              <m:t>26</m:t>
                            </m:r>
                            <m:r>
                              <a:rPr lang="fr-FR" sz="2000" i="1">
                                <a:latin typeface="Cambria Math" panose="02040503050406030204" pitchFamily="18" charset="0"/>
                                <a:ea typeface="Cambria Math" panose="02040503050406030204" pitchFamily="18" charset="0"/>
                              </a:rPr>
                              <m:t>×…</m:t>
                            </m:r>
                            <m:r>
                              <a:rPr lang="fr-FR" sz="2000" i="1">
                                <a:latin typeface="Cambria Math" panose="02040503050406030204" pitchFamily="18" charset="0"/>
                                <a:ea typeface="Cambria Math" panose="02040503050406030204" pitchFamily="18" charset="0"/>
                              </a:rPr>
                              <m:t>ℤ</m:t>
                            </m:r>
                            <m:r>
                              <a:rPr lang="fr-FR" sz="2000" i="1" baseline="-25000">
                                <a:latin typeface="Cambria Math" panose="02040503050406030204" pitchFamily="18" charset="0"/>
                                <a:ea typeface="Cambria Math" panose="02040503050406030204" pitchFamily="18" charset="0"/>
                              </a:rPr>
                              <m:t>26</m:t>
                            </m:r>
                            <m:r>
                              <a:rPr lang="fr-FR" sz="2000" b="0" i="1" baseline="-25000" smtClean="0">
                                <a:latin typeface="Cambria Math" panose="02040503050406030204" pitchFamily="18" charset="0"/>
                                <a:ea typeface="Cambria Math" panose="02040503050406030204" pitchFamily="18" charset="0"/>
                              </a:rPr>
                              <m:t>       </m:t>
                            </m:r>
                            <m:r>
                              <a:rPr lang="fr-FR" sz="2000" b="0" i="1" smtClean="0">
                                <a:latin typeface="Cambria Math" panose="02040503050406030204" pitchFamily="18" charset="0"/>
                                <a:ea typeface="Cambria Math" panose="02040503050406030204" pitchFamily="18" charset="0"/>
                              </a:rPr>
                              <m:t>                                                                                   </m:t>
                            </m:r>
                          </m:e>
                          <m:e>
                            <m:r>
                              <a:rPr lang="fr-FR" sz="2000" b="0" i="1" smtClean="0">
                                <a:latin typeface="Cambria Math" panose="02040503050406030204" pitchFamily="18" charset="0"/>
                              </a:rPr>
                              <m:t>(</m:t>
                            </m:r>
                            <m:r>
                              <a:rPr lang="fr-FR" sz="2000" b="0" i="1" smtClean="0">
                                <a:latin typeface="Cambria Math" panose="02040503050406030204" pitchFamily="18" charset="0"/>
                              </a:rPr>
                              <m:t>𝑥</m:t>
                            </m:r>
                            <m:r>
                              <a:rPr lang="fr-FR" sz="2000" b="0" i="1" baseline="-25000" smtClean="0">
                                <a:latin typeface="Cambria Math" panose="02040503050406030204" pitchFamily="18" charset="0"/>
                              </a:rPr>
                              <m:t>1</m:t>
                            </m:r>
                            <m:r>
                              <a:rPr lang="fr-FR" sz="2000" b="0" i="1" smtClean="0">
                                <a:latin typeface="Cambria Math" panose="02040503050406030204" pitchFamily="18" charset="0"/>
                              </a:rPr>
                              <m:t>,</m:t>
                            </m:r>
                            <m:r>
                              <a:rPr lang="fr-FR" sz="2000" b="0" i="1" smtClean="0">
                                <a:latin typeface="Cambria Math" panose="02040503050406030204" pitchFamily="18" charset="0"/>
                              </a:rPr>
                              <m:t>𝑥</m:t>
                            </m:r>
                            <m:r>
                              <a:rPr lang="fr-FR" sz="2000" b="0" i="1" baseline="-25000" smtClean="0">
                                <a:latin typeface="Cambria Math" panose="02040503050406030204" pitchFamily="18" charset="0"/>
                              </a:rPr>
                              <m:t>2</m:t>
                            </m:r>
                            <m:r>
                              <a:rPr lang="fr-FR" sz="2000" b="0" i="1" smtClean="0">
                                <a:latin typeface="Cambria Math" panose="02040503050406030204" pitchFamily="18" charset="0"/>
                              </a:rPr>
                              <m:t>,…,</m:t>
                            </m:r>
                            <m:r>
                              <a:rPr lang="fr-FR" sz="2000" b="0" i="1" smtClean="0">
                                <a:latin typeface="Cambria Math" panose="02040503050406030204" pitchFamily="18" charset="0"/>
                              </a:rPr>
                              <m:t>𝑥𝑚</m:t>
                            </m:r>
                            <m:r>
                              <a:rPr lang="fr-FR" sz="2000" i="1" smtClean="0">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ea typeface="Cambria Math" panose="02040503050406030204" pitchFamily="18" charset="0"/>
                              </a:rPr>
                              <m:t>(</m:t>
                            </m:r>
                            <m:r>
                              <a:rPr lang="fr-FR" sz="2000" i="1">
                                <a:latin typeface="Cambria Math" panose="02040503050406030204" pitchFamily="18" charset="0"/>
                              </a:rPr>
                              <m:t>𝑥</m:t>
                            </m:r>
                            <m:r>
                              <a:rPr lang="fr-FR" sz="2000" b="0" i="1" baseline="-25000" smtClean="0">
                                <a:latin typeface="Cambria Math" panose="02040503050406030204" pitchFamily="18" charset="0"/>
                              </a:rPr>
                              <m:t>1</m:t>
                            </m:r>
                            <m:r>
                              <a:rPr lang="fr-FR" sz="2000" b="0" i="1" smtClean="0">
                                <a:latin typeface="Cambria Math" panose="02040503050406030204" pitchFamily="18" charset="0"/>
                              </a:rPr>
                              <m:t>+</m:t>
                            </m:r>
                            <m:r>
                              <a:rPr lang="fr-FR" sz="2000" b="0" i="1" smtClean="0">
                                <a:latin typeface="Cambria Math" panose="02040503050406030204" pitchFamily="18" charset="0"/>
                              </a:rPr>
                              <m:t>𝑘</m:t>
                            </m:r>
                            <m:r>
                              <a:rPr lang="fr-FR" sz="2000" b="0" i="1" baseline="-25000" smtClean="0">
                                <a:latin typeface="Cambria Math" panose="02040503050406030204" pitchFamily="18" charset="0"/>
                              </a:rPr>
                              <m:t>1</m:t>
                            </m:r>
                            <m:r>
                              <a:rPr lang="fr-FR" sz="2000" b="0" i="1" smtClean="0">
                                <a:latin typeface="Cambria Math" panose="02040503050406030204" pitchFamily="18" charset="0"/>
                              </a:rPr>
                              <m:t>) </m:t>
                            </m:r>
                            <m:r>
                              <a:rPr lang="fr-FR" sz="2000" b="0" i="1" smtClean="0">
                                <a:latin typeface="Cambria Math" panose="02040503050406030204" pitchFamily="18" charset="0"/>
                              </a:rPr>
                              <m:t>𝑚𝑜𝑑</m:t>
                            </m:r>
                            <m:r>
                              <a:rPr lang="fr-FR" sz="2000" b="0" i="1" smtClean="0">
                                <a:latin typeface="Cambria Math" panose="02040503050406030204" pitchFamily="18" charset="0"/>
                              </a:rPr>
                              <m:t> 26,(</m:t>
                            </m:r>
                            <m:r>
                              <a:rPr lang="fr-FR" sz="2000" i="1">
                                <a:latin typeface="Cambria Math" panose="02040503050406030204" pitchFamily="18" charset="0"/>
                              </a:rPr>
                              <m:t>𝑥</m:t>
                            </m:r>
                            <m:r>
                              <a:rPr lang="fr-FR" sz="2000" b="0" i="1" baseline="-25000" smtClean="0">
                                <a:latin typeface="Cambria Math" panose="02040503050406030204" pitchFamily="18" charset="0"/>
                              </a:rPr>
                              <m:t>2</m:t>
                            </m:r>
                            <m:r>
                              <a:rPr lang="fr-FR" sz="2000" i="1">
                                <a:latin typeface="Cambria Math" panose="02040503050406030204" pitchFamily="18" charset="0"/>
                              </a:rPr>
                              <m:t>+</m:t>
                            </m:r>
                            <m:r>
                              <a:rPr lang="fr-FR" sz="2000" i="1">
                                <a:latin typeface="Cambria Math" panose="02040503050406030204" pitchFamily="18" charset="0"/>
                              </a:rPr>
                              <m:t>𝑘</m:t>
                            </m:r>
                            <m:r>
                              <a:rPr lang="fr-FR" sz="2000" b="0" i="1" baseline="-25000" smtClean="0">
                                <a:latin typeface="Cambria Math" panose="02040503050406030204" pitchFamily="18" charset="0"/>
                              </a:rPr>
                              <m:t>2</m:t>
                            </m:r>
                            <m:r>
                              <a:rPr lang="fr-FR" sz="2000" i="1">
                                <a:latin typeface="Cambria Math" panose="02040503050406030204" pitchFamily="18" charset="0"/>
                              </a:rPr>
                              <m:t>) </m:t>
                            </m:r>
                            <m:r>
                              <a:rPr lang="fr-FR" sz="2000" i="1">
                                <a:latin typeface="Cambria Math" panose="02040503050406030204" pitchFamily="18" charset="0"/>
                              </a:rPr>
                              <m:t>𝑚𝑜𝑑</m:t>
                            </m:r>
                            <m:r>
                              <a:rPr lang="fr-FR" sz="2000" i="1">
                                <a:latin typeface="Cambria Math" panose="02040503050406030204" pitchFamily="18" charset="0"/>
                              </a:rPr>
                              <m:t> 26,…,(</m:t>
                            </m:r>
                            <m:r>
                              <a:rPr lang="fr-FR" sz="2000" i="1">
                                <a:latin typeface="Cambria Math" panose="02040503050406030204" pitchFamily="18" charset="0"/>
                              </a:rPr>
                              <m:t>𝑥𝑚</m:t>
                            </m:r>
                            <m:r>
                              <a:rPr lang="fr-FR" sz="2000" i="1">
                                <a:latin typeface="Cambria Math" panose="02040503050406030204" pitchFamily="18" charset="0"/>
                              </a:rPr>
                              <m:t>+</m:t>
                            </m:r>
                            <m:r>
                              <a:rPr lang="fr-FR" sz="2000" i="1">
                                <a:latin typeface="Cambria Math" panose="02040503050406030204" pitchFamily="18" charset="0"/>
                              </a:rPr>
                              <m:t>𝑘𝑚</m:t>
                            </m:r>
                            <m:r>
                              <a:rPr lang="fr-FR" sz="2000" i="1">
                                <a:latin typeface="Cambria Math" panose="02040503050406030204" pitchFamily="18" charset="0"/>
                              </a:rPr>
                              <m:t>) </m:t>
                            </m:r>
                            <m:r>
                              <a:rPr lang="fr-FR" sz="2000" i="1">
                                <a:latin typeface="Cambria Math" panose="02040503050406030204" pitchFamily="18" charset="0"/>
                              </a:rPr>
                              <m:t>𝑚𝑜𝑑</m:t>
                            </m:r>
                            <m:r>
                              <a:rPr lang="fr-FR" sz="2000" i="1">
                                <a:latin typeface="Cambria Math" panose="02040503050406030204" pitchFamily="18" charset="0"/>
                              </a:rPr>
                              <m:t> 26</m:t>
                            </m:r>
                          </m:e>
                        </m:eqArr>
                      </m:e>
                    </m:d>
                  </m:oMath>
                </a14:m>
                <a:endParaRPr lang="fr-FR" sz="2000" dirty="0"/>
              </a:p>
            </p:txBody>
          </p:sp>
        </mc:Choice>
        <mc:Fallback xmlns="">
          <p:sp>
            <p:nvSpPr>
              <p:cNvPr id="11" name="ZoneTexte 10"/>
              <p:cNvSpPr txBox="1">
                <a:spLocks noRot="1" noChangeAspect="1" noMove="1" noResize="1" noEditPoints="1" noAdjustHandles="1" noChangeArrowheads="1" noChangeShapeType="1" noTextEdit="1"/>
              </p:cNvSpPr>
              <p:nvPr/>
            </p:nvSpPr>
            <p:spPr>
              <a:xfrm>
                <a:off x="1208314" y="1531016"/>
                <a:ext cx="10809515" cy="686535"/>
              </a:xfrm>
              <a:prstGeom prst="rect">
                <a:avLst/>
              </a:prstGeom>
              <a:blipFill rotWithShape="0">
                <a:blip r:embed="rId3"/>
                <a:stretch>
                  <a:fillRect l="-141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 name="ZoneTexte 16"/>
              <p:cNvSpPr txBox="1"/>
              <p:nvPr/>
            </p:nvSpPr>
            <p:spPr>
              <a:xfrm>
                <a:off x="3209399" y="4631629"/>
                <a:ext cx="5411545" cy="4214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1" i="1" smtClean="0">
                          <a:latin typeface="Cambria Math" panose="02040503050406030204" pitchFamily="18" charset="0"/>
                        </a:rPr>
                        <m:t>𝑲</m:t>
                      </m:r>
                      <m:r>
                        <a:rPr lang="fr-FR" sz="2800" b="1" i="1" smtClean="0">
                          <a:latin typeface="Cambria Math" panose="02040503050406030204" pitchFamily="18" charset="0"/>
                        </a:rPr>
                        <m:t>={</m:t>
                      </m:r>
                      <m:r>
                        <a:rPr lang="fr-FR" sz="2800" b="1" i="1" smtClean="0">
                          <a:latin typeface="Cambria Math" panose="02040503050406030204" pitchFamily="18" charset="0"/>
                        </a:rPr>
                        <m:t>𝒌</m:t>
                      </m:r>
                      <m:r>
                        <a:rPr lang="fr-FR" sz="2800" b="1" i="1" baseline="-25000" smtClean="0">
                          <a:latin typeface="Cambria Math" panose="02040503050406030204" pitchFamily="18" charset="0"/>
                        </a:rPr>
                        <m:t>𝟏</m:t>
                      </m:r>
                      <m:r>
                        <a:rPr lang="fr-FR" sz="2800" b="1" i="1" smtClean="0">
                          <a:latin typeface="Cambria Math" panose="02040503050406030204" pitchFamily="18" charset="0"/>
                        </a:rPr>
                        <m:t>, </m:t>
                      </m:r>
                      <m:r>
                        <a:rPr lang="fr-FR" sz="2800" b="1" i="1" smtClean="0">
                          <a:latin typeface="Cambria Math" panose="02040503050406030204" pitchFamily="18" charset="0"/>
                        </a:rPr>
                        <m:t>𝒌</m:t>
                      </m:r>
                      <m:r>
                        <a:rPr lang="fr-FR" sz="2800" b="1" i="1" baseline="-25000" smtClean="0">
                          <a:latin typeface="Cambria Math" panose="02040503050406030204" pitchFamily="18" charset="0"/>
                        </a:rPr>
                        <m:t>𝟐</m:t>
                      </m:r>
                      <m:r>
                        <a:rPr lang="fr-FR" sz="2800" b="1" i="1" smtClean="0">
                          <a:latin typeface="Cambria Math" panose="02040503050406030204" pitchFamily="18" charset="0"/>
                        </a:rPr>
                        <m:t>, …,</m:t>
                      </m:r>
                      <m:r>
                        <a:rPr lang="fr-FR" sz="2800" b="1" i="1" smtClean="0">
                          <a:latin typeface="Cambria Math" panose="02040503050406030204" pitchFamily="18" charset="0"/>
                        </a:rPr>
                        <m:t>𝒌𝒎</m:t>
                      </m:r>
                      <m:r>
                        <a:rPr lang="fr-FR" sz="2800" b="1" i="1" smtClean="0">
                          <a:latin typeface="Cambria Math" panose="02040503050406030204" pitchFamily="18" charset="0"/>
                        </a:rPr>
                        <m:t>} ∈</m:t>
                      </m:r>
                      <m:r>
                        <a:rPr lang="fr-FR" sz="2400" i="1">
                          <a:latin typeface="Cambria Math" panose="02040503050406030204" pitchFamily="18" charset="0"/>
                          <a:ea typeface="Cambria Math" panose="02040503050406030204" pitchFamily="18" charset="0"/>
                        </a:rPr>
                        <m:t>ℤ</m:t>
                      </m:r>
                      <m:r>
                        <a:rPr lang="fr-FR" sz="2400" i="1" baseline="-25000">
                          <a:latin typeface="Cambria Math" panose="02040503050406030204" pitchFamily="18" charset="0"/>
                          <a:ea typeface="Cambria Math" panose="02040503050406030204" pitchFamily="18" charset="0"/>
                        </a:rPr>
                        <m:t>26</m:t>
                      </m:r>
                      <m:r>
                        <a:rPr lang="fr-FR" sz="2400"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{0,1,…,25}</m:t>
                      </m:r>
                    </m:oMath>
                  </m:oMathPara>
                </a14:m>
                <a:endParaRPr lang="fr-FR" sz="2400" b="1" dirty="0"/>
              </a:p>
            </p:txBody>
          </p:sp>
        </mc:Choice>
        <mc:Fallback xmlns="">
          <p:sp>
            <p:nvSpPr>
              <p:cNvPr id="17" name="ZoneTexte 16"/>
              <p:cNvSpPr txBox="1">
                <a:spLocks noRot="1" noChangeAspect="1" noMove="1" noResize="1" noEditPoints="1" noAdjustHandles="1" noChangeArrowheads="1" noChangeShapeType="1" noTextEdit="1"/>
              </p:cNvSpPr>
              <p:nvPr/>
            </p:nvSpPr>
            <p:spPr>
              <a:xfrm>
                <a:off x="3209399" y="4631629"/>
                <a:ext cx="5411545" cy="421462"/>
              </a:xfrm>
              <a:prstGeom prst="rect">
                <a:avLst/>
              </a:prstGeom>
              <a:blipFill rotWithShape="0">
                <a:blip r:embed="rId4"/>
                <a:stretch>
                  <a:fillRect b="-144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p:cNvSpPr txBox="1"/>
              <p:nvPr/>
            </p:nvSpPr>
            <p:spPr>
              <a:xfrm>
                <a:off x="1209031" y="3404939"/>
                <a:ext cx="10809515" cy="686535"/>
              </a:xfrm>
              <a:prstGeom prst="rect">
                <a:avLst/>
              </a:prstGeom>
              <a:noFill/>
            </p:spPr>
            <p:txBody>
              <a:bodyPr wrap="square" lIns="0" tIns="0" rIns="0" bIns="0" rtlCol="0">
                <a:spAutoFit/>
              </a:bodyPr>
              <a:lstStyle/>
              <a:p>
                <a:r>
                  <a:rPr lang="fr-FR" sz="2000" i="1" dirty="0" smtClean="0"/>
                  <a:t>D</a:t>
                </a:r>
                <a:r>
                  <a:rPr lang="fr-FR" sz="2000" i="1" baseline="-25000" dirty="0" smtClean="0"/>
                  <a:t>K1,k2,…,km</a:t>
                </a:r>
                <a:r>
                  <a:rPr lang="fr-FR" sz="2000" i="1" dirty="0" smtClean="0"/>
                  <a:t>:</a:t>
                </a:r>
                <a:r>
                  <a:rPr lang="fr-FR" sz="2000" dirty="0" smtClean="0"/>
                  <a:t> </a:t>
                </a:r>
                <a14:m>
                  <m:oMath xmlns:m="http://schemas.openxmlformats.org/officeDocument/2006/math">
                    <m:d>
                      <m:dPr>
                        <m:begChr m:val="{"/>
                        <m:endChr m:val=""/>
                        <m:ctrlPr>
                          <a:rPr lang="fr-FR" sz="2000" i="1" smtClean="0">
                            <a:latin typeface="Cambria Math" panose="02040503050406030204" pitchFamily="18" charset="0"/>
                          </a:rPr>
                        </m:ctrlPr>
                      </m:dPr>
                      <m:e>
                        <m:eqArr>
                          <m:eqArrPr>
                            <m:ctrlPr>
                              <a:rPr lang="fr-FR" sz="2000" i="1" smtClean="0">
                                <a:latin typeface="Cambria Math" panose="02040503050406030204" pitchFamily="18" charset="0"/>
                              </a:rPr>
                            </m:ctrlPr>
                          </m:eqArrPr>
                          <m:e>
                            <m:r>
                              <a:rPr lang="fr-FR" sz="2000" i="1" smtClean="0">
                                <a:latin typeface="Cambria Math" panose="02040503050406030204" pitchFamily="18" charset="0"/>
                                <a:ea typeface="Cambria Math" panose="02040503050406030204" pitchFamily="18" charset="0"/>
                              </a:rPr>
                              <m:t>ℤ</m:t>
                            </m:r>
                            <m:r>
                              <a:rPr lang="fr-FR" sz="2000" i="1" baseline="-25000">
                                <a:latin typeface="Cambria Math" panose="02040503050406030204" pitchFamily="18" charset="0"/>
                                <a:ea typeface="Cambria Math" panose="02040503050406030204" pitchFamily="18" charset="0"/>
                              </a:rPr>
                              <m:t>26</m:t>
                            </m:r>
                            <m:r>
                              <a:rPr lang="fr-FR" sz="2000" b="0" i="1" smtClean="0">
                                <a:latin typeface="Cambria Math" panose="02040503050406030204" pitchFamily="18" charset="0"/>
                                <a:ea typeface="Cambria Math" panose="02040503050406030204" pitchFamily="18" charset="0"/>
                              </a:rPr>
                              <m:t>×</m:t>
                            </m:r>
                            <m:r>
                              <a:rPr lang="fr-FR" sz="2000" i="1">
                                <a:latin typeface="Cambria Math" panose="02040503050406030204" pitchFamily="18" charset="0"/>
                                <a:ea typeface="Cambria Math" panose="02040503050406030204" pitchFamily="18" charset="0"/>
                              </a:rPr>
                              <m:t>ℤ</m:t>
                            </m:r>
                            <m:r>
                              <a:rPr lang="fr-FR" sz="2000" i="1" baseline="-25000">
                                <a:latin typeface="Cambria Math" panose="02040503050406030204" pitchFamily="18" charset="0"/>
                                <a:ea typeface="Cambria Math" panose="02040503050406030204" pitchFamily="18" charset="0"/>
                              </a:rPr>
                              <m:t>26</m:t>
                            </m:r>
                            <m:r>
                              <a:rPr lang="fr-FR" sz="2000" i="1">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ea typeface="Cambria Math" panose="02040503050406030204" pitchFamily="18" charset="0"/>
                              </a:rPr>
                              <m:t>…</m:t>
                            </m:r>
                            <m:r>
                              <a:rPr lang="fr-FR" sz="2000" i="1">
                                <a:latin typeface="Cambria Math" panose="02040503050406030204" pitchFamily="18" charset="0"/>
                                <a:ea typeface="Cambria Math" panose="02040503050406030204" pitchFamily="18" charset="0"/>
                              </a:rPr>
                              <m:t>ℤ</m:t>
                            </m:r>
                            <m:r>
                              <a:rPr lang="fr-FR" sz="2000" i="1" baseline="-25000">
                                <a:latin typeface="Cambria Math" panose="02040503050406030204" pitchFamily="18" charset="0"/>
                                <a:ea typeface="Cambria Math" panose="02040503050406030204" pitchFamily="18" charset="0"/>
                              </a:rPr>
                              <m:t>26</m:t>
                            </m:r>
                            <m:r>
                              <a:rPr lang="fr-FR" sz="2000" b="0" i="1" smtClean="0">
                                <a:latin typeface="Cambria Math" panose="02040503050406030204" pitchFamily="18" charset="0"/>
                                <a:ea typeface="Cambria Math" panose="02040503050406030204" pitchFamily="18" charset="0"/>
                              </a:rPr>
                              <m:t>→</m:t>
                            </m:r>
                            <m:r>
                              <a:rPr lang="fr-FR" sz="2000" i="1">
                                <a:latin typeface="Cambria Math" panose="02040503050406030204" pitchFamily="18" charset="0"/>
                                <a:ea typeface="Cambria Math" panose="02040503050406030204" pitchFamily="18" charset="0"/>
                              </a:rPr>
                              <m:t>ℤ</m:t>
                            </m:r>
                            <m:r>
                              <a:rPr lang="fr-FR" sz="2000" i="1" baseline="-25000">
                                <a:latin typeface="Cambria Math" panose="02040503050406030204" pitchFamily="18" charset="0"/>
                                <a:ea typeface="Cambria Math" panose="02040503050406030204" pitchFamily="18" charset="0"/>
                              </a:rPr>
                              <m:t>26</m:t>
                            </m:r>
                            <m:r>
                              <a:rPr lang="fr-FR" sz="2000" i="1">
                                <a:latin typeface="Cambria Math" panose="02040503050406030204" pitchFamily="18" charset="0"/>
                                <a:ea typeface="Cambria Math" panose="02040503050406030204" pitchFamily="18" charset="0"/>
                              </a:rPr>
                              <m:t>×</m:t>
                            </m:r>
                            <m:r>
                              <a:rPr lang="fr-FR" sz="2000" i="1">
                                <a:latin typeface="Cambria Math" panose="02040503050406030204" pitchFamily="18" charset="0"/>
                                <a:ea typeface="Cambria Math" panose="02040503050406030204" pitchFamily="18" charset="0"/>
                              </a:rPr>
                              <m:t>ℤ</m:t>
                            </m:r>
                            <m:r>
                              <a:rPr lang="fr-FR" sz="2000" i="1" baseline="-25000">
                                <a:latin typeface="Cambria Math" panose="02040503050406030204" pitchFamily="18" charset="0"/>
                                <a:ea typeface="Cambria Math" panose="02040503050406030204" pitchFamily="18" charset="0"/>
                              </a:rPr>
                              <m:t>26</m:t>
                            </m:r>
                            <m:r>
                              <a:rPr lang="fr-FR" sz="2000" i="1">
                                <a:latin typeface="Cambria Math" panose="02040503050406030204" pitchFamily="18" charset="0"/>
                                <a:ea typeface="Cambria Math" panose="02040503050406030204" pitchFamily="18" charset="0"/>
                              </a:rPr>
                              <m:t>×…</m:t>
                            </m:r>
                            <m:r>
                              <a:rPr lang="fr-FR" sz="2000" i="1">
                                <a:latin typeface="Cambria Math" panose="02040503050406030204" pitchFamily="18" charset="0"/>
                                <a:ea typeface="Cambria Math" panose="02040503050406030204" pitchFamily="18" charset="0"/>
                              </a:rPr>
                              <m:t>ℤ</m:t>
                            </m:r>
                            <m:r>
                              <a:rPr lang="fr-FR" sz="2000" i="1" baseline="-25000">
                                <a:latin typeface="Cambria Math" panose="02040503050406030204" pitchFamily="18" charset="0"/>
                                <a:ea typeface="Cambria Math" panose="02040503050406030204" pitchFamily="18" charset="0"/>
                              </a:rPr>
                              <m:t>2</m:t>
                            </m:r>
                            <m:r>
                              <a:rPr lang="fr-FR" sz="2000" i="1" baseline="-25000" smtClean="0">
                                <a:latin typeface="Cambria Math" panose="02040503050406030204" pitchFamily="18" charset="0"/>
                                <a:ea typeface="Cambria Math" panose="02040503050406030204" pitchFamily="18" charset="0"/>
                              </a:rPr>
                              <m:t>6</m:t>
                            </m:r>
                            <m:r>
                              <a:rPr lang="fr-FR" sz="2000" b="0" i="1" smtClean="0">
                                <a:latin typeface="Cambria Math" panose="02040503050406030204" pitchFamily="18" charset="0"/>
                                <a:ea typeface="Cambria Math" panose="02040503050406030204" pitchFamily="18" charset="0"/>
                              </a:rPr>
                              <m:t>                                                                                     </m:t>
                            </m:r>
                          </m:e>
                          <m:e>
                            <m:r>
                              <a:rPr lang="fr-FR" sz="2000" b="0" i="1" smtClean="0">
                                <a:latin typeface="Cambria Math" panose="02040503050406030204" pitchFamily="18" charset="0"/>
                              </a:rPr>
                              <m:t>(</m:t>
                            </m:r>
                            <m:r>
                              <a:rPr lang="fr-FR" sz="2000" b="0" i="1" smtClean="0">
                                <a:latin typeface="Cambria Math" panose="02040503050406030204" pitchFamily="18" charset="0"/>
                              </a:rPr>
                              <m:t>𝑥</m:t>
                            </m:r>
                            <m:r>
                              <a:rPr lang="fr-FR" sz="2000" b="0" i="1" baseline="-25000" smtClean="0">
                                <a:latin typeface="Cambria Math" panose="02040503050406030204" pitchFamily="18" charset="0"/>
                              </a:rPr>
                              <m:t>1</m:t>
                            </m:r>
                            <m:r>
                              <a:rPr lang="fr-FR" sz="2000" b="0" i="1" smtClean="0">
                                <a:latin typeface="Cambria Math" panose="02040503050406030204" pitchFamily="18" charset="0"/>
                              </a:rPr>
                              <m:t>,</m:t>
                            </m:r>
                            <m:r>
                              <a:rPr lang="fr-FR" sz="2000" b="0" i="1" smtClean="0">
                                <a:latin typeface="Cambria Math" panose="02040503050406030204" pitchFamily="18" charset="0"/>
                              </a:rPr>
                              <m:t>𝑥</m:t>
                            </m:r>
                            <m:r>
                              <a:rPr lang="fr-FR" sz="2000" b="0" i="1" baseline="-25000" smtClean="0">
                                <a:latin typeface="Cambria Math" panose="02040503050406030204" pitchFamily="18" charset="0"/>
                              </a:rPr>
                              <m:t>2</m:t>
                            </m:r>
                            <m:r>
                              <a:rPr lang="fr-FR" sz="2000" b="0" i="1" smtClean="0">
                                <a:latin typeface="Cambria Math" panose="02040503050406030204" pitchFamily="18" charset="0"/>
                              </a:rPr>
                              <m:t>,…,</m:t>
                            </m:r>
                            <m:r>
                              <a:rPr lang="fr-FR" sz="2000" b="0" i="1" smtClean="0">
                                <a:latin typeface="Cambria Math" panose="02040503050406030204" pitchFamily="18" charset="0"/>
                              </a:rPr>
                              <m:t>𝑥𝑚</m:t>
                            </m:r>
                            <m:r>
                              <a:rPr lang="fr-FR" sz="2000" i="1" smtClean="0">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ea typeface="Cambria Math" panose="02040503050406030204" pitchFamily="18" charset="0"/>
                              </a:rPr>
                              <m:t>(</m:t>
                            </m:r>
                            <m:r>
                              <a:rPr lang="fr-FR" sz="2000" i="1">
                                <a:latin typeface="Cambria Math" panose="02040503050406030204" pitchFamily="18" charset="0"/>
                              </a:rPr>
                              <m:t>𝑥</m:t>
                            </m:r>
                            <m:r>
                              <a:rPr lang="fr-FR" sz="2000" b="0" i="1" baseline="-25000" smtClean="0">
                                <a:latin typeface="Cambria Math" panose="02040503050406030204" pitchFamily="18" charset="0"/>
                              </a:rPr>
                              <m:t>1</m:t>
                            </m:r>
                            <m:r>
                              <a:rPr lang="fr-FR" sz="2000" b="0" i="1" smtClean="0">
                                <a:latin typeface="Cambria Math" panose="02040503050406030204" pitchFamily="18" charset="0"/>
                              </a:rPr>
                              <m:t>−</m:t>
                            </m:r>
                            <m:r>
                              <a:rPr lang="fr-FR" sz="2000" b="0" i="1" smtClean="0">
                                <a:latin typeface="Cambria Math" panose="02040503050406030204" pitchFamily="18" charset="0"/>
                              </a:rPr>
                              <m:t>𝑘</m:t>
                            </m:r>
                            <m:r>
                              <a:rPr lang="fr-FR" sz="2000" b="0" i="1" baseline="-25000" smtClean="0">
                                <a:latin typeface="Cambria Math" panose="02040503050406030204" pitchFamily="18" charset="0"/>
                              </a:rPr>
                              <m:t>1</m:t>
                            </m:r>
                            <m:r>
                              <a:rPr lang="fr-FR" sz="2000" b="0" i="1" smtClean="0">
                                <a:latin typeface="Cambria Math" panose="02040503050406030204" pitchFamily="18" charset="0"/>
                              </a:rPr>
                              <m:t>) </m:t>
                            </m:r>
                            <m:r>
                              <a:rPr lang="fr-FR" sz="2000" b="0" i="1" smtClean="0">
                                <a:latin typeface="Cambria Math" panose="02040503050406030204" pitchFamily="18" charset="0"/>
                              </a:rPr>
                              <m:t>𝑚𝑜𝑑</m:t>
                            </m:r>
                            <m:r>
                              <a:rPr lang="fr-FR" sz="2000" b="0" i="1" smtClean="0">
                                <a:latin typeface="Cambria Math" panose="02040503050406030204" pitchFamily="18" charset="0"/>
                              </a:rPr>
                              <m:t> 26,(</m:t>
                            </m:r>
                            <m:r>
                              <a:rPr lang="fr-FR" sz="2000" i="1">
                                <a:latin typeface="Cambria Math" panose="02040503050406030204" pitchFamily="18" charset="0"/>
                              </a:rPr>
                              <m:t>𝑥</m:t>
                            </m:r>
                            <m:r>
                              <a:rPr lang="fr-FR" sz="2000" b="0" i="1" baseline="-25000" smtClean="0">
                                <a:latin typeface="Cambria Math" panose="02040503050406030204" pitchFamily="18" charset="0"/>
                              </a:rPr>
                              <m:t>2</m:t>
                            </m:r>
                            <m:r>
                              <a:rPr lang="fr-FR" sz="2000" b="0" i="1" smtClean="0">
                                <a:latin typeface="Cambria Math" panose="02040503050406030204" pitchFamily="18" charset="0"/>
                              </a:rPr>
                              <m:t>−</m:t>
                            </m:r>
                            <m:r>
                              <a:rPr lang="fr-FR" sz="2000" i="1">
                                <a:latin typeface="Cambria Math" panose="02040503050406030204" pitchFamily="18" charset="0"/>
                              </a:rPr>
                              <m:t>𝑘</m:t>
                            </m:r>
                            <m:r>
                              <a:rPr lang="fr-FR" sz="2000" b="0" i="1" baseline="-25000" smtClean="0">
                                <a:latin typeface="Cambria Math" panose="02040503050406030204" pitchFamily="18" charset="0"/>
                              </a:rPr>
                              <m:t>2</m:t>
                            </m:r>
                            <m:r>
                              <a:rPr lang="fr-FR" sz="2000" i="1">
                                <a:latin typeface="Cambria Math" panose="02040503050406030204" pitchFamily="18" charset="0"/>
                              </a:rPr>
                              <m:t>) </m:t>
                            </m:r>
                            <m:r>
                              <a:rPr lang="fr-FR" sz="2000" i="1">
                                <a:latin typeface="Cambria Math" panose="02040503050406030204" pitchFamily="18" charset="0"/>
                              </a:rPr>
                              <m:t>𝑚𝑜𝑑</m:t>
                            </m:r>
                            <m:r>
                              <a:rPr lang="fr-FR" sz="2000" i="1">
                                <a:latin typeface="Cambria Math" panose="02040503050406030204" pitchFamily="18" charset="0"/>
                              </a:rPr>
                              <m:t> 26,…,(</m:t>
                            </m:r>
                            <m:r>
                              <a:rPr lang="fr-FR" sz="2000" i="1">
                                <a:latin typeface="Cambria Math" panose="02040503050406030204" pitchFamily="18" charset="0"/>
                              </a:rPr>
                              <m:t>𝑥𝑚</m:t>
                            </m:r>
                            <m:r>
                              <a:rPr lang="fr-FR" sz="2000" b="0" i="1" smtClean="0">
                                <a:latin typeface="Cambria Math" panose="02040503050406030204" pitchFamily="18" charset="0"/>
                              </a:rPr>
                              <m:t>−</m:t>
                            </m:r>
                            <m:r>
                              <a:rPr lang="fr-FR" sz="2000" i="1">
                                <a:latin typeface="Cambria Math" panose="02040503050406030204" pitchFamily="18" charset="0"/>
                              </a:rPr>
                              <m:t>𝑘</m:t>
                            </m:r>
                            <m:r>
                              <a:rPr lang="fr-FR" sz="2000" b="0" i="1" baseline="-25000" smtClean="0">
                                <a:latin typeface="Cambria Math" panose="02040503050406030204" pitchFamily="18" charset="0"/>
                              </a:rPr>
                              <m:t>𝑚</m:t>
                            </m:r>
                            <m:r>
                              <a:rPr lang="fr-FR" sz="2000" i="1">
                                <a:latin typeface="Cambria Math" panose="02040503050406030204" pitchFamily="18" charset="0"/>
                              </a:rPr>
                              <m:t>) </m:t>
                            </m:r>
                            <m:r>
                              <a:rPr lang="fr-FR" sz="2000" i="1">
                                <a:latin typeface="Cambria Math" panose="02040503050406030204" pitchFamily="18" charset="0"/>
                              </a:rPr>
                              <m:t>𝑚𝑜𝑑</m:t>
                            </m:r>
                            <m:r>
                              <a:rPr lang="fr-FR" sz="2000" i="1">
                                <a:latin typeface="Cambria Math" panose="02040503050406030204" pitchFamily="18" charset="0"/>
                              </a:rPr>
                              <m:t> 26</m:t>
                            </m:r>
                          </m:e>
                        </m:eqArr>
                      </m:e>
                    </m:d>
                  </m:oMath>
                </a14:m>
                <a:endParaRPr lang="fr-FR" sz="2000" dirty="0"/>
              </a:p>
            </p:txBody>
          </p:sp>
        </mc:Choice>
        <mc:Fallback xmlns="">
          <p:sp>
            <p:nvSpPr>
              <p:cNvPr id="12" name="ZoneTexte 11"/>
              <p:cNvSpPr txBox="1">
                <a:spLocks noRot="1" noChangeAspect="1" noMove="1" noResize="1" noEditPoints="1" noAdjustHandles="1" noChangeArrowheads="1" noChangeShapeType="1" noTextEdit="1"/>
              </p:cNvSpPr>
              <p:nvPr/>
            </p:nvSpPr>
            <p:spPr>
              <a:xfrm>
                <a:off x="1209031" y="3404939"/>
                <a:ext cx="10809515" cy="686535"/>
              </a:xfrm>
              <a:prstGeom prst="rect">
                <a:avLst/>
              </a:prstGeom>
              <a:blipFill rotWithShape="0">
                <a:blip r:embed="rId5"/>
                <a:stretch>
                  <a:fillRect l="-1409"/>
                </a:stretch>
              </a:blipFill>
            </p:spPr>
            <p:txBody>
              <a:bodyPr/>
              <a:lstStyle/>
              <a:p>
                <a:r>
                  <a:rPr lang="fr-FR">
                    <a:noFill/>
                  </a:rPr>
                  <a:t> </a:t>
                </a:r>
              </a:p>
            </p:txBody>
          </p:sp>
        </mc:Fallback>
      </mc:AlternateContent>
      <p:sp>
        <p:nvSpPr>
          <p:cNvPr id="4" name="ZoneTexte 3"/>
          <p:cNvSpPr txBox="1"/>
          <p:nvPr/>
        </p:nvSpPr>
        <p:spPr>
          <a:xfrm>
            <a:off x="2362200" y="5094513"/>
            <a:ext cx="543739" cy="646331"/>
          </a:xfrm>
          <a:prstGeom prst="rect">
            <a:avLst/>
          </a:prstGeom>
          <a:noFill/>
        </p:spPr>
        <p:txBody>
          <a:bodyPr wrap="none" rtlCol="0">
            <a:spAutoFit/>
          </a:bodyPr>
          <a:lstStyle/>
          <a:p>
            <a:r>
              <a:rPr lang="fr-FR" b="1" dirty="0">
                <a:solidFill>
                  <a:srgbClr val="FF0000"/>
                </a:solidFill>
                <a:sym typeface="Wingdings" panose="05000000000000000000" pitchFamily="2" charset="2"/>
              </a:rPr>
              <a:t>26</a:t>
            </a:r>
            <a:r>
              <a:rPr lang="fr-FR" b="1" baseline="30000" dirty="0">
                <a:solidFill>
                  <a:srgbClr val="FF0000"/>
                </a:solidFill>
                <a:sym typeface="Wingdings" panose="05000000000000000000" pitchFamily="2" charset="2"/>
              </a:rPr>
              <a:t>m</a:t>
            </a:r>
          </a:p>
          <a:p>
            <a:endParaRPr lang="fr-FR" dirty="0"/>
          </a:p>
        </p:txBody>
      </p:sp>
      <p:pic>
        <p:nvPicPr>
          <p:cNvPr id="14" name="Espace réservé du contenu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86330" y="0"/>
            <a:ext cx="1105670" cy="1427319"/>
          </a:xfrm>
          <a:prstGeom prst="rect">
            <a:avLst/>
          </a:prstGeom>
        </p:spPr>
      </p:pic>
      <p:sp>
        <p:nvSpPr>
          <p:cNvPr id="5" name="Espace réservé du numéro de diapositive 4"/>
          <p:cNvSpPr>
            <a:spLocks noGrp="1"/>
          </p:cNvSpPr>
          <p:nvPr>
            <p:ph type="sldNum" sz="quarter" idx="12"/>
          </p:nvPr>
        </p:nvSpPr>
        <p:spPr/>
        <p:txBody>
          <a:bodyPr/>
          <a:lstStyle/>
          <a:p>
            <a:fld id="{6951A42B-171D-4B94-AECE-9A114FAB7514}" type="slidenum">
              <a:rPr lang="fr-FR" smtClean="0"/>
              <a:t>28</a:t>
            </a:fld>
            <a:endParaRPr lang="fr-FR"/>
          </a:p>
        </p:txBody>
      </p:sp>
    </p:spTree>
    <p:extLst>
      <p:ext uri="{BB962C8B-B14F-4D97-AF65-F5344CB8AC3E}">
        <p14:creationId xmlns:p14="http://schemas.microsoft.com/office/powerpoint/2010/main" val="140790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normAutofit/>
          </a:bodyPr>
          <a:lstStyle/>
          <a:p>
            <a:r>
              <a:rPr lang="fr-FR" dirty="0" smtClean="0"/>
              <a:t>Exemple chiffrement de Vigenère</a:t>
            </a:r>
            <a:endParaRPr lang="fr-FR" dirty="0"/>
          </a:p>
        </p:txBody>
      </p:sp>
      <p:pic>
        <p:nvPicPr>
          <p:cNvPr id="4" name="Espace réservé du contenu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086330" y="0"/>
            <a:ext cx="1105670" cy="1427319"/>
          </a:xfrm>
        </p:spPr>
      </p:pic>
      <p:graphicFrame>
        <p:nvGraphicFramePr>
          <p:cNvPr id="5" name="Espace réservé du contenu 3"/>
          <p:cNvGraphicFramePr>
            <a:graphicFrameLocks/>
          </p:cNvGraphicFramePr>
          <p:nvPr>
            <p:extLst>
              <p:ext uri="{D42A27DB-BD31-4B8C-83A1-F6EECF244321}">
                <p14:modId xmlns:p14="http://schemas.microsoft.com/office/powerpoint/2010/main" val="1815459486"/>
              </p:ext>
            </p:extLst>
          </p:nvPr>
        </p:nvGraphicFramePr>
        <p:xfrm>
          <a:off x="103415" y="2002972"/>
          <a:ext cx="11985170" cy="2835546"/>
        </p:xfrm>
        <a:graphic>
          <a:graphicData uri="http://schemas.openxmlformats.org/drawingml/2006/table">
            <a:tbl>
              <a:tblPr firstRow="1" lastRow="1" bandRow="1">
                <a:tableStyleId>{F5AB1C69-6EDB-4FF4-983F-18BD219EF322}</a:tableStyleId>
              </a:tblPr>
              <a:tblGrid>
                <a:gridCol w="2190333"/>
                <a:gridCol w="753449"/>
                <a:gridCol w="753449"/>
                <a:gridCol w="753449"/>
                <a:gridCol w="753449"/>
                <a:gridCol w="753449"/>
                <a:gridCol w="753449"/>
                <a:gridCol w="753449"/>
                <a:gridCol w="753449"/>
                <a:gridCol w="753449"/>
                <a:gridCol w="753449"/>
                <a:gridCol w="753449"/>
                <a:gridCol w="753449"/>
                <a:gridCol w="753449"/>
              </a:tblGrid>
              <a:tr h="472591">
                <a:tc>
                  <a:txBody>
                    <a:bodyPr/>
                    <a:lstStyle/>
                    <a:p>
                      <a:r>
                        <a:rPr lang="fr-FR" sz="1600" b="1" dirty="0" smtClean="0"/>
                        <a:t>Message en claire</a:t>
                      </a:r>
                      <a:endParaRPr lang="fr-FR" sz="1600" b="1" dirty="0"/>
                    </a:p>
                  </a:txBody>
                  <a:tcPr/>
                </a:tc>
                <a:tc>
                  <a:txBody>
                    <a:bodyPr/>
                    <a:lstStyle/>
                    <a:p>
                      <a:pPr algn="ctr"/>
                      <a:r>
                        <a:rPr lang="fr-FR" sz="1600" b="1" dirty="0" smtClean="0"/>
                        <a:t>V</a:t>
                      </a:r>
                      <a:endParaRPr lang="fr-FR" sz="1600" b="1" dirty="0"/>
                    </a:p>
                  </a:txBody>
                  <a:tcPr anchor="ctr"/>
                </a:tc>
                <a:tc>
                  <a:txBody>
                    <a:bodyPr/>
                    <a:lstStyle/>
                    <a:p>
                      <a:pPr algn="ctr"/>
                      <a:r>
                        <a:rPr lang="fr-FR" sz="1600" b="1" dirty="0" smtClean="0"/>
                        <a:t>I</a:t>
                      </a:r>
                      <a:endParaRPr lang="fr-FR" sz="1600" b="1" dirty="0"/>
                    </a:p>
                  </a:txBody>
                  <a:tcPr anchor="ctr"/>
                </a:tc>
                <a:tc>
                  <a:txBody>
                    <a:bodyPr/>
                    <a:lstStyle/>
                    <a:p>
                      <a:pPr algn="ctr"/>
                      <a:r>
                        <a:rPr lang="fr-FR" sz="1600" b="1" dirty="0" smtClean="0"/>
                        <a:t>V</a:t>
                      </a:r>
                      <a:endParaRPr lang="fr-FR" sz="1600" b="1" dirty="0"/>
                    </a:p>
                  </a:txBody>
                  <a:tcPr anchor="ctr"/>
                </a:tc>
                <a:tc>
                  <a:txBody>
                    <a:bodyPr/>
                    <a:lstStyle/>
                    <a:p>
                      <a:pPr algn="ctr"/>
                      <a:r>
                        <a:rPr lang="fr-FR" sz="1600" b="1" dirty="0" smtClean="0"/>
                        <a:t>E</a:t>
                      </a:r>
                      <a:endParaRPr lang="fr-FR" sz="1600" b="1" dirty="0"/>
                    </a:p>
                  </a:txBody>
                  <a:tcPr anchor="ctr"/>
                </a:tc>
                <a:tc>
                  <a:txBody>
                    <a:bodyPr/>
                    <a:lstStyle/>
                    <a:p>
                      <a:pPr algn="ctr"/>
                      <a:r>
                        <a:rPr lang="fr-FR" sz="1600" b="1" dirty="0" smtClean="0"/>
                        <a:t>L</a:t>
                      </a:r>
                      <a:endParaRPr lang="fr-FR" sz="1600" b="1" dirty="0"/>
                    </a:p>
                  </a:txBody>
                  <a:tcPr anchor="ctr"/>
                </a:tc>
                <a:tc>
                  <a:txBody>
                    <a:bodyPr/>
                    <a:lstStyle/>
                    <a:p>
                      <a:pPr algn="ctr"/>
                      <a:r>
                        <a:rPr lang="fr-FR" sz="1600" b="1" dirty="0" smtClean="0"/>
                        <a:t>A</a:t>
                      </a:r>
                      <a:endParaRPr lang="fr-FR" sz="1600" b="1" dirty="0"/>
                    </a:p>
                  </a:txBody>
                  <a:tcPr anchor="ctr"/>
                </a:tc>
                <a:tc>
                  <a:txBody>
                    <a:bodyPr/>
                    <a:lstStyle/>
                    <a:p>
                      <a:pPr algn="ctr"/>
                      <a:r>
                        <a:rPr lang="fr-FR" sz="1600" b="1" dirty="0" smtClean="0"/>
                        <a:t>S</a:t>
                      </a:r>
                      <a:endParaRPr lang="fr-FR" sz="1600" b="1" dirty="0"/>
                    </a:p>
                  </a:txBody>
                  <a:tcPr anchor="ctr"/>
                </a:tc>
                <a:tc>
                  <a:txBody>
                    <a:bodyPr/>
                    <a:lstStyle/>
                    <a:p>
                      <a:pPr algn="ctr"/>
                      <a:r>
                        <a:rPr lang="fr-FR" sz="1600" b="1" dirty="0" smtClean="0"/>
                        <a:t>P</a:t>
                      </a:r>
                      <a:endParaRPr lang="fr-FR" sz="1600" b="1" dirty="0"/>
                    </a:p>
                  </a:txBody>
                  <a:tcPr anchor="ctr"/>
                </a:tc>
                <a:tc>
                  <a:txBody>
                    <a:bodyPr/>
                    <a:lstStyle/>
                    <a:p>
                      <a:pPr algn="ctr"/>
                      <a:r>
                        <a:rPr lang="fr-FR" sz="1600" b="1" dirty="0" smtClean="0"/>
                        <a:t>E</a:t>
                      </a:r>
                      <a:endParaRPr lang="fr-FR" sz="1600" b="1" dirty="0"/>
                    </a:p>
                  </a:txBody>
                  <a:tcPr anchor="ctr"/>
                </a:tc>
                <a:tc>
                  <a:txBody>
                    <a:bodyPr/>
                    <a:lstStyle/>
                    <a:p>
                      <a:pPr algn="ctr"/>
                      <a:r>
                        <a:rPr lang="fr-FR" sz="1600" b="1" dirty="0" smtClean="0"/>
                        <a:t>M</a:t>
                      </a:r>
                      <a:endParaRPr lang="fr-FR" sz="1600" b="1" dirty="0"/>
                    </a:p>
                  </a:txBody>
                  <a:tcPr anchor="ctr"/>
                </a:tc>
                <a:tc>
                  <a:txBody>
                    <a:bodyPr/>
                    <a:lstStyle/>
                    <a:p>
                      <a:pPr algn="ctr"/>
                      <a:r>
                        <a:rPr lang="fr-FR" sz="1600" b="1" dirty="0" smtClean="0"/>
                        <a:t>A</a:t>
                      </a:r>
                      <a:endParaRPr lang="fr-FR" sz="1600" b="1" dirty="0"/>
                    </a:p>
                  </a:txBody>
                  <a:tcPr anchor="ctr"/>
                </a:tc>
                <a:tc>
                  <a:txBody>
                    <a:bodyPr/>
                    <a:lstStyle/>
                    <a:p>
                      <a:pPr algn="ctr"/>
                      <a:r>
                        <a:rPr lang="fr-FR" sz="1600" b="1" dirty="0" smtClean="0"/>
                        <a:t>T</a:t>
                      </a:r>
                      <a:endParaRPr lang="fr-FR" sz="1600" b="1" dirty="0"/>
                    </a:p>
                  </a:txBody>
                  <a:tcPr anchor="ctr"/>
                </a:tc>
                <a:tc>
                  <a:txBody>
                    <a:bodyPr/>
                    <a:lstStyle/>
                    <a:p>
                      <a:pPr algn="ctr"/>
                      <a:r>
                        <a:rPr lang="fr-FR" sz="1600" b="1" dirty="0" smtClean="0"/>
                        <a:t>H</a:t>
                      </a:r>
                      <a:endParaRPr lang="fr-FR" sz="1600" b="1" dirty="0"/>
                    </a:p>
                  </a:txBody>
                  <a:tcPr anchor="ctr"/>
                </a:tc>
              </a:tr>
              <a:tr h="472591">
                <a:tc>
                  <a:txBody>
                    <a:bodyPr/>
                    <a:lstStyle/>
                    <a:p>
                      <a:r>
                        <a:rPr lang="fr-FR" sz="1600" b="1" dirty="0" smtClean="0"/>
                        <a:t>Encodage</a:t>
                      </a:r>
                      <a:endParaRPr lang="fr-FR" sz="1600" b="1" dirty="0"/>
                    </a:p>
                  </a:txBody>
                  <a:tcPr/>
                </a:tc>
                <a:tc>
                  <a:txBody>
                    <a:bodyPr/>
                    <a:lstStyle/>
                    <a:p>
                      <a:pPr algn="ctr"/>
                      <a:r>
                        <a:rPr lang="fr-FR" sz="1600" b="1" dirty="0" smtClean="0"/>
                        <a:t>21</a:t>
                      </a:r>
                      <a:endParaRPr lang="fr-FR" sz="1600" b="1" dirty="0"/>
                    </a:p>
                  </a:txBody>
                  <a:tcPr anchor="ctr"/>
                </a:tc>
                <a:tc>
                  <a:txBody>
                    <a:bodyPr/>
                    <a:lstStyle/>
                    <a:p>
                      <a:pPr algn="ctr"/>
                      <a:r>
                        <a:rPr lang="fr-FR" sz="1600" b="1" dirty="0" smtClean="0"/>
                        <a:t>8</a:t>
                      </a:r>
                      <a:endParaRPr lang="fr-FR" sz="1600" b="1" dirty="0"/>
                    </a:p>
                  </a:txBody>
                  <a:tcPr anchor="ctr"/>
                </a:tc>
                <a:tc>
                  <a:txBody>
                    <a:bodyPr/>
                    <a:lstStyle/>
                    <a:p>
                      <a:pPr algn="ctr"/>
                      <a:r>
                        <a:rPr lang="fr-FR" sz="1600" b="1" dirty="0" smtClean="0"/>
                        <a:t>21</a:t>
                      </a:r>
                      <a:endParaRPr lang="fr-FR" sz="1600" b="1" dirty="0"/>
                    </a:p>
                  </a:txBody>
                  <a:tcPr anchor="ctr"/>
                </a:tc>
                <a:tc>
                  <a:txBody>
                    <a:bodyPr/>
                    <a:lstStyle/>
                    <a:p>
                      <a:pPr algn="ctr"/>
                      <a:r>
                        <a:rPr lang="fr-FR" sz="1600" b="1" dirty="0" smtClean="0"/>
                        <a:t>4</a:t>
                      </a:r>
                      <a:endParaRPr lang="fr-FR" sz="1600" b="1" dirty="0"/>
                    </a:p>
                  </a:txBody>
                  <a:tcPr anchor="ctr"/>
                </a:tc>
                <a:tc>
                  <a:txBody>
                    <a:bodyPr/>
                    <a:lstStyle/>
                    <a:p>
                      <a:pPr algn="ctr"/>
                      <a:r>
                        <a:rPr lang="fr-FR" sz="1600" b="1" dirty="0" smtClean="0"/>
                        <a:t>11</a:t>
                      </a:r>
                      <a:endParaRPr lang="fr-FR" sz="1600" b="1" dirty="0"/>
                    </a:p>
                  </a:txBody>
                  <a:tcPr anchor="ctr"/>
                </a:tc>
                <a:tc>
                  <a:txBody>
                    <a:bodyPr/>
                    <a:lstStyle/>
                    <a:p>
                      <a:pPr algn="ctr"/>
                      <a:r>
                        <a:rPr lang="fr-FR" sz="1600" b="1" dirty="0" smtClean="0"/>
                        <a:t>0</a:t>
                      </a:r>
                      <a:endParaRPr lang="fr-FR" sz="1600" b="1" dirty="0"/>
                    </a:p>
                  </a:txBody>
                  <a:tcPr anchor="ctr"/>
                </a:tc>
                <a:tc>
                  <a:txBody>
                    <a:bodyPr/>
                    <a:lstStyle/>
                    <a:p>
                      <a:pPr algn="ctr"/>
                      <a:r>
                        <a:rPr lang="fr-FR" sz="1600" b="1" dirty="0" smtClean="0"/>
                        <a:t>18</a:t>
                      </a:r>
                      <a:endParaRPr lang="fr-FR" sz="1600" b="1" dirty="0"/>
                    </a:p>
                  </a:txBody>
                  <a:tcPr anchor="ctr"/>
                </a:tc>
                <a:tc>
                  <a:txBody>
                    <a:bodyPr/>
                    <a:lstStyle/>
                    <a:p>
                      <a:pPr algn="ctr"/>
                      <a:r>
                        <a:rPr lang="fr-FR" sz="1600" b="1" dirty="0" smtClean="0"/>
                        <a:t>15</a:t>
                      </a:r>
                      <a:endParaRPr lang="fr-FR" sz="1600" b="1" dirty="0"/>
                    </a:p>
                  </a:txBody>
                  <a:tcPr anchor="ctr"/>
                </a:tc>
                <a:tc>
                  <a:txBody>
                    <a:bodyPr/>
                    <a:lstStyle/>
                    <a:p>
                      <a:pPr algn="ctr"/>
                      <a:r>
                        <a:rPr lang="fr-FR" sz="1600" b="1" dirty="0" smtClean="0"/>
                        <a:t>4</a:t>
                      </a:r>
                      <a:endParaRPr lang="fr-FR" sz="1600" b="1" dirty="0"/>
                    </a:p>
                  </a:txBody>
                  <a:tcPr anchor="ctr"/>
                </a:tc>
                <a:tc>
                  <a:txBody>
                    <a:bodyPr/>
                    <a:lstStyle/>
                    <a:p>
                      <a:pPr algn="ctr"/>
                      <a:r>
                        <a:rPr lang="fr-FR" sz="1600" b="1" dirty="0" smtClean="0"/>
                        <a:t>12</a:t>
                      </a:r>
                      <a:endParaRPr lang="fr-FR" sz="1600" b="1" dirty="0"/>
                    </a:p>
                  </a:txBody>
                  <a:tcPr anchor="ctr"/>
                </a:tc>
                <a:tc>
                  <a:txBody>
                    <a:bodyPr/>
                    <a:lstStyle/>
                    <a:p>
                      <a:pPr algn="ctr"/>
                      <a:r>
                        <a:rPr lang="fr-FR" sz="1600" b="1" dirty="0" smtClean="0"/>
                        <a:t>0</a:t>
                      </a:r>
                      <a:endParaRPr lang="fr-FR" sz="1600" b="1" dirty="0"/>
                    </a:p>
                  </a:txBody>
                  <a:tcPr anchor="ctr"/>
                </a:tc>
                <a:tc>
                  <a:txBody>
                    <a:bodyPr/>
                    <a:lstStyle/>
                    <a:p>
                      <a:pPr algn="ctr"/>
                      <a:r>
                        <a:rPr lang="fr-FR" sz="1600" b="1" dirty="0" smtClean="0"/>
                        <a:t>19</a:t>
                      </a:r>
                      <a:endParaRPr lang="fr-FR" sz="1600" b="1" dirty="0"/>
                    </a:p>
                  </a:txBody>
                  <a:tcPr anchor="ctr"/>
                </a:tc>
                <a:tc>
                  <a:txBody>
                    <a:bodyPr/>
                    <a:lstStyle/>
                    <a:p>
                      <a:pPr algn="ctr"/>
                      <a:r>
                        <a:rPr lang="fr-FR" sz="1600" b="1" dirty="0" smtClean="0"/>
                        <a:t>7</a:t>
                      </a:r>
                      <a:endParaRPr lang="fr-FR" sz="1600" b="1" dirty="0"/>
                    </a:p>
                  </a:txBody>
                  <a:tcPr anchor="ctr"/>
                </a:tc>
              </a:tr>
              <a:tr h="472591">
                <a:tc>
                  <a:txBody>
                    <a:bodyPr/>
                    <a:lstStyle/>
                    <a:p>
                      <a:r>
                        <a:rPr lang="fr-FR" sz="1600" b="1" dirty="0" smtClean="0"/>
                        <a:t>Clé </a:t>
                      </a:r>
                      <a:endParaRPr lang="fr-FR" sz="1600" b="1" dirty="0"/>
                    </a:p>
                  </a:txBody>
                  <a:tcPr/>
                </a:tc>
                <a:tc>
                  <a:txBody>
                    <a:bodyPr/>
                    <a:lstStyle/>
                    <a:p>
                      <a:pPr algn="ctr"/>
                      <a:r>
                        <a:rPr lang="fr-FR" sz="1600" b="1" dirty="0" smtClean="0"/>
                        <a:t>S</a:t>
                      </a:r>
                      <a:endParaRPr lang="fr-FR" sz="1600" b="1" dirty="0"/>
                    </a:p>
                  </a:txBody>
                  <a:tcPr anchor="ctr">
                    <a:solidFill>
                      <a:schemeClr val="accent6">
                        <a:lumMod val="50000"/>
                      </a:schemeClr>
                    </a:solidFill>
                  </a:tcPr>
                </a:tc>
                <a:tc>
                  <a:txBody>
                    <a:bodyPr/>
                    <a:lstStyle/>
                    <a:p>
                      <a:pPr algn="ctr"/>
                      <a:r>
                        <a:rPr lang="fr-FR" sz="1600" b="1" dirty="0" smtClean="0"/>
                        <a:t>I</a:t>
                      </a:r>
                      <a:endParaRPr lang="fr-FR" sz="1600" b="1" dirty="0"/>
                    </a:p>
                  </a:txBody>
                  <a:tcPr anchor="ctr">
                    <a:solidFill>
                      <a:schemeClr val="accent6">
                        <a:lumMod val="75000"/>
                      </a:schemeClr>
                    </a:solidFill>
                  </a:tcPr>
                </a:tc>
                <a:tc>
                  <a:txBody>
                    <a:bodyPr/>
                    <a:lstStyle/>
                    <a:p>
                      <a:pPr algn="ctr"/>
                      <a:r>
                        <a:rPr lang="fr-FR" sz="1600" b="1" dirty="0" smtClean="0"/>
                        <a:t>N</a:t>
                      </a:r>
                      <a:endParaRPr lang="fr-FR" sz="1600" b="1" dirty="0"/>
                    </a:p>
                  </a:txBody>
                  <a:tcPr anchor="ctr">
                    <a:solidFill>
                      <a:schemeClr val="accent6">
                        <a:lumMod val="60000"/>
                        <a:lumOff val="40000"/>
                      </a:schemeClr>
                    </a:solidFill>
                  </a:tcPr>
                </a:tc>
                <a:tc>
                  <a:txBody>
                    <a:bodyPr/>
                    <a:lstStyle/>
                    <a:p>
                      <a:pPr algn="ctr"/>
                      <a:r>
                        <a:rPr lang="fr-FR" sz="1600" b="1" dirty="0" smtClean="0"/>
                        <a:t>U</a:t>
                      </a:r>
                      <a:endParaRPr lang="fr-FR" sz="1600" b="1" dirty="0"/>
                    </a:p>
                  </a:txBody>
                  <a:tcPr anchor="ctr">
                    <a:solidFill>
                      <a:schemeClr val="accent6">
                        <a:lumMod val="40000"/>
                        <a:lumOff val="60000"/>
                      </a:schemeClr>
                    </a:solidFill>
                  </a:tcPr>
                </a:tc>
                <a:tc>
                  <a:txBody>
                    <a:bodyPr/>
                    <a:lstStyle/>
                    <a:p>
                      <a:pPr algn="ctr"/>
                      <a:r>
                        <a:rPr lang="fr-FR" sz="1600" b="1" dirty="0" smtClean="0"/>
                        <a:t>S</a:t>
                      </a:r>
                      <a:endParaRPr lang="fr-FR" sz="1600" b="1" dirty="0"/>
                    </a:p>
                  </a:txBody>
                  <a:tcPr anchor="ctr">
                    <a:solidFill>
                      <a:schemeClr val="accent6">
                        <a:lumMod val="20000"/>
                        <a:lumOff val="80000"/>
                      </a:schemeClr>
                    </a:solidFill>
                  </a:tcPr>
                </a:tc>
                <a:tc>
                  <a:txBody>
                    <a:bodyPr/>
                    <a:lstStyle/>
                    <a:p>
                      <a:pPr algn="ctr"/>
                      <a:r>
                        <a:rPr lang="fr-FR" sz="1600" b="1" dirty="0" smtClean="0"/>
                        <a:t>S</a:t>
                      </a:r>
                      <a:endParaRPr lang="fr-FR" sz="1600" b="1" dirty="0"/>
                    </a:p>
                  </a:txBody>
                  <a:tcPr anchor="ctr">
                    <a:solidFill>
                      <a:schemeClr val="accent6">
                        <a:lumMod val="50000"/>
                      </a:schemeClr>
                    </a:solidFill>
                  </a:tcPr>
                </a:tc>
                <a:tc>
                  <a:txBody>
                    <a:bodyPr/>
                    <a:lstStyle/>
                    <a:p>
                      <a:pPr algn="ctr"/>
                      <a:r>
                        <a:rPr lang="fr-FR" sz="1600" b="1" dirty="0" smtClean="0"/>
                        <a:t>I</a:t>
                      </a:r>
                      <a:endParaRPr lang="fr-FR" sz="1600" b="1" dirty="0"/>
                    </a:p>
                  </a:txBody>
                  <a:tcPr anchor="ctr">
                    <a:solidFill>
                      <a:schemeClr val="accent6">
                        <a:lumMod val="75000"/>
                      </a:schemeClr>
                    </a:solidFill>
                  </a:tcPr>
                </a:tc>
                <a:tc>
                  <a:txBody>
                    <a:bodyPr/>
                    <a:lstStyle/>
                    <a:p>
                      <a:pPr algn="ctr"/>
                      <a:r>
                        <a:rPr lang="fr-FR" sz="1600" b="1" dirty="0" smtClean="0"/>
                        <a:t>N</a:t>
                      </a:r>
                      <a:endParaRPr lang="fr-FR" sz="1600" b="1" dirty="0"/>
                    </a:p>
                  </a:txBody>
                  <a:tcPr anchor="ctr">
                    <a:solidFill>
                      <a:schemeClr val="accent6">
                        <a:lumMod val="60000"/>
                        <a:lumOff val="40000"/>
                      </a:schemeClr>
                    </a:solidFill>
                  </a:tcPr>
                </a:tc>
                <a:tc>
                  <a:txBody>
                    <a:bodyPr/>
                    <a:lstStyle/>
                    <a:p>
                      <a:pPr algn="ctr"/>
                      <a:r>
                        <a:rPr lang="fr-FR" sz="1600" b="1" dirty="0" smtClean="0"/>
                        <a:t>U</a:t>
                      </a:r>
                      <a:endParaRPr lang="fr-FR" sz="1600" b="1" dirty="0"/>
                    </a:p>
                  </a:txBody>
                  <a:tcPr anchor="ctr">
                    <a:solidFill>
                      <a:schemeClr val="accent6">
                        <a:lumMod val="40000"/>
                        <a:lumOff val="60000"/>
                      </a:schemeClr>
                    </a:solidFill>
                  </a:tcPr>
                </a:tc>
                <a:tc>
                  <a:txBody>
                    <a:bodyPr/>
                    <a:lstStyle/>
                    <a:p>
                      <a:pPr algn="ctr"/>
                      <a:r>
                        <a:rPr lang="fr-FR" sz="1600" b="1" dirty="0" smtClean="0"/>
                        <a:t>S</a:t>
                      </a:r>
                      <a:endParaRPr lang="fr-FR" sz="1600" b="1" dirty="0"/>
                    </a:p>
                  </a:txBody>
                  <a:tcPr anchor="ctr">
                    <a:solidFill>
                      <a:schemeClr val="accent6">
                        <a:lumMod val="20000"/>
                        <a:lumOff val="80000"/>
                      </a:schemeClr>
                    </a:solidFill>
                  </a:tcPr>
                </a:tc>
                <a:tc>
                  <a:txBody>
                    <a:bodyPr/>
                    <a:lstStyle/>
                    <a:p>
                      <a:pPr algn="ctr"/>
                      <a:r>
                        <a:rPr lang="fr-FR" sz="1600" b="1" dirty="0" smtClean="0"/>
                        <a:t>S</a:t>
                      </a:r>
                      <a:endParaRPr lang="fr-FR" sz="1600" b="1" dirty="0"/>
                    </a:p>
                  </a:txBody>
                  <a:tcPr anchor="ctr">
                    <a:solidFill>
                      <a:schemeClr val="accent6">
                        <a:lumMod val="50000"/>
                      </a:schemeClr>
                    </a:solidFill>
                  </a:tcPr>
                </a:tc>
                <a:tc>
                  <a:txBody>
                    <a:bodyPr/>
                    <a:lstStyle/>
                    <a:p>
                      <a:pPr algn="ctr"/>
                      <a:r>
                        <a:rPr lang="fr-FR" sz="1600" b="1" dirty="0" smtClean="0"/>
                        <a:t>I</a:t>
                      </a:r>
                      <a:endParaRPr lang="fr-FR" sz="1600" b="1" dirty="0"/>
                    </a:p>
                  </a:txBody>
                  <a:tcPr anchor="ctr">
                    <a:solidFill>
                      <a:schemeClr val="accent6">
                        <a:lumMod val="75000"/>
                      </a:schemeClr>
                    </a:solidFill>
                  </a:tcPr>
                </a:tc>
                <a:tc>
                  <a:txBody>
                    <a:bodyPr/>
                    <a:lstStyle/>
                    <a:p>
                      <a:pPr algn="ctr"/>
                      <a:r>
                        <a:rPr lang="fr-FR" sz="1600" b="1" dirty="0" smtClean="0"/>
                        <a:t>N</a:t>
                      </a:r>
                      <a:endParaRPr lang="fr-FR" sz="1600" b="1" dirty="0"/>
                    </a:p>
                  </a:txBody>
                  <a:tcPr anchor="ctr">
                    <a:solidFill>
                      <a:schemeClr val="accent6">
                        <a:lumMod val="60000"/>
                        <a:lumOff val="40000"/>
                      </a:schemeClr>
                    </a:solidFill>
                  </a:tcPr>
                </a:tc>
              </a:tr>
              <a:tr h="472591">
                <a:tc>
                  <a:txBody>
                    <a:bodyPr/>
                    <a:lstStyle/>
                    <a:p>
                      <a:r>
                        <a:rPr lang="fr-FR" sz="1600" b="1" dirty="0" smtClean="0"/>
                        <a:t>Encodage de clé</a:t>
                      </a:r>
                      <a:endParaRPr lang="fr-FR" sz="1600" b="1" dirty="0"/>
                    </a:p>
                  </a:txBody>
                  <a:tcPr/>
                </a:tc>
                <a:tc>
                  <a:txBody>
                    <a:bodyPr/>
                    <a:lstStyle/>
                    <a:p>
                      <a:pPr algn="ctr"/>
                      <a:r>
                        <a:rPr lang="fr-FR" sz="1600" b="1" dirty="0" smtClean="0"/>
                        <a:t>18</a:t>
                      </a:r>
                      <a:endParaRPr lang="fr-FR" sz="1600" b="1" dirty="0"/>
                    </a:p>
                  </a:txBody>
                  <a:tcPr anchor="ctr"/>
                </a:tc>
                <a:tc>
                  <a:txBody>
                    <a:bodyPr/>
                    <a:lstStyle/>
                    <a:p>
                      <a:pPr algn="ctr"/>
                      <a:r>
                        <a:rPr lang="fr-FR" sz="1600" b="1" dirty="0" smtClean="0"/>
                        <a:t>8</a:t>
                      </a:r>
                      <a:endParaRPr lang="fr-FR" sz="1600" b="1" dirty="0"/>
                    </a:p>
                  </a:txBody>
                  <a:tcPr anchor="ctr"/>
                </a:tc>
                <a:tc>
                  <a:txBody>
                    <a:bodyPr/>
                    <a:lstStyle/>
                    <a:p>
                      <a:pPr algn="ctr"/>
                      <a:r>
                        <a:rPr lang="fr-FR" sz="1600" b="1" dirty="0" smtClean="0"/>
                        <a:t>13</a:t>
                      </a:r>
                      <a:endParaRPr lang="fr-FR" sz="1600" b="1" dirty="0"/>
                    </a:p>
                  </a:txBody>
                  <a:tcPr anchor="ctr"/>
                </a:tc>
                <a:tc>
                  <a:txBody>
                    <a:bodyPr/>
                    <a:lstStyle/>
                    <a:p>
                      <a:pPr algn="ctr"/>
                      <a:r>
                        <a:rPr lang="fr-FR" sz="1600" b="1" dirty="0" smtClean="0"/>
                        <a:t>20</a:t>
                      </a:r>
                      <a:endParaRPr lang="fr-FR" sz="1600" b="1" dirty="0"/>
                    </a:p>
                  </a:txBody>
                  <a:tcPr anchor="ctr"/>
                </a:tc>
                <a:tc>
                  <a:txBody>
                    <a:bodyPr/>
                    <a:lstStyle/>
                    <a:p>
                      <a:pPr algn="ctr"/>
                      <a:r>
                        <a:rPr lang="fr-FR" sz="1600" b="1" dirty="0" smtClean="0"/>
                        <a:t>18</a:t>
                      </a:r>
                      <a:endParaRPr lang="fr-FR" sz="1600" b="1" dirty="0"/>
                    </a:p>
                  </a:txBody>
                  <a:tcPr anchor="ctr"/>
                </a:tc>
                <a:tc>
                  <a:txBody>
                    <a:bodyPr/>
                    <a:lstStyle/>
                    <a:p>
                      <a:pPr algn="ctr"/>
                      <a:r>
                        <a:rPr lang="fr-FR" sz="1600" b="1" dirty="0" smtClean="0"/>
                        <a:t>18</a:t>
                      </a:r>
                      <a:endParaRPr lang="fr-FR" sz="1600" b="1" dirty="0"/>
                    </a:p>
                  </a:txBody>
                  <a:tcPr anchor="ctr"/>
                </a:tc>
                <a:tc>
                  <a:txBody>
                    <a:bodyPr/>
                    <a:lstStyle/>
                    <a:p>
                      <a:pPr algn="ctr"/>
                      <a:r>
                        <a:rPr lang="fr-FR" sz="1600" b="1" dirty="0" smtClean="0"/>
                        <a:t>8</a:t>
                      </a:r>
                      <a:endParaRPr lang="fr-FR" sz="1600" b="1" dirty="0"/>
                    </a:p>
                  </a:txBody>
                  <a:tcPr anchor="ctr"/>
                </a:tc>
                <a:tc>
                  <a:txBody>
                    <a:bodyPr/>
                    <a:lstStyle/>
                    <a:p>
                      <a:pPr algn="ctr"/>
                      <a:r>
                        <a:rPr lang="fr-FR" sz="1600" b="1" dirty="0" smtClean="0"/>
                        <a:t>13</a:t>
                      </a:r>
                      <a:endParaRPr lang="fr-FR" sz="1600" b="1" dirty="0"/>
                    </a:p>
                  </a:txBody>
                  <a:tcPr anchor="ctr"/>
                </a:tc>
                <a:tc>
                  <a:txBody>
                    <a:bodyPr/>
                    <a:lstStyle/>
                    <a:p>
                      <a:pPr algn="ctr"/>
                      <a:r>
                        <a:rPr lang="fr-FR" sz="1600" b="1" dirty="0" smtClean="0"/>
                        <a:t>20</a:t>
                      </a:r>
                      <a:endParaRPr lang="fr-FR" sz="1600" b="1" dirty="0"/>
                    </a:p>
                  </a:txBody>
                  <a:tcPr anchor="ctr"/>
                </a:tc>
                <a:tc>
                  <a:txBody>
                    <a:bodyPr/>
                    <a:lstStyle/>
                    <a:p>
                      <a:pPr algn="ctr"/>
                      <a:r>
                        <a:rPr lang="fr-FR" sz="1600" b="1" dirty="0" smtClean="0"/>
                        <a:t>18</a:t>
                      </a:r>
                      <a:endParaRPr lang="fr-FR" sz="1600" b="1" dirty="0"/>
                    </a:p>
                  </a:txBody>
                  <a:tcPr anchor="ctr"/>
                </a:tc>
                <a:tc>
                  <a:txBody>
                    <a:bodyPr/>
                    <a:lstStyle/>
                    <a:p>
                      <a:pPr algn="ctr"/>
                      <a:r>
                        <a:rPr lang="fr-FR" sz="1600" b="1" dirty="0" smtClean="0"/>
                        <a:t>18</a:t>
                      </a:r>
                      <a:endParaRPr lang="fr-FR" sz="1600" b="1" dirty="0"/>
                    </a:p>
                  </a:txBody>
                  <a:tcPr anchor="ctr"/>
                </a:tc>
                <a:tc>
                  <a:txBody>
                    <a:bodyPr/>
                    <a:lstStyle/>
                    <a:p>
                      <a:pPr algn="ctr"/>
                      <a:r>
                        <a:rPr lang="fr-FR" sz="1600" b="1" dirty="0" smtClean="0"/>
                        <a:t>8</a:t>
                      </a:r>
                      <a:endParaRPr lang="fr-FR" sz="1600" b="1" dirty="0"/>
                    </a:p>
                  </a:txBody>
                  <a:tcPr anchor="ctr"/>
                </a:tc>
                <a:tc>
                  <a:txBody>
                    <a:bodyPr/>
                    <a:lstStyle/>
                    <a:p>
                      <a:pPr algn="ctr"/>
                      <a:r>
                        <a:rPr lang="fr-FR" sz="1600" b="1" dirty="0" smtClean="0"/>
                        <a:t>13</a:t>
                      </a:r>
                      <a:endParaRPr lang="fr-FR" sz="1600" b="1" dirty="0"/>
                    </a:p>
                  </a:txBody>
                  <a:tcPr anchor="ctr"/>
                </a:tc>
              </a:tr>
              <a:tr h="472591">
                <a:tc>
                  <a:txBody>
                    <a:bodyPr/>
                    <a:lstStyle/>
                    <a:p>
                      <a:r>
                        <a:rPr lang="fr-FR" sz="1600" b="1" dirty="0" err="1" smtClean="0"/>
                        <a:t>E</a:t>
                      </a:r>
                      <a:r>
                        <a:rPr lang="fr-FR" sz="1600" b="1" baseline="-25000" dirty="0" err="1" smtClean="0"/>
                        <a:t>k</a:t>
                      </a:r>
                      <a:r>
                        <a:rPr lang="fr-FR" sz="1600" b="1" dirty="0" smtClean="0"/>
                        <a:t>(x) = (</a:t>
                      </a:r>
                      <a:r>
                        <a:rPr lang="fr-FR" sz="1600" b="1" dirty="0" err="1" smtClean="0"/>
                        <a:t>x+k</a:t>
                      </a:r>
                      <a:r>
                        <a:rPr lang="fr-FR" sz="1600" b="1" baseline="-25000" dirty="0" err="1" smtClean="0"/>
                        <a:t>i</a:t>
                      </a:r>
                      <a:r>
                        <a:rPr lang="fr-FR" sz="1600" b="1" dirty="0" smtClean="0"/>
                        <a:t>)mod26</a:t>
                      </a:r>
                      <a:endParaRPr lang="fr-FR" sz="1600" b="1" dirty="0"/>
                    </a:p>
                  </a:txBody>
                  <a:tcPr/>
                </a:tc>
                <a:tc>
                  <a:txBody>
                    <a:bodyPr/>
                    <a:lstStyle/>
                    <a:p>
                      <a:pPr algn="ctr"/>
                      <a:r>
                        <a:rPr lang="fr-FR" sz="1600" b="1" dirty="0" smtClean="0">
                          <a:solidFill>
                            <a:srgbClr val="FF0000"/>
                          </a:solidFill>
                        </a:rPr>
                        <a:t>39</a:t>
                      </a:r>
                      <a:r>
                        <a:rPr lang="fr-FR" sz="1600" b="1" dirty="0" smtClean="0">
                          <a:solidFill>
                            <a:srgbClr val="FF0000"/>
                          </a:solidFill>
                          <a:latin typeface="+mn-lt"/>
                        </a:rPr>
                        <a:t> </a:t>
                      </a:r>
                      <a:r>
                        <a:rPr lang="fr-FR" sz="1600" b="1" dirty="0" smtClean="0">
                          <a:solidFill>
                            <a:srgbClr val="FF0000"/>
                          </a:solidFill>
                          <a:latin typeface="+mn-lt"/>
                          <a:cs typeface="Arial" panose="020B0604020202020204" pitchFamily="34" charset="0"/>
                        </a:rPr>
                        <a:t>≡13 </a:t>
                      </a:r>
                      <a:endParaRPr lang="fr-FR" sz="1600" b="1" dirty="0">
                        <a:solidFill>
                          <a:srgbClr val="FF0000"/>
                        </a:solidFill>
                      </a:endParaRPr>
                    </a:p>
                  </a:txBody>
                  <a:tcPr anchor="ctr"/>
                </a:tc>
                <a:tc>
                  <a:txBody>
                    <a:bodyPr/>
                    <a:lstStyle/>
                    <a:p>
                      <a:pPr algn="ctr"/>
                      <a:r>
                        <a:rPr lang="fr-FR" sz="1600" b="1" dirty="0" smtClean="0"/>
                        <a:t>16</a:t>
                      </a:r>
                      <a:endParaRPr lang="fr-FR" sz="1600" b="1" dirty="0"/>
                    </a:p>
                  </a:txBody>
                  <a:tcPr anchor="ctr"/>
                </a:tc>
                <a:tc>
                  <a:txBody>
                    <a:bodyPr/>
                    <a:lstStyle/>
                    <a:p>
                      <a:pPr algn="ctr"/>
                      <a:r>
                        <a:rPr lang="fr-FR" sz="1600" b="1" dirty="0" smtClean="0">
                          <a:solidFill>
                            <a:srgbClr val="FF0000"/>
                          </a:solidFill>
                        </a:rPr>
                        <a:t>34</a:t>
                      </a:r>
                      <a:r>
                        <a:rPr lang="fr-FR" sz="1600" b="1" dirty="0" smtClean="0">
                          <a:solidFill>
                            <a:srgbClr val="FF0000"/>
                          </a:solidFill>
                          <a:latin typeface="+mn-lt"/>
                        </a:rPr>
                        <a:t> </a:t>
                      </a:r>
                      <a:r>
                        <a:rPr lang="fr-FR" sz="1600" b="1" dirty="0" smtClean="0">
                          <a:solidFill>
                            <a:srgbClr val="FF0000"/>
                          </a:solidFill>
                          <a:latin typeface="+mn-lt"/>
                          <a:cs typeface="Arial" panose="020B0604020202020204" pitchFamily="34" charset="0"/>
                        </a:rPr>
                        <a:t>≡ 8 </a:t>
                      </a:r>
                      <a:endParaRPr lang="fr-FR" sz="1600" b="1" dirty="0">
                        <a:solidFill>
                          <a:srgbClr val="FF0000"/>
                        </a:solidFill>
                      </a:endParaRPr>
                    </a:p>
                  </a:txBody>
                  <a:tcPr anchor="ctr"/>
                </a:tc>
                <a:tc>
                  <a:txBody>
                    <a:bodyPr/>
                    <a:lstStyle/>
                    <a:p>
                      <a:pPr algn="ctr"/>
                      <a:r>
                        <a:rPr lang="fr-FR" sz="1600" b="1" dirty="0" smtClean="0"/>
                        <a:t>24</a:t>
                      </a:r>
                      <a:endParaRPr lang="fr-FR" sz="1600" b="1" dirty="0"/>
                    </a:p>
                  </a:txBody>
                  <a:tcPr anchor="ctr"/>
                </a:tc>
                <a:tc>
                  <a:txBody>
                    <a:bodyPr/>
                    <a:lstStyle/>
                    <a:p>
                      <a:pPr algn="ctr"/>
                      <a:r>
                        <a:rPr lang="fr-FR" sz="1600" b="1" dirty="0" smtClean="0">
                          <a:solidFill>
                            <a:srgbClr val="FF0000"/>
                          </a:solidFill>
                        </a:rPr>
                        <a:t>29</a:t>
                      </a:r>
                      <a:r>
                        <a:rPr lang="fr-FR" sz="1600" b="1" dirty="0" smtClean="0">
                          <a:solidFill>
                            <a:srgbClr val="FF0000"/>
                          </a:solidFill>
                          <a:latin typeface="+mn-lt"/>
                        </a:rPr>
                        <a:t> </a:t>
                      </a:r>
                      <a:r>
                        <a:rPr lang="fr-FR" sz="1600" b="1" dirty="0" smtClean="0">
                          <a:solidFill>
                            <a:srgbClr val="FF0000"/>
                          </a:solidFill>
                          <a:latin typeface="+mn-lt"/>
                          <a:cs typeface="Arial" panose="020B0604020202020204" pitchFamily="34" charset="0"/>
                        </a:rPr>
                        <a:t>≡ 3 </a:t>
                      </a:r>
                      <a:endParaRPr lang="fr-FR" sz="1600" b="1" dirty="0">
                        <a:solidFill>
                          <a:srgbClr val="FF0000"/>
                        </a:solidFill>
                      </a:endParaRPr>
                    </a:p>
                  </a:txBody>
                  <a:tcPr anchor="ctr"/>
                </a:tc>
                <a:tc>
                  <a:txBody>
                    <a:bodyPr/>
                    <a:lstStyle/>
                    <a:p>
                      <a:pPr algn="ctr"/>
                      <a:r>
                        <a:rPr lang="fr-FR" sz="1600" b="1" dirty="0" smtClean="0">
                          <a:solidFill>
                            <a:schemeClr val="tx1"/>
                          </a:solidFill>
                          <a:latin typeface="+mn-lt"/>
                        </a:rPr>
                        <a:t>18</a:t>
                      </a:r>
                      <a:endParaRPr lang="fr-FR" sz="1600" b="1" dirty="0">
                        <a:solidFill>
                          <a:schemeClr val="tx1"/>
                        </a:solidFill>
                        <a:latin typeface="+mn-lt"/>
                      </a:endParaRPr>
                    </a:p>
                  </a:txBody>
                  <a:tcPr anchor="ctr"/>
                </a:tc>
                <a:tc>
                  <a:txBody>
                    <a:bodyPr/>
                    <a:lstStyle/>
                    <a:p>
                      <a:pPr algn="ctr"/>
                      <a:r>
                        <a:rPr lang="fr-FR" sz="1600" b="1" dirty="0" smtClean="0">
                          <a:solidFill>
                            <a:schemeClr val="tx1"/>
                          </a:solidFill>
                        </a:rPr>
                        <a:t>24</a:t>
                      </a:r>
                      <a:endParaRPr lang="fr-FR" sz="1600" b="1" dirty="0">
                        <a:solidFill>
                          <a:schemeClr val="tx1"/>
                        </a:solidFill>
                      </a:endParaRPr>
                    </a:p>
                  </a:txBody>
                  <a:tcPr anchor="ctr"/>
                </a:tc>
                <a:tc>
                  <a:txBody>
                    <a:bodyPr/>
                    <a:lstStyle/>
                    <a:p>
                      <a:pPr algn="ctr"/>
                      <a:r>
                        <a:rPr lang="fr-FR" sz="1600" b="1" dirty="0" smtClean="0">
                          <a:solidFill>
                            <a:srgbClr val="FF0000"/>
                          </a:solidFill>
                        </a:rPr>
                        <a:t>28</a:t>
                      </a:r>
                      <a:r>
                        <a:rPr lang="fr-FR" sz="1600" b="1" dirty="0" smtClean="0">
                          <a:solidFill>
                            <a:srgbClr val="FF0000"/>
                          </a:solidFill>
                          <a:latin typeface="+mn-lt"/>
                        </a:rPr>
                        <a:t> </a:t>
                      </a:r>
                      <a:r>
                        <a:rPr lang="fr-FR" sz="1600" b="1" dirty="0" smtClean="0">
                          <a:solidFill>
                            <a:srgbClr val="FF0000"/>
                          </a:solidFill>
                          <a:latin typeface="+mn-lt"/>
                          <a:cs typeface="Arial" panose="020B0604020202020204" pitchFamily="34" charset="0"/>
                        </a:rPr>
                        <a:t>≡ 2 </a:t>
                      </a:r>
                      <a:endParaRPr lang="fr-FR" sz="1600" b="1" dirty="0">
                        <a:solidFill>
                          <a:srgbClr val="FF0000"/>
                        </a:solidFill>
                      </a:endParaRPr>
                    </a:p>
                  </a:txBody>
                  <a:tcPr anchor="ctr"/>
                </a:tc>
                <a:tc>
                  <a:txBody>
                    <a:bodyPr/>
                    <a:lstStyle/>
                    <a:p>
                      <a:pPr algn="ctr"/>
                      <a:r>
                        <a:rPr lang="fr-FR" sz="1600" b="1" dirty="0" smtClean="0">
                          <a:solidFill>
                            <a:schemeClr val="tx1"/>
                          </a:solidFill>
                        </a:rPr>
                        <a:t>24</a:t>
                      </a:r>
                      <a:endParaRPr lang="fr-FR" sz="1600" b="1" dirty="0">
                        <a:solidFill>
                          <a:schemeClr val="tx1"/>
                        </a:solidFill>
                      </a:endParaRPr>
                    </a:p>
                  </a:txBody>
                  <a:tcPr anchor="ctr"/>
                </a:tc>
                <a:tc>
                  <a:txBody>
                    <a:bodyPr/>
                    <a:lstStyle/>
                    <a:p>
                      <a:pPr algn="ctr"/>
                      <a:r>
                        <a:rPr lang="fr-FR" sz="1600" b="1" dirty="0" smtClean="0">
                          <a:solidFill>
                            <a:srgbClr val="FF0000"/>
                          </a:solidFill>
                        </a:rPr>
                        <a:t>30</a:t>
                      </a:r>
                      <a:r>
                        <a:rPr lang="fr-FR" sz="1600" b="1" dirty="0" smtClean="0">
                          <a:solidFill>
                            <a:srgbClr val="FF0000"/>
                          </a:solidFill>
                          <a:latin typeface="+mn-lt"/>
                        </a:rPr>
                        <a:t> </a:t>
                      </a:r>
                      <a:r>
                        <a:rPr lang="fr-FR" sz="1600" b="1" dirty="0" smtClean="0">
                          <a:solidFill>
                            <a:srgbClr val="FF0000"/>
                          </a:solidFill>
                          <a:latin typeface="+mn-lt"/>
                          <a:cs typeface="Arial" panose="020B0604020202020204" pitchFamily="34" charset="0"/>
                        </a:rPr>
                        <a:t>≡ 4</a:t>
                      </a:r>
                      <a:endParaRPr lang="fr-FR" sz="1600" b="1" dirty="0">
                        <a:solidFill>
                          <a:srgbClr val="FF0000"/>
                        </a:solidFill>
                      </a:endParaRPr>
                    </a:p>
                  </a:txBody>
                  <a:tcPr anchor="ctr"/>
                </a:tc>
                <a:tc>
                  <a:txBody>
                    <a:bodyPr/>
                    <a:lstStyle/>
                    <a:p>
                      <a:pPr algn="ctr"/>
                      <a:r>
                        <a:rPr lang="fr-FR" sz="1600" b="1" dirty="0" smtClean="0">
                          <a:solidFill>
                            <a:schemeClr val="tx1"/>
                          </a:solidFill>
                        </a:rPr>
                        <a:t>18</a:t>
                      </a:r>
                      <a:endParaRPr lang="fr-FR" sz="1600" b="1" dirty="0">
                        <a:solidFill>
                          <a:schemeClr val="tx1"/>
                        </a:solidFill>
                      </a:endParaRPr>
                    </a:p>
                  </a:txBody>
                  <a:tcPr anchor="ctr"/>
                </a:tc>
                <a:tc>
                  <a:txBody>
                    <a:bodyPr/>
                    <a:lstStyle/>
                    <a:p>
                      <a:pPr algn="ctr"/>
                      <a:r>
                        <a:rPr lang="fr-FR" sz="1600" b="1" dirty="0" smtClean="0">
                          <a:solidFill>
                            <a:srgbClr val="FF0000"/>
                          </a:solidFill>
                        </a:rPr>
                        <a:t>27</a:t>
                      </a:r>
                      <a:r>
                        <a:rPr lang="fr-FR" sz="1600" b="1" dirty="0" smtClean="0">
                          <a:solidFill>
                            <a:srgbClr val="FF0000"/>
                          </a:solidFill>
                          <a:latin typeface="+mn-lt"/>
                        </a:rPr>
                        <a:t> </a:t>
                      </a:r>
                      <a:r>
                        <a:rPr lang="fr-FR" sz="1600" b="1" dirty="0" smtClean="0">
                          <a:solidFill>
                            <a:srgbClr val="FF0000"/>
                          </a:solidFill>
                          <a:latin typeface="+mn-lt"/>
                          <a:cs typeface="Arial" panose="020B0604020202020204" pitchFamily="34" charset="0"/>
                        </a:rPr>
                        <a:t>≡ 3</a:t>
                      </a:r>
                      <a:endParaRPr lang="fr-FR" sz="1600" b="1" dirty="0">
                        <a:solidFill>
                          <a:srgbClr val="FF0000"/>
                        </a:solidFill>
                      </a:endParaRPr>
                    </a:p>
                  </a:txBody>
                  <a:tcPr anchor="ctr"/>
                </a:tc>
                <a:tc>
                  <a:txBody>
                    <a:bodyPr/>
                    <a:lstStyle/>
                    <a:p>
                      <a:pPr algn="ctr"/>
                      <a:r>
                        <a:rPr lang="fr-FR" sz="1600" b="1" dirty="0" smtClean="0">
                          <a:solidFill>
                            <a:schemeClr val="tx1"/>
                          </a:solidFill>
                        </a:rPr>
                        <a:t>20</a:t>
                      </a:r>
                      <a:endParaRPr lang="fr-FR" sz="1600" b="1" dirty="0">
                        <a:solidFill>
                          <a:schemeClr val="tx1"/>
                        </a:solidFill>
                      </a:endParaRPr>
                    </a:p>
                  </a:txBody>
                  <a:tcPr anchor="ctr"/>
                </a:tc>
              </a:tr>
              <a:tr h="472591">
                <a:tc>
                  <a:txBody>
                    <a:bodyPr/>
                    <a:lstStyle/>
                    <a:p>
                      <a:r>
                        <a:rPr lang="fr-FR" sz="1600" b="1" dirty="0" smtClean="0"/>
                        <a:t>Message chiffré</a:t>
                      </a:r>
                      <a:endParaRPr lang="fr-FR" sz="1600" b="1" dirty="0"/>
                    </a:p>
                  </a:txBody>
                  <a:tcPr/>
                </a:tc>
                <a:tc>
                  <a:txBody>
                    <a:bodyPr/>
                    <a:lstStyle/>
                    <a:p>
                      <a:pPr algn="ctr"/>
                      <a:r>
                        <a:rPr lang="fr-FR" sz="1600" b="1" dirty="0" smtClean="0"/>
                        <a:t>N</a:t>
                      </a:r>
                      <a:endParaRPr lang="fr-FR" sz="1600" b="1" dirty="0"/>
                    </a:p>
                  </a:txBody>
                  <a:tcPr anchor="ctr">
                    <a:solidFill>
                      <a:srgbClr val="FF0000"/>
                    </a:solidFill>
                  </a:tcPr>
                </a:tc>
                <a:tc>
                  <a:txBody>
                    <a:bodyPr/>
                    <a:lstStyle/>
                    <a:p>
                      <a:pPr algn="ctr"/>
                      <a:r>
                        <a:rPr lang="fr-FR" sz="1600" b="1" dirty="0" smtClean="0"/>
                        <a:t>Q</a:t>
                      </a:r>
                      <a:endParaRPr lang="fr-FR" sz="1600" b="1" dirty="0"/>
                    </a:p>
                  </a:txBody>
                  <a:tcPr anchor="ctr"/>
                </a:tc>
                <a:tc>
                  <a:txBody>
                    <a:bodyPr/>
                    <a:lstStyle/>
                    <a:p>
                      <a:pPr algn="ctr"/>
                      <a:r>
                        <a:rPr lang="fr-FR" sz="1600" b="1" dirty="0" smtClean="0"/>
                        <a:t>I</a:t>
                      </a:r>
                      <a:endParaRPr lang="fr-FR" sz="1600" b="1" dirty="0"/>
                    </a:p>
                  </a:txBody>
                  <a:tcPr anchor="ctr">
                    <a:solidFill>
                      <a:srgbClr val="FF0000"/>
                    </a:solidFill>
                  </a:tcPr>
                </a:tc>
                <a:tc>
                  <a:txBody>
                    <a:bodyPr/>
                    <a:lstStyle/>
                    <a:p>
                      <a:pPr algn="ctr"/>
                      <a:r>
                        <a:rPr lang="fr-FR" sz="1600" b="1" dirty="0" smtClean="0"/>
                        <a:t>Y</a:t>
                      </a:r>
                      <a:endParaRPr lang="fr-FR" sz="1600" b="1" dirty="0"/>
                    </a:p>
                  </a:txBody>
                  <a:tcPr anchor="ctr"/>
                </a:tc>
                <a:tc>
                  <a:txBody>
                    <a:bodyPr/>
                    <a:lstStyle/>
                    <a:p>
                      <a:pPr algn="ctr"/>
                      <a:r>
                        <a:rPr lang="fr-FR" sz="1600" b="1" dirty="0" smtClean="0"/>
                        <a:t>D</a:t>
                      </a:r>
                      <a:endParaRPr lang="fr-FR" sz="1600" b="1" dirty="0"/>
                    </a:p>
                  </a:txBody>
                  <a:tcPr anchor="ctr"/>
                </a:tc>
                <a:tc>
                  <a:txBody>
                    <a:bodyPr/>
                    <a:lstStyle/>
                    <a:p>
                      <a:pPr algn="ctr"/>
                      <a:r>
                        <a:rPr lang="fr-FR" sz="1600" b="1" dirty="0" smtClean="0"/>
                        <a:t>S</a:t>
                      </a:r>
                      <a:endParaRPr lang="fr-FR" sz="1600" b="1" dirty="0"/>
                    </a:p>
                  </a:txBody>
                  <a:tcPr anchor="ctr">
                    <a:solidFill>
                      <a:srgbClr val="00B050"/>
                    </a:solidFill>
                  </a:tcPr>
                </a:tc>
                <a:tc>
                  <a:txBody>
                    <a:bodyPr/>
                    <a:lstStyle/>
                    <a:p>
                      <a:pPr algn="ctr"/>
                      <a:r>
                        <a:rPr lang="fr-FR" sz="1600" b="1" dirty="0" smtClean="0"/>
                        <a:t>A</a:t>
                      </a:r>
                      <a:endParaRPr lang="fr-FR" sz="1600" b="1" dirty="0"/>
                    </a:p>
                  </a:txBody>
                  <a:tcPr anchor="ctr"/>
                </a:tc>
                <a:tc>
                  <a:txBody>
                    <a:bodyPr/>
                    <a:lstStyle/>
                    <a:p>
                      <a:pPr algn="ctr"/>
                      <a:r>
                        <a:rPr lang="fr-FR" sz="1600" b="1" dirty="0" smtClean="0"/>
                        <a:t>C</a:t>
                      </a:r>
                      <a:endParaRPr lang="fr-FR" sz="1600" b="1" dirty="0"/>
                    </a:p>
                  </a:txBody>
                  <a:tcPr anchor="ctr"/>
                </a:tc>
                <a:tc>
                  <a:txBody>
                    <a:bodyPr/>
                    <a:lstStyle/>
                    <a:p>
                      <a:pPr algn="ctr"/>
                      <a:r>
                        <a:rPr lang="fr-FR" sz="1600" b="1" dirty="0" smtClean="0"/>
                        <a:t>Y</a:t>
                      </a:r>
                      <a:endParaRPr lang="fr-FR" sz="1600" b="1" dirty="0"/>
                    </a:p>
                  </a:txBody>
                  <a:tcPr anchor="ctr"/>
                </a:tc>
                <a:tc>
                  <a:txBody>
                    <a:bodyPr/>
                    <a:lstStyle/>
                    <a:p>
                      <a:pPr algn="ctr"/>
                      <a:r>
                        <a:rPr lang="fr-FR" sz="1600" b="1" dirty="0" smtClean="0"/>
                        <a:t>E</a:t>
                      </a:r>
                      <a:endParaRPr lang="fr-FR" sz="1600" b="1" dirty="0"/>
                    </a:p>
                  </a:txBody>
                  <a:tcPr anchor="ctr"/>
                </a:tc>
                <a:tc>
                  <a:txBody>
                    <a:bodyPr/>
                    <a:lstStyle/>
                    <a:p>
                      <a:pPr algn="ctr"/>
                      <a:r>
                        <a:rPr lang="fr-FR" sz="1600" b="1" dirty="0" smtClean="0"/>
                        <a:t>S</a:t>
                      </a:r>
                      <a:endParaRPr lang="fr-FR" sz="1600" b="1" dirty="0"/>
                    </a:p>
                  </a:txBody>
                  <a:tcPr anchor="ctr">
                    <a:solidFill>
                      <a:srgbClr val="00B050"/>
                    </a:solidFill>
                  </a:tcPr>
                </a:tc>
                <a:tc>
                  <a:txBody>
                    <a:bodyPr/>
                    <a:lstStyle/>
                    <a:p>
                      <a:pPr algn="ctr"/>
                      <a:r>
                        <a:rPr lang="fr-FR" sz="1600" b="1" dirty="0" smtClean="0"/>
                        <a:t>B</a:t>
                      </a:r>
                      <a:endParaRPr lang="fr-FR" sz="1600" b="1" dirty="0"/>
                    </a:p>
                  </a:txBody>
                  <a:tcPr anchor="ctr"/>
                </a:tc>
                <a:tc>
                  <a:txBody>
                    <a:bodyPr/>
                    <a:lstStyle/>
                    <a:p>
                      <a:pPr algn="ctr"/>
                      <a:r>
                        <a:rPr lang="fr-FR" sz="1600" b="1" dirty="0" smtClean="0"/>
                        <a:t>U</a:t>
                      </a:r>
                      <a:endParaRPr lang="fr-FR" sz="1600" b="1" dirty="0"/>
                    </a:p>
                  </a:txBody>
                  <a:tcPr anchor="ctr"/>
                </a:tc>
              </a:tr>
            </a:tbl>
          </a:graphicData>
        </a:graphic>
      </p:graphicFrame>
      <mc:AlternateContent xmlns:mc="http://schemas.openxmlformats.org/markup-compatibility/2006" xmlns:a14="http://schemas.microsoft.com/office/drawing/2010/main">
        <mc:Choice Requires="a14">
          <p:sp>
            <p:nvSpPr>
              <p:cNvPr id="6" name="ZoneTexte 5"/>
              <p:cNvSpPr txBox="1"/>
              <p:nvPr/>
            </p:nvSpPr>
            <p:spPr>
              <a:xfrm>
                <a:off x="103415" y="1068815"/>
                <a:ext cx="19227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1" i="1" smtClean="0">
                          <a:latin typeface="Cambria Math" panose="02040503050406030204" pitchFamily="18" charset="0"/>
                        </a:rPr>
                        <m:t>𝑲</m:t>
                      </m:r>
                      <m:r>
                        <a:rPr lang="fr-FR" sz="2800" b="1" i="1" smtClean="0">
                          <a:latin typeface="Cambria Math" panose="02040503050406030204" pitchFamily="18" charset="0"/>
                        </a:rPr>
                        <m:t>=</m:t>
                      </m:r>
                      <m:r>
                        <a:rPr lang="fr-FR" sz="2800" b="1" i="1" smtClean="0">
                          <a:latin typeface="Cambria Math" panose="02040503050406030204" pitchFamily="18" charset="0"/>
                        </a:rPr>
                        <m:t>𝑺𝑰𝑵𝑼𝑺</m:t>
                      </m:r>
                    </m:oMath>
                  </m:oMathPara>
                </a14:m>
                <a:endParaRPr lang="fr-FR" sz="2400" b="1" dirty="0"/>
              </a:p>
            </p:txBody>
          </p:sp>
        </mc:Choice>
        <mc:Fallback xmlns="">
          <p:sp>
            <p:nvSpPr>
              <p:cNvPr id="6" name="ZoneTexte 5"/>
              <p:cNvSpPr txBox="1">
                <a:spLocks noRot="1" noChangeAspect="1" noMove="1" noResize="1" noEditPoints="1" noAdjustHandles="1" noChangeArrowheads="1" noChangeShapeType="1" noTextEdit="1"/>
              </p:cNvSpPr>
              <p:nvPr/>
            </p:nvSpPr>
            <p:spPr>
              <a:xfrm>
                <a:off x="103415" y="1068815"/>
                <a:ext cx="1922770" cy="430887"/>
              </a:xfrm>
              <a:prstGeom prst="rect">
                <a:avLst/>
              </a:prstGeom>
              <a:blipFill rotWithShape="0">
                <a:blip r:embed="rId4"/>
                <a:stretch>
                  <a:fillRect/>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6951A42B-171D-4B94-AECE-9A114FAB7514}" type="slidenum">
              <a:rPr lang="fr-FR" smtClean="0"/>
              <a:t>29</a:t>
            </a:fld>
            <a:endParaRPr lang="fr-FR"/>
          </a:p>
        </p:txBody>
      </p:sp>
    </p:spTree>
    <p:extLst>
      <p:ext uri="{BB962C8B-B14F-4D97-AF65-F5344CB8AC3E}">
        <p14:creationId xmlns:p14="http://schemas.microsoft.com/office/powerpoint/2010/main" val="747247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7175"/>
            <a:ext cx="10515600" cy="773210"/>
          </a:xfrm>
        </p:spPr>
        <p:txBody>
          <a:bodyPr/>
          <a:lstStyle/>
          <a:p>
            <a:r>
              <a:rPr lang="fr-FR" dirty="0" smtClean="0"/>
              <a:t>Plan du chapitre 2</a:t>
            </a:r>
            <a:endParaRPr lang="fr-FR" dirty="0"/>
          </a:p>
        </p:txBody>
      </p:sp>
      <p:sp>
        <p:nvSpPr>
          <p:cNvPr id="3" name="Espace réservé du contenu 2"/>
          <p:cNvSpPr>
            <a:spLocks noGrp="1"/>
          </p:cNvSpPr>
          <p:nvPr>
            <p:ph idx="1"/>
          </p:nvPr>
        </p:nvSpPr>
        <p:spPr>
          <a:xfrm>
            <a:off x="838200" y="1378973"/>
            <a:ext cx="10515600" cy="5131836"/>
          </a:xfrm>
        </p:spPr>
        <p:txBody>
          <a:bodyPr/>
          <a:lstStyle/>
          <a:p>
            <a:r>
              <a:rPr lang="fr-FR" dirty="0" smtClean="0"/>
              <a:t>Introduction à la cryptographie</a:t>
            </a:r>
          </a:p>
          <a:p>
            <a:r>
              <a:rPr lang="fr-FR" dirty="0" smtClean="0"/>
              <a:t>Historique</a:t>
            </a:r>
          </a:p>
          <a:p>
            <a:r>
              <a:rPr lang="fr-FR" dirty="0" smtClean="0"/>
              <a:t>Cryptographie classique</a:t>
            </a:r>
          </a:p>
          <a:p>
            <a:r>
              <a:rPr lang="fr-FR" dirty="0" smtClean="0"/>
              <a:t>Cryptographie moderne</a:t>
            </a:r>
          </a:p>
          <a:p>
            <a:pPr lvl="1"/>
            <a:r>
              <a:rPr lang="fr-FR" dirty="0" smtClean="0"/>
              <a:t>Cryptographie symétrique</a:t>
            </a:r>
          </a:p>
          <a:p>
            <a:pPr lvl="1"/>
            <a:r>
              <a:rPr lang="fr-FR" dirty="0"/>
              <a:t>Cryptographie </a:t>
            </a:r>
            <a:r>
              <a:rPr lang="fr-FR" dirty="0" smtClean="0"/>
              <a:t>asymétrique</a:t>
            </a:r>
          </a:p>
          <a:p>
            <a:r>
              <a:rPr lang="fr-FR" dirty="0" smtClean="0"/>
              <a:t>Les certificats électroniques (PKI)</a:t>
            </a:r>
          </a:p>
          <a:p>
            <a:r>
              <a:rPr lang="fr-FR" dirty="0" smtClean="0"/>
              <a:t>Conclusion</a:t>
            </a:r>
            <a:endParaRPr lang="fr-FR" dirty="0"/>
          </a:p>
          <a:p>
            <a:pPr lvl="1"/>
            <a:endParaRPr lang="fr-FR" dirty="0"/>
          </a:p>
          <a:p>
            <a:pPr lvl="1"/>
            <a:endParaRPr lang="fr-FR" dirty="0" smtClean="0"/>
          </a:p>
          <a:p>
            <a:endParaRPr lang="fr-FR" dirty="0" smtClean="0"/>
          </a:p>
          <a:p>
            <a:endParaRPr lang="fr-FR" dirty="0" smtClean="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3</a:t>
            </a:fld>
            <a:endParaRPr lang="fr-FR"/>
          </a:p>
        </p:txBody>
      </p:sp>
    </p:spTree>
    <p:extLst>
      <p:ext uri="{BB962C8B-B14F-4D97-AF65-F5344CB8AC3E}">
        <p14:creationId xmlns:p14="http://schemas.microsoft.com/office/powerpoint/2010/main" val="1409908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La cryptanalyse de chiffrement de Vigenère</a:t>
            </a:r>
            <a:endParaRPr lang="fr-FR" dirty="0"/>
          </a:p>
        </p:txBody>
      </p:sp>
      <p:sp>
        <p:nvSpPr>
          <p:cNvPr id="3" name="Espace réservé du contenu 2"/>
          <p:cNvSpPr>
            <a:spLocks noGrp="1"/>
          </p:cNvSpPr>
          <p:nvPr>
            <p:ph idx="1"/>
          </p:nvPr>
        </p:nvSpPr>
        <p:spPr>
          <a:xfrm>
            <a:off x="289560" y="805752"/>
            <a:ext cx="11673840" cy="4833047"/>
          </a:xfrm>
        </p:spPr>
        <p:txBody>
          <a:bodyPr>
            <a:normAutofit/>
          </a:bodyPr>
          <a:lstStyle/>
          <a:p>
            <a:r>
              <a:rPr lang="fr-FR" dirty="0" smtClean="0">
                <a:sym typeface="Wingdings" panose="05000000000000000000" pitchFamily="2" charset="2"/>
              </a:rPr>
              <a:t>Par force brute : Recherche exhaustive des clés</a:t>
            </a:r>
          </a:p>
          <a:p>
            <a:endParaRPr lang="fr-FR" dirty="0">
              <a:sym typeface="Wingdings" panose="05000000000000000000" pitchFamily="2" charset="2"/>
            </a:endParaRPr>
          </a:p>
          <a:p>
            <a:r>
              <a:rPr lang="fr-FR" dirty="0"/>
              <a:t>Il y a </a:t>
            </a:r>
            <a:r>
              <a:rPr lang="fr-FR" dirty="0" smtClean="0"/>
              <a:t>26</a:t>
            </a:r>
            <a:r>
              <a:rPr lang="fr-FR" baseline="30000" dirty="0" smtClean="0"/>
              <a:t>m</a:t>
            </a:r>
            <a:r>
              <a:rPr lang="fr-FR" dirty="0" smtClean="0"/>
              <a:t> </a:t>
            </a:r>
            <a:r>
              <a:rPr lang="fr-FR" dirty="0"/>
              <a:t>choix possibles de clés, lorsque les blocs sont de longueur </a:t>
            </a:r>
            <a:r>
              <a:rPr lang="fr-FR" dirty="0" smtClean="0"/>
              <a:t>m.</a:t>
            </a:r>
          </a:p>
          <a:p>
            <a:endParaRPr lang="fr-FR" dirty="0">
              <a:sym typeface="Wingdings" panose="05000000000000000000" pitchFamily="2" charset="2"/>
            </a:endParaRPr>
          </a:p>
          <a:p>
            <a:r>
              <a:rPr lang="fr-FR" dirty="0"/>
              <a:t>Pour des blocs de longueur </a:t>
            </a:r>
            <a:r>
              <a:rPr lang="fr-FR" dirty="0" smtClean="0"/>
              <a:t>m </a:t>
            </a:r>
            <a:r>
              <a:rPr lang="fr-FR" dirty="0"/>
              <a:t>= 4 cela en donne déjà 456 </a:t>
            </a:r>
            <a:r>
              <a:rPr lang="fr-FR" dirty="0" smtClean="0"/>
              <a:t>976 clés possibles.</a:t>
            </a:r>
          </a:p>
          <a:p>
            <a:endParaRPr lang="fr-FR" dirty="0">
              <a:sym typeface="Wingdings" panose="05000000000000000000" pitchFamily="2" charset="2"/>
            </a:endParaRPr>
          </a:p>
          <a:p>
            <a:r>
              <a:rPr lang="fr-FR" dirty="0" smtClean="0"/>
              <a:t>Même </a:t>
            </a:r>
            <a:r>
              <a:rPr lang="fr-FR" dirty="0"/>
              <a:t>si un ordinateur teste toutes les combinaisons possibles sans problème, il n’est pas aisé de parcourir cette liste pour trouver le message en clair, c’est-à-dire celui qui est compréhensible !</a:t>
            </a:r>
            <a:endParaRPr lang="fr-FR" dirty="0" smtClean="0">
              <a:sym typeface="Wingdings" panose="05000000000000000000" pitchFamily="2" charset="2"/>
            </a:endParaRPr>
          </a:p>
          <a:p>
            <a:pPr marL="0" indent="0">
              <a:buNone/>
            </a:pPr>
            <a:endParaRPr lang="fr-FR" dirty="0" smtClean="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30</a:t>
            </a:fld>
            <a:endParaRPr lang="fr-FR"/>
          </a:p>
        </p:txBody>
      </p:sp>
    </p:spTree>
    <p:extLst>
      <p:ext uri="{BB962C8B-B14F-4D97-AF65-F5344CB8AC3E}">
        <p14:creationId xmlns:p14="http://schemas.microsoft.com/office/powerpoint/2010/main" val="2899517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La cryptanalyse de chiffrement de Vigenère</a:t>
            </a:r>
            <a:endParaRPr lang="fr-FR" dirty="0"/>
          </a:p>
        </p:txBody>
      </p:sp>
      <p:sp>
        <p:nvSpPr>
          <p:cNvPr id="3" name="Espace réservé du contenu 2"/>
          <p:cNvSpPr>
            <a:spLocks noGrp="1"/>
          </p:cNvSpPr>
          <p:nvPr>
            <p:ph idx="1"/>
          </p:nvPr>
        </p:nvSpPr>
        <p:spPr>
          <a:xfrm>
            <a:off x="289560" y="805752"/>
            <a:ext cx="11673840" cy="4833047"/>
          </a:xfrm>
        </p:spPr>
        <p:txBody>
          <a:bodyPr>
            <a:normAutofit/>
          </a:bodyPr>
          <a:lstStyle/>
          <a:p>
            <a:r>
              <a:rPr lang="fr-FR" dirty="0"/>
              <a:t>Autre que la force brute, les techniques sans clé les plus courantes utilisent des méthodes statistiques qui permettent de retrouver la longueur de la clé, puis une analyse des fréquences permet de retrouver la clé. </a:t>
            </a:r>
            <a:endParaRPr lang="fr-FR" dirty="0" smtClean="0"/>
          </a:p>
          <a:p>
            <a:endParaRPr lang="fr-FR" dirty="0" smtClean="0"/>
          </a:p>
          <a:p>
            <a:r>
              <a:rPr lang="fr-FR" dirty="0" smtClean="0"/>
              <a:t>La </a:t>
            </a:r>
            <a:r>
              <a:rPr lang="fr-FR" dirty="0"/>
              <a:t>cryptanalyse peut se faire sur plusieurs étapes : </a:t>
            </a:r>
          </a:p>
          <a:p>
            <a:pPr lvl="1"/>
            <a:r>
              <a:rPr lang="fr-FR" dirty="0"/>
              <a:t>La première étape doit déterminer la longueur de la clé, en utilisant soit : </a:t>
            </a:r>
          </a:p>
          <a:p>
            <a:pPr lvl="2"/>
            <a:r>
              <a:rPr lang="fr-FR" dirty="0"/>
              <a:t>la méthode de </a:t>
            </a:r>
            <a:r>
              <a:rPr lang="fr-FR" b="1" dirty="0" err="1"/>
              <a:t>Kasiski</a:t>
            </a:r>
            <a:r>
              <a:rPr lang="fr-FR" dirty="0"/>
              <a:t>,</a:t>
            </a:r>
          </a:p>
          <a:p>
            <a:pPr lvl="2"/>
            <a:r>
              <a:rPr lang="fr-FR" dirty="0"/>
              <a:t>l'</a:t>
            </a:r>
            <a:r>
              <a:rPr lang="fr-FR" b="1" dirty="0"/>
              <a:t>indice de coïncidence</a:t>
            </a:r>
            <a:r>
              <a:rPr lang="fr-FR" dirty="0" smtClean="0"/>
              <a:t>.</a:t>
            </a:r>
          </a:p>
          <a:p>
            <a:pPr lvl="2"/>
            <a:endParaRPr lang="fr-FR" dirty="0"/>
          </a:p>
          <a:p>
            <a:r>
              <a:rPr lang="fr-FR" dirty="0"/>
              <a:t>La deuxième étape consiste à reconstituer la clé : on utilise l'analyse de fréquence comme pour le chiffrement de César. </a:t>
            </a:r>
          </a:p>
          <a:p>
            <a:pPr marL="0" indent="0">
              <a:buNone/>
            </a:pPr>
            <a:endParaRPr lang="fr-FR" dirty="0" smtClean="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31</a:t>
            </a:fld>
            <a:endParaRPr lang="fr-FR"/>
          </a:p>
        </p:txBody>
      </p:sp>
    </p:spTree>
    <p:extLst>
      <p:ext uri="{BB962C8B-B14F-4D97-AF65-F5344CB8AC3E}">
        <p14:creationId xmlns:p14="http://schemas.microsoft.com/office/powerpoint/2010/main" val="102506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Mini projet de cryptanalyse : Travail à faire</a:t>
            </a:r>
            <a:endParaRPr lang="fr-FR" dirty="0"/>
          </a:p>
        </p:txBody>
      </p:sp>
      <p:sp>
        <p:nvSpPr>
          <p:cNvPr id="3" name="Espace réservé du contenu 2"/>
          <p:cNvSpPr>
            <a:spLocks noGrp="1"/>
          </p:cNvSpPr>
          <p:nvPr>
            <p:ph idx="1"/>
          </p:nvPr>
        </p:nvSpPr>
        <p:spPr>
          <a:xfrm>
            <a:off x="289560" y="805752"/>
            <a:ext cx="11673840" cy="4833047"/>
          </a:xfrm>
        </p:spPr>
        <p:txBody>
          <a:bodyPr>
            <a:normAutofit fontScale="92500" lnSpcReduction="10000"/>
          </a:bodyPr>
          <a:lstStyle/>
          <a:p>
            <a:r>
              <a:rPr lang="fr-FR" dirty="0"/>
              <a:t> </a:t>
            </a:r>
            <a:r>
              <a:rPr lang="fr-FR" dirty="0" smtClean="0"/>
              <a:t>Décrypter le message suivant on s’appuyant sur les méthodes de cryptanalyses : Le message est chiffré avec le chiffrement de Vigenère</a:t>
            </a:r>
          </a:p>
          <a:p>
            <a:pPr lvl="1"/>
            <a:endParaRPr lang="fr-FR" dirty="0" smtClean="0"/>
          </a:p>
          <a:p>
            <a:pPr lvl="1"/>
            <a:r>
              <a:rPr lang="fr-FR" dirty="0" smtClean="0"/>
              <a:t>La </a:t>
            </a:r>
            <a:r>
              <a:rPr lang="fr-FR" dirty="0"/>
              <a:t>méthode de </a:t>
            </a:r>
            <a:r>
              <a:rPr lang="fr-FR" b="1" dirty="0" err="1"/>
              <a:t>Kasiski</a:t>
            </a:r>
            <a:r>
              <a:rPr lang="fr-FR" dirty="0"/>
              <a:t>,</a:t>
            </a:r>
          </a:p>
          <a:p>
            <a:pPr lvl="1"/>
            <a:r>
              <a:rPr lang="fr-FR" dirty="0" smtClean="0"/>
              <a:t>L'</a:t>
            </a:r>
            <a:r>
              <a:rPr lang="fr-FR" b="1" dirty="0" smtClean="0"/>
              <a:t>indice </a:t>
            </a:r>
            <a:r>
              <a:rPr lang="fr-FR" b="1" dirty="0"/>
              <a:t>de </a:t>
            </a:r>
            <a:r>
              <a:rPr lang="fr-FR" b="1" dirty="0" smtClean="0"/>
              <a:t>coïncidence</a:t>
            </a:r>
            <a:r>
              <a:rPr lang="fr-FR" dirty="0"/>
              <a:t>,</a:t>
            </a:r>
            <a:endParaRPr lang="fr-FR" dirty="0" smtClean="0"/>
          </a:p>
          <a:p>
            <a:pPr lvl="1"/>
            <a:r>
              <a:rPr lang="fr-FR" dirty="0" smtClean="0"/>
              <a:t>Analyse fréquentielle.</a:t>
            </a:r>
            <a:endParaRPr lang="fr-FR" dirty="0"/>
          </a:p>
          <a:p>
            <a:pPr lvl="1"/>
            <a:endParaRPr lang="fr-FR" dirty="0" smtClean="0"/>
          </a:p>
          <a:p>
            <a:endParaRPr lang="fr-FR" dirty="0"/>
          </a:p>
          <a:p>
            <a:pPr marL="0" indent="0" algn="ctr">
              <a:buNone/>
            </a:pPr>
            <a:r>
              <a:rPr lang="fr-FR" dirty="0" smtClean="0">
                <a:sym typeface="Wingdings" panose="05000000000000000000" pitchFamily="2" charset="2"/>
              </a:rPr>
              <a:t>EPXCCXKNPGAETWIFPPKYHKNI</a:t>
            </a:r>
          </a:p>
          <a:p>
            <a:pPr marL="0" indent="0" algn="ctr">
              <a:buNone/>
            </a:pPr>
            <a:r>
              <a:rPr lang="fr-FR" dirty="0" smtClean="0">
                <a:sym typeface="Wingdings" panose="05000000000000000000" pitchFamily="2" charset="2"/>
              </a:rPr>
              <a:t>FPGQTRETHGYGGBYKPWVFRQF</a:t>
            </a:r>
          </a:p>
          <a:p>
            <a:pPr marL="0" indent="0" algn="ctr">
              <a:buNone/>
            </a:pPr>
            <a:r>
              <a:rPr lang="fr-FR" dirty="0" smtClean="0">
                <a:sym typeface="Wingdings" panose="05000000000000000000" pitchFamily="2" charset="2"/>
              </a:rPr>
              <a:t>XKWXTPWWEMNPIPNVAAXCYE</a:t>
            </a:r>
          </a:p>
          <a:p>
            <a:pPr marL="0" indent="0" algn="ctr">
              <a:buNone/>
            </a:pPr>
            <a:r>
              <a:rPr lang="fr-FR" dirty="0" smtClean="0">
                <a:sym typeface="Wingdings" panose="05000000000000000000" pitchFamily="2" charset="2"/>
              </a:rPr>
              <a:t>NJWG</a:t>
            </a:r>
          </a:p>
        </p:txBody>
      </p:sp>
      <p:sp>
        <p:nvSpPr>
          <p:cNvPr id="4" name="ZoneTexte 3"/>
          <p:cNvSpPr txBox="1"/>
          <p:nvPr/>
        </p:nvSpPr>
        <p:spPr>
          <a:xfrm>
            <a:off x="944880" y="5762896"/>
            <a:ext cx="10363200" cy="369332"/>
          </a:xfrm>
          <a:prstGeom prst="rect">
            <a:avLst/>
          </a:prstGeom>
          <a:noFill/>
        </p:spPr>
        <p:txBody>
          <a:bodyPr wrap="square" rtlCol="0">
            <a:spAutoFit/>
          </a:bodyPr>
          <a:lstStyle/>
          <a:p>
            <a:r>
              <a:rPr lang="fr-FR" b="1" dirty="0" smtClean="0">
                <a:solidFill>
                  <a:srgbClr val="FF0000"/>
                </a:solidFill>
              </a:rPr>
              <a:t>Ecrivez un programme de décryptage du chiffrement de Vigenère, avec le langage que vous maitriser</a:t>
            </a:r>
            <a:endParaRPr lang="fr-FR" b="1" dirty="0">
              <a:solidFill>
                <a:srgbClr val="FF0000"/>
              </a:solidFill>
            </a:endParaRPr>
          </a:p>
        </p:txBody>
      </p:sp>
      <p:sp>
        <p:nvSpPr>
          <p:cNvPr id="5" name="Espace réservé du numéro de diapositive 4"/>
          <p:cNvSpPr>
            <a:spLocks noGrp="1"/>
          </p:cNvSpPr>
          <p:nvPr>
            <p:ph type="sldNum" sz="quarter" idx="12"/>
          </p:nvPr>
        </p:nvSpPr>
        <p:spPr/>
        <p:txBody>
          <a:bodyPr/>
          <a:lstStyle/>
          <a:p>
            <a:fld id="{6951A42B-171D-4B94-AECE-9A114FAB7514}" type="slidenum">
              <a:rPr lang="fr-FR" smtClean="0"/>
              <a:t>32</a:t>
            </a:fld>
            <a:endParaRPr lang="fr-FR"/>
          </a:p>
        </p:txBody>
      </p:sp>
    </p:spTree>
    <p:extLst>
      <p:ext uri="{BB962C8B-B14F-4D97-AF65-F5344CB8AC3E}">
        <p14:creationId xmlns:p14="http://schemas.microsoft.com/office/powerpoint/2010/main" val="19997882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normAutofit/>
          </a:bodyPr>
          <a:lstStyle/>
          <a:p>
            <a:r>
              <a:rPr lang="fr-FR" dirty="0" smtClean="0"/>
              <a:t>Chiffrement par transposition : </a:t>
            </a:r>
            <a:r>
              <a:rPr lang="fr-FR" dirty="0" err="1"/>
              <a:t>Columnar</a:t>
            </a:r>
            <a:endParaRPr lang="fr-FR" dirty="0"/>
          </a:p>
        </p:txBody>
      </p:sp>
      <p:sp>
        <p:nvSpPr>
          <p:cNvPr id="3" name="Espace réservé du contenu 2"/>
          <p:cNvSpPr>
            <a:spLocks noGrp="1"/>
          </p:cNvSpPr>
          <p:nvPr>
            <p:ph idx="1"/>
          </p:nvPr>
        </p:nvSpPr>
        <p:spPr>
          <a:xfrm>
            <a:off x="289560" y="805752"/>
            <a:ext cx="8016240" cy="5584162"/>
          </a:xfrm>
        </p:spPr>
        <p:txBody>
          <a:bodyPr>
            <a:normAutofit fontScale="85000" lnSpcReduction="20000"/>
          </a:bodyPr>
          <a:lstStyle/>
          <a:p>
            <a:pPr lvl="0"/>
            <a:r>
              <a:rPr lang="fr-FR" dirty="0" smtClean="0"/>
              <a:t>La </a:t>
            </a:r>
            <a:r>
              <a:rPr lang="fr-FR" dirty="0"/>
              <a:t>technique «</a:t>
            </a:r>
            <a:r>
              <a:rPr lang="fr-FR" b="1" dirty="0" err="1"/>
              <a:t>Columnar</a:t>
            </a:r>
            <a:r>
              <a:rPr lang="fr-FR" dirty="0"/>
              <a:t>» consiste à permuter l’emplacement des lettres du message original pour obtenir un message </a:t>
            </a:r>
            <a:r>
              <a:rPr lang="fr-FR" dirty="0" smtClean="0"/>
              <a:t>chiffré.</a:t>
            </a:r>
            <a:endParaRPr lang="fr-FR" sz="3600" dirty="0"/>
          </a:p>
          <a:p>
            <a:pPr lvl="0"/>
            <a:r>
              <a:rPr lang="fr-FR" b="1" dirty="0" smtClean="0"/>
              <a:t>Chiffrement</a:t>
            </a:r>
            <a:r>
              <a:rPr lang="fr-FR" dirty="0" smtClean="0"/>
              <a:t> :</a:t>
            </a:r>
          </a:p>
          <a:p>
            <a:pPr lvl="1"/>
            <a:r>
              <a:rPr lang="fr-FR" dirty="0"/>
              <a:t>Le texte en clair est écrit horizontalement en </a:t>
            </a:r>
            <a:r>
              <a:rPr lang="fr-FR" b="1" i="1" dirty="0"/>
              <a:t>k</a:t>
            </a:r>
            <a:r>
              <a:rPr lang="fr-FR" dirty="0"/>
              <a:t> colonnes, </a:t>
            </a:r>
            <a:endParaRPr lang="fr-FR" dirty="0" smtClean="0"/>
          </a:p>
          <a:p>
            <a:pPr lvl="1"/>
            <a:r>
              <a:rPr lang="fr-FR" dirty="0" smtClean="0"/>
              <a:t>puis </a:t>
            </a:r>
            <a:r>
              <a:rPr lang="fr-FR" dirty="0"/>
              <a:t>est transcrit verticalement colonne par </a:t>
            </a:r>
            <a:r>
              <a:rPr lang="fr-FR" dirty="0" smtClean="0"/>
              <a:t>colonne</a:t>
            </a:r>
          </a:p>
          <a:p>
            <a:r>
              <a:rPr lang="fr-FR" b="1" dirty="0" smtClean="0"/>
              <a:t>Déchiffrement</a:t>
            </a:r>
            <a:r>
              <a:rPr lang="fr-FR" dirty="0" smtClean="0"/>
              <a:t> : </a:t>
            </a:r>
          </a:p>
          <a:p>
            <a:pPr lvl="1"/>
            <a:r>
              <a:rPr lang="fr-FR" dirty="0">
                <a:sym typeface="Wingdings" panose="05000000000000000000" pitchFamily="2" charset="2"/>
              </a:rPr>
              <a:t>On calcule le nombre de lettres du message chiffré : </a:t>
            </a:r>
            <a:r>
              <a:rPr lang="fr-FR" dirty="0" smtClean="0">
                <a:sym typeface="Wingdings" panose="05000000000000000000" pitchFamily="2" charset="2"/>
              </a:rPr>
              <a:t>N</a:t>
            </a:r>
          </a:p>
          <a:p>
            <a:pPr lvl="1"/>
            <a:r>
              <a:rPr lang="fr-FR" dirty="0">
                <a:sym typeface="Wingdings" panose="05000000000000000000" pitchFamily="2" charset="2"/>
              </a:rPr>
              <a:t>Ensuite, les lettres rempliront </a:t>
            </a:r>
            <a:r>
              <a:rPr lang="fr-FR" b="1" i="1" dirty="0" smtClean="0">
                <a:sym typeface="Wingdings" panose="05000000000000000000" pitchFamily="2" charset="2"/>
              </a:rPr>
              <a:t>N/k</a:t>
            </a:r>
            <a:r>
              <a:rPr lang="fr-FR" dirty="0" smtClean="0">
                <a:sym typeface="Wingdings" panose="05000000000000000000" pitchFamily="2" charset="2"/>
              </a:rPr>
              <a:t> </a:t>
            </a:r>
            <a:r>
              <a:rPr lang="fr-FR" dirty="0">
                <a:sym typeface="Wingdings" panose="05000000000000000000" pitchFamily="2" charset="2"/>
              </a:rPr>
              <a:t>lignes </a:t>
            </a:r>
            <a:r>
              <a:rPr lang="fr-FR" dirty="0" smtClean="0">
                <a:sym typeface="Wingdings" panose="05000000000000000000" pitchFamily="2" charset="2"/>
              </a:rPr>
              <a:t>complètes</a:t>
            </a:r>
          </a:p>
          <a:p>
            <a:pPr lvl="1"/>
            <a:r>
              <a:rPr lang="fr-FR" dirty="0">
                <a:sym typeface="Wingdings" panose="05000000000000000000" pitchFamily="2" charset="2"/>
              </a:rPr>
              <a:t>et il y aura une ligne partielle à la fin avec </a:t>
            </a:r>
            <a:r>
              <a:rPr lang="fr-FR" b="1" i="1" dirty="0" smtClean="0">
                <a:sym typeface="Wingdings" panose="05000000000000000000" pitchFamily="2" charset="2"/>
              </a:rPr>
              <a:t>N MOD </a:t>
            </a:r>
            <a:r>
              <a:rPr lang="fr-FR" b="1" i="1" dirty="0">
                <a:sym typeface="Wingdings" panose="05000000000000000000" pitchFamily="2" charset="2"/>
              </a:rPr>
              <a:t>K</a:t>
            </a:r>
            <a:r>
              <a:rPr lang="fr-FR" dirty="0" smtClean="0">
                <a:sym typeface="Wingdings" panose="05000000000000000000" pitchFamily="2" charset="2"/>
              </a:rPr>
              <a:t> </a:t>
            </a:r>
            <a:r>
              <a:rPr lang="fr-FR" dirty="0">
                <a:sym typeface="Wingdings" panose="05000000000000000000" pitchFamily="2" charset="2"/>
              </a:rPr>
              <a:t>lettres.</a:t>
            </a:r>
          </a:p>
          <a:p>
            <a:pPr lvl="1"/>
            <a:r>
              <a:rPr lang="fr-FR" dirty="0">
                <a:sym typeface="Wingdings" panose="05000000000000000000" pitchFamily="2" charset="2"/>
              </a:rPr>
              <a:t>La transcription ligne par ligne donnera alors le texte en clair.</a:t>
            </a:r>
            <a:endParaRPr lang="fr-FR" dirty="0"/>
          </a:p>
          <a:p>
            <a:pPr lvl="0"/>
            <a:r>
              <a:rPr lang="fr-FR" b="1" dirty="0" smtClean="0"/>
              <a:t>Exemple</a:t>
            </a:r>
            <a:r>
              <a:rPr lang="en-US" dirty="0" smtClean="0"/>
              <a:t> </a:t>
            </a:r>
            <a:r>
              <a:rPr lang="en-US" dirty="0"/>
              <a:t>: </a:t>
            </a:r>
            <a:endParaRPr lang="en-US" dirty="0" smtClean="0"/>
          </a:p>
          <a:p>
            <a:pPr lvl="1"/>
            <a:r>
              <a:rPr lang="fr-FR" dirty="0" smtClean="0"/>
              <a:t>chiffrer</a:t>
            </a:r>
            <a:r>
              <a:rPr lang="en-US" dirty="0" smtClean="0"/>
              <a:t> </a:t>
            </a:r>
            <a:r>
              <a:rPr lang="en-US" dirty="0"/>
              <a:t>le </a:t>
            </a:r>
            <a:r>
              <a:rPr lang="fr-FR" dirty="0" smtClean="0"/>
              <a:t>texte</a:t>
            </a:r>
            <a:r>
              <a:rPr lang="en-US" dirty="0" smtClean="0"/>
              <a:t> </a:t>
            </a:r>
            <a:r>
              <a:rPr lang="en-US" dirty="0"/>
              <a:t>« </a:t>
            </a:r>
            <a:r>
              <a:rPr lang="en-US" b="1" dirty="0"/>
              <a:t>message </a:t>
            </a:r>
            <a:r>
              <a:rPr lang="fr-FR" b="1" dirty="0" smtClean="0"/>
              <a:t>confidentiel</a:t>
            </a:r>
            <a:r>
              <a:rPr lang="en-US" b="1" dirty="0" smtClean="0"/>
              <a:t> </a:t>
            </a:r>
            <a:r>
              <a:rPr lang="en-US" dirty="0"/>
              <a:t>» </a:t>
            </a:r>
            <a:endParaRPr lang="en-US" dirty="0" smtClean="0"/>
          </a:p>
          <a:p>
            <a:pPr lvl="1"/>
            <a:r>
              <a:rPr lang="en-US" dirty="0" smtClean="0"/>
              <a:t>et </a:t>
            </a:r>
            <a:r>
              <a:rPr lang="en-US" b="1" i="1" dirty="0"/>
              <a:t>K</a:t>
            </a:r>
            <a:r>
              <a:rPr lang="en-US" dirty="0" smtClean="0"/>
              <a:t> </a:t>
            </a:r>
            <a:r>
              <a:rPr lang="en-US" dirty="0"/>
              <a:t>= </a:t>
            </a:r>
            <a:r>
              <a:rPr lang="en-US" dirty="0" smtClean="0"/>
              <a:t>5</a:t>
            </a:r>
          </a:p>
          <a:p>
            <a:pPr lvl="1"/>
            <a:endParaRPr lang="fr-FR" sz="3200" dirty="0"/>
          </a:p>
          <a:p>
            <a:r>
              <a:rPr lang="fr-FR" dirty="0"/>
              <a:t>Il est possible de casser cette technique avec une attaque par force brute en essayant toute les valeurs possibles de </a:t>
            </a:r>
            <a:r>
              <a:rPr lang="fr-FR" b="1" i="1" dirty="0" smtClean="0"/>
              <a:t>K</a:t>
            </a:r>
            <a:endParaRPr lang="fr-FR" b="1" i="1" dirty="0"/>
          </a:p>
          <a:p>
            <a:endParaRPr lang="fr-FR" dirty="0" smtClean="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33</a:t>
            </a:fld>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3724989228"/>
              </p:ext>
            </p:extLst>
          </p:nvPr>
        </p:nvGraphicFramePr>
        <p:xfrm>
          <a:off x="9420300" y="1167432"/>
          <a:ext cx="2474685" cy="1711962"/>
        </p:xfrm>
        <a:graphic>
          <a:graphicData uri="http://schemas.openxmlformats.org/drawingml/2006/table">
            <a:tbl>
              <a:tblPr>
                <a:tableStyleId>{073A0DAA-6AF3-43AB-8588-CEC1D06C72B9}</a:tableStyleId>
              </a:tblPr>
              <a:tblGrid>
                <a:gridCol w="494937"/>
                <a:gridCol w="494937"/>
                <a:gridCol w="494937"/>
                <a:gridCol w="494937"/>
                <a:gridCol w="494937"/>
              </a:tblGrid>
              <a:tr h="448734">
                <a:tc>
                  <a:txBody>
                    <a:bodyPr/>
                    <a:lstStyle/>
                    <a:p>
                      <a:pPr algn="ctr"/>
                      <a:r>
                        <a:rPr lang="fr-FR" dirty="0" smtClean="0">
                          <a:solidFill>
                            <a:srgbClr val="FF0000"/>
                          </a:solidFill>
                        </a:rPr>
                        <a:t>m</a:t>
                      </a:r>
                      <a:endParaRPr lang="fr-FR" dirty="0">
                        <a:solidFill>
                          <a:srgbClr val="FF0000"/>
                        </a:solidFill>
                      </a:endParaRPr>
                    </a:p>
                  </a:txBody>
                  <a:tcPr anchor="ctr"/>
                </a:tc>
                <a:tc>
                  <a:txBody>
                    <a:bodyPr/>
                    <a:lstStyle/>
                    <a:p>
                      <a:pPr algn="ctr"/>
                      <a:r>
                        <a:rPr lang="fr-FR" dirty="0" smtClean="0">
                          <a:solidFill>
                            <a:schemeClr val="accent6">
                              <a:lumMod val="75000"/>
                            </a:schemeClr>
                          </a:solidFill>
                        </a:rPr>
                        <a:t>e</a:t>
                      </a:r>
                      <a:endParaRPr lang="fr-FR" dirty="0">
                        <a:solidFill>
                          <a:schemeClr val="accent6">
                            <a:lumMod val="75000"/>
                          </a:schemeClr>
                        </a:solidFill>
                      </a:endParaRPr>
                    </a:p>
                  </a:txBody>
                  <a:tcPr anchor="ctr"/>
                </a:tc>
                <a:tc>
                  <a:txBody>
                    <a:bodyPr/>
                    <a:lstStyle/>
                    <a:p>
                      <a:pPr algn="ctr"/>
                      <a:r>
                        <a:rPr lang="fr-FR" dirty="0" smtClean="0">
                          <a:solidFill>
                            <a:srgbClr val="0070C0"/>
                          </a:solidFill>
                        </a:rPr>
                        <a:t>s</a:t>
                      </a:r>
                      <a:endParaRPr lang="fr-FR" dirty="0">
                        <a:solidFill>
                          <a:srgbClr val="0070C0"/>
                        </a:solidFill>
                      </a:endParaRPr>
                    </a:p>
                  </a:txBody>
                  <a:tcPr anchor="ctr"/>
                </a:tc>
                <a:tc>
                  <a:txBody>
                    <a:bodyPr/>
                    <a:lstStyle/>
                    <a:p>
                      <a:pPr algn="ctr"/>
                      <a:r>
                        <a:rPr lang="fr-FR" dirty="0" smtClean="0">
                          <a:solidFill>
                            <a:schemeClr val="accent2">
                              <a:lumMod val="75000"/>
                            </a:schemeClr>
                          </a:solidFill>
                        </a:rPr>
                        <a:t>s</a:t>
                      </a:r>
                      <a:endParaRPr lang="fr-FR" dirty="0">
                        <a:solidFill>
                          <a:schemeClr val="accent2">
                            <a:lumMod val="75000"/>
                          </a:schemeClr>
                        </a:solidFill>
                      </a:endParaRPr>
                    </a:p>
                  </a:txBody>
                  <a:tcPr anchor="ctr"/>
                </a:tc>
                <a:tc>
                  <a:txBody>
                    <a:bodyPr/>
                    <a:lstStyle/>
                    <a:p>
                      <a:pPr algn="ctr"/>
                      <a:r>
                        <a:rPr lang="fr-FR" dirty="0" smtClean="0">
                          <a:solidFill>
                            <a:schemeClr val="tx1"/>
                          </a:solidFill>
                        </a:rPr>
                        <a:t>a</a:t>
                      </a:r>
                      <a:endParaRPr lang="fr-FR" dirty="0">
                        <a:solidFill>
                          <a:schemeClr val="tx1"/>
                        </a:solidFill>
                      </a:endParaRPr>
                    </a:p>
                  </a:txBody>
                  <a:tcPr anchor="ctr"/>
                </a:tc>
              </a:tr>
              <a:tr h="448734">
                <a:tc>
                  <a:txBody>
                    <a:bodyPr/>
                    <a:lstStyle/>
                    <a:p>
                      <a:pPr algn="ctr"/>
                      <a:r>
                        <a:rPr lang="fr-FR" dirty="0" smtClean="0">
                          <a:solidFill>
                            <a:srgbClr val="FF0000"/>
                          </a:solidFill>
                        </a:rPr>
                        <a:t>g</a:t>
                      </a:r>
                      <a:endParaRPr lang="fr-FR" dirty="0">
                        <a:solidFill>
                          <a:srgbClr val="FF0000"/>
                        </a:solidFill>
                      </a:endParaRPr>
                    </a:p>
                  </a:txBody>
                  <a:tcPr anchor="ctr"/>
                </a:tc>
                <a:tc>
                  <a:txBody>
                    <a:bodyPr/>
                    <a:lstStyle/>
                    <a:p>
                      <a:pPr algn="ctr"/>
                      <a:r>
                        <a:rPr lang="fr-FR" dirty="0" smtClean="0">
                          <a:solidFill>
                            <a:schemeClr val="accent6">
                              <a:lumMod val="75000"/>
                            </a:schemeClr>
                          </a:solidFill>
                        </a:rPr>
                        <a:t>e</a:t>
                      </a:r>
                      <a:endParaRPr lang="fr-FR" dirty="0">
                        <a:solidFill>
                          <a:schemeClr val="accent6">
                            <a:lumMod val="75000"/>
                          </a:schemeClr>
                        </a:solidFill>
                      </a:endParaRPr>
                    </a:p>
                  </a:txBody>
                  <a:tcPr anchor="ctr"/>
                </a:tc>
                <a:tc>
                  <a:txBody>
                    <a:bodyPr/>
                    <a:lstStyle/>
                    <a:p>
                      <a:pPr algn="ctr"/>
                      <a:r>
                        <a:rPr lang="fr-FR" dirty="0" smtClean="0">
                          <a:solidFill>
                            <a:srgbClr val="0070C0"/>
                          </a:solidFill>
                        </a:rPr>
                        <a:t>c</a:t>
                      </a:r>
                      <a:endParaRPr lang="fr-FR" dirty="0">
                        <a:solidFill>
                          <a:srgbClr val="0070C0"/>
                        </a:solidFill>
                      </a:endParaRPr>
                    </a:p>
                  </a:txBody>
                  <a:tcPr anchor="ctr"/>
                </a:tc>
                <a:tc>
                  <a:txBody>
                    <a:bodyPr/>
                    <a:lstStyle/>
                    <a:p>
                      <a:pPr algn="ctr"/>
                      <a:r>
                        <a:rPr lang="fr-FR" dirty="0" smtClean="0">
                          <a:solidFill>
                            <a:schemeClr val="accent2">
                              <a:lumMod val="75000"/>
                            </a:schemeClr>
                          </a:solidFill>
                        </a:rPr>
                        <a:t>o</a:t>
                      </a:r>
                      <a:endParaRPr lang="fr-FR" dirty="0">
                        <a:solidFill>
                          <a:schemeClr val="accent2">
                            <a:lumMod val="75000"/>
                          </a:schemeClr>
                        </a:solidFill>
                      </a:endParaRPr>
                    </a:p>
                  </a:txBody>
                  <a:tcPr anchor="ctr"/>
                </a:tc>
                <a:tc>
                  <a:txBody>
                    <a:bodyPr/>
                    <a:lstStyle/>
                    <a:p>
                      <a:pPr algn="ctr"/>
                      <a:r>
                        <a:rPr lang="fr-FR" dirty="0" smtClean="0">
                          <a:solidFill>
                            <a:schemeClr val="tx1"/>
                          </a:solidFill>
                        </a:rPr>
                        <a:t>n</a:t>
                      </a:r>
                      <a:endParaRPr lang="fr-FR" dirty="0">
                        <a:solidFill>
                          <a:schemeClr val="tx1"/>
                        </a:solidFill>
                      </a:endParaRPr>
                    </a:p>
                  </a:txBody>
                  <a:tcPr anchor="ctr"/>
                </a:tc>
              </a:tr>
              <a:tr h="448734">
                <a:tc>
                  <a:txBody>
                    <a:bodyPr/>
                    <a:lstStyle/>
                    <a:p>
                      <a:pPr algn="ctr"/>
                      <a:r>
                        <a:rPr lang="fr-FR" dirty="0" smtClean="0">
                          <a:solidFill>
                            <a:srgbClr val="FF0000"/>
                          </a:solidFill>
                        </a:rPr>
                        <a:t>f</a:t>
                      </a:r>
                      <a:endParaRPr lang="fr-FR" dirty="0">
                        <a:solidFill>
                          <a:srgbClr val="FF0000"/>
                        </a:solidFill>
                      </a:endParaRPr>
                    </a:p>
                  </a:txBody>
                  <a:tcPr anchor="ctr"/>
                </a:tc>
                <a:tc>
                  <a:txBody>
                    <a:bodyPr/>
                    <a:lstStyle/>
                    <a:p>
                      <a:pPr algn="ctr"/>
                      <a:r>
                        <a:rPr lang="fr-FR" dirty="0" smtClean="0">
                          <a:solidFill>
                            <a:schemeClr val="accent6">
                              <a:lumMod val="75000"/>
                            </a:schemeClr>
                          </a:solidFill>
                        </a:rPr>
                        <a:t>i</a:t>
                      </a:r>
                      <a:endParaRPr lang="fr-FR" dirty="0">
                        <a:solidFill>
                          <a:schemeClr val="accent6">
                            <a:lumMod val="75000"/>
                          </a:schemeClr>
                        </a:solidFill>
                      </a:endParaRPr>
                    </a:p>
                  </a:txBody>
                  <a:tcPr anchor="ctr"/>
                </a:tc>
                <a:tc>
                  <a:txBody>
                    <a:bodyPr/>
                    <a:lstStyle/>
                    <a:p>
                      <a:pPr algn="ctr"/>
                      <a:r>
                        <a:rPr lang="fr-FR" dirty="0" smtClean="0">
                          <a:solidFill>
                            <a:srgbClr val="0070C0"/>
                          </a:solidFill>
                        </a:rPr>
                        <a:t>d</a:t>
                      </a:r>
                      <a:endParaRPr lang="fr-FR" dirty="0">
                        <a:solidFill>
                          <a:srgbClr val="0070C0"/>
                        </a:solidFill>
                      </a:endParaRPr>
                    </a:p>
                  </a:txBody>
                  <a:tcPr anchor="ctr"/>
                </a:tc>
                <a:tc>
                  <a:txBody>
                    <a:bodyPr/>
                    <a:lstStyle/>
                    <a:p>
                      <a:pPr algn="ctr"/>
                      <a:r>
                        <a:rPr lang="fr-FR" dirty="0" smtClean="0">
                          <a:solidFill>
                            <a:schemeClr val="accent2">
                              <a:lumMod val="75000"/>
                            </a:schemeClr>
                          </a:solidFill>
                        </a:rPr>
                        <a:t>e</a:t>
                      </a:r>
                      <a:endParaRPr lang="fr-FR" dirty="0">
                        <a:solidFill>
                          <a:schemeClr val="accent2">
                            <a:lumMod val="75000"/>
                          </a:schemeClr>
                        </a:solidFill>
                      </a:endParaRPr>
                    </a:p>
                  </a:txBody>
                  <a:tcPr anchor="ctr"/>
                </a:tc>
                <a:tc>
                  <a:txBody>
                    <a:bodyPr/>
                    <a:lstStyle/>
                    <a:p>
                      <a:pPr algn="ctr"/>
                      <a:r>
                        <a:rPr lang="fr-FR" dirty="0" smtClean="0">
                          <a:solidFill>
                            <a:schemeClr val="tx1"/>
                          </a:solidFill>
                        </a:rPr>
                        <a:t>n</a:t>
                      </a:r>
                      <a:endParaRPr lang="fr-FR" dirty="0">
                        <a:solidFill>
                          <a:schemeClr val="tx1"/>
                        </a:solidFill>
                      </a:endParaRPr>
                    </a:p>
                  </a:txBody>
                  <a:tcPr anchor="ctr"/>
                </a:tc>
              </a:tr>
              <a:tr h="0">
                <a:tc>
                  <a:txBody>
                    <a:bodyPr/>
                    <a:lstStyle/>
                    <a:p>
                      <a:pPr algn="ctr"/>
                      <a:r>
                        <a:rPr lang="fr-FR" dirty="0" smtClean="0">
                          <a:solidFill>
                            <a:srgbClr val="FF0000"/>
                          </a:solidFill>
                        </a:rPr>
                        <a:t>t</a:t>
                      </a:r>
                      <a:endParaRPr lang="fr-FR" dirty="0">
                        <a:solidFill>
                          <a:srgbClr val="FF0000"/>
                        </a:solidFill>
                      </a:endParaRPr>
                    </a:p>
                  </a:txBody>
                  <a:tcPr anchor="ctr"/>
                </a:tc>
                <a:tc>
                  <a:txBody>
                    <a:bodyPr/>
                    <a:lstStyle/>
                    <a:p>
                      <a:pPr algn="ctr"/>
                      <a:r>
                        <a:rPr lang="fr-FR" dirty="0" smtClean="0">
                          <a:solidFill>
                            <a:schemeClr val="accent6">
                              <a:lumMod val="75000"/>
                            </a:schemeClr>
                          </a:solidFill>
                        </a:rPr>
                        <a:t>i</a:t>
                      </a:r>
                      <a:endParaRPr lang="fr-FR" dirty="0">
                        <a:solidFill>
                          <a:schemeClr val="accent6">
                            <a:lumMod val="75000"/>
                          </a:schemeClr>
                        </a:solidFill>
                      </a:endParaRPr>
                    </a:p>
                  </a:txBody>
                  <a:tcPr anchor="ctr"/>
                </a:tc>
                <a:tc>
                  <a:txBody>
                    <a:bodyPr/>
                    <a:lstStyle/>
                    <a:p>
                      <a:pPr algn="ctr"/>
                      <a:r>
                        <a:rPr lang="fr-FR" dirty="0" smtClean="0">
                          <a:solidFill>
                            <a:srgbClr val="0070C0"/>
                          </a:solidFill>
                        </a:rPr>
                        <a:t>e</a:t>
                      </a:r>
                      <a:endParaRPr lang="fr-FR" dirty="0">
                        <a:solidFill>
                          <a:srgbClr val="0070C0"/>
                        </a:solidFill>
                      </a:endParaRPr>
                    </a:p>
                  </a:txBody>
                  <a:tcPr anchor="ctr"/>
                </a:tc>
                <a:tc>
                  <a:txBody>
                    <a:bodyPr/>
                    <a:lstStyle/>
                    <a:p>
                      <a:pPr algn="ctr"/>
                      <a:r>
                        <a:rPr lang="fr-FR" dirty="0" smtClean="0">
                          <a:solidFill>
                            <a:schemeClr val="accent2">
                              <a:lumMod val="75000"/>
                            </a:schemeClr>
                          </a:solidFill>
                        </a:rPr>
                        <a:t>l</a:t>
                      </a:r>
                      <a:endParaRPr lang="fr-FR" dirty="0">
                        <a:solidFill>
                          <a:schemeClr val="accent2">
                            <a:lumMod val="75000"/>
                          </a:schemeClr>
                        </a:solidFill>
                      </a:endParaRPr>
                    </a:p>
                  </a:txBody>
                  <a:tcPr anchor="ctr"/>
                </a:tc>
                <a:tc>
                  <a:txBody>
                    <a:bodyPr/>
                    <a:lstStyle/>
                    <a:p>
                      <a:pPr algn="ctr"/>
                      <a:endParaRPr lang="fr-FR" dirty="0"/>
                    </a:p>
                  </a:txBody>
                  <a:tcPr anchor="ctr"/>
                </a:tc>
              </a:tr>
            </a:tbl>
          </a:graphicData>
        </a:graphic>
      </p:graphicFrame>
      <p:sp>
        <p:nvSpPr>
          <p:cNvPr id="6" name="Rectangle 5"/>
          <p:cNvSpPr/>
          <p:nvPr/>
        </p:nvSpPr>
        <p:spPr>
          <a:xfrm>
            <a:off x="9982200" y="675306"/>
            <a:ext cx="1499128" cy="461665"/>
          </a:xfrm>
          <a:prstGeom prst="rect">
            <a:avLst/>
          </a:prstGeom>
        </p:spPr>
        <p:txBody>
          <a:bodyPr wrap="none">
            <a:spAutoFit/>
          </a:bodyPr>
          <a:lstStyle/>
          <a:p>
            <a:r>
              <a:rPr lang="fr-FR" sz="2400" b="1" dirty="0" err="1" smtClean="0"/>
              <a:t>Columnar</a:t>
            </a:r>
            <a:r>
              <a:rPr lang="fr-FR" sz="2400" dirty="0" smtClean="0"/>
              <a:t> </a:t>
            </a:r>
            <a:endParaRPr lang="fr-FR" sz="2400" dirty="0"/>
          </a:p>
        </p:txBody>
      </p:sp>
      <p:sp>
        <p:nvSpPr>
          <p:cNvPr id="7" name="Rectangle 6"/>
          <p:cNvSpPr/>
          <p:nvPr/>
        </p:nvSpPr>
        <p:spPr>
          <a:xfrm>
            <a:off x="9104104" y="3026753"/>
            <a:ext cx="2972289" cy="400110"/>
          </a:xfrm>
          <a:prstGeom prst="rect">
            <a:avLst/>
          </a:prstGeom>
        </p:spPr>
        <p:txBody>
          <a:bodyPr wrap="none">
            <a:spAutoFit/>
          </a:bodyPr>
          <a:lstStyle/>
          <a:p>
            <a:r>
              <a:rPr lang="fr-FR" sz="2000" b="1" dirty="0">
                <a:sym typeface="Wingdings" panose="05000000000000000000" pitchFamily="2" charset="2"/>
              </a:rPr>
              <a:t>c = </a:t>
            </a:r>
            <a:r>
              <a:rPr lang="fr-FR" sz="2000" b="1" dirty="0" err="1" smtClean="0">
                <a:solidFill>
                  <a:srgbClr val="FF0000"/>
                </a:solidFill>
                <a:sym typeface="Wingdings" panose="05000000000000000000" pitchFamily="2" charset="2"/>
              </a:rPr>
              <a:t>mgft</a:t>
            </a:r>
            <a:r>
              <a:rPr lang="fr-FR" sz="2000" b="1" dirty="0" smtClean="0">
                <a:solidFill>
                  <a:srgbClr val="FF0000"/>
                </a:solidFill>
                <a:sym typeface="Wingdings" panose="05000000000000000000" pitchFamily="2" charset="2"/>
              </a:rPr>
              <a:t> </a:t>
            </a:r>
            <a:r>
              <a:rPr lang="fr-FR" sz="2000" b="1" dirty="0" err="1" smtClean="0">
                <a:solidFill>
                  <a:schemeClr val="accent6">
                    <a:lumMod val="75000"/>
                  </a:schemeClr>
                </a:solidFill>
                <a:sym typeface="Wingdings" panose="05000000000000000000" pitchFamily="2" charset="2"/>
              </a:rPr>
              <a:t>enii</a:t>
            </a:r>
            <a:r>
              <a:rPr lang="fr-FR" sz="2000" b="1" dirty="0" smtClean="0">
                <a:solidFill>
                  <a:schemeClr val="accent6">
                    <a:lumMod val="75000"/>
                  </a:schemeClr>
                </a:solidFill>
                <a:sym typeface="Wingdings" panose="05000000000000000000" pitchFamily="2" charset="2"/>
              </a:rPr>
              <a:t> </a:t>
            </a:r>
            <a:r>
              <a:rPr lang="fr-FR" sz="2000" b="1" dirty="0" err="1" smtClean="0">
                <a:solidFill>
                  <a:schemeClr val="accent1">
                    <a:lumMod val="75000"/>
                  </a:schemeClr>
                </a:solidFill>
                <a:sym typeface="Wingdings" panose="05000000000000000000" pitchFamily="2" charset="2"/>
              </a:rPr>
              <a:t>scde</a:t>
            </a:r>
            <a:r>
              <a:rPr lang="fr-FR" sz="2000" b="1" dirty="0" smtClean="0">
                <a:solidFill>
                  <a:schemeClr val="accent1">
                    <a:lumMod val="75000"/>
                  </a:schemeClr>
                </a:solidFill>
                <a:sym typeface="Wingdings" panose="05000000000000000000" pitchFamily="2" charset="2"/>
              </a:rPr>
              <a:t> </a:t>
            </a:r>
            <a:r>
              <a:rPr lang="fr-FR" sz="2000" b="1" dirty="0" err="1" smtClean="0">
                <a:solidFill>
                  <a:schemeClr val="accent2">
                    <a:lumMod val="75000"/>
                  </a:schemeClr>
                </a:solidFill>
                <a:sym typeface="Wingdings" panose="05000000000000000000" pitchFamily="2" charset="2"/>
              </a:rPr>
              <a:t>soel</a:t>
            </a:r>
            <a:r>
              <a:rPr lang="fr-FR" sz="2000" b="1" dirty="0" smtClean="0">
                <a:solidFill>
                  <a:schemeClr val="accent2">
                    <a:lumMod val="75000"/>
                  </a:schemeClr>
                </a:solidFill>
                <a:sym typeface="Wingdings" panose="05000000000000000000" pitchFamily="2" charset="2"/>
              </a:rPr>
              <a:t> </a:t>
            </a:r>
            <a:r>
              <a:rPr lang="fr-FR" sz="2000" b="1" dirty="0" err="1" smtClean="0">
                <a:sym typeface="Wingdings" panose="05000000000000000000" pitchFamily="2" charset="2"/>
              </a:rPr>
              <a:t>ann</a:t>
            </a:r>
            <a:endParaRPr lang="fr-FR" sz="2000" b="1" dirty="0">
              <a:sym typeface="Wingdings" panose="05000000000000000000" pitchFamily="2" charset="2"/>
            </a:endParaRPr>
          </a:p>
        </p:txBody>
      </p:sp>
      <p:sp>
        <p:nvSpPr>
          <p:cNvPr id="8" name="Flèche vers le bas 7"/>
          <p:cNvSpPr/>
          <p:nvPr/>
        </p:nvSpPr>
        <p:spPr>
          <a:xfrm>
            <a:off x="8336430" y="864085"/>
            <a:ext cx="526625" cy="2602208"/>
          </a:xfrm>
          <a:prstGeom prst="downArrow">
            <a:avLst>
              <a:gd name="adj1" fmla="val 50000"/>
              <a:gd name="adj2" fmla="val 3139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sz="1400" b="1" dirty="0" smtClean="0">
                <a:solidFill>
                  <a:schemeClr val="tx1"/>
                </a:solidFill>
              </a:rPr>
              <a:t>Chiffrement</a:t>
            </a:r>
            <a:endParaRPr lang="fr-FR" sz="1400" b="1" dirty="0">
              <a:solidFill>
                <a:schemeClr val="tx1"/>
              </a:solidFill>
            </a:endParaRPr>
          </a:p>
        </p:txBody>
      </p:sp>
      <p:sp>
        <p:nvSpPr>
          <p:cNvPr id="9" name="Flèche vers le bas 8"/>
          <p:cNvSpPr/>
          <p:nvPr/>
        </p:nvSpPr>
        <p:spPr>
          <a:xfrm>
            <a:off x="8305800" y="3666348"/>
            <a:ext cx="526625" cy="3161302"/>
          </a:xfrm>
          <a:prstGeom prst="downArrow">
            <a:avLst>
              <a:gd name="adj1" fmla="val 50000"/>
              <a:gd name="adj2" fmla="val 3139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sz="1400" b="1" dirty="0" smtClean="0">
                <a:solidFill>
                  <a:schemeClr val="tx1"/>
                </a:solidFill>
              </a:rPr>
              <a:t>Déchiffrement</a:t>
            </a:r>
            <a:endParaRPr lang="fr-FR" sz="1400" b="1" dirty="0">
              <a:solidFill>
                <a:schemeClr val="tx1"/>
              </a:solidFill>
            </a:endParaRPr>
          </a:p>
        </p:txBody>
      </p:sp>
      <p:sp>
        <p:nvSpPr>
          <p:cNvPr id="10" name="Rectangle 9"/>
          <p:cNvSpPr/>
          <p:nvPr/>
        </p:nvSpPr>
        <p:spPr>
          <a:xfrm>
            <a:off x="8754004" y="3958735"/>
            <a:ext cx="2238626" cy="307777"/>
          </a:xfrm>
          <a:prstGeom prst="rect">
            <a:avLst/>
          </a:prstGeom>
        </p:spPr>
        <p:txBody>
          <a:bodyPr wrap="none">
            <a:spAutoFit/>
          </a:bodyPr>
          <a:lstStyle/>
          <a:p>
            <a:r>
              <a:rPr lang="fr-FR" sz="1400" b="1" dirty="0" smtClean="0">
                <a:sym typeface="Wingdings" panose="05000000000000000000" pitchFamily="2" charset="2"/>
              </a:rPr>
              <a:t>Lignes complètes = 19/5 = 3</a:t>
            </a:r>
            <a:endParaRPr lang="fr-FR" sz="1400" b="1" dirty="0">
              <a:sym typeface="Wingdings" panose="05000000000000000000" pitchFamily="2" charset="2"/>
            </a:endParaRPr>
          </a:p>
        </p:txBody>
      </p:sp>
      <p:sp>
        <p:nvSpPr>
          <p:cNvPr id="11" name="Rectangle 10"/>
          <p:cNvSpPr/>
          <p:nvPr/>
        </p:nvSpPr>
        <p:spPr>
          <a:xfrm>
            <a:off x="8754004" y="4266512"/>
            <a:ext cx="3129446" cy="307777"/>
          </a:xfrm>
          <a:prstGeom prst="rect">
            <a:avLst/>
          </a:prstGeom>
        </p:spPr>
        <p:txBody>
          <a:bodyPr wrap="none">
            <a:spAutoFit/>
          </a:bodyPr>
          <a:lstStyle/>
          <a:p>
            <a:r>
              <a:rPr lang="fr-FR" sz="1400" b="1" dirty="0" smtClean="0">
                <a:sym typeface="Wingdings" panose="05000000000000000000" pitchFamily="2" charset="2"/>
              </a:rPr>
              <a:t>Ligne partielle avec 15 </a:t>
            </a:r>
            <a:r>
              <a:rPr lang="fr-FR" sz="1400" b="1" dirty="0" err="1" smtClean="0">
                <a:sym typeface="Wingdings" panose="05000000000000000000" pitchFamily="2" charset="2"/>
              </a:rPr>
              <a:t>mod</a:t>
            </a:r>
            <a:r>
              <a:rPr lang="fr-FR" sz="1400" b="1" dirty="0" smtClean="0">
                <a:sym typeface="Wingdings" panose="05000000000000000000" pitchFamily="2" charset="2"/>
              </a:rPr>
              <a:t> 5 = 4 lettres</a:t>
            </a:r>
            <a:endParaRPr lang="fr-FR" sz="1400" b="1" dirty="0">
              <a:sym typeface="Wingdings" panose="05000000000000000000" pitchFamily="2" charset="2"/>
            </a:endParaRPr>
          </a:p>
        </p:txBody>
      </p:sp>
      <p:sp>
        <p:nvSpPr>
          <p:cNvPr id="12" name="Rectangle 11"/>
          <p:cNvSpPr/>
          <p:nvPr/>
        </p:nvSpPr>
        <p:spPr>
          <a:xfrm>
            <a:off x="8766558" y="3683428"/>
            <a:ext cx="1176412" cy="307777"/>
          </a:xfrm>
          <a:prstGeom prst="rect">
            <a:avLst/>
          </a:prstGeom>
        </p:spPr>
        <p:txBody>
          <a:bodyPr wrap="none">
            <a:spAutoFit/>
          </a:bodyPr>
          <a:lstStyle/>
          <a:p>
            <a:r>
              <a:rPr lang="fr-FR" sz="1400" b="1" dirty="0" smtClean="0">
                <a:sym typeface="Wingdings" panose="05000000000000000000" pitchFamily="2" charset="2"/>
              </a:rPr>
              <a:t>N = 19 lettres</a:t>
            </a:r>
            <a:endParaRPr lang="fr-FR" sz="1400" b="1" dirty="0">
              <a:sym typeface="Wingdings" panose="05000000000000000000" pitchFamily="2" charset="2"/>
            </a:endParaRPr>
          </a:p>
        </p:txBody>
      </p:sp>
      <p:graphicFrame>
        <p:nvGraphicFramePr>
          <p:cNvPr id="13" name="Tableau 12"/>
          <p:cNvGraphicFramePr>
            <a:graphicFrameLocks noGrp="1"/>
          </p:cNvGraphicFramePr>
          <p:nvPr>
            <p:extLst>
              <p:ext uri="{D42A27DB-BD31-4B8C-83A1-F6EECF244321}">
                <p14:modId xmlns:p14="http://schemas.microsoft.com/office/powerpoint/2010/main" val="4108198077"/>
              </p:ext>
            </p:extLst>
          </p:nvPr>
        </p:nvGraphicFramePr>
        <p:xfrm>
          <a:off x="9352905" y="4628730"/>
          <a:ext cx="2474685" cy="1711962"/>
        </p:xfrm>
        <a:graphic>
          <a:graphicData uri="http://schemas.openxmlformats.org/drawingml/2006/table">
            <a:tbl>
              <a:tblPr>
                <a:tableStyleId>{073A0DAA-6AF3-43AB-8588-CEC1D06C72B9}</a:tableStyleId>
              </a:tblPr>
              <a:tblGrid>
                <a:gridCol w="494937"/>
                <a:gridCol w="494937"/>
                <a:gridCol w="494937"/>
                <a:gridCol w="494937"/>
                <a:gridCol w="494937"/>
              </a:tblGrid>
              <a:tr h="448734">
                <a:tc>
                  <a:txBody>
                    <a:bodyPr/>
                    <a:lstStyle/>
                    <a:p>
                      <a:pPr algn="ctr"/>
                      <a:r>
                        <a:rPr lang="fr-FR" dirty="0" smtClean="0">
                          <a:solidFill>
                            <a:srgbClr val="FF0000"/>
                          </a:solidFill>
                        </a:rPr>
                        <a:t>m</a:t>
                      </a:r>
                      <a:endParaRPr lang="fr-FR" dirty="0">
                        <a:solidFill>
                          <a:srgbClr val="FF0000"/>
                        </a:solidFill>
                      </a:endParaRPr>
                    </a:p>
                  </a:txBody>
                  <a:tcPr anchor="ctr"/>
                </a:tc>
                <a:tc>
                  <a:txBody>
                    <a:bodyPr/>
                    <a:lstStyle/>
                    <a:p>
                      <a:pPr algn="ctr"/>
                      <a:r>
                        <a:rPr lang="fr-FR" dirty="0" smtClean="0">
                          <a:solidFill>
                            <a:schemeClr val="accent6">
                              <a:lumMod val="75000"/>
                            </a:schemeClr>
                          </a:solidFill>
                        </a:rPr>
                        <a:t>e</a:t>
                      </a:r>
                      <a:endParaRPr lang="fr-FR" dirty="0">
                        <a:solidFill>
                          <a:schemeClr val="accent6">
                            <a:lumMod val="75000"/>
                          </a:schemeClr>
                        </a:solidFill>
                      </a:endParaRPr>
                    </a:p>
                  </a:txBody>
                  <a:tcPr anchor="ctr"/>
                </a:tc>
                <a:tc>
                  <a:txBody>
                    <a:bodyPr/>
                    <a:lstStyle/>
                    <a:p>
                      <a:pPr algn="ctr"/>
                      <a:r>
                        <a:rPr lang="fr-FR" dirty="0" smtClean="0">
                          <a:solidFill>
                            <a:srgbClr val="0070C0"/>
                          </a:solidFill>
                        </a:rPr>
                        <a:t>s</a:t>
                      </a:r>
                      <a:endParaRPr lang="fr-FR" dirty="0">
                        <a:solidFill>
                          <a:srgbClr val="0070C0"/>
                        </a:solidFill>
                      </a:endParaRPr>
                    </a:p>
                  </a:txBody>
                  <a:tcPr anchor="ctr"/>
                </a:tc>
                <a:tc>
                  <a:txBody>
                    <a:bodyPr/>
                    <a:lstStyle/>
                    <a:p>
                      <a:pPr algn="ctr"/>
                      <a:r>
                        <a:rPr lang="fr-FR" dirty="0" smtClean="0">
                          <a:solidFill>
                            <a:schemeClr val="accent2">
                              <a:lumMod val="75000"/>
                            </a:schemeClr>
                          </a:solidFill>
                        </a:rPr>
                        <a:t>s</a:t>
                      </a:r>
                      <a:endParaRPr lang="fr-FR" dirty="0">
                        <a:solidFill>
                          <a:schemeClr val="accent2">
                            <a:lumMod val="75000"/>
                          </a:schemeClr>
                        </a:solidFill>
                      </a:endParaRPr>
                    </a:p>
                  </a:txBody>
                  <a:tcPr anchor="ctr"/>
                </a:tc>
                <a:tc>
                  <a:txBody>
                    <a:bodyPr/>
                    <a:lstStyle/>
                    <a:p>
                      <a:pPr algn="ctr"/>
                      <a:r>
                        <a:rPr lang="fr-FR" dirty="0" smtClean="0">
                          <a:solidFill>
                            <a:schemeClr val="tx1"/>
                          </a:solidFill>
                        </a:rPr>
                        <a:t>a</a:t>
                      </a:r>
                      <a:endParaRPr lang="fr-FR" dirty="0">
                        <a:solidFill>
                          <a:schemeClr val="tx1"/>
                        </a:solidFill>
                      </a:endParaRPr>
                    </a:p>
                  </a:txBody>
                  <a:tcPr anchor="ctr"/>
                </a:tc>
              </a:tr>
              <a:tr h="448734">
                <a:tc>
                  <a:txBody>
                    <a:bodyPr/>
                    <a:lstStyle/>
                    <a:p>
                      <a:pPr algn="ctr"/>
                      <a:r>
                        <a:rPr lang="fr-FR" dirty="0" smtClean="0">
                          <a:solidFill>
                            <a:srgbClr val="FF0000"/>
                          </a:solidFill>
                        </a:rPr>
                        <a:t>g</a:t>
                      </a:r>
                      <a:endParaRPr lang="fr-FR" dirty="0">
                        <a:solidFill>
                          <a:srgbClr val="FF0000"/>
                        </a:solidFill>
                      </a:endParaRPr>
                    </a:p>
                  </a:txBody>
                  <a:tcPr anchor="ctr"/>
                </a:tc>
                <a:tc>
                  <a:txBody>
                    <a:bodyPr/>
                    <a:lstStyle/>
                    <a:p>
                      <a:pPr algn="ctr"/>
                      <a:r>
                        <a:rPr lang="fr-FR" dirty="0" smtClean="0">
                          <a:solidFill>
                            <a:schemeClr val="accent6">
                              <a:lumMod val="75000"/>
                            </a:schemeClr>
                          </a:solidFill>
                        </a:rPr>
                        <a:t>e</a:t>
                      </a:r>
                      <a:endParaRPr lang="fr-FR" dirty="0">
                        <a:solidFill>
                          <a:schemeClr val="accent6">
                            <a:lumMod val="75000"/>
                          </a:schemeClr>
                        </a:solidFill>
                      </a:endParaRPr>
                    </a:p>
                  </a:txBody>
                  <a:tcPr anchor="ctr"/>
                </a:tc>
                <a:tc>
                  <a:txBody>
                    <a:bodyPr/>
                    <a:lstStyle/>
                    <a:p>
                      <a:pPr algn="ctr"/>
                      <a:r>
                        <a:rPr lang="fr-FR" dirty="0" smtClean="0">
                          <a:solidFill>
                            <a:srgbClr val="0070C0"/>
                          </a:solidFill>
                        </a:rPr>
                        <a:t>c</a:t>
                      </a:r>
                      <a:endParaRPr lang="fr-FR" dirty="0">
                        <a:solidFill>
                          <a:srgbClr val="0070C0"/>
                        </a:solidFill>
                      </a:endParaRPr>
                    </a:p>
                  </a:txBody>
                  <a:tcPr anchor="ctr"/>
                </a:tc>
                <a:tc>
                  <a:txBody>
                    <a:bodyPr/>
                    <a:lstStyle/>
                    <a:p>
                      <a:pPr algn="ctr"/>
                      <a:r>
                        <a:rPr lang="fr-FR" dirty="0" smtClean="0">
                          <a:solidFill>
                            <a:schemeClr val="accent2">
                              <a:lumMod val="75000"/>
                            </a:schemeClr>
                          </a:solidFill>
                        </a:rPr>
                        <a:t>o</a:t>
                      </a:r>
                      <a:endParaRPr lang="fr-FR" dirty="0">
                        <a:solidFill>
                          <a:schemeClr val="accent2">
                            <a:lumMod val="75000"/>
                          </a:schemeClr>
                        </a:solidFill>
                      </a:endParaRPr>
                    </a:p>
                  </a:txBody>
                  <a:tcPr anchor="ctr"/>
                </a:tc>
                <a:tc>
                  <a:txBody>
                    <a:bodyPr/>
                    <a:lstStyle/>
                    <a:p>
                      <a:pPr algn="ctr"/>
                      <a:r>
                        <a:rPr lang="fr-FR" dirty="0" smtClean="0">
                          <a:solidFill>
                            <a:schemeClr val="tx1"/>
                          </a:solidFill>
                        </a:rPr>
                        <a:t>n</a:t>
                      </a:r>
                      <a:endParaRPr lang="fr-FR" dirty="0">
                        <a:solidFill>
                          <a:schemeClr val="tx1"/>
                        </a:solidFill>
                      </a:endParaRPr>
                    </a:p>
                  </a:txBody>
                  <a:tcPr anchor="ctr"/>
                </a:tc>
              </a:tr>
              <a:tr h="448734">
                <a:tc>
                  <a:txBody>
                    <a:bodyPr/>
                    <a:lstStyle/>
                    <a:p>
                      <a:pPr algn="ctr"/>
                      <a:r>
                        <a:rPr lang="fr-FR" dirty="0" smtClean="0">
                          <a:solidFill>
                            <a:srgbClr val="FF0000"/>
                          </a:solidFill>
                        </a:rPr>
                        <a:t>f</a:t>
                      </a:r>
                      <a:endParaRPr lang="fr-FR" dirty="0">
                        <a:solidFill>
                          <a:srgbClr val="FF0000"/>
                        </a:solidFill>
                      </a:endParaRPr>
                    </a:p>
                  </a:txBody>
                  <a:tcPr anchor="ctr"/>
                </a:tc>
                <a:tc>
                  <a:txBody>
                    <a:bodyPr/>
                    <a:lstStyle/>
                    <a:p>
                      <a:pPr algn="ctr"/>
                      <a:r>
                        <a:rPr lang="fr-FR" dirty="0" smtClean="0">
                          <a:solidFill>
                            <a:schemeClr val="accent6">
                              <a:lumMod val="75000"/>
                            </a:schemeClr>
                          </a:solidFill>
                        </a:rPr>
                        <a:t>i</a:t>
                      </a:r>
                      <a:endParaRPr lang="fr-FR" dirty="0">
                        <a:solidFill>
                          <a:schemeClr val="accent6">
                            <a:lumMod val="75000"/>
                          </a:schemeClr>
                        </a:solidFill>
                      </a:endParaRPr>
                    </a:p>
                  </a:txBody>
                  <a:tcPr anchor="ctr"/>
                </a:tc>
                <a:tc>
                  <a:txBody>
                    <a:bodyPr/>
                    <a:lstStyle/>
                    <a:p>
                      <a:pPr algn="ctr"/>
                      <a:r>
                        <a:rPr lang="fr-FR" dirty="0" smtClean="0">
                          <a:solidFill>
                            <a:srgbClr val="0070C0"/>
                          </a:solidFill>
                        </a:rPr>
                        <a:t>d</a:t>
                      </a:r>
                      <a:endParaRPr lang="fr-FR" dirty="0">
                        <a:solidFill>
                          <a:srgbClr val="0070C0"/>
                        </a:solidFill>
                      </a:endParaRPr>
                    </a:p>
                  </a:txBody>
                  <a:tcPr anchor="ctr"/>
                </a:tc>
                <a:tc>
                  <a:txBody>
                    <a:bodyPr/>
                    <a:lstStyle/>
                    <a:p>
                      <a:pPr algn="ctr"/>
                      <a:r>
                        <a:rPr lang="fr-FR" dirty="0" smtClean="0">
                          <a:solidFill>
                            <a:schemeClr val="accent2">
                              <a:lumMod val="75000"/>
                            </a:schemeClr>
                          </a:solidFill>
                        </a:rPr>
                        <a:t>e</a:t>
                      </a:r>
                      <a:endParaRPr lang="fr-FR" dirty="0">
                        <a:solidFill>
                          <a:schemeClr val="accent2">
                            <a:lumMod val="75000"/>
                          </a:schemeClr>
                        </a:solidFill>
                      </a:endParaRPr>
                    </a:p>
                  </a:txBody>
                  <a:tcPr anchor="ctr"/>
                </a:tc>
                <a:tc>
                  <a:txBody>
                    <a:bodyPr/>
                    <a:lstStyle/>
                    <a:p>
                      <a:pPr algn="ctr"/>
                      <a:r>
                        <a:rPr lang="fr-FR" dirty="0" smtClean="0">
                          <a:solidFill>
                            <a:schemeClr val="tx1"/>
                          </a:solidFill>
                        </a:rPr>
                        <a:t>n</a:t>
                      </a:r>
                      <a:endParaRPr lang="fr-FR" dirty="0">
                        <a:solidFill>
                          <a:schemeClr val="tx1"/>
                        </a:solidFill>
                      </a:endParaRPr>
                    </a:p>
                  </a:txBody>
                  <a:tcPr anchor="ctr"/>
                </a:tc>
              </a:tr>
              <a:tr h="0">
                <a:tc>
                  <a:txBody>
                    <a:bodyPr/>
                    <a:lstStyle/>
                    <a:p>
                      <a:pPr algn="ctr"/>
                      <a:r>
                        <a:rPr lang="fr-FR" dirty="0" smtClean="0">
                          <a:solidFill>
                            <a:srgbClr val="FF0000"/>
                          </a:solidFill>
                        </a:rPr>
                        <a:t>t</a:t>
                      </a:r>
                      <a:endParaRPr lang="fr-FR" dirty="0">
                        <a:solidFill>
                          <a:srgbClr val="FF0000"/>
                        </a:solidFill>
                      </a:endParaRPr>
                    </a:p>
                  </a:txBody>
                  <a:tcPr anchor="ctr"/>
                </a:tc>
                <a:tc>
                  <a:txBody>
                    <a:bodyPr/>
                    <a:lstStyle/>
                    <a:p>
                      <a:pPr algn="ctr"/>
                      <a:r>
                        <a:rPr lang="fr-FR" dirty="0" smtClean="0">
                          <a:solidFill>
                            <a:schemeClr val="accent6">
                              <a:lumMod val="75000"/>
                            </a:schemeClr>
                          </a:solidFill>
                        </a:rPr>
                        <a:t>i</a:t>
                      </a:r>
                      <a:endParaRPr lang="fr-FR" dirty="0">
                        <a:solidFill>
                          <a:schemeClr val="accent6">
                            <a:lumMod val="75000"/>
                          </a:schemeClr>
                        </a:solidFill>
                      </a:endParaRPr>
                    </a:p>
                  </a:txBody>
                  <a:tcPr anchor="ctr"/>
                </a:tc>
                <a:tc>
                  <a:txBody>
                    <a:bodyPr/>
                    <a:lstStyle/>
                    <a:p>
                      <a:pPr algn="ctr"/>
                      <a:r>
                        <a:rPr lang="fr-FR" dirty="0" smtClean="0">
                          <a:solidFill>
                            <a:srgbClr val="0070C0"/>
                          </a:solidFill>
                        </a:rPr>
                        <a:t>e</a:t>
                      </a:r>
                      <a:endParaRPr lang="fr-FR" dirty="0">
                        <a:solidFill>
                          <a:srgbClr val="0070C0"/>
                        </a:solidFill>
                      </a:endParaRPr>
                    </a:p>
                  </a:txBody>
                  <a:tcPr anchor="ctr"/>
                </a:tc>
                <a:tc>
                  <a:txBody>
                    <a:bodyPr/>
                    <a:lstStyle/>
                    <a:p>
                      <a:pPr algn="ctr"/>
                      <a:r>
                        <a:rPr lang="fr-FR" dirty="0" smtClean="0">
                          <a:solidFill>
                            <a:schemeClr val="accent2">
                              <a:lumMod val="75000"/>
                            </a:schemeClr>
                          </a:solidFill>
                        </a:rPr>
                        <a:t>l</a:t>
                      </a:r>
                      <a:endParaRPr lang="fr-FR" dirty="0">
                        <a:solidFill>
                          <a:schemeClr val="accent2">
                            <a:lumMod val="75000"/>
                          </a:schemeClr>
                        </a:solidFill>
                      </a:endParaRPr>
                    </a:p>
                  </a:txBody>
                  <a:tcPr anchor="ctr"/>
                </a:tc>
                <a:tc>
                  <a:txBody>
                    <a:bodyPr/>
                    <a:lstStyle/>
                    <a:p>
                      <a:pPr algn="ctr"/>
                      <a:endParaRPr lang="fr-FR" dirty="0"/>
                    </a:p>
                  </a:txBody>
                  <a:tcPr anchor="ctr"/>
                </a:tc>
              </a:tr>
            </a:tbl>
          </a:graphicData>
        </a:graphic>
      </p:graphicFrame>
      <p:sp>
        <p:nvSpPr>
          <p:cNvPr id="14" name="Rectangle 13"/>
          <p:cNvSpPr/>
          <p:nvPr/>
        </p:nvSpPr>
        <p:spPr>
          <a:xfrm>
            <a:off x="8981951" y="6499548"/>
            <a:ext cx="2673552" cy="369332"/>
          </a:xfrm>
          <a:prstGeom prst="rect">
            <a:avLst/>
          </a:prstGeom>
        </p:spPr>
        <p:txBody>
          <a:bodyPr wrap="none">
            <a:spAutoFit/>
          </a:bodyPr>
          <a:lstStyle/>
          <a:p>
            <a:r>
              <a:rPr lang="en-US" b="1" dirty="0" smtClean="0"/>
              <a:t>M = </a:t>
            </a:r>
            <a:r>
              <a:rPr lang="en-US" b="1" dirty="0" smtClean="0">
                <a:solidFill>
                  <a:srgbClr val="FF0000"/>
                </a:solidFill>
              </a:rPr>
              <a:t>m</a:t>
            </a:r>
            <a:r>
              <a:rPr lang="en-US" b="1" dirty="0" smtClean="0">
                <a:solidFill>
                  <a:schemeClr val="accent6">
                    <a:lumMod val="75000"/>
                  </a:schemeClr>
                </a:solidFill>
              </a:rPr>
              <a:t>e</a:t>
            </a:r>
            <a:r>
              <a:rPr lang="en-US" b="1" dirty="0" smtClean="0">
                <a:solidFill>
                  <a:srgbClr val="0070C0"/>
                </a:solidFill>
              </a:rPr>
              <a:t>s</a:t>
            </a:r>
            <a:r>
              <a:rPr lang="en-US" b="1" dirty="0" smtClean="0">
                <a:solidFill>
                  <a:schemeClr val="accent2">
                    <a:lumMod val="75000"/>
                  </a:schemeClr>
                </a:solidFill>
              </a:rPr>
              <a:t>s</a:t>
            </a:r>
            <a:r>
              <a:rPr lang="en-US" b="1" dirty="0" smtClean="0"/>
              <a:t>a</a:t>
            </a:r>
            <a:r>
              <a:rPr lang="en-US" b="1" dirty="0" smtClean="0">
                <a:solidFill>
                  <a:srgbClr val="FF0000"/>
                </a:solidFill>
              </a:rPr>
              <a:t>g</a:t>
            </a:r>
            <a:r>
              <a:rPr lang="en-US" b="1" dirty="0" smtClean="0">
                <a:solidFill>
                  <a:schemeClr val="accent6">
                    <a:lumMod val="75000"/>
                  </a:schemeClr>
                </a:solidFill>
              </a:rPr>
              <a:t>e</a:t>
            </a:r>
            <a:r>
              <a:rPr lang="en-US" b="1" dirty="0" smtClean="0"/>
              <a:t> </a:t>
            </a:r>
            <a:r>
              <a:rPr lang="fr-FR" b="1" dirty="0">
                <a:solidFill>
                  <a:srgbClr val="0070C0"/>
                </a:solidFill>
              </a:rPr>
              <a:t>c</a:t>
            </a:r>
            <a:r>
              <a:rPr lang="fr-FR" b="1" dirty="0">
                <a:solidFill>
                  <a:schemeClr val="accent2">
                    <a:lumMod val="75000"/>
                  </a:schemeClr>
                </a:solidFill>
              </a:rPr>
              <a:t>o</a:t>
            </a:r>
            <a:r>
              <a:rPr lang="fr-FR" b="1" dirty="0"/>
              <a:t>n</a:t>
            </a:r>
            <a:r>
              <a:rPr lang="fr-FR" b="1" dirty="0">
                <a:solidFill>
                  <a:srgbClr val="FF0000"/>
                </a:solidFill>
              </a:rPr>
              <a:t>f</a:t>
            </a:r>
            <a:r>
              <a:rPr lang="fr-FR" b="1" dirty="0">
                <a:solidFill>
                  <a:schemeClr val="accent6">
                    <a:lumMod val="75000"/>
                  </a:schemeClr>
                </a:solidFill>
              </a:rPr>
              <a:t>i</a:t>
            </a:r>
            <a:r>
              <a:rPr lang="fr-FR" b="1" dirty="0">
                <a:solidFill>
                  <a:srgbClr val="0070C0"/>
                </a:solidFill>
              </a:rPr>
              <a:t>d</a:t>
            </a:r>
            <a:r>
              <a:rPr lang="fr-FR" b="1" dirty="0">
                <a:solidFill>
                  <a:schemeClr val="accent2">
                    <a:lumMod val="75000"/>
                  </a:schemeClr>
                </a:solidFill>
              </a:rPr>
              <a:t>e</a:t>
            </a:r>
            <a:r>
              <a:rPr lang="fr-FR" b="1" dirty="0"/>
              <a:t>n</a:t>
            </a:r>
            <a:r>
              <a:rPr lang="fr-FR" b="1" dirty="0">
                <a:solidFill>
                  <a:srgbClr val="FF0000"/>
                </a:solidFill>
              </a:rPr>
              <a:t>t</a:t>
            </a:r>
            <a:r>
              <a:rPr lang="fr-FR" b="1" dirty="0">
                <a:solidFill>
                  <a:schemeClr val="accent6">
                    <a:lumMod val="75000"/>
                  </a:schemeClr>
                </a:solidFill>
              </a:rPr>
              <a:t>i</a:t>
            </a:r>
            <a:r>
              <a:rPr lang="fr-FR" b="1" dirty="0">
                <a:solidFill>
                  <a:srgbClr val="0070C0"/>
                </a:solidFill>
              </a:rPr>
              <a:t>e</a:t>
            </a:r>
            <a:r>
              <a:rPr lang="fr-FR" b="1" dirty="0">
                <a:solidFill>
                  <a:schemeClr val="accent2">
                    <a:lumMod val="75000"/>
                  </a:schemeClr>
                </a:solidFill>
              </a:rPr>
              <a:t>l</a:t>
            </a:r>
            <a:r>
              <a:rPr lang="en-US" b="1" dirty="0"/>
              <a:t> </a:t>
            </a:r>
            <a:endParaRPr lang="fr-FR" dirty="0"/>
          </a:p>
        </p:txBody>
      </p:sp>
    </p:spTree>
    <p:extLst>
      <p:ext uri="{BB962C8B-B14F-4D97-AF65-F5344CB8AC3E}">
        <p14:creationId xmlns:p14="http://schemas.microsoft.com/office/powerpoint/2010/main" val="986831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normAutofit fontScale="90000"/>
          </a:bodyPr>
          <a:lstStyle/>
          <a:p>
            <a:r>
              <a:rPr lang="fr-FR" dirty="0"/>
              <a:t>Chiffrement par transposition : </a:t>
            </a:r>
            <a:r>
              <a:rPr lang="fr-FR" dirty="0" smtClean="0"/>
              <a:t>Keyword </a:t>
            </a:r>
            <a:r>
              <a:rPr lang="fr-FR" dirty="0" err="1" smtClean="0"/>
              <a:t>Columnar</a:t>
            </a:r>
            <a:endParaRPr lang="fr-FR" dirty="0"/>
          </a:p>
        </p:txBody>
      </p:sp>
      <p:sp>
        <p:nvSpPr>
          <p:cNvPr id="3" name="Espace réservé du contenu 2"/>
          <p:cNvSpPr>
            <a:spLocks noGrp="1"/>
          </p:cNvSpPr>
          <p:nvPr>
            <p:ph idx="1"/>
          </p:nvPr>
        </p:nvSpPr>
        <p:spPr>
          <a:xfrm>
            <a:off x="289560" y="805752"/>
            <a:ext cx="11064240" cy="6052248"/>
          </a:xfrm>
        </p:spPr>
        <p:txBody>
          <a:bodyPr>
            <a:normAutofit fontScale="92500" lnSpcReduction="20000"/>
          </a:bodyPr>
          <a:lstStyle/>
          <a:p>
            <a:r>
              <a:rPr lang="fr-FR" dirty="0" smtClean="0">
                <a:sym typeface="Wingdings" panose="05000000000000000000" pitchFamily="2" charset="2"/>
              </a:rPr>
              <a:t>Pour renforcer la sécurité de </a:t>
            </a:r>
            <a:r>
              <a:rPr lang="fr-FR" dirty="0" err="1"/>
              <a:t>Columnar</a:t>
            </a:r>
            <a:r>
              <a:rPr lang="fr-FR" dirty="0" smtClean="0">
                <a:sym typeface="Wingdings" panose="05000000000000000000" pitchFamily="2" charset="2"/>
              </a:rPr>
              <a:t>, il est possible de permuter l’ordre des colonnes </a:t>
            </a:r>
          </a:p>
          <a:p>
            <a:pPr lvl="1"/>
            <a:r>
              <a:rPr lang="fr-FR" dirty="0" smtClean="0">
                <a:sym typeface="Wingdings" panose="05000000000000000000" pitchFamily="2" charset="2"/>
              </a:rPr>
              <a:t>cet ordre devient la clé de chiffrement.</a:t>
            </a:r>
          </a:p>
          <a:p>
            <a:r>
              <a:rPr lang="fr-FR" dirty="0">
                <a:sym typeface="Wingdings" panose="05000000000000000000" pitchFamily="2" charset="2"/>
              </a:rPr>
              <a:t>L'ordre de transcription des colonnes est déterminé par l'ordre alphabétique des lettres du mot-clé. </a:t>
            </a:r>
            <a:endParaRPr lang="fr-FR" dirty="0" smtClean="0">
              <a:sym typeface="Wingdings" panose="05000000000000000000" pitchFamily="2" charset="2"/>
            </a:endParaRPr>
          </a:p>
          <a:p>
            <a:pPr lvl="1"/>
            <a:r>
              <a:rPr lang="fr-FR" dirty="0" smtClean="0">
                <a:sym typeface="Wingdings" panose="05000000000000000000" pitchFamily="2" charset="2"/>
              </a:rPr>
              <a:t>S'il </a:t>
            </a:r>
            <a:r>
              <a:rPr lang="fr-FR" dirty="0">
                <a:sym typeface="Wingdings" panose="05000000000000000000" pitchFamily="2" charset="2"/>
              </a:rPr>
              <a:t>y a des lettres répétées dans le mot-clé, les colonnes correspondant à ces lettres sont transcrites dans l'ordre de gauche à droite.</a:t>
            </a:r>
          </a:p>
          <a:p>
            <a:r>
              <a:rPr lang="fr-FR" dirty="0" smtClean="0">
                <a:sym typeface="Wingdings" panose="05000000000000000000" pitchFamily="2" charset="2"/>
              </a:rPr>
              <a:t>Exemple : </a:t>
            </a:r>
          </a:p>
          <a:p>
            <a:pPr lvl="1"/>
            <a:r>
              <a:rPr lang="fr-FR" dirty="0" smtClean="0">
                <a:sym typeface="Wingdings" panose="05000000000000000000" pitchFamily="2" charset="2"/>
              </a:rPr>
              <a:t>M = un message confidentiel</a:t>
            </a:r>
          </a:p>
          <a:p>
            <a:pPr lvl="1"/>
            <a:r>
              <a:rPr lang="fr-FR" dirty="0" smtClean="0">
                <a:sym typeface="Wingdings" panose="05000000000000000000" pitchFamily="2" charset="2"/>
              </a:rPr>
              <a:t>Clé = SECU</a:t>
            </a:r>
          </a:p>
          <a:p>
            <a:pPr lvl="1"/>
            <a:endParaRPr lang="fr-FR" dirty="0">
              <a:sym typeface="Wingdings" panose="05000000000000000000" pitchFamily="2" charset="2"/>
            </a:endParaRPr>
          </a:p>
          <a:p>
            <a:pPr lvl="1"/>
            <a:endParaRPr lang="fr-FR" dirty="0" smtClean="0">
              <a:sym typeface="Wingdings" panose="05000000000000000000" pitchFamily="2" charset="2"/>
            </a:endParaRPr>
          </a:p>
          <a:p>
            <a:pPr lvl="1"/>
            <a:endParaRPr lang="fr-FR" dirty="0">
              <a:sym typeface="Wingdings" panose="05000000000000000000" pitchFamily="2" charset="2"/>
            </a:endParaRPr>
          </a:p>
          <a:p>
            <a:pPr lvl="1"/>
            <a:endParaRPr lang="fr-FR" dirty="0" smtClean="0">
              <a:sym typeface="Wingdings" panose="05000000000000000000" pitchFamily="2" charset="2"/>
            </a:endParaRPr>
          </a:p>
          <a:p>
            <a:pPr lvl="1"/>
            <a:endParaRPr lang="fr-FR" dirty="0">
              <a:sym typeface="Wingdings" panose="05000000000000000000" pitchFamily="2" charset="2"/>
            </a:endParaRPr>
          </a:p>
          <a:p>
            <a:pPr lvl="1"/>
            <a:endParaRPr lang="fr-FR" dirty="0" smtClean="0">
              <a:sym typeface="Wingdings" panose="05000000000000000000" pitchFamily="2" charset="2"/>
            </a:endParaRPr>
          </a:p>
          <a:p>
            <a:pPr lvl="1"/>
            <a:endParaRPr lang="fr-FR" dirty="0">
              <a:sym typeface="Wingdings" panose="05000000000000000000" pitchFamily="2" charset="2"/>
            </a:endParaRPr>
          </a:p>
          <a:p>
            <a:pPr lvl="1"/>
            <a:endParaRPr lang="fr-FR" dirty="0" smtClean="0">
              <a:sym typeface="Wingdings" panose="05000000000000000000" pitchFamily="2" charset="2"/>
            </a:endParaRPr>
          </a:p>
          <a:p>
            <a:pPr lvl="1"/>
            <a:r>
              <a:rPr lang="fr-FR" dirty="0">
                <a:sym typeface="Wingdings" panose="05000000000000000000" pitchFamily="2" charset="2"/>
              </a:rPr>
              <a:t>c</a:t>
            </a:r>
            <a:r>
              <a:rPr lang="fr-FR" dirty="0" smtClean="0">
                <a:sym typeface="Wingdings" panose="05000000000000000000" pitchFamily="2" charset="2"/>
              </a:rPr>
              <a:t> = </a:t>
            </a:r>
            <a:r>
              <a:rPr lang="fr-FR" dirty="0" smtClean="0">
                <a:solidFill>
                  <a:srgbClr val="FF0000"/>
                </a:solidFill>
                <a:sym typeface="Wingdings" panose="05000000000000000000" pitchFamily="2" charset="2"/>
              </a:rPr>
              <a:t>MAEFNL</a:t>
            </a:r>
            <a:r>
              <a:rPr lang="fr-FR" dirty="0" smtClean="0">
                <a:sym typeface="Wingdings" panose="05000000000000000000" pitchFamily="2" charset="2"/>
              </a:rPr>
              <a:t> </a:t>
            </a:r>
            <a:r>
              <a:rPr lang="fr-FR" dirty="0" smtClean="0">
                <a:solidFill>
                  <a:srgbClr val="FFC000"/>
                </a:solidFill>
                <a:sym typeface="Wingdings" panose="05000000000000000000" pitchFamily="2" charset="2"/>
              </a:rPr>
              <a:t>NSGNEE</a:t>
            </a:r>
            <a:r>
              <a:rPr lang="fr-FR" dirty="0" smtClean="0">
                <a:sym typeface="Wingdings" panose="05000000000000000000" pitchFamily="2" charset="2"/>
              </a:rPr>
              <a:t> </a:t>
            </a:r>
            <a:r>
              <a:rPr lang="fr-FR" dirty="0" smtClean="0">
                <a:solidFill>
                  <a:srgbClr val="0070C0"/>
                </a:solidFill>
                <a:sym typeface="Wingdings" panose="05000000000000000000" pitchFamily="2" charset="2"/>
              </a:rPr>
              <a:t>USEODI</a:t>
            </a:r>
            <a:r>
              <a:rPr lang="fr-FR" dirty="0" smtClean="0">
                <a:sym typeface="Wingdings" panose="05000000000000000000" pitchFamily="2" charset="2"/>
              </a:rPr>
              <a:t> EGCIT</a:t>
            </a:r>
          </a:p>
          <a:p>
            <a:pPr marL="0" indent="0">
              <a:buNone/>
            </a:pPr>
            <a:endParaRPr lang="fr-FR" dirty="0">
              <a:sym typeface="Wingdings" panose="05000000000000000000" pitchFamily="2" charset="2"/>
            </a:endParaRPr>
          </a:p>
          <a:p>
            <a:endParaRPr lang="fr-FR" dirty="0" smtClean="0">
              <a:sym typeface="Wingdings" panose="05000000000000000000" pitchFamily="2" charset="2"/>
            </a:endParaRPr>
          </a:p>
        </p:txBody>
      </p:sp>
      <p:graphicFrame>
        <p:nvGraphicFramePr>
          <p:cNvPr id="4" name="Tableau 3"/>
          <p:cNvGraphicFramePr>
            <a:graphicFrameLocks noGrp="1"/>
          </p:cNvGraphicFramePr>
          <p:nvPr>
            <p:extLst>
              <p:ext uri="{D42A27DB-BD31-4B8C-83A1-F6EECF244321}">
                <p14:modId xmlns:p14="http://schemas.microsoft.com/office/powerpoint/2010/main" val="1539082810"/>
              </p:ext>
            </p:extLst>
          </p:nvPr>
        </p:nvGraphicFramePr>
        <p:xfrm>
          <a:off x="5932715" y="3310527"/>
          <a:ext cx="2296885" cy="2926080"/>
        </p:xfrm>
        <a:graphic>
          <a:graphicData uri="http://schemas.openxmlformats.org/drawingml/2006/table">
            <a:tbl>
              <a:tblPr>
                <a:tableStyleId>{073A0DAA-6AF3-43AB-8588-CEC1D06C72B9}</a:tableStyleId>
              </a:tblPr>
              <a:tblGrid>
                <a:gridCol w="522513"/>
                <a:gridCol w="396241"/>
                <a:gridCol w="459377"/>
                <a:gridCol w="459377"/>
                <a:gridCol w="459377"/>
              </a:tblGrid>
              <a:tr h="274921">
                <a:tc>
                  <a:txBody>
                    <a:bodyPr/>
                    <a:lstStyle/>
                    <a:p>
                      <a:r>
                        <a:rPr lang="fr-FR" dirty="0" smtClean="0"/>
                        <a:t>Clé</a:t>
                      </a:r>
                      <a:endParaRPr lang="fr-FR" dirty="0"/>
                    </a:p>
                  </a:txBody>
                  <a:tcPr anchor="ctr"/>
                </a:tc>
                <a:tc>
                  <a:txBody>
                    <a:bodyPr/>
                    <a:lstStyle/>
                    <a:p>
                      <a:pPr algn="ctr"/>
                      <a:r>
                        <a:rPr lang="fr-FR" dirty="0" smtClean="0">
                          <a:solidFill>
                            <a:schemeClr val="tx1"/>
                          </a:solidFill>
                        </a:rPr>
                        <a:t>S</a:t>
                      </a:r>
                      <a:endParaRPr lang="fr-FR" dirty="0">
                        <a:solidFill>
                          <a:schemeClr val="tx1"/>
                        </a:solidFill>
                      </a:endParaRPr>
                    </a:p>
                  </a:txBody>
                  <a:tcPr anchor="ctr"/>
                </a:tc>
                <a:tc>
                  <a:txBody>
                    <a:bodyPr/>
                    <a:lstStyle/>
                    <a:p>
                      <a:pPr algn="ctr"/>
                      <a:r>
                        <a:rPr lang="fr-FR" dirty="0" smtClean="0">
                          <a:solidFill>
                            <a:schemeClr val="tx1"/>
                          </a:solidFill>
                        </a:rPr>
                        <a:t>E</a:t>
                      </a:r>
                      <a:endParaRPr lang="fr-FR" dirty="0">
                        <a:solidFill>
                          <a:schemeClr val="tx1"/>
                        </a:solidFill>
                      </a:endParaRPr>
                    </a:p>
                  </a:txBody>
                  <a:tcPr anchor="ctr"/>
                </a:tc>
                <a:tc>
                  <a:txBody>
                    <a:bodyPr/>
                    <a:lstStyle/>
                    <a:p>
                      <a:pPr algn="ctr"/>
                      <a:r>
                        <a:rPr lang="fr-FR" dirty="0" smtClean="0">
                          <a:solidFill>
                            <a:schemeClr val="tx1"/>
                          </a:solidFill>
                        </a:rPr>
                        <a:t>C</a:t>
                      </a:r>
                      <a:endParaRPr lang="fr-FR" dirty="0">
                        <a:solidFill>
                          <a:schemeClr val="tx1"/>
                        </a:solidFill>
                      </a:endParaRPr>
                    </a:p>
                  </a:txBody>
                  <a:tcPr anchor="ctr"/>
                </a:tc>
                <a:tc>
                  <a:txBody>
                    <a:bodyPr/>
                    <a:lstStyle/>
                    <a:p>
                      <a:pPr algn="ctr"/>
                      <a:r>
                        <a:rPr lang="fr-FR" dirty="0" smtClean="0">
                          <a:solidFill>
                            <a:schemeClr val="tx1"/>
                          </a:solidFill>
                        </a:rPr>
                        <a:t>U</a:t>
                      </a:r>
                      <a:endParaRPr lang="fr-FR" dirty="0">
                        <a:solidFill>
                          <a:schemeClr val="tx1"/>
                        </a:solidFill>
                      </a:endParaRPr>
                    </a:p>
                  </a:txBody>
                  <a:tcPr anchor="ctr"/>
                </a:tc>
              </a:tr>
              <a:tr h="274921">
                <a:tc rowSpan="2">
                  <a:txBody>
                    <a:bodyPr/>
                    <a:lstStyle/>
                    <a:p>
                      <a:endParaRPr lang="fr-FR" dirty="0"/>
                    </a:p>
                  </a:txBody>
                  <a:tcPr anchor="ctr">
                    <a:noFill/>
                  </a:tcPr>
                </a:tc>
                <a:tc>
                  <a:txBody>
                    <a:bodyPr/>
                    <a:lstStyle/>
                    <a:p>
                      <a:pPr algn="ctr"/>
                      <a:r>
                        <a:rPr lang="fr-FR" dirty="0" smtClean="0">
                          <a:solidFill>
                            <a:schemeClr val="tx1"/>
                          </a:solidFill>
                        </a:rPr>
                        <a:t>3</a:t>
                      </a:r>
                      <a:endParaRPr lang="fr-FR" dirty="0">
                        <a:solidFill>
                          <a:schemeClr val="tx1"/>
                        </a:solidFill>
                      </a:endParaRPr>
                    </a:p>
                  </a:txBody>
                  <a:tcPr anchor="ctr">
                    <a:lnB w="12700" cap="flat" cmpd="sng" algn="ctr">
                      <a:solidFill>
                        <a:schemeClr val="tx1"/>
                      </a:solidFill>
                      <a:prstDash val="sysDash"/>
                      <a:round/>
                      <a:headEnd type="none" w="med" len="med"/>
                      <a:tailEnd type="none" w="med" len="med"/>
                    </a:lnB>
                  </a:tcPr>
                </a:tc>
                <a:tc>
                  <a:txBody>
                    <a:bodyPr/>
                    <a:lstStyle/>
                    <a:p>
                      <a:pPr algn="ctr"/>
                      <a:r>
                        <a:rPr lang="fr-FR" dirty="0" smtClean="0">
                          <a:solidFill>
                            <a:schemeClr val="tx1"/>
                          </a:solidFill>
                        </a:rPr>
                        <a:t>2</a:t>
                      </a:r>
                      <a:endParaRPr lang="fr-FR" dirty="0">
                        <a:solidFill>
                          <a:schemeClr val="tx1"/>
                        </a:solidFill>
                      </a:endParaRPr>
                    </a:p>
                  </a:txBody>
                  <a:tcPr anchor="ctr">
                    <a:lnB w="12700" cap="flat" cmpd="sng" algn="ctr">
                      <a:solidFill>
                        <a:schemeClr val="tx1"/>
                      </a:solidFill>
                      <a:prstDash val="sysDash"/>
                      <a:round/>
                      <a:headEnd type="none" w="med" len="med"/>
                      <a:tailEnd type="none" w="med" len="med"/>
                    </a:lnB>
                  </a:tcPr>
                </a:tc>
                <a:tc>
                  <a:txBody>
                    <a:bodyPr/>
                    <a:lstStyle/>
                    <a:p>
                      <a:pPr algn="ctr"/>
                      <a:r>
                        <a:rPr lang="fr-FR" dirty="0" smtClean="0">
                          <a:solidFill>
                            <a:schemeClr val="tx1"/>
                          </a:solidFill>
                        </a:rPr>
                        <a:t>1</a:t>
                      </a:r>
                      <a:endParaRPr lang="fr-FR" dirty="0">
                        <a:solidFill>
                          <a:schemeClr val="tx1"/>
                        </a:solidFill>
                      </a:endParaRPr>
                    </a:p>
                  </a:txBody>
                  <a:tcPr anchor="ctr">
                    <a:lnB w="12700" cap="flat" cmpd="sng" algn="ctr">
                      <a:solidFill>
                        <a:schemeClr val="tx1"/>
                      </a:solidFill>
                      <a:prstDash val="sysDash"/>
                      <a:round/>
                      <a:headEnd type="none" w="med" len="med"/>
                      <a:tailEnd type="none" w="med" len="med"/>
                    </a:lnB>
                  </a:tcPr>
                </a:tc>
                <a:tc>
                  <a:txBody>
                    <a:bodyPr/>
                    <a:lstStyle/>
                    <a:p>
                      <a:pPr algn="ctr"/>
                      <a:r>
                        <a:rPr lang="fr-FR" dirty="0" smtClean="0">
                          <a:solidFill>
                            <a:schemeClr val="tx1"/>
                          </a:solidFill>
                        </a:rPr>
                        <a:t>4</a:t>
                      </a:r>
                      <a:endParaRPr lang="fr-FR" dirty="0">
                        <a:solidFill>
                          <a:schemeClr val="tx1"/>
                        </a:solidFill>
                      </a:endParaRPr>
                    </a:p>
                  </a:txBody>
                  <a:tcPr anchor="ctr">
                    <a:lnB w="12700" cap="flat" cmpd="sng" algn="ctr">
                      <a:solidFill>
                        <a:schemeClr val="tx1"/>
                      </a:solidFill>
                      <a:prstDash val="sysDash"/>
                      <a:round/>
                      <a:headEnd type="none" w="med" len="med"/>
                      <a:tailEnd type="none" w="med" len="med"/>
                    </a:lnB>
                  </a:tcPr>
                </a:tc>
              </a:tr>
              <a:tr h="274921">
                <a:tc vMerge="1">
                  <a:txBody>
                    <a:bodyPr/>
                    <a:lstStyle/>
                    <a:p>
                      <a:endParaRPr lang="fr-FR" dirty="0"/>
                    </a:p>
                  </a:txBody>
                  <a:tcPr anchor="ctr">
                    <a:lnT w="12700" cap="flat" cmpd="sng" algn="ctr">
                      <a:solidFill>
                        <a:schemeClr val="tx1"/>
                      </a:solidFill>
                      <a:prstDash val="sysDash"/>
                      <a:round/>
                      <a:headEnd type="none" w="med" len="med"/>
                      <a:tailEnd type="none" w="med" len="med"/>
                    </a:lnT>
                    <a:noFill/>
                  </a:tcPr>
                </a:tc>
                <a:tc>
                  <a:txBody>
                    <a:bodyPr/>
                    <a:lstStyle/>
                    <a:p>
                      <a:pPr algn="ctr"/>
                      <a:r>
                        <a:rPr lang="fr-FR" dirty="0" smtClean="0">
                          <a:solidFill>
                            <a:srgbClr val="FF0000"/>
                          </a:solidFill>
                        </a:rPr>
                        <a:t>U</a:t>
                      </a:r>
                      <a:endParaRPr lang="fr-FR" dirty="0">
                        <a:solidFill>
                          <a:srgbClr val="FF0000"/>
                        </a:solidFill>
                      </a:endParaRPr>
                    </a:p>
                  </a:txBody>
                  <a:tcPr anchor="ctr">
                    <a:lnT w="12700" cap="flat" cmpd="sng" algn="ctr">
                      <a:solidFill>
                        <a:schemeClr val="tx1"/>
                      </a:solidFill>
                      <a:prstDash val="sysDash"/>
                      <a:round/>
                      <a:headEnd type="none" w="med" len="med"/>
                      <a:tailEnd type="none" w="med" len="med"/>
                    </a:lnT>
                  </a:tcPr>
                </a:tc>
                <a:tc>
                  <a:txBody>
                    <a:bodyPr/>
                    <a:lstStyle/>
                    <a:p>
                      <a:pPr algn="ctr"/>
                      <a:r>
                        <a:rPr lang="fr-FR" dirty="0" smtClean="0">
                          <a:solidFill>
                            <a:srgbClr val="FFC000"/>
                          </a:solidFill>
                        </a:rPr>
                        <a:t>N</a:t>
                      </a:r>
                      <a:endParaRPr lang="fr-FR" dirty="0">
                        <a:solidFill>
                          <a:srgbClr val="FFC000"/>
                        </a:solidFill>
                      </a:endParaRPr>
                    </a:p>
                  </a:txBody>
                  <a:tcPr anchor="ctr">
                    <a:lnT w="12700" cap="flat" cmpd="sng" algn="ctr">
                      <a:solidFill>
                        <a:schemeClr val="tx1"/>
                      </a:solidFill>
                      <a:prstDash val="sysDash"/>
                      <a:round/>
                      <a:headEnd type="none" w="med" len="med"/>
                      <a:tailEnd type="none" w="med" len="med"/>
                    </a:lnT>
                  </a:tcPr>
                </a:tc>
                <a:tc>
                  <a:txBody>
                    <a:bodyPr/>
                    <a:lstStyle/>
                    <a:p>
                      <a:pPr algn="ctr"/>
                      <a:r>
                        <a:rPr lang="fr-FR" dirty="0" smtClean="0">
                          <a:solidFill>
                            <a:srgbClr val="0070C0"/>
                          </a:solidFill>
                        </a:rPr>
                        <a:t>M</a:t>
                      </a:r>
                      <a:endParaRPr lang="fr-FR" dirty="0">
                        <a:solidFill>
                          <a:srgbClr val="0070C0"/>
                        </a:solidFill>
                      </a:endParaRPr>
                    </a:p>
                  </a:txBody>
                  <a:tcPr anchor="ctr">
                    <a:lnT w="12700" cap="flat" cmpd="sng" algn="ctr">
                      <a:solidFill>
                        <a:schemeClr val="tx1"/>
                      </a:solidFill>
                      <a:prstDash val="sysDash"/>
                      <a:round/>
                      <a:headEnd type="none" w="med" len="med"/>
                      <a:tailEnd type="none" w="med" len="med"/>
                    </a:lnT>
                  </a:tcPr>
                </a:tc>
                <a:tc>
                  <a:txBody>
                    <a:bodyPr/>
                    <a:lstStyle/>
                    <a:p>
                      <a:pPr algn="ctr"/>
                      <a:r>
                        <a:rPr lang="fr-FR" dirty="0" smtClean="0">
                          <a:solidFill>
                            <a:schemeClr val="tx1"/>
                          </a:solidFill>
                        </a:rPr>
                        <a:t>E</a:t>
                      </a:r>
                      <a:endParaRPr lang="fr-FR" dirty="0">
                        <a:solidFill>
                          <a:schemeClr val="tx1"/>
                        </a:solidFill>
                      </a:endParaRPr>
                    </a:p>
                  </a:txBody>
                  <a:tcPr anchor="ctr">
                    <a:lnT w="12700" cap="flat" cmpd="sng" algn="ctr">
                      <a:solidFill>
                        <a:schemeClr val="tx1"/>
                      </a:solidFill>
                      <a:prstDash val="sysDash"/>
                      <a:round/>
                      <a:headEnd type="none" w="med" len="med"/>
                      <a:tailEnd type="none" w="med" len="med"/>
                    </a:lnT>
                  </a:tcPr>
                </a:tc>
              </a:tr>
              <a:tr h="274921">
                <a:tc>
                  <a:txBody>
                    <a:bodyPr/>
                    <a:lstStyle/>
                    <a:p>
                      <a:endParaRPr lang="fr-FR" dirty="0"/>
                    </a:p>
                  </a:txBody>
                  <a:tcPr anchor="ctr">
                    <a:noFill/>
                  </a:tcPr>
                </a:tc>
                <a:tc>
                  <a:txBody>
                    <a:bodyPr/>
                    <a:lstStyle/>
                    <a:p>
                      <a:pPr algn="ctr"/>
                      <a:r>
                        <a:rPr lang="fr-FR" dirty="0" smtClean="0">
                          <a:solidFill>
                            <a:srgbClr val="FF0000"/>
                          </a:solidFill>
                        </a:rPr>
                        <a:t>S</a:t>
                      </a:r>
                      <a:endParaRPr lang="fr-FR" dirty="0">
                        <a:solidFill>
                          <a:srgbClr val="FF0000"/>
                        </a:solidFill>
                      </a:endParaRPr>
                    </a:p>
                  </a:txBody>
                  <a:tcPr anchor="ctr"/>
                </a:tc>
                <a:tc>
                  <a:txBody>
                    <a:bodyPr/>
                    <a:lstStyle/>
                    <a:p>
                      <a:pPr algn="ctr"/>
                      <a:r>
                        <a:rPr lang="fr-FR" dirty="0" smtClean="0">
                          <a:solidFill>
                            <a:srgbClr val="FFC000"/>
                          </a:solidFill>
                        </a:rPr>
                        <a:t>S</a:t>
                      </a:r>
                      <a:endParaRPr lang="fr-FR" dirty="0">
                        <a:solidFill>
                          <a:srgbClr val="FFC000"/>
                        </a:solidFill>
                      </a:endParaRPr>
                    </a:p>
                  </a:txBody>
                  <a:tcPr anchor="ctr"/>
                </a:tc>
                <a:tc>
                  <a:txBody>
                    <a:bodyPr/>
                    <a:lstStyle/>
                    <a:p>
                      <a:pPr algn="ctr"/>
                      <a:r>
                        <a:rPr lang="fr-FR" dirty="0" smtClean="0">
                          <a:solidFill>
                            <a:srgbClr val="0070C0"/>
                          </a:solidFill>
                        </a:rPr>
                        <a:t>A</a:t>
                      </a:r>
                      <a:endParaRPr lang="fr-FR" dirty="0">
                        <a:solidFill>
                          <a:srgbClr val="0070C0"/>
                        </a:solidFill>
                      </a:endParaRPr>
                    </a:p>
                  </a:txBody>
                  <a:tcPr anchor="ctr"/>
                </a:tc>
                <a:tc>
                  <a:txBody>
                    <a:bodyPr/>
                    <a:lstStyle/>
                    <a:p>
                      <a:pPr algn="ctr"/>
                      <a:r>
                        <a:rPr lang="fr-FR" dirty="0" smtClean="0">
                          <a:solidFill>
                            <a:schemeClr val="tx1"/>
                          </a:solidFill>
                        </a:rPr>
                        <a:t>G</a:t>
                      </a:r>
                      <a:endParaRPr lang="fr-FR" dirty="0">
                        <a:solidFill>
                          <a:schemeClr val="tx1"/>
                        </a:solidFill>
                      </a:endParaRPr>
                    </a:p>
                  </a:txBody>
                  <a:tcPr anchor="ctr"/>
                </a:tc>
              </a:tr>
              <a:tr h="274921">
                <a:tc>
                  <a:txBody>
                    <a:bodyPr/>
                    <a:lstStyle/>
                    <a:p>
                      <a:endParaRPr lang="fr-FR" dirty="0"/>
                    </a:p>
                  </a:txBody>
                  <a:tcPr anchor="ctr">
                    <a:noFill/>
                  </a:tcPr>
                </a:tc>
                <a:tc>
                  <a:txBody>
                    <a:bodyPr/>
                    <a:lstStyle/>
                    <a:p>
                      <a:pPr algn="ctr"/>
                      <a:r>
                        <a:rPr lang="fr-FR" dirty="0" smtClean="0">
                          <a:solidFill>
                            <a:srgbClr val="FF0000"/>
                          </a:solidFill>
                        </a:rPr>
                        <a:t>E</a:t>
                      </a:r>
                      <a:endParaRPr lang="fr-FR" dirty="0">
                        <a:solidFill>
                          <a:srgbClr val="FF0000"/>
                        </a:solidFill>
                      </a:endParaRPr>
                    </a:p>
                  </a:txBody>
                  <a:tcPr anchor="ctr"/>
                </a:tc>
                <a:tc>
                  <a:txBody>
                    <a:bodyPr/>
                    <a:lstStyle/>
                    <a:p>
                      <a:pPr algn="ctr"/>
                      <a:r>
                        <a:rPr lang="fr-FR" dirty="0" smtClean="0">
                          <a:solidFill>
                            <a:srgbClr val="FFC000"/>
                          </a:solidFill>
                        </a:rPr>
                        <a:t>G</a:t>
                      </a:r>
                      <a:endParaRPr lang="fr-FR" dirty="0">
                        <a:solidFill>
                          <a:srgbClr val="FFC000"/>
                        </a:solidFill>
                      </a:endParaRPr>
                    </a:p>
                  </a:txBody>
                  <a:tcPr anchor="ctr"/>
                </a:tc>
                <a:tc>
                  <a:txBody>
                    <a:bodyPr/>
                    <a:lstStyle/>
                    <a:p>
                      <a:pPr algn="ctr"/>
                      <a:r>
                        <a:rPr lang="fr-FR" dirty="0" smtClean="0">
                          <a:solidFill>
                            <a:srgbClr val="0070C0"/>
                          </a:solidFill>
                        </a:rPr>
                        <a:t>E</a:t>
                      </a:r>
                      <a:endParaRPr lang="fr-FR" dirty="0">
                        <a:solidFill>
                          <a:srgbClr val="0070C0"/>
                        </a:solidFill>
                      </a:endParaRPr>
                    </a:p>
                  </a:txBody>
                  <a:tcPr anchor="ctr"/>
                </a:tc>
                <a:tc>
                  <a:txBody>
                    <a:bodyPr/>
                    <a:lstStyle/>
                    <a:p>
                      <a:pPr algn="ctr"/>
                      <a:r>
                        <a:rPr lang="fr-FR" dirty="0" smtClean="0">
                          <a:solidFill>
                            <a:schemeClr val="tx1"/>
                          </a:solidFill>
                        </a:rPr>
                        <a:t>C</a:t>
                      </a:r>
                      <a:endParaRPr lang="fr-FR" dirty="0">
                        <a:solidFill>
                          <a:schemeClr val="tx1"/>
                        </a:solidFill>
                      </a:endParaRPr>
                    </a:p>
                  </a:txBody>
                  <a:tcPr anchor="ctr"/>
                </a:tc>
              </a:tr>
              <a:tr h="274921">
                <a:tc>
                  <a:txBody>
                    <a:bodyPr/>
                    <a:lstStyle/>
                    <a:p>
                      <a:endParaRPr lang="fr-FR" dirty="0"/>
                    </a:p>
                  </a:txBody>
                  <a:tcPr anchor="ctr">
                    <a:noFill/>
                  </a:tcPr>
                </a:tc>
                <a:tc>
                  <a:txBody>
                    <a:bodyPr/>
                    <a:lstStyle/>
                    <a:p>
                      <a:pPr algn="ctr"/>
                      <a:r>
                        <a:rPr lang="fr-FR" dirty="0" smtClean="0">
                          <a:solidFill>
                            <a:srgbClr val="FF0000"/>
                          </a:solidFill>
                        </a:rPr>
                        <a:t>O</a:t>
                      </a:r>
                      <a:endParaRPr lang="fr-FR" dirty="0">
                        <a:solidFill>
                          <a:srgbClr val="FF0000"/>
                        </a:solidFill>
                      </a:endParaRPr>
                    </a:p>
                  </a:txBody>
                  <a:tcPr anchor="ctr"/>
                </a:tc>
                <a:tc>
                  <a:txBody>
                    <a:bodyPr/>
                    <a:lstStyle/>
                    <a:p>
                      <a:pPr algn="ctr"/>
                      <a:r>
                        <a:rPr lang="fr-FR" dirty="0" smtClean="0">
                          <a:solidFill>
                            <a:srgbClr val="FFC000"/>
                          </a:solidFill>
                        </a:rPr>
                        <a:t>N</a:t>
                      </a:r>
                      <a:endParaRPr lang="fr-FR" dirty="0">
                        <a:solidFill>
                          <a:srgbClr val="FFC000"/>
                        </a:solidFill>
                      </a:endParaRPr>
                    </a:p>
                  </a:txBody>
                  <a:tcPr anchor="ctr"/>
                </a:tc>
                <a:tc>
                  <a:txBody>
                    <a:bodyPr/>
                    <a:lstStyle/>
                    <a:p>
                      <a:pPr algn="ctr"/>
                      <a:r>
                        <a:rPr lang="fr-FR" dirty="0" smtClean="0">
                          <a:solidFill>
                            <a:srgbClr val="0070C0"/>
                          </a:solidFill>
                        </a:rPr>
                        <a:t>F</a:t>
                      </a:r>
                      <a:endParaRPr lang="fr-FR" dirty="0">
                        <a:solidFill>
                          <a:srgbClr val="0070C0"/>
                        </a:solidFill>
                      </a:endParaRPr>
                    </a:p>
                  </a:txBody>
                  <a:tcPr anchor="ctr"/>
                </a:tc>
                <a:tc>
                  <a:txBody>
                    <a:bodyPr/>
                    <a:lstStyle/>
                    <a:p>
                      <a:pPr algn="ctr"/>
                      <a:r>
                        <a:rPr lang="fr-FR" dirty="0" smtClean="0">
                          <a:solidFill>
                            <a:schemeClr val="tx1"/>
                          </a:solidFill>
                        </a:rPr>
                        <a:t>I</a:t>
                      </a:r>
                      <a:endParaRPr lang="fr-FR" dirty="0">
                        <a:solidFill>
                          <a:schemeClr val="tx1"/>
                        </a:solidFill>
                      </a:endParaRPr>
                    </a:p>
                  </a:txBody>
                  <a:tcPr anchor="ctr"/>
                </a:tc>
              </a:tr>
              <a:tr h="274921">
                <a:tc>
                  <a:txBody>
                    <a:bodyPr/>
                    <a:lstStyle/>
                    <a:p>
                      <a:endParaRPr lang="fr-FR" dirty="0"/>
                    </a:p>
                  </a:txBody>
                  <a:tcPr anchor="ctr">
                    <a:noFill/>
                  </a:tcPr>
                </a:tc>
                <a:tc>
                  <a:txBody>
                    <a:bodyPr/>
                    <a:lstStyle/>
                    <a:p>
                      <a:pPr algn="ctr"/>
                      <a:r>
                        <a:rPr lang="fr-FR" dirty="0" smtClean="0">
                          <a:solidFill>
                            <a:srgbClr val="FF0000"/>
                          </a:solidFill>
                        </a:rPr>
                        <a:t>D</a:t>
                      </a:r>
                      <a:endParaRPr lang="fr-FR" dirty="0">
                        <a:solidFill>
                          <a:srgbClr val="FF0000"/>
                        </a:solidFill>
                      </a:endParaRPr>
                    </a:p>
                  </a:txBody>
                  <a:tcPr anchor="ctr"/>
                </a:tc>
                <a:tc>
                  <a:txBody>
                    <a:bodyPr/>
                    <a:lstStyle/>
                    <a:p>
                      <a:pPr algn="ctr"/>
                      <a:r>
                        <a:rPr lang="fr-FR" dirty="0" smtClean="0">
                          <a:solidFill>
                            <a:srgbClr val="FFC000"/>
                          </a:solidFill>
                        </a:rPr>
                        <a:t>E</a:t>
                      </a:r>
                      <a:endParaRPr lang="fr-FR" dirty="0">
                        <a:solidFill>
                          <a:srgbClr val="FFC000"/>
                        </a:solidFill>
                      </a:endParaRPr>
                    </a:p>
                  </a:txBody>
                  <a:tcPr anchor="ctr"/>
                </a:tc>
                <a:tc>
                  <a:txBody>
                    <a:bodyPr/>
                    <a:lstStyle/>
                    <a:p>
                      <a:pPr algn="ctr"/>
                      <a:r>
                        <a:rPr lang="fr-FR" dirty="0" smtClean="0">
                          <a:solidFill>
                            <a:srgbClr val="0070C0"/>
                          </a:solidFill>
                        </a:rPr>
                        <a:t>N</a:t>
                      </a:r>
                      <a:endParaRPr lang="fr-FR" dirty="0">
                        <a:solidFill>
                          <a:srgbClr val="0070C0"/>
                        </a:solidFill>
                      </a:endParaRPr>
                    </a:p>
                  </a:txBody>
                  <a:tcPr anchor="ctr"/>
                </a:tc>
                <a:tc>
                  <a:txBody>
                    <a:bodyPr/>
                    <a:lstStyle/>
                    <a:p>
                      <a:pPr algn="ctr"/>
                      <a:r>
                        <a:rPr lang="fr-FR" dirty="0" smtClean="0"/>
                        <a:t>T</a:t>
                      </a:r>
                      <a:endParaRPr lang="fr-FR" dirty="0"/>
                    </a:p>
                  </a:txBody>
                  <a:tcPr anchor="ctr"/>
                </a:tc>
              </a:tr>
              <a:tr h="274921">
                <a:tc>
                  <a:txBody>
                    <a:bodyPr/>
                    <a:lstStyle/>
                    <a:p>
                      <a:endParaRPr lang="fr-FR" dirty="0"/>
                    </a:p>
                  </a:txBody>
                  <a:tcPr anchor="ctr">
                    <a:noFill/>
                  </a:tcPr>
                </a:tc>
                <a:tc>
                  <a:txBody>
                    <a:bodyPr/>
                    <a:lstStyle/>
                    <a:p>
                      <a:pPr algn="ctr"/>
                      <a:r>
                        <a:rPr lang="fr-FR" dirty="0" smtClean="0">
                          <a:solidFill>
                            <a:srgbClr val="FF0000"/>
                          </a:solidFill>
                        </a:rPr>
                        <a:t>I</a:t>
                      </a:r>
                      <a:endParaRPr lang="fr-FR" dirty="0">
                        <a:solidFill>
                          <a:srgbClr val="FF0000"/>
                        </a:solidFill>
                      </a:endParaRPr>
                    </a:p>
                  </a:txBody>
                  <a:tcPr anchor="ctr"/>
                </a:tc>
                <a:tc>
                  <a:txBody>
                    <a:bodyPr/>
                    <a:lstStyle/>
                    <a:p>
                      <a:pPr algn="ctr"/>
                      <a:r>
                        <a:rPr lang="fr-FR" dirty="0" smtClean="0">
                          <a:solidFill>
                            <a:srgbClr val="FFC000"/>
                          </a:solidFill>
                        </a:rPr>
                        <a:t>E</a:t>
                      </a:r>
                      <a:endParaRPr lang="fr-FR" dirty="0">
                        <a:solidFill>
                          <a:srgbClr val="FFC000"/>
                        </a:solidFill>
                      </a:endParaRPr>
                    </a:p>
                  </a:txBody>
                  <a:tcPr anchor="ctr"/>
                </a:tc>
                <a:tc>
                  <a:txBody>
                    <a:bodyPr/>
                    <a:lstStyle/>
                    <a:p>
                      <a:pPr algn="ctr"/>
                      <a:r>
                        <a:rPr lang="fr-FR" dirty="0" smtClean="0">
                          <a:solidFill>
                            <a:srgbClr val="0070C0"/>
                          </a:solidFill>
                        </a:rPr>
                        <a:t>L</a:t>
                      </a:r>
                      <a:endParaRPr lang="fr-FR" dirty="0">
                        <a:solidFill>
                          <a:srgbClr val="0070C0"/>
                        </a:solidFill>
                      </a:endParaRPr>
                    </a:p>
                  </a:txBody>
                  <a:tcPr anchor="ctr"/>
                </a:tc>
                <a:tc>
                  <a:txBody>
                    <a:bodyPr/>
                    <a:lstStyle/>
                    <a:p>
                      <a:pPr algn="ctr"/>
                      <a:endParaRPr lang="fr-FR" dirty="0"/>
                    </a:p>
                  </a:txBody>
                  <a:tcPr anchor="ctr"/>
                </a:tc>
              </a:tr>
            </a:tbl>
          </a:graphicData>
        </a:graphic>
      </p:graphicFrame>
      <p:sp>
        <p:nvSpPr>
          <p:cNvPr id="5" name="Espace réservé du numéro de diapositive 4"/>
          <p:cNvSpPr>
            <a:spLocks noGrp="1"/>
          </p:cNvSpPr>
          <p:nvPr>
            <p:ph type="sldNum" sz="quarter" idx="12"/>
          </p:nvPr>
        </p:nvSpPr>
        <p:spPr/>
        <p:txBody>
          <a:bodyPr/>
          <a:lstStyle/>
          <a:p>
            <a:fld id="{6951A42B-171D-4B94-AECE-9A114FAB7514}" type="slidenum">
              <a:rPr lang="fr-FR" smtClean="0"/>
              <a:t>34</a:t>
            </a:fld>
            <a:endParaRPr lang="fr-FR" dirty="0"/>
          </a:p>
        </p:txBody>
      </p:sp>
    </p:spTree>
    <p:extLst>
      <p:ext uri="{BB962C8B-B14F-4D97-AF65-F5344CB8AC3E}">
        <p14:creationId xmlns:p14="http://schemas.microsoft.com/office/powerpoint/2010/main" val="2064281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09295"/>
          </a:xfrm>
        </p:spPr>
        <p:txBody>
          <a:bodyPr/>
          <a:lstStyle/>
          <a:p>
            <a:r>
              <a:rPr lang="fr-FR" dirty="0" smtClean="0"/>
              <a:t>Les clés faibles ?</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838200" y="914400"/>
                <a:ext cx="10515600" cy="5262563"/>
              </a:xfrm>
            </p:spPr>
            <p:txBody>
              <a:bodyPr>
                <a:normAutofit fontScale="85000" lnSpcReduction="20000"/>
              </a:bodyPr>
              <a:lstStyle/>
              <a:p>
                <a:r>
                  <a:rPr lang="fr-FR" dirty="0" smtClean="0"/>
                  <a:t> Une</a:t>
                </a:r>
                <a:r>
                  <a:rPr lang="fr-FR" dirty="0"/>
                  <a:t> </a:t>
                </a:r>
                <a:r>
                  <a:rPr lang="fr-FR" b="1" dirty="0"/>
                  <a:t>clé faible</a:t>
                </a:r>
                <a:r>
                  <a:rPr lang="fr-FR" dirty="0"/>
                  <a:t> est une clé telle que son utilisation dans une procédure de chiffrement produit un comportement indésirable</a:t>
                </a:r>
                <a:r>
                  <a:rPr lang="fr-FR" dirty="0" smtClean="0"/>
                  <a:t>.</a:t>
                </a:r>
              </a:p>
              <a:p>
                <a:endParaRPr lang="fr-FR" dirty="0"/>
              </a:p>
              <a:p>
                <a:r>
                  <a:rPr lang="fr-FR" dirty="0"/>
                  <a:t>La définition exacte d'une clé faible peut toutefois varier selon le chiffrement considéré</a:t>
                </a:r>
                <a:r>
                  <a:rPr lang="fr-FR" dirty="0" smtClean="0"/>
                  <a:t>.</a:t>
                </a:r>
              </a:p>
              <a:p>
                <a:endParaRPr lang="fr-FR" dirty="0"/>
              </a:p>
              <a:p>
                <a:r>
                  <a:rPr lang="fr-FR" dirty="0" smtClean="0"/>
                  <a:t>Dans le cadre </a:t>
                </a:r>
                <a:r>
                  <a:rPr lang="fr-FR" dirty="0"/>
                  <a:t>de César </a:t>
                </a:r>
                <a:r>
                  <a:rPr lang="fr-FR" dirty="0" smtClean="0"/>
                  <a:t>:</a:t>
                </a:r>
              </a:p>
              <a:p>
                <a:pPr lvl="1"/>
                <a:r>
                  <a:rPr lang="fr-FR" dirty="0"/>
                  <a:t>Un </a:t>
                </a:r>
                <a:r>
                  <a:rPr lang="fr-FR" dirty="0" smtClean="0"/>
                  <a:t>double chiffrement (</a:t>
                </a:r>
                <a:r>
                  <a:rPr lang="fr-FR" dirty="0" err="1" smtClean="0"/>
                  <a:t>surchiffrement</a:t>
                </a:r>
                <a:r>
                  <a:rPr lang="fr-FR" dirty="0" smtClean="0"/>
                  <a:t>) </a:t>
                </a:r>
                <a:r>
                  <a:rPr lang="fr-FR" dirty="0"/>
                  <a:t>est censé augmenté la complexité de chiffrement.</a:t>
                </a:r>
              </a:p>
              <a:p>
                <a:pPr lvl="1"/>
                <a:r>
                  <a:rPr lang="fr-FR" dirty="0" smtClean="0"/>
                  <a:t>Espace de clé = 26 * 26</a:t>
                </a:r>
              </a:p>
              <a:p>
                <a:pPr lvl="1"/>
                <a:r>
                  <a:rPr lang="fr-FR" b="1" dirty="0"/>
                  <a:t>Clés </a:t>
                </a:r>
                <a:r>
                  <a:rPr lang="fr-FR" b="1" dirty="0" smtClean="0"/>
                  <a:t>faibles : </a:t>
                </a:r>
              </a:p>
              <a:p>
                <a:pPr lvl="2"/>
                <a:r>
                  <a:rPr lang="fr-FR" dirty="0" smtClean="0"/>
                  <a:t>Une clé faible dans ce cas est une </a:t>
                </a:r>
                <a:r>
                  <a:rPr lang="fr-FR" dirty="0"/>
                  <a:t>clé </a:t>
                </a:r>
                <a:r>
                  <a:rPr lang="fr-FR" dirty="0" smtClean="0"/>
                  <a:t>qui lorsqu’on chiffre </a:t>
                </a:r>
                <a:r>
                  <a:rPr lang="fr-FR" dirty="0"/>
                  <a:t>deux fois un message en clair avec la même </a:t>
                </a:r>
                <a:r>
                  <a:rPr lang="fr-FR" dirty="0" smtClean="0"/>
                  <a:t>clé </a:t>
                </a:r>
                <a:r>
                  <a:rPr lang="fr-FR" b="1" i="1" dirty="0" smtClean="0"/>
                  <a:t>k</a:t>
                </a:r>
                <a:r>
                  <a:rPr lang="fr-FR" dirty="0" smtClean="0"/>
                  <a:t> </a:t>
                </a:r>
                <a:r>
                  <a:rPr lang="fr-FR" dirty="0"/>
                  <a:t>produira ce message en </a:t>
                </a:r>
                <a:r>
                  <a:rPr lang="fr-FR" dirty="0" smtClean="0"/>
                  <a:t>clair.</a:t>
                </a:r>
              </a:p>
              <a:p>
                <a:pPr lvl="2"/>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𝐸</m:t>
                        </m:r>
                      </m:e>
                      <m:sub>
                        <m:r>
                          <a:rPr lang="fr-FR" b="0" i="1" smtClean="0">
                            <a:latin typeface="Cambria Math" panose="02040503050406030204" pitchFamily="18" charset="0"/>
                          </a:rPr>
                          <m:t>𝑘</m:t>
                        </m:r>
                      </m:sub>
                    </m:sSub>
                    <m:d>
                      <m:dPr>
                        <m:ctrlPr>
                          <a:rPr lang="fr-FR" b="0" i="1" smtClean="0">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𝐸</m:t>
                            </m:r>
                          </m:e>
                          <m:sub>
                            <m:r>
                              <a:rPr lang="fr-FR" i="1">
                                <a:latin typeface="Cambria Math" panose="02040503050406030204" pitchFamily="18" charset="0"/>
                              </a:rPr>
                              <m:t>𝑘</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𝑀</m:t>
                            </m:r>
                          </m:e>
                        </m:d>
                      </m:e>
                    </m:d>
                    <m:r>
                      <a:rPr lang="fr-FR" b="0" i="1" smtClean="0">
                        <a:latin typeface="Cambria Math" panose="02040503050406030204" pitchFamily="18" charset="0"/>
                      </a:rPr>
                      <m:t>=</m:t>
                    </m:r>
                    <m:r>
                      <a:rPr lang="fr-FR" b="0" i="1" smtClean="0">
                        <a:latin typeface="Cambria Math" panose="02040503050406030204" pitchFamily="18" charset="0"/>
                      </a:rPr>
                      <m:t>𝑀</m:t>
                    </m:r>
                  </m:oMath>
                </a14:m>
                <a:endParaRPr lang="fr-FR" dirty="0"/>
              </a:p>
              <a:p>
                <a:pPr lvl="1"/>
                <a:r>
                  <a:rPr lang="fr-FR" b="1" dirty="0"/>
                  <a:t>Clés </a:t>
                </a:r>
                <a:r>
                  <a:rPr lang="fr-FR" b="1" dirty="0" smtClean="0"/>
                  <a:t>semi-faibles </a:t>
                </a:r>
                <a:r>
                  <a:rPr lang="fr-FR" b="1" dirty="0"/>
                  <a:t>: </a:t>
                </a:r>
              </a:p>
              <a:p>
                <a:pPr lvl="2"/>
                <a:r>
                  <a:rPr lang="fr-FR" dirty="0"/>
                  <a:t>Une clé </a:t>
                </a:r>
                <a:r>
                  <a:rPr lang="fr-FR" dirty="0" smtClean="0"/>
                  <a:t>semi-faible </a:t>
                </a:r>
                <a:r>
                  <a:rPr lang="fr-FR" dirty="0"/>
                  <a:t>dans ce cas est une clé qui lorsqu’on </a:t>
                </a:r>
                <a:r>
                  <a:rPr lang="fr-FR" dirty="0" smtClean="0"/>
                  <a:t>chiffre </a:t>
                </a:r>
                <a:r>
                  <a:rPr lang="fr-FR" dirty="0"/>
                  <a:t>deux fois un message en clair avec la </a:t>
                </a:r>
                <a:r>
                  <a:rPr lang="fr-FR" dirty="0" smtClean="0"/>
                  <a:t>avec deux clés distinctes </a:t>
                </a:r>
                <a:r>
                  <a:rPr lang="fr-FR" b="1" i="1" dirty="0" smtClean="0"/>
                  <a:t>k</a:t>
                </a:r>
                <a:r>
                  <a:rPr lang="fr-FR" b="1" i="1" baseline="-25000" dirty="0" smtClean="0"/>
                  <a:t>1</a:t>
                </a:r>
                <a:r>
                  <a:rPr lang="fr-FR" b="1" i="1" dirty="0" smtClean="0"/>
                  <a:t>, k</a:t>
                </a:r>
                <a:r>
                  <a:rPr lang="fr-FR" b="1" i="1" baseline="-25000" dirty="0" smtClean="0"/>
                  <a:t>2</a:t>
                </a:r>
                <a:r>
                  <a:rPr lang="fr-FR" dirty="0" smtClean="0"/>
                  <a:t> </a:t>
                </a:r>
                <a:r>
                  <a:rPr lang="fr-FR" dirty="0"/>
                  <a:t>produira ce message en clair.</a:t>
                </a:r>
              </a:p>
              <a:p>
                <a:pPr lvl="2"/>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𝐸</m:t>
                        </m:r>
                      </m:e>
                      <m:sub>
                        <m:r>
                          <a:rPr lang="fr-FR" i="1">
                            <a:latin typeface="Cambria Math" panose="02040503050406030204" pitchFamily="18" charset="0"/>
                          </a:rPr>
                          <m:t>𝑘</m:t>
                        </m:r>
                        <m:r>
                          <a:rPr lang="fr-FR" b="0" i="1" smtClean="0">
                            <a:latin typeface="Cambria Math" panose="02040503050406030204" pitchFamily="18" charset="0"/>
                          </a:rPr>
                          <m:t>1</m:t>
                        </m:r>
                      </m:sub>
                    </m:sSub>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𝐸</m:t>
                            </m:r>
                          </m:e>
                          <m:sub>
                            <m:r>
                              <a:rPr lang="fr-FR" i="1">
                                <a:latin typeface="Cambria Math" panose="02040503050406030204" pitchFamily="18" charset="0"/>
                              </a:rPr>
                              <m:t>𝑘</m:t>
                            </m:r>
                            <m:r>
                              <a:rPr lang="fr-FR" b="0" i="1" smtClean="0">
                                <a:latin typeface="Cambria Math" panose="02040503050406030204" pitchFamily="18" charset="0"/>
                              </a:rPr>
                              <m:t>2</m:t>
                            </m:r>
                          </m:sub>
                        </m:sSub>
                        <m:d>
                          <m:dPr>
                            <m:ctrlPr>
                              <a:rPr lang="fr-FR" i="1">
                                <a:latin typeface="Cambria Math" panose="02040503050406030204" pitchFamily="18" charset="0"/>
                              </a:rPr>
                            </m:ctrlPr>
                          </m:dPr>
                          <m:e>
                            <m:r>
                              <a:rPr lang="fr-FR" i="1">
                                <a:latin typeface="Cambria Math" panose="02040503050406030204" pitchFamily="18" charset="0"/>
                              </a:rPr>
                              <m:t>𝑀</m:t>
                            </m:r>
                          </m:e>
                        </m:d>
                      </m:e>
                    </m:d>
                    <m:r>
                      <a:rPr lang="fr-FR" i="1">
                        <a:latin typeface="Cambria Math" panose="02040503050406030204" pitchFamily="18" charset="0"/>
                      </a:rPr>
                      <m:t>=</m:t>
                    </m:r>
                    <m:r>
                      <a:rPr lang="fr-FR" i="1">
                        <a:latin typeface="Cambria Math" panose="02040503050406030204" pitchFamily="18" charset="0"/>
                      </a:rPr>
                      <m:t>𝑀</m:t>
                    </m:r>
                  </m:oMath>
                </a14:m>
                <a:endParaRPr lang="fr-FR" dirty="0"/>
              </a:p>
              <a:p>
                <a:pPr lvl="2"/>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838200" y="914400"/>
                <a:ext cx="10515600" cy="5262563"/>
              </a:xfrm>
              <a:blipFill rotWithShape="0">
                <a:blip r:embed="rId2"/>
                <a:stretch>
                  <a:fillRect l="-812" t="-2665" r="-754"/>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951A42B-171D-4B94-AECE-9A114FAB7514}" type="slidenum">
              <a:rPr lang="fr-FR" smtClean="0"/>
              <a:t>35</a:t>
            </a:fld>
            <a:endParaRPr lang="fr-FR"/>
          </a:p>
        </p:txBody>
      </p:sp>
    </p:spTree>
    <p:extLst>
      <p:ext uri="{BB962C8B-B14F-4D97-AF65-F5344CB8AC3E}">
        <p14:creationId xmlns:p14="http://schemas.microsoft.com/office/powerpoint/2010/main" val="18930789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La cryptanalyse</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endParaRPr lang="fr-FR" dirty="0" smtClean="0">
              <a:sym typeface="Wingdings" panose="05000000000000000000" pitchFamily="2" charset="2"/>
            </a:endParaRPr>
          </a:p>
          <a:p>
            <a:r>
              <a:rPr lang="fr-FR" dirty="0" smtClean="0">
                <a:sym typeface="Wingdings" panose="05000000000000000000" pitchFamily="2" charset="2"/>
              </a:rPr>
              <a:t>Cryptanalyse </a:t>
            </a:r>
            <a:r>
              <a:rPr lang="fr-FR" dirty="0">
                <a:sym typeface="Wingdings" panose="05000000000000000000" pitchFamily="2" charset="2"/>
              </a:rPr>
              <a:t>est la science de la reconstitution du texte en clair sans connaître </a:t>
            </a:r>
            <a:r>
              <a:rPr lang="fr-FR" dirty="0" smtClean="0">
                <a:sym typeface="Wingdings" panose="05000000000000000000" pitchFamily="2" charset="2"/>
              </a:rPr>
              <a:t>la clé.</a:t>
            </a:r>
          </a:p>
          <a:p>
            <a:endParaRPr lang="fr-FR" dirty="0" smtClean="0">
              <a:sym typeface="Wingdings" panose="05000000000000000000" pitchFamily="2" charset="2"/>
            </a:endParaRPr>
          </a:p>
          <a:p>
            <a:r>
              <a:rPr lang="fr-FR" dirty="0" smtClean="0">
                <a:sym typeface="Wingdings" panose="05000000000000000000" pitchFamily="2" charset="2"/>
              </a:rPr>
              <a:t>Une </a:t>
            </a:r>
            <a:r>
              <a:rPr lang="fr-FR" dirty="0">
                <a:sym typeface="Wingdings" panose="05000000000000000000" pitchFamily="2" charset="2"/>
              </a:rPr>
              <a:t>cryptanalyse réussie peut fournir soit le texte en clair, soit la </a:t>
            </a:r>
            <a:r>
              <a:rPr lang="fr-FR" dirty="0" smtClean="0">
                <a:sym typeface="Wingdings" panose="05000000000000000000" pitchFamily="2" charset="2"/>
              </a:rPr>
              <a:t>clé.</a:t>
            </a:r>
          </a:p>
          <a:p>
            <a:endParaRPr lang="fr-FR" dirty="0" smtClean="0">
              <a:sym typeface="Wingdings" panose="05000000000000000000" pitchFamily="2" charset="2"/>
            </a:endParaRPr>
          </a:p>
          <a:p>
            <a:r>
              <a:rPr lang="fr-FR" dirty="0" smtClean="0">
                <a:sym typeface="Wingdings" panose="05000000000000000000" pitchFamily="2" charset="2"/>
              </a:rPr>
              <a:t>La cryptanalyse </a:t>
            </a:r>
            <a:r>
              <a:rPr lang="fr-FR" dirty="0">
                <a:sym typeface="Wingdings" panose="05000000000000000000" pitchFamily="2" charset="2"/>
              </a:rPr>
              <a:t>peut également mettre en évidence les faiblesses d'un </a:t>
            </a:r>
            <a:r>
              <a:rPr lang="fr-FR" dirty="0" err="1">
                <a:sym typeface="Wingdings" panose="05000000000000000000" pitchFamily="2" charset="2"/>
              </a:rPr>
              <a:t>cryptosystème</a:t>
            </a:r>
            <a:r>
              <a:rPr lang="fr-FR" dirty="0">
                <a:sym typeface="Wingdings" panose="05000000000000000000" pitchFamily="2" charset="2"/>
              </a:rPr>
              <a:t> qui </a:t>
            </a:r>
            <a:r>
              <a:rPr lang="fr-FR" dirty="0" smtClean="0">
                <a:sym typeface="Wingdings" panose="05000000000000000000" pitchFamily="2" charset="2"/>
              </a:rPr>
              <a:t>peuvent </a:t>
            </a:r>
            <a:r>
              <a:rPr lang="fr-FR" dirty="0">
                <a:sym typeface="Wingdings" panose="05000000000000000000" pitchFamily="2" charset="2"/>
              </a:rPr>
              <a:t>éventuellement faciliter les attaques contre </a:t>
            </a:r>
            <a:r>
              <a:rPr lang="fr-FR" dirty="0" smtClean="0">
                <a:sym typeface="Wingdings" panose="05000000000000000000" pitchFamily="2" charset="2"/>
              </a:rPr>
              <a:t>celui-ci.</a:t>
            </a:r>
          </a:p>
          <a:p>
            <a:endParaRPr lang="fr-FR" dirty="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36</a:t>
            </a:fld>
            <a:endParaRPr lang="fr-FR"/>
          </a:p>
        </p:txBody>
      </p:sp>
    </p:spTree>
    <p:extLst>
      <p:ext uri="{BB962C8B-B14F-4D97-AF65-F5344CB8AC3E}">
        <p14:creationId xmlns:p14="http://schemas.microsoft.com/office/powerpoint/2010/main" val="15319087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La cryptanalyse : Niveaux d’attaques</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r>
              <a:rPr lang="fr-FR" dirty="0"/>
              <a:t>Tout d’abord, différencions les niveaux d’attaques possibles. Les modèles les plus courants sont énumérés ici. </a:t>
            </a:r>
            <a:endParaRPr lang="fr-FR" dirty="0" smtClean="0"/>
          </a:p>
          <a:p>
            <a:pPr lvl="1"/>
            <a:r>
              <a:rPr lang="fr-FR" dirty="0" smtClean="0">
                <a:solidFill>
                  <a:srgbClr val="0070C0"/>
                </a:solidFill>
              </a:rPr>
              <a:t>Texte </a:t>
            </a:r>
            <a:r>
              <a:rPr lang="fr-FR" dirty="0">
                <a:solidFill>
                  <a:srgbClr val="0070C0"/>
                </a:solidFill>
              </a:rPr>
              <a:t>chiffré connu : </a:t>
            </a:r>
            <a:r>
              <a:rPr lang="fr-FR" dirty="0"/>
              <a:t>L’opposant ne connaît que la chaîne du message chiffré y. </a:t>
            </a:r>
            <a:endParaRPr lang="fr-FR" dirty="0" smtClean="0"/>
          </a:p>
          <a:p>
            <a:pPr lvl="1"/>
            <a:r>
              <a:rPr lang="fr-FR" dirty="0" smtClean="0">
                <a:solidFill>
                  <a:srgbClr val="0070C0"/>
                </a:solidFill>
              </a:rPr>
              <a:t>Texte </a:t>
            </a:r>
            <a:r>
              <a:rPr lang="fr-FR" dirty="0">
                <a:solidFill>
                  <a:srgbClr val="0070C0"/>
                </a:solidFill>
              </a:rPr>
              <a:t>clair connu : </a:t>
            </a:r>
            <a:r>
              <a:rPr lang="fr-FR" dirty="0"/>
              <a:t>L’opposant dispose d’un texte clair x et du texte chiffré y correspondant. </a:t>
            </a:r>
            <a:endParaRPr lang="fr-FR" dirty="0" smtClean="0"/>
          </a:p>
          <a:p>
            <a:pPr lvl="1"/>
            <a:r>
              <a:rPr lang="fr-FR" dirty="0" smtClean="0">
                <a:solidFill>
                  <a:srgbClr val="0070C0"/>
                </a:solidFill>
              </a:rPr>
              <a:t>Texte </a:t>
            </a:r>
            <a:r>
              <a:rPr lang="fr-FR" dirty="0">
                <a:solidFill>
                  <a:srgbClr val="0070C0"/>
                </a:solidFill>
              </a:rPr>
              <a:t>clair choisi : </a:t>
            </a:r>
            <a:r>
              <a:rPr lang="fr-FR" dirty="0"/>
              <a:t>L’opposant a accès à une machine chiffrante. Ainsi il peut choisir un texte clair x et obtenir son texte chiffré </a:t>
            </a:r>
            <a:r>
              <a:rPr lang="fr-FR" dirty="0" smtClean="0"/>
              <a:t>y.</a:t>
            </a:r>
          </a:p>
          <a:p>
            <a:pPr lvl="1"/>
            <a:r>
              <a:rPr lang="fr-FR" dirty="0" smtClean="0">
                <a:solidFill>
                  <a:srgbClr val="0070C0"/>
                </a:solidFill>
              </a:rPr>
              <a:t>Texte </a:t>
            </a:r>
            <a:r>
              <a:rPr lang="fr-FR" dirty="0">
                <a:solidFill>
                  <a:srgbClr val="0070C0"/>
                </a:solidFill>
              </a:rPr>
              <a:t>chiffré choisi : </a:t>
            </a:r>
            <a:r>
              <a:rPr lang="fr-FR" dirty="0"/>
              <a:t>L’opposant a temporairement accès à une machine déchiffrante. </a:t>
            </a:r>
            <a:r>
              <a:rPr lang="fr-FR" dirty="0" smtClean="0"/>
              <a:t>Ainsi </a:t>
            </a:r>
            <a:r>
              <a:rPr lang="fr-FR" dirty="0"/>
              <a:t>il peut choisir un texte chiffré y et obtenir son texte clair x correspondant. </a:t>
            </a:r>
            <a:endParaRPr lang="fr-FR" dirty="0" smtClean="0"/>
          </a:p>
          <a:p>
            <a:r>
              <a:rPr lang="fr-FR" dirty="0" smtClean="0"/>
              <a:t>Dans </a:t>
            </a:r>
            <a:r>
              <a:rPr lang="fr-FR" dirty="0"/>
              <a:t>tous les cas, le but de l’opposant est de déterminer quelle </a:t>
            </a:r>
            <a:r>
              <a:rPr lang="fr-FR" dirty="0" smtClean="0"/>
              <a:t>clé </a:t>
            </a:r>
            <a:r>
              <a:rPr lang="fr-FR" dirty="0"/>
              <a:t>est utilisée. Ces quatre niveaux sont clairement énumérés par ordre croissant de pouvoir dont dispose l’opposant. </a:t>
            </a:r>
            <a:endParaRPr lang="fr-FR" dirty="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37</a:t>
            </a:fld>
            <a:endParaRPr lang="fr-FR"/>
          </a:p>
        </p:txBody>
      </p:sp>
    </p:spTree>
    <p:extLst>
      <p:ext uri="{BB962C8B-B14F-4D97-AF65-F5344CB8AC3E}">
        <p14:creationId xmlns:p14="http://schemas.microsoft.com/office/powerpoint/2010/main" val="16698186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noAutofit/>
          </a:bodyPr>
          <a:lstStyle/>
          <a:p>
            <a:r>
              <a:rPr lang="fr-FR" sz="3200" dirty="0"/>
              <a:t>La cryptanalyse : Classification </a:t>
            </a:r>
            <a:r>
              <a:rPr lang="fr-FR" sz="3200" dirty="0" smtClean="0"/>
              <a:t>des </a:t>
            </a:r>
            <a:r>
              <a:rPr lang="fr-FR" sz="3200" dirty="0"/>
              <a:t>attaques cryptanalytiques </a:t>
            </a:r>
          </a:p>
        </p:txBody>
      </p:sp>
      <p:sp>
        <p:nvSpPr>
          <p:cNvPr id="3" name="Espace réservé du contenu 2"/>
          <p:cNvSpPr>
            <a:spLocks noGrp="1"/>
          </p:cNvSpPr>
          <p:nvPr>
            <p:ph idx="1"/>
          </p:nvPr>
        </p:nvSpPr>
        <p:spPr>
          <a:xfrm>
            <a:off x="289560" y="805752"/>
            <a:ext cx="11673840" cy="5884607"/>
          </a:xfrm>
        </p:spPr>
        <p:txBody>
          <a:bodyPr>
            <a:normAutofit fontScale="92500" lnSpcReduction="10000"/>
          </a:bodyPr>
          <a:lstStyle/>
          <a:p>
            <a:r>
              <a:rPr lang="fr-FR" dirty="0"/>
              <a:t>Il existe plusieurs </a:t>
            </a:r>
            <a:r>
              <a:rPr lang="fr-FR" dirty="0" smtClean="0"/>
              <a:t>familles</a:t>
            </a:r>
            <a:r>
              <a:rPr lang="fr-FR" dirty="0"/>
              <a:t> d'attaques </a:t>
            </a:r>
            <a:r>
              <a:rPr lang="fr-FR" dirty="0" smtClean="0"/>
              <a:t>cryptanalytiques</a:t>
            </a:r>
            <a:r>
              <a:rPr lang="fr-FR" dirty="0"/>
              <a:t> </a:t>
            </a:r>
            <a:r>
              <a:rPr lang="fr-FR" dirty="0" smtClean="0"/>
              <a:t>: </a:t>
            </a:r>
          </a:p>
          <a:p>
            <a:pPr lvl="1"/>
            <a:r>
              <a:rPr lang="fr-FR" b="1" dirty="0"/>
              <a:t>L'attaque par force brute :</a:t>
            </a:r>
            <a:r>
              <a:rPr lang="fr-FR" dirty="0"/>
              <a:t> L'attaque par force brute consiste à tester toutes les solutions possibles </a:t>
            </a:r>
            <a:r>
              <a:rPr lang="fr-FR" dirty="0" smtClean="0"/>
              <a:t>de </a:t>
            </a:r>
            <a:r>
              <a:rPr lang="fr-FR" dirty="0"/>
              <a:t>clés. C'est le seul moyen de récupérer la clé dans les algorithmes les plus modernes et encore inviolés comme AES. Il est peu utilisé pour des mots de passe possédant un très grand nombre de caractères car le temps nécessaire devient alors trop </a:t>
            </a:r>
            <a:r>
              <a:rPr lang="fr-FR" dirty="0" smtClean="0"/>
              <a:t>important.</a:t>
            </a:r>
          </a:p>
          <a:p>
            <a:pPr lvl="1"/>
            <a:endParaRPr lang="fr-FR" dirty="0" smtClean="0"/>
          </a:p>
          <a:p>
            <a:pPr lvl="1"/>
            <a:r>
              <a:rPr lang="fr-FR" b="1" dirty="0"/>
              <a:t>L'attaque par dictionnaire :</a:t>
            </a:r>
            <a:r>
              <a:rPr lang="fr-FR" dirty="0"/>
              <a:t> L'attaque par dictionnaire consiste à tester tous les mots d'une liste comme mot clé. Elle est souvent couplée à l'attaque par force brute</a:t>
            </a:r>
            <a:r>
              <a:rPr lang="fr-FR" dirty="0" smtClean="0"/>
              <a:t>.</a:t>
            </a:r>
          </a:p>
          <a:p>
            <a:pPr lvl="1"/>
            <a:endParaRPr lang="fr-FR" dirty="0" smtClean="0"/>
          </a:p>
          <a:p>
            <a:pPr lvl="1"/>
            <a:r>
              <a:rPr lang="fr-FR" b="1" dirty="0"/>
              <a:t>L'analyse </a:t>
            </a:r>
            <a:r>
              <a:rPr lang="fr-FR" b="1" dirty="0" smtClean="0"/>
              <a:t>fréquentielle :</a:t>
            </a:r>
            <a:r>
              <a:rPr lang="fr-FR" dirty="0"/>
              <a:t> découverte au IXe siècle par Al-Kindi, examine les répétitions des lettres du message chiffré afin de trouver la clé. Elle est inefficace contre les chiffrements modernes tels que DES, RSA. Elle est principalement utilisée contre les chiffrements mono-alphabétiques qui substituent chaque lettre par une autre et qui présentent un biais statistique</a:t>
            </a:r>
            <a:r>
              <a:rPr lang="fr-FR" dirty="0" smtClean="0"/>
              <a:t>.</a:t>
            </a:r>
          </a:p>
          <a:p>
            <a:pPr lvl="1"/>
            <a:endParaRPr lang="fr-FR" dirty="0" smtClean="0"/>
          </a:p>
          <a:p>
            <a:pPr lvl="1"/>
            <a:r>
              <a:rPr lang="fr-FR" b="1" dirty="0" smtClean="0"/>
              <a:t>L'indice </a:t>
            </a:r>
            <a:r>
              <a:rPr lang="fr-FR" b="1" dirty="0"/>
              <a:t>de coïncidence :</a:t>
            </a:r>
            <a:r>
              <a:rPr lang="fr-FR" dirty="0"/>
              <a:t> inventé en 1920 par William F. Friedman, permet de calculer la probabilité de répétitions des lettres du message chiffré. Il est souvent couplé avec l'analyse fréquentielle. Cela permet de savoir le type de chiffrement d'un message (chiffrement mono-alphabétique ou poly-alphabétique) ainsi que la longueur probable de la clé.</a:t>
            </a:r>
          </a:p>
          <a:p>
            <a:pPr marL="0" indent="0">
              <a:buNone/>
            </a:pPr>
            <a:endParaRPr lang="fr-FR" dirty="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38</a:t>
            </a:fld>
            <a:endParaRPr lang="fr-FR"/>
          </a:p>
        </p:txBody>
      </p:sp>
    </p:spTree>
    <p:extLst>
      <p:ext uri="{BB962C8B-B14F-4D97-AF65-F5344CB8AC3E}">
        <p14:creationId xmlns:p14="http://schemas.microsoft.com/office/powerpoint/2010/main" val="21456613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Cryptographie moderne</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r>
              <a:rPr lang="fr-FR" dirty="0"/>
              <a:t>Les algorithmes actuels manipulent des </a:t>
            </a:r>
            <a:r>
              <a:rPr lang="fr-FR" dirty="0" smtClean="0"/>
              <a:t>bits au </a:t>
            </a:r>
            <a:r>
              <a:rPr lang="fr-FR" dirty="0"/>
              <a:t>lieu des caractères</a:t>
            </a:r>
            <a:r>
              <a:rPr lang="fr-FR" dirty="0" smtClean="0"/>
              <a:t>.</a:t>
            </a:r>
          </a:p>
          <a:p>
            <a:endParaRPr lang="fr-FR" dirty="0"/>
          </a:p>
          <a:p>
            <a:r>
              <a:rPr lang="fr-FR" dirty="0"/>
              <a:t>La cryptographie moderne s'appuie sur les mêmes idées que la cryptographie traditionnelle (</a:t>
            </a:r>
            <a:r>
              <a:rPr lang="fr-FR" dirty="0" smtClean="0"/>
              <a:t>transposition et  substitution) mais </a:t>
            </a:r>
            <a:r>
              <a:rPr lang="fr-FR" dirty="0"/>
              <a:t>de façon différente. </a:t>
            </a:r>
            <a:endParaRPr lang="fr-FR" dirty="0" smtClean="0"/>
          </a:p>
          <a:p>
            <a:endParaRPr lang="fr-FR" dirty="0"/>
          </a:p>
          <a:p>
            <a:r>
              <a:rPr lang="fr-FR" dirty="0" smtClean="0"/>
              <a:t>Dans </a:t>
            </a:r>
            <a:r>
              <a:rPr lang="fr-FR" dirty="0"/>
              <a:t>le passé, les cryptographes ont mis en </a:t>
            </a:r>
            <a:r>
              <a:rPr lang="fr-FR" dirty="0" smtClean="0"/>
              <a:t>œuvre </a:t>
            </a:r>
            <a:r>
              <a:rPr lang="fr-FR" dirty="0"/>
              <a:t>des algorithmes simples. </a:t>
            </a:r>
            <a:endParaRPr lang="fr-FR" dirty="0" smtClean="0"/>
          </a:p>
          <a:p>
            <a:endParaRPr lang="fr-FR" dirty="0"/>
          </a:p>
          <a:p>
            <a:r>
              <a:rPr lang="fr-FR" dirty="0" smtClean="0"/>
              <a:t>De </a:t>
            </a:r>
            <a:r>
              <a:rPr lang="fr-FR" dirty="0"/>
              <a:t>nos jours, l'objectif est de trouver des algorithmes suffisamment complexes pour que même si le cryptanalyste parvient à acquérir de grandes quantités de texte chiffré de son choix, il soit incapable d'y trouver un sens s'il n'en a pas la clé. </a:t>
            </a:r>
            <a:r>
              <a:rPr lang="fr-FR" dirty="0" smtClean="0"/>
              <a:t> </a:t>
            </a:r>
            <a:r>
              <a:rPr lang="fr-FR" dirty="0"/>
              <a:t/>
            </a:r>
            <a:br>
              <a:rPr lang="fr-FR" dirty="0"/>
            </a:br>
            <a:endParaRPr lang="fr-FR" dirty="0">
              <a:sym typeface="Wingdings" panose="05000000000000000000" pitchFamily="2" charset="2"/>
            </a:endParaRPr>
          </a:p>
          <a:p>
            <a:endParaRPr lang="fr-FR" dirty="0" smtClean="0">
              <a:sym typeface="Wingdings" panose="05000000000000000000" pitchFamily="2" charset="2"/>
            </a:endParaRPr>
          </a:p>
          <a:p>
            <a:endParaRPr lang="fr-FR" dirty="0">
              <a:sym typeface="Wingdings" panose="05000000000000000000" pitchFamily="2" charset="2"/>
            </a:endParaRPr>
          </a:p>
          <a:p>
            <a:endParaRPr lang="fr-FR" dirty="0" smtClean="0">
              <a:sym typeface="Wingdings" panose="05000000000000000000" pitchFamily="2" charset="2"/>
            </a:endParaRPr>
          </a:p>
          <a:p>
            <a:endParaRPr lang="fr-FR" dirty="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39</a:t>
            </a:fld>
            <a:endParaRPr lang="fr-FR"/>
          </a:p>
        </p:txBody>
      </p:sp>
    </p:spTree>
    <p:extLst>
      <p:ext uri="{BB962C8B-B14F-4D97-AF65-F5344CB8AC3E}">
        <p14:creationId xmlns:p14="http://schemas.microsoft.com/office/powerpoint/2010/main" val="1028684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Notions de bases de la cryptographie</a:t>
            </a:r>
            <a:endParaRPr lang="fr-FR" dirty="0"/>
          </a:p>
        </p:txBody>
      </p:sp>
      <p:sp>
        <p:nvSpPr>
          <p:cNvPr id="8" name="Forme libre 7"/>
          <p:cNvSpPr/>
          <p:nvPr/>
        </p:nvSpPr>
        <p:spPr>
          <a:xfrm>
            <a:off x="5669212" y="840938"/>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Cryptologie</a:t>
            </a:r>
            <a:endParaRPr lang="fr-FR" sz="1200" kern="1200" dirty="0"/>
          </a:p>
        </p:txBody>
      </p:sp>
      <p:sp>
        <p:nvSpPr>
          <p:cNvPr id="9" name="Forme libre 8"/>
          <p:cNvSpPr/>
          <p:nvPr/>
        </p:nvSpPr>
        <p:spPr>
          <a:xfrm>
            <a:off x="3648305" y="1568800"/>
            <a:ext cx="2566803" cy="291144"/>
          </a:xfrm>
          <a:custGeom>
            <a:avLst/>
            <a:gdLst/>
            <a:ahLst/>
            <a:cxnLst/>
            <a:rect l="0" t="0" r="0" b="0"/>
            <a:pathLst>
              <a:path>
                <a:moveTo>
                  <a:pt x="2566803" y="0"/>
                </a:moveTo>
                <a:lnTo>
                  <a:pt x="2566803" y="145572"/>
                </a:lnTo>
                <a:lnTo>
                  <a:pt x="0" y="145572"/>
                </a:lnTo>
                <a:lnTo>
                  <a:pt x="0" y="291144"/>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10" name="Forme libre 9"/>
          <p:cNvSpPr/>
          <p:nvPr/>
        </p:nvSpPr>
        <p:spPr>
          <a:xfrm>
            <a:off x="3102409" y="1859944"/>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Cryptographie</a:t>
            </a:r>
            <a:endParaRPr lang="fr-FR" sz="1200" kern="1200" dirty="0"/>
          </a:p>
        </p:txBody>
      </p:sp>
      <p:sp>
        <p:nvSpPr>
          <p:cNvPr id="11" name="Forme libre 10"/>
          <p:cNvSpPr/>
          <p:nvPr/>
        </p:nvSpPr>
        <p:spPr>
          <a:xfrm>
            <a:off x="1350366" y="2587806"/>
            <a:ext cx="2297938" cy="291144"/>
          </a:xfrm>
          <a:custGeom>
            <a:avLst/>
            <a:gdLst/>
            <a:ahLst/>
            <a:cxnLst/>
            <a:rect l="0" t="0" r="0" b="0"/>
            <a:pathLst>
              <a:path>
                <a:moveTo>
                  <a:pt x="2297938" y="0"/>
                </a:moveTo>
                <a:lnTo>
                  <a:pt x="2297938" y="145572"/>
                </a:lnTo>
                <a:lnTo>
                  <a:pt x="0" y="145572"/>
                </a:lnTo>
                <a:lnTo>
                  <a:pt x="0" y="291144"/>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2" name="Forme libre 11"/>
          <p:cNvSpPr/>
          <p:nvPr/>
        </p:nvSpPr>
        <p:spPr>
          <a:xfrm>
            <a:off x="804470" y="2878950"/>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Classique</a:t>
            </a:r>
            <a:endParaRPr lang="fr-FR" sz="1200" kern="1200" dirty="0"/>
          </a:p>
        </p:txBody>
      </p:sp>
      <p:sp>
        <p:nvSpPr>
          <p:cNvPr id="13" name="Forme libre 12"/>
          <p:cNvSpPr/>
          <p:nvPr/>
        </p:nvSpPr>
        <p:spPr>
          <a:xfrm>
            <a:off x="640701" y="3606812"/>
            <a:ext cx="709664" cy="291144"/>
          </a:xfrm>
          <a:custGeom>
            <a:avLst/>
            <a:gdLst/>
            <a:ahLst/>
            <a:cxnLst/>
            <a:rect l="0" t="0" r="0" b="0"/>
            <a:pathLst>
              <a:path>
                <a:moveTo>
                  <a:pt x="709664" y="0"/>
                </a:moveTo>
                <a:lnTo>
                  <a:pt x="709664" y="145572"/>
                </a:lnTo>
                <a:lnTo>
                  <a:pt x="0" y="145572"/>
                </a:lnTo>
                <a:lnTo>
                  <a:pt x="0" y="291144"/>
                </a:lnTo>
              </a:path>
            </a:pathLst>
          </a:custGeom>
          <a:noFill/>
        </p:spPr>
        <p:style>
          <a:lnRef idx="2">
            <a:schemeClr val="accent1">
              <a:hueOff val="0"/>
              <a:satOff val="0"/>
              <a:lumOff val="0"/>
              <a:alphaOff val="0"/>
            </a:schemeClr>
          </a:lnRef>
          <a:fillRef idx="0">
            <a:scrgbClr r="0" g="0" b="0"/>
          </a:fillRef>
          <a:effectRef idx="0">
            <a:schemeClr val="accent4">
              <a:tint val="50000"/>
              <a:hueOff val="0"/>
              <a:satOff val="0"/>
              <a:lumOff val="0"/>
              <a:alphaOff val="0"/>
            </a:schemeClr>
          </a:effectRef>
          <a:fontRef idx="minor">
            <a:schemeClr val="tx1">
              <a:hueOff val="0"/>
              <a:satOff val="0"/>
              <a:lumOff val="0"/>
              <a:alphaOff val="0"/>
            </a:schemeClr>
          </a:fontRef>
        </p:style>
      </p:sp>
      <p:sp>
        <p:nvSpPr>
          <p:cNvPr id="14" name="Forme libre 13"/>
          <p:cNvSpPr/>
          <p:nvPr/>
        </p:nvSpPr>
        <p:spPr>
          <a:xfrm>
            <a:off x="94805" y="3897956"/>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Substitution</a:t>
            </a:r>
            <a:endParaRPr lang="fr-FR" sz="1200" kern="1200" dirty="0"/>
          </a:p>
        </p:txBody>
      </p:sp>
      <p:sp>
        <p:nvSpPr>
          <p:cNvPr id="15" name="Forme libre 14"/>
          <p:cNvSpPr/>
          <p:nvPr/>
        </p:nvSpPr>
        <p:spPr>
          <a:xfrm>
            <a:off x="594981" y="4625818"/>
            <a:ext cx="91440" cy="291144"/>
          </a:xfrm>
          <a:custGeom>
            <a:avLst/>
            <a:gdLst/>
            <a:ahLst/>
            <a:cxnLst/>
            <a:rect l="0" t="0" r="0" b="0"/>
            <a:pathLst>
              <a:path>
                <a:moveTo>
                  <a:pt x="45720" y="0"/>
                </a:moveTo>
                <a:lnTo>
                  <a:pt x="45720" y="291144"/>
                </a:lnTo>
              </a:path>
            </a:pathLst>
          </a:custGeom>
          <a:noFill/>
        </p:spPr>
        <p:style>
          <a:lnRef idx="2">
            <a:schemeClr val="accent1">
              <a:hueOff val="0"/>
              <a:satOff val="0"/>
              <a:lumOff val="0"/>
              <a:alphaOff val="0"/>
            </a:schemeClr>
          </a:lnRef>
          <a:fillRef idx="0">
            <a:scrgbClr r="0" g="0" b="0"/>
          </a:fillRef>
          <a:effectRef idx="0">
            <a:schemeClr val="accent4">
              <a:tint val="50000"/>
              <a:hueOff val="0"/>
              <a:satOff val="0"/>
              <a:lumOff val="0"/>
              <a:alphaOff val="0"/>
            </a:schemeClr>
          </a:effectRef>
          <a:fontRef idx="minor">
            <a:schemeClr val="tx1">
              <a:hueOff val="0"/>
              <a:satOff val="0"/>
              <a:lumOff val="0"/>
              <a:alphaOff val="0"/>
            </a:schemeClr>
          </a:fontRef>
        </p:style>
      </p:sp>
      <p:sp>
        <p:nvSpPr>
          <p:cNvPr id="16" name="Forme libre 15"/>
          <p:cNvSpPr/>
          <p:nvPr/>
        </p:nvSpPr>
        <p:spPr>
          <a:xfrm>
            <a:off x="94805" y="4916962"/>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Décalage</a:t>
            </a:r>
            <a:endParaRPr lang="fr-FR" sz="1200" kern="1200" dirty="0"/>
          </a:p>
        </p:txBody>
      </p:sp>
      <p:sp>
        <p:nvSpPr>
          <p:cNvPr id="17" name="Forme libre 16"/>
          <p:cNvSpPr/>
          <p:nvPr/>
        </p:nvSpPr>
        <p:spPr>
          <a:xfrm>
            <a:off x="1350366" y="3606812"/>
            <a:ext cx="709664" cy="291144"/>
          </a:xfrm>
          <a:custGeom>
            <a:avLst/>
            <a:gdLst/>
            <a:ahLst/>
            <a:cxnLst/>
            <a:rect l="0" t="0" r="0" b="0"/>
            <a:pathLst>
              <a:path>
                <a:moveTo>
                  <a:pt x="0" y="0"/>
                </a:moveTo>
                <a:lnTo>
                  <a:pt x="0" y="145572"/>
                </a:lnTo>
                <a:lnTo>
                  <a:pt x="709664" y="145572"/>
                </a:lnTo>
                <a:lnTo>
                  <a:pt x="709664" y="291144"/>
                </a:lnTo>
              </a:path>
            </a:pathLst>
          </a:custGeom>
          <a:noFill/>
        </p:spPr>
        <p:style>
          <a:lnRef idx="2">
            <a:schemeClr val="accent1">
              <a:hueOff val="0"/>
              <a:satOff val="0"/>
              <a:lumOff val="0"/>
              <a:alphaOff val="0"/>
            </a:schemeClr>
          </a:lnRef>
          <a:fillRef idx="0">
            <a:scrgbClr r="0" g="0" b="0"/>
          </a:fillRef>
          <a:effectRef idx="0">
            <a:schemeClr val="accent4">
              <a:tint val="50000"/>
              <a:hueOff val="0"/>
              <a:satOff val="0"/>
              <a:lumOff val="0"/>
              <a:alphaOff val="0"/>
            </a:schemeClr>
          </a:effectRef>
          <a:fontRef idx="minor">
            <a:schemeClr val="tx1">
              <a:hueOff val="0"/>
              <a:satOff val="0"/>
              <a:lumOff val="0"/>
              <a:alphaOff val="0"/>
            </a:schemeClr>
          </a:fontRef>
        </p:style>
      </p:sp>
      <p:sp>
        <p:nvSpPr>
          <p:cNvPr id="18" name="Forme libre 17"/>
          <p:cNvSpPr/>
          <p:nvPr/>
        </p:nvSpPr>
        <p:spPr>
          <a:xfrm>
            <a:off x="1514135" y="3897956"/>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Transposition</a:t>
            </a:r>
            <a:endParaRPr lang="fr-FR" sz="1200" kern="1200" dirty="0"/>
          </a:p>
        </p:txBody>
      </p:sp>
      <p:sp>
        <p:nvSpPr>
          <p:cNvPr id="19" name="Forme libre 18"/>
          <p:cNvSpPr/>
          <p:nvPr/>
        </p:nvSpPr>
        <p:spPr>
          <a:xfrm>
            <a:off x="2014311" y="4625818"/>
            <a:ext cx="91440" cy="291144"/>
          </a:xfrm>
          <a:custGeom>
            <a:avLst/>
            <a:gdLst/>
            <a:ahLst/>
            <a:cxnLst/>
            <a:rect l="0" t="0" r="0" b="0"/>
            <a:pathLst>
              <a:path>
                <a:moveTo>
                  <a:pt x="45720" y="0"/>
                </a:moveTo>
                <a:lnTo>
                  <a:pt x="45720" y="291144"/>
                </a:lnTo>
              </a:path>
            </a:pathLst>
          </a:custGeom>
          <a:noFill/>
        </p:spPr>
        <p:style>
          <a:lnRef idx="2">
            <a:schemeClr val="accent1">
              <a:hueOff val="0"/>
              <a:satOff val="0"/>
              <a:lumOff val="0"/>
              <a:alphaOff val="0"/>
            </a:schemeClr>
          </a:lnRef>
          <a:fillRef idx="0">
            <a:scrgbClr r="0" g="0" b="0"/>
          </a:fillRef>
          <a:effectRef idx="0">
            <a:schemeClr val="accent4">
              <a:tint val="50000"/>
              <a:hueOff val="0"/>
              <a:satOff val="0"/>
              <a:lumOff val="0"/>
              <a:alphaOff val="0"/>
            </a:schemeClr>
          </a:effectRef>
          <a:fontRef idx="minor">
            <a:schemeClr val="tx1">
              <a:hueOff val="0"/>
              <a:satOff val="0"/>
              <a:lumOff val="0"/>
              <a:alphaOff val="0"/>
            </a:schemeClr>
          </a:fontRef>
        </p:style>
      </p:sp>
      <p:sp>
        <p:nvSpPr>
          <p:cNvPr id="20" name="Forme libre 19"/>
          <p:cNvSpPr/>
          <p:nvPr/>
        </p:nvSpPr>
        <p:spPr>
          <a:xfrm>
            <a:off x="1514135" y="4916962"/>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Rail </a:t>
            </a:r>
            <a:r>
              <a:rPr lang="fr-FR" sz="1200" kern="1200" dirty="0" err="1" smtClean="0"/>
              <a:t>fence</a:t>
            </a:r>
            <a:r>
              <a:rPr lang="fr-FR" sz="1200" kern="1200" dirty="0" smtClean="0"/>
              <a:t>(</a:t>
            </a:r>
            <a:r>
              <a:rPr lang="fr-FR" sz="1200" b="1" i="0" kern="1200" dirty="0" smtClean="0"/>
              <a:t>zigzag </a:t>
            </a:r>
            <a:r>
              <a:rPr lang="fr-FR" sz="1200" b="1" i="0" kern="1200" dirty="0" err="1" smtClean="0"/>
              <a:t>cipher</a:t>
            </a:r>
            <a:r>
              <a:rPr lang="fr-FR" sz="1200" kern="1200" dirty="0" smtClean="0"/>
              <a:t>)</a:t>
            </a:r>
            <a:endParaRPr lang="fr-FR" sz="1200" kern="1200" dirty="0"/>
          </a:p>
        </p:txBody>
      </p:sp>
      <p:sp>
        <p:nvSpPr>
          <p:cNvPr id="21" name="Forme libre 20"/>
          <p:cNvSpPr/>
          <p:nvPr/>
        </p:nvSpPr>
        <p:spPr>
          <a:xfrm>
            <a:off x="3648305" y="2587806"/>
            <a:ext cx="2314883" cy="291144"/>
          </a:xfrm>
          <a:custGeom>
            <a:avLst/>
            <a:gdLst/>
            <a:ahLst/>
            <a:cxnLst/>
            <a:rect l="0" t="0" r="0" b="0"/>
            <a:pathLst>
              <a:path>
                <a:moveTo>
                  <a:pt x="0" y="0"/>
                </a:moveTo>
                <a:lnTo>
                  <a:pt x="0" y="145572"/>
                </a:lnTo>
                <a:lnTo>
                  <a:pt x="2314883" y="145572"/>
                </a:lnTo>
                <a:lnTo>
                  <a:pt x="2314883" y="291144"/>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22" name="Forme libre 21"/>
          <p:cNvSpPr/>
          <p:nvPr/>
        </p:nvSpPr>
        <p:spPr>
          <a:xfrm>
            <a:off x="5417292" y="2878950"/>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Moderne</a:t>
            </a:r>
            <a:endParaRPr lang="fr-FR" sz="1200" kern="1200" dirty="0"/>
          </a:p>
        </p:txBody>
      </p:sp>
      <p:sp>
        <p:nvSpPr>
          <p:cNvPr id="23" name="Forme libre 22"/>
          <p:cNvSpPr/>
          <p:nvPr/>
        </p:nvSpPr>
        <p:spPr>
          <a:xfrm>
            <a:off x="4189026" y="3606812"/>
            <a:ext cx="1774162" cy="291144"/>
          </a:xfrm>
          <a:custGeom>
            <a:avLst/>
            <a:gdLst/>
            <a:ahLst/>
            <a:cxnLst/>
            <a:rect l="0" t="0" r="0" b="0"/>
            <a:pathLst>
              <a:path>
                <a:moveTo>
                  <a:pt x="1774162" y="0"/>
                </a:moveTo>
                <a:lnTo>
                  <a:pt x="1774162" y="145572"/>
                </a:lnTo>
                <a:lnTo>
                  <a:pt x="0" y="145572"/>
                </a:lnTo>
                <a:lnTo>
                  <a:pt x="0" y="291144"/>
                </a:lnTo>
              </a:path>
            </a:pathLst>
          </a:custGeom>
          <a:noFill/>
        </p:spPr>
        <p:style>
          <a:lnRef idx="2">
            <a:schemeClr val="accent1">
              <a:hueOff val="0"/>
              <a:satOff val="0"/>
              <a:lumOff val="0"/>
              <a:alphaOff val="0"/>
            </a:schemeClr>
          </a:lnRef>
          <a:fillRef idx="0">
            <a:scrgbClr r="0" g="0" b="0"/>
          </a:fillRef>
          <a:effectRef idx="0">
            <a:schemeClr val="accent4">
              <a:tint val="50000"/>
              <a:hueOff val="0"/>
              <a:satOff val="0"/>
              <a:lumOff val="0"/>
              <a:alphaOff val="0"/>
            </a:schemeClr>
          </a:effectRef>
          <a:fontRef idx="minor">
            <a:schemeClr val="tx1">
              <a:hueOff val="0"/>
              <a:satOff val="0"/>
              <a:lumOff val="0"/>
              <a:alphaOff val="0"/>
            </a:schemeClr>
          </a:fontRef>
        </p:style>
      </p:sp>
      <p:sp>
        <p:nvSpPr>
          <p:cNvPr id="24" name="Forme libre 23"/>
          <p:cNvSpPr/>
          <p:nvPr/>
        </p:nvSpPr>
        <p:spPr>
          <a:xfrm>
            <a:off x="3643130" y="3897956"/>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Symétrique</a:t>
            </a:r>
            <a:endParaRPr lang="fr-FR" sz="1200" kern="1200" dirty="0"/>
          </a:p>
        </p:txBody>
      </p:sp>
      <p:sp>
        <p:nvSpPr>
          <p:cNvPr id="25" name="Forme libre 24"/>
          <p:cNvSpPr/>
          <p:nvPr/>
        </p:nvSpPr>
        <p:spPr>
          <a:xfrm>
            <a:off x="3479361" y="4625818"/>
            <a:ext cx="709664" cy="291144"/>
          </a:xfrm>
          <a:custGeom>
            <a:avLst/>
            <a:gdLst/>
            <a:ahLst/>
            <a:cxnLst/>
            <a:rect l="0" t="0" r="0" b="0"/>
            <a:pathLst>
              <a:path>
                <a:moveTo>
                  <a:pt x="709664" y="0"/>
                </a:moveTo>
                <a:lnTo>
                  <a:pt x="709664" y="145572"/>
                </a:lnTo>
                <a:lnTo>
                  <a:pt x="0" y="145572"/>
                </a:lnTo>
                <a:lnTo>
                  <a:pt x="0" y="291144"/>
                </a:lnTo>
              </a:path>
            </a:pathLst>
          </a:custGeom>
          <a:noFill/>
        </p:spPr>
        <p:style>
          <a:lnRef idx="2">
            <a:schemeClr val="accent1">
              <a:hueOff val="0"/>
              <a:satOff val="0"/>
              <a:lumOff val="0"/>
              <a:alphaOff val="0"/>
            </a:schemeClr>
          </a:lnRef>
          <a:fillRef idx="0">
            <a:scrgbClr r="0" g="0" b="0"/>
          </a:fillRef>
          <a:effectRef idx="0">
            <a:schemeClr val="accent4">
              <a:tint val="50000"/>
              <a:hueOff val="0"/>
              <a:satOff val="0"/>
              <a:lumOff val="0"/>
              <a:alphaOff val="0"/>
            </a:schemeClr>
          </a:effectRef>
          <a:fontRef idx="minor">
            <a:schemeClr val="tx1">
              <a:hueOff val="0"/>
              <a:satOff val="0"/>
              <a:lumOff val="0"/>
              <a:alphaOff val="0"/>
            </a:schemeClr>
          </a:fontRef>
        </p:style>
      </p:sp>
      <p:sp>
        <p:nvSpPr>
          <p:cNvPr id="26" name="Forme libre 25"/>
          <p:cNvSpPr/>
          <p:nvPr/>
        </p:nvSpPr>
        <p:spPr>
          <a:xfrm>
            <a:off x="2933465" y="4916962"/>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Par bloc</a:t>
            </a:r>
            <a:endParaRPr lang="fr-FR" sz="1200" kern="1200" dirty="0"/>
          </a:p>
        </p:txBody>
      </p:sp>
      <p:sp>
        <p:nvSpPr>
          <p:cNvPr id="27" name="Forme libre 26"/>
          <p:cNvSpPr/>
          <p:nvPr/>
        </p:nvSpPr>
        <p:spPr>
          <a:xfrm>
            <a:off x="3433641" y="5644824"/>
            <a:ext cx="91440" cy="291144"/>
          </a:xfrm>
          <a:custGeom>
            <a:avLst/>
            <a:gdLst/>
            <a:ahLst/>
            <a:cxnLst/>
            <a:rect l="0" t="0" r="0" b="0"/>
            <a:pathLst>
              <a:path>
                <a:moveTo>
                  <a:pt x="45720" y="0"/>
                </a:moveTo>
                <a:lnTo>
                  <a:pt x="45720" y="291144"/>
                </a:lnTo>
              </a:path>
            </a:pathLst>
          </a:custGeom>
          <a:noFill/>
        </p:spPr>
        <p:style>
          <a:lnRef idx="2">
            <a:schemeClr val="accent1">
              <a:hueOff val="0"/>
              <a:satOff val="0"/>
              <a:lumOff val="0"/>
              <a:alphaOff val="0"/>
            </a:schemeClr>
          </a:lnRef>
          <a:fillRef idx="0">
            <a:scrgbClr r="0" g="0" b="0"/>
          </a:fillRef>
          <a:effectRef idx="0">
            <a:schemeClr val="accent4">
              <a:tint val="50000"/>
              <a:hueOff val="0"/>
              <a:satOff val="0"/>
              <a:lumOff val="0"/>
              <a:alphaOff val="0"/>
            </a:schemeClr>
          </a:effectRef>
          <a:fontRef idx="minor">
            <a:schemeClr val="tx1">
              <a:hueOff val="0"/>
              <a:satOff val="0"/>
              <a:lumOff val="0"/>
              <a:alphaOff val="0"/>
            </a:schemeClr>
          </a:fontRef>
        </p:style>
      </p:sp>
      <p:sp>
        <p:nvSpPr>
          <p:cNvPr id="28" name="Forme libre 27"/>
          <p:cNvSpPr/>
          <p:nvPr/>
        </p:nvSpPr>
        <p:spPr>
          <a:xfrm>
            <a:off x="2933465" y="5935968"/>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AES, DES …</a:t>
            </a:r>
            <a:endParaRPr lang="fr-FR" sz="1200" kern="1200" dirty="0"/>
          </a:p>
        </p:txBody>
      </p:sp>
      <p:sp>
        <p:nvSpPr>
          <p:cNvPr id="29" name="Forme libre 28"/>
          <p:cNvSpPr/>
          <p:nvPr/>
        </p:nvSpPr>
        <p:spPr>
          <a:xfrm>
            <a:off x="4189026" y="4625818"/>
            <a:ext cx="709664" cy="291144"/>
          </a:xfrm>
          <a:custGeom>
            <a:avLst/>
            <a:gdLst/>
            <a:ahLst/>
            <a:cxnLst/>
            <a:rect l="0" t="0" r="0" b="0"/>
            <a:pathLst>
              <a:path>
                <a:moveTo>
                  <a:pt x="0" y="0"/>
                </a:moveTo>
                <a:lnTo>
                  <a:pt x="0" y="145572"/>
                </a:lnTo>
                <a:lnTo>
                  <a:pt x="709664" y="145572"/>
                </a:lnTo>
                <a:lnTo>
                  <a:pt x="709664" y="291144"/>
                </a:lnTo>
              </a:path>
            </a:pathLst>
          </a:custGeom>
          <a:noFill/>
        </p:spPr>
        <p:style>
          <a:lnRef idx="2">
            <a:schemeClr val="accent1">
              <a:hueOff val="0"/>
              <a:satOff val="0"/>
              <a:lumOff val="0"/>
              <a:alphaOff val="0"/>
            </a:schemeClr>
          </a:lnRef>
          <a:fillRef idx="0">
            <a:scrgbClr r="0" g="0" b="0"/>
          </a:fillRef>
          <a:effectRef idx="0">
            <a:schemeClr val="accent4">
              <a:tint val="50000"/>
              <a:hueOff val="0"/>
              <a:satOff val="0"/>
              <a:lumOff val="0"/>
              <a:alphaOff val="0"/>
            </a:schemeClr>
          </a:effectRef>
          <a:fontRef idx="minor">
            <a:schemeClr val="tx1">
              <a:hueOff val="0"/>
              <a:satOff val="0"/>
              <a:lumOff val="0"/>
              <a:alphaOff val="0"/>
            </a:schemeClr>
          </a:fontRef>
        </p:style>
      </p:sp>
      <p:sp>
        <p:nvSpPr>
          <p:cNvPr id="30" name="Forme libre 29"/>
          <p:cNvSpPr/>
          <p:nvPr/>
        </p:nvSpPr>
        <p:spPr>
          <a:xfrm>
            <a:off x="4352794" y="4916962"/>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Par flux</a:t>
            </a:r>
            <a:endParaRPr lang="fr-FR" sz="1200" kern="1200" dirty="0"/>
          </a:p>
        </p:txBody>
      </p:sp>
      <p:sp>
        <p:nvSpPr>
          <p:cNvPr id="31" name="Forme libre 30"/>
          <p:cNvSpPr/>
          <p:nvPr/>
        </p:nvSpPr>
        <p:spPr>
          <a:xfrm>
            <a:off x="4852970" y="5644824"/>
            <a:ext cx="91440" cy="291144"/>
          </a:xfrm>
          <a:custGeom>
            <a:avLst/>
            <a:gdLst/>
            <a:ahLst/>
            <a:cxnLst/>
            <a:rect l="0" t="0" r="0" b="0"/>
            <a:pathLst>
              <a:path>
                <a:moveTo>
                  <a:pt x="45720" y="0"/>
                </a:moveTo>
                <a:lnTo>
                  <a:pt x="45720" y="291144"/>
                </a:lnTo>
              </a:path>
            </a:pathLst>
          </a:custGeom>
          <a:noFill/>
        </p:spPr>
        <p:style>
          <a:lnRef idx="2">
            <a:schemeClr val="accent1">
              <a:hueOff val="0"/>
              <a:satOff val="0"/>
              <a:lumOff val="0"/>
              <a:alphaOff val="0"/>
            </a:schemeClr>
          </a:lnRef>
          <a:fillRef idx="0">
            <a:scrgbClr r="0" g="0" b="0"/>
          </a:fillRef>
          <a:effectRef idx="0">
            <a:schemeClr val="accent4">
              <a:tint val="50000"/>
              <a:hueOff val="0"/>
              <a:satOff val="0"/>
              <a:lumOff val="0"/>
              <a:alphaOff val="0"/>
            </a:schemeClr>
          </a:effectRef>
          <a:fontRef idx="minor">
            <a:schemeClr val="tx1">
              <a:hueOff val="0"/>
              <a:satOff val="0"/>
              <a:lumOff val="0"/>
              <a:alphaOff val="0"/>
            </a:schemeClr>
          </a:fontRef>
        </p:style>
      </p:sp>
      <p:sp>
        <p:nvSpPr>
          <p:cNvPr id="32" name="Forme libre 31"/>
          <p:cNvSpPr/>
          <p:nvPr/>
        </p:nvSpPr>
        <p:spPr>
          <a:xfrm>
            <a:off x="4352794" y="5935968"/>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Blow fich, …</a:t>
            </a:r>
            <a:endParaRPr lang="fr-FR" sz="1200" kern="1200" dirty="0"/>
          </a:p>
        </p:txBody>
      </p:sp>
      <p:sp>
        <p:nvSpPr>
          <p:cNvPr id="33" name="Forme libre 32"/>
          <p:cNvSpPr/>
          <p:nvPr/>
        </p:nvSpPr>
        <p:spPr>
          <a:xfrm>
            <a:off x="5963188" y="3606812"/>
            <a:ext cx="354832" cy="291144"/>
          </a:xfrm>
          <a:custGeom>
            <a:avLst/>
            <a:gdLst/>
            <a:ahLst/>
            <a:cxnLst/>
            <a:rect l="0" t="0" r="0" b="0"/>
            <a:pathLst>
              <a:path>
                <a:moveTo>
                  <a:pt x="0" y="0"/>
                </a:moveTo>
                <a:lnTo>
                  <a:pt x="0" y="145572"/>
                </a:lnTo>
                <a:lnTo>
                  <a:pt x="354832" y="145572"/>
                </a:lnTo>
                <a:lnTo>
                  <a:pt x="354832" y="291144"/>
                </a:lnTo>
              </a:path>
            </a:pathLst>
          </a:custGeom>
          <a:noFill/>
        </p:spPr>
        <p:style>
          <a:lnRef idx="2">
            <a:schemeClr val="accent1">
              <a:hueOff val="0"/>
              <a:satOff val="0"/>
              <a:lumOff val="0"/>
              <a:alphaOff val="0"/>
            </a:schemeClr>
          </a:lnRef>
          <a:fillRef idx="0">
            <a:scrgbClr r="0" g="0" b="0"/>
          </a:fillRef>
          <a:effectRef idx="0">
            <a:schemeClr val="accent4">
              <a:tint val="50000"/>
              <a:hueOff val="0"/>
              <a:satOff val="0"/>
              <a:lumOff val="0"/>
              <a:alphaOff val="0"/>
            </a:schemeClr>
          </a:effectRef>
          <a:fontRef idx="minor">
            <a:schemeClr val="tx1">
              <a:hueOff val="0"/>
              <a:satOff val="0"/>
              <a:lumOff val="0"/>
              <a:alphaOff val="0"/>
            </a:schemeClr>
          </a:fontRef>
        </p:style>
      </p:sp>
      <p:sp>
        <p:nvSpPr>
          <p:cNvPr id="34" name="Forme libre 33"/>
          <p:cNvSpPr/>
          <p:nvPr/>
        </p:nvSpPr>
        <p:spPr>
          <a:xfrm>
            <a:off x="5772124" y="3897956"/>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Asymétrique</a:t>
            </a:r>
            <a:endParaRPr lang="fr-FR" sz="1200" kern="1200" dirty="0"/>
          </a:p>
        </p:txBody>
      </p:sp>
      <p:sp>
        <p:nvSpPr>
          <p:cNvPr id="35" name="Forme libre 34"/>
          <p:cNvSpPr/>
          <p:nvPr/>
        </p:nvSpPr>
        <p:spPr>
          <a:xfrm>
            <a:off x="6272300" y="4625818"/>
            <a:ext cx="91440" cy="291144"/>
          </a:xfrm>
          <a:custGeom>
            <a:avLst/>
            <a:gdLst/>
            <a:ahLst/>
            <a:cxnLst/>
            <a:rect l="0" t="0" r="0" b="0"/>
            <a:pathLst>
              <a:path>
                <a:moveTo>
                  <a:pt x="45720" y="0"/>
                </a:moveTo>
                <a:lnTo>
                  <a:pt x="45720" y="291144"/>
                </a:lnTo>
              </a:path>
            </a:pathLst>
          </a:custGeom>
          <a:noFill/>
        </p:spPr>
        <p:style>
          <a:lnRef idx="2">
            <a:schemeClr val="accent1">
              <a:hueOff val="0"/>
              <a:satOff val="0"/>
              <a:lumOff val="0"/>
              <a:alphaOff val="0"/>
            </a:schemeClr>
          </a:lnRef>
          <a:fillRef idx="0">
            <a:scrgbClr r="0" g="0" b="0"/>
          </a:fillRef>
          <a:effectRef idx="0">
            <a:schemeClr val="accent4">
              <a:tint val="50000"/>
              <a:hueOff val="0"/>
              <a:satOff val="0"/>
              <a:lumOff val="0"/>
              <a:alphaOff val="0"/>
            </a:schemeClr>
          </a:effectRef>
          <a:fontRef idx="minor">
            <a:schemeClr val="tx1">
              <a:hueOff val="0"/>
              <a:satOff val="0"/>
              <a:lumOff val="0"/>
              <a:alphaOff val="0"/>
            </a:schemeClr>
          </a:fontRef>
        </p:style>
      </p:sp>
      <p:sp>
        <p:nvSpPr>
          <p:cNvPr id="36" name="Forme libre 35"/>
          <p:cNvSpPr/>
          <p:nvPr/>
        </p:nvSpPr>
        <p:spPr>
          <a:xfrm>
            <a:off x="5772124" y="4916962"/>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RSA, DSA, </a:t>
            </a:r>
            <a:r>
              <a:rPr lang="fr-FR" sz="1200" kern="1200" dirty="0" err="1" smtClean="0"/>
              <a:t>Elliptic</a:t>
            </a:r>
            <a:r>
              <a:rPr lang="fr-FR" sz="1200" kern="1200" dirty="0" smtClean="0"/>
              <a:t> </a:t>
            </a:r>
            <a:r>
              <a:rPr lang="fr-FR" sz="1200" kern="1200" dirty="0" err="1" smtClean="0"/>
              <a:t>curve</a:t>
            </a:r>
            <a:endParaRPr lang="fr-FR" sz="1200" kern="1200" dirty="0"/>
          </a:p>
        </p:txBody>
      </p:sp>
      <p:sp>
        <p:nvSpPr>
          <p:cNvPr id="37" name="Forme libre 36"/>
          <p:cNvSpPr/>
          <p:nvPr/>
        </p:nvSpPr>
        <p:spPr>
          <a:xfrm>
            <a:off x="5963188" y="3606812"/>
            <a:ext cx="1774162" cy="291144"/>
          </a:xfrm>
          <a:custGeom>
            <a:avLst/>
            <a:gdLst/>
            <a:ahLst/>
            <a:cxnLst/>
            <a:rect l="0" t="0" r="0" b="0"/>
            <a:pathLst>
              <a:path>
                <a:moveTo>
                  <a:pt x="0" y="0"/>
                </a:moveTo>
                <a:lnTo>
                  <a:pt x="0" y="145572"/>
                </a:lnTo>
                <a:lnTo>
                  <a:pt x="1774162" y="145572"/>
                </a:lnTo>
                <a:lnTo>
                  <a:pt x="1774162" y="291144"/>
                </a:lnTo>
              </a:path>
            </a:pathLst>
          </a:custGeom>
          <a:noFill/>
        </p:spPr>
        <p:style>
          <a:lnRef idx="2">
            <a:schemeClr val="accent1">
              <a:hueOff val="0"/>
              <a:satOff val="0"/>
              <a:lumOff val="0"/>
              <a:alphaOff val="0"/>
            </a:schemeClr>
          </a:lnRef>
          <a:fillRef idx="0">
            <a:scrgbClr r="0" g="0" b="0"/>
          </a:fillRef>
          <a:effectRef idx="0">
            <a:schemeClr val="accent4">
              <a:tint val="50000"/>
              <a:hueOff val="0"/>
              <a:satOff val="0"/>
              <a:lumOff val="0"/>
              <a:alphaOff val="0"/>
            </a:schemeClr>
          </a:effectRef>
          <a:fontRef idx="minor">
            <a:schemeClr val="tx1">
              <a:hueOff val="0"/>
              <a:satOff val="0"/>
              <a:lumOff val="0"/>
              <a:alphaOff val="0"/>
            </a:schemeClr>
          </a:fontRef>
        </p:style>
      </p:sp>
      <p:sp>
        <p:nvSpPr>
          <p:cNvPr id="38" name="Forme libre 37"/>
          <p:cNvSpPr/>
          <p:nvPr/>
        </p:nvSpPr>
        <p:spPr>
          <a:xfrm>
            <a:off x="7191454" y="3897956"/>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Hybride</a:t>
            </a:r>
            <a:endParaRPr lang="fr-FR" sz="1200" kern="1200" dirty="0"/>
          </a:p>
        </p:txBody>
      </p:sp>
      <p:sp>
        <p:nvSpPr>
          <p:cNvPr id="39" name="Forme libre 38"/>
          <p:cNvSpPr/>
          <p:nvPr/>
        </p:nvSpPr>
        <p:spPr>
          <a:xfrm>
            <a:off x="3648305" y="2587806"/>
            <a:ext cx="3734212" cy="291144"/>
          </a:xfrm>
          <a:custGeom>
            <a:avLst/>
            <a:gdLst/>
            <a:ahLst/>
            <a:cxnLst/>
            <a:rect l="0" t="0" r="0" b="0"/>
            <a:pathLst>
              <a:path>
                <a:moveTo>
                  <a:pt x="0" y="0"/>
                </a:moveTo>
                <a:lnTo>
                  <a:pt x="0" y="145572"/>
                </a:lnTo>
                <a:lnTo>
                  <a:pt x="3734212" y="145572"/>
                </a:lnTo>
                <a:lnTo>
                  <a:pt x="3734212" y="291144"/>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40" name="Forme libre 39"/>
          <p:cNvSpPr/>
          <p:nvPr/>
        </p:nvSpPr>
        <p:spPr>
          <a:xfrm>
            <a:off x="6836621" y="2878950"/>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Quantique</a:t>
            </a:r>
            <a:endParaRPr lang="fr-FR" sz="1200" kern="1200" dirty="0"/>
          </a:p>
        </p:txBody>
      </p:sp>
      <p:sp>
        <p:nvSpPr>
          <p:cNvPr id="41" name="Forme libre 40"/>
          <p:cNvSpPr/>
          <p:nvPr/>
        </p:nvSpPr>
        <p:spPr>
          <a:xfrm>
            <a:off x="6215108" y="1568800"/>
            <a:ext cx="4006069" cy="291144"/>
          </a:xfrm>
          <a:custGeom>
            <a:avLst/>
            <a:gdLst/>
            <a:ahLst/>
            <a:cxnLst/>
            <a:rect l="0" t="0" r="0" b="0"/>
            <a:pathLst>
              <a:path>
                <a:moveTo>
                  <a:pt x="0" y="0"/>
                </a:moveTo>
                <a:lnTo>
                  <a:pt x="0" y="145572"/>
                </a:lnTo>
                <a:lnTo>
                  <a:pt x="4006069" y="145572"/>
                </a:lnTo>
                <a:lnTo>
                  <a:pt x="4006069" y="291144"/>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42" name="Forme libre 41"/>
          <p:cNvSpPr/>
          <p:nvPr/>
        </p:nvSpPr>
        <p:spPr>
          <a:xfrm>
            <a:off x="9675281" y="1859944"/>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Cryptanalyse</a:t>
            </a:r>
            <a:endParaRPr lang="fr-FR" sz="1200" kern="1200" dirty="0"/>
          </a:p>
        </p:txBody>
      </p:sp>
      <p:sp>
        <p:nvSpPr>
          <p:cNvPr id="43" name="Forme libre 42"/>
          <p:cNvSpPr/>
          <p:nvPr/>
        </p:nvSpPr>
        <p:spPr>
          <a:xfrm>
            <a:off x="8801847" y="2587806"/>
            <a:ext cx="1419329" cy="291144"/>
          </a:xfrm>
          <a:custGeom>
            <a:avLst/>
            <a:gdLst/>
            <a:ahLst/>
            <a:cxnLst/>
            <a:rect l="0" t="0" r="0" b="0"/>
            <a:pathLst>
              <a:path>
                <a:moveTo>
                  <a:pt x="1419329" y="0"/>
                </a:moveTo>
                <a:lnTo>
                  <a:pt x="1419329" y="145572"/>
                </a:lnTo>
                <a:lnTo>
                  <a:pt x="0" y="145572"/>
                </a:lnTo>
                <a:lnTo>
                  <a:pt x="0" y="291144"/>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44" name="Forme libre 43"/>
          <p:cNvSpPr/>
          <p:nvPr/>
        </p:nvSpPr>
        <p:spPr>
          <a:xfrm>
            <a:off x="8255951" y="2878950"/>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Force brute</a:t>
            </a:r>
            <a:endParaRPr lang="fr-FR" sz="1200" kern="1200" dirty="0"/>
          </a:p>
        </p:txBody>
      </p:sp>
      <p:sp>
        <p:nvSpPr>
          <p:cNvPr id="45" name="Forme libre 44"/>
          <p:cNvSpPr/>
          <p:nvPr/>
        </p:nvSpPr>
        <p:spPr>
          <a:xfrm>
            <a:off x="10175457" y="2587806"/>
            <a:ext cx="91440" cy="291144"/>
          </a:xfrm>
          <a:custGeom>
            <a:avLst/>
            <a:gdLst/>
            <a:ahLst/>
            <a:cxnLst/>
            <a:rect l="0" t="0" r="0" b="0"/>
            <a:pathLst>
              <a:path>
                <a:moveTo>
                  <a:pt x="45720" y="0"/>
                </a:moveTo>
                <a:lnTo>
                  <a:pt x="45720" y="291144"/>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46" name="Forme libre 45"/>
          <p:cNvSpPr/>
          <p:nvPr/>
        </p:nvSpPr>
        <p:spPr>
          <a:xfrm>
            <a:off x="9675281" y="2878950"/>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Par dictionnaire</a:t>
            </a:r>
            <a:endParaRPr lang="fr-FR" sz="1200" kern="1200" dirty="0"/>
          </a:p>
        </p:txBody>
      </p:sp>
      <p:sp>
        <p:nvSpPr>
          <p:cNvPr id="47" name="Forme libre 46"/>
          <p:cNvSpPr/>
          <p:nvPr/>
        </p:nvSpPr>
        <p:spPr>
          <a:xfrm>
            <a:off x="10221177" y="2587806"/>
            <a:ext cx="1419329" cy="291144"/>
          </a:xfrm>
          <a:custGeom>
            <a:avLst/>
            <a:gdLst/>
            <a:ahLst/>
            <a:cxnLst/>
            <a:rect l="0" t="0" r="0" b="0"/>
            <a:pathLst>
              <a:path>
                <a:moveTo>
                  <a:pt x="0" y="0"/>
                </a:moveTo>
                <a:lnTo>
                  <a:pt x="0" y="145572"/>
                </a:lnTo>
                <a:lnTo>
                  <a:pt x="1419329" y="145572"/>
                </a:lnTo>
                <a:lnTo>
                  <a:pt x="1419329" y="291144"/>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48" name="Forme libre 47"/>
          <p:cNvSpPr/>
          <p:nvPr/>
        </p:nvSpPr>
        <p:spPr>
          <a:xfrm>
            <a:off x="11094611" y="2878950"/>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Analyse de fréquence</a:t>
            </a:r>
            <a:endParaRPr lang="fr-FR" sz="1200" kern="1200" dirty="0"/>
          </a:p>
        </p:txBody>
      </p:sp>
      <p:sp>
        <p:nvSpPr>
          <p:cNvPr id="49" name="Forme libre 48"/>
          <p:cNvSpPr/>
          <p:nvPr/>
        </p:nvSpPr>
        <p:spPr>
          <a:xfrm>
            <a:off x="594981" y="5680008"/>
            <a:ext cx="91440" cy="291144"/>
          </a:xfrm>
          <a:custGeom>
            <a:avLst/>
            <a:gdLst/>
            <a:ahLst/>
            <a:cxnLst/>
            <a:rect l="0" t="0" r="0" b="0"/>
            <a:pathLst>
              <a:path>
                <a:moveTo>
                  <a:pt x="45720" y="0"/>
                </a:moveTo>
                <a:lnTo>
                  <a:pt x="45720" y="291144"/>
                </a:lnTo>
              </a:path>
            </a:pathLst>
          </a:custGeom>
          <a:noFill/>
        </p:spPr>
        <p:style>
          <a:lnRef idx="2">
            <a:schemeClr val="accent1">
              <a:hueOff val="0"/>
              <a:satOff val="0"/>
              <a:lumOff val="0"/>
              <a:alphaOff val="0"/>
            </a:schemeClr>
          </a:lnRef>
          <a:fillRef idx="0">
            <a:scrgbClr r="0" g="0" b="0"/>
          </a:fillRef>
          <a:effectRef idx="0">
            <a:schemeClr val="accent4">
              <a:tint val="50000"/>
              <a:hueOff val="0"/>
              <a:satOff val="0"/>
              <a:lumOff val="0"/>
              <a:alphaOff val="0"/>
            </a:schemeClr>
          </a:effectRef>
          <a:fontRef idx="minor">
            <a:schemeClr val="tx1">
              <a:hueOff val="0"/>
              <a:satOff val="0"/>
              <a:lumOff val="0"/>
              <a:alphaOff val="0"/>
            </a:schemeClr>
          </a:fontRef>
        </p:style>
      </p:sp>
      <p:sp>
        <p:nvSpPr>
          <p:cNvPr id="50" name="Forme libre 49"/>
          <p:cNvSpPr/>
          <p:nvPr/>
        </p:nvSpPr>
        <p:spPr>
          <a:xfrm>
            <a:off x="94805" y="5971152"/>
            <a:ext cx="1091792" cy="727861"/>
          </a:xfrm>
          <a:custGeom>
            <a:avLst/>
            <a:gdLst>
              <a:gd name="connsiteX0" fmla="*/ 0 w 1091792"/>
              <a:gd name="connsiteY0" fmla="*/ 72786 h 727861"/>
              <a:gd name="connsiteX1" fmla="*/ 72786 w 1091792"/>
              <a:gd name="connsiteY1" fmla="*/ 0 h 727861"/>
              <a:gd name="connsiteX2" fmla="*/ 1019006 w 1091792"/>
              <a:gd name="connsiteY2" fmla="*/ 0 h 727861"/>
              <a:gd name="connsiteX3" fmla="*/ 1091792 w 1091792"/>
              <a:gd name="connsiteY3" fmla="*/ 72786 h 727861"/>
              <a:gd name="connsiteX4" fmla="*/ 1091792 w 1091792"/>
              <a:gd name="connsiteY4" fmla="*/ 655075 h 727861"/>
              <a:gd name="connsiteX5" fmla="*/ 1019006 w 1091792"/>
              <a:gd name="connsiteY5" fmla="*/ 727861 h 727861"/>
              <a:gd name="connsiteX6" fmla="*/ 72786 w 1091792"/>
              <a:gd name="connsiteY6" fmla="*/ 727861 h 727861"/>
              <a:gd name="connsiteX7" fmla="*/ 0 w 1091792"/>
              <a:gd name="connsiteY7" fmla="*/ 655075 h 727861"/>
              <a:gd name="connsiteX8" fmla="*/ 0 w 1091792"/>
              <a:gd name="connsiteY8" fmla="*/ 72786 h 72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792" h="727861">
                <a:moveTo>
                  <a:pt x="0" y="72786"/>
                </a:moveTo>
                <a:cubicBezTo>
                  <a:pt x="0" y="32587"/>
                  <a:pt x="32587" y="0"/>
                  <a:pt x="72786" y="0"/>
                </a:cubicBezTo>
                <a:lnTo>
                  <a:pt x="1019006" y="0"/>
                </a:lnTo>
                <a:cubicBezTo>
                  <a:pt x="1059205" y="0"/>
                  <a:pt x="1091792" y="32587"/>
                  <a:pt x="1091792" y="72786"/>
                </a:cubicBezTo>
                <a:lnTo>
                  <a:pt x="1091792" y="655075"/>
                </a:lnTo>
                <a:cubicBezTo>
                  <a:pt x="1091792" y="695274"/>
                  <a:pt x="1059205" y="727861"/>
                  <a:pt x="1019006" y="727861"/>
                </a:cubicBezTo>
                <a:lnTo>
                  <a:pt x="72786" y="727861"/>
                </a:lnTo>
                <a:cubicBezTo>
                  <a:pt x="32587" y="727861"/>
                  <a:pt x="0" y="695274"/>
                  <a:pt x="0" y="655075"/>
                </a:cubicBezTo>
                <a:lnTo>
                  <a:pt x="0" y="7278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7038" tIns="67038" rIns="67038" bIns="67038" numCol="1" spcCol="1270" anchor="ctr" anchorCtr="0">
            <a:noAutofit/>
          </a:bodyPr>
          <a:lstStyle/>
          <a:p>
            <a:pPr lvl="0" algn="ctr" defTabSz="533400">
              <a:lnSpc>
                <a:spcPct val="90000"/>
              </a:lnSpc>
              <a:spcBef>
                <a:spcPct val="0"/>
              </a:spcBef>
              <a:spcAft>
                <a:spcPct val="35000"/>
              </a:spcAft>
            </a:pPr>
            <a:r>
              <a:rPr lang="fr-FR" sz="1200" kern="1200" dirty="0" smtClean="0"/>
              <a:t>César</a:t>
            </a:r>
            <a:endParaRPr lang="fr-FR" sz="1200" kern="1200" dirty="0"/>
          </a:p>
        </p:txBody>
      </p:sp>
      <p:sp>
        <p:nvSpPr>
          <p:cNvPr id="3" name="Espace réservé du numéro de diapositive 2"/>
          <p:cNvSpPr>
            <a:spLocks noGrp="1"/>
          </p:cNvSpPr>
          <p:nvPr>
            <p:ph type="sldNum" sz="quarter" idx="12"/>
          </p:nvPr>
        </p:nvSpPr>
        <p:spPr/>
        <p:txBody>
          <a:bodyPr/>
          <a:lstStyle/>
          <a:p>
            <a:fld id="{6951A42B-171D-4B94-AECE-9A114FAB7514}" type="slidenum">
              <a:rPr lang="fr-FR" smtClean="0"/>
              <a:t>4</a:t>
            </a:fld>
            <a:endParaRPr lang="fr-FR"/>
          </a:p>
        </p:txBody>
      </p:sp>
    </p:spTree>
    <p:extLst>
      <p:ext uri="{BB962C8B-B14F-4D97-AF65-F5344CB8AC3E}">
        <p14:creationId xmlns:p14="http://schemas.microsoft.com/office/powerpoint/2010/main" val="193302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par>
                                <p:cTn id="63" presetID="10" presetClass="entr" presetSubtype="0"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500"/>
                                        <p:tgtEl>
                                          <p:spTgt spid="5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par>
                                <p:cTn id="77" presetID="10" presetClass="entr" presetSubtype="0" fill="hold"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500"/>
                                        <p:tgtEl>
                                          <p:spTgt spid="4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par>
                                <p:cTn id="85" presetID="10" presetClass="entr" presetSubtype="0"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5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par>
                                <p:cTn id="99" presetID="10" presetClass="entr" presetSubtype="0" fill="hold" nodeType="with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fade">
                                      <p:cBhvr>
                                        <p:cTn id="101" dur="500"/>
                                        <p:tgtEl>
                                          <p:spTgt spid="2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fade">
                                      <p:cBhvr>
                                        <p:cTn id="104" dur="500"/>
                                        <p:tgtEl>
                                          <p:spTgt spid="26"/>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fade">
                                      <p:cBhvr>
                                        <p:cTn id="107" dur="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par>
                                <p:cTn id="116" presetID="10" presetClass="entr" presetSubtype="0" fill="hold" nodeType="with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fade">
                                      <p:cBhvr>
                                        <p:cTn id="118" dur="500"/>
                                        <p:tgtEl>
                                          <p:spTgt spid="3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fade">
                                      <p:cBhvr>
                                        <p:cTn id="126" dur="500"/>
                                        <p:tgtEl>
                                          <p:spTgt spid="35"/>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6"/>
                                        </p:tgtEl>
                                        <p:attrNameLst>
                                          <p:attrName>style.visibility</p:attrName>
                                        </p:attrNameLst>
                                      </p:cBhvr>
                                      <p:to>
                                        <p:strVal val="visible"/>
                                      </p:to>
                                    </p:set>
                                    <p:animEffect transition="in" filter="fade">
                                      <p:cBhvr>
                                        <p:cTn id="129" dur="500"/>
                                        <p:tgtEl>
                                          <p:spTgt spid="36"/>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fade">
                                      <p:cBhvr>
                                        <p:cTn id="134" dur="500"/>
                                        <p:tgtEl>
                                          <p:spTgt spid="37"/>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38"/>
                                        </p:tgtEl>
                                        <p:attrNameLst>
                                          <p:attrName>style.visibility</p:attrName>
                                        </p:attrNameLst>
                                      </p:cBhvr>
                                      <p:to>
                                        <p:strVal val="visible"/>
                                      </p:to>
                                    </p:set>
                                    <p:animEffect transition="in" filter="fade">
                                      <p:cBhvr>
                                        <p:cTn id="137" dur="500"/>
                                        <p:tgtEl>
                                          <p:spTgt spid="38"/>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fade">
                                      <p:cBhvr>
                                        <p:cTn id="142" dur="500"/>
                                        <p:tgtEl>
                                          <p:spTgt spid="45"/>
                                        </p:tgtEl>
                                      </p:cBhvr>
                                    </p:animEffect>
                                  </p:childTnLst>
                                </p:cTn>
                              </p:par>
                              <p:par>
                                <p:cTn id="143" presetID="10" presetClass="entr" presetSubtype="0" fill="hold" nodeType="withEffect">
                                  <p:stCondLst>
                                    <p:cond delay="0"/>
                                  </p:stCondLst>
                                  <p:childTnLst>
                                    <p:set>
                                      <p:cBhvr>
                                        <p:cTn id="144" dur="1" fill="hold">
                                          <p:stCondLst>
                                            <p:cond delay="0"/>
                                          </p:stCondLst>
                                        </p:cTn>
                                        <p:tgtEl>
                                          <p:spTgt spid="43"/>
                                        </p:tgtEl>
                                        <p:attrNameLst>
                                          <p:attrName>style.visibility</p:attrName>
                                        </p:attrNameLst>
                                      </p:cBhvr>
                                      <p:to>
                                        <p:strVal val="visible"/>
                                      </p:to>
                                    </p:set>
                                    <p:animEffect transition="in" filter="fade">
                                      <p:cBhvr>
                                        <p:cTn id="145" dur="500"/>
                                        <p:tgtEl>
                                          <p:spTgt spid="43"/>
                                        </p:tgtEl>
                                      </p:cBhvr>
                                    </p:animEffect>
                                  </p:childTnLst>
                                </p:cTn>
                              </p:par>
                              <p:par>
                                <p:cTn id="146" presetID="10" presetClass="entr" presetSubtype="0" fill="hold" nodeType="withEffect">
                                  <p:stCondLst>
                                    <p:cond delay="0"/>
                                  </p:stCondLst>
                                  <p:childTnLst>
                                    <p:set>
                                      <p:cBhvr>
                                        <p:cTn id="147" dur="1" fill="hold">
                                          <p:stCondLst>
                                            <p:cond delay="0"/>
                                          </p:stCondLst>
                                        </p:cTn>
                                        <p:tgtEl>
                                          <p:spTgt spid="47"/>
                                        </p:tgtEl>
                                        <p:attrNameLst>
                                          <p:attrName>style.visibility</p:attrName>
                                        </p:attrNameLst>
                                      </p:cBhvr>
                                      <p:to>
                                        <p:strVal val="visible"/>
                                      </p:to>
                                    </p:set>
                                    <p:animEffect transition="in" filter="fade">
                                      <p:cBhvr>
                                        <p:cTn id="148" dur="500"/>
                                        <p:tgtEl>
                                          <p:spTgt spid="47"/>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44"/>
                                        </p:tgtEl>
                                        <p:attrNameLst>
                                          <p:attrName>style.visibility</p:attrName>
                                        </p:attrNameLst>
                                      </p:cBhvr>
                                      <p:to>
                                        <p:strVal val="visible"/>
                                      </p:to>
                                    </p:set>
                                    <p:animEffect transition="in" filter="fade">
                                      <p:cBhvr>
                                        <p:cTn id="151" dur="500"/>
                                        <p:tgtEl>
                                          <p:spTgt spid="44"/>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46"/>
                                        </p:tgtEl>
                                        <p:attrNameLst>
                                          <p:attrName>style.visibility</p:attrName>
                                        </p:attrNameLst>
                                      </p:cBhvr>
                                      <p:to>
                                        <p:strVal val="visible"/>
                                      </p:to>
                                    </p:set>
                                    <p:animEffect transition="in" filter="fade">
                                      <p:cBhvr>
                                        <p:cTn id="154" dur="500"/>
                                        <p:tgtEl>
                                          <p:spTgt spid="46"/>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48"/>
                                        </p:tgtEl>
                                        <p:attrNameLst>
                                          <p:attrName>style.visibility</p:attrName>
                                        </p:attrNameLst>
                                      </p:cBhvr>
                                      <p:to>
                                        <p:strVal val="visible"/>
                                      </p:to>
                                    </p:set>
                                    <p:animEffect transition="in" filter="fade">
                                      <p:cBhvr>
                                        <p:cTn id="15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P spid="16" grpId="0" animBg="1"/>
      <p:bldP spid="18" grpId="0" animBg="1"/>
      <p:bldP spid="20" grpId="0" animBg="1"/>
      <p:bldP spid="22" grpId="0" animBg="1"/>
      <p:bldP spid="24" grpId="0" animBg="1"/>
      <p:bldP spid="26" grpId="0" animBg="1"/>
      <p:bldP spid="28" grpId="0" animBg="1"/>
      <p:bldP spid="30" grpId="0" animBg="1"/>
      <p:bldP spid="32" grpId="0" animBg="1"/>
      <p:bldP spid="34" grpId="0" animBg="1"/>
      <p:bldP spid="36" grpId="0" animBg="1"/>
      <p:bldP spid="38" grpId="0" animBg="1"/>
      <p:bldP spid="40" grpId="0" animBg="1"/>
      <p:bldP spid="42" grpId="0" animBg="1"/>
      <p:bldP spid="44" grpId="0" animBg="1"/>
      <p:bldP spid="46" grpId="0" animBg="1"/>
      <p:bldP spid="48" grpId="0" animBg="1"/>
      <p:bldP spid="5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Cryptographie moderne : symétrique</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r>
              <a:rPr lang="fr-FR" dirty="0">
                <a:sym typeface="Wingdings" panose="05000000000000000000" pitchFamily="2" charset="2"/>
              </a:rPr>
              <a:t>La même clé doit être employée pour chiffrer ou déchiffrer le </a:t>
            </a:r>
            <a:r>
              <a:rPr lang="fr-FR" dirty="0" smtClean="0">
                <a:sym typeface="Wingdings" panose="05000000000000000000" pitchFamily="2" charset="2"/>
              </a:rPr>
              <a:t>message </a:t>
            </a:r>
            <a:br>
              <a:rPr lang="fr-FR" dirty="0" smtClean="0">
                <a:sym typeface="Wingdings" panose="05000000000000000000" pitchFamily="2" charset="2"/>
              </a:rPr>
            </a:br>
            <a:r>
              <a:rPr lang="fr-FR" dirty="0" smtClean="0">
                <a:sym typeface="Wingdings" panose="05000000000000000000" pitchFamily="2" charset="2"/>
              </a:rPr>
              <a:t>(</a:t>
            </a:r>
            <a:r>
              <a:rPr lang="fr-FR" dirty="0" err="1" smtClean="0">
                <a:sym typeface="Wingdings" panose="05000000000000000000" pitchFamily="2" charset="2"/>
              </a:rPr>
              <a:t>K</a:t>
            </a:r>
            <a:r>
              <a:rPr lang="fr-FR" baseline="-25000" dirty="0" err="1" smtClean="0">
                <a:sym typeface="Wingdings" panose="05000000000000000000" pitchFamily="2" charset="2"/>
              </a:rPr>
              <a:t>e</a:t>
            </a:r>
            <a:r>
              <a:rPr lang="fr-FR" dirty="0" smtClean="0">
                <a:sym typeface="Wingdings" panose="05000000000000000000" pitchFamily="2" charset="2"/>
              </a:rPr>
              <a:t> = </a:t>
            </a:r>
            <a:r>
              <a:rPr lang="fr-FR" dirty="0" err="1" smtClean="0">
                <a:sym typeface="Wingdings" panose="05000000000000000000" pitchFamily="2" charset="2"/>
              </a:rPr>
              <a:t>K</a:t>
            </a:r>
            <a:r>
              <a:rPr lang="fr-FR" baseline="-25000" dirty="0" err="1" smtClean="0">
                <a:sym typeface="Wingdings" panose="05000000000000000000" pitchFamily="2" charset="2"/>
              </a:rPr>
              <a:t>d</a:t>
            </a:r>
            <a:r>
              <a:rPr lang="fr-FR" dirty="0" smtClean="0">
                <a:sym typeface="Wingdings" panose="05000000000000000000" pitchFamily="2" charset="2"/>
              </a:rPr>
              <a:t> = K);</a:t>
            </a:r>
          </a:p>
          <a:p>
            <a:r>
              <a:rPr lang="fr-FR" dirty="0" smtClean="0">
                <a:sym typeface="Wingdings" panose="05000000000000000000" pitchFamily="2" charset="2"/>
              </a:rPr>
              <a:t>La clé doit rester secrète.</a:t>
            </a:r>
          </a:p>
          <a:p>
            <a:r>
              <a:rPr lang="fr-FR" dirty="0" smtClean="0">
                <a:sym typeface="Wingdings" panose="05000000000000000000" pitchFamily="2" charset="2"/>
              </a:rPr>
              <a:t>On distingue deux types d’échanges : </a:t>
            </a:r>
          </a:p>
          <a:p>
            <a:pPr lvl="1"/>
            <a:r>
              <a:rPr lang="fr-FR" dirty="0" smtClean="0">
                <a:sym typeface="Wingdings" panose="05000000000000000000" pitchFamily="2" charset="2"/>
              </a:rPr>
              <a:t>Échange de la clé secrète : nécessite un canal sécurisé</a:t>
            </a:r>
          </a:p>
          <a:p>
            <a:pPr lvl="1"/>
            <a:r>
              <a:rPr lang="fr-FR" dirty="0">
                <a:sym typeface="Wingdings" panose="05000000000000000000" pitchFamily="2" charset="2"/>
              </a:rPr>
              <a:t>Échange </a:t>
            </a:r>
            <a:r>
              <a:rPr lang="fr-FR" dirty="0" smtClean="0">
                <a:sym typeface="Wingdings" panose="05000000000000000000" pitchFamily="2" charset="2"/>
              </a:rPr>
              <a:t>de données chiffrées : tout type de canal</a:t>
            </a:r>
            <a:endParaRPr lang="fr-FR" dirty="0">
              <a:sym typeface="Wingdings" panose="05000000000000000000" pitchFamily="2" charset="2"/>
            </a:endParaRPr>
          </a:p>
          <a:p>
            <a:endParaRPr lang="fr-FR" dirty="0" smtClean="0">
              <a:sym typeface="Wingdings" panose="05000000000000000000" pitchFamily="2" charset="2"/>
            </a:endParaRPr>
          </a:p>
          <a:p>
            <a:endParaRPr lang="fr-FR" dirty="0">
              <a:sym typeface="Wingdings" panose="05000000000000000000" pitchFamily="2" charset="2"/>
            </a:endParaRPr>
          </a:p>
        </p:txBody>
      </p:sp>
      <p:grpSp>
        <p:nvGrpSpPr>
          <p:cNvPr id="47" name="Groupe 46"/>
          <p:cNvGrpSpPr/>
          <p:nvPr/>
        </p:nvGrpSpPr>
        <p:grpSpPr>
          <a:xfrm>
            <a:off x="1497452" y="2827777"/>
            <a:ext cx="9465418" cy="4030223"/>
            <a:chOff x="907143" y="2146285"/>
            <a:chExt cx="9465418" cy="4030223"/>
          </a:xfrm>
        </p:grpSpPr>
        <p:sp>
          <p:nvSpPr>
            <p:cNvPr id="34" name="Cylindre 33"/>
            <p:cNvSpPr/>
            <p:nvPr/>
          </p:nvSpPr>
          <p:spPr>
            <a:xfrm>
              <a:off x="5285827" y="2146285"/>
              <a:ext cx="261988" cy="3600000"/>
            </a:xfrm>
            <a:prstGeom prst="can">
              <a:avLst>
                <a:gd name="adj" fmla="val 62804"/>
              </a:avLst>
            </a:prstGeom>
            <a:solidFill>
              <a:schemeClr val="bg1">
                <a:lumMod val="85000"/>
              </a:schemeClr>
            </a:solidFill>
            <a:ln>
              <a:solidFill>
                <a:schemeClr val="accent3"/>
              </a:solidFill>
            </a:ln>
            <a:effectLst>
              <a:innerShdw blurRad="63500" dist="50800" dir="2700000">
                <a:prstClr val="black">
                  <a:alpha val="50000"/>
                </a:prstClr>
              </a:innerShdw>
            </a:effectLst>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5" name="Groupe 44"/>
            <p:cNvGrpSpPr/>
            <p:nvPr/>
          </p:nvGrpSpPr>
          <p:grpSpPr>
            <a:xfrm>
              <a:off x="907143" y="3400945"/>
              <a:ext cx="9465418" cy="2775563"/>
              <a:chOff x="907143" y="3400945"/>
              <a:chExt cx="9465418" cy="2775563"/>
            </a:xfrm>
          </p:grpSpPr>
          <p:cxnSp>
            <p:nvCxnSpPr>
              <p:cNvPr id="36" name="Connecteur droit avec flèche 35"/>
              <p:cNvCxnSpPr>
                <a:stCxn id="8" idx="3"/>
              </p:cNvCxnSpPr>
              <p:nvPr/>
            </p:nvCxnSpPr>
            <p:spPr>
              <a:xfrm>
                <a:off x="3364689" y="3946285"/>
                <a:ext cx="216000"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grpSp>
            <p:nvGrpSpPr>
              <p:cNvPr id="5" name="Groupe 4"/>
              <p:cNvGrpSpPr/>
              <p:nvPr/>
            </p:nvGrpSpPr>
            <p:grpSpPr>
              <a:xfrm>
                <a:off x="907143" y="3400945"/>
                <a:ext cx="9465418" cy="2775563"/>
                <a:chOff x="910805" y="2896771"/>
                <a:chExt cx="9465418" cy="2775563"/>
              </a:xfrm>
            </p:grpSpPr>
            <p:sp>
              <p:nvSpPr>
                <p:cNvPr id="6" name="Rectangle 5"/>
                <p:cNvSpPr/>
                <p:nvPr/>
              </p:nvSpPr>
              <p:spPr>
                <a:xfrm>
                  <a:off x="2752531" y="3956180"/>
                  <a:ext cx="615820"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E</a:t>
                  </a:r>
                  <a:endParaRPr lang="fr-FR" dirty="0"/>
                </a:p>
              </p:txBody>
            </p:sp>
            <p:cxnSp>
              <p:nvCxnSpPr>
                <p:cNvPr id="7" name="Connecteur droit avec flèche 6"/>
                <p:cNvCxnSpPr>
                  <a:endCxn id="6" idx="0"/>
                </p:cNvCxnSpPr>
                <p:nvPr/>
              </p:nvCxnSpPr>
              <p:spPr>
                <a:xfrm>
                  <a:off x="3060441" y="3502081"/>
                  <a:ext cx="0" cy="454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ZoneTexte 7"/>
                <p:cNvSpPr txBox="1"/>
                <p:nvPr/>
              </p:nvSpPr>
              <p:spPr>
                <a:xfrm>
                  <a:off x="2915814" y="3257445"/>
                  <a:ext cx="452537" cy="369332"/>
                </a:xfrm>
                <a:prstGeom prst="rect">
                  <a:avLst/>
                </a:prstGeom>
                <a:noFill/>
              </p:spPr>
              <p:txBody>
                <a:bodyPr wrap="square" rtlCol="0">
                  <a:spAutoFit/>
                </a:bodyPr>
                <a:lstStyle/>
                <a:p>
                  <a:r>
                    <a:rPr lang="fr-FR" dirty="0" smtClean="0"/>
                    <a:t>K</a:t>
                  </a:r>
                  <a:endParaRPr lang="fr-FR" baseline="-25000" dirty="0"/>
                </a:p>
              </p:txBody>
            </p:sp>
            <p:sp>
              <p:nvSpPr>
                <p:cNvPr id="9" name="ZoneTexte 8"/>
                <p:cNvSpPr txBox="1"/>
                <p:nvPr/>
              </p:nvSpPr>
              <p:spPr>
                <a:xfrm>
                  <a:off x="2313408" y="4589651"/>
                  <a:ext cx="1494065" cy="523220"/>
                </a:xfrm>
                <a:prstGeom prst="rect">
                  <a:avLst/>
                </a:prstGeom>
                <a:noFill/>
              </p:spPr>
              <p:txBody>
                <a:bodyPr wrap="square" rtlCol="0">
                  <a:spAutoFit/>
                </a:bodyPr>
                <a:lstStyle/>
                <a:p>
                  <a:pPr algn="ctr"/>
                  <a:r>
                    <a:rPr lang="fr-FR" sz="1400" dirty="0" smtClean="0"/>
                    <a:t>Algorithme de chiffrement</a:t>
                  </a:r>
                  <a:endParaRPr lang="fr-FR" sz="1400" baseline="-25000" dirty="0"/>
                </a:p>
              </p:txBody>
            </p:sp>
            <p:sp>
              <p:nvSpPr>
                <p:cNvPr id="10" name="Accolade ouvrante 9"/>
                <p:cNvSpPr/>
                <p:nvPr/>
              </p:nvSpPr>
              <p:spPr>
                <a:xfrm rot="16200000">
                  <a:off x="2383857" y="3960066"/>
                  <a:ext cx="113702" cy="2545700"/>
                </a:xfrm>
                <a:prstGeom prst="leftBrace">
                  <a:avLst>
                    <a:gd name="adj1" fmla="val 100000"/>
                    <a:gd name="adj2" fmla="val 7999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11" name="Connecteur droit avec flèche 10"/>
                <p:cNvCxnSpPr>
                  <a:endCxn id="6" idx="1"/>
                </p:cNvCxnSpPr>
                <p:nvPr/>
              </p:nvCxnSpPr>
              <p:spPr>
                <a:xfrm flipV="1">
                  <a:off x="1853098" y="4264090"/>
                  <a:ext cx="899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ZoneTexte 11"/>
                <p:cNvSpPr txBox="1"/>
                <p:nvPr/>
              </p:nvSpPr>
              <p:spPr>
                <a:xfrm>
                  <a:off x="1531776" y="4057280"/>
                  <a:ext cx="452537" cy="369332"/>
                </a:xfrm>
                <a:prstGeom prst="rect">
                  <a:avLst/>
                </a:prstGeom>
                <a:noFill/>
              </p:spPr>
              <p:txBody>
                <a:bodyPr wrap="square" rtlCol="0">
                  <a:spAutoFit/>
                </a:bodyPr>
                <a:lstStyle/>
                <a:p>
                  <a:r>
                    <a:rPr lang="fr-FR" dirty="0" smtClean="0"/>
                    <a:t>M</a:t>
                  </a:r>
                  <a:endParaRPr lang="fr-FR" baseline="-25000" dirty="0"/>
                </a:p>
              </p:txBody>
            </p:sp>
            <p:sp>
              <p:nvSpPr>
                <p:cNvPr id="13" name="Rectangle 12"/>
                <p:cNvSpPr/>
                <p:nvPr/>
              </p:nvSpPr>
              <p:spPr>
                <a:xfrm>
                  <a:off x="7300429" y="3956180"/>
                  <a:ext cx="615820"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D</a:t>
                  </a:r>
                  <a:endParaRPr lang="fr-FR" dirty="0"/>
                </a:p>
              </p:txBody>
            </p:sp>
            <p:cxnSp>
              <p:nvCxnSpPr>
                <p:cNvPr id="14" name="Connecteur droit avec flèche 13"/>
                <p:cNvCxnSpPr>
                  <a:endCxn id="13" idx="0"/>
                </p:cNvCxnSpPr>
                <p:nvPr/>
              </p:nvCxnSpPr>
              <p:spPr>
                <a:xfrm>
                  <a:off x="7608339" y="3502081"/>
                  <a:ext cx="0" cy="454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ZoneTexte 14"/>
                <p:cNvSpPr txBox="1"/>
                <p:nvPr/>
              </p:nvSpPr>
              <p:spPr>
                <a:xfrm>
                  <a:off x="7463712" y="3257445"/>
                  <a:ext cx="452537" cy="369332"/>
                </a:xfrm>
                <a:prstGeom prst="rect">
                  <a:avLst/>
                </a:prstGeom>
                <a:noFill/>
              </p:spPr>
              <p:txBody>
                <a:bodyPr wrap="square" rtlCol="0">
                  <a:spAutoFit/>
                </a:bodyPr>
                <a:lstStyle/>
                <a:p>
                  <a:r>
                    <a:rPr lang="fr-FR" dirty="0" smtClean="0"/>
                    <a:t>K</a:t>
                  </a:r>
                  <a:endParaRPr lang="fr-FR" baseline="-25000" dirty="0"/>
                </a:p>
              </p:txBody>
            </p:sp>
            <p:sp>
              <p:nvSpPr>
                <p:cNvPr id="16" name="ZoneTexte 15"/>
                <p:cNvSpPr txBox="1"/>
                <p:nvPr/>
              </p:nvSpPr>
              <p:spPr>
                <a:xfrm>
                  <a:off x="6861306" y="4589651"/>
                  <a:ext cx="1494065" cy="523220"/>
                </a:xfrm>
                <a:prstGeom prst="rect">
                  <a:avLst/>
                </a:prstGeom>
                <a:noFill/>
              </p:spPr>
              <p:txBody>
                <a:bodyPr wrap="square" rtlCol="0">
                  <a:spAutoFit/>
                </a:bodyPr>
                <a:lstStyle/>
                <a:p>
                  <a:pPr algn="ctr"/>
                  <a:r>
                    <a:rPr lang="fr-FR" sz="1400" dirty="0" smtClean="0"/>
                    <a:t>Algorithme de déchiffrement</a:t>
                  </a:r>
                  <a:endParaRPr lang="fr-FR" sz="1400" baseline="-25000" dirty="0"/>
                </a:p>
              </p:txBody>
            </p:sp>
            <p:cxnSp>
              <p:nvCxnSpPr>
                <p:cNvPr id="17" name="Connecteur droit avec flèche 16"/>
                <p:cNvCxnSpPr>
                  <a:stCxn id="6" idx="3"/>
                  <a:endCxn id="13" idx="1"/>
                </p:cNvCxnSpPr>
                <p:nvPr/>
              </p:nvCxnSpPr>
              <p:spPr>
                <a:xfrm>
                  <a:off x="3368351" y="4264090"/>
                  <a:ext cx="39320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p:cNvCxnSpPr/>
                <p:nvPr/>
              </p:nvCxnSpPr>
              <p:spPr>
                <a:xfrm>
                  <a:off x="2361135" y="3223803"/>
                  <a:ext cx="568974" cy="176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ZoneTexte 18"/>
                <p:cNvSpPr txBox="1"/>
                <p:nvPr/>
              </p:nvSpPr>
              <p:spPr>
                <a:xfrm>
                  <a:off x="910805" y="2896771"/>
                  <a:ext cx="1660850" cy="307777"/>
                </a:xfrm>
                <a:prstGeom prst="rect">
                  <a:avLst/>
                </a:prstGeom>
                <a:noFill/>
              </p:spPr>
              <p:txBody>
                <a:bodyPr wrap="square" rtlCol="0">
                  <a:spAutoFit/>
                </a:bodyPr>
                <a:lstStyle/>
                <a:p>
                  <a:pPr algn="ctr"/>
                  <a:r>
                    <a:rPr lang="fr-FR" sz="1400" dirty="0" smtClean="0"/>
                    <a:t>Clé de chiffrement</a:t>
                  </a:r>
                  <a:endParaRPr lang="fr-FR" sz="1400" baseline="-25000" dirty="0"/>
                </a:p>
              </p:txBody>
            </p:sp>
            <p:cxnSp>
              <p:nvCxnSpPr>
                <p:cNvPr id="20" name="Connecteur droit avec flèche 19"/>
                <p:cNvCxnSpPr/>
                <p:nvPr/>
              </p:nvCxnSpPr>
              <p:spPr>
                <a:xfrm flipH="1">
                  <a:off x="7822165" y="3116293"/>
                  <a:ext cx="317241" cy="215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ZoneTexte 20"/>
                <p:cNvSpPr txBox="1"/>
                <p:nvPr/>
              </p:nvSpPr>
              <p:spPr>
                <a:xfrm>
                  <a:off x="7999446" y="2952862"/>
                  <a:ext cx="1853681" cy="307777"/>
                </a:xfrm>
                <a:prstGeom prst="rect">
                  <a:avLst/>
                </a:prstGeom>
                <a:noFill/>
              </p:spPr>
              <p:txBody>
                <a:bodyPr wrap="square" rtlCol="0">
                  <a:spAutoFit/>
                </a:bodyPr>
                <a:lstStyle/>
                <a:p>
                  <a:pPr algn="ctr"/>
                  <a:r>
                    <a:rPr lang="fr-FR" sz="1400" dirty="0" smtClean="0"/>
                    <a:t>Clé de déchiffrement</a:t>
                  </a:r>
                  <a:endParaRPr lang="fr-FR" sz="1400" baseline="-25000" dirty="0"/>
                </a:p>
              </p:txBody>
            </p:sp>
            <p:sp>
              <p:nvSpPr>
                <p:cNvPr id="22" name="ZoneTexte 21"/>
                <p:cNvSpPr txBox="1"/>
                <p:nvPr/>
              </p:nvSpPr>
              <p:spPr>
                <a:xfrm>
                  <a:off x="1011011" y="4452715"/>
                  <a:ext cx="1494065" cy="307777"/>
                </a:xfrm>
                <a:prstGeom prst="rect">
                  <a:avLst/>
                </a:prstGeom>
                <a:noFill/>
              </p:spPr>
              <p:txBody>
                <a:bodyPr wrap="square" rtlCol="0">
                  <a:spAutoFit/>
                </a:bodyPr>
                <a:lstStyle/>
                <a:p>
                  <a:pPr algn="ctr"/>
                  <a:r>
                    <a:rPr lang="fr-FR" sz="1400" dirty="0" smtClean="0"/>
                    <a:t>Message en clair</a:t>
                  </a:r>
                  <a:endParaRPr lang="fr-FR" sz="1400" baseline="-25000" dirty="0"/>
                </a:p>
              </p:txBody>
            </p:sp>
            <p:sp>
              <p:nvSpPr>
                <p:cNvPr id="23" name="ZoneTexte 22"/>
                <p:cNvSpPr txBox="1"/>
                <p:nvPr/>
              </p:nvSpPr>
              <p:spPr>
                <a:xfrm>
                  <a:off x="4522825" y="4357705"/>
                  <a:ext cx="1494065" cy="738664"/>
                </a:xfrm>
                <a:prstGeom prst="rect">
                  <a:avLst/>
                </a:prstGeom>
                <a:noFill/>
              </p:spPr>
              <p:txBody>
                <a:bodyPr wrap="square" rtlCol="0">
                  <a:spAutoFit/>
                </a:bodyPr>
                <a:lstStyle/>
                <a:p>
                  <a:pPr algn="ctr"/>
                  <a:r>
                    <a:rPr lang="fr-FR" sz="1400" dirty="0" smtClean="0"/>
                    <a:t>Message chiffré ou </a:t>
                  </a:r>
                </a:p>
                <a:p>
                  <a:pPr algn="ctr"/>
                  <a:r>
                    <a:rPr lang="fr-FR" sz="1400" dirty="0" smtClean="0"/>
                    <a:t>cryptogramme</a:t>
                  </a:r>
                </a:p>
              </p:txBody>
            </p:sp>
            <p:cxnSp>
              <p:nvCxnSpPr>
                <p:cNvPr id="24" name="Connecteur droit avec flèche 23"/>
                <p:cNvCxnSpPr/>
                <p:nvPr/>
              </p:nvCxnSpPr>
              <p:spPr>
                <a:xfrm>
                  <a:off x="7916249" y="4264090"/>
                  <a:ext cx="20115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p:cNvSpPr txBox="1"/>
                <p:nvPr/>
              </p:nvSpPr>
              <p:spPr>
                <a:xfrm>
                  <a:off x="8721207" y="4452713"/>
                  <a:ext cx="1494065" cy="307777"/>
                </a:xfrm>
                <a:prstGeom prst="rect">
                  <a:avLst/>
                </a:prstGeom>
                <a:noFill/>
              </p:spPr>
              <p:txBody>
                <a:bodyPr wrap="square" rtlCol="0">
                  <a:spAutoFit/>
                </a:bodyPr>
                <a:lstStyle/>
                <a:p>
                  <a:pPr algn="ctr"/>
                  <a:r>
                    <a:rPr lang="fr-FR" sz="1400" dirty="0" smtClean="0"/>
                    <a:t>Message en clair</a:t>
                  </a:r>
                  <a:endParaRPr lang="fr-FR" sz="1400" baseline="-25000" dirty="0"/>
                </a:p>
              </p:txBody>
            </p:sp>
            <p:sp>
              <p:nvSpPr>
                <p:cNvPr id="26" name="ZoneTexte 25"/>
                <p:cNvSpPr txBox="1"/>
                <p:nvPr/>
              </p:nvSpPr>
              <p:spPr>
                <a:xfrm>
                  <a:off x="9923686" y="4057280"/>
                  <a:ext cx="452537" cy="369332"/>
                </a:xfrm>
                <a:prstGeom prst="rect">
                  <a:avLst/>
                </a:prstGeom>
                <a:noFill/>
              </p:spPr>
              <p:txBody>
                <a:bodyPr wrap="square" rtlCol="0">
                  <a:spAutoFit/>
                </a:bodyPr>
                <a:lstStyle/>
                <a:p>
                  <a:r>
                    <a:rPr lang="fr-FR" dirty="0" smtClean="0"/>
                    <a:t>M</a:t>
                  </a:r>
                  <a:endParaRPr lang="fr-FR" baseline="-25000" dirty="0"/>
                </a:p>
              </p:txBody>
            </p:sp>
            <p:sp>
              <p:nvSpPr>
                <p:cNvPr id="27" name="ZoneTexte 26"/>
                <p:cNvSpPr txBox="1"/>
                <p:nvPr/>
              </p:nvSpPr>
              <p:spPr>
                <a:xfrm>
                  <a:off x="4424171" y="3965205"/>
                  <a:ext cx="1557537" cy="307777"/>
                </a:xfrm>
                <a:prstGeom prst="rect">
                  <a:avLst/>
                </a:prstGeom>
                <a:noFill/>
              </p:spPr>
              <p:txBody>
                <a:bodyPr wrap="square" rtlCol="0">
                  <a:spAutoFit/>
                </a:bodyPr>
                <a:lstStyle/>
                <a:p>
                  <a:pPr algn="ctr"/>
                  <a:r>
                    <a:rPr lang="fr-FR" sz="1400" dirty="0"/>
                    <a:t>c</a:t>
                  </a:r>
                  <a:r>
                    <a:rPr lang="fr-FR" sz="1400" dirty="0" smtClean="0"/>
                    <a:t> = </a:t>
                  </a:r>
                  <a:r>
                    <a:rPr lang="fr-FR" sz="1400" dirty="0" err="1" smtClean="0"/>
                    <a:t>E</a:t>
                  </a:r>
                  <a:r>
                    <a:rPr lang="fr-FR" sz="1400" baseline="-25000" dirty="0" err="1" smtClean="0"/>
                    <a:t>k</a:t>
                  </a:r>
                  <a:r>
                    <a:rPr lang="fr-FR" sz="1400" dirty="0" smtClean="0"/>
                    <a:t>(M)</a:t>
                  </a:r>
                  <a:endParaRPr lang="fr-FR" sz="1400" baseline="-25000" dirty="0"/>
                </a:p>
              </p:txBody>
            </p:sp>
            <p:sp>
              <p:nvSpPr>
                <p:cNvPr id="28" name="ZoneTexte 27"/>
                <p:cNvSpPr txBox="1"/>
                <p:nvPr/>
              </p:nvSpPr>
              <p:spPr>
                <a:xfrm>
                  <a:off x="8058239" y="3956732"/>
                  <a:ext cx="1557537" cy="307777"/>
                </a:xfrm>
                <a:prstGeom prst="rect">
                  <a:avLst/>
                </a:prstGeom>
                <a:noFill/>
              </p:spPr>
              <p:txBody>
                <a:bodyPr wrap="square" rtlCol="0">
                  <a:spAutoFit/>
                </a:bodyPr>
                <a:lstStyle/>
                <a:p>
                  <a:pPr algn="ctr"/>
                  <a:r>
                    <a:rPr lang="fr-FR" sz="1400" dirty="0"/>
                    <a:t>M</a:t>
                  </a:r>
                  <a:r>
                    <a:rPr lang="fr-FR" sz="1400" dirty="0" smtClean="0"/>
                    <a:t> = </a:t>
                  </a:r>
                  <a:r>
                    <a:rPr lang="fr-FR" sz="1400" dirty="0" err="1" smtClean="0"/>
                    <a:t>D</a:t>
                  </a:r>
                  <a:r>
                    <a:rPr lang="fr-FR" sz="1400" baseline="-25000" dirty="0" err="1" smtClean="0"/>
                    <a:t>k</a:t>
                  </a:r>
                  <a:r>
                    <a:rPr lang="fr-FR" sz="1400" dirty="0" smtClean="0"/>
                    <a:t>(c)</a:t>
                  </a:r>
                  <a:endParaRPr lang="fr-FR" sz="1400" baseline="-25000" dirty="0"/>
                </a:p>
              </p:txBody>
            </p:sp>
            <p:sp>
              <p:nvSpPr>
                <p:cNvPr id="29" name="Accolade ouvrante 28"/>
                <p:cNvSpPr/>
                <p:nvPr/>
              </p:nvSpPr>
              <p:spPr>
                <a:xfrm rot="16200000">
                  <a:off x="8530321" y="3604809"/>
                  <a:ext cx="113702" cy="3256213"/>
                </a:xfrm>
                <a:prstGeom prst="leftBrace">
                  <a:avLst>
                    <a:gd name="adj1" fmla="val 100000"/>
                    <a:gd name="adj2" fmla="val 2047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30" name="ZoneTexte 29"/>
                <p:cNvSpPr txBox="1"/>
                <p:nvPr/>
              </p:nvSpPr>
              <p:spPr>
                <a:xfrm>
                  <a:off x="2505076" y="5364557"/>
                  <a:ext cx="1494065" cy="307777"/>
                </a:xfrm>
                <a:prstGeom prst="rect">
                  <a:avLst/>
                </a:prstGeom>
                <a:noFill/>
              </p:spPr>
              <p:txBody>
                <a:bodyPr wrap="square" rtlCol="0">
                  <a:spAutoFit/>
                </a:bodyPr>
                <a:lstStyle/>
                <a:p>
                  <a:pPr algn="ctr"/>
                  <a:r>
                    <a:rPr lang="fr-FR" sz="1400" dirty="0" smtClean="0"/>
                    <a:t>Chiffrement</a:t>
                  </a:r>
                  <a:endParaRPr lang="fr-FR" sz="1400" baseline="-25000" dirty="0"/>
                </a:p>
              </p:txBody>
            </p:sp>
            <p:sp>
              <p:nvSpPr>
                <p:cNvPr id="31" name="ZoneTexte 30"/>
                <p:cNvSpPr txBox="1"/>
                <p:nvPr/>
              </p:nvSpPr>
              <p:spPr>
                <a:xfrm>
                  <a:off x="6959060" y="5364557"/>
                  <a:ext cx="1494065" cy="307777"/>
                </a:xfrm>
                <a:prstGeom prst="rect">
                  <a:avLst/>
                </a:prstGeom>
                <a:noFill/>
              </p:spPr>
              <p:txBody>
                <a:bodyPr wrap="square" rtlCol="0">
                  <a:spAutoFit/>
                </a:bodyPr>
                <a:lstStyle/>
                <a:p>
                  <a:pPr algn="ctr"/>
                  <a:r>
                    <a:rPr lang="fr-FR" sz="1400" dirty="0" smtClean="0"/>
                    <a:t>Déchiffrement</a:t>
                  </a:r>
                  <a:endParaRPr lang="fr-FR" sz="1400" baseline="-25000" dirty="0"/>
                </a:p>
              </p:txBody>
            </p:sp>
          </p:grpSp>
          <p:cxnSp>
            <p:nvCxnSpPr>
              <p:cNvPr id="40" name="Connecteur droit avec flèche 39"/>
              <p:cNvCxnSpPr>
                <a:endCxn id="15" idx="1"/>
              </p:cNvCxnSpPr>
              <p:nvPr/>
            </p:nvCxnSpPr>
            <p:spPr>
              <a:xfrm>
                <a:off x="7061835" y="3946285"/>
                <a:ext cx="3982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ZoneTexte 43"/>
              <p:cNvSpPr txBox="1"/>
              <p:nvPr/>
            </p:nvSpPr>
            <p:spPr>
              <a:xfrm>
                <a:off x="4432141" y="3524134"/>
                <a:ext cx="1660850" cy="307777"/>
              </a:xfrm>
              <a:prstGeom prst="rect">
                <a:avLst/>
              </a:prstGeom>
              <a:noFill/>
            </p:spPr>
            <p:txBody>
              <a:bodyPr wrap="square" rtlCol="0">
                <a:spAutoFit/>
              </a:bodyPr>
              <a:lstStyle/>
              <a:p>
                <a:pPr algn="ctr"/>
                <a:r>
                  <a:rPr lang="fr-FR" sz="1400" dirty="0" smtClean="0"/>
                  <a:t>Canal sécurisé</a:t>
                </a:r>
                <a:endParaRPr lang="fr-FR" sz="1400" baseline="-25000" dirty="0"/>
              </a:p>
            </p:txBody>
          </p:sp>
        </p:grpSp>
      </p:grpSp>
      <p:sp>
        <p:nvSpPr>
          <p:cNvPr id="4" name="Espace réservé du numéro de diapositive 3"/>
          <p:cNvSpPr>
            <a:spLocks noGrp="1"/>
          </p:cNvSpPr>
          <p:nvPr>
            <p:ph type="sldNum" sz="quarter" idx="12"/>
          </p:nvPr>
        </p:nvSpPr>
        <p:spPr/>
        <p:txBody>
          <a:bodyPr/>
          <a:lstStyle/>
          <a:p>
            <a:fld id="{6951A42B-171D-4B94-AECE-9A114FAB7514}" type="slidenum">
              <a:rPr lang="fr-FR" smtClean="0"/>
              <a:t>40</a:t>
            </a:fld>
            <a:endParaRPr lang="fr-FR"/>
          </a:p>
        </p:txBody>
      </p:sp>
    </p:spTree>
    <p:extLst>
      <p:ext uri="{BB962C8B-B14F-4D97-AF65-F5344CB8AC3E}">
        <p14:creationId xmlns:p14="http://schemas.microsoft.com/office/powerpoint/2010/main" val="33111914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Cryptographie moderne : symétrique</a:t>
            </a:r>
            <a:endParaRPr lang="fr-FR" dirty="0"/>
          </a:p>
        </p:txBody>
      </p:sp>
      <p:sp>
        <p:nvSpPr>
          <p:cNvPr id="3" name="Espace réservé du contenu 2"/>
          <p:cNvSpPr>
            <a:spLocks noGrp="1"/>
          </p:cNvSpPr>
          <p:nvPr>
            <p:ph idx="1"/>
          </p:nvPr>
        </p:nvSpPr>
        <p:spPr>
          <a:xfrm>
            <a:off x="289560" y="805752"/>
            <a:ext cx="9427704" cy="5884607"/>
          </a:xfrm>
        </p:spPr>
        <p:txBody>
          <a:bodyPr>
            <a:normAutofit fontScale="92500" lnSpcReduction="20000"/>
          </a:bodyPr>
          <a:lstStyle/>
          <a:p>
            <a:r>
              <a:rPr lang="fr-FR" dirty="0"/>
              <a:t>Caractéristiques </a:t>
            </a:r>
            <a:r>
              <a:rPr lang="fr-FR" dirty="0" smtClean="0"/>
              <a:t>:</a:t>
            </a:r>
          </a:p>
          <a:p>
            <a:pPr lvl="1"/>
            <a:r>
              <a:rPr lang="fr-FR" dirty="0" smtClean="0"/>
              <a:t>Ces </a:t>
            </a:r>
            <a:r>
              <a:rPr lang="fr-FR" dirty="0"/>
              <a:t>algorithmes sont basés </a:t>
            </a:r>
            <a:r>
              <a:rPr lang="fr-FR" dirty="0" smtClean="0"/>
              <a:t>deux méthodes principales, proposées par </a:t>
            </a:r>
            <a:r>
              <a:rPr lang="fr-FR" dirty="0"/>
              <a:t>C</a:t>
            </a:r>
            <a:r>
              <a:rPr lang="fr-FR" dirty="0" smtClean="0"/>
              <a:t>laude Shannon en 1949 :</a:t>
            </a:r>
          </a:p>
          <a:p>
            <a:pPr lvl="2"/>
            <a:r>
              <a:rPr lang="fr-FR" b="1" dirty="0" smtClean="0"/>
              <a:t>Confusion</a:t>
            </a:r>
            <a:r>
              <a:rPr lang="fr-FR" dirty="0" smtClean="0"/>
              <a:t> :</a:t>
            </a:r>
          </a:p>
          <a:p>
            <a:pPr lvl="3"/>
            <a:r>
              <a:rPr lang="fr-FR" dirty="0" smtClean="0"/>
              <a:t>C’est une technique qui nous assure que le message chiffré ne donne aucune information sur le message clair. </a:t>
            </a:r>
          </a:p>
          <a:p>
            <a:pPr lvl="3"/>
            <a:r>
              <a:rPr lang="fr-FR" dirty="0"/>
              <a:t>Un élément commun pour parvenir à la confusion est la </a:t>
            </a:r>
            <a:r>
              <a:rPr lang="fr-FR" b="1" dirty="0" smtClean="0"/>
              <a:t>substitution (Substitution complexe « polyalphabétique »). </a:t>
            </a:r>
            <a:endParaRPr lang="fr-FR" b="1" dirty="0"/>
          </a:p>
          <a:p>
            <a:pPr lvl="3"/>
            <a:r>
              <a:rPr lang="fr-FR" dirty="0" smtClean="0"/>
              <a:t>Ex : ABA -&gt;XYZ</a:t>
            </a:r>
          </a:p>
          <a:p>
            <a:pPr lvl="2"/>
            <a:r>
              <a:rPr lang="fr-FR" b="1" dirty="0" smtClean="0"/>
              <a:t>Diffusion</a:t>
            </a:r>
            <a:r>
              <a:rPr lang="fr-FR" dirty="0" smtClean="0"/>
              <a:t> : </a:t>
            </a:r>
          </a:p>
          <a:p>
            <a:pPr lvl="3"/>
            <a:r>
              <a:rPr lang="fr-FR" dirty="0"/>
              <a:t>Si on change une seule lettre (bit) du message </a:t>
            </a:r>
            <a:r>
              <a:rPr lang="fr-FR" dirty="0" smtClean="0"/>
              <a:t>en clair, plusieurs lettre chiffrées </a:t>
            </a:r>
            <a:r>
              <a:rPr lang="fr-FR" dirty="0"/>
              <a:t>doivent </a:t>
            </a:r>
            <a:r>
              <a:rPr lang="fr-FR" dirty="0" smtClean="0"/>
              <a:t>changer </a:t>
            </a:r>
            <a:r>
              <a:rPr lang="fr-FR" dirty="0"/>
              <a:t>(Effet </a:t>
            </a:r>
            <a:r>
              <a:rPr lang="fr-FR" dirty="0" smtClean="0"/>
              <a:t>d’avalanche)</a:t>
            </a:r>
            <a:endParaRPr lang="fr-FR" dirty="0"/>
          </a:p>
          <a:p>
            <a:pPr lvl="3"/>
            <a:r>
              <a:rPr lang="fr-FR" dirty="0" smtClean="0"/>
              <a:t>Un </a:t>
            </a:r>
            <a:r>
              <a:rPr lang="fr-FR" dirty="0"/>
              <a:t>élément commun pour parvenir à la confusion est la </a:t>
            </a:r>
            <a:r>
              <a:rPr lang="fr-FR" b="1" dirty="0" smtClean="0"/>
              <a:t>transposition.</a:t>
            </a:r>
            <a:endParaRPr lang="fr-FR" dirty="0" smtClean="0"/>
          </a:p>
          <a:p>
            <a:pPr lvl="3"/>
            <a:r>
              <a:rPr lang="fr-FR" dirty="0"/>
              <a:t>ABC </a:t>
            </a:r>
            <a:r>
              <a:rPr lang="fr-FR" dirty="0" smtClean="0"/>
              <a:t>-&gt;CAB</a:t>
            </a:r>
          </a:p>
          <a:p>
            <a:pPr lvl="3"/>
            <a:endParaRPr lang="fr-FR" dirty="0" smtClean="0"/>
          </a:p>
          <a:p>
            <a:pPr lvl="1"/>
            <a:r>
              <a:rPr lang="fr-FR" dirty="0" smtClean="0"/>
              <a:t>Utilisation du principe de </a:t>
            </a:r>
            <a:r>
              <a:rPr lang="fr-FR" b="1" dirty="0" smtClean="0"/>
              <a:t>chiffrement par produit (Product </a:t>
            </a:r>
            <a:r>
              <a:rPr lang="fr-FR" b="1" dirty="0" err="1" smtClean="0"/>
              <a:t>cipher</a:t>
            </a:r>
            <a:r>
              <a:rPr lang="fr-FR" b="1" dirty="0" smtClean="0"/>
              <a:t>).</a:t>
            </a:r>
            <a:r>
              <a:rPr lang="fr-FR" dirty="0" smtClean="0"/>
              <a:t> </a:t>
            </a:r>
            <a:r>
              <a:rPr lang="fr-FR" dirty="0">
                <a:sym typeface="Wingdings" panose="05000000000000000000" pitchFamily="2" charset="2"/>
              </a:rPr>
              <a:t>Combiner plusieurs </a:t>
            </a:r>
            <a:r>
              <a:rPr lang="fr-FR" dirty="0" smtClean="0">
                <a:sym typeface="Wingdings" panose="05000000000000000000" pitchFamily="2" charset="2"/>
              </a:rPr>
              <a:t>fois (plusieurs tours) </a:t>
            </a:r>
            <a:r>
              <a:rPr lang="fr-FR" dirty="0">
                <a:sym typeface="Wingdings" panose="05000000000000000000" pitchFamily="2" charset="2"/>
              </a:rPr>
              <a:t>la </a:t>
            </a:r>
            <a:r>
              <a:rPr lang="fr-FR" b="1" dirty="0">
                <a:sym typeface="Wingdings" panose="05000000000000000000" pitchFamily="2" charset="2"/>
              </a:rPr>
              <a:t>confusion</a:t>
            </a:r>
            <a:r>
              <a:rPr lang="fr-FR" dirty="0">
                <a:sym typeface="Wingdings" panose="05000000000000000000" pitchFamily="2" charset="2"/>
              </a:rPr>
              <a:t> et la </a:t>
            </a:r>
            <a:r>
              <a:rPr lang="fr-FR" b="1" dirty="0" smtClean="0">
                <a:sym typeface="Wingdings" panose="05000000000000000000" pitchFamily="2" charset="2"/>
              </a:rPr>
              <a:t>diffusion </a:t>
            </a:r>
            <a:r>
              <a:rPr lang="fr-FR" dirty="0" smtClean="0">
                <a:sym typeface="Wingdings" panose="05000000000000000000" pitchFamily="2" charset="2"/>
              </a:rPr>
              <a:t>pour </a:t>
            </a:r>
            <a:r>
              <a:rPr lang="fr-FR" dirty="0">
                <a:sym typeface="Wingdings" panose="05000000000000000000" pitchFamily="2" charset="2"/>
              </a:rPr>
              <a:t>construire un chiffrement par bloc </a:t>
            </a:r>
            <a:r>
              <a:rPr lang="fr-FR" dirty="0" smtClean="0">
                <a:sym typeface="Wingdings" panose="05000000000000000000" pitchFamily="2" charset="2"/>
              </a:rPr>
              <a:t>puissant.</a:t>
            </a:r>
            <a:endParaRPr lang="fr-FR" dirty="0">
              <a:sym typeface="Wingdings" panose="05000000000000000000" pitchFamily="2" charset="2"/>
            </a:endParaRPr>
          </a:p>
          <a:p>
            <a:pPr lvl="1"/>
            <a:endParaRPr lang="fr-FR" b="1" dirty="0" smtClean="0"/>
          </a:p>
          <a:p>
            <a:pPr lvl="1"/>
            <a:r>
              <a:rPr lang="fr-FR" dirty="0" smtClean="0"/>
              <a:t>La </a:t>
            </a:r>
            <a:r>
              <a:rPr lang="fr-FR" dirty="0"/>
              <a:t>taille des clés est souvent de l’ordre de 128 bits. </a:t>
            </a:r>
            <a:endParaRPr lang="fr-FR" dirty="0" smtClean="0"/>
          </a:p>
          <a:p>
            <a:pPr lvl="2"/>
            <a:r>
              <a:rPr lang="fr-FR" dirty="0" smtClean="0"/>
              <a:t>Le DES </a:t>
            </a:r>
            <a:r>
              <a:rPr lang="fr-FR" dirty="0"/>
              <a:t>en utilise 56, </a:t>
            </a:r>
            <a:endParaRPr lang="fr-FR" dirty="0" smtClean="0"/>
          </a:p>
          <a:p>
            <a:pPr lvl="2"/>
            <a:r>
              <a:rPr lang="fr-FR" dirty="0" smtClean="0"/>
              <a:t>mais </a:t>
            </a:r>
            <a:r>
              <a:rPr lang="fr-FR" dirty="0"/>
              <a:t>l’AES peut aller jusque </a:t>
            </a:r>
            <a:r>
              <a:rPr lang="fr-FR" dirty="0" smtClean="0"/>
              <a:t>256. </a:t>
            </a:r>
            <a:endParaRPr lang="fr-FR" dirty="0" smtClean="0">
              <a:sym typeface="Wingdings" panose="05000000000000000000" pitchFamily="2" charset="2"/>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0063" y="409903"/>
            <a:ext cx="1636536" cy="5276193"/>
          </a:xfrm>
          <a:prstGeom prst="rect">
            <a:avLst/>
          </a:prstGeom>
        </p:spPr>
      </p:pic>
      <p:sp>
        <p:nvSpPr>
          <p:cNvPr id="6" name="Accolade ouvrante 5"/>
          <p:cNvSpPr/>
          <p:nvPr/>
        </p:nvSpPr>
        <p:spPr>
          <a:xfrm>
            <a:off x="10163058" y="1024316"/>
            <a:ext cx="210187" cy="900000"/>
          </a:xfrm>
          <a:prstGeom prst="leftBrace">
            <a:avLst>
              <a:gd name="adj1" fmla="val 914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Accolade ouvrante 6"/>
          <p:cNvSpPr/>
          <p:nvPr/>
        </p:nvSpPr>
        <p:spPr>
          <a:xfrm>
            <a:off x="10170270" y="2265464"/>
            <a:ext cx="210187" cy="936000"/>
          </a:xfrm>
          <a:prstGeom prst="leftBrace">
            <a:avLst>
              <a:gd name="adj1" fmla="val 914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Accolade ouvrante 7"/>
          <p:cNvSpPr/>
          <p:nvPr/>
        </p:nvSpPr>
        <p:spPr>
          <a:xfrm>
            <a:off x="10208622" y="4074225"/>
            <a:ext cx="210187" cy="972000"/>
          </a:xfrm>
          <a:prstGeom prst="leftBrace">
            <a:avLst>
              <a:gd name="adj1" fmla="val 914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ZoneTexte 8"/>
          <p:cNvSpPr txBox="1"/>
          <p:nvPr/>
        </p:nvSpPr>
        <p:spPr>
          <a:xfrm>
            <a:off x="9717264" y="5632455"/>
            <a:ext cx="2466253" cy="369332"/>
          </a:xfrm>
          <a:prstGeom prst="rect">
            <a:avLst/>
          </a:prstGeom>
          <a:noFill/>
        </p:spPr>
        <p:txBody>
          <a:bodyPr wrap="none" rtlCol="0">
            <a:spAutoFit/>
          </a:bodyPr>
          <a:lstStyle/>
          <a:p>
            <a:r>
              <a:rPr lang="fr-FR" b="1" dirty="0" smtClean="0"/>
              <a:t>Chiffrement par produit</a:t>
            </a:r>
            <a:endParaRPr lang="fr-FR" b="1" dirty="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41</a:t>
            </a:fld>
            <a:endParaRPr lang="fr-FR"/>
          </a:p>
        </p:txBody>
      </p:sp>
    </p:spTree>
    <p:extLst>
      <p:ext uri="{BB962C8B-B14F-4D97-AF65-F5344CB8AC3E}">
        <p14:creationId xmlns:p14="http://schemas.microsoft.com/office/powerpoint/2010/main" val="6253030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Confusion et Diffusion • </a:t>
            </a:r>
            <a:endParaRPr lang="fr-FR" dirty="0" smtClean="0"/>
          </a:p>
          <a:p>
            <a:r>
              <a:rPr lang="fr-FR" dirty="0" smtClean="0"/>
              <a:t>Confusion </a:t>
            </a:r>
            <a:r>
              <a:rPr lang="fr-FR" dirty="0"/>
              <a:t>: </a:t>
            </a:r>
            <a:endParaRPr lang="fr-FR" dirty="0" smtClean="0"/>
          </a:p>
          <a:p>
            <a:pPr lvl="1"/>
            <a:r>
              <a:rPr lang="fr-FR" dirty="0" smtClean="0"/>
              <a:t>– </a:t>
            </a:r>
            <a:r>
              <a:rPr lang="fr-FR" dirty="0"/>
              <a:t>Eliminer la syntaxe du texte clair. </a:t>
            </a:r>
            <a:endParaRPr lang="fr-FR" dirty="0" smtClean="0"/>
          </a:p>
          <a:p>
            <a:pPr lvl="1"/>
            <a:r>
              <a:rPr lang="fr-FR" dirty="0" smtClean="0"/>
              <a:t>– </a:t>
            </a:r>
            <a:r>
              <a:rPr lang="fr-FR" dirty="0"/>
              <a:t>Substitution polyalphabétique. • </a:t>
            </a:r>
            <a:endParaRPr lang="fr-FR" dirty="0" smtClean="0"/>
          </a:p>
          <a:p>
            <a:r>
              <a:rPr lang="fr-FR" dirty="0" smtClean="0"/>
              <a:t>Diffusion </a:t>
            </a:r>
            <a:r>
              <a:rPr lang="fr-FR" dirty="0"/>
              <a:t>: </a:t>
            </a:r>
            <a:endParaRPr lang="fr-FR" dirty="0" smtClean="0"/>
          </a:p>
          <a:p>
            <a:pPr lvl="1"/>
            <a:r>
              <a:rPr lang="fr-FR" dirty="0" smtClean="0"/>
              <a:t>– </a:t>
            </a:r>
            <a:r>
              <a:rPr lang="fr-FR" dirty="0"/>
              <a:t>Eliminer la sémantique du texte clair. </a:t>
            </a:r>
            <a:endParaRPr lang="fr-FR" dirty="0" smtClean="0"/>
          </a:p>
          <a:p>
            <a:pPr lvl="1"/>
            <a:r>
              <a:rPr lang="fr-FR" dirty="0" smtClean="0"/>
              <a:t>– </a:t>
            </a:r>
            <a:r>
              <a:rPr lang="fr-FR" dirty="0" err="1"/>
              <a:t>Tranposition</a:t>
            </a:r>
            <a:r>
              <a:rPr lang="fr-FR" dirty="0"/>
              <a:t>. </a:t>
            </a:r>
          </a:p>
          <a:p>
            <a:pPr marL="0" indent="0">
              <a:buNone/>
            </a:pPr>
            <a:r>
              <a:rPr lang="fr-FR" dirty="0" smtClean="0"/>
              <a:t>Augmenter </a:t>
            </a:r>
            <a:r>
              <a:rPr lang="fr-FR" dirty="0"/>
              <a:t>l’entropie du message chiffré.</a:t>
            </a: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42</a:t>
            </a:fld>
            <a:endParaRPr lang="fr-FR"/>
          </a:p>
        </p:txBody>
      </p:sp>
    </p:spTree>
    <p:extLst>
      <p:ext uri="{BB962C8B-B14F-4D97-AF65-F5344CB8AC3E}">
        <p14:creationId xmlns:p14="http://schemas.microsoft.com/office/powerpoint/2010/main" val="138551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Exemple de Diffusion</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r>
              <a:rPr lang="fr-FR" dirty="0" smtClean="0">
                <a:sym typeface="Wingdings" panose="05000000000000000000" pitchFamily="2" charset="2"/>
              </a:rPr>
              <a:t>Changer un seul bit dans le message clair résulte en un changement dans les environs de la moitié des bits dans le message chiffré.</a:t>
            </a:r>
          </a:p>
          <a:p>
            <a:endParaRPr lang="fr-FR" dirty="0">
              <a:sym typeface="Wingdings" panose="05000000000000000000" pitchFamily="2" charset="2"/>
            </a:endParaRPr>
          </a:p>
          <a:p>
            <a:r>
              <a:rPr lang="fr-FR" dirty="0" smtClean="0">
                <a:sym typeface="Wingdings" panose="05000000000000000000" pitchFamily="2" charset="2"/>
              </a:rPr>
              <a:t>Effet d’avalanche</a:t>
            </a:r>
            <a:endParaRPr lang="fr-FR" dirty="0">
              <a:sym typeface="Wingdings" panose="05000000000000000000" pitchFamily="2" charset="2"/>
            </a:endParaRPr>
          </a:p>
        </p:txBody>
      </p:sp>
      <p:grpSp>
        <p:nvGrpSpPr>
          <p:cNvPr id="29" name="Groupe 28"/>
          <p:cNvGrpSpPr/>
          <p:nvPr/>
        </p:nvGrpSpPr>
        <p:grpSpPr>
          <a:xfrm>
            <a:off x="2007559" y="4006569"/>
            <a:ext cx="7384417" cy="1693829"/>
            <a:chOff x="2266639" y="3503649"/>
            <a:chExt cx="7384417" cy="1693829"/>
          </a:xfrm>
        </p:grpSpPr>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639" y="3503649"/>
              <a:ext cx="7171041" cy="967824"/>
            </a:xfrm>
            <a:prstGeom prst="rect">
              <a:avLst/>
            </a:prstGeom>
          </p:spPr>
        </p:pic>
        <p:cxnSp>
          <p:nvCxnSpPr>
            <p:cNvPr id="20" name="Connecteur droit avec flèche 19"/>
            <p:cNvCxnSpPr/>
            <p:nvPr/>
          </p:nvCxnSpPr>
          <p:spPr>
            <a:xfrm flipV="1">
              <a:off x="3337560" y="4344234"/>
              <a:ext cx="0" cy="483912"/>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21" name="Connecteur droit avec flèche 20"/>
            <p:cNvCxnSpPr/>
            <p:nvPr/>
          </p:nvCxnSpPr>
          <p:spPr>
            <a:xfrm flipV="1">
              <a:off x="8199120" y="4349337"/>
              <a:ext cx="0" cy="483912"/>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22" name="Connecteur droit avec flèche 21"/>
            <p:cNvCxnSpPr/>
            <p:nvPr/>
          </p:nvCxnSpPr>
          <p:spPr>
            <a:xfrm flipV="1">
              <a:off x="8336280" y="4344234"/>
              <a:ext cx="0" cy="483912"/>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23" name="Connecteur droit avec flèche 22"/>
            <p:cNvCxnSpPr/>
            <p:nvPr/>
          </p:nvCxnSpPr>
          <p:spPr>
            <a:xfrm flipV="1">
              <a:off x="8625840" y="4349314"/>
              <a:ext cx="0" cy="483912"/>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24" name="Connecteur droit avec flèche 23"/>
            <p:cNvCxnSpPr/>
            <p:nvPr/>
          </p:nvCxnSpPr>
          <p:spPr>
            <a:xfrm flipV="1">
              <a:off x="8976360" y="4344234"/>
              <a:ext cx="0" cy="483912"/>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p:cNvCxnSpPr/>
            <p:nvPr/>
          </p:nvCxnSpPr>
          <p:spPr>
            <a:xfrm flipV="1">
              <a:off x="9281160" y="4354394"/>
              <a:ext cx="0" cy="483912"/>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26" name="Connecteur droit 25"/>
            <p:cNvCxnSpPr>
              <a:endCxn id="28" idx="1"/>
            </p:cNvCxnSpPr>
            <p:nvPr/>
          </p:nvCxnSpPr>
          <p:spPr>
            <a:xfrm>
              <a:off x="4320539" y="5012812"/>
              <a:ext cx="3658264" cy="0"/>
            </a:xfrm>
            <a:prstGeom prst="line">
              <a:avLst/>
            </a:prstGeom>
            <a:ln w="28575">
              <a:prstDash val="dash"/>
              <a:headEnd type="none"/>
              <a:tailEnd type="triangle"/>
            </a:ln>
          </p:spPr>
          <p:style>
            <a:lnRef idx="3">
              <a:schemeClr val="accent5"/>
            </a:lnRef>
            <a:fillRef idx="0">
              <a:schemeClr val="accent5"/>
            </a:fillRef>
            <a:effectRef idx="2">
              <a:schemeClr val="accent5"/>
            </a:effectRef>
            <a:fontRef idx="minor">
              <a:schemeClr val="tx1"/>
            </a:fontRef>
          </p:style>
        </p:cxnSp>
        <p:sp>
          <p:nvSpPr>
            <p:cNvPr id="27" name="ZoneTexte 26"/>
            <p:cNvSpPr txBox="1"/>
            <p:nvPr/>
          </p:nvSpPr>
          <p:spPr>
            <a:xfrm>
              <a:off x="2633375" y="4828146"/>
              <a:ext cx="1572866" cy="369332"/>
            </a:xfrm>
            <a:prstGeom prst="rect">
              <a:avLst/>
            </a:prstGeom>
            <a:noFill/>
          </p:spPr>
          <p:txBody>
            <a:bodyPr wrap="none" rtlCol="0">
              <a:spAutoFit/>
            </a:bodyPr>
            <a:lstStyle/>
            <a:p>
              <a:r>
                <a:rPr lang="fr-FR" b="1" dirty="0" smtClean="0"/>
                <a:t>Un seul bit flip</a:t>
              </a:r>
              <a:endParaRPr lang="fr-FR" b="1" dirty="0"/>
            </a:p>
          </p:txBody>
        </p:sp>
        <p:sp>
          <p:nvSpPr>
            <p:cNvPr id="28" name="ZoneTexte 27"/>
            <p:cNvSpPr txBox="1"/>
            <p:nvPr/>
          </p:nvSpPr>
          <p:spPr>
            <a:xfrm>
              <a:off x="7978803" y="4828146"/>
              <a:ext cx="1672253" cy="369332"/>
            </a:xfrm>
            <a:prstGeom prst="rect">
              <a:avLst/>
            </a:prstGeom>
            <a:noFill/>
          </p:spPr>
          <p:txBody>
            <a:bodyPr wrap="none" rtlCol="0">
              <a:spAutoFit/>
            </a:bodyPr>
            <a:lstStyle/>
            <a:p>
              <a:r>
                <a:rPr lang="fr-FR" b="1" dirty="0" smtClean="0"/>
                <a:t>Multiple bit flip</a:t>
              </a:r>
              <a:endParaRPr lang="fr-FR" b="1" dirty="0"/>
            </a:p>
          </p:txBody>
        </p:sp>
      </p:grpSp>
      <p:sp>
        <p:nvSpPr>
          <p:cNvPr id="4" name="Espace réservé du numéro de diapositive 3"/>
          <p:cNvSpPr>
            <a:spLocks noGrp="1"/>
          </p:cNvSpPr>
          <p:nvPr>
            <p:ph type="sldNum" sz="quarter" idx="12"/>
          </p:nvPr>
        </p:nvSpPr>
        <p:spPr/>
        <p:txBody>
          <a:bodyPr/>
          <a:lstStyle/>
          <a:p>
            <a:fld id="{6951A42B-171D-4B94-AECE-9A114FAB7514}" type="slidenum">
              <a:rPr lang="fr-FR" smtClean="0"/>
              <a:t>43</a:t>
            </a:fld>
            <a:endParaRPr lang="fr-FR"/>
          </a:p>
        </p:txBody>
      </p:sp>
    </p:spTree>
    <p:extLst>
      <p:ext uri="{BB962C8B-B14F-4D97-AF65-F5344CB8AC3E}">
        <p14:creationId xmlns:p14="http://schemas.microsoft.com/office/powerpoint/2010/main" val="29591960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Cryptographie symétrique : DES et AES </a:t>
            </a:r>
            <a:endParaRPr lang="fr-FR"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36452" y="816157"/>
            <a:ext cx="3878694" cy="5544207"/>
          </a:xfrm>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459" y="795135"/>
            <a:ext cx="3524884" cy="5565229"/>
          </a:xfrm>
          <a:prstGeom prst="rect">
            <a:avLst/>
          </a:prstGeom>
        </p:spPr>
      </p:pic>
      <p:sp>
        <p:nvSpPr>
          <p:cNvPr id="6" name="ZoneTexte 5"/>
          <p:cNvSpPr txBox="1"/>
          <p:nvPr/>
        </p:nvSpPr>
        <p:spPr>
          <a:xfrm>
            <a:off x="1376854" y="6334780"/>
            <a:ext cx="751809" cy="523220"/>
          </a:xfrm>
          <a:prstGeom prst="rect">
            <a:avLst/>
          </a:prstGeom>
          <a:noFill/>
        </p:spPr>
        <p:txBody>
          <a:bodyPr wrap="none" rtlCol="0">
            <a:spAutoFit/>
          </a:bodyPr>
          <a:lstStyle/>
          <a:p>
            <a:r>
              <a:rPr lang="fr-FR" sz="2800" b="1" dirty="0" smtClean="0"/>
              <a:t>DES</a:t>
            </a:r>
            <a:endParaRPr lang="fr-FR" sz="2800" b="1" dirty="0"/>
          </a:p>
        </p:txBody>
      </p:sp>
      <p:sp>
        <p:nvSpPr>
          <p:cNvPr id="18" name="ZoneTexte 17"/>
          <p:cNvSpPr txBox="1"/>
          <p:nvPr/>
        </p:nvSpPr>
        <p:spPr>
          <a:xfrm>
            <a:off x="7866992" y="6334780"/>
            <a:ext cx="743793" cy="523220"/>
          </a:xfrm>
          <a:prstGeom prst="rect">
            <a:avLst/>
          </a:prstGeom>
          <a:noFill/>
        </p:spPr>
        <p:txBody>
          <a:bodyPr wrap="none" rtlCol="0">
            <a:spAutoFit/>
          </a:bodyPr>
          <a:lstStyle/>
          <a:p>
            <a:r>
              <a:rPr lang="fr-FR" sz="2800" b="1" dirty="0" smtClean="0"/>
              <a:t>AES</a:t>
            </a:r>
            <a:endParaRPr lang="fr-FR" sz="2800" b="1" dirty="0"/>
          </a:p>
        </p:txBody>
      </p:sp>
      <p:sp>
        <p:nvSpPr>
          <p:cNvPr id="7" name="Rectangle 6"/>
          <p:cNvSpPr/>
          <p:nvPr/>
        </p:nvSpPr>
        <p:spPr>
          <a:xfrm>
            <a:off x="536028" y="1692166"/>
            <a:ext cx="4151586" cy="1616490"/>
          </a:xfrm>
          <a:prstGeom prst="rect">
            <a:avLst/>
          </a:prstGeom>
          <a:solidFill>
            <a:srgbClr val="FF0000">
              <a:alpha val="20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6960643" y="1350580"/>
            <a:ext cx="4151586" cy="1616490"/>
          </a:xfrm>
          <a:prstGeom prst="rect">
            <a:avLst/>
          </a:prstGeom>
          <a:solidFill>
            <a:srgbClr val="FF0000">
              <a:alpha val="20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p:cNvSpPr>
            <a:spLocks noGrp="1"/>
          </p:cNvSpPr>
          <p:nvPr>
            <p:ph type="sldNum" sz="quarter" idx="12"/>
          </p:nvPr>
        </p:nvSpPr>
        <p:spPr/>
        <p:txBody>
          <a:bodyPr/>
          <a:lstStyle/>
          <a:p>
            <a:fld id="{6951A42B-171D-4B94-AECE-9A114FAB7514}" type="slidenum">
              <a:rPr lang="fr-FR" smtClean="0"/>
              <a:t>44</a:t>
            </a:fld>
            <a:endParaRPr lang="fr-FR"/>
          </a:p>
        </p:txBody>
      </p:sp>
    </p:spTree>
    <p:extLst>
      <p:ext uri="{BB962C8B-B14F-4D97-AF65-F5344CB8AC3E}">
        <p14:creationId xmlns:p14="http://schemas.microsoft.com/office/powerpoint/2010/main" val="427358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Cryptographie moderne : symétrique</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pPr marL="0" indent="0">
              <a:buNone/>
            </a:pPr>
            <a:r>
              <a:rPr lang="fr-FR" sz="3600" b="1" dirty="0" smtClean="0"/>
              <a:t>Caractéristiques</a:t>
            </a:r>
            <a:r>
              <a:rPr lang="fr-FR" sz="3600" b="1" dirty="0"/>
              <a:t/>
            </a:r>
            <a:br>
              <a:rPr lang="fr-FR" sz="3600" b="1" dirty="0"/>
            </a:br>
            <a:endParaRPr lang="fr-FR" sz="3600" b="1" dirty="0"/>
          </a:p>
          <a:p>
            <a:r>
              <a:rPr lang="fr-FR" dirty="0" smtClean="0"/>
              <a:t>L’avantage </a:t>
            </a:r>
            <a:r>
              <a:rPr lang="fr-FR" dirty="0"/>
              <a:t>principal de ce mode de chiffrement est </a:t>
            </a:r>
            <a:r>
              <a:rPr lang="fr-FR" dirty="0" smtClean="0"/>
              <a:t>sa</a:t>
            </a:r>
            <a:r>
              <a:rPr lang="fr-FR" dirty="0"/>
              <a:t> </a:t>
            </a:r>
            <a:r>
              <a:rPr lang="fr-FR" dirty="0" smtClean="0"/>
              <a:t>rapidité.</a:t>
            </a:r>
          </a:p>
          <a:p>
            <a:pPr lvl="1"/>
            <a:r>
              <a:rPr lang="fr-FR" dirty="0" smtClean="0">
                <a:sym typeface="Wingdings" panose="05000000000000000000" pitchFamily="2" charset="2"/>
              </a:rPr>
              <a:t>Des manipulations simples (substitution et transposition).</a:t>
            </a:r>
          </a:p>
          <a:p>
            <a:endParaRPr lang="fr-FR" dirty="0">
              <a:sym typeface="Wingdings" panose="05000000000000000000" pitchFamily="2" charset="2"/>
            </a:endParaRPr>
          </a:p>
        </p:txBody>
      </p:sp>
      <p:grpSp>
        <p:nvGrpSpPr>
          <p:cNvPr id="47" name="Groupe 46"/>
          <p:cNvGrpSpPr/>
          <p:nvPr/>
        </p:nvGrpSpPr>
        <p:grpSpPr>
          <a:xfrm>
            <a:off x="1497452" y="2827777"/>
            <a:ext cx="9465418" cy="4030223"/>
            <a:chOff x="907143" y="2146285"/>
            <a:chExt cx="9465418" cy="4030223"/>
          </a:xfrm>
        </p:grpSpPr>
        <p:sp>
          <p:nvSpPr>
            <p:cNvPr id="34" name="Cylindre 33"/>
            <p:cNvSpPr/>
            <p:nvPr/>
          </p:nvSpPr>
          <p:spPr>
            <a:xfrm>
              <a:off x="5285827" y="2146285"/>
              <a:ext cx="261988" cy="3600000"/>
            </a:xfrm>
            <a:prstGeom prst="can">
              <a:avLst>
                <a:gd name="adj" fmla="val 62804"/>
              </a:avLst>
            </a:prstGeom>
            <a:solidFill>
              <a:schemeClr val="bg1">
                <a:lumMod val="85000"/>
              </a:schemeClr>
            </a:solidFill>
            <a:ln>
              <a:solidFill>
                <a:schemeClr val="accent3"/>
              </a:solidFill>
            </a:ln>
            <a:effectLst>
              <a:innerShdw blurRad="63500" dist="50800" dir="2700000">
                <a:prstClr val="black">
                  <a:alpha val="50000"/>
                </a:prstClr>
              </a:innerShdw>
            </a:effectLst>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5" name="Groupe 44"/>
            <p:cNvGrpSpPr/>
            <p:nvPr/>
          </p:nvGrpSpPr>
          <p:grpSpPr>
            <a:xfrm>
              <a:off x="907143" y="3400945"/>
              <a:ext cx="9465418" cy="2775563"/>
              <a:chOff x="907143" y="3400945"/>
              <a:chExt cx="9465418" cy="2775563"/>
            </a:xfrm>
          </p:grpSpPr>
          <p:cxnSp>
            <p:nvCxnSpPr>
              <p:cNvPr id="36" name="Connecteur droit avec flèche 35"/>
              <p:cNvCxnSpPr>
                <a:stCxn id="8" idx="3"/>
              </p:cNvCxnSpPr>
              <p:nvPr/>
            </p:nvCxnSpPr>
            <p:spPr>
              <a:xfrm>
                <a:off x="3364689" y="3946285"/>
                <a:ext cx="216000"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grpSp>
            <p:nvGrpSpPr>
              <p:cNvPr id="5" name="Groupe 4"/>
              <p:cNvGrpSpPr/>
              <p:nvPr/>
            </p:nvGrpSpPr>
            <p:grpSpPr>
              <a:xfrm>
                <a:off x="907143" y="3400945"/>
                <a:ext cx="9465418" cy="2775563"/>
                <a:chOff x="910805" y="2896771"/>
                <a:chExt cx="9465418" cy="2775563"/>
              </a:xfrm>
            </p:grpSpPr>
            <p:sp>
              <p:nvSpPr>
                <p:cNvPr id="6" name="Rectangle 5"/>
                <p:cNvSpPr/>
                <p:nvPr/>
              </p:nvSpPr>
              <p:spPr>
                <a:xfrm>
                  <a:off x="2752531" y="3956180"/>
                  <a:ext cx="615820"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E</a:t>
                  </a:r>
                  <a:endParaRPr lang="fr-FR" dirty="0"/>
                </a:p>
              </p:txBody>
            </p:sp>
            <p:cxnSp>
              <p:nvCxnSpPr>
                <p:cNvPr id="7" name="Connecteur droit avec flèche 6"/>
                <p:cNvCxnSpPr>
                  <a:endCxn id="6" idx="0"/>
                </p:cNvCxnSpPr>
                <p:nvPr/>
              </p:nvCxnSpPr>
              <p:spPr>
                <a:xfrm>
                  <a:off x="3060441" y="3502081"/>
                  <a:ext cx="0" cy="454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ZoneTexte 7"/>
                <p:cNvSpPr txBox="1"/>
                <p:nvPr/>
              </p:nvSpPr>
              <p:spPr>
                <a:xfrm>
                  <a:off x="2915814" y="3257445"/>
                  <a:ext cx="452537" cy="369332"/>
                </a:xfrm>
                <a:prstGeom prst="rect">
                  <a:avLst/>
                </a:prstGeom>
                <a:noFill/>
              </p:spPr>
              <p:txBody>
                <a:bodyPr wrap="square" rtlCol="0">
                  <a:spAutoFit/>
                </a:bodyPr>
                <a:lstStyle/>
                <a:p>
                  <a:r>
                    <a:rPr lang="fr-FR" dirty="0" smtClean="0"/>
                    <a:t>K</a:t>
                  </a:r>
                  <a:endParaRPr lang="fr-FR" baseline="-25000" dirty="0"/>
                </a:p>
              </p:txBody>
            </p:sp>
            <p:sp>
              <p:nvSpPr>
                <p:cNvPr id="9" name="ZoneTexte 8"/>
                <p:cNvSpPr txBox="1"/>
                <p:nvPr/>
              </p:nvSpPr>
              <p:spPr>
                <a:xfrm>
                  <a:off x="2313408" y="4589651"/>
                  <a:ext cx="1494065" cy="523220"/>
                </a:xfrm>
                <a:prstGeom prst="rect">
                  <a:avLst/>
                </a:prstGeom>
                <a:noFill/>
              </p:spPr>
              <p:txBody>
                <a:bodyPr wrap="square" rtlCol="0">
                  <a:spAutoFit/>
                </a:bodyPr>
                <a:lstStyle/>
                <a:p>
                  <a:pPr algn="ctr"/>
                  <a:r>
                    <a:rPr lang="fr-FR" sz="1400" dirty="0" smtClean="0"/>
                    <a:t>Algorithme de chiffrement</a:t>
                  </a:r>
                  <a:endParaRPr lang="fr-FR" sz="1400" baseline="-25000" dirty="0"/>
                </a:p>
              </p:txBody>
            </p:sp>
            <p:sp>
              <p:nvSpPr>
                <p:cNvPr id="10" name="Accolade ouvrante 9"/>
                <p:cNvSpPr/>
                <p:nvPr/>
              </p:nvSpPr>
              <p:spPr>
                <a:xfrm rot="16200000">
                  <a:off x="2383857" y="3960066"/>
                  <a:ext cx="113702" cy="2545700"/>
                </a:xfrm>
                <a:prstGeom prst="leftBrace">
                  <a:avLst>
                    <a:gd name="adj1" fmla="val 100000"/>
                    <a:gd name="adj2" fmla="val 7999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11" name="Connecteur droit avec flèche 10"/>
                <p:cNvCxnSpPr>
                  <a:endCxn id="6" idx="1"/>
                </p:cNvCxnSpPr>
                <p:nvPr/>
              </p:nvCxnSpPr>
              <p:spPr>
                <a:xfrm flipV="1">
                  <a:off x="1853098" y="4264090"/>
                  <a:ext cx="899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ZoneTexte 11"/>
                <p:cNvSpPr txBox="1"/>
                <p:nvPr/>
              </p:nvSpPr>
              <p:spPr>
                <a:xfrm>
                  <a:off x="1531776" y="4057280"/>
                  <a:ext cx="452537" cy="369332"/>
                </a:xfrm>
                <a:prstGeom prst="rect">
                  <a:avLst/>
                </a:prstGeom>
                <a:noFill/>
              </p:spPr>
              <p:txBody>
                <a:bodyPr wrap="square" rtlCol="0">
                  <a:spAutoFit/>
                </a:bodyPr>
                <a:lstStyle/>
                <a:p>
                  <a:r>
                    <a:rPr lang="fr-FR" dirty="0" smtClean="0"/>
                    <a:t>M</a:t>
                  </a:r>
                  <a:endParaRPr lang="fr-FR" baseline="-25000" dirty="0"/>
                </a:p>
              </p:txBody>
            </p:sp>
            <p:sp>
              <p:nvSpPr>
                <p:cNvPr id="13" name="Rectangle 12"/>
                <p:cNvSpPr/>
                <p:nvPr/>
              </p:nvSpPr>
              <p:spPr>
                <a:xfrm>
                  <a:off x="7300429" y="3956180"/>
                  <a:ext cx="615820"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D</a:t>
                  </a:r>
                  <a:endParaRPr lang="fr-FR" dirty="0"/>
                </a:p>
              </p:txBody>
            </p:sp>
            <p:cxnSp>
              <p:nvCxnSpPr>
                <p:cNvPr id="14" name="Connecteur droit avec flèche 13"/>
                <p:cNvCxnSpPr>
                  <a:endCxn id="13" idx="0"/>
                </p:cNvCxnSpPr>
                <p:nvPr/>
              </p:nvCxnSpPr>
              <p:spPr>
                <a:xfrm>
                  <a:off x="7608339" y="3502081"/>
                  <a:ext cx="0" cy="454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ZoneTexte 14"/>
                <p:cNvSpPr txBox="1"/>
                <p:nvPr/>
              </p:nvSpPr>
              <p:spPr>
                <a:xfrm>
                  <a:off x="7463712" y="3257445"/>
                  <a:ext cx="452537" cy="369332"/>
                </a:xfrm>
                <a:prstGeom prst="rect">
                  <a:avLst/>
                </a:prstGeom>
                <a:noFill/>
              </p:spPr>
              <p:txBody>
                <a:bodyPr wrap="square" rtlCol="0">
                  <a:spAutoFit/>
                </a:bodyPr>
                <a:lstStyle/>
                <a:p>
                  <a:r>
                    <a:rPr lang="fr-FR" dirty="0" smtClean="0"/>
                    <a:t>K</a:t>
                  </a:r>
                  <a:endParaRPr lang="fr-FR" baseline="-25000" dirty="0"/>
                </a:p>
              </p:txBody>
            </p:sp>
            <p:sp>
              <p:nvSpPr>
                <p:cNvPr id="16" name="ZoneTexte 15"/>
                <p:cNvSpPr txBox="1"/>
                <p:nvPr/>
              </p:nvSpPr>
              <p:spPr>
                <a:xfrm>
                  <a:off x="6861306" y="4589651"/>
                  <a:ext cx="1494065" cy="523220"/>
                </a:xfrm>
                <a:prstGeom prst="rect">
                  <a:avLst/>
                </a:prstGeom>
                <a:noFill/>
              </p:spPr>
              <p:txBody>
                <a:bodyPr wrap="square" rtlCol="0">
                  <a:spAutoFit/>
                </a:bodyPr>
                <a:lstStyle/>
                <a:p>
                  <a:pPr algn="ctr"/>
                  <a:r>
                    <a:rPr lang="fr-FR" sz="1400" dirty="0" smtClean="0"/>
                    <a:t>Algorithme de déchiffrement</a:t>
                  </a:r>
                  <a:endParaRPr lang="fr-FR" sz="1400" baseline="-25000" dirty="0"/>
                </a:p>
              </p:txBody>
            </p:sp>
            <p:cxnSp>
              <p:nvCxnSpPr>
                <p:cNvPr id="17" name="Connecteur droit avec flèche 16"/>
                <p:cNvCxnSpPr>
                  <a:stCxn id="6" idx="3"/>
                  <a:endCxn id="13" idx="1"/>
                </p:cNvCxnSpPr>
                <p:nvPr/>
              </p:nvCxnSpPr>
              <p:spPr>
                <a:xfrm>
                  <a:off x="3368351" y="4264090"/>
                  <a:ext cx="39320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p:cNvCxnSpPr/>
                <p:nvPr/>
              </p:nvCxnSpPr>
              <p:spPr>
                <a:xfrm>
                  <a:off x="2361135" y="3223803"/>
                  <a:ext cx="568974" cy="176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ZoneTexte 18"/>
                <p:cNvSpPr txBox="1"/>
                <p:nvPr/>
              </p:nvSpPr>
              <p:spPr>
                <a:xfrm>
                  <a:off x="910805" y="2896771"/>
                  <a:ext cx="1660850" cy="307777"/>
                </a:xfrm>
                <a:prstGeom prst="rect">
                  <a:avLst/>
                </a:prstGeom>
                <a:noFill/>
              </p:spPr>
              <p:txBody>
                <a:bodyPr wrap="square" rtlCol="0">
                  <a:spAutoFit/>
                </a:bodyPr>
                <a:lstStyle/>
                <a:p>
                  <a:pPr algn="ctr"/>
                  <a:r>
                    <a:rPr lang="fr-FR" sz="1400" dirty="0" smtClean="0"/>
                    <a:t>Clé de chiffrement</a:t>
                  </a:r>
                  <a:endParaRPr lang="fr-FR" sz="1400" baseline="-25000" dirty="0"/>
                </a:p>
              </p:txBody>
            </p:sp>
            <p:cxnSp>
              <p:nvCxnSpPr>
                <p:cNvPr id="20" name="Connecteur droit avec flèche 19"/>
                <p:cNvCxnSpPr/>
                <p:nvPr/>
              </p:nvCxnSpPr>
              <p:spPr>
                <a:xfrm flipH="1">
                  <a:off x="7822165" y="3116293"/>
                  <a:ext cx="317241" cy="215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ZoneTexte 20"/>
                <p:cNvSpPr txBox="1"/>
                <p:nvPr/>
              </p:nvSpPr>
              <p:spPr>
                <a:xfrm>
                  <a:off x="7999446" y="2952862"/>
                  <a:ext cx="1853681" cy="307777"/>
                </a:xfrm>
                <a:prstGeom prst="rect">
                  <a:avLst/>
                </a:prstGeom>
                <a:noFill/>
              </p:spPr>
              <p:txBody>
                <a:bodyPr wrap="square" rtlCol="0">
                  <a:spAutoFit/>
                </a:bodyPr>
                <a:lstStyle/>
                <a:p>
                  <a:pPr algn="ctr"/>
                  <a:r>
                    <a:rPr lang="fr-FR" sz="1400" dirty="0" smtClean="0"/>
                    <a:t>Clé de déchiffrement</a:t>
                  </a:r>
                  <a:endParaRPr lang="fr-FR" sz="1400" baseline="-25000" dirty="0"/>
                </a:p>
              </p:txBody>
            </p:sp>
            <p:sp>
              <p:nvSpPr>
                <p:cNvPr id="22" name="ZoneTexte 21"/>
                <p:cNvSpPr txBox="1"/>
                <p:nvPr/>
              </p:nvSpPr>
              <p:spPr>
                <a:xfrm>
                  <a:off x="1011011" y="4452715"/>
                  <a:ext cx="1494065" cy="307777"/>
                </a:xfrm>
                <a:prstGeom prst="rect">
                  <a:avLst/>
                </a:prstGeom>
                <a:noFill/>
              </p:spPr>
              <p:txBody>
                <a:bodyPr wrap="square" rtlCol="0">
                  <a:spAutoFit/>
                </a:bodyPr>
                <a:lstStyle/>
                <a:p>
                  <a:pPr algn="ctr"/>
                  <a:r>
                    <a:rPr lang="fr-FR" sz="1400" dirty="0" smtClean="0"/>
                    <a:t>Message en clair</a:t>
                  </a:r>
                  <a:endParaRPr lang="fr-FR" sz="1400" baseline="-25000" dirty="0"/>
                </a:p>
              </p:txBody>
            </p:sp>
            <p:sp>
              <p:nvSpPr>
                <p:cNvPr id="23" name="ZoneTexte 22"/>
                <p:cNvSpPr txBox="1"/>
                <p:nvPr/>
              </p:nvSpPr>
              <p:spPr>
                <a:xfrm>
                  <a:off x="4522825" y="4357705"/>
                  <a:ext cx="1494065" cy="738664"/>
                </a:xfrm>
                <a:prstGeom prst="rect">
                  <a:avLst/>
                </a:prstGeom>
                <a:noFill/>
              </p:spPr>
              <p:txBody>
                <a:bodyPr wrap="square" rtlCol="0">
                  <a:spAutoFit/>
                </a:bodyPr>
                <a:lstStyle/>
                <a:p>
                  <a:pPr algn="ctr"/>
                  <a:r>
                    <a:rPr lang="fr-FR" sz="1400" dirty="0" smtClean="0"/>
                    <a:t>Message chiffré ou </a:t>
                  </a:r>
                </a:p>
                <a:p>
                  <a:pPr algn="ctr"/>
                  <a:r>
                    <a:rPr lang="fr-FR" sz="1400" dirty="0" smtClean="0"/>
                    <a:t>cryptogramme</a:t>
                  </a:r>
                </a:p>
              </p:txBody>
            </p:sp>
            <p:cxnSp>
              <p:nvCxnSpPr>
                <p:cNvPr id="24" name="Connecteur droit avec flèche 23"/>
                <p:cNvCxnSpPr/>
                <p:nvPr/>
              </p:nvCxnSpPr>
              <p:spPr>
                <a:xfrm>
                  <a:off x="7916249" y="4264090"/>
                  <a:ext cx="20115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p:cNvSpPr txBox="1"/>
                <p:nvPr/>
              </p:nvSpPr>
              <p:spPr>
                <a:xfrm>
                  <a:off x="8721207" y="4452713"/>
                  <a:ext cx="1494065" cy="307777"/>
                </a:xfrm>
                <a:prstGeom prst="rect">
                  <a:avLst/>
                </a:prstGeom>
                <a:noFill/>
              </p:spPr>
              <p:txBody>
                <a:bodyPr wrap="square" rtlCol="0">
                  <a:spAutoFit/>
                </a:bodyPr>
                <a:lstStyle/>
                <a:p>
                  <a:pPr algn="ctr"/>
                  <a:r>
                    <a:rPr lang="fr-FR" sz="1400" dirty="0" smtClean="0"/>
                    <a:t>Message en clair</a:t>
                  </a:r>
                  <a:endParaRPr lang="fr-FR" sz="1400" baseline="-25000" dirty="0"/>
                </a:p>
              </p:txBody>
            </p:sp>
            <p:sp>
              <p:nvSpPr>
                <p:cNvPr id="26" name="ZoneTexte 25"/>
                <p:cNvSpPr txBox="1"/>
                <p:nvPr/>
              </p:nvSpPr>
              <p:spPr>
                <a:xfrm>
                  <a:off x="9923686" y="4057280"/>
                  <a:ext cx="452537" cy="369332"/>
                </a:xfrm>
                <a:prstGeom prst="rect">
                  <a:avLst/>
                </a:prstGeom>
                <a:noFill/>
              </p:spPr>
              <p:txBody>
                <a:bodyPr wrap="square" rtlCol="0">
                  <a:spAutoFit/>
                </a:bodyPr>
                <a:lstStyle/>
                <a:p>
                  <a:r>
                    <a:rPr lang="fr-FR" dirty="0" smtClean="0"/>
                    <a:t>M</a:t>
                  </a:r>
                  <a:endParaRPr lang="fr-FR" baseline="-25000" dirty="0"/>
                </a:p>
              </p:txBody>
            </p:sp>
            <p:sp>
              <p:nvSpPr>
                <p:cNvPr id="27" name="ZoneTexte 26"/>
                <p:cNvSpPr txBox="1"/>
                <p:nvPr/>
              </p:nvSpPr>
              <p:spPr>
                <a:xfrm>
                  <a:off x="4424171" y="3965205"/>
                  <a:ext cx="1557537" cy="307777"/>
                </a:xfrm>
                <a:prstGeom prst="rect">
                  <a:avLst/>
                </a:prstGeom>
                <a:noFill/>
              </p:spPr>
              <p:txBody>
                <a:bodyPr wrap="square" rtlCol="0">
                  <a:spAutoFit/>
                </a:bodyPr>
                <a:lstStyle/>
                <a:p>
                  <a:pPr algn="ctr"/>
                  <a:r>
                    <a:rPr lang="fr-FR" sz="1400" dirty="0"/>
                    <a:t>c</a:t>
                  </a:r>
                  <a:r>
                    <a:rPr lang="fr-FR" sz="1400" dirty="0" smtClean="0"/>
                    <a:t> = </a:t>
                  </a:r>
                  <a:r>
                    <a:rPr lang="fr-FR" sz="1400" dirty="0" err="1" smtClean="0"/>
                    <a:t>E</a:t>
                  </a:r>
                  <a:r>
                    <a:rPr lang="fr-FR" sz="1400" baseline="-25000" dirty="0" err="1" smtClean="0"/>
                    <a:t>k</a:t>
                  </a:r>
                  <a:r>
                    <a:rPr lang="fr-FR" sz="1400" dirty="0" smtClean="0"/>
                    <a:t>(M)</a:t>
                  </a:r>
                  <a:endParaRPr lang="fr-FR" sz="1400" baseline="-25000" dirty="0"/>
                </a:p>
              </p:txBody>
            </p:sp>
            <p:sp>
              <p:nvSpPr>
                <p:cNvPr id="28" name="ZoneTexte 27"/>
                <p:cNvSpPr txBox="1"/>
                <p:nvPr/>
              </p:nvSpPr>
              <p:spPr>
                <a:xfrm>
                  <a:off x="8058239" y="3956732"/>
                  <a:ext cx="1557537" cy="307777"/>
                </a:xfrm>
                <a:prstGeom prst="rect">
                  <a:avLst/>
                </a:prstGeom>
                <a:noFill/>
              </p:spPr>
              <p:txBody>
                <a:bodyPr wrap="square" rtlCol="0">
                  <a:spAutoFit/>
                </a:bodyPr>
                <a:lstStyle/>
                <a:p>
                  <a:pPr algn="ctr"/>
                  <a:r>
                    <a:rPr lang="fr-FR" sz="1400" dirty="0"/>
                    <a:t>M</a:t>
                  </a:r>
                  <a:r>
                    <a:rPr lang="fr-FR" sz="1400" dirty="0" smtClean="0"/>
                    <a:t> = </a:t>
                  </a:r>
                  <a:r>
                    <a:rPr lang="fr-FR" sz="1400" dirty="0" err="1" smtClean="0"/>
                    <a:t>D</a:t>
                  </a:r>
                  <a:r>
                    <a:rPr lang="fr-FR" sz="1400" baseline="-25000" dirty="0" err="1" smtClean="0"/>
                    <a:t>k</a:t>
                  </a:r>
                  <a:r>
                    <a:rPr lang="fr-FR" sz="1400" dirty="0" smtClean="0"/>
                    <a:t>(c)</a:t>
                  </a:r>
                  <a:endParaRPr lang="fr-FR" sz="1400" baseline="-25000" dirty="0"/>
                </a:p>
              </p:txBody>
            </p:sp>
            <p:sp>
              <p:nvSpPr>
                <p:cNvPr id="29" name="Accolade ouvrante 28"/>
                <p:cNvSpPr/>
                <p:nvPr/>
              </p:nvSpPr>
              <p:spPr>
                <a:xfrm rot="16200000">
                  <a:off x="8530321" y="3604809"/>
                  <a:ext cx="113702" cy="3256213"/>
                </a:xfrm>
                <a:prstGeom prst="leftBrace">
                  <a:avLst>
                    <a:gd name="adj1" fmla="val 100000"/>
                    <a:gd name="adj2" fmla="val 2047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30" name="ZoneTexte 29"/>
                <p:cNvSpPr txBox="1"/>
                <p:nvPr/>
              </p:nvSpPr>
              <p:spPr>
                <a:xfrm>
                  <a:off x="2505076" y="5364557"/>
                  <a:ext cx="1494065" cy="307777"/>
                </a:xfrm>
                <a:prstGeom prst="rect">
                  <a:avLst/>
                </a:prstGeom>
                <a:noFill/>
              </p:spPr>
              <p:txBody>
                <a:bodyPr wrap="square" rtlCol="0">
                  <a:spAutoFit/>
                </a:bodyPr>
                <a:lstStyle/>
                <a:p>
                  <a:pPr algn="ctr"/>
                  <a:r>
                    <a:rPr lang="fr-FR" sz="1400" dirty="0" smtClean="0"/>
                    <a:t>Chiffrement</a:t>
                  </a:r>
                  <a:endParaRPr lang="fr-FR" sz="1400" baseline="-25000" dirty="0"/>
                </a:p>
              </p:txBody>
            </p:sp>
            <p:sp>
              <p:nvSpPr>
                <p:cNvPr id="31" name="ZoneTexte 30"/>
                <p:cNvSpPr txBox="1"/>
                <p:nvPr/>
              </p:nvSpPr>
              <p:spPr>
                <a:xfrm>
                  <a:off x="6959060" y="5364557"/>
                  <a:ext cx="1494065" cy="307777"/>
                </a:xfrm>
                <a:prstGeom prst="rect">
                  <a:avLst/>
                </a:prstGeom>
                <a:noFill/>
              </p:spPr>
              <p:txBody>
                <a:bodyPr wrap="square" rtlCol="0">
                  <a:spAutoFit/>
                </a:bodyPr>
                <a:lstStyle/>
                <a:p>
                  <a:pPr algn="ctr"/>
                  <a:r>
                    <a:rPr lang="fr-FR" sz="1400" dirty="0" smtClean="0"/>
                    <a:t>Déchiffrement</a:t>
                  </a:r>
                  <a:endParaRPr lang="fr-FR" sz="1400" baseline="-25000" dirty="0"/>
                </a:p>
              </p:txBody>
            </p:sp>
          </p:grpSp>
          <p:cxnSp>
            <p:nvCxnSpPr>
              <p:cNvPr id="40" name="Connecteur droit avec flèche 39"/>
              <p:cNvCxnSpPr>
                <a:endCxn id="15" idx="1"/>
              </p:cNvCxnSpPr>
              <p:nvPr/>
            </p:nvCxnSpPr>
            <p:spPr>
              <a:xfrm>
                <a:off x="7061835" y="3946285"/>
                <a:ext cx="3982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ZoneTexte 43"/>
              <p:cNvSpPr txBox="1"/>
              <p:nvPr/>
            </p:nvSpPr>
            <p:spPr>
              <a:xfrm>
                <a:off x="4432141" y="3524134"/>
                <a:ext cx="1660850" cy="307777"/>
              </a:xfrm>
              <a:prstGeom prst="rect">
                <a:avLst/>
              </a:prstGeom>
              <a:noFill/>
            </p:spPr>
            <p:txBody>
              <a:bodyPr wrap="square" rtlCol="0">
                <a:spAutoFit/>
              </a:bodyPr>
              <a:lstStyle/>
              <a:p>
                <a:pPr algn="ctr"/>
                <a:r>
                  <a:rPr lang="fr-FR" sz="1400" dirty="0" smtClean="0"/>
                  <a:t>Canal sécurisé</a:t>
                </a:r>
                <a:endParaRPr lang="fr-FR" sz="1400" baseline="-25000" dirty="0"/>
              </a:p>
            </p:txBody>
          </p:sp>
        </p:grpSp>
      </p:grpSp>
      <p:sp>
        <p:nvSpPr>
          <p:cNvPr id="4" name="Espace réservé du numéro de diapositive 3"/>
          <p:cNvSpPr>
            <a:spLocks noGrp="1"/>
          </p:cNvSpPr>
          <p:nvPr>
            <p:ph type="sldNum" sz="quarter" idx="12"/>
          </p:nvPr>
        </p:nvSpPr>
        <p:spPr/>
        <p:txBody>
          <a:bodyPr/>
          <a:lstStyle/>
          <a:p>
            <a:fld id="{6951A42B-171D-4B94-AECE-9A114FAB7514}" type="slidenum">
              <a:rPr lang="fr-FR" smtClean="0"/>
              <a:t>45</a:t>
            </a:fld>
            <a:endParaRPr lang="fr-FR"/>
          </a:p>
        </p:txBody>
      </p:sp>
    </p:spTree>
    <p:extLst>
      <p:ext uri="{BB962C8B-B14F-4D97-AF65-F5344CB8AC3E}">
        <p14:creationId xmlns:p14="http://schemas.microsoft.com/office/powerpoint/2010/main" val="19302701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Cryptographie moderne : symétrique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289560" y="805752"/>
                <a:ext cx="5373110" cy="5884607"/>
              </a:xfrm>
            </p:spPr>
            <p:txBody>
              <a:bodyPr>
                <a:normAutofit/>
              </a:bodyPr>
              <a:lstStyle/>
              <a:p>
                <a:pPr marL="0" indent="0">
                  <a:buNone/>
                </a:pPr>
                <a:r>
                  <a:rPr lang="fr-FR" dirty="0" smtClean="0"/>
                  <a:t>Inconvénients : </a:t>
                </a:r>
              </a:p>
              <a:p>
                <a:r>
                  <a:rPr lang="fr-FR" dirty="0"/>
                  <a:t>Pour de grands systèmes, le nombre de clés peut devenir conséquent.</a:t>
                </a:r>
              </a:p>
              <a:p>
                <a:r>
                  <a:rPr lang="fr-FR" dirty="0"/>
                  <a:t>En effet, pour un système à N utilisateurs, il y aura </a:t>
                </a:r>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𝑁</m:t>
                        </m:r>
                        <m:r>
                          <a:rPr lang="fr-FR" b="0" i="1" smtClean="0">
                            <a:latin typeface="Cambria Math" panose="02040503050406030204" pitchFamily="18" charset="0"/>
                          </a:rPr>
                          <m:t>.(</m:t>
                        </m:r>
                        <m:r>
                          <a:rPr lang="fr-FR" b="0" i="1" smtClean="0">
                            <a:latin typeface="Cambria Math" panose="02040503050406030204" pitchFamily="18" charset="0"/>
                          </a:rPr>
                          <m:t>𝑁</m:t>
                        </m:r>
                        <m:r>
                          <a:rPr lang="fr-FR" b="0" i="1" smtClean="0">
                            <a:latin typeface="Cambria Math" panose="02040503050406030204" pitchFamily="18" charset="0"/>
                          </a:rPr>
                          <m:t>−1)</m:t>
                        </m:r>
                      </m:num>
                      <m:den>
                        <m:r>
                          <a:rPr lang="fr-FR" b="0" i="1" smtClean="0">
                            <a:latin typeface="Cambria Math" panose="02040503050406030204" pitchFamily="18" charset="0"/>
                          </a:rPr>
                          <m:t>2</m:t>
                        </m:r>
                      </m:den>
                    </m:f>
                  </m:oMath>
                </a14:m>
                <a:r>
                  <a:rPr lang="fr-FR" dirty="0" smtClean="0"/>
                  <a:t> </a:t>
                </a:r>
                <a:r>
                  <a:rPr lang="fr-FR" dirty="0"/>
                  <a:t>paires </a:t>
                </a:r>
                <a:r>
                  <a:rPr lang="fr-FR" dirty="0" smtClean="0"/>
                  <a:t>de clés</a:t>
                </a:r>
                <a:r>
                  <a:rPr lang="fr-FR" dirty="0"/>
                  <a:t>.</a:t>
                </a:r>
              </a:p>
              <a:p>
                <a:endParaRPr lang="fr-FR" dirty="0">
                  <a:sym typeface="Wingdings" panose="05000000000000000000" pitchFamily="2" charset="2"/>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289560" y="805752"/>
                <a:ext cx="5373110" cy="5884607"/>
              </a:xfrm>
              <a:blipFill rotWithShape="0">
                <a:blip r:embed="rId3"/>
                <a:stretch>
                  <a:fillRect l="-2384" t="-1658" r="-351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graphicFrame>
            <p:nvGraphicFramePr>
              <p:cNvPr id="5" name="Tableau 4"/>
              <p:cNvGraphicFramePr>
                <a:graphicFrameLocks noGrp="1"/>
              </p:cNvGraphicFramePr>
              <p:nvPr>
                <p:extLst>
                  <p:ext uri="{D42A27DB-BD31-4B8C-83A1-F6EECF244321}">
                    <p14:modId xmlns:p14="http://schemas.microsoft.com/office/powerpoint/2010/main" val="366188493"/>
                  </p:ext>
                </p:extLst>
              </p:nvPr>
            </p:nvGraphicFramePr>
            <p:xfrm>
              <a:off x="6389784" y="1405435"/>
              <a:ext cx="5717751" cy="4446010"/>
            </p:xfrm>
            <a:graphic>
              <a:graphicData uri="http://schemas.openxmlformats.org/drawingml/2006/table">
                <a:tbl>
                  <a:tblPr firstRow="1" bandRow="1">
                    <a:tableStyleId>{5940675A-B579-460E-94D1-54222C63F5DA}</a:tableStyleId>
                  </a:tblPr>
                  <a:tblGrid>
                    <a:gridCol w="396606"/>
                    <a:gridCol w="1200838"/>
                    <a:gridCol w="2787267"/>
                    <a:gridCol w="1333040"/>
                  </a:tblGrid>
                  <a:tr h="310675">
                    <a:tc gridSpan="2">
                      <a:txBody>
                        <a:bodyPr/>
                        <a:lstStyle/>
                        <a:p>
                          <a:pPr algn="ctr"/>
                          <a:r>
                            <a:rPr lang="fr-FR" dirty="0" smtClean="0"/>
                            <a:t>Personnes</a:t>
                          </a:r>
                          <a:endParaRPr lang="fr-FR" dirty="0"/>
                        </a:p>
                      </a:txBody>
                      <a:tcPr anchor="ctr">
                        <a:lnB w="12700" cap="flat" cmpd="sng" algn="ctr">
                          <a:solidFill>
                            <a:schemeClr val="tx1"/>
                          </a:solidFill>
                          <a:prstDash val="lgDash"/>
                          <a:round/>
                          <a:headEnd type="none" w="med" len="med"/>
                          <a:tailEnd type="none" w="med" len="med"/>
                        </a:lnB>
                      </a:tcPr>
                    </a:tc>
                    <a:tc hMerge="1">
                      <a:txBody>
                        <a:bodyPr/>
                        <a:lstStyle/>
                        <a:p>
                          <a:endParaRPr lang="fr-FR" dirty="0"/>
                        </a:p>
                      </a:txBody>
                      <a:tcPr/>
                    </a:tc>
                    <a:tc gridSpan="2">
                      <a:txBody>
                        <a:bodyPr/>
                        <a:lstStyle/>
                        <a:p>
                          <a:pPr algn="ctr"/>
                          <a:r>
                            <a:rPr lang="fr-FR" dirty="0" smtClean="0"/>
                            <a:t>Clés nécessaires</a:t>
                          </a:r>
                          <a:endParaRPr lang="fr-FR" dirty="0"/>
                        </a:p>
                      </a:txBody>
                      <a:tcPr anchor="ctr">
                        <a:lnB w="12700" cap="flat" cmpd="sng" algn="ctr">
                          <a:solidFill>
                            <a:schemeClr val="tx1"/>
                          </a:solidFill>
                          <a:prstDash val="lgDash"/>
                          <a:round/>
                          <a:headEnd type="none" w="med" len="med"/>
                          <a:tailEnd type="none" w="med" len="med"/>
                        </a:lnB>
                      </a:tcPr>
                    </a:tc>
                    <a:tc hMerge="1">
                      <a:txBody>
                        <a:bodyPr/>
                        <a:lstStyle/>
                        <a:p>
                          <a:endParaRPr lang="fr-FR" dirty="0"/>
                        </a:p>
                      </a:txBody>
                      <a:tcPr/>
                    </a:tc>
                  </a:tr>
                  <a:tr h="0">
                    <a:tc>
                      <a:txBody>
                        <a:bodyPr/>
                        <a:lstStyle/>
                        <a:p>
                          <a:pPr algn="ctr"/>
                          <a:r>
                            <a:rPr lang="fr-FR" dirty="0" smtClean="0"/>
                            <a:t>n</a:t>
                          </a:r>
                          <a:endParaRPr lang="fr-FR" dirty="0"/>
                        </a:p>
                      </a:txBody>
                      <a:tcPr anchor="ctr">
                        <a:lnT w="12700" cap="flat" cmpd="sng" algn="ctr">
                          <a:solidFill>
                            <a:schemeClr val="tx1"/>
                          </a:solidFill>
                          <a:prstDash val="lgDash"/>
                          <a:round/>
                          <a:headEnd type="none" w="med" len="med"/>
                          <a:tailEnd type="none" w="med" len="med"/>
                        </a:lnT>
                      </a:tcPr>
                    </a:tc>
                    <a:tc>
                      <a:txBody>
                        <a:bodyPr/>
                        <a:lstStyle/>
                        <a:p>
                          <a:pPr algn="ctr"/>
                          <a:r>
                            <a:rPr lang="fr-FR" dirty="0" smtClean="0"/>
                            <a:t>liste</a:t>
                          </a:r>
                          <a:endParaRPr lang="fr-FR" dirty="0"/>
                        </a:p>
                      </a:txBody>
                      <a:tcPr anchor="ctr">
                        <a:lnT w="12700" cap="flat" cmpd="sng" algn="ctr">
                          <a:solidFill>
                            <a:schemeClr val="tx1"/>
                          </a:solidFill>
                          <a:prstDash val="lgDash"/>
                          <a:round/>
                          <a:headEnd type="none" w="med" len="med"/>
                          <a:tailEnd type="none" w="med" len="med"/>
                        </a:lnT>
                      </a:tcPr>
                    </a:tc>
                    <a:tc>
                      <a:txBody>
                        <a:bodyPr/>
                        <a:lstStyle/>
                        <a:p>
                          <a:pPr algn="ctr"/>
                          <a:r>
                            <a:rPr lang="fr-FR" dirty="0" smtClean="0"/>
                            <a:t>liste</a:t>
                          </a:r>
                          <a:endParaRPr lang="fr-FR" dirty="0"/>
                        </a:p>
                      </a:txBody>
                      <a:tcPr anchor="ctr">
                        <a:lnT w="12700" cap="flat" cmpd="sng" algn="ctr">
                          <a:solidFill>
                            <a:schemeClr val="tx1"/>
                          </a:solidFill>
                          <a:prstDash val="lgDash"/>
                          <a:round/>
                          <a:headEnd type="none" w="med" len="med"/>
                          <a:tailEnd type="none" w="med" len="med"/>
                        </a:lnT>
                      </a:tcPr>
                    </a:tc>
                    <a:tc>
                      <a:txBody>
                        <a:bodyPr/>
                        <a:lstStyle/>
                        <a:p>
                          <a:pPr algn="ctr"/>
                          <a:r>
                            <a:rPr lang="fr-FR" dirty="0" smtClean="0"/>
                            <a:t>Nombre</a:t>
                          </a:r>
                          <a:endParaRPr lang="fr-FR" dirty="0"/>
                        </a:p>
                      </a:txBody>
                      <a:tcPr anchor="ctr">
                        <a:lnT w="12700" cap="flat" cmpd="sng" algn="ctr">
                          <a:solidFill>
                            <a:schemeClr val="tx1"/>
                          </a:solidFill>
                          <a:prstDash val="lgDash"/>
                          <a:round/>
                          <a:headEnd type="none" w="med" len="med"/>
                          <a:tailEnd type="none" w="med" len="med"/>
                        </a:lnT>
                      </a:tcPr>
                    </a:tc>
                  </a:tr>
                  <a:tr h="612539">
                    <a:tc>
                      <a:txBody>
                        <a:bodyPr/>
                        <a:lstStyle/>
                        <a:p>
                          <a:pPr algn="ctr"/>
                          <a:r>
                            <a:rPr lang="fr-FR" dirty="0" smtClean="0"/>
                            <a:t>2</a:t>
                          </a:r>
                          <a:endParaRPr lang="fr-FR" dirty="0"/>
                        </a:p>
                      </a:txBody>
                      <a:tcPr anchor="ctr"/>
                    </a:tc>
                    <a:tc>
                      <a:txBody>
                        <a:bodyPr/>
                        <a:lstStyle/>
                        <a:p>
                          <a:pPr algn="ctr"/>
                          <a:r>
                            <a:rPr lang="fr-FR" dirty="0" smtClean="0"/>
                            <a:t>A ,B</a:t>
                          </a:r>
                          <a:endParaRPr lang="fr-FR" dirty="0"/>
                        </a:p>
                      </a:txBody>
                      <a:tcPr anchor="ctr"/>
                    </a:tc>
                    <a:tc>
                      <a:txBody>
                        <a:bodyPr/>
                        <a:lstStyle/>
                        <a:p>
                          <a:endParaRPr lang="fr-FR" dirty="0"/>
                        </a:p>
                      </a:txBody>
                      <a:tcPr/>
                    </a:tc>
                    <a:tc>
                      <a:txBody>
                        <a:bodyPr/>
                        <a:lstStyle/>
                        <a:p>
                          <a:pPr algn="ctr"/>
                          <a:r>
                            <a:rPr lang="fr-FR" dirty="0" smtClean="0"/>
                            <a:t>1</a:t>
                          </a:r>
                          <a:endParaRPr lang="fr-FR" dirty="0"/>
                        </a:p>
                      </a:txBody>
                      <a:tcPr anchor="ctr"/>
                    </a:tc>
                  </a:tr>
                  <a:tr h="1178804">
                    <a:tc>
                      <a:txBody>
                        <a:bodyPr/>
                        <a:lstStyle/>
                        <a:p>
                          <a:pPr algn="ctr"/>
                          <a:r>
                            <a:rPr lang="fr-FR" dirty="0" smtClean="0"/>
                            <a:t>3</a:t>
                          </a:r>
                          <a:endParaRPr lang="fr-FR" dirty="0"/>
                        </a:p>
                      </a:txBody>
                      <a:tcPr anchor="ctr"/>
                    </a:tc>
                    <a:tc>
                      <a:txBody>
                        <a:bodyPr/>
                        <a:lstStyle/>
                        <a:p>
                          <a:pPr algn="ctr"/>
                          <a:r>
                            <a:rPr lang="fr-FR" dirty="0" smtClean="0"/>
                            <a:t>A, B, C</a:t>
                          </a:r>
                          <a:endParaRPr lang="fr-FR" dirty="0"/>
                        </a:p>
                      </a:txBody>
                      <a:tcPr anchor="ctr"/>
                    </a:tc>
                    <a:tc>
                      <a:txBody>
                        <a:bodyPr/>
                        <a:lstStyle/>
                        <a:p>
                          <a:endParaRPr lang="fr-FR" dirty="0"/>
                        </a:p>
                      </a:txBody>
                      <a:tcPr/>
                    </a:tc>
                    <a:tc>
                      <a:txBody>
                        <a:bodyPr/>
                        <a:lstStyle/>
                        <a:p>
                          <a:pPr algn="ctr"/>
                          <a:r>
                            <a:rPr lang="fr-FR" dirty="0" smtClean="0"/>
                            <a:t>3</a:t>
                          </a:r>
                          <a:endParaRPr lang="fr-FR" dirty="0"/>
                        </a:p>
                      </a:txBody>
                      <a:tcPr anchor="ctr"/>
                    </a:tc>
                  </a:tr>
                  <a:tr h="1311007">
                    <a:tc>
                      <a:txBody>
                        <a:bodyPr/>
                        <a:lstStyle/>
                        <a:p>
                          <a:pPr algn="ctr"/>
                          <a:r>
                            <a:rPr lang="fr-FR" dirty="0" smtClean="0"/>
                            <a:t>4</a:t>
                          </a:r>
                          <a:endParaRPr lang="fr-FR" dirty="0"/>
                        </a:p>
                      </a:txBody>
                      <a:tcPr anchor="ctr">
                        <a:lnB w="12700" cap="flat" cmpd="sng" algn="ctr">
                          <a:solidFill>
                            <a:schemeClr val="tx1"/>
                          </a:solidFill>
                          <a:prstDash val="lgDash"/>
                          <a:round/>
                          <a:headEnd type="none" w="med" len="med"/>
                          <a:tailEnd type="none" w="med" len="med"/>
                        </a:lnB>
                      </a:tcPr>
                    </a:tc>
                    <a:tc>
                      <a:txBody>
                        <a:bodyPr/>
                        <a:lstStyle/>
                        <a:p>
                          <a:pPr algn="ctr"/>
                          <a:r>
                            <a:rPr lang="fr-FR" dirty="0" smtClean="0"/>
                            <a:t>A, B, C, D</a:t>
                          </a:r>
                          <a:endParaRPr lang="fr-FR" dirty="0"/>
                        </a:p>
                      </a:txBody>
                      <a:tcPr anchor="ctr">
                        <a:lnB w="12700" cap="flat" cmpd="sng" algn="ctr">
                          <a:solidFill>
                            <a:schemeClr val="tx1"/>
                          </a:solidFill>
                          <a:prstDash val="lgDash"/>
                          <a:round/>
                          <a:headEnd type="none" w="med" len="med"/>
                          <a:tailEnd type="none" w="med" len="med"/>
                        </a:lnB>
                      </a:tcPr>
                    </a:tc>
                    <a:tc>
                      <a:txBody>
                        <a:bodyPr/>
                        <a:lstStyle/>
                        <a:p>
                          <a:endParaRPr lang="fr-FR" dirty="0"/>
                        </a:p>
                      </a:txBody>
                      <a:tcPr>
                        <a:lnB w="12700" cap="flat" cmpd="sng" algn="ctr">
                          <a:solidFill>
                            <a:schemeClr val="tx1"/>
                          </a:solidFill>
                          <a:prstDash val="lgDash"/>
                          <a:round/>
                          <a:headEnd type="none" w="med" len="med"/>
                          <a:tailEnd type="none" w="med" len="med"/>
                        </a:lnB>
                      </a:tcPr>
                    </a:tc>
                    <a:tc>
                      <a:txBody>
                        <a:bodyPr/>
                        <a:lstStyle/>
                        <a:p>
                          <a:pPr algn="ctr"/>
                          <a:r>
                            <a:rPr lang="fr-FR" dirty="0" smtClean="0"/>
                            <a:t>6</a:t>
                          </a:r>
                          <a:endParaRPr lang="fr-FR" dirty="0"/>
                        </a:p>
                      </a:txBody>
                      <a:tcPr anchor="ctr">
                        <a:lnB w="12700" cap="flat" cmpd="sng" algn="ctr">
                          <a:solidFill>
                            <a:schemeClr val="tx1"/>
                          </a:solidFill>
                          <a:prstDash val="lgDash"/>
                          <a:round/>
                          <a:headEnd type="none" w="med" len="med"/>
                          <a:tailEnd type="none" w="med" len="med"/>
                        </a:lnB>
                      </a:tcPr>
                    </a:tc>
                  </a:tr>
                  <a:tr h="605928">
                    <a:tc>
                      <a:txBody>
                        <a:bodyPr/>
                        <a:lstStyle/>
                        <a:p>
                          <a:pPr algn="ctr"/>
                          <a:r>
                            <a:rPr lang="fr-FR" dirty="0" smtClean="0"/>
                            <a:t>n</a:t>
                          </a:r>
                          <a:endParaRPr lang="fr-FR" dirty="0"/>
                        </a:p>
                      </a:txBody>
                      <a:tcPr anchor="ctr">
                        <a:lnT w="12700" cap="flat" cmpd="sng" algn="ctr">
                          <a:solidFill>
                            <a:schemeClr val="tx1"/>
                          </a:solidFill>
                          <a:prstDash val="lgDash"/>
                          <a:round/>
                          <a:headEnd type="none" w="med" len="med"/>
                          <a:tailEnd type="none" w="med" len="med"/>
                        </a:lnT>
                      </a:tcPr>
                    </a:tc>
                    <a:tc>
                      <a:txBody>
                        <a:bodyPr/>
                        <a:lstStyle/>
                        <a:p>
                          <a:pPr algn="ctr"/>
                          <a:r>
                            <a:rPr lang="fr-FR" dirty="0" smtClean="0"/>
                            <a:t>A, …</a:t>
                          </a:r>
                          <a:endParaRPr lang="fr-FR" dirty="0"/>
                        </a:p>
                      </a:txBody>
                      <a:tcPr anchor="ctr">
                        <a:lnT w="12700" cap="flat" cmpd="sng" algn="ctr">
                          <a:solidFill>
                            <a:schemeClr val="tx1"/>
                          </a:solidFill>
                          <a:prstDash val="lgDash"/>
                          <a:round/>
                          <a:headEnd type="none" w="med" len="med"/>
                          <a:tailEnd type="none" w="med" len="med"/>
                        </a:lnT>
                      </a:tcPr>
                    </a:tc>
                    <a:tc>
                      <a:txBody>
                        <a:bodyPr/>
                        <a:lstStyle/>
                        <a:p>
                          <a:endParaRPr lang="fr-FR" dirty="0"/>
                        </a:p>
                      </a:txBody>
                      <a:tcPr>
                        <a:lnT w="12700" cap="flat" cmpd="sng" algn="ctr">
                          <a:solidFill>
                            <a:schemeClr val="tx1"/>
                          </a:solidFill>
                          <a:prstDash val="lgDash"/>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𝑛</m:t>
                                    </m:r>
                                    <m:r>
                                      <a:rPr lang="fr-FR" b="0" i="1" smtClean="0">
                                        <a:latin typeface="Cambria Math" panose="02040503050406030204" pitchFamily="18" charset="0"/>
                                      </a:rPr>
                                      <m:t>.(</m:t>
                                    </m:r>
                                    <m:r>
                                      <a:rPr lang="fr-FR" b="0" i="1" smtClean="0">
                                        <a:latin typeface="Cambria Math" panose="02040503050406030204" pitchFamily="18" charset="0"/>
                                      </a:rPr>
                                      <m:t>𝑛</m:t>
                                    </m:r>
                                    <m:r>
                                      <a:rPr lang="fr-FR" b="0" i="1" smtClean="0">
                                        <a:latin typeface="Cambria Math" panose="02040503050406030204" pitchFamily="18" charset="0"/>
                                      </a:rPr>
                                      <m:t>−1)</m:t>
                                    </m:r>
                                  </m:num>
                                  <m:den>
                                    <m:r>
                                      <a:rPr lang="fr-FR" b="0" i="1" smtClean="0">
                                        <a:latin typeface="Cambria Math" panose="02040503050406030204" pitchFamily="18" charset="0"/>
                                      </a:rPr>
                                      <m:t>2</m:t>
                                    </m:r>
                                  </m:den>
                                </m:f>
                              </m:oMath>
                            </m:oMathPara>
                          </a14:m>
                          <a:endParaRPr lang="fr-FR" dirty="0"/>
                        </a:p>
                      </a:txBody>
                      <a:tcPr anchor="ctr">
                        <a:lnT w="12700" cap="flat" cmpd="sng" algn="ctr">
                          <a:solidFill>
                            <a:schemeClr val="tx1"/>
                          </a:solidFill>
                          <a:prstDash val="lgDash"/>
                          <a:round/>
                          <a:headEnd type="none" w="med" len="med"/>
                          <a:tailEnd type="none" w="med" len="med"/>
                        </a:lnT>
                      </a:tcPr>
                    </a:tc>
                  </a:tr>
                </a:tbl>
              </a:graphicData>
            </a:graphic>
          </p:graphicFrame>
        </mc:Choice>
        <mc:Fallback xmlns="">
          <p:graphicFrame>
            <p:nvGraphicFramePr>
              <p:cNvPr id="5" name="Tableau 4"/>
              <p:cNvGraphicFramePr>
                <a:graphicFrameLocks noGrp="1"/>
              </p:cNvGraphicFramePr>
              <p:nvPr>
                <p:extLst>
                  <p:ext uri="{D42A27DB-BD31-4B8C-83A1-F6EECF244321}">
                    <p14:modId xmlns:p14="http://schemas.microsoft.com/office/powerpoint/2010/main" val="366188493"/>
                  </p:ext>
                </p:extLst>
              </p:nvPr>
            </p:nvGraphicFramePr>
            <p:xfrm>
              <a:off x="6389784" y="1405435"/>
              <a:ext cx="5717751" cy="4446010"/>
            </p:xfrm>
            <a:graphic>
              <a:graphicData uri="http://schemas.openxmlformats.org/drawingml/2006/table">
                <a:tbl>
                  <a:tblPr firstRow="1" bandRow="1">
                    <a:tableStyleId>{5940675A-B579-460E-94D1-54222C63F5DA}</a:tableStyleId>
                  </a:tblPr>
                  <a:tblGrid>
                    <a:gridCol w="396606"/>
                    <a:gridCol w="1200838"/>
                    <a:gridCol w="2787267"/>
                    <a:gridCol w="1333040"/>
                  </a:tblGrid>
                  <a:tr h="365760">
                    <a:tc gridSpan="2">
                      <a:txBody>
                        <a:bodyPr/>
                        <a:lstStyle/>
                        <a:p>
                          <a:pPr algn="ctr"/>
                          <a:r>
                            <a:rPr lang="fr-FR" dirty="0" smtClean="0"/>
                            <a:t>Personnes</a:t>
                          </a:r>
                          <a:endParaRPr lang="fr-FR" dirty="0"/>
                        </a:p>
                      </a:txBody>
                      <a:tcPr anchor="ctr">
                        <a:lnB w="12700" cap="flat" cmpd="sng" algn="ctr">
                          <a:solidFill>
                            <a:schemeClr val="tx1"/>
                          </a:solidFill>
                          <a:prstDash val="lgDash"/>
                          <a:round/>
                          <a:headEnd type="none" w="med" len="med"/>
                          <a:tailEnd type="none" w="med" len="med"/>
                        </a:lnB>
                      </a:tcPr>
                    </a:tc>
                    <a:tc hMerge="1">
                      <a:txBody>
                        <a:bodyPr/>
                        <a:lstStyle/>
                        <a:p>
                          <a:endParaRPr lang="fr-FR" dirty="0"/>
                        </a:p>
                      </a:txBody>
                      <a:tcPr/>
                    </a:tc>
                    <a:tc gridSpan="2">
                      <a:txBody>
                        <a:bodyPr/>
                        <a:lstStyle/>
                        <a:p>
                          <a:pPr algn="ctr"/>
                          <a:r>
                            <a:rPr lang="fr-FR" dirty="0" smtClean="0"/>
                            <a:t>Clés nécessaires</a:t>
                          </a:r>
                          <a:endParaRPr lang="fr-FR" dirty="0"/>
                        </a:p>
                      </a:txBody>
                      <a:tcPr anchor="ctr">
                        <a:lnB w="12700" cap="flat" cmpd="sng" algn="ctr">
                          <a:solidFill>
                            <a:schemeClr val="tx1"/>
                          </a:solidFill>
                          <a:prstDash val="lgDash"/>
                          <a:round/>
                          <a:headEnd type="none" w="med" len="med"/>
                          <a:tailEnd type="none" w="med" len="med"/>
                        </a:lnB>
                      </a:tcPr>
                    </a:tc>
                    <a:tc hMerge="1">
                      <a:txBody>
                        <a:bodyPr/>
                        <a:lstStyle/>
                        <a:p>
                          <a:endParaRPr lang="fr-FR" dirty="0"/>
                        </a:p>
                      </a:txBody>
                      <a:tcPr/>
                    </a:tc>
                  </a:tr>
                  <a:tr h="365760">
                    <a:tc>
                      <a:txBody>
                        <a:bodyPr/>
                        <a:lstStyle/>
                        <a:p>
                          <a:pPr algn="ctr"/>
                          <a:r>
                            <a:rPr lang="fr-FR" dirty="0" smtClean="0"/>
                            <a:t>n</a:t>
                          </a:r>
                          <a:endParaRPr lang="fr-FR" dirty="0"/>
                        </a:p>
                      </a:txBody>
                      <a:tcPr anchor="ctr">
                        <a:lnT w="12700" cap="flat" cmpd="sng" algn="ctr">
                          <a:solidFill>
                            <a:schemeClr val="tx1"/>
                          </a:solidFill>
                          <a:prstDash val="lgDash"/>
                          <a:round/>
                          <a:headEnd type="none" w="med" len="med"/>
                          <a:tailEnd type="none" w="med" len="med"/>
                        </a:lnT>
                      </a:tcPr>
                    </a:tc>
                    <a:tc>
                      <a:txBody>
                        <a:bodyPr/>
                        <a:lstStyle/>
                        <a:p>
                          <a:pPr algn="ctr"/>
                          <a:r>
                            <a:rPr lang="fr-FR" dirty="0" smtClean="0"/>
                            <a:t>liste</a:t>
                          </a:r>
                          <a:endParaRPr lang="fr-FR" dirty="0"/>
                        </a:p>
                      </a:txBody>
                      <a:tcPr anchor="ctr">
                        <a:lnT w="12700" cap="flat" cmpd="sng" algn="ctr">
                          <a:solidFill>
                            <a:schemeClr val="tx1"/>
                          </a:solidFill>
                          <a:prstDash val="lgDash"/>
                          <a:round/>
                          <a:headEnd type="none" w="med" len="med"/>
                          <a:tailEnd type="none" w="med" len="med"/>
                        </a:lnT>
                      </a:tcPr>
                    </a:tc>
                    <a:tc>
                      <a:txBody>
                        <a:bodyPr/>
                        <a:lstStyle/>
                        <a:p>
                          <a:pPr algn="ctr"/>
                          <a:r>
                            <a:rPr lang="fr-FR" dirty="0" smtClean="0"/>
                            <a:t>liste</a:t>
                          </a:r>
                          <a:endParaRPr lang="fr-FR" dirty="0"/>
                        </a:p>
                      </a:txBody>
                      <a:tcPr anchor="ctr">
                        <a:lnT w="12700" cap="flat" cmpd="sng" algn="ctr">
                          <a:solidFill>
                            <a:schemeClr val="tx1"/>
                          </a:solidFill>
                          <a:prstDash val="lgDash"/>
                          <a:round/>
                          <a:headEnd type="none" w="med" len="med"/>
                          <a:tailEnd type="none" w="med" len="med"/>
                        </a:lnT>
                      </a:tcPr>
                    </a:tc>
                    <a:tc>
                      <a:txBody>
                        <a:bodyPr/>
                        <a:lstStyle/>
                        <a:p>
                          <a:pPr algn="ctr"/>
                          <a:r>
                            <a:rPr lang="fr-FR" dirty="0" smtClean="0"/>
                            <a:t>Nombre</a:t>
                          </a:r>
                          <a:endParaRPr lang="fr-FR" dirty="0"/>
                        </a:p>
                      </a:txBody>
                      <a:tcPr anchor="ctr">
                        <a:lnT w="12700" cap="flat" cmpd="sng" algn="ctr">
                          <a:solidFill>
                            <a:schemeClr val="tx1"/>
                          </a:solidFill>
                          <a:prstDash val="lgDash"/>
                          <a:round/>
                          <a:headEnd type="none" w="med" len="med"/>
                          <a:tailEnd type="none" w="med" len="med"/>
                        </a:lnT>
                      </a:tcPr>
                    </a:tc>
                  </a:tr>
                  <a:tr h="612539">
                    <a:tc>
                      <a:txBody>
                        <a:bodyPr/>
                        <a:lstStyle/>
                        <a:p>
                          <a:pPr algn="ctr"/>
                          <a:r>
                            <a:rPr lang="fr-FR" dirty="0" smtClean="0"/>
                            <a:t>2</a:t>
                          </a:r>
                          <a:endParaRPr lang="fr-FR" dirty="0"/>
                        </a:p>
                      </a:txBody>
                      <a:tcPr anchor="ctr"/>
                    </a:tc>
                    <a:tc>
                      <a:txBody>
                        <a:bodyPr/>
                        <a:lstStyle/>
                        <a:p>
                          <a:pPr algn="ctr"/>
                          <a:r>
                            <a:rPr lang="fr-FR" dirty="0" smtClean="0"/>
                            <a:t>A ,B</a:t>
                          </a:r>
                          <a:endParaRPr lang="fr-FR" dirty="0"/>
                        </a:p>
                      </a:txBody>
                      <a:tcPr anchor="ctr"/>
                    </a:tc>
                    <a:tc>
                      <a:txBody>
                        <a:bodyPr/>
                        <a:lstStyle/>
                        <a:p>
                          <a:endParaRPr lang="fr-FR" dirty="0"/>
                        </a:p>
                      </a:txBody>
                      <a:tcPr/>
                    </a:tc>
                    <a:tc>
                      <a:txBody>
                        <a:bodyPr/>
                        <a:lstStyle/>
                        <a:p>
                          <a:pPr algn="ctr"/>
                          <a:r>
                            <a:rPr lang="fr-FR" dirty="0" smtClean="0"/>
                            <a:t>1</a:t>
                          </a:r>
                          <a:endParaRPr lang="fr-FR" dirty="0"/>
                        </a:p>
                      </a:txBody>
                      <a:tcPr anchor="ctr"/>
                    </a:tc>
                  </a:tr>
                  <a:tr h="1178804">
                    <a:tc>
                      <a:txBody>
                        <a:bodyPr/>
                        <a:lstStyle/>
                        <a:p>
                          <a:pPr algn="ctr"/>
                          <a:r>
                            <a:rPr lang="fr-FR" dirty="0" smtClean="0"/>
                            <a:t>3</a:t>
                          </a:r>
                          <a:endParaRPr lang="fr-FR" dirty="0"/>
                        </a:p>
                      </a:txBody>
                      <a:tcPr anchor="ctr"/>
                    </a:tc>
                    <a:tc>
                      <a:txBody>
                        <a:bodyPr/>
                        <a:lstStyle/>
                        <a:p>
                          <a:pPr algn="ctr"/>
                          <a:r>
                            <a:rPr lang="fr-FR" dirty="0" smtClean="0"/>
                            <a:t>A, B, C</a:t>
                          </a:r>
                          <a:endParaRPr lang="fr-FR" dirty="0"/>
                        </a:p>
                      </a:txBody>
                      <a:tcPr anchor="ctr"/>
                    </a:tc>
                    <a:tc>
                      <a:txBody>
                        <a:bodyPr/>
                        <a:lstStyle/>
                        <a:p>
                          <a:endParaRPr lang="fr-FR" dirty="0"/>
                        </a:p>
                      </a:txBody>
                      <a:tcPr/>
                    </a:tc>
                    <a:tc>
                      <a:txBody>
                        <a:bodyPr/>
                        <a:lstStyle/>
                        <a:p>
                          <a:pPr algn="ctr"/>
                          <a:r>
                            <a:rPr lang="fr-FR" dirty="0" smtClean="0"/>
                            <a:t>3</a:t>
                          </a:r>
                          <a:endParaRPr lang="fr-FR" dirty="0"/>
                        </a:p>
                      </a:txBody>
                      <a:tcPr anchor="ctr"/>
                    </a:tc>
                  </a:tr>
                  <a:tr h="1311007">
                    <a:tc>
                      <a:txBody>
                        <a:bodyPr/>
                        <a:lstStyle/>
                        <a:p>
                          <a:pPr algn="ctr"/>
                          <a:r>
                            <a:rPr lang="fr-FR" dirty="0" smtClean="0"/>
                            <a:t>4</a:t>
                          </a:r>
                          <a:endParaRPr lang="fr-FR" dirty="0"/>
                        </a:p>
                      </a:txBody>
                      <a:tcPr anchor="ctr">
                        <a:lnB w="12700" cap="flat" cmpd="sng" algn="ctr">
                          <a:solidFill>
                            <a:schemeClr val="tx1"/>
                          </a:solidFill>
                          <a:prstDash val="lgDash"/>
                          <a:round/>
                          <a:headEnd type="none" w="med" len="med"/>
                          <a:tailEnd type="none" w="med" len="med"/>
                        </a:lnB>
                      </a:tcPr>
                    </a:tc>
                    <a:tc>
                      <a:txBody>
                        <a:bodyPr/>
                        <a:lstStyle/>
                        <a:p>
                          <a:pPr algn="ctr"/>
                          <a:r>
                            <a:rPr lang="fr-FR" dirty="0" smtClean="0"/>
                            <a:t>A, B, C, D</a:t>
                          </a:r>
                          <a:endParaRPr lang="fr-FR" dirty="0"/>
                        </a:p>
                      </a:txBody>
                      <a:tcPr anchor="ctr">
                        <a:lnB w="12700" cap="flat" cmpd="sng" algn="ctr">
                          <a:solidFill>
                            <a:schemeClr val="tx1"/>
                          </a:solidFill>
                          <a:prstDash val="lgDash"/>
                          <a:round/>
                          <a:headEnd type="none" w="med" len="med"/>
                          <a:tailEnd type="none" w="med" len="med"/>
                        </a:lnB>
                      </a:tcPr>
                    </a:tc>
                    <a:tc>
                      <a:txBody>
                        <a:bodyPr/>
                        <a:lstStyle/>
                        <a:p>
                          <a:endParaRPr lang="fr-FR" dirty="0"/>
                        </a:p>
                      </a:txBody>
                      <a:tcPr>
                        <a:lnB w="12700" cap="flat" cmpd="sng" algn="ctr">
                          <a:solidFill>
                            <a:schemeClr val="tx1"/>
                          </a:solidFill>
                          <a:prstDash val="lgDash"/>
                          <a:round/>
                          <a:headEnd type="none" w="med" len="med"/>
                          <a:tailEnd type="none" w="med" len="med"/>
                        </a:lnB>
                      </a:tcPr>
                    </a:tc>
                    <a:tc>
                      <a:txBody>
                        <a:bodyPr/>
                        <a:lstStyle/>
                        <a:p>
                          <a:pPr algn="ctr"/>
                          <a:r>
                            <a:rPr lang="fr-FR" dirty="0" smtClean="0"/>
                            <a:t>6</a:t>
                          </a:r>
                          <a:endParaRPr lang="fr-FR" dirty="0"/>
                        </a:p>
                      </a:txBody>
                      <a:tcPr anchor="ctr">
                        <a:lnB w="12700" cap="flat" cmpd="sng" algn="ctr">
                          <a:solidFill>
                            <a:schemeClr val="tx1"/>
                          </a:solidFill>
                          <a:prstDash val="lgDash"/>
                          <a:round/>
                          <a:headEnd type="none" w="med" len="med"/>
                          <a:tailEnd type="none" w="med" len="med"/>
                        </a:lnB>
                      </a:tcPr>
                    </a:tc>
                  </a:tr>
                  <a:tr h="612140">
                    <a:tc>
                      <a:txBody>
                        <a:bodyPr/>
                        <a:lstStyle/>
                        <a:p>
                          <a:pPr algn="ctr"/>
                          <a:r>
                            <a:rPr lang="fr-FR" dirty="0" smtClean="0"/>
                            <a:t>n</a:t>
                          </a:r>
                          <a:endParaRPr lang="fr-FR" dirty="0"/>
                        </a:p>
                      </a:txBody>
                      <a:tcPr anchor="ctr">
                        <a:lnT w="12700" cap="flat" cmpd="sng" algn="ctr">
                          <a:solidFill>
                            <a:schemeClr val="tx1"/>
                          </a:solidFill>
                          <a:prstDash val="lgDash"/>
                          <a:round/>
                          <a:headEnd type="none" w="med" len="med"/>
                          <a:tailEnd type="none" w="med" len="med"/>
                        </a:lnT>
                      </a:tcPr>
                    </a:tc>
                    <a:tc>
                      <a:txBody>
                        <a:bodyPr/>
                        <a:lstStyle/>
                        <a:p>
                          <a:pPr algn="ctr"/>
                          <a:r>
                            <a:rPr lang="fr-FR" dirty="0" smtClean="0"/>
                            <a:t>A, …</a:t>
                          </a:r>
                          <a:endParaRPr lang="fr-FR" dirty="0"/>
                        </a:p>
                      </a:txBody>
                      <a:tcPr anchor="ctr">
                        <a:lnT w="12700" cap="flat" cmpd="sng" algn="ctr">
                          <a:solidFill>
                            <a:schemeClr val="tx1"/>
                          </a:solidFill>
                          <a:prstDash val="lgDash"/>
                          <a:round/>
                          <a:headEnd type="none" w="med" len="med"/>
                          <a:tailEnd type="none" w="med" len="med"/>
                        </a:lnT>
                      </a:tcPr>
                    </a:tc>
                    <a:tc>
                      <a:txBody>
                        <a:bodyPr/>
                        <a:lstStyle/>
                        <a:p>
                          <a:endParaRPr lang="fr-FR" dirty="0"/>
                        </a:p>
                      </a:txBody>
                      <a:tcPr>
                        <a:lnT w="12700" cap="flat" cmpd="sng" algn="ctr">
                          <a:solidFill>
                            <a:schemeClr val="tx1"/>
                          </a:solidFill>
                          <a:prstDash val="lgDash"/>
                          <a:round/>
                          <a:headEnd type="none" w="med" len="med"/>
                          <a:tailEnd type="none" w="med" len="med"/>
                        </a:lnT>
                      </a:tcPr>
                    </a:tc>
                    <a:tc>
                      <a:txBody>
                        <a:bodyPr/>
                        <a:lstStyle/>
                        <a:p>
                          <a:endParaRPr lang="fr-FR"/>
                        </a:p>
                      </a:txBody>
                      <a:tcPr anchor="ctr">
                        <a:lnT w="12700" cap="flat" cmpd="sng" algn="ctr">
                          <a:solidFill>
                            <a:schemeClr val="tx1"/>
                          </a:solidFill>
                          <a:prstDash val="lgDash"/>
                          <a:round/>
                          <a:headEnd type="none" w="med" len="med"/>
                          <a:tailEnd type="none" w="med" len="med"/>
                        </a:lnT>
                        <a:blipFill rotWithShape="0">
                          <a:blip r:embed="rId4"/>
                          <a:stretch>
                            <a:fillRect l="-329224" t="-627723" r="-913" b="-1980"/>
                          </a:stretch>
                        </a:blipFill>
                      </a:tcPr>
                    </a:tc>
                  </a:tr>
                </a:tbl>
              </a:graphicData>
            </a:graphic>
          </p:graphicFrame>
        </mc:Fallback>
      </mc:AlternateContent>
      <p:grpSp>
        <p:nvGrpSpPr>
          <p:cNvPr id="11" name="Groupe 10"/>
          <p:cNvGrpSpPr/>
          <p:nvPr/>
        </p:nvGrpSpPr>
        <p:grpSpPr>
          <a:xfrm>
            <a:off x="8273633" y="2280439"/>
            <a:ext cx="2359571" cy="346841"/>
            <a:chOff x="3900889" y="3143100"/>
            <a:chExt cx="2359571" cy="346841"/>
          </a:xfrm>
        </p:grpSpPr>
        <p:sp>
          <p:nvSpPr>
            <p:cNvPr id="37" name="Ellipse 36"/>
            <p:cNvSpPr/>
            <p:nvPr/>
          </p:nvSpPr>
          <p:spPr>
            <a:xfrm>
              <a:off x="3900889" y="3143100"/>
              <a:ext cx="346841" cy="34684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A</a:t>
              </a:r>
              <a:endParaRPr lang="fr-FR" dirty="0"/>
            </a:p>
          </p:txBody>
        </p:sp>
        <p:sp>
          <p:nvSpPr>
            <p:cNvPr id="40" name="Ellipse 39"/>
            <p:cNvSpPr/>
            <p:nvPr/>
          </p:nvSpPr>
          <p:spPr>
            <a:xfrm>
              <a:off x="5913619" y="3143100"/>
              <a:ext cx="346841" cy="34684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B</a:t>
              </a:r>
              <a:endParaRPr lang="fr-FR" dirty="0"/>
            </a:p>
          </p:txBody>
        </p:sp>
        <p:cxnSp>
          <p:nvCxnSpPr>
            <p:cNvPr id="41" name="Connecteur droit 40"/>
            <p:cNvCxnSpPr>
              <a:stCxn id="37" idx="6"/>
              <a:endCxn id="40" idx="2"/>
            </p:cNvCxnSpPr>
            <p:nvPr/>
          </p:nvCxnSpPr>
          <p:spPr>
            <a:xfrm>
              <a:off x="4247730" y="3316521"/>
              <a:ext cx="1665889" cy="0"/>
            </a:xfrm>
            <a:prstGeom prst="line">
              <a:avLst/>
            </a:prstGeom>
          </p:spPr>
          <p:style>
            <a:lnRef idx="3">
              <a:schemeClr val="accent5"/>
            </a:lnRef>
            <a:fillRef idx="0">
              <a:schemeClr val="accent5"/>
            </a:fillRef>
            <a:effectRef idx="2">
              <a:schemeClr val="accent5"/>
            </a:effectRef>
            <a:fontRef idx="minor">
              <a:schemeClr val="tx1"/>
            </a:fontRef>
          </p:style>
        </p:cxnSp>
      </p:grpSp>
      <p:grpSp>
        <p:nvGrpSpPr>
          <p:cNvPr id="10" name="Groupe 9"/>
          <p:cNvGrpSpPr/>
          <p:nvPr/>
        </p:nvGrpSpPr>
        <p:grpSpPr>
          <a:xfrm>
            <a:off x="8273632" y="2861934"/>
            <a:ext cx="2359571" cy="911117"/>
            <a:chOff x="3900889" y="3636765"/>
            <a:chExt cx="2359571" cy="911117"/>
          </a:xfrm>
        </p:grpSpPr>
        <p:sp>
          <p:nvSpPr>
            <p:cNvPr id="44" name="Ellipse 43"/>
            <p:cNvSpPr/>
            <p:nvPr/>
          </p:nvSpPr>
          <p:spPr>
            <a:xfrm>
              <a:off x="3900889" y="3636765"/>
              <a:ext cx="346841" cy="34684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A</a:t>
              </a:r>
              <a:endParaRPr lang="fr-FR" dirty="0"/>
            </a:p>
          </p:txBody>
        </p:sp>
        <p:sp>
          <p:nvSpPr>
            <p:cNvPr id="45" name="Ellipse 44"/>
            <p:cNvSpPr/>
            <p:nvPr/>
          </p:nvSpPr>
          <p:spPr>
            <a:xfrm>
              <a:off x="5913619" y="3636765"/>
              <a:ext cx="346841" cy="34684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B</a:t>
              </a:r>
              <a:endParaRPr lang="fr-FR" dirty="0"/>
            </a:p>
          </p:txBody>
        </p:sp>
        <p:sp>
          <p:nvSpPr>
            <p:cNvPr id="47" name="Ellipse 46"/>
            <p:cNvSpPr/>
            <p:nvPr/>
          </p:nvSpPr>
          <p:spPr>
            <a:xfrm>
              <a:off x="4907253" y="4201041"/>
              <a:ext cx="346841" cy="34684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C</a:t>
              </a:r>
              <a:endParaRPr lang="fr-FR" dirty="0"/>
            </a:p>
          </p:txBody>
        </p:sp>
        <p:cxnSp>
          <p:nvCxnSpPr>
            <p:cNvPr id="51" name="Connecteur droit 50"/>
            <p:cNvCxnSpPr>
              <a:stCxn id="44" idx="5"/>
              <a:endCxn id="47" idx="1"/>
            </p:cNvCxnSpPr>
            <p:nvPr/>
          </p:nvCxnSpPr>
          <p:spPr>
            <a:xfrm>
              <a:off x="4196936" y="3932812"/>
              <a:ext cx="761111" cy="319023"/>
            </a:xfrm>
            <a:prstGeom prst="line">
              <a:avLst/>
            </a:prstGeom>
          </p:spPr>
          <p:style>
            <a:lnRef idx="3">
              <a:schemeClr val="accent2"/>
            </a:lnRef>
            <a:fillRef idx="0">
              <a:schemeClr val="accent2"/>
            </a:fillRef>
            <a:effectRef idx="2">
              <a:schemeClr val="accent2"/>
            </a:effectRef>
            <a:fontRef idx="minor">
              <a:schemeClr val="tx1"/>
            </a:fontRef>
          </p:style>
        </p:cxnSp>
        <p:cxnSp>
          <p:nvCxnSpPr>
            <p:cNvPr id="52" name="Connecteur droit 51"/>
            <p:cNvCxnSpPr>
              <a:stCxn id="45" idx="3"/>
              <a:endCxn id="47" idx="7"/>
            </p:cNvCxnSpPr>
            <p:nvPr/>
          </p:nvCxnSpPr>
          <p:spPr>
            <a:xfrm flipH="1">
              <a:off x="5203300" y="3932812"/>
              <a:ext cx="761113" cy="319023"/>
            </a:xfrm>
            <a:prstGeom prst="line">
              <a:avLst/>
            </a:prstGeom>
          </p:spPr>
          <p:style>
            <a:lnRef idx="3">
              <a:schemeClr val="accent6"/>
            </a:lnRef>
            <a:fillRef idx="0">
              <a:schemeClr val="accent6"/>
            </a:fillRef>
            <a:effectRef idx="2">
              <a:schemeClr val="accent6"/>
            </a:effectRef>
            <a:fontRef idx="minor">
              <a:schemeClr val="tx1"/>
            </a:fontRef>
          </p:style>
        </p:cxnSp>
        <p:cxnSp>
          <p:nvCxnSpPr>
            <p:cNvPr id="54" name="Connecteur droit 53"/>
            <p:cNvCxnSpPr>
              <a:stCxn id="44" idx="6"/>
              <a:endCxn id="45" idx="2"/>
            </p:cNvCxnSpPr>
            <p:nvPr/>
          </p:nvCxnSpPr>
          <p:spPr>
            <a:xfrm>
              <a:off x="4247730" y="3810186"/>
              <a:ext cx="1665889" cy="0"/>
            </a:xfrm>
            <a:prstGeom prst="line">
              <a:avLst/>
            </a:prstGeom>
          </p:spPr>
          <p:style>
            <a:lnRef idx="3">
              <a:schemeClr val="accent5"/>
            </a:lnRef>
            <a:fillRef idx="0">
              <a:schemeClr val="accent5"/>
            </a:fillRef>
            <a:effectRef idx="2">
              <a:schemeClr val="accent5"/>
            </a:effectRef>
            <a:fontRef idx="minor">
              <a:schemeClr val="tx1"/>
            </a:fontRef>
          </p:style>
        </p:cxnSp>
      </p:grpSp>
      <p:grpSp>
        <p:nvGrpSpPr>
          <p:cNvPr id="55" name="Groupe 54"/>
          <p:cNvGrpSpPr/>
          <p:nvPr/>
        </p:nvGrpSpPr>
        <p:grpSpPr>
          <a:xfrm>
            <a:off x="8315799" y="4041804"/>
            <a:ext cx="2359571" cy="1129801"/>
            <a:chOff x="4486604" y="2790558"/>
            <a:chExt cx="2359571" cy="1129801"/>
          </a:xfrm>
        </p:grpSpPr>
        <p:sp>
          <p:nvSpPr>
            <p:cNvPr id="57" name="Ellipse 56"/>
            <p:cNvSpPr/>
            <p:nvPr/>
          </p:nvSpPr>
          <p:spPr>
            <a:xfrm>
              <a:off x="4486604" y="2790558"/>
              <a:ext cx="346841" cy="34684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A</a:t>
              </a:r>
              <a:endParaRPr lang="fr-FR" dirty="0"/>
            </a:p>
          </p:txBody>
        </p:sp>
        <p:sp>
          <p:nvSpPr>
            <p:cNvPr id="58" name="Ellipse 57"/>
            <p:cNvSpPr/>
            <p:nvPr/>
          </p:nvSpPr>
          <p:spPr>
            <a:xfrm>
              <a:off x="6499334" y="2790558"/>
              <a:ext cx="346841" cy="34684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B</a:t>
              </a:r>
              <a:endParaRPr lang="fr-FR" dirty="0"/>
            </a:p>
          </p:txBody>
        </p:sp>
        <p:sp>
          <p:nvSpPr>
            <p:cNvPr id="60" name="Ellipse 59"/>
            <p:cNvSpPr/>
            <p:nvPr/>
          </p:nvSpPr>
          <p:spPr>
            <a:xfrm>
              <a:off x="4486604" y="3573518"/>
              <a:ext cx="346841" cy="34684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C</a:t>
              </a:r>
              <a:endParaRPr lang="fr-FR" dirty="0"/>
            </a:p>
          </p:txBody>
        </p:sp>
        <p:sp>
          <p:nvSpPr>
            <p:cNvPr id="61" name="Ellipse 60"/>
            <p:cNvSpPr/>
            <p:nvPr/>
          </p:nvSpPr>
          <p:spPr>
            <a:xfrm>
              <a:off x="6499333" y="3573517"/>
              <a:ext cx="346841" cy="34684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D</a:t>
              </a:r>
              <a:endParaRPr lang="fr-FR" dirty="0"/>
            </a:p>
          </p:txBody>
        </p:sp>
        <p:cxnSp>
          <p:nvCxnSpPr>
            <p:cNvPr id="62" name="Connecteur droit 61"/>
            <p:cNvCxnSpPr>
              <a:stCxn id="57" idx="6"/>
              <a:endCxn id="58" idx="2"/>
            </p:cNvCxnSpPr>
            <p:nvPr/>
          </p:nvCxnSpPr>
          <p:spPr>
            <a:xfrm>
              <a:off x="4833445" y="2963979"/>
              <a:ext cx="1665889"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63" name="Connecteur droit 62"/>
            <p:cNvCxnSpPr>
              <a:stCxn id="58" idx="3"/>
              <a:endCxn id="60" idx="7"/>
            </p:cNvCxnSpPr>
            <p:nvPr/>
          </p:nvCxnSpPr>
          <p:spPr>
            <a:xfrm flipH="1">
              <a:off x="4782651" y="3086605"/>
              <a:ext cx="1767477" cy="537707"/>
            </a:xfrm>
            <a:prstGeom prst="line">
              <a:avLst/>
            </a:prstGeom>
          </p:spPr>
          <p:style>
            <a:lnRef idx="3">
              <a:schemeClr val="accent6"/>
            </a:lnRef>
            <a:fillRef idx="0">
              <a:schemeClr val="accent6"/>
            </a:fillRef>
            <a:effectRef idx="2">
              <a:schemeClr val="accent6"/>
            </a:effectRef>
            <a:fontRef idx="minor">
              <a:schemeClr val="tx1"/>
            </a:fontRef>
          </p:style>
        </p:cxnSp>
        <p:cxnSp>
          <p:nvCxnSpPr>
            <p:cNvPr id="64" name="Connecteur droit 63"/>
            <p:cNvCxnSpPr>
              <a:stCxn id="57" idx="4"/>
              <a:endCxn id="60" idx="0"/>
            </p:cNvCxnSpPr>
            <p:nvPr/>
          </p:nvCxnSpPr>
          <p:spPr>
            <a:xfrm>
              <a:off x="4660025" y="3137399"/>
              <a:ext cx="0" cy="436119"/>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Connecteur droit 65"/>
            <p:cNvCxnSpPr>
              <a:stCxn id="58" idx="4"/>
              <a:endCxn id="61" idx="0"/>
            </p:cNvCxnSpPr>
            <p:nvPr/>
          </p:nvCxnSpPr>
          <p:spPr>
            <a:xfrm flipH="1">
              <a:off x="6672754" y="3137399"/>
              <a:ext cx="1" cy="436118"/>
            </a:xfrm>
            <a:prstGeom prst="line">
              <a:avLst/>
            </a:prstGeom>
          </p:spPr>
          <p:style>
            <a:lnRef idx="3">
              <a:schemeClr val="accent3"/>
            </a:lnRef>
            <a:fillRef idx="0">
              <a:schemeClr val="accent3"/>
            </a:fillRef>
            <a:effectRef idx="2">
              <a:schemeClr val="accent3"/>
            </a:effectRef>
            <a:fontRef idx="minor">
              <a:schemeClr val="tx1"/>
            </a:fontRef>
          </p:style>
        </p:cxnSp>
        <p:cxnSp>
          <p:nvCxnSpPr>
            <p:cNvPr id="67" name="Connecteur droit 66"/>
            <p:cNvCxnSpPr>
              <a:stCxn id="60" idx="6"/>
              <a:endCxn id="61" idx="2"/>
            </p:cNvCxnSpPr>
            <p:nvPr/>
          </p:nvCxnSpPr>
          <p:spPr>
            <a:xfrm flipV="1">
              <a:off x="4833445" y="3746938"/>
              <a:ext cx="1665888" cy="1"/>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68" name="Connecteur droit 67"/>
            <p:cNvCxnSpPr>
              <a:stCxn id="57" idx="5"/>
              <a:endCxn id="61" idx="1"/>
            </p:cNvCxnSpPr>
            <p:nvPr/>
          </p:nvCxnSpPr>
          <p:spPr>
            <a:xfrm>
              <a:off x="4782651" y="3086605"/>
              <a:ext cx="1767476" cy="537706"/>
            </a:xfrm>
            <a:prstGeom prst="line">
              <a:avLst/>
            </a:prstGeom>
            <a:ln>
              <a:solidFill>
                <a:schemeClr val="accent4">
                  <a:lumMod val="60000"/>
                  <a:lumOff val="40000"/>
                </a:schemeClr>
              </a:solidFill>
            </a:ln>
          </p:spPr>
          <p:style>
            <a:lnRef idx="3">
              <a:schemeClr val="accent6"/>
            </a:lnRef>
            <a:fillRef idx="0">
              <a:schemeClr val="accent6"/>
            </a:fillRef>
            <a:effectRef idx="2">
              <a:schemeClr val="accent6"/>
            </a:effectRef>
            <a:fontRef idx="minor">
              <a:schemeClr val="tx1"/>
            </a:fontRef>
          </p:style>
        </p:cxnSp>
      </p:grpSp>
      <p:sp>
        <p:nvSpPr>
          <p:cNvPr id="12" name="ZoneTexte 11"/>
          <p:cNvSpPr txBox="1"/>
          <p:nvPr/>
        </p:nvSpPr>
        <p:spPr>
          <a:xfrm>
            <a:off x="9330790" y="2181286"/>
            <a:ext cx="288862" cy="369332"/>
          </a:xfrm>
          <a:prstGeom prst="rect">
            <a:avLst/>
          </a:prstGeom>
          <a:noFill/>
        </p:spPr>
        <p:txBody>
          <a:bodyPr wrap="none" rtlCol="0">
            <a:spAutoFit/>
          </a:bodyPr>
          <a:lstStyle/>
          <a:p>
            <a:r>
              <a:rPr lang="fr-FR" i="1" dirty="0" smtClean="0"/>
              <a:t>k</a:t>
            </a:r>
            <a:endParaRPr lang="fr-FR" i="1" dirty="0"/>
          </a:p>
        </p:txBody>
      </p:sp>
      <p:sp>
        <p:nvSpPr>
          <p:cNvPr id="70" name="ZoneTexte 69"/>
          <p:cNvSpPr txBox="1"/>
          <p:nvPr/>
        </p:nvSpPr>
        <p:spPr>
          <a:xfrm>
            <a:off x="9337975" y="2705840"/>
            <a:ext cx="367408" cy="369332"/>
          </a:xfrm>
          <a:prstGeom prst="rect">
            <a:avLst/>
          </a:prstGeom>
          <a:noFill/>
        </p:spPr>
        <p:txBody>
          <a:bodyPr wrap="none" rtlCol="0">
            <a:spAutoFit/>
          </a:bodyPr>
          <a:lstStyle/>
          <a:p>
            <a:r>
              <a:rPr lang="fr-FR" i="1" dirty="0" smtClean="0"/>
              <a:t>k</a:t>
            </a:r>
            <a:r>
              <a:rPr lang="fr-FR" i="1" baseline="-25000" dirty="0" smtClean="0"/>
              <a:t>1</a:t>
            </a:r>
            <a:endParaRPr lang="fr-FR" i="1" baseline="-25000" dirty="0"/>
          </a:p>
        </p:txBody>
      </p:sp>
      <p:sp>
        <p:nvSpPr>
          <p:cNvPr id="71" name="ZoneTexte 70"/>
          <p:cNvSpPr txBox="1"/>
          <p:nvPr/>
        </p:nvSpPr>
        <p:spPr>
          <a:xfrm>
            <a:off x="9798292" y="3331403"/>
            <a:ext cx="367408" cy="369332"/>
          </a:xfrm>
          <a:prstGeom prst="rect">
            <a:avLst/>
          </a:prstGeom>
          <a:noFill/>
        </p:spPr>
        <p:txBody>
          <a:bodyPr wrap="none" rtlCol="0">
            <a:spAutoFit/>
          </a:bodyPr>
          <a:lstStyle/>
          <a:p>
            <a:r>
              <a:rPr lang="fr-FR" i="1" dirty="0" smtClean="0"/>
              <a:t>k</a:t>
            </a:r>
            <a:r>
              <a:rPr lang="fr-FR" i="1" baseline="-25000" dirty="0" smtClean="0"/>
              <a:t>3</a:t>
            </a:r>
            <a:endParaRPr lang="fr-FR" i="1" baseline="-25000" dirty="0"/>
          </a:p>
        </p:txBody>
      </p:sp>
      <p:sp>
        <p:nvSpPr>
          <p:cNvPr id="72" name="ZoneTexte 71"/>
          <p:cNvSpPr txBox="1"/>
          <p:nvPr/>
        </p:nvSpPr>
        <p:spPr>
          <a:xfrm>
            <a:off x="8686050" y="3314362"/>
            <a:ext cx="367408" cy="369332"/>
          </a:xfrm>
          <a:prstGeom prst="rect">
            <a:avLst/>
          </a:prstGeom>
          <a:noFill/>
        </p:spPr>
        <p:txBody>
          <a:bodyPr wrap="none" rtlCol="0">
            <a:spAutoFit/>
          </a:bodyPr>
          <a:lstStyle/>
          <a:p>
            <a:r>
              <a:rPr lang="fr-FR" i="1" dirty="0" smtClean="0"/>
              <a:t>k</a:t>
            </a:r>
            <a:r>
              <a:rPr lang="fr-FR" i="1" baseline="-25000" dirty="0" smtClean="0"/>
              <a:t>2</a:t>
            </a:r>
            <a:endParaRPr lang="fr-FR" i="1" baseline="-25000" dirty="0"/>
          </a:p>
        </p:txBody>
      </p:sp>
      <p:sp>
        <p:nvSpPr>
          <p:cNvPr id="74" name="ZoneTexte 73"/>
          <p:cNvSpPr txBox="1"/>
          <p:nvPr/>
        </p:nvSpPr>
        <p:spPr>
          <a:xfrm>
            <a:off x="9244258" y="3869069"/>
            <a:ext cx="367408" cy="369332"/>
          </a:xfrm>
          <a:prstGeom prst="rect">
            <a:avLst/>
          </a:prstGeom>
          <a:noFill/>
        </p:spPr>
        <p:txBody>
          <a:bodyPr wrap="none" rtlCol="0">
            <a:spAutoFit/>
          </a:bodyPr>
          <a:lstStyle/>
          <a:p>
            <a:r>
              <a:rPr lang="fr-FR" i="1" dirty="0" smtClean="0"/>
              <a:t>k</a:t>
            </a:r>
            <a:r>
              <a:rPr lang="fr-FR" i="1" baseline="-25000" dirty="0" smtClean="0"/>
              <a:t>1</a:t>
            </a:r>
            <a:endParaRPr lang="fr-FR" i="1" baseline="-25000" dirty="0"/>
          </a:p>
        </p:txBody>
      </p:sp>
      <p:sp>
        <p:nvSpPr>
          <p:cNvPr id="75" name="ZoneTexte 74"/>
          <p:cNvSpPr txBox="1"/>
          <p:nvPr/>
        </p:nvSpPr>
        <p:spPr>
          <a:xfrm>
            <a:off x="9392339" y="4921325"/>
            <a:ext cx="367408" cy="369332"/>
          </a:xfrm>
          <a:prstGeom prst="rect">
            <a:avLst/>
          </a:prstGeom>
          <a:noFill/>
        </p:spPr>
        <p:txBody>
          <a:bodyPr wrap="none" rtlCol="0">
            <a:spAutoFit/>
          </a:bodyPr>
          <a:lstStyle/>
          <a:p>
            <a:r>
              <a:rPr lang="fr-FR" i="1" dirty="0" smtClean="0"/>
              <a:t>k</a:t>
            </a:r>
            <a:r>
              <a:rPr lang="fr-FR" i="1" baseline="-25000" dirty="0" smtClean="0"/>
              <a:t>3</a:t>
            </a:r>
            <a:endParaRPr lang="fr-FR" i="1" baseline="-25000" dirty="0"/>
          </a:p>
        </p:txBody>
      </p:sp>
      <p:sp>
        <p:nvSpPr>
          <p:cNvPr id="77" name="ZoneTexte 76"/>
          <p:cNvSpPr txBox="1"/>
          <p:nvPr/>
        </p:nvSpPr>
        <p:spPr>
          <a:xfrm>
            <a:off x="10491665" y="4418422"/>
            <a:ext cx="367408" cy="369332"/>
          </a:xfrm>
          <a:prstGeom prst="rect">
            <a:avLst/>
          </a:prstGeom>
          <a:noFill/>
        </p:spPr>
        <p:txBody>
          <a:bodyPr wrap="none" rtlCol="0">
            <a:spAutoFit/>
          </a:bodyPr>
          <a:lstStyle/>
          <a:p>
            <a:r>
              <a:rPr lang="fr-FR" i="1" dirty="0" smtClean="0"/>
              <a:t>k</a:t>
            </a:r>
            <a:r>
              <a:rPr lang="fr-FR" i="1" baseline="-25000" dirty="0" smtClean="0"/>
              <a:t>2</a:t>
            </a:r>
            <a:endParaRPr lang="fr-FR" i="1" baseline="-25000" dirty="0"/>
          </a:p>
        </p:txBody>
      </p:sp>
      <p:sp>
        <p:nvSpPr>
          <p:cNvPr id="78" name="ZoneTexte 77"/>
          <p:cNvSpPr txBox="1"/>
          <p:nvPr/>
        </p:nvSpPr>
        <p:spPr>
          <a:xfrm>
            <a:off x="8652357" y="4300217"/>
            <a:ext cx="367408" cy="369332"/>
          </a:xfrm>
          <a:prstGeom prst="rect">
            <a:avLst/>
          </a:prstGeom>
          <a:noFill/>
        </p:spPr>
        <p:txBody>
          <a:bodyPr wrap="none" rtlCol="0">
            <a:spAutoFit/>
          </a:bodyPr>
          <a:lstStyle/>
          <a:p>
            <a:r>
              <a:rPr lang="fr-FR" i="1" dirty="0" smtClean="0"/>
              <a:t>k</a:t>
            </a:r>
            <a:r>
              <a:rPr lang="fr-FR" i="1" baseline="-25000" dirty="0" smtClean="0"/>
              <a:t>5</a:t>
            </a:r>
            <a:endParaRPr lang="fr-FR" i="1" baseline="-25000" dirty="0"/>
          </a:p>
        </p:txBody>
      </p:sp>
      <p:sp>
        <p:nvSpPr>
          <p:cNvPr id="80" name="ZoneTexte 79"/>
          <p:cNvSpPr txBox="1"/>
          <p:nvPr/>
        </p:nvSpPr>
        <p:spPr>
          <a:xfrm>
            <a:off x="9934021" y="4327026"/>
            <a:ext cx="367408" cy="369332"/>
          </a:xfrm>
          <a:prstGeom prst="rect">
            <a:avLst/>
          </a:prstGeom>
          <a:noFill/>
        </p:spPr>
        <p:txBody>
          <a:bodyPr wrap="none" rtlCol="0">
            <a:spAutoFit/>
          </a:bodyPr>
          <a:lstStyle/>
          <a:p>
            <a:r>
              <a:rPr lang="fr-FR" i="1" dirty="0" smtClean="0"/>
              <a:t>k</a:t>
            </a:r>
            <a:r>
              <a:rPr lang="fr-FR" i="1" baseline="-25000" dirty="0" smtClean="0"/>
              <a:t>6</a:t>
            </a:r>
            <a:endParaRPr lang="fr-FR" i="1" baseline="-25000" dirty="0"/>
          </a:p>
        </p:txBody>
      </p:sp>
      <p:sp>
        <p:nvSpPr>
          <p:cNvPr id="81" name="ZoneTexte 80"/>
          <p:cNvSpPr txBox="1"/>
          <p:nvPr/>
        </p:nvSpPr>
        <p:spPr>
          <a:xfrm>
            <a:off x="8079644" y="4422038"/>
            <a:ext cx="367408" cy="369332"/>
          </a:xfrm>
          <a:prstGeom prst="rect">
            <a:avLst/>
          </a:prstGeom>
          <a:noFill/>
        </p:spPr>
        <p:txBody>
          <a:bodyPr wrap="none" rtlCol="0">
            <a:spAutoFit/>
          </a:bodyPr>
          <a:lstStyle/>
          <a:p>
            <a:r>
              <a:rPr lang="fr-FR" i="1" dirty="0" smtClean="0"/>
              <a:t>k</a:t>
            </a:r>
            <a:r>
              <a:rPr lang="fr-FR" i="1" baseline="-25000" dirty="0" smtClean="0"/>
              <a:t>4</a:t>
            </a:r>
            <a:endParaRPr lang="fr-FR" i="1" baseline="-25000" dirty="0"/>
          </a:p>
        </p:txBody>
      </p:sp>
      <p:sp>
        <p:nvSpPr>
          <p:cNvPr id="13" name="Espace réservé du numéro de diapositive 12"/>
          <p:cNvSpPr>
            <a:spLocks noGrp="1"/>
          </p:cNvSpPr>
          <p:nvPr>
            <p:ph type="sldNum" sz="quarter" idx="12"/>
          </p:nvPr>
        </p:nvSpPr>
        <p:spPr/>
        <p:txBody>
          <a:bodyPr/>
          <a:lstStyle/>
          <a:p>
            <a:fld id="{6951A42B-171D-4B94-AECE-9A114FAB7514}" type="slidenum">
              <a:rPr lang="fr-FR" smtClean="0"/>
              <a:t>46</a:t>
            </a:fld>
            <a:endParaRPr lang="fr-FR"/>
          </a:p>
        </p:txBody>
      </p:sp>
    </p:spTree>
    <p:extLst>
      <p:ext uri="{BB962C8B-B14F-4D97-AF65-F5344CB8AC3E}">
        <p14:creationId xmlns:p14="http://schemas.microsoft.com/office/powerpoint/2010/main" val="35854748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Cryptographie moderne : symétrique</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pPr marL="0" indent="0">
              <a:buNone/>
            </a:pPr>
            <a:r>
              <a:rPr lang="fr-FR" dirty="0" smtClean="0"/>
              <a:t>Inconvénients : </a:t>
            </a:r>
          </a:p>
          <a:p>
            <a:r>
              <a:rPr lang="fr-FR" dirty="0" smtClean="0"/>
              <a:t>Le </a:t>
            </a:r>
            <a:r>
              <a:rPr lang="fr-FR" dirty="0"/>
              <a:t>principal </a:t>
            </a:r>
            <a:r>
              <a:rPr lang="fr-FR" dirty="0" smtClean="0"/>
              <a:t>inconvénient réside </a:t>
            </a:r>
            <a:r>
              <a:rPr lang="fr-FR" dirty="0"/>
              <a:t>dans la distribution des </a:t>
            </a:r>
            <a:r>
              <a:rPr lang="fr-FR" dirty="0" smtClean="0"/>
              <a:t>clés. </a:t>
            </a:r>
          </a:p>
          <a:p>
            <a:pPr lvl="1"/>
            <a:r>
              <a:rPr lang="fr-FR" dirty="0" smtClean="0"/>
              <a:t>Pour </a:t>
            </a:r>
            <a:r>
              <a:rPr lang="fr-FR" dirty="0"/>
              <a:t>une meilleure sécurité, on préfèrera l’échange manuel </a:t>
            </a:r>
            <a:br>
              <a:rPr lang="fr-FR" dirty="0"/>
            </a:br>
            <a:r>
              <a:rPr lang="fr-FR" dirty="0"/>
              <a:t/>
            </a:r>
            <a:br>
              <a:rPr lang="fr-FR" dirty="0"/>
            </a:br>
            <a:endParaRPr lang="fr-FR" dirty="0">
              <a:sym typeface="Wingdings" panose="05000000000000000000" pitchFamily="2" charset="2"/>
            </a:endParaRPr>
          </a:p>
        </p:txBody>
      </p:sp>
      <p:grpSp>
        <p:nvGrpSpPr>
          <p:cNvPr id="21" name="Groupe 20"/>
          <p:cNvGrpSpPr/>
          <p:nvPr/>
        </p:nvGrpSpPr>
        <p:grpSpPr>
          <a:xfrm>
            <a:off x="1363291" y="2439157"/>
            <a:ext cx="9465418" cy="4030223"/>
            <a:chOff x="907143" y="2146285"/>
            <a:chExt cx="9465418" cy="4030223"/>
          </a:xfrm>
        </p:grpSpPr>
        <p:sp>
          <p:nvSpPr>
            <p:cNvPr id="22" name="Cylindre 21"/>
            <p:cNvSpPr/>
            <p:nvPr/>
          </p:nvSpPr>
          <p:spPr>
            <a:xfrm>
              <a:off x="5285827" y="2146285"/>
              <a:ext cx="261988" cy="3600000"/>
            </a:xfrm>
            <a:prstGeom prst="can">
              <a:avLst>
                <a:gd name="adj" fmla="val 62804"/>
              </a:avLst>
            </a:prstGeom>
            <a:solidFill>
              <a:srgbClr val="C00000"/>
            </a:solidFill>
            <a:ln>
              <a:solidFill>
                <a:srgbClr val="C00000"/>
              </a:solidFill>
            </a:ln>
            <a:effectLst>
              <a:innerShdw blurRad="63500" dist="50800" dir="2700000">
                <a:prstClr val="black">
                  <a:alpha val="50000"/>
                </a:prstClr>
              </a:innerShdw>
            </a:effectLst>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3" name="Groupe 22"/>
            <p:cNvGrpSpPr/>
            <p:nvPr/>
          </p:nvGrpSpPr>
          <p:grpSpPr>
            <a:xfrm>
              <a:off x="907143" y="3400945"/>
              <a:ext cx="9465418" cy="2775563"/>
              <a:chOff x="907143" y="3400945"/>
              <a:chExt cx="9465418" cy="2775563"/>
            </a:xfrm>
          </p:grpSpPr>
          <p:cxnSp>
            <p:nvCxnSpPr>
              <p:cNvPr id="24" name="Connecteur droit avec flèche 23"/>
              <p:cNvCxnSpPr>
                <a:stCxn id="30" idx="3"/>
              </p:cNvCxnSpPr>
              <p:nvPr/>
            </p:nvCxnSpPr>
            <p:spPr>
              <a:xfrm>
                <a:off x="3364689" y="3946285"/>
                <a:ext cx="216000"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grpSp>
            <p:nvGrpSpPr>
              <p:cNvPr id="25" name="Groupe 24"/>
              <p:cNvGrpSpPr/>
              <p:nvPr/>
            </p:nvGrpSpPr>
            <p:grpSpPr>
              <a:xfrm>
                <a:off x="907143" y="3400945"/>
                <a:ext cx="9465418" cy="2775563"/>
                <a:chOff x="910805" y="2896771"/>
                <a:chExt cx="9465418" cy="2775563"/>
              </a:xfrm>
            </p:grpSpPr>
            <p:sp>
              <p:nvSpPr>
                <p:cNvPr id="28" name="Rectangle 27"/>
                <p:cNvSpPr/>
                <p:nvPr/>
              </p:nvSpPr>
              <p:spPr>
                <a:xfrm>
                  <a:off x="2752531" y="3956180"/>
                  <a:ext cx="615820"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E</a:t>
                  </a:r>
                  <a:endParaRPr lang="fr-FR" dirty="0"/>
                </a:p>
              </p:txBody>
            </p:sp>
            <p:cxnSp>
              <p:nvCxnSpPr>
                <p:cNvPr id="29" name="Connecteur droit avec flèche 28"/>
                <p:cNvCxnSpPr>
                  <a:endCxn id="28" idx="0"/>
                </p:cNvCxnSpPr>
                <p:nvPr/>
              </p:nvCxnSpPr>
              <p:spPr>
                <a:xfrm>
                  <a:off x="3060441" y="3502081"/>
                  <a:ext cx="0" cy="454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ZoneTexte 29"/>
                <p:cNvSpPr txBox="1"/>
                <p:nvPr/>
              </p:nvSpPr>
              <p:spPr>
                <a:xfrm>
                  <a:off x="2915814" y="3257445"/>
                  <a:ext cx="452537" cy="369332"/>
                </a:xfrm>
                <a:prstGeom prst="rect">
                  <a:avLst/>
                </a:prstGeom>
                <a:noFill/>
              </p:spPr>
              <p:txBody>
                <a:bodyPr wrap="square" rtlCol="0">
                  <a:spAutoFit/>
                </a:bodyPr>
                <a:lstStyle/>
                <a:p>
                  <a:r>
                    <a:rPr lang="fr-FR" dirty="0" smtClean="0"/>
                    <a:t>K</a:t>
                  </a:r>
                  <a:endParaRPr lang="fr-FR" baseline="-25000" dirty="0"/>
                </a:p>
              </p:txBody>
            </p:sp>
            <p:sp>
              <p:nvSpPr>
                <p:cNvPr id="31" name="ZoneTexte 30"/>
                <p:cNvSpPr txBox="1"/>
                <p:nvPr/>
              </p:nvSpPr>
              <p:spPr>
                <a:xfrm>
                  <a:off x="2313408" y="4589651"/>
                  <a:ext cx="1494065" cy="523220"/>
                </a:xfrm>
                <a:prstGeom prst="rect">
                  <a:avLst/>
                </a:prstGeom>
                <a:noFill/>
              </p:spPr>
              <p:txBody>
                <a:bodyPr wrap="square" rtlCol="0">
                  <a:spAutoFit/>
                </a:bodyPr>
                <a:lstStyle/>
                <a:p>
                  <a:pPr algn="ctr"/>
                  <a:r>
                    <a:rPr lang="fr-FR" sz="1400" dirty="0" smtClean="0"/>
                    <a:t>Algorithme de chiffrement</a:t>
                  </a:r>
                  <a:endParaRPr lang="fr-FR" sz="1400" baseline="-25000" dirty="0"/>
                </a:p>
              </p:txBody>
            </p:sp>
            <p:sp>
              <p:nvSpPr>
                <p:cNvPr id="32" name="Accolade ouvrante 31"/>
                <p:cNvSpPr/>
                <p:nvPr/>
              </p:nvSpPr>
              <p:spPr>
                <a:xfrm rot="16200000">
                  <a:off x="2383857" y="3960066"/>
                  <a:ext cx="113702" cy="2545700"/>
                </a:xfrm>
                <a:prstGeom prst="leftBrace">
                  <a:avLst>
                    <a:gd name="adj1" fmla="val 100000"/>
                    <a:gd name="adj2" fmla="val 7999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34" name="Connecteur droit avec flèche 33"/>
                <p:cNvCxnSpPr>
                  <a:endCxn id="28" idx="1"/>
                </p:cNvCxnSpPr>
                <p:nvPr/>
              </p:nvCxnSpPr>
              <p:spPr>
                <a:xfrm flipV="1">
                  <a:off x="1853098" y="4264090"/>
                  <a:ext cx="899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ZoneTexte 34"/>
                <p:cNvSpPr txBox="1"/>
                <p:nvPr/>
              </p:nvSpPr>
              <p:spPr>
                <a:xfrm>
                  <a:off x="1531776" y="4057280"/>
                  <a:ext cx="452537" cy="369332"/>
                </a:xfrm>
                <a:prstGeom prst="rect">
                  <a:avLst/>
                </a:prstGeom>
                <a:noFill/>
              </p:spPr>
              <p:txBody>
                <a:bodyPr wrap="square" rtlCol="0">
                  <a:spAutoFit/>
                </a:bodyPr>
                <a:lstStyle/>
                <a:p>
                  <a:r>
                    <a:rPr lang="fr-FR" dirty="0" smtClean="0"/>
                    <a:t>M</a:t>
                  </a:r>
                  <a:endParaRPr lang="fr-FR" baseline="-25000" dirty="0"/>
                </a:p>
              </p:txBody>
            </p:sp>
            <p:sp>
              <p:nvSpPr>
                <p:cNvPr id="36" name="Rectangle 35"/>
                <p:cNvSpPr/>
                <p:nvPr/>
              </p:nvSpPr>
              <p:spPr>
                <a:xfrm>
                  <a:off x="7300429" y="3956180"/>
                  <a:ext cx="615820"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D</a:t>
                  </a:r>
                  <a:endParaRPr lang="fr-FR" dirty="0"/>
                </a:p>
              </p:txBody>
            </p:sp>
            <p:cxnSp>
              <p:nvCxnSpPr>
                <p:cNvPr id="37" name="Connecteur droit avec flèche 36"/>
                <p:cNvCxnSpPr>
                  <a:endCxn id="36" idx="0"/>
                </p:cNvCxnSpPr>
                <p:nvPr/>
              </p:nvCxnSpPr>
              <p:spPr>
                <a:xfrm>
                  <a:off x="7608339" y="3502081"/>
                  <a:ext cx="0" cy="454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ZoneTexte 39"/>
                <p:cNvSpPr txBox="1"/>
                <p:nvPr/>
              </p:nvSpPr>
              <p:spPr>
                <a:xfrm>
                  <a:off x="7463712" y="3257445"/>
                  <a:ext cx="452537" cy="369332"/>
                </a:xfrm>
                <a:prstGeom prst="rect">
                  <a:avLst/>
                </a:prstGeom>
                <a:noFill/>
              </p:spPr>
              <p:txBody>
                <a:bodyPr wrap="square" rtlCol="0">
                  <a:spAutoFit/>
                </a:bodyPr>
                <a:lstStyle/>
                <a:p>
                  <a:r>
                    <a:rPr lang="fr-FR" dirty="0" smtClean="0"/>
                    <a:t>K</a:t>
                  </a:r>
                  <a:endParaRPr lang="fr-FR" baseline="-25000" dirty="0"/>
                </a:p>
              </p:txBody>
            </p:sp>
            <p:sp>
              <p:nvSpPr>
                <p:cNvPr id="41" name="ZoneTexte 40"/>
                <p:cNvSpPr txBox="1"/>
                <p:nvPr/>
              </p:nvSpPr>
              <p:spPr>
                <a:xfrm>
                  <a:off x="6861306" y="4589651"/>
                  <a:ext cx="1494065" cy="523220"/>
                </a:xfrm>
                <a:prstGeom prst="rect">
                  <a:avLst/>
                </a:prstGeom>
                <a:noFill/>
              </p:spPr>
              <p:txBody>
                <a:bodyPr wrap="square" rtlCol="0">
                  <a:spAutoFit/>
                </a:bodyPr>
                <a:lstStyle/>
                <a:p>
                  <a:pPr algn="ctr"/>
                  <a:r>
                    <a:rPr lang="fr-FR" sz="1400" dirty="0" smtClean="0"/>
                    <a:t>Algorithme de déchiffrement</a:t>
                  </a:r>
                  <a:endParaRPr lang="fr-FR" sz="1400" baseline="-25000" dirty="0"/>
                </a:p>
              </p:txBody>
            </p:sp>
            <p:cxnSp>
              <p:nvCxnSpPr>
                <p:cNvPr id="44" name="Connecteur droit avec flèche 43"/>
                <p:cNvCxnSpPr>
                  <a:stCxn id="28" idx="3"/>
                  <a:endCxn id="36" idx="1"/>
                </p:cNvCxnSpPr>
                <p:nvPr/>
              </p:nvCxnSpPr>
              <p:spPr>
                <a:xfrm>
                  <a:off x="3368351" y="4264090"/>
                  <a:ext cx="39320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cteur droit avec flèche 44"/>
                <p:cNvCxnSpPr/>
                <p:nvPr/>
              </p:nvCxnSpPr>
              <p:spPr>
                <a:xfrm>
                  <a:off x="2361135" y="3223803"/>
                  <a:ext cx="568974" cy="176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ZoneTexte 46"/>
                <p:cNvSpPr txBox="1"/>
                <p:nvPr/>
              </p:nvSpPr>
              <p:spPr>
                <a:xfrm>
                  <a:off x="910805" y="2896771"/>
                  <a:ext cx="1660850" cy="307777"/>
                </a:xfrm>
                <a:prstGeom prst="rect">
                  <a:avLst/>
                </a:prstGeom>
                <a:noFill/>
              </p:spPr>
              <p:txBody>
                <a:bodyPr wrap="square" rtlCol="0">
                  <a:spAutoFit/>
                </a:bodyPr>
                <a:lstStyle/>
                <a:p>
                  <a:pPr algn="ctr"/>
                  <a:r>
                    <a:rPr lang="fr-FR" sz="1400" dirty="0" smtClean="0"/>
                    <a:t>Clé de chiffrement</a:t>
                  </a:r>
                  <a:endParaRPr lang="fr-FR" sz="1400" baseline="-25000" dirty="0"/>
                </a:p>
              </p:txBody>
            </p:sp>
            <p:cxnSp>
              <p:nvCxnSpPr>
                <p:cNvPr id="51" name="Connecteur droit avec flèche 50"/>
                <p:cNvCxnSpPr/>
                <p:nvPr/>
              </p:nvCxnSpPr>
              <p:spPr>
                <a:xfrm flipH="1">
                  <a:off x="7822165" y="3116293"/>
                  <a:ext cx="317241" cy="215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ZoneTexte 51"/>
                <p:cNvSpPr txBox="1"/>
                <p:nvPr/>
              </p:nvSpPr>
              <p:spPr>
                <a:xfrm>
                  <a:off x="7999446" y="2952862"/>
                  <a:ext cx="1853681" cy="307777"/>
                </a:xfrm>
                <a:prstGeom prst="rect">
                  <a:avLst/>
                </a:prstGeom>
                <a:noFill/>
              </p:spPr>
              <p:txBody>
                <a:bodyPr wrap="square" rtlCol="0">
                  <a:spAutoFit/>
                </a:bodyPr>
                <a:lstStyle/>
                <a:p>
                  <a:pPr algn="ctr"/>
                  <a:r>
                    <a:rPr lang="fr-FR" sz="1400" dirty="0" smtClean="0"/>
                    <a:t>Clé de déchiffrement</a:t>
                  </a:r>
                  <a:endParaRPr lang="fr-FR" sz="1400" baseline="-25000" dirty="0"/>
                </a:p>
              </p:txBody>
            </p:sp>
            <p:sp>
              <p:nvSpPr>
                <p:cNvPr id="54" name="ZoneTexte 53"/>
                <p:cNvSpPr txBox="1"/>
                <p:nvPr/>
              </p:nvSpPr>
              <p:spPr>
                <a:xfrm>
                  <a:off x="1011011" y="4452715"/>
                  <a:ext cx="1494065" cy="307777"/>
                </a:xfrm>
                <a:prstGeom prst="rect">
                  <a:avLst/>
                </a:prstGeom>
                <a:noFill/>
              </p:spPr>
              <p:txBody>
                <a:bodyPr wrap="square" rtlCol="0">
                  <a:spAutoFit/>
                </a:bodyPr>
                <a:lstStyle/>
                <a:p>
                  <a:pPr algn="ctr"/>
                  <a:r>
                    <a:rPr lang="fr-FR" sz="1400" dirty="0" smtClean="0"/>
                    <a:t>Message en clair</a:t>
                  </a:r>
                  <a:endParaRPr lang="fr-FR" sz="1400" baseline="-25000" dirty="0"/>
                </a:p>
              </p:txBody>
            </p:sp>
            <p:sp>
              <p:nvSpPr>
                <p:cNvPr id="55" name="ZoneTexte 54"/>
                <p:cNvSpPr txBox="1"/>
                <p:nvPr/>
              </p:nvSpPr>
              <p:spPr>
                <a:xfrm>
                  <a:off x="4522825" y="4357705"/>
                  <a:ext cx="1494065" cy="738664"/>
                </a:xfrm>
                <a:prstGeom prst="rect">
                  <a:avLst/>
                </a:prstGeom>
                <a:noFill/>
              </p:spPr>
              <p:txBody>
                <a:bodyPr wrap="square" rtlCol="0">
                  <a:spAutoFit/>
                </a:bodyPr>
                <a:lstStyle/>
                <a:p>
                  <a:pPr algn="ctr"/>
                  <a:r>
                    <a:rPr lang="fr-FR" sz="1400" dirty="0" smtClean="0"/>
                    <a:t>Message chiffré ou </a:t>
                  </a:r>
                </a:p>
                <a:p>
                  <a:pPr algn="ctr"/>
                  <a:r>
                    <a:rPr lang="fr-FR" sz="1400" dirty="0" smtClean="0"/>
                    <a:t>cryptogramme</a:t>
                  </a:r>
                </a:p>
              </p:txBody>
            </p:sp>
            <p:cxnSp>
              <p:nvCxnSpPr>
                <p:cNvPr id="57" name="Connecteur droit avec flèche 56"/>
                <p:cNvCxnSpPr/>
                <p:nvPr/>
              </p:nvCxnSpPr>
              <p:spPr>
                <a:xfrm>
                  <a:off x="7916249" y="4264090"/>
                  <a:ext cx="20115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ZoneTexte 57"/>
                <p:cNvSpPr txBox="1"/>
                <p:nvPr/>
              </p:nvSpPr>
              <p:spPr>
                <a:xfrm>
                  <a:off x="8721207" y="4452713"/>
                  <a:ext cx="1494065" cy="307777"/>
                </a:xfrm>
                <a:prstGeom prst="rect">
                  <a:avLst/>
                </a:prstGeom>
                <a:noFill/>
              </p:spPr>
              <p:txBody>
                <a:bodyPr wrap="square" rtlCol="0">
                  <a:spAutoFit/>
                </a:bodyPr>
                <a:lstStyle/>
                <a:p>
                  <a:pPr algn="ctr"/>
                  <a:r>
                    <a:rPr lang="fr-FR" sz="1400" dirty="0" smtClean="0"/>
                    <a:t>Message en clair</a:t>
                  </a:r>
                  <a:endParaRPr lang="fr-FR" sz="1400" baseline="-25000" dirty="0"/>
                </a:p>
              </p:txBody>
            </p:sp>
            <p:sp>
              <p:nvSpPr>
                <p:cNvPr id="60" name="ZoneTexte 59"/>
                <p:cNvSpPr txBox="1"/>
                <p:nvPr/>
              </p:nvSpPr>
              <p:spPr>
                <a:xfrm>
                  <a:off x="9923686" y="4057280"/>
                  <a:ext cx="452537" cy="369332"/>
                </a:xfrm>
                <a:prstGeom prst="rect">
                  <a:avLst/>
                </a:prstGeom>
                <a:noFill/>
              </p:spPr>
              <p:txBody>
                <a:bodyPr wrap="square" rtlCol="0">
                  <a:spAutoFit/>
                </a:bodyPr>
                <a:lstStyle/>
                <a:p>
                  <a:r>
                    <a:rPr lang="fr-FR" dirty="0" smtClean="0"/>
                    <a:t>M</a:t>
                  </a:r>
                  <a:endParaRPr lang="fr-FR" baseline="-25000" dirty="0"/>
                </a:p>
              </p:txBody>
            </p:sp>
            <p:sp>
              <p:nvSpPr>
                <p:cNvPr id="61" name="ZoneTexte 60"/>
                <p:cNvSpPr txBox="1"/>
                <p:nvPr/>
              </p:nvSpPr>
              <p:spPr>
                <a:xfrm>
                  <a:off x="4424171" y="3965205"/>
                  <a:ext cx="1557537" cy="307777"/>
                </a:xfrm>
                <a:prstGeom prst="rect">
                  <a:avLst/>
                </a:prstGeom>
                <a:noFill/>
              </p:spPr>
              <p:txBody>
                <a:bodyPr wrap="square" rtlCol="0">
                  <a:spAutoFit/>
                </a:bodyPr>
                <a:lstStyle/>
                <a:p>
                  <a:pPr algn="ctr"/>
                  <a:r>
                    <a:rPr lang="fr-FR" sz="1400" dirty="0"/>
                    <a:t>c</a:t>
                  </a:r>
                  <a:r>
                    <a:rPr lang="fr-FR" sz="1400" dirty="0" smtClean="0"/>
                    <a:t> = </a:t>
                  </a:r>
                  <a:r>
                    <a:rPr lang="fr-FR" sz="1400" dirty="0" err="1" smtClean="0"/>
                    <a:t>E</a:t>
                  </a:r>
                  <a:r>
                    <a:rPr lang="fr-FR" sz="1400" baseline="-25000" dirty="0" err="1" smtClean="0"/>
                    <a:t>k</a:t>
                  </a:r>
                  <a:r>
                    <a:rPr lang="fr-FR" sz="1400" dirty="0" smtClean="0"/>
                    <a:t>(M)</a:t>
                  </a:r>
                  <a:endParaRPr lang="fr-FR" sz="1400" baseline="-25000" dirty="0"/>
                </a:p>
              </p:txBody>
            </p:sp>
            <p:sp>
              <p:nvSpPr>
                <p:cNvPr id="62" name="ZoneTexte 61"/>
                <p:cNvSpPr txBox="1"/>
                <p:nvPr/>
              </p:nvSpPr>
              <p:spPr>
                <a:xfrm>
                  <a:off x="8058239" y="3956732"/>
                  <a:ext cx="1557537" cy="307777"/>
                </a:xfrm>
                <a:prstGeom prst="rect">
                  <a:avLst/>
                </a:prstGeom>
                <a:noFill/>
              </p:spPr>
              <p:txBody>
                <a:bodyPr wrap="square" rtlCol="0">
                  <a:spAutoFit/>
                </a:bodyPr>
                <a:lstStyle/>
                <a:p>
                  <a:pPr algn="ctr"/>
                  <a:r>
                    <a:rPr lang="fr-FR" sz="1400" dirty="0"/>
                    <a:t>M</a:t>
                  </a:r>
                  <a:r>
                    <a:rPr lang="fr-FR" sz="1400" dirty="0" smtClean="0"/>
                    <a:t> = </a:t>
                  </a:r>
                  <a:r>
                    <a:rPr lang="fr-FR" sz="1400" dirty="0" err="1" smtClean="0"/>
                    <a:t>D</a:t>
                  </a:r>
                  <a:r>
                    <a:rPr lang="fr-FR" sz="1400" baseline="-25000" dirty="0" err="1" smtClean="0"/>
                    <a:t>k</a:t>
                  </a:r>
                  <a:r>
                    <a:rPr lang="fr-FR" sz="1400" dirty="0" smtClean="0"/>
                    <a:t>(c)</a:t>
                  </a:r>
                  <a:endParaRPr lang="fr-FR" sz="1400" baseline="-25000" dirty="0"/>
                </a:p>
              </p:txBody>
            </p:sp>
            <p:sp>
              <p:nvSpPr>
                <p:cNvPr id="63" name="Accolade ouvrante 62"/>
                <p:cNvSpPr/>
                <p:nvPr/>
              </p:nvSpPr>
              <p:spPr>
                <a:xfrm rot="16200000">
                  <a:off x="8530321" y="3604809"/>
                  <a:ext cx="113702" cy="3256213"/>
                </a:xfrm>
                <a:prstGeom prst="leftBrace">
                  <a:avLst>
                    <a:gd name="adj1" fmla="val 100000"/>
                    <a:gd name="adj2" fmla="val 2047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64" name="ZoneTexte 63"/>
                <p:cNvSpPr txBox="1"/>
                <p:nvPr/>
              </p:nvSpPr>
              <p:spPr>
                <a:xfrm>
                  <a:off x="2505076" y="5364557"/>
                  <a:ext cx="1494065" cy="307777"/>
                </a:xfrm>
                <a:prstGeom prst="rect">
                  <a:avLst/>
                </a:prstGeom>
                <a:noFill/>
              </p:spPr>
              <p:txBody>
                <a:bodyPr wrap="square" rtlCol="0">
                  <a:spAutoFit/>
                </a:bodyPr>
                <a:lstStyle/>
                <a:p>
                  <a:pPr algn="ctr"/>
                  <a:r>
                    <a:rPr lang="fr-FR" sz="1400" dirty="0" smtClean="0"/>
                    <a:t>Chiffrement</a:t>
                  </a:r>
                  <a:endParaRPr lang="fr-FR" sz="1400" baseline="-25000" dirty="0"/>
                </a:p>
              </p:txBody>
            </p:sp>
            <p:sp>
              <p:nvSpPr>
                <p:cNvPr id="66" name="ZoneTexte 65"/>
                <p:cNvSpPr txBox="1"/>
                <p:nvPr/>
              </p:nvSpPr>
              <p:spPr>
                <a:xfrm>
                  <a:off x="6959060" y="5364557"/>
                  <a:ext cx="1494065" cy="307777"/>
                </a:xfrm>
                <a:prstGeom prst="rect">
                  <a:avLst/>
                </a:prstGeom>
                <a:noFill/>
              </p:spPr>
              <p:txBody>
                <a:bodyPr wrap="square" rtlCol="0">
                  <a:spAutoFit/>
                </a:bodyPr>
                <a:lstStyle/>
                <a:p>
                  <a:pPr algn="ctr"/>
                  <a:r>
                    <a:rPr lang="fr-FR" sz="1400" dirty="0" smtClean="0"/>
                    <a:t>Déchiffrement</a:t>
                  </a:r>
                  <a:endParaRPr lang="fr-FR" sz="1400" baseline="-25000" dirty="0"/>
                </a:p>
              </p:txBody>
            </p:sp>
          </p:grpSp>
          <p:cxnSp>
            <p:nvCxnSpPr>
              <p:cNvPr id="26" name="Connecteur droit avec flèche 25"/>
              <p:cNvCxnSpPr>
                <a:endCxn id="40" idx="1"/>
              </p:cNvCxnSpPr>
              <p:nvPr/>
            </p:nvCxnSpPr>
            <p:spPr>
              <a:xfrm>
                <a:off x="7061835" y="3946285"/>
                <a:ext cx="3982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ZoneTexte 26"/>
              <p:cNvSpPr txBox="1"/>
              <p:nvPr/>
            </p:nvSpPr>
            <p:spPr>
              <a:xfrm>
                <a:off x="4432141" y="3524134"/>
                <a:ext cx="1660850" cy="307777"/>
              </a:xfrm>
              <a:prstGeom prst="rect">
                <a:avLst/>
              </a:prstGeom>
              <a:noFill/>
            </p:spPr>
            <p:txBody>
              <a:bodyPr wrap="square" rtlCol="0">
                <a:spAutoFit/>
              </a:bodyPr>
              <a:lstStyle/>
              <a:p>
                <a:pPr algn="ctr"/>
                <a:r>
                  <a:rPr lang="fr-FR" sz="1400" dirty="0" smtClean="0"/>
                  <a:t>Canal sécurisé</a:t>
                </a:r>
                <a:endParaRPr lang="fr-FR" sz="1400" baseline="-25000" dirty="0"/>
              </a:p>
            </p:txBody>
          </p:sp>
        </p:grpSp>
      </p:grpSp>
      <p:sp>
        <p:nvSpPr>
          <p:cNvPr id="4" name="Espace réservé du numéro de diapositive 3"/>
          <p:cNvSpPr>
            <a:spLocks noGrp="1"/>
          </p:cNvSpPr>
          <p:nvPr>
            <p:ph type="sldNum" sz="quarter" idx="12"/>
          </p:nvPr>
        </p:nvSpPr>
        <p:spPr/>
        <p:txBody>
          <a:bodyPr/>
          <a:lstStyle/>
          <a:p>
            <a:fld id="{6951A42B-171D-4B94-AECE-9A114FAB7514}" type="slidenum">
              <a:rPr lang="fr-FR" smtClean="0"/>
              <a:t>47</a:t>
            </a:fld>
            <a:endParaRPr lang="fr-FR"/>
          </a:p>
        </p:txBody>
      </p:sp>
    </p:spTree>
    <p:extLst>
      <p:ext uri="{BB962C8B-B14F-4D97-AF65-F5344CB8AC3E}">
        <p14:creationId xmlns:p14="http://schemas.microsoft.com/office/powerpoint/2010/main" val="29557113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Un canal sécurisé : Partage de clé symétrique</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r>
              <a:rPr lang="fr-FR" dirty="0"/>
              <a:t>Au début des années 70, la solution fut trouvée (des recherches depuis les années 50</a:t>
            </a:r>
            <a:r>
              <a:rPr lang="fr-FR" dirty="0" smtClean="0"/>
              <a:t>) : </a:t>
            </a:r>
          </a:p>
          <a:p>
            <a:pPr lvl="1"/>
            <a:endParaRPr lang="fr-FR" dirty="0" smtClean="0">
              <a:sym typeface="Wingdings" panose="05000000000000000000" pitchFamily="2" charset="2"/>
            </a:endParaRPr>
          </a:p>
          <a:p>
            <a:endParaRPr lang="fr-FR" dirty="0">
              <a:sym typeface="Wingdings" panose="05000000000000000000" pitchFamily="2" charset="2"/>
            </a:endParaRPr>
          </a:p>
          <a:p>
            <a:endParaRPr lang="fr-FR" dirty="0" smtClean="0">
              <a:sym typeface="Wingdings" panose="05000000000000000000" pitchFamily="2" charset="2"/>
            </a:endParaRPr>
          </a:p>
          <a:p>
            <a:endParaRPr lang="fr-FR" dirty="0">
              <a:sym typeface="Wingdings" panose="05000000000000000000" pitchFamily="2" charset="2"/>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4821" y="1725386"/>
            <a:ext cx="721179" cy="763601"/>
          </a:xfrm>
          <a:prstGeom prst="rect">
            <a:avLst/>
          </a:prstGeom>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3421" y="1731288"/>
            <a:ext cx="713331" cy="751795"/>
          </a:xfrm>
          <a:prstGeom prst="rect">
            <a:avLst/>
          </a:prstGeom>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6310" y="1725386"/>
            <a:ext cx="287111" cy="462461"/>
          </a:xfrm>
          <a:prstGeom prst="rect">
            <a:avLst/>
          </a:prstGeom>
        </p:spPr>
      </p:pic>
      <p:pic>
        <p:nvPicPr>
          <p:cNvPr id="7" name="Imag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06000" y="1730647"/>
            <a:ext cx="283845" cy="457200"/>
          </a:xfrm>
          <a:prstGeom prst="rect">
            <a:avLst/>
          </a:prstGeom>
        </p:spPr>
      </p:pic>
      <p:cxnSp>
        <p:nvCxnSpPr>
          <p:cNvPr id="9" name="Connecteur droit 8"/>
          <p:cNvCxnSpPr>
            <a:stCxn id="5" idx="2"/>
          </p:cNvCxnSpPr>
          <p:nvPr/>
        </p:nvCxnSpPr>
        <p:spPr>
          <a:xfrm flipH="1">
            <a:off x="2150086" y="2483083"/>
            <a:ext cx="1" cy="388506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Connecteur droit 9"/>
          <p:cNvCxnSpPr>
            <a:stCxn id="4" idx="2"/>
          </p:cNvCxnSpPr>
          <p:nvPr/>
        </p:nvCxnSpPr>
        <p:spPr>
          <a:xfrm flipH="1">
            <a:off x="9541486" y="2488987"/>
            <a:ext cx="3925" cy="3879156"/>
          </a:xfrm>
          <a:prstGeom prst="line">
            <a:avLst/>
          </a:prstGeom>
          <a:ln w="28575"/>
        </p:spPr>
        <p:style>
          <a:lnRef idx="1">
            <a:schemeClr val="dk1"/>
          </a:lnRef>
          <a:fillRef idx="0">
            <a:schemeClr val="dk1"/>
          </a:fillRef>
          <a:effectRef idx="0">
            <a:schemeClr val="dk1"/>
          </a:effectRef>
          <a:fontRef idx="minor">
            <a:schemeClr val="tx1"/>
          </a:fontRef>
        </p:style>
      </p:cxnSp>
      <p:pic>
        <p:nvPicPr>
          <p:cNvPr id="12" name="Imag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34452" y="2290930"/>
            <a:ext cx="798259" cy="511384"/>
          </a:xfrm>
          <a:prstGeom prst="rect">
            <a:avLst/>
          </a:prstGeom>
        </p:spPr>
      </p:pic>
      <p:cxnSp>
        <p:nvCxnSpPr>
          <p:cNvPr id="14" name="Connecteur droit avec flèche 13"/>
          <p:cNvCxnSpPr/>
          <p:nvPr/>
        </p:nvCxnSpPr>
        <p:spPr>
          <a:xfrm>
            <a:off x="2150086" y="2862943"/>
            <a:ext cx="7391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5" name="Imag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1730" y="2176117"/>
            <a:ext cx="287111" cy="462461"/>
          </a:xfrm>
          <a:prstGeom prst="rect">
            <a:avLst/>
          </a:prstGeom>
        </p:spPr>
      </p:pic>
      <p:cxnSp>
        <p:nvCxnSpPr>
          <p:cNvPr id="16" name="Connecteur droit avec flèche 15"/>
          <p:cNvCxnSpPr/>
          <p:nvPr/>
        </p:nvCxnSpPr>
        <p:spPr>
          <a:xfrm flipH="1">
            <a:off x="2150087" y="4027714"/>
            <a:ext cx="73913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9" name="Imag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82709" y="3458925"/>
            <a:ext cx="798259" cy="511384"/>
          </a:xfrm>
          <a:prstGeom prst="rect">
            <a:avLst/>
          </a:prstGeom>
        </p:spPr>
      </p:pic>
      <p:pic>
        <p:nvPicPr>
          <p:cNvPr id="20" name="Imag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79987" y="3344112"/>
            <a:ext cx="287111" cy="462461"/>
          </a:xfrm>
          <a:prstGeom prst="rect">
            <a:avLst/>
          </a:prstGeom>
        </p:spPr>
      </p:pic>
      <p:pic>
        <p:nvPicPr>
          <p:cNvPr id="21" name="Imag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7020" y="3349373"/>
            <a:ext cx="283845" cy="457200"/>
          </a:xfrm>
          <a:prstGeom prst="rect">
            <a:avLst/>
          </a:prstGeom>
        </p:spPr>
      </p:pic>
      <p:cxnSp>
        <p:nvCxnSpPr>
          <p:cNvPr id="22" name="Connecteur droit avec flèche 21"/>
          <p:cNvCxnSpPr/>
          <p:nvPr/>
        </p:nvCxnSpPr>
        <p:spPr>
          <a:xfrm>
            <a:off x="2146935" y="5138057"/>
            <a:ext cx="7391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3" name="Imag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8460" y="4516581"/>
            <a:ext cx="798259" cy="511384"/>
          </a:xfrm>
          <a:prstGeom prst="rect">
            <a:avLst/>
          </a:prstGeom>
        </p:spPr>
      </p:pic>
      <p:pic>
        <p:nvPicPr>
          <p:cNvPr id="24" name="Imag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72771" y="4265511"/>
            <a:ext cx="283845" cy="457200"/>
          </a:xfrm>
          <a:prstGeom prst="rect">
            <a:avLst/>
          </a:prstGeom>
        </p:spPr>
      </p:pic>
      <p:pic>
        <p:nvPicPr>
          <p:cNvPr id="25" name="Imag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1106" y="4322081"/>
            <a:ext cx="798259" cy="511384"/>
          </a:xfrm>
          <a:prstGeom prst="rect">
            <a:avLst/>
          </a:prstGeom>
        </p:spPr>
      </p:pic>
      <p:pic>
        <p:nvPicPr>
          <p:cNvPr id="27" name="Imag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5417" y="4212529"/>
            <a:ext cx="283845" cy="457200"/>
          </a:xfrm>
          <a:prstGeom prst="rect">
            <a:avLst/>
          </a:prstGeom>
        </p:spPr>
      </p:pic>
      <p:pic>
        <p:nvPicPr>
          <p:cNvPr id="28" name="Imag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1209" y="3945619"/>
            <a:ext cx="297996" cy="479994"/>
          </a:xfrm>
          <a:prstGeom prst="rect">
            <a:avLst/>
          </a:prstGeom>
        </p:spPr>
      </p:pic>
      <p:pic>
        <p:nvPicPr>
          <p:cNvPr id="29" name="Imag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78969" y="4925421"/>
            <a:ext cx="798259" cy="511384"/>
          </a:xfrm>
          <a:prstGeom prst="rect">
            <a:avLst/>
          </a:prstGeom>
        </p:spPr>
      </p:pic>
      <p:pic>
        <p:nvPicPr>
          <p:cNvPr id="31" name="Imag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43339" y="4636132"/>
            <a:ext cx="284685" cy="458553"/>
          </a:xfrm>
          <a:prstGeom prst="rect">
            <a:avLst/>
          </a:prstGeom>
        </p:spPr>
      </p:pic>
      <p:pic>
        <p:nvPicPr>
          <p:cNvPr id="32" name="Imag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59828" y="5615274"/>
            <a:ext cx="1168570" cy="1197639"/>
          </a:xfrm>
          <a:prstGeom prst="rect">
            <a:avLst/>
          </a:prstGeom>
        </p:spPr>
      </p:pic>
      <p:cxnSp>
        <p:nvCxnSpPr>
          <p:cNvPr id="34" name="Connecteur en arc 33"/>
          <p:cNvCxnSpPr>
            <a:stCxn id="12" idx="1"/>
            <a:endCxn id="32" idx="0"/>
          </p:cNvCxnSpPr>
          <p:nvPr/>
        </p:nvCxnSpPr>
        <p:spPr>
          <a:xfrm rot="10800000" flipV="1">
            <a:off x="5744114" y="2546622"/>
            <a:ext cx="1790339" cy="3068652"/>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Connecteur en arc 39"/>
          <p:cNvCxnSpPr>
            <a:stCxn id="19" idx="2"/>
            <a:endCxn id="32" idx="1"/>
          </p:cNvCxnSpPr>
          <p:nvPr/>
        </p:nvCxnSpPr>
        <p:spPr>
          <a:xfrm rot="16200000" flipH="1">
            <a:off x="3148941" y="4203206"/>
            <a:ext cx="2243785" cy="1777989"/>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4" name="Connecteur en arc 43"/>
          <p:cNvCxnSpPr>
            <a:stCxn id="23" idx="1"/>
            <a:endCxn id="32" idx="3"/>
          </p:cNvCxnSpPr>
          <p:nvPr/>
        </p:nvCxnSpPr>
        <p:spPr>
          <a:xfrm rot="10800000" flipV="1">
            <a:off x="6328398" y="4772272"/>
            <a:ext cx="1370062" cy="1441821"/>
          </a:xfrm>
          <a:prstGeom prst="curved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56" name="Flèche courbée vers la droite 55"/>
          <p:cNvSpPr/>
          <p:nvPr/>
        </p:nvSpPr>
        <p:spPr>
          <a:xfrm>
            <a:off x="1524804" y="3949948"/>
            <a:ext cx="578671" cy="13310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ZoneTexte 7"/>
          <p:cNvSpPr txBox="1"/>
          <p:nvPr/>
        </p:nvSpPr>
        <p:spPr>
          <a:xfrm>
            <a:off x="6246630" y="6197605"/>
            <a:ext cx="2086081" cy="646331"/>
          </a:xfrm>
          <a:prstGeom prst="rect">
            <a:avLst/>
          </a:prstGeom>
          <a:noFill/>
        </p:spPr>
        <p:txBody>
          <a:bodyPr wrap="square" rtlCol="0">
            <a:spAutoFit/>
          </a:bodyPr>
          <a:lstStyle/>
          <a:p>
            <a:r>
              <a:rPr lang="fr-FR" b="1" dirty="0" smtClean="0">
                <a:solidFill>
                  <a:srgbClr val="FF0000"/>
                </a:solidFill>
              </a:rPr>
              <a:t>Je ne peux pas </a:t>
            </a:r>
            <a:br>
              <a:rPr lang="fr-FR" b="1" dirty="0" smtClean="0">
                <a:solidFill>
                  <a:srgbClr val="FF0000"/>
                </a:solidFill>
              </a:rPr>
            </a:br>
            <a:r>
              <a:rPr lang="fr-FR" b="1" dirty="0" smtClean="0">
                <a:solidFill>
                  <a:srgbClr val="FF0000"/>
                </a:solidFill>
              </a:rPr>
              <a:t>accéder au contenu</a:t>
            </a:r>
            <a:endParaRPr lang="fr-FR" b="1" dirty="0">
              <a:solidFill>
                <a:srgbClr val="FF0000"/>
              </a:solidFill>
            </a:endParaRPr>
          </a:p>
        </p:txBody>
      </p:sp>
      <p:sp>
        <p:nvSpPr>
          <p:cNvPr id="11" name="Espace réservé du numéro de diapositive 10"/>
          <p:cNvSpPr>
            <a:spLocks noGrp="1"/>
          </p:cNvSpPr>
          <p:nvPr>
            <p:ph type="sldNum" sz="quarter" idx="12"/>
          </p:nvPr>
        </p:nvSpPr>
        <p:spPr/>
        <p:txBody>
          <a:bodyPr/>
          <a:lstStyle/>
          <a:p>
            <a:fld id="{6951A42B-171D-4B94-AECE-9A114FAB7514}" type="slidenum">
              <a:rPr lang="fr-FR" smtClean="0"/>
              <a:t>48</a:t>
            </a:fld>
            <a:endParaRPr lang="fr-FR"/>
          </a:p>
        </p:txBody>
      </p:sp>
    </p:spTree>
    <p:extLst>
      <p:ext uri="{BB962C8B-B14F-4D97-AF65-F5344CB8AC3E}">
        <p14:creationId xmlns:p14="http://schemas.microsoft.com/office/powerpoint/2010/main" val="41751645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Cryptographie symétrique</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endParaRPr lang="fr-FR" dirty="0" smtClean="0"/>
          </a:p>
          <a:p>
            <a:r>
              <a:rPr lang="fr-FR" dirty="0" smtClean="0"/>
              <a:t>En </a:t>
            </a:r>
            <a:r>
              <a:rPr lang="fr-FR" dirty="0"/>
              <a:t>particulier l'</a:t>
            </a:r>
            <a:r>
              <a:rPr lang="fr-FR" b="1" dirty="0"/>
              <a:t>ordre </a:t>
            </a:r>
            <a:r>
              <a:rPr lang="fr-FR" dirty="0"/>
              <a:t>dans lequel sont effectués </a:t>
            </a:r>
            <a:r>
              <a:rPr lang="fr-FR" dirty="0" smtClean="0"/>
              <a:t>les chiffrements </a:t>
            </a:r>
            <a:r>
              <a:rPr lang="fr-FR" dirty="0"/>
              <a:t>et les déchiffrements successifs </a:t>
            </a:r>
            <a:r>
              <a:rPr lang="fr-FR" dirty="0" smtClean="0"/>
              <a:t>joue un </a:t>
            </a:r>
            <a:r>
              <a:rPr lang="fr-FR" dirty="0"/>
              <a:t>rôle crucial, sans parler </a:t>
            </a:r>
            <a:r>
              <a:rPr lang="fr-FR" b="1" dirty="0"/>
              <a:t>du flux</a:t>
            </a:r>
            <a:r>
              <a:rPr lang="fr-FR" dirty="0" smtClean="0"/>
              <a:t>!!!</a:t>
            </a:r>
          </a:p>
          <a:p>
            <a:endParaRPr lang="fr-FR" dirty="0" smtClean="0"/>
          </a:p>
          <a:p>
            <a:endParaRPr lang="fr-FR" dirty="0" smtClean="0"/>
          </a:p>
          <a:p>
            <a:r>
              <a:rPr lang="fr-FR" dirty="0" smtClean="0"/>
              <a:t>De </a:t>
            </a:r>
            <a:r>
              <a:rPr lang="fr-FR" dirty="0"/>
              <a:t>plus les échanges ne peuvent se faire </a:t>
            </a:r>
            <a:r>
              <a:rPr lang="fr-FR" dirty="0" smtClean="0"/>
              <a:t>qu'en </a:t>
            </a:r>
            <a:r>
              <a:rPr lang="fr-FR" b="1" dirty="0" smtClean="0"/>
              <a:t>présence </a:t>
            </a:r>
            <a:r>
              <a:rPr lang="fr-FR" b="1" dirty="0"/>
              <a:t>de deux parties</a:t>
            </a:r>
            <a:r>
              <a:rPr lang="fr-FR" dirty="0"/>
              <a:t>.</a:t>
            </a:r>
            <a:br>
              <a:rPr lang="fr-FR" dirty="0"/>
            </a:br>
            <a:endParaRPr lang="fr-FR" dirty="0" smtClean="0"/>
          </a:p>
          <a:p>
            <a:endParaRPr lang="fr-FR" dirty="0"/>
          </a:p>
          <a:p>
            <a:pPr marL="0" indent="0">
              <a:buNone/>
            </a:pPr>
            <a:r>
              <a:rPr lang="fr-FR" dirty="0"/>
              <a:t>	</a:t>
            </a:r>
            <a:endParaRPr lang="fr-FR" dirty="0" smtClean="0"/>
          </a:p>
          <a:p>
            <a:pPr marL="0" indent="0">
              <a:buNone/>
            </a:pPr>
            <a:r>
              <a:rPr lang="fr-FR" dirty="0" smtClean="0"/>
              <a:t>	De là va apparaître la cryptographie asymétrique (à clé publique). </a:t>
            </a:r>
            <a:br>
              <a:rPr lang="fr-FR" dirty="0" smtClean="0"/>
            </a:br>
            <a:endParaRPr lang="fr-FR" dirty="0" smtClean="0">
              <a:sym typeface="Wingdings" panose="05000000000000000000" pitchFamily="2" charset="2"/>
            </a:endParaRPr>
          </a:p>
          <a:p>
            <a:endParaRPr lang="fr-FR" dirty="0">
              <a:sym typeface="Wingdings" panose="05000000000000000000" pitchFamily="2" charset="2"/>
            </a:endParaRPr>
          </a:p>
          <a:p>
            <a:endParaRPr lang="fr-FR" dirty="0" smtClean="0">
              <a:sym typeface="Wingdings" panose="05000000000000000000" pitchFamily="2" charset="2"/>
            </a:endParaRPr>
          </a:p>
          <a:p>
            <a:endParaRPr lang="fr-FR" dirty="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49</a:t>
            </a:fld>
            <a:endParaRPr lang="fr-FR"/>
          </a:p>
        </p:txBody>
      </p:sp>
    </p:spTree>
    <p:extLst>
      <p:ext uri="{BB962C8B-B14F-4D97-AF65-F5344CB8AC3E}">
        <p14:creationId xmlns:p14="http://schemas.microsoft.com/office/powerpoint/2010/main" val="3382879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Vocabulaires et définitions</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r>
              <a:rPr lang="fr-FR" b="1" dirty="0"/>
              <a:t>La cryptographie : </a:t>
            </a:r>
            <a:r>
              <a:rPr lang="fr-FR" dirty="0"/>
              <a:t>est l’art de </a:t>
            </a:r>
            <a:r>
              <a:rPr lang="fr-FR" dirty="0" smtClean="0"/>
              <a:t>créer un secret, rendre </a:t>
            </a:r>
            <a:r>
              <a:rPr lang="fr-FR" dirty="0"/>
              <a:t>inintelligible, de crypter, de coder, un message pour ceux qui ne sont pas habilités à en prendre connaissance. </a:t>
            </a:r>
            <a:endParaRPr lang="fr-FR" dirty="0" smtClean="0"/>
          </a:p>
          <a:p>
            <a:endParaRPr lang="fr-FR" b="1" dirty="0" smtClean="0"/>
          </a:p>
          <a:p>
            <a:r>
              <a:rPr lang="fr-FR" b="1" dirty="0" smtClean="0"/>
              <a:t>La </a:t>
            </a:r>
            <a:r>
              <a:rPr lang="fr-FR" b="1" dirty="0"/>
              <a:t>cryptanalyse :</a:t>
            </a:r>
            <a:r>
              <a:rPr lang="fr-FR" dirty="0"/>
              <a:t> est l’art pour une personne non habilitée, de décrypter, de décoder, de déchiffrer, un message. C’est donc l’ensemble des procédés d’attaque d’un système cryptographique</a:t>
            </a:r>
            <a:r>
              <a:rPr lang="fr-FR" dirty="0" smtClean="0"/>
              <a:t>.</a:t>
            </a:r>
          </a:p>
          <a:p>
            <a:endParaRPr lang="fr-FR" b="1" dirty="0" smtClean="0"/>
          </a:p>
          <a:p>
            <a:r>
              <a:rPr lang="fr-FR" b="1" dirty="0" smtClean="0"/>
              <a:t>La </a:t>
            </a:r>
            <a:r>
              <a:rPr lang="fr-FR" b="1" dirty="0"/>
              <a:t>cryptologie : </a:t>
            </a:r>
            <a:r>
              <a:rPr lang="fr-FR" dirty="0"/>
              <a:t> est l'ensemble formé de la cryptographie et de la cryptanalyse. Elle est une science mathématique des messages secrets</a:t>
            </a:r>
            <a:r>
              <a:rPr lang="fr-FR" dirty="0" smtClean="0"/>
              <a:t>.</a:t>
            </a: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5</a:t>
            </a:fld>
            <a:endParaRPr lang="fr-FR"/>
          </a:p>
        </p:txBody>
      </p:sp>
    </p:spTree>
    <p:extLst>
      <p:ext uri="{BB962C8B-B14F-4D97-AF65-F5344CB8AC3E}">
        <p14:creationId xmlns:p14="http://schemas.microsoft.com/office/powerpoint/2010/main" val="935896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Cryptographie asymétrique : à clé publique</a:t>
            </a:r>
            <a:endParaRPr lang="fr-FR" dirty="0"/>
          </a:p>
        </p:txBody>
      </p:sp>
      <p:sp>
        <p:nvSpPr>
          <p:cNvPr id="3" name="Espace réservé du contenu 2"/>
          <p:cNvSpPr>
            <a:spLocks noGrp="1"/>
          </p:cNvSpPr>
          <p:nvPr>
            <p:ph idx="1"/>
          </p:nvPr>
        </p:nvSpPr>
        <p:spPr>
          <a:xfrm>
            <a:off x="289560" y="805753"/>
            <a:ext cx="10044143" cy="5720777"/>
          </a:xfrm>
        </p:spPr>
        <p:txBody>
          <a:bodyPr>
            <a:normAutofit fontScale="77500" lnSpcReduction="20000"/>
          </a:bodyPr>
          <a:lstStyle/>
          <a:p>
            <a:r>
              <a:rPr lang="fr-FR" dirty="0"/>
              <a:t>En 1976, </a:t>
            </a:r>
            <a:r>
              <a:rPr lang="fr-FR" dirty="0" err="1"/>
              <a:t>Diffie</a:t>
            </a:r>
            <a:r>
              <a:rPr lang="fr-FR" dirty="0"/>
              <a:t> et </a:t>
            </a:r>
            <a:r>
              <a:rPr lang="fr-FR" dirty="0" err="1"/>
              <a:t>Hellman</a:t>
            </a:r>
            <a:r>
              <a:rPr lang="fr-FR" dirty="0"/>
              <a:t> ont introduit le principe </a:t>
            </a:r>
            <a:r>
              <a:rPr lang="fr-FR" dirty="0" smtClean="0"/>
              <a:t>de </a:t>
            </a:r>
            <a:r>
              <a:rPr lang="fr-FR" dirty="0" err="1" smtClean="0"/>
              <a:t>cryptographieà</a:t>
            </a:r>
            <a:r>
              <a:rPr lang="fr-FR" dirty="0" smtClean="0"/>
              <a:t> </a:t>
            </a:r>
            <a:r>
              <a:rPr lang="fr-FR" dirty="0"/>
              <a:t>clé publique</a:t>
            </a:r>
          </a:p>
          <a:p>
            <a:pPr lvl="0"/>
            <a:endParaRPr lang="fr-FR" dirty="0" smtClean="0"/>
          </a:p>
          <a:p>
            <a:pPr lvl="0"/>
            <a:r>
              <a:rPr lang="fr-FR" dirty="0" smtClean="0"/>
              <a:t>La cryptographie à </a:t>
            </a:r>
            <a:r>
              <a:rPr lang="fr-FR" dirty="0"/>
              <a:t>clé publique permet de résoudre la problématique principale de la cryptographie symétrique (à clé secrète) : </a:t>
            </a:r>
            <a:r>
              <a:rPr lang="fr-FR" b="1" i="1" dirty="0"/>
              <a:t>Confidentialité de l’échange de la clé </a:t>
            </a:r>
            <a:r>
              <a:rPr lang="fr-FR" b="1" i="1" dirty="0" smtClean="0"/>
              <a:t>secrète</a:t>
            </a:r>
            <a:endParaRPr lang="fr-FR" sz="3600" dirty="0" smtClean="0"/>
          </a:p>
          <a:p>
            <a:pPr marL="0" lvl="0" indent="0">
              <a:buNone/>
            </a:pPr>
            <a:endParaRPr lang="fr-FR" dirty="0" smtClean="0"/>
          </a:p>
          <a:p>
            <a:pPr lvl="0"/>
            <a:r>
              <a:rPr lang="fr-FR" dirty="0" smtClean="0"/>
              <a:t>La </a:t>
            </a:r>
            <a:r>
              <a:rPr lang="fr-FR" dirty="0"/>
              <a:t>cryptographie </a:t>
            </a:r>
            <a:r>
              <a:rPr lang="fr-FR" dirty="0" smtClean="0"/>
              <a:t>à </a:t>
            </a:r>
            <a:r>
              <a:rPr lang="fr-FR" dirty="0"/>
              <a:t>clé publique utilise deux clés différentes mais </a:t>
            </a:r>
            <a:r>
              <a:rPr lang="fr-FR" dirty="0" smtClean="0"/>
              <a:t>dépendantes:</a:t>
            </a:r>
            <a:endParaRPr lang="fr-FR" sz="3600" dirty="0"/>
          </a:p>
          <a:p>
            <a:pPr lvl="1"/>
            <a:r>
              <a:rPr lang="fr-FR" b="1" i="1" dirty="0"/>
              <a:t>Une clé publique </a:t>
            </a:r>
            <a:r>
              <a:rPr lang="fr-FR" b="1" i="1" dirty="0" smtClean="0"/>
              <a:t>(</a:t>
            </a:r>
            <a:r>
              <a:rPr lang="fr-FR" b="1" i="1" dirty="0" err="1" smtClean="0"/>
              <a:t>K</a:t>
            </a:r>
            <a:r>
              <a:rPr lang="fr-FR" b="1" i="1" baseline="-25000" dirty="0" err="1" smtClean="0"/>
              <a:t>pub</a:t>
            </a:r>
            <a:r>
              <a:rPr lang="fr-FR" b="1" i="1" dirty="0" smtClean="0"/>
              <a:t>)</a:t>
            </a:r>
            <a:r>
              <a:rPr lang="fr-FR" dirty="0" smtClean="0"/>
              <a:t>: </a:t>
            </a:r>
            <a:r>
              <a:rPr lang="fr-FR" dirty="0"/>
              <a:t>connue par tout le monde et utilisée pour le chiffrement du </a:t>
            </a:r>
            <a:r>
              <a:rPr lang="fr-FR" dirty="0" smtClean="0"/>
              <a:t>message</a:t>
            </a:r>
            <a:endParaRPr lang="fr-FR" sz="3600" dirty="0"/>
          </a:p>
          <a:p>
            <a:pPr lvl="1"/>
            <a:r>
              <a:rPr lang="fr-FR" b="1" i="1" dirty="0"/>
              <a:t>Une clé privée </a:t>
            </a:r>
            <a:r>
              <a:rPr lang="fr-FR" b="1" i="1" dirty="0" smtClean="0"/>
              <a:t>(</a:t>
            </a:r>
            <a:r>
              <a:rPr lang="fr-FR" b="1" i="1" dirty="0" err="1" smtClean="0"/>
              <a:t>K</a:t>
            </a:r>
            <a:r>
              <a:rPr lang="fr-FR" b="1" i="1" baseline="-25000" dirty="0" err="1" smtClean="0"/>
              <a:t>priv</a:t>
            </a:r>
            <a:r>
              <a:rPr lang="fr-FR" b="1" i="1" dirty="0" smtClean="0"/>
              <a:t>)</a:t>
            </a:r>
            <a:r>
              <a:rPr lang="fr-FR" dirty="0" smtClean="0"/>
              <a:t>: </a:t>
            </a:r>
            <a:r>
              <a:rPr lang="fr-FR" dirty="0"/>
              <a:t>connue uniquement par le récepteur et permet le déchiffrement du </a:t>
            </a:r>
            <a:r>
              <a:rPr lang="fr-FR" dirty="0" smtClean="0"/>
              <a:t>message. </a:t>
            </a:r>
          </a:p>
          <a:p>
            <a:pPr lvl="2"/>
            <a:r>
              <a:rPr lang="fr-FR" dirty="0" smtClean="0"/>
              <a:t>c’est </a:t>
            </a:r>
            <a:r>
              <a:rPr lang="fr-FR" dirty="0"/>
              <a:t>également une clé secrète mais on l’appelle clé privée pour la différencier de la clé utilisée par le cryptage  </a:t>
            </a:r>
            <a:r>
              <a:rPr lang="fr-FR" dirty="0" smtClean="0"/>
              <a:t>symétrique</a:t>
            </a:r>
          </a:p>
          <a:p>
            <a:pPr lvl="2"/>
            <a:endParaRPr lang="fr-FR" dirty="0" smtClean="0"/>
          </a:p>
          <a:p>
            <a:r>
              <a:rPr lang="fr-FR" dirty="0" smtClean="0">
                <a:sym typeface="Wingdings" panose="05000000000000000000" pitchFamily="2" charset="2"/>
              </a:rPr>
              <a:t>Un message chiffré par une </a:t>
            </a:r>
            <a:r>
              <a:rPr lang="fr-FR" b="1" dirty="0" smtClean="0">
                <a:sym typeface="Wingdings" panose="05000000000000000000" pitchFamily="2" charset="2"/>
              </a:rPr>
              <a:t>clé publique</a:t>
            </a:r>
            <a:r>
              <a:rPr lang="fr-FR" dirty="0" smtClean="0">
                <a:sym typeface="Wingdings" panose="05000000000000000000" pitchFamily="2" charset="2"/>
              </a:rPr>
              <a:t> ne peut être déchiffré que par la </a:t>
            </a:r>
            <a:r>
              <a:rPr lang="fr-FR" b="1" dirty="0" smtClean="0">
                <a:sym typeface="Wingdings" panose="05000000000000000000" pitchFamily="2" charset="2"/>
              </a:rPr>
              <a:t>clé privée correspondante.</a:t>
            </a:r>
          </a:p>
          <a:p>
            <a:endParaRPr lang="fr-FR" dirty="0">
              <a:sym typeface="Wingdings" panose="05000000000000000000" pitchFamily="2" charset="2"/>
            </a:endParaRPr>
          </a:p>
          <a:p>
            <a:r>
              <a:rPr lang="fr-FR" dirty="0"/>
              <a:t>L’algorithme de cryptographie asymétrique le plus connu est </a:t>
            </a:r>
            <a:r>
              <a:rPr lang="fr-FR" dirty="0" smtClean="0"/>
              <a:t>le RSA(</a:t>
            </a:r>
            <a:r>
              <a:rPr lang="en-US" dirty="0"/>
              <a:t> </a:t>
            </a:r>
            <a:r>
              <a:rPr lang="en-US" dirty="0" err="1" smtClean="0"/>
              <a:t>Rivest</a:t>
            </a:r>
            <a:r>
              <a:rPr lang="en-US" dirty="0"/>
              <a:t>, </a:t>
            </a:r>
            <a:r>
              <a:rPr lang="en-US" dirty="0" smtClean="0"/>
              <a:t>Shamir, </a:t>
            </a:r>
            <a:r>
              <a:rPr lang="en-US" dirty="0" err="1" smtClean="0"/>
              <a:t>Adleman</a:t>
            </a:r>
            <a:r>
              <a:rPr lang="en-US" dirty="0" smtClean="0"/>
              <a:t>)</a:t>
            </a:r>
            <a:endParaRPr lang="fr-FR" dirty="0" smtClean="0">
              <a:sym typeface="Wingdings" panose="05000000000000000000" pitchFamily="2" charset="2"/>
            </a:endParaRPr>
          </a:p>
          <a:p>
            <a:endParaRPr lang="fr-FR" dirty="0">
              <a:sym typeface="Wingdings" panose="05000000000000000000" pitchFamily="2" charset="2"/>
            </a:endParaRPr>
          </a:p>
        </p:txBody>
      </p:sp>
      <p:pic>
        <p:nvPicPr>
          <p:cNvPr id="40" name="Espace réservé du contenu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8091" y="3540422"/>
            <a:ext cx="751418" cy="791936"/>
          </a:xfrm>
          <a:prstGeom prst="rect">
            <a:avLst/>
          </a:prstGeom>
        </p:spPr>
      </p:pic>
      <p:pic>
        <p:nvPicPr>
          <p:cNvPr id="41" name="Imag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4249" y="3150716"/>
            <a:ext cx="817163" cy="384400"/>
          </a:xfrm>
          <a:prstGeom prst="rect">
            <a:avLst/>
          </a:prstGeom>
        </p:spPr>
      </p:pic>
      <p:pic>
        <p:nvPicPr>
          <p:cNvPr id="42" name="Imag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74249" y="2671200"/>
            <a:ext cx="817163" cy="384400"/>
          </a:xfrm>
          <a:prstGeom prst="rect">
            <a:avLst/>
          </a:prstGeom>
        </p:spPr>
      </p:pic>
      <p:sp>
        <p:nvSpPr>
          <p:cNvPr id="4" name="Espace réservé du numéro de diapositive 3"/>
          <p:cNvSpPr>
            <a:spLocks noGrp="1"/>
          </p:cNvSpPr>
          <p:nvPr>
            <p:ph type="sldNum" sz="quarter" idx="12"/>
          </p:nvPr>
        </p:nvSpPr>
        <p:spPr/>
        <p:txBody>
          <a:bodyPr/>
          <a:lstStyle/>
          <a:p>
            <a:fld id="{6951A42B-171D-4B94-AECE-9A114FAB7514}" type="slidenum">
              <a:rPr lang="fr-FR" smtClean="0"/>
              <a:t>50</a:t>
            </a:fld>
            <a:endParaRPr lang="fr-FR"/>
          </a:p>
        </p:txBody>
      </p:sp>
    </p:spTree>
    <p:extLst>
      <p:ext uri="{BB962C8B-B14F-4D97-AF65-F5344CB8AC3E}">
        <p14:creationId xmlns:p14="http://schemas.microsoft.com/office/powerpoint/2010/main" val="17712101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Cryptographie asymétrique : à clé publique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43085061"/>
              </p:ext>
            </p:extLst>
          </p:nvPr>
        </p:nvGraphicFramePr>
        <p:xfrm>
          <a:off x="357505" y="1200150"/>
          <a:ext cx="11674475" cy="5260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Espace réservé du numéro de diapositive 2"/>
          <p:cNvSpPr>
            <a:spLocks noGrp="1"/>
          </p:cNvSpPr>
          <p:nvPr>
            <p:ph type="sldNum" sz="quarter" idx="12"/>
          </p:nvPr>
        </p:nvSpPr>
        <p:spPr/>
        <p:txBody>
          <a:bodyPr/>
          <a:lstStyle/>
          <a:p>
            <a:fld id="{6951A42B-171D-4B94-AECE-9A114FAB7514}" type="slidenum">
              <a:rPr lang="fr-FR" smtClean="0"/>
              <a:t>51</a:t>
            </a:fld>
            <a:endParaRPr lang="fr-FR"/>
          </a:p>
        </p:txBody>
      </p:sp>
    </p:spTree>
    <p:extLst>
      <p:ext uri="{BB962C8B-B14F-4D97-AF65-F5344CB8AC3E}">
        <p14:creationId xmlns:p14="http://schemas.microsoft.com/office/powerpoint/2010/main" val="23691580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Cryptographie asymétrique : confidentialité</a:t>
            </a:r>
            <a:endParaRPr lang="fr-FR" dirty="0"/>
          </a:p>
        </p:txBody>
      </p:sp>
      <p:pic>
        <p:nvPicPr>
          <p:cNvPr id="16" name="Imag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3" y="1752021"/>
            <a:ext cx="817163" cy="384400"/>
          </a:xfrm>
          <a:prstGeom prst="rect">
            <a:avLst/>
          </a:prstGeom>
        </p:spPr>
      </p:pic>
      <p:pic>
        <p:nvPicPr>
          <p:cNvPr id="17" name="Imag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36140" y="1219668"/>
            <a:ext cx="817163" cy="384400"/>
          </a:xfrm>
          <a:prstGeom prst="rect">
            <a:avLst/>
          </a:prstGeom>
        </p:spPr>
      </p:pic>
      <p:pic>
        <p:nvPicPr>
          <p:cNvPr id="18" name="Imag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31476" y="1674726"/>
            <a:ext cx="817163" cy="384400"/>
          </a:xfrm>
          <a:prstGeom prst="rect">
            <a:avLst/>
          </a:prstGeom>
        </p:spPr>
      </p:pic>
      <p:cxnSp>
        <p:nvCxnSpPr>
          <p:cNvPr id="20" name="Connecteur droit avec flèche 19"/>
          <p:cNvCxnSpPr/>
          <p:nvPr/>
        </p:nvCxnSpPr>
        <p:spPr>
          <a:xfrm>
            <a:off x="1529986" y="1821635"/>
            <a:ext cx="8915084" cy="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8946" y="1357606"/>
            <a:ext cx="817163" cy="384400"/>
          </a:xfrm>
          <a:prstGeom prst="rect">
            <a:avLst/>
          </a:prstGeom>
        </p:spPr>
      </p:pic>
      <p:pic>
        <p:nvPicPr>
          <p:cNvPr id="22" name="Imag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476" y="2257087"/>
            <a:ext cx="817163" cy="384400"/>
          </a:xfrm>
          <a:prstGeom prst="rect">
            <a:avLst/>
          </a:prstGeom>
        </p:spPr>
      </p:pic>
      <p:sp>
        <p:nvSpPr>
          <p:cNvPr id="24" name="Rectangle 23"/>
          <p:cNvSpPr/>
          <p:nvPr/>
        </p:nvSpPr>
        <p:spPr>
          <a:xfrm>
            <a:off x="2336449" y="4723656"/>
            <a:ext cx="675409"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E</a:t>
            </a:r>
            <a:endParaRPr lang="fr-FR" dirty="0"/>
          </a:p>
        </p:txBody>
      </p:sp>
      <p:cxnSp>
        <p:nvCxnSpPr>
          <p:cNvPr id="25" name="Connecteur droit avec flèche 24"/>
          <p:cNvCxnSpPr>
            <a:endCxn id="24" idx="0"/>
          </p:cNvCxnSpPr>
          <p:nvPr/>
        </p:nvCxnSpPr>
        <p:spPr>
          <a:xfrm flipH="1">
            <a:off x="2674154" y="4023860"/>
            <a:ext cx="0" cy="699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ZoneTexte 25"/>
          <p:cNvSpPr txBox="1"/>
          <p:nvPr/>
        </p:nvSpPr>
        <p:spPr>
          <a:xfrm>
            <a:off x="2401764" y="3753693"/>
            <a:ext cx="977940" cy="369332"/>
          </a:xfrm>
          <a:prstGeom prst="rect">
            <a:avLst/>
          </a:prstGeom>
          <a:noFill/>
        </p:spPr>
        <p:txBody>
          <a:bodyPr wrap="square" rtlCol="0">
            <a:spAutoFit/>
          </a:bodyPr>
          <a:lstStyle/>
          <a:p>
            <a:r>
              <a:rPr lang="fr-FR" b="1" dirty="0" err="1" smtClean="0"/>
              <a:t>K</a:t>
            </a:r>
            <a:r>
              <a:rPr lang="fr-FR" b="1" baseline="30000" dirty="0" err="1" smtClean="0"/>
              <a:t>B</a:t>
            </a:r>
            <a:r>
              <a:rPr lang="fr-FR" b="1" baseline="-25000" dirty="0" err="1" smtClean="0"/>
              <a:t>pub</a:t>
            </a:r>
            <a:endParaRPr lang="fr-FR" b="1" baseline="-25000" dirty="0"/>
          </a:p>
        </p:txBody>
      </p:sp>
      <p:sp>
        <p:nvSpPr>
          <p:cNvPr id="27" name="ZoneTexte 26"/>
          <p:cNvSpPr txBox="1"/>
          <p:nvPr/>
        </p:nvSpPr>
        <p:spPr>
          <a:xfrm>
            <a:off x="1786284" y="5412157"/>
            <a:ext cx="1638637" cy="523220"/>
          </a:xfrm>
          <a:prstGeom prst="rect">
            <a:avLst/>
          </a:prstGeom>
          <a:noFill/>
        </p:spPr>
        <p:txBody>
          <a:bodyPr wrap="square" rtlCol="0">
            <a:spAutoFit/>
          </a:bodyPr>
          <a:lstStyle/>
          <a:p>
            <a:pPr algn="ctr"/>
            <a:r>
              <a:rPr lang="fr-FR" sz="1400" dirty="0" smtClean="0"/>
              <a:t>Algorithme de chiffrement</a:t>
            </a:r>
            <a:endParaRPr lang="fr-FR" sz="1400" baseline="-25000" dirty="0"/>
          </a:p>
        </p:txBody>
      </p:sp>
      <p:sp>
        <p:nvSpPr>
          <p:cNvPr id="28" name="Accolade ouvrante 27"/>
          <p:cNvSpPr/>
          <p:nvPr/>
        </p:nvSpPr>
        <p:spPr>
          <a:xfrm rot="16200000">
            <a:off x="2136394" y="5122273"/>
            <a:ext cx="108000" cy="1872000"/>
          </a:xfrm>
          <a:prstGeom prst="leftBrace">
            <a:avLst>
              <a:gd name="adj1" fmla="val 100000"/>
              <a:gd name="adj2" fmla="val 7999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29" name="Connecteur droit avec flèche 28"/>
          <p:cNvCxnSpPr>
            <a:stCxn id="30" idx="3"/>
            <a:endCxn id="24" idx="1"/>
          </p:cNvCxnSpPr>
          <p:nvPr/>
        </p:nvCxnSpPr>
        <p:spPr>
          <a:xfrm flipV="1">
            <a:off x="1254393" y="5031566"/>
            <a:ext cx="1082056" cy="12748"/>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30" name="ZoneTexte 29"/>
          <p:cNvSpPr txBox="1"/>
          <p:nvPr/>
        </p:nvSpPr>
        <p:spPr>
          <a:xfrm>
            <a:off x="856277" y="4859648"/>
            <a:ext cx="398116" cy="369332"/>
          </a:xfrm>
          <a:prstGeom prst="rect">
            <a:avLst/>
          </a:prstGeom>
          <a:noFill/>
        </p:spPr>
        <p:txBody>
          <a:bodyPr wrap="square" rtlCol="0">
            <a:spAutoFit/>
          </a:bodyPr>
          <a:lstStyle/>
          <a:p>
            <a:r>
              <a:rPr lang="fr-FR" dirty="0" smtClean="0"/>
              <a:t>M</a:t>
            </a:r>
            <a:endParaRPr lang="fr-FR" baseline="-25000" dirty="0"/>
          </a:p>
        </p:txBody>
      </p:sp>
      <p:sp>
        <p:nvSpPr>
          <p:cNvPr id="31" name="Rectangle 30"/>
          <p:cNvSpPr/>
          <p:nvPr/>
        </p:nvSpPr>
        <p:spPr>
          <a:xfrm>
            <a:off x="8932091" y="4778686"/>
            <a:ext cx="675409"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D</a:t>
            </a:r>
          </a:p>
        </p:txBody>
      </p:sp>
      <p:cxnSp>
        <p:nvCxnSpPr>
          <p:cNvPr id="32" name="Connecteur droit avec flèche 31"/>
          <p:cNvCxnSpPr>
            <a:endCxn id="31" idx="0"/>
          </p:cNvCxnSpPr>
          <p:nvPr/>
        </p:nvCxnSpPr>
        <p:spPr>
          <a:xfrm>
            <a:off x="9269795" y="4078890"/>
            <a:ext cx="0" cy="699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ZoneTexte 32"/>
          <p:cNvSpPr txBox="1"/>
          <p:nvPr/>
        </p:nvSpPr>
        <p:spPr>
          <a:xfrm>
            <a:off x="9168924" y="3783858"/>
            <a:ext cx="864796" cy="369332"/>
          </a:xfrm>
          <a:prstGeom prst="rect">
            <a:avLst/>
          </a:prstGeom>
          <a:noFill/>
        </p:spPr>
        <p:txBody>
          <a:bodyPr wrap="square" rtlCol="0">
            <a:spAutoFit/>
          </a:bodyPr>
          <a:lstStyle/>
          <a:p>
            <a:r>
              <a:rPr lang="fr-FR" b="1" dirty="0" err="1" smtClean="0"/>
              <a:t>K</a:t>
            </a:r>
            <a:r>
              <a:rPr lang="fr-FR" b="1" baseline="30000" dirty="0" err="1" smtClean="0"/>
              <a:t>B</a:t>
            </a:r>
            <a:r>
              <a:rPr lang="fr-FR" b="1" baseline="-25000" dirty="0" err="1" smtClean="0"/>
              <a:t>priv</a:t>
            </a:r>
            <a:endParaRPr lang="fr-FR" b="1" baseline="-25000" dirty="0"/>
          </a:p>
        </p:txBody>
      </p:sp>
      <p:sp>
        <p:nvSpPr>
          <p:cNvPr id="34" name="ZoneTexte 33"/>
          <p:cNvSpPr txBox="1"/>
          <p:nvPr/>
        </p:nvSpPr>
        <p:spPr>
          <a:xfrm>
            <a:off x="8602876" y="5442965"/>
            <a:ext cx="1638637" cy="523220"/>
          </a:xfrm>
          <a:prstGeom prst="rect">
            <a:avLst/>
          </a:prstGeom>
          <a:noFill/>
        </p:spPr>
        <p:txBody>
          <a:bodyPr wrap="square" rtlCol="0">
            <a:spAutoFit/>
          </a:bodyPr>
          <a:lstStyle/>
          <a:p>
            <a:pPr algn="ctr"/>
            <a:r>
              <a:rPr lang="fr-FR" sz="1400" dirty="0" smtClean="0"/>
              <a:t>Algorithme de déchiffrement</a:t>
            </a:r>
            <a:endParaRPr lang="fr-FR" sz="1400" baseline="-25000" dirty="0"/>
          </a:p>
        </p:txBody>
      </p:sp>
      <p:cxnSp>
        <p:nvCxnSpPr>
          <p:cNvPr id="35" name="Connecteur droit avec flèche 34"/>
          <p:cNvCxnSpPr>
            <a:stCxn id="24" idx="3"/>
            <a:endCxn id="31" idx="1"/>
          </p:cNvCxnSpPr>
          <p:nvPr/>
        </p:nvCxnSpPr>
        <p:spPr>
          <a:xfrm>
            <a:off x="3011858" y="5031566"/>
            <a:ext cx="5920233" cy="5503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36" name="Connecteur droit avec flèche 35"/>
          <p:cNvCxnSpPr>
            <a:stCxn id="37" idx="2"/>
          </p:cNvCxnSpPr>
          <p:nvPr/>
        </p:nvCxnSpPr>
        <p:spPr>
          <a:xfrm>
            <a:off x="2336449" y="3489568"/>
            <a:ext cx="189037" cy="237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ZoneTexte 36"/>
          <p:cNvSpPr txBox="1"/>
          <p:nvPr/>
        </p:nvSpPr>
        <p:spPr>
          <a:xfrm>
            <a:off x="1425668" y="3181791"/>
            <a:ext cx="1821561" cy="307777"/>
          </a:xfrm>
          <a:prstGeom prst="rect">
            <a:avLst/>
          </a:prstGeom>
          <a:noFill/>
        </p:spPr>
        <p:txBody>
          <a:bodyPr wrap="square" rtlCol="0">
            <a:spAutoFit/>
          </a:bodyPr>
          <a:lstStyle/>
          <a:p>
            <a:pPr algn="ctr"/>
            <a:r>
              <a:rPr lang="fr-FR" sz="1400" dirty="0" smtClean="0"/>
              <a:t>Clé de chiffrement</a:t>
            </a:r>
            <a:endParaRPr lang="fr-FR" sz="1400" baseline="-25000" dirty="0"/>
          </a:p>
        </p:txBody>
      </p:sp>
      <p:cxnSp>
        <p:nvCxnSpPr>
          <p:cNvPr id="38" name="Connecteur droit avec flèche 37"/>
          <p:cNvCxnSpPr/>
          <p:nvPr/>
        </p:nvCxnSpPr>
        <p:spPr>
          <a:xfrm flipH="1">
            <a:off x="9897015" y="3078431"/>
            <a:ext cx="224924" cy="3247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ZoneTexte 38"/>
          <p:cNvSpPr txBox="1"/>
          <p:nvPr/>
        </p:nvSpPr>
        <p:spPr>
          <a:xfrm>
            <a:off x="8747035" y="3219917"/>
            <a:ext cx="2033051" cy="307777"/>
          </a:xfrm>
          <a:prstGeom prst="rect">
            <a:avLst/>
          </a:prstGeom>
          <a:noFill/>
        </p:spPr>
        <p:txBody>
          <a:bodyPr wrap="square" rtlCol="0">
            <a:spAutoFit/>
          </a:bodyPr>
          <a:lstStyle/>
          <a:p>
            <a:pPr algn="ctr"/>
            <a:r>
              <a:rPr lang="fr-FR" sz="1400" dirty="0" smtClean="0"/>
              <a:t>Clé de déchiffrement</a:t>
            </a:r>
            <a:endParaRPr lang="fr-FR" sz="1400" baseline="-25000" dirty="0"/>
          </a:p>
        </p:txBody>
      </p:sp>
      <p:sp>
        <p:nvSpPr>
          <p:cNvPr id="40" name="ZoneTexte 39"/>
          <p:cNvSpPr txBox="1"/>
          <p:nvPr/>
        </p:nvSpPr>
        <p:spPr>
          <a:xfrm>
            <a:off x="176354" y="5251711"/>
            <a:ext cx="1638637" cy="307777"/>
          </a:xfrm>
          <a:prstGeom prst="rect">
            <a:avLst/>
          </a:prstGeom>
          <a:noFill/>
        </p:spPr>
        <p:txBody>
          <a:bodyPr wrap="square" rtlCol="0">
            <a:spAutoFit/>
          </a:bodyPr>
          <a:lstStyle/>
          <a:p>
            <a:pPr algn="ctr"/>
            <a:r>
              <a:rPr lang="fr-FR" sz="1400" dirty="0" smtClean="0"/>
              <a:t>Message en clair</a:t>
            </a:r>
            <a:endParaRPr lang="fr-FR" sz="1400" baseline="-25000" dirty="0"/>
          </a:p>
        </p:txBody>
      </p:sp>
      <p:sp>
        <p:nvSpPr>
          <p:cNvPr id="41" name="ZoneTexte 40"/>
          <p:cNvSpPr txBox="1"/>
          <p:nvPr/>
        </p:nvSpPr>
        <p:spPr>
          <a:xfrm>
            <a:off x="4934002" y="5180211"/>
            <a:ext cx="1638637" cy="738664"/>
          </a:xfrm>
          <a:prstGeom prst="rect">
            <a:avLst/>
          </a:prstGeom>
          <a:noFill/>
        </p:spPr>
        <p:txBody>
          <a:bodyPr wrap="square" rtlCol="0">
            <a:spAutoFit/>
          </a:bodyPr>
          <a:lstStyle/>
          <a:p>
            <a:pPr algn="ctr"/>
            <a:r>
              <a:rPr lang="fr-FR" sz="1400" dirty="0" smtClean="0"/>
              <a:t>Message chiffré ou </a:t>
            </a:r>
          </a:p>
          <a:p>
            <a:pPr algn="ctr"/>
            <a:r>
              <a:rPr lang="fr-FR" sz="1400" dirty="0" smtClean="0"/>
              <a:t>cryptogramme</a:t>
            </a:r>
          </a:p>
        </p:txBody>
      </p:sp>
      <p:cxnSp>
        <p:nvCxnSpPr>
          <p:cNvPr id="42" name="Connecteur droit avec flèche 41"/>
          <p:cNvCxnSpPr>
            <a:stCxn id="31" idx="3"/>
            <a:endCxn id="44" idx="1"/>
          </p:cNvCxnSpPr>
          <p:nvPr/>
        </p:nvCxnSpPr>
        <p:spPr>
          <a:xfrm>
            <a:off x="9607500" y="5086596"/>
            <a:ext cx="975051" cy="2608"/>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43" name="ZoneTexte 42"/>
          <p:cNvSpPr txBox="1"/>
          <p:nvPr/>
        </p:nvSpPr>
        <p:spPr>
          <a:xfrm>
            <a:off x="10074665" y="5179053"/>
            <a:ext cx="1638637" cy="307777"/>
          </a:xfrm>
          <a:prstGeom prst="rect">
            <a:avLst/>
          </a:prstGeom>
          <a:noFill/>
        </p:spPr>
        <p:txBody>
          <a:bodyPr wrap="square" rtlCol="0">
            <a:spAutoFit/>
          </a:bodyPr>
          <a:lstStyle/>
          <a:p>
            <a:pPr algn="ctr"/>
            <a:r>
              <a:rPr lang="fr-FR" sz="1400" dirty="0" smtClean="0"/>
              <a:t>Message en clair</a:t>
            </a:r>
            <a:endParaRPr lang="fr-FR" sz="1400" baseline="-25000" dirty="0"/>
          </a:p>
        </p:txBody>
      </p:sp>
      <p:sp>
        <p:nvSpPr>
          <p:cNvPr id="44" name="ZoneTexte 43"/>
          <p:cNvSpPr txBox="1"/>
          <p:nvPr/>
        </p:nvSpPr>
        <p:spPr>
          <a:xfrm>
            <a:off x="10582551" y="4904538"/>
            <a:ext cx="496326" cy="369332"/>
          </a:xfrm>
          <a:prstGeom prst="rect">
            <a:avLst/>
          </a:prstGeom>
          <a:noFill/>
        </p:spPr>
        <p:txBody>
          <a:bodyPr wrap="square" rtlCol="0">
            <a:spAutoFit/>
          </a:bodyPr>
          <a:lstStyle/>
          <a:p>
            <a:r>
              <a:rPr lang="fr-FR" dirty="0" smtClean="0"/>
              <a:t>M</a:t>
            </a:r>
            <a:endParaRPr lang="fr-FR" baseline="-25000" dirty="0"/>
          </a:p>
        </p:txBody>
      </p:sp>
      <p:sp>
        <p:nvSpPr>
          <p:cNvPr id="47" name="Accolade ouvrante 46"/>
          <p:cNvSpPr/>
          <p:nvPr/>
        </p:nvSpPr>
        <p:spPr>
          <a:xfrm rot="16200000">
            <a:off x="10003647" y="4885421"/>
            <a:ext cx="113702" cy="2340000"/>
          </a:xfrm>
          <a:prstGeom prst="leftBrace">
            <a:avLst>
              <a:gd name="adj1" fmla="val 100000"/>
              <a:gd name="adj2" fmla="val 2047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48" name="ZoneTexte 47"/>
          <p:cNvSpPr txBox="1"/>
          <p:nvPr/>
        </p:nvSpPr>
        <p:spPr>
          <a:xfrm>
            <a:off x="1915462" y="6187063"/>
            <a:ext cx="1638637" cy="307777"/>
          </a:xfrm>
          <a:prstGeom prst="rect">
            <a:avLst/>
          </a:prstGeom>
          <a:noFill/>
        </p:spPr>
        <p:txBody>
          <a:bodyPr wrap="square" rtlCol="0">
            <a:spAutoFit/>
          </a:bodyPr>
          <a:lstStyle/>
          <a:p>
            <a:pPr algn="ctr"/>
            <a:r>
              <a:rPr lang="fr-FR" sz="1400" dirty="0" smtClean="0"/>
              <a:t>chiffrement</a:t>
            </a:r>
            <a:endParaRPr lang="fr-FR" sz="1400" baseline="-25000" dirty="0"/>
          </a:p>
        </p:txBody>
      </p:sp>
      <p:sp>
        <p:nvSpPr>
          <p:cNvPr id="49" name="ZoneTexte 48"/>
          <p:cNvSpPr txBox="1"/>
          <p:nvPr/>
        </p:nvSpPr>
        <p:spPr>
          <a:xfrm>
            <a:off x="8602876" y="6187063"/>
            <a:ext cx="1638637" cy="307777"/>
          </a:xfrm>
          <a:prstGeom prst="rect">
            <a:avLst/>
          </a:prstGeom>
          <a:noFill/>
        </p:spPr>
        <p:txBody>
          <a:bodyPr wrap="square" rtlCol="0">
            <a:spAutoFit/>
          </a:bodyPr>
          <a:lstStyle/>
          <a:p>
            <a:pPr algn="ctr"/>
            <a:r>
              <a:rPr lang="fr-FR" sz="1400" dirty="0" smtClean="0"/>
              <a:t>déchiffrement</a:t>
            </a:r>
            <a:endParaRPr lang="fr-FR" sz="1400" baseline="-25000" dirty="0"/>
          </a:p>
        </p:txBody>
      </p:sp>
      <p:grpSp>
        <p:nvGrpSpPr>
          <p:cNvPr id="53" name="Groupe 52"/>
          <p:cNvGrpSpPr/>
          <p:nvPr/>
        </p:nvGrpSpPr>
        <p:grpSpPr>
          <a:xfrm>
            <a:off x="10445070" y="1649187"/>
            <a:ext cx="755650" cy="1075068"/>
            <a:chOff x="10445070" y="1649187"/>
            <a:chExt cx="755650" cy="1075068"/>
          </a:xfrm>
        </p:grpSpPr>
        <p:pic>
          <p:nvPicPr>
            <p:cNvPr id="5" name="Imag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45070" y="1649187"/>
              <a:ext cx="755650" cy="800100"/>
            </a:xfrm>
            <a:prstGeom prst="rect">
              <a:avLst/>
            </a:prstGeom>
          </p:spPr>
        </p:pic>
        <p:sp>
          <p:nvSpPr>
            <p:cNvPr id="52" name="ZoneTexte 51"/>
            <p:cNvSpPr txBox="1"/>
            <p:nvPr/>
          </p:nvSpPr>
          <p:spPr>
            <a:xfrm>
              <a:off x="10549983" y="2354923"/>
              <a:ext cx="553357" cy="369332"/>
            </a:xfrm>
            <a:prstGeom prst="rect">
              <a:avLst/>
            </a:prstGeom>
            <a:noFill/>
          </p:spPr>
          <p:txBody>
            <a:bodyPr wrap="none" rtlCol="0">
              <a:spAutoFit/>
            </a:bodyPr>
            <a:lstStyle/>
            <a:p>
              <a:r>
                <a:rPr lang="fr-FR" dirty="0" smtClean="0"/>
                <a:t>Bob</a:t>
              </a:r>
              <a:endParaRPr lang="fr-FR" dirty="0"/>
            </a:p>
          </p:txBody>
        </p:sp>
      </p:grpSp>
      <p:cxnSp>
        <p:nvCxnSpPr>
          <p:cNvPr id="60" name="Connecteur droit avec flèche 59"/>
          <p:cNvCxnSpPr>
            <a:endCxn id="44" idx="0"/>
          </p:cNvCxnSpPr>
          <p:nvPr/>
        </p:nvCxnSpPr>
        <p:spPr>
          <a:xfrm>
            <a:off x="10830714" y="2825725"/>
            <a:ext cx="0" cy="2078813"/>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sp>
        <p:nvSpPr>
          <p:cNvPr id="78" name="Rectangle 77"/>
          <p:cNvSpPr/>
          <p:nvPr/>
        </p:nvSpPr>
        <p:spPr>
          <a:xfrm>
            <a:off x="5630966" y="4707682"/>
            <a:ext cx="280846" cy="369332"/>
          </a:xfrm>
          <a:prstGeom prst="rect">
            <a:avLst/>
          </a:prstGeom>
        </p:spPr>
        <p:txBody>
          <a:bodyPr wrap="none">
            <a:spAutoFit/>
          </a:bodyPr>
          <a:lstStyle/>
          <a:p>
            <a:r>
              <a:rPr lang="fr-FR" b="1" dirty="0"/>
              <a:t>c</a:t>
            </a:r>
            <a:endParaRPr lang="fr-FR" dirty="0"/>
          </a:p>
        </p:txBody>
      </p:sp>
      <p:cxnSp>
        <p:nvCxnSpPr>
          <p:cNvPr id="84" name="Connecteur droit avec flèche 83"/>
          <p:cNvCxnSpPr/>
          <p:nvPr/>
        </p:nvCxnSpPr>
        <p:spPr>
          <a:xfrm flipV="1">
            <a:off x="1055335" y="2817807"/>
            <a:ext cx="0" cy="1975401"/>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50" name="Connecteur droit avec flèche 49"/>
          <p:cNvCxnSpPr/>
          <p:nvPr/>
        </p:nvCxnSpPr>
        <p:spPr>
          <a:xfrm>
            <a:off x="1529986" y="2005498"/>
            <a:ext cx="8915084" cy="408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55" name="Image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8198" y="2079134"/>
            <a:ext cx="817163" cy="384400"/>
          </a:xfrm>
          <a:prstGeom prst="rect">
            <a:avLst/>
          </a:prstGeom>
        </p:spPr>
      </p:pic>
      <p:pic>
        <p:nvPicPr>
          <p:cNvPr id="56" name="Imag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022" y="2433407"/>
            <a:ext cx="817163" cy="384400"/>
          </a:xfrm>
          <a:prstGeom prst="rect">
            <a:avLst/>
          </a:prstGeom>
        </p:spPr>
      </p:pic>
      <p:sp>
        <p:nvSpPr>
          <p:cNvPr id="57" name="ZoneTexte 56"/>
          <p:cNvSpPr txBox="1"/>
          <p:nvPr/>
        </p:nvSpPr>
        <p:spPr>
          <a:xfrm>
            <a:off x="9329909" y="4722042"/>
            <a:ext cx="1708251" cy="338554"/>
          </a:xfrm>
          <a:prstGeom prst="rect">
            <a:avLst/>
          </a:prstGeom>
          <a:noFill/>
        </p:spPr>
        <p:txBody>
          <a:bodyPr wrap="square" rtlCol="0">
            <a:spAutoFit/>
          </a:bodyPr>
          <a:lstStyle/>
          <a:p>
            <a:pPr algn="ctr"/>
            <a:r>
              <a:rPr lang="fr-FR" sz="1600" b="1" dirty="0"/>
              <a:t>M</a:t>
            </a:r>
            <a:r>
              <a:rPr lang="fr-FR" sz="1600" b="1" dirty="0" smtClean="0"/>
              <a:t> = </a:t>
            </a:r>
            <a:r>
              <a:rPr lang="fr-FR" sz="1600" b="1" dirty="0" err="1" smtClean="0"/>
              <a:t>D</a:t>
            </a:r>
            <a:r>
              <a:rPr lang="fr-FR" sz="1600" b="1" baseline="-25000" dirty="0" err="1" smtClean="0"/>
              <a:t>k</a:t>
            </a:r>
            <a:r>
              <a:rPr lang="fr-FR" sz="1600" b="1" baseline="30000" dirty="0" err="1" smtClean="0"/>
              <a:t>B</a:t>
            </a:r>
            <a:r>
              <a:rPr lang="fr-FR" sz="1600" b="1" baseline="-50000" dirty="0" err="1" smtClean="0"/>
              <a:t>priv</a:t>
            </a:r>
            <a:r>
              <a:rPr lang="fr-FR" sz="1600" b="1" dirty="0" smtClean="0"/>
              <a:t>(c)</a:t>
            </a:r>
            <a:endParaRPr lang="fr-FR" sz="1600" b="1" baseline="-25000" dirty="0"/>
          </a:p>
        </p:txBody>
      </p:sp>
      <p:sp>
        <p:nvSpPr>
          <p:cNvPr id="59" name="ZoneTexte 58"/>
          <p:cNvSpPr txBox="1"/>
          <p:nvPr/>
        </p:nvSpPr>
        <p:spPr>
          <a:xfrm>
            <a:off x="2778924" y="4706005"/>
            <a:ext cx="1635968" cy="338554"/>
          </a:xfrm>
          <a:prstGeom prst="rect">
            <a:avLst/>
          </a:prstGeom>
          <a:noFill/>
        </p:spPr>
        <p:txBody>
          <a:bodyPr wrap="square" rtlCol="0">
            <a:spAutoFit/>
          </a:bodyPr>
          <a:lstStyle/>
          <a:p>
            <a:pPr algn="ctr"/>
            <a:r>
              <a:rPr lang="fr-FR" sz="1600" b="1" dirty="0"/>
              <a:t>c</a:t>
            </a:r>
            <a:r>
              <a:rPr lang="fr-FR" sz="1600" b="1" dirty="0" smtClean="0"/>
              <a:t> = </a:t>
            </a:r>
            <a:r>
              <a:rPr lang="fr-FR" sz="1600" b="1" dirty="0" err="1" smtClean="0"/>
              <a:t>E</a:t>
            </a:r>
            <a:r>
              <a:rPr lang="fr-FR" sz="1600" b="1" baseline="-25000" dirty="0" err="1" smtClean="0"/>
              <a:t>K</a:t>
            </a:r>
            <a:r>
              <a:rPr lang="fr-FR" sz="1600" b="1" baseline="30000" dirty="0" err="1" smtClean="0"/>
              <a:t>B</a:t>
            </a:r>
            <a:r>
              <a:rPr lang="fr-FR" sz="1600" b="1" baseline="-25000" dirty="0" err="1" smtClean="0"/>
              <a:t>pub</a:t>
            </a:r>
            <a:r>
              <a:rPr lang="fr-FR" sz="1600" b="1" dirty="0" smtClean="0"/>
              <a:t>(M)</a:t>
            </a:r>
            <a:endParaRPr lang="fr-FR" sz="1600" b="1" baseline="-25000" dirty="0"/>
          </a:p>
        </p:txBody>
      </p:sp>
      <p:pic>
        <p:nvPicPr>
          <p:cNvPr id="61" name="Imag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7617" y="2759996"/>
            <a:ext cx="817163" cy="384400"/>
          </a:xfrm>
          <a:prstGeom prst="rect">
            <a:avLst/>
          </a:prstGeom>
        </p:spPr>
      </p:pic>
      <p:pic>
        <p:nvPicPr>
          <p:cNvPr id="62" name="Imag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4692" y="2806839"/>
            <a:ext cx="817163" cy="384400"/>
          </a:xfrm>
          <a:prstGeom prst="rect">
            <a:avLst/>
          </a:prstGeom>
        </p:spPr>
      </p:pic>
      <p:grpSp>
        <p:nvGrpSpPr>
          <p:cNvPr id="6" name="Groupe 5"/>
          <p:cNvGrpSpPr/>
          <p:nvPr/>
        </p:nvGrpSpPr>
        <p:grpSpPr>
          <a:xfrm>
            <a:off x="786341" y="1587724"/>
            <a:ext cx="751418" cy="1074375"/>
            <a:chOff x="1632594" y="686565"/>
            <a:chExt cx="751418" cy="1074375"/>
          </a:xfrm>
        </p:grpSpPr>
        <p:sp>
          <p:nvSpPr>
            <p:cNvPr id="51" name="ZoneTexte 50"/>
            <p:cNvSpPr txBox="1"/>
            <p:nvPr/>
          </p:nvSpPr>
          <p:spPr>
            <a:xfrm>
              <a:off x="1711165" y="1391608"/>
              <a:ext cx="636713" cy="369332"/>
            </a:xfrm>
            <a:prstGeom prst="rect">
              <a:avLst/>
            </a:prstGeom>
            <a:noFill/>
          </p:spPr>
          <p:txBody>
            <a:bodyPr wrap="none" rtlCol="0">
              <a:spAutoFit/>
            </a:bodyPr>
            <a:lstStyle/>
            <a:p>
              <a:r>
                <a:rPr lang="fr-FR" dirty="0" smtClean="0"/>
                <a:t>Alice</a:t>
              </a:r>
              <a:endParaRPr lang="fr-FR" dirty="0"/>
            </a:p>
          </p:txBody>
        </p:sp>
        <p:pic>
          <p:nvPicPr>
            <p:cNvPr id="54" name="Espace réservé du contenu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32594" y="686565"/>
              <a:ext cx="751418" cy="791936"/>
            </a:xfrm>
            <a:prstGeom prst="rect">
              <a:avLst/>
            </a:prstGeom>
          </p:spPr>
        </p:pic>
      </p:grpSp>
      <p:pic>
        <p:nvPicPr>
          <p:cNvPr id="58" name="Image 5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858" y="1307236"/>
            <a:ext cx="817163" cy="384400"/>
          </a:xfrm>
          <a:prstGeom prst="rect">
            <a:avLst/>
          </a:prstGeom>
        </p:spPr>
      </p:pic>
      <p:sp>
        <p:nvSpPr>
          <p:cNvPr id="3" name="Espace réservé du numéro de diapositive 2"/>
          <p:cNvSpPr>
            <a:spLocks noGrp="1"/>
          </p:cNvSpPr>
          <p:nvPr>
            <p:ph type="sldNum" sz="quarter" idx="12"/>
          </p:nvPr>
        </p:nvSpPr>
        <p:spPr/>
        <p:txBody>
          <a:bodyPr/>
          <a:lstStyle/>
          <a:p>
            <a:fld id="{6951A42B-171D-4B94-AECE-9A114FAB7514}" type="slidenum">
              <a:rPr lang="fr-FR" smtClean="0"/>
              <a:t>52</a:t>
            </a:fld>
            <a:endParaRPr lang="fr-FR"/>
          </a:p>
        </p:txBody>
      </p:sp>
    </p:spTree>
    <p:extLst>
      <p:ext uri="{BB962C8B-B14F-4D97-AF65-F5344CB8AC3E}">
        <p14:creationId xmlns:p14="http://schemas.microsoft.com/office/powerpoint/2010/main" val="251537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par>
                                <p:cTn id="30" presetID="22" presetClass="entr" presetSubtype="8"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right)">
                                      <p:cBhvr>
                                        <p:cTn id="41" dur="500"/>
                                        <p:tgtEl>
                                          <p:spTgt spid="50"/>
                                        </p:tgtEl>
                                      </p:cBhvr>
                                    </p:animEffect>
                                  </p:childTnLst>
                                </p:cTn>
                              </p:par>
                              <p:par>
                                <p:cTn id="42" presetID="22" presetClass="entr" presetSubtype="2" fill="hold" nodeType="with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wipe(right)">
                                      <p:cBhvr>
                                        <p:cTn id="44" dur="500"/>
                                        <p:tgtEl>
                                          <p:spTgt spid="55"/>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84"/>
                                        </p:tgtEl>
                                        <p:attrNameLst>
                                          <p:attrName>style.visibility</p:attrName>
                                        </p:attrNameLst>
                                      </p:cBhvr>
                                      <p:to>
                                        <p:strVal val="visible"/>
                                      </p:to>
                                    </p:set>
                                    <p:animEffect transition="in" filter="wipe(up)">
                                      <p:cBhvr>
                                        <p:cTn id="53" dur="500"/>
                                        <p:tgtEl>
                                          <p:spTgt spid="84"/>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up)">
                                      <p:cBhvr>
                                        <p:cTn id="57" dur="500"/>
                                        <p:tgtEl>
                                          <p:spTgt spid="3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left)">
                                      <p:cBhvr>
                                        <p:cTn id="65" dur="500"/>
                                        <p:tgtEl>
                                          <p:spTgt spid="29"/>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fade">
                                      <p:cBhvr>
                                        <p:cTn id="78" dur="500"/>
                                        <p:tgtEl>
                                          <p:spTgt spid="4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childTnLst>
                                </p:cTn>
                              </p:par>
                              <p:par>
                                <p:cTn id="84" presetID="10" presetClass="entr" presetSubtype="0" fill="hold" nodeType="withEffect">
                                  <p:stCondLst>
                                    <p:cond delay="0"/>
                                  </p:stCondLst>
                                  <p:childTnLst>
                                    <p:set>
                                      <p:cBhvr>
                                        <p:cTn id="85" dur="1" fill="hold">
                                          <p:stCondLst>
                                            <p:cond delay="0"/>
                                          </p:stCondLst>
                                        </p:cTn>
                                        <p:tgtEl>
                                          <p:spTgt spid="61"/>
                                        </p:tgtEl>
                                        <p:attrNameLst>
                                          <p:attrName>style.visibility</p:attrName>
                                        </p:attrNameLst>
                                      </p:cBhvr>
                                      <p:to>
                                        <p:strVal val="visible"/>
                                      </p:to>
                                    </p:set>
                                    <p:animEffect transition="in" filter="fade">
                                      <p:cBhvr>
                                        <p:cTn id="86" dur="500"/>
                                        <p:tgtEl>
                                          <p:spTgt spid="61"/>
                                        </p:tgtEl>
                                      </p:cBhvr>
                                    </p:animEffect>
                                  </p:childTnLst>
                                </p:cTn>
                              </p:par>
                            </p:childTnLst>
                          </p:cTn>
                        </p:par>
                        <p:par>
                          <p:cTn id="87" fill="hold">
                            <p:stCondLst>
                              <p:cond delay="500"/>
                            </p:stCondLst>
                            <p:childTnLst>
                              <p:par>
                                <p:cTn id="88" presetID="22" presetClass="entr" presetSubtype="1" fill="hold" nodeType="after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wipe(up)">
                                      <p:cBhvr>
                                        <p:cTn id="90" dur="500"/>
                                        <p:tgtEl>
                                          <p:spTgt spid="36"/>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up)">
                                      <p:cBhvr>
                                        <p:cTn id="93" dur="500"/>
                                        <p:tgtEl>
                                          <p:spTgt spid="26"/>
                                        </p:tgtEl>
                                      </p:cBhvr>
                                    </p:animEffect>
                                  </p:childTnLst>
                                </p:cTn>
                              </p:par>
                              <p:par>
                                <p:cTn id="94" presetID="22" presetClass="entr" presetSubtype="1" fill="hold"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wipe(up)">
                                      <p:cBhvr>
                                        <p:cTn id="96" dur="500"/>
                                        <p:tgtEl>
                                          <p:spTgt spid="25"/>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fade">
                                      <p:cBhvr>
                                        <p:cTn id="101" dur="500"/>
                                        <p:tgtEl>
                                          <p:spTgt spid="5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35"/>
                                        </p:tgtEl>
                                        <p:attrNameLst>
                                          <p:attrName>style.visibility</p:attrName>
                                        </p:attrNameLst>
                                      </p:cBhvr>
                                      <p:to>
                                        <p:strVal val="visible"/>
                                      </p:to>
                                    </p:set>
                                    <p:animEffect transition="in" filter="wipe(left)">
                                      <p:cBhvr>
                                        <p:cTn id="106" dur="500"/>
                                        <p:tgtEl>
                                          <p:spTgt spid="35"/>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wipe(left)">
                                      <p:cBhvr>
                                        <p:cTn id="109" dur="500"/>
                                        <p:tgtEl>
                                          <p:spTgt spid="78"/>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wipe(left)">
                                      <p:cBhvr>
                                        <p:cTn id="112" dur="500"/>
                                        <p:tgtEl>
                                          <p:spTgt spid="41"/>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fade">
                                      <p:cBhvr>
                                        <p:cTn id="117" dur="500"/>
                                        <p:tgtEl>
                                          <p:spTgt spid="31"/>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4"/>
                                        </p:tgtEl>
                                        <p:attrNameLst>
                                          <p:attrName>style.visibility</p:attrName>
                                        </p:attrNameLst>
                                      </p:cBhvr>
                                      <p:to>
                                        <p:strVal val="visible"/>
                                      </p:to>
                                    </p:set>
                                    <p:animEffect transition="in" filter="fade">
                                      <p:cBhvr>
                                        <p:cTn id="123" dur="500"/>
                                        <p:tgtEl>
                                          <p:spTgt spid="34"/>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62"/>
                                        </p:tgtEl>
                                        <p:attrNameLst>
                                          <p:attrName>style.visibility</p:attrName>
                                        </p:attrNameLst>
                                      </p:cBhvr>
                                      <p:to>
                                        <p:strVal val="visible"/>
                                      </p:to>
                                    </p:set>
                                    <p:animEffect transition="in" filter="fade">
                                      <p:cBhvr>
                                        <p:cTn id="131" dur="500"/>
                                        <p:tgtEl>
                                          <p:spTgt spid="62"/>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9"/>
                                        </p:tgtEl>
                                        <p:attrNameLst>
                                          <p:attrName>style.visibility</p:attrName>
                                        </p:attrNameLst>
                                      </p:cBhvr>
                                      <p:to>
                                        <p:strVal val="visible"/>
                                      </p:to>
                                    </p:set>
                                    <p:animEffect transition="in" filter="fade">
                                      <p:cBhvr>
                                        <p:cTn id="134" dur="500"/>
                                        <p:tgtEl>
                                          <p:spTgt spid="39"/>
                                        </p:tgtEl>
                                      </p:cBhvr>
                                    </p:animEffect>
                                  </p:childTnLst>
                                </p:cTn>
                              </p:par>
                            </p:childTnLst>
                          </p:cTn>
                        </p:par>
                        <p:par>
                          <p:cTn id="135" fill="hold">
                            <p:stCondLst>
                              <p:cond delay="500"/>
                            </p:stCondLst>
                            <p:childTnLst>
                              <p:par>
                                <p:cTn id="136" presetID="22" presetClass="entr" presetSubtype="1" fill="hold" nodeType="afterEffect">
                                  <p:stCondLst>
                                    <p:cond delay="0"/>
                                  </p:stCondLst>
                                  <p:childTnLst>
                                    <p:set>
                                      <p:cBhvr>
                                        <p:cTn id="137" dur="1" fill="hold">
                                          <p:stCondLst>
                                            <p:cond delay="0"/>
                                          </p:stCondLst>
                                        </p:cTn>
                                        <p:tgtEl>
                                          <p:spTgt spid="38"/>
                                        </p:tgtEl>
                                        <p:attrNameLst>
                                          <p:attrName>style.visibility</p:attrName>
                                        </p:attrNameLst>
                                      </p:cBhvr>
                                      <p:to>
                                        <p:strVal val="visible"/>
                                      </p:to>
                                    </p:set>
                                    <p:animEffect transition="in" filter="wipe(up)">
                                      <p:cBhvr>
                                        <p:cTn id="138" dur="500"/>
                                        <p:tgtEl>
                                          <p:spTgt spid="38"/>
                                        </p:tgtEl>
                                      </p:cBhvr>
                                    </p:animEffect>
                                  </p:childTnLst>
                                </p:cTn>
                              </p:par>
                              <p:par>
                                <p:cTn id="139" presetID="22" presetClass="entr" presetSubtype="1" fill="hold" grpId="0" nodeType="withEffect">
                                  <p:stCondLst>
                                    <p:cond delay="0"/>
                                  </p:stCondLst>
                                  <p:childTnLst>
                                    <p:set>
                                      <p:cBhvr>
                                        <p:cTn id="140" dur="1" fill="hold">
                                          <p:stCondLst>
                                            <p:cond delay="0"/>
                                          </p:stCondLst>
                                        </p:cTn>
                                        <p:tgtEl>
                                          <p:spTgt spid="33"/>
                                        </p:tgtEl>
                                        <p:attrNameLst>
                                          <p:attrName>style.visibility</p:attrName>
                                        </p:attrNameLst>
                                      </p:cBhvr>
                                      <p:to>
                                        <p:strVal val="visible"/>
                                      </p:to>
                                    </p:set>
                                    <p:animEffect transition="in" filter="wipe(up)">
                                      <p:cBhvr>
                                        <p:cTn id="141" dur="500"/>
                                        <p:tgtEl>
                                          <p:spTgt spid="33"/>
                                        </p:tgtEl>
                                      </p:cBhvr>
                                    </p:animEffect>
                                  </p:childTnLst>
                                </p:cTn>
                              </p:par>
                              <p:par>
                                <p:cTn id="142" presetID="22" presetClass="entr" presetSubtype="1" fill="hold" nodeType="withEffect">
                                  <p:stCondLst>
                                    <p:cond delay="0"/>
                                  </p:stCondLst>
                                  <p:childTnLst>
                                    <p:set>
                                      <p:cBhvr>
                                        <p:cTn id="143" dur="1" fill="hold">
                                          <p:stCondLst>
                                            <p:cond delay="0"/>
                                          </p:stCondLst>
                                        </p:cTn>
                                        <p:tgtEl>
                                          <p:spTgt spid="32"/>
                                        </p:tgtEl>
                                        <p:attrNameLst>
                                          <p:attrName>style.visibility</p:attrName>
                                        </p:attrNameLst>
                                      </p:cBhvr>
                                      <p:to>
                                        <p:strVal val="visible"/>
                                      </p:to>
                                    </p:set>
                                    <p:animEffect transition="in" filter="wipe(up)">
                                      <p:cBhvr>
                                        <p:cTn id="144" dur="500"/>
                                        <p:tgtEl>
                                          <p:spTgt spid="32"/>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57"/>
                                        </p:tgtEl>
                                        <p:attrNameLst>
                                          <p:attrName>style.visibility</p:attrName>
                                        </p:attrNameLst>
                                      </p:cBhvr>
                                      <p:to>
                                        <p:strVal val="visible"/>
                                      </p:to>
                                    </p:set>
                                    <p:animEffect transition="in" filter="fade">
                                      <p:cBhvr>
                                        <p:cTn id="149" dur="500"/>
                                        <p:tgtEl>
                                          <p:spTgt spid="57"/>
                                        </p:tgtEl>
                                      </p:cBhvr>
                                    </p:animEffect>
                                  </p:childTnLst>
                                </p:cTn>
                              </p:par>
                            </p:childTnLst>
                          </p:cTn>
                        </p:par>
                        <p:par>
                          <p:cTn id="150" fill="hold">
                            <p:stCondLst>
                              <p:cond delay="500"/>
                            </p:stCondLst>
                            <p:childTnLst>
                              <p:par>
                                <p:cTn id="151" presetID="22" presetClass="entr" presetSubtype="8" fill="hold" nodeType="afterEffect">
                                  <p:stCondLst>
                                    <p:cond delay="0"/>
                                  </p:stCondLst>
                                  <p:childTnLst>
                                    <p:set>
                                      <p:cBhvr>
                                        <p:cTn id="152" dur="1" fill="hold">
                                          <p:stCondLst>
                                            <p:cond delay="0"/>
                                          </p:stCondLst>
                                        </p:cTn>
                                        <p:tgtEl>
                                          <p:spTgt spid="42"/>
                                        </p:tgtEl>
                                        <p:attrNameLst>
                                          <p:attrName>style.visibility</p:attrName>
                                        </p:attrNameLst>
                                      </p:cBhvr>
                                      <p:to>
                                        <p:strVal val="visible"/>
                                      </p:to>
                                    </p:set>
                                    <p:animEffect transition="in" filter="wipe(left)">
                                      <p:cBhvr>
                                        <p:cTn id="153" dur="500"/>
                                        <p:tgtEl>
                                          <p:spTgt spid="42"/>
                                        </p:tgtEl>
                                      </p:cBhvr>
                                    </p:animEffect>
                                  </p:childTnLst>
                                </p:cTn>
                              </p:par>
                            </p:childTnLst>
                          </p:cTn>
                        </p:par>
                        <p:par>
                          <p:cTn id="154" fill="hold">
                            <p:stCondLst>
                              <p:cond delay="1000"/>
                            </p:stCondLst>
                            <p:childTnLst>
                              <p:par>
                                <p:cTn id="155" presetID="10" presetClass="entr" presetSubtype="0" fill="hold" grpId="0" nodeType="afterEffect">
                                  <p:stCondLst>
                                    <p:cond delay="0"/>
                                  </p:stCondLst>
                                  <p:childTnLst>
                                    <p:set>
                                      <p:cBhvr>
                                        <p:cTn id="156" dur="1" fill="hold">
                                          <p:stCondLst>
                                            <p:cond delay="0"/>
                                          </p:stCondLst>
                                        </p:cTn>
                                        <p:tgtEl>
                                          <p:spTgt spid="44"/>
                                        </p:tgtEl>
                                        <p:attrNameLst>
                                          <p:attrName>style.visibility</p:attrName>
                                        </p:attrNameLst>
                                      </p:cBhvr>
                                      <p:to>
                                        <p:strVal val="visible"/>
                                      </p:to>
                                    </p:set>
                                    <p:animEffect transition="in" filter="fade">
                                      <p:cBhvr>
                                        <p:cTn id="157" dur="500"/>
                                        <p:tgtEl>
                                          <p:spTgt spid="44"/>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fade">
                                      <p:cBhvr>
                                        <p:cTn id="160" dur="500"/>
                                        <p:tgtEl>
                                          <p:spTgt spid="43"/>
                                        </p:tgtEl>
                                      </p:cBhvr>
                                    </p:animEffect>
                                  </p:childTnLst>
                                </p:cTn>
                              </p:par>
                            </p:childTnLst>
                          </p:cTn>
                        </p:par>
                        <p:par>
                          <p:cTn id="161" fill="hold">
                            <p:stCondLst>
                              <p:cond delay="1500"/>
                            </p:stCondLst>
                            <p:childTnLst>
                              <p:par>
                                <p:cTn id="162" presetID="22" presetClass="entr" presetSubtype="4" fill="hold" nodeType="afterEffect">
                                  <p:stCondLst>
                                    <p:cond delay="0"/>
                                  </p:stCondLst>
                                  <p:childTnLst>
                                    <p:set>
                                      <p:cBhvr>
                                        <p:cTn id="163" dur="1" fill="hold">
                                          <p:stCondLst>
                                            <p:cond delay="0"/>
                                          </p:stCondLst>
                                        </p:cTn>
                                        <p:tgtEl>
                                          <p:spTgt spid="60"/>
                                        </p:tgtEl>
                                        <p:attrNameLst>
                                          <p:attrName>style.visibility</p:attrName>
                                        </p:attrNameLst>
                                      </p:cBhvr>
                                      <p:to>
                                        <p:strVal val="visible"/>
                                      </p:to>
                                    </p:set>
                                    <p:animEffect transition="in" filter="wipe(down)">
                                      <p:cBhvr>
                                        <p:cTn id="16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P spid="27" grpId="0"/>
      <p:bldP spid="28" grpId="0" animBg="1"/>
      <p:bldP spid="30" grpId="0"/>
      <p:bldP spid="31" grpId="0" animBg="1"/>
      <p:bldP spid="33" grpId="0"/>
      <p:bldP spid="34" grpId="0"/>
      <p:bldP spid="37" grpId="0"/>
      <p:bldP spid="39" grpId="0"/>
      <p:bldP spid="40" grpId="0"/>
      <p:bldP spid="41" grpId="0"/>
      <p:bldP spid="43" grpId="0"/>
      <p:bldP spid="44" grpId="0"/>
      <p:bldP spid="47" grpId="0" animBg="1"/>
      <p:bldP spid="48" grpId="0"/>
      <p:bldP spid="49" grpId="0"/>
      <p:bldP spid="78" grpId="0"/>
      <p:bldP spid="57" grpId="0"/>
      <p:bldP spid="5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Cryptographie asymétrique : à clé publique</a:t>
            </a:r>
            <a:endParaRPr lang="fr-FR" dirty="0"/>
          </a:p>
        </p:txBody>
      </p:sp>
      <p:sp>
        <p:nvSpPr>
          <p:cNvPr id="3" name="Espace réservé du contenu 2"/>
          <p:cNvSpPr>
            <a:spLocks noGrp="1"/>
          </p:cNvSpPr>
          <p:nvPr>
            <p:ph idx="1"/>
          </p:nvPr>
        </p:nvSpPr>
        <p:spPr>
          <a:xfrm>
            <a:off x="289560" y="805752"/>
            <a:ext cx="11673840" cy="5884607"/>
          </a:xfrm>
        </p:spPr>
        <p:txBody>
          <a:bodyPr>
            <a:normAutofit fontScale="92500" lnSpcReduction="10000"/>
          </a:bodyPr>
          <a:lstStyle/>
          <a:p>
            <a:pPr lvl="0"/>
            <a:r>
              <a:rPr lang="fr-FR" sz="3600" dirty="0"/>
              <a:t>Pour établir une communication confidentielle entre Alice et Bob </a:t>
            </a:r>
            <a:r>
              <a:rPr lang="fr-FR" sz="3600" dirty="0" smtClean="0"/>
              <a:t>:</a:t>
            </a:r>
          </a:p>
          <a:p>
            <a:pPr lvl="0"/>
            <a:endParaRPr lang="fr-FR" sz="3600" dirty="0"/>
          </a:p>
          <a:p>
            <a:pPr lvl="1">
              <a:buFont typeface="Calibri" panose="020F0502020204030204" pitchFamily="34" charset="0"/>
              <a:buChar char="‐"/>
            </a:pPr>
            <a:r>
              <a:rPr lang="fr-FR" sz="3200" dirty="0" smtClean="0"/>
              <a:t>Alice génère </a:t>
            </a:r>
            <a:r>
              <a:rPr lang="fr-FR" sz="3200" dirty="0"/>
              <a:t>une paire de clés : </a:t>
            </a:r>
            <a:r>
              <a:rPr lang="fr-FR" sz="3200" dirty="0" err="1"/>
              <a:t>K</a:t>
            </a:r>
            <a:r>
              <a:rPr lang="fr-FR" sz="3200" baseline="30000" dirty="0" err="1"/>
              <a:t>A</a:t>
            </a:r>
            <a:r>
              <a:rPr lang="fr-FR" sz="3200" baseline="-25000" dirty="0" err="1"/>
              <a:t>pub</a:t>
            </a:r>
            <a:r>
              <a:rPr lang="fr-FR" sz="3200" dirty="0"/>
              <a:t>  et </a:t>
            </a:r>
            <a:r>
              <a:rPr lang="fr-FR" sz="3200" dirty="0" err="1" smtClean="0"/>
              <a:t>K</a:t>
            </a:r>
            <a:r>
              <a:rPr lang="fr-FR" sz="3200" baseline="30000" dirty="0" err="1" smtClean="0"/>
              <a:t>A</a:t>
            </a:r>
            <a:r>
              <a:rPr lang="fr-FR" sz="3200" baseline="-25000" dirty="0" err="1" smtClean="0"/>
              <a:t>priv</a:t>
            </a:r>
            <a:r>
              <a:rPr lang="fr-FR" sz="3200" dirty="0" smtClean="0"/>
              <a:t> </a:t>
            </a:r>
            <a:r>
              <a:rPr lang="fr-FR" sz="3200" dirty="0"/>
              <a:t>, et partage sa clé publique </a:t>
            </a:r>
            <a:r>
              <a:rPr lang="fr-FR" sz="3200" dirty="0" err="1" smtClean="0"/>
              <a:t>K</a:t>
            </a:r>
            <a:r>
              <a:rPr lang="fr-FR" sz="3200" baseline="30000" dirty="0" err="1" smtClean="0"/>
              <a:t>A</a:t>
            </a:r>
            <a:r>
              <a:rPr lang="fr-FR" sz="3200" baseline="-25000" dirty="0" err="1" smtClean="0"/>
              <a:t>pub</a:t>
            </a:r>
            <a:r>
              <a:rPr lang="fr-FR" sz="3200" dirty="0" smtClean="0"/>
              <a:t> </a:t>
            </a:r>
            <a:r>
              <a:rPr lang="fr-FR" sz="3200" dirty="0"/>
              <a:t>avec </a:t>
            </a:r>
            <a:r>
              <a:rPr lang="fr-FR" sz="3200" dirty="0" smtClean="0"/>
              <a:t>Bob</a:t>
            </a:r>
          </a:p>
          <a:p>
            <a:pPr lvl="1">
              <a:buFont typeface="Calibri" panose="020F0502020204030204" pitchFamily="34" charset="0"/>
              <a:buChar char="‐"/>
            </a:pPr>
            <a:endParaRPr lang="fr-FR" sz="3200" dirty="0" smtClean="0"/>
          </a:p>
          <a:p>
            <a:pPr lvl="1">
              <a:buFont typeface="Calibri" panose="020F0502020204030204" pitchFamily="34" charset="0"/>
              <a:buChar char="‐"/>
            </a:pPr>
            <a:r>
              <a:rPr lang="fr-FR" sz="3200" dirty="0" smtClean="0"/>
              <a:t>Bob génère </a:t>
            </a:r>
            <a:r>
              <a:rPr lang="fr-FR" sz="3200" dirty="0"/>
              <a:t>une paire de clés : </a:t>
            </a:r>
            <a:r>
              <a:rPr lang="fr-FR" sz="3200" dirty="0" err="1" smtClean="0"/>
              <a:t>K</a:t>
            </a:r>
            <a:r>
              <a:rPr lang="fr-FR" sz="3200" baseline="30000" dirty="0" err="1" smtClean="0"/>
              <a:t>B</a:t>
            </a:r>
            <a:r>
              <a:rPr lang="fr-FR" sz="3200" baseline="-25000" dirty="0" err="1" smtClean="0"/>
              <a:t>pub</a:t>
            </a:r>
            <a:r>
              <a:rPr lang="fr-FR" sz="3200" baseline="-25000" dirty="0" smtClean="0"/>
              <a:t> </a:t>
            </a:r>
            <a:r>
              <a:rPr lang="fr-FR" sz="3200" dirty="0" smtClean="0"/>
              <a:t>et </a:t>
            </a:r>
            <a:r>
              <a:rPr lang="fr-FR" sz="3200" dirty="0" err="1" smtClean="0"/>
              <a:t>K</a:t>
            </a:r>
            <a:r>
              <a:rPr lang="fr-FR" sz="3200" baseline="30000" dirty="0" err="1" smtClean="0"/>
              <a:t>B</a:t>
            </a:r>
            <a:r>
              <a:rPr lang="fr-FR" sz="3200" baseline="-25000" dirty="0" err="1" smtClean="0"/>
              <a:t>priv</a:t>
            </a:r>
            <a:r>
              <a:rPr lang="fr-FR" sz="3200" baseline="-25000" dirty="0" smtClean="0"/>
              <a:t> </a:t>
            </a:r>
            <a:r>
              <a:rPr lang="fr-FR" sz="3200" dirty="0" smtClean="0"/>
              <a:t>, </a:t>
            </a:r>
            <a:r>
              <a:rPr lang="fr-FR" sz="3200" dirty="0"/>
              <a:t>et partage sa clé publique </a:t>
            </a:r>
            <a:r>
              <a:rPr lang="fr-FR" sz="3200" dirty="0" err="1"/>
              <a:t>K</a:t>
            </a:r>
            <a:r>
              <a:rPr lang="fr-FR" sz="3200" baseline="30000" dirty="0" err="1"/>
              <a:t>B</a:t>
            </a:r>
            <a:r>
              <a:rPr lang="fr-FR" sz="3200" baseline="-25000" dirty="0" err="1"/>
              <a:t>pub</a:t>
            </a:r>
            <a:r>
              <a:rPr lang="fr-FR" sz="3200" dirty="0" smtClean="0"/>
              <a:t> </a:t>
            </a:r>
            <a:r>
              <a:rPr lang="fr-FR" sz="3200" dirty="0"/>
              <a:t>avec </a:t>
            </a:r>
            <a:r>
              <a:rPr lang="fr-FR" sz="3200" dirty="0" smtClean="0"/>
              <a:t>Alice</a:t>
            </a:r>
          </a:p>
          <a:p>
            <a:pPr lvl="1">
              <a:buFont typeface="Calibri" panose="020F0502020204030204" pitchFamily="34" charset="0"/>
              <a:buChar char="‐"/>
            </a:pPr>
            <a:endParaRPr lang="fr-FR" sz="3200" dirty="0"/>
          </a:p>
          <a:p>
            <a:pPr lvl="1">
              <a:buFont typeface="Calibri" panose="020F0502020204030204" pitchFamily="34" charset="0"/>
              <a:buChar char="‐"/>
            </a:pPr>
            <a:r>
              <a:rPr lang="fr-FR" sz="3200" dirty="0" smtClean="0"/>
              <a:t>Alice </a:t>
            </a:r>
            <a:r>
              <a:rPr lang="fr-FR" sz="3200" dirty="0"/>
              <a:t>chiffre les messages avec la clé publique de </a:t>
            </a:r>
            <a:r>
              <a:rPr lang="fr-FR" sz="3200" dirty="0" smtClean="0"/>
              <a:t>Bob </a:t>
            </a:r>
            <a:r>
              <a:rPr lang="fr-FR" sz="3200" dirty="0"/>
              <a:t>: </a:t>
            </a:r>
            <a:r>
              <a:rPr lang="fr-FR" sz="3200" dirty="0" err="1"/>
              <a:t>K</a:t>
            </a:r>
            <a:r>
              <a:rPr lang="fr-FR" sz="3200" baseline="30000" dirty="0" err="1"/>
              <a:t>B</a:t>
            </a:r>
            <a:r>
              <a:rPr lang="fr-FR" sz="3200" baseline="-25000" dirty="0" err="1"/>
              <a:t>pub</a:t>
            </a:r>
            <a:r>
              <a:rPr lang="fr-FR" sz="3200" baseline="-25000" dirty="0"/>
              <a:t> </a:t>
            </a:r>
            <a:r>
              <a:rPr lang="fr-FR" sz="3200" dirty="0" smtClean="0"/>
              <a:t>, </a:t>
            </a:r>
            <a:r>
              <a:rPr lang="fr-FR" sz="3200" dirty="0"/>
              <a:t>et les envoi à </a:t>
            </a:r>
            <a:r>
              <a:rPr lang="fr-FR" sz="3200" dirty="0" smtClean="0"/>
              <a:t>Bob (Bob déchiffre </a:t>
            </a:r>
            <a:r>
              <a:rPr lang="fr-FR" sz="3200" dirty="0"/>
              <a:t>ces messages avec sa clé privée </a:t>
            </a:r>
            <a:r>
              <a:rPr lang="fr-FR" sz="3200" dirty="0" err="1"/>
              <a:t>K</a:t>
            </a:r>
            <a:r>
              <a:rPr lang="fr-FR" sz="3200" baseline="30000" dirty="0" err="1"/>
              <a:t>B</a:t>
            </a:r>
            <a:r>
              <a:rPr lang="fr-FR" sz="3200" baseline="-25000" dirty="0" err="1"/>
              <a:t>priv</a:t>
            </a:r>
            <a:r>
              <a:rPr lang="fr-FR" sz="3200" dirty="0" smtClean="0"/>
              <a:t>)</a:t>
            </a:r>
          </a:p>
          <a:p>
            <a:pPr lvl="1">
              <a:buFont typeface="Calibri" panose="020F0502020204030204" pitchFamily="34" charset="0"/>
              <a:buChar char="‐"/>
            </a:pPr>
            <a:endParaRPr lang="fr-FR" sz="3200" dirty="0"/>
          </a:p>
          <a:p>
            <a:pPr lvl="1">
              <a:buFont typeface="Calibri" panose="020F0502020204030204" pitchFamily="34" charset="0"/>
              <a:buChar char="‐"/>
            </a:pPr>
            <a:r>
              <a:rPr lang="fr-FR" sz="3200" dirty="0" smtClean="0"/>
              <a:t>Bob chiffre </a:t>
            </a:r>
            <a:r>
              <a:rPr lang="fr-FR" sz="3200" dirty="0"/>
              <a:t>les messages avec la clé publique de </a:t>
            </a:r>
            <a:r>
              <a:rPr lang="fr-FR" sz="3200" dirty="0" err="1" smtClean="0"/>
              <a:t>Alic</a:t>
            </a:r>
            <a:r>
              <a:rPr lang="fr-FR" sz="3200" dirty="0" smtClean="0"/>
              <a:t> </a:t>
            </a:r>
            <a:r>
              <a:rPr lang="fr-FR" sz="3200" dirty="0"/>
              <a:t>: </a:t>
            </a:r>
            <a:r>
              <a:rPr lang="fr-FR" sz="3200" dirty="0" err="1" smtClean="0"/>
              <a:t>K</a:t>
            </a:r>
            <a:r>
              <a:rPr lang="fr-FR" sz="3200" baseline="30000" dirty="0" err="1" smtClean="0"/>
              <a:t>A</a:t>
            </a:r>
            <a:r>
              <a:rPr lang="fr-FR" sz="3200" baseline="-25000" dirty="0" err="1" smtClean="0"/>
              <a:t>pub</a:t>
            </a:r>
            <a:r>
              <a:rPr lang="fr-FR" sz="3200" dirty="0" smtClean="0"/>
              <a:t>, </a:t>
            </a:r>
            <a:r>
              <a:rPr lang="fr-FR" sz="3200" dirty="0"/>
              <a:t>et les envoi </a:t>
            </a:r>
            <a:r>
              <a:rPr lang="fr-FR" sz="3200" dirty="0" smtClean="0"/>
              <a:t>à Alice (Alice </a:t>
            </a:r>
            <a:r>
              <a:rPr lang="fr-FR" sz="3200" dirty="0"/>
              <a:t>déchiffre ces messages avec sa clé privée </a:t>
            </a:r>
            <a:r>
              <a:rPr lang="fr-FR" sz="3200" dirty="0" err="1" smtClean="0"/>
              <a:t>K</a:t>
            </a:r>
            <a:r>
              <a:rPr lang="fr-FR" sz="3200" baseline="30000" dirty="0" err="1" smtClean="0"/>
              <a:t>A</a:t>
            </a:r>
            <a:r>
              <a:rPr lang="fr-FR" sz="3200" baseline="-25000" dirty="0" err="1" smtClean="0"/>
              <a:t>priv</a:t>
            </a:r>
            <a:r>
              <a:rPr lang="fr-FR" sz="3200" dirty="0" smtClean="0"/>
              <a:t>)</a:t>
            </a:r>
            <a:endParaRPr lang="fr-FR" sz="3200" dirty="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53</a:t>
            </a:fld>
            <a:endParaRPr lang="fr-FR"/>
          </a:p>
        </p:txBody>
      </p:sp>
    </p:spTree>
    <p:extLst>
      <p:ext uri="{BB962C8B-B14F-4D97-AF65-F5344CB8AC3E}">
        <p14:creationId xmlns:p14="http://schemas.microsoft.com/office/powerpoint/2010/main" val="28831513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888980" cy="805753"/>
          </a:xfrm>
        </p:spPr>
        <p:txBody>
          <a:bodyPr>
            <a:normAutofit fontScale="90000"/>
          </a:bodyPr>
          <a:lstStyle/>
          <a:p>
            <a:r>
              <a:rPr lang="fr-FR" dirty="0" smtClean="0"/>
              <a:t>Cryptographie asymétrique : Principe algorithmique</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pPr lvl="0"/>
            <a:r>
              <a:rPr lang="fr-FR" dirty="0"/>
              <a:t>Caractéristiques </a:t>
            </a:r>
            <a:r>
              <a:rPr lang="fr-FR" dirty="0" smtClean="0"/>
              <a:t>:</a:t>
            </a:r>
          </a:p>
          <a:p>
            <a:pPr lvl="0"/>
            <a:endParaRPr lang="fr-FR" dirty="0" smtClean="0"/>
          </a:p>
          <a:p>
            <a:pPr lvl="0"/>
            <a:r>
              <a:rPr lang="fr-FR" dirty="0" smtClean="0"/>
              <a:t>L’algorithme </a:t>
            </a:r>
            <a:r>
              <a:rPr lang="fr-FR" dirty="0"/>
              <a:t>de cryptographie asymétrique le plus connu est le RSA</a:t>
            </a:r>
            <a:r>
              <a:rPr lang="fr-FR" dirty="0" smtClean="0"/>
              <a:t>, </a:t>
            </a:r>
          </a:p>
          <a:p>
            <a:pPr lvl="0"/>
            <a:endParaRPr lang="fr-FR" dirty="0" smtClean="0"/>
          </a:p>
          <a:p>
            <a:pPr lvl="0"/>
            <a:r>
              <a:rPr lang="fr-FR" dirty="0" smtClean="0"/>
              <a:t>Le </a:t>
            </a:r>
            <a:r>
              <a:rPr lang="fr-FR" dirty="0"/>
              <a:t>principe de ce genre d’algorithme est qu’il s’agit d’une </a:t>
            </a:r>
            <a:r>
              <a:rPr lang="fr-FR" dirty="0" smtClean="0"/>
              <a:t>fonction unidirectionnelle </a:t>
            </a:r>
            <a:r>
              <a:rPr lang="fr-FR" dirty="0"/>
              <a:t>à trappe</a:t>
            </a:r>
            <a:r>
              <a:rPr lang="fr-FR" dirty="0" smtClean="0"/>
              <a:t>. </a:t>
            </a:r>
          </a:p>
          <a:p>
            <a:pPr lvl="0"/>
            <a:endParaRPr lang="fr-FR" dirty="0" smtClean="0"/>
          </a:p>
          <a:p>
            <a:pPr lvl="1"/>
            <a:r>
              <a:rPr lang="fr-FR" dirty="0" smtClean="0"/>
              <a:t>Une </a:t>
            </a:r>
            <a:r>
              <a:rPr lang="fr-FR" dirty="0"/>
              <a:t>telle fonction à la particularité d’être facile à calculer dans un sens</a:t>
            </a:r>
            <a:r>
              <a:rPr lang="fr-FR" dirty="0" smtClean="0"/>
              <a:t>, mais </a:t>
            </a:r>
            <a:r>
              <a:rPr lang="fr-FR" dirty="0"/>
              <a:t>difficile voire impossible dans le sens inverse</a:t>
            </a:r>
            <a:r>
              <a:rPr lang="fr-FR" dirty="0" smtClean="0"/>
              <a:t>. </a:t>
            </a:r>
          </a:p>
          <a:p>
            <a:pPr lvl="1"/>
            <a:endParaRPr lang="fr-FR" dirty="0" smtClean="0"/>
          </a:p>
          <a:p>
            <a:pPr lvl="1"/>
            <a:r>
              <a:rPr lang="fr-FR" dirty="0" smtClean="0"/>
              <a:t>La </a:t>
            </a:r>
            <a:r>
              <a:rPr lang="fr-FR" dirty="0"/>
              <a:t>seule manière de pouvoir réaliser le calcul inverse est de connaître une</a:t>
            </a:r>
            <a:br>
              <a:rPr lang="fr-FR" dirty="0"/>
            </a:br>
            <a:r>
              <a:rPr lang="fr-FR" dirty="0"/>
              <a:t>trappe (</a:t>
            </a:r>
            <a:r>
              <a:rPr lang="fr-FR" dirty="0" err="1"/>
              <a:t>i.e</a:t>
            </a:r>
            <a:r>
              <a:rPr lang="fr-FR" dirty="0"/>
              <a:t> la clé de déchiffrement) </a:t>
            </a:r>
            <a:br>
              <a:rPr lang="fr-FR" dirty="0"/>
            </a:br>
            <a:endParaRPr lang="fr-FR" dirty="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54</a:t>
            </a:fld>
            <a:endParaRPr lang="fr-FR"/>
          </a:p>
        </p:txBody>
      </p:sp>
    </p:spTree>
    <p:extLst>
      <p:ext uri="{BB962C8B-B14F-4D97-AF65-F5344CB8AC3E}">
        <p14:creationId xmlns:p14="http://schemas.microsoft.com/office/powerpoint/2010/main" val="15825039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Cryptographie asymétrique : RSA</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pPr lvl="0"/>
            <a:endParaRPr lang="fr-FR" sz="3200" dirty="0"/>
          </a:p>
          <a:p>
            <a:pPr lvl="0"/>
            <a:endParaRPr lang="fr-FR" sz="3200" dirty="0" smtClean="0"/>
          </a:p>
          <a:p>
            <a:pPr lvl="0"/>
            <a:r>
              <a:rPr lang="fr-FR" sz="3200" dirty="0" smtClean="0"/>
              <a:t>En </a:t>
            </a:r>
            <a:r>
              <a:rPr lang="fr-FR" sz="3200" dirty="0"/>
              <a:t>1977, proposition de l’algorithme RSA par </a:t>
            </a:r>
            <a:r>
              <a:rPr lang="fr-FR" sz="3200" b="1" dirty="0" err="1"/>
              <a:t>R</a:t>
            </a:r>
            <a:r>
              <a:rPr lang="fr-FR" sz="3200" dirty="0" err="1"/>
              <a:t>ivest</a:t>
            </a:r>
            <a:r>
              <a:rPr lang="fr-FR" sz="3200" dirty="0"/>
              <a:t>, </a:t>
            </a:r>
            <a:r>
              <a:rPr lang="fr-FR" sz="3200" b="1" dirty="0"/>
              <a:t>S</a:t>
            </a:r>
            <a:r>
              <a:rPr lang="fr-FR" sz="3200" dirty="0"/>
              <a:t>hamir et </a:t>
            </a:r>
            <a:r>
              <a:rPr lang="fr-FR" sz="3200" b="1" dirty="0" err="1" smtClean="0"/>
              <a:t>A</a:t>
            </a:r>
            <a:r>
              <a:rPr lang="fr-FR" sz="3200" dirty="0" err="1" smtClean="0"/>
              <a:t>dleman</a:t>
            </a:r>
            <a:endParaRPr lang="fr-FR" sz="3200" dirty="0" smtClean="0"/>
          </a:p>
          <a:p>
            <a:pPr lvl="0"/>
            <a:endParaRPr lang="fr-FR" sz="3200" dirty="0" smtClean="0"/>
          </a:p>
          <a:p>
            <a:pPr lvl="0"/>
            <a:r>
              <a:rPr lang="fr-FR" sz="3200" dirty="0" smtClean="0"/>
              <a:t>RSA est probablement </a:t>
            </a:r>
            <a:r>
              <a:rPr lang="fr-FR" sz="3200" dirty="0"/>
              <a:t>l’algorithme de cryptage à clé publique le plus utilisé au monde</a:t>
            </a:r>
            <a:endParaRPr lang="fr-FR" sz="3200" dirty="0" smtClean="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55</a:t>
            </a:fld>
            <a:endParaRPr lang="fr-FR"/>
          </a:p>
        </p:txBody>
      </p:sp>
    </p:spTree>
    <p:extLst>
      <p:ext uri="{BB962C8B-B14F-4D97-AF65-F5344CB8AC3E}">
        <p14:creationId xmlns:p14="http://schemas.microsoft.com/office/powerpoint/2010/main" val="34933689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Principe : Fonction </a:t>
            </a:r>
            <a:r>
              <a:rPr lang="fr-FR" dirty="0"/>
              <a:t>à sens unique [à trappe] </a:t>
            </a:r>
          </a:p>
        </p:txBody>
      </p:sp>
      <p:sp>
        <p:nvSpPr>
          <p:cNvPr id="3" name="Espace réservé du contenu 2"/>
          <p:cNvSpPr>
            <a:spLocks noGrp="1"/>
          </p:cNvSpPr>
          <p:nvPr>
            <p:ph idx="1"/>
          </p:nvPr>
        </p:nvSpPr>
        <p:spPr/>
        <p:txBody>
          <a:bodyPr>
            <a:normAutofit/>
          </a:bodyPr>
          <a:lstStyle/>
          <a:p>
            <a:r>
              <a:rPr lang="fr-FR" dirty="0"/>
              <a:t>Fonction à sens unique : f : x </a:t>
            </a:r>
            <a:r>
              <a:rPr lang="fr-FR" dirty="0" smtClean="0"/>
              <a:t>→ </a:t>
            </a:r>
            <a:r>
              <a:rPr lang="fr-FR" dirty="0"/>
              <a:t>y = f (x)</a:t>
            </a:r>
          </a:p>
          <a:p>
            <a:pPr lvl="1"/>
            <a:r>
              <a:rPr lang="fr-FR" dirty="0" smtClean="0"/>
              <a:t>étant </a:t>
            </a:r>
            <a:r>
              <a:rPr lang="fr-FR" dirty="0"/>
              <a:t>donné x, calculer y est </a:t>
            </a:r>
            <a:r>
              <a:rPr lang="fr-FR" dirty="0">
                <a:solidFill>
                  <a:schemeClr val="accent2">
                    <a:lumMod val="75000"/>
                  </a:schemeClr>
                </a:solidFill>
              </a:rPr>
              <a:t>simple</a:t>
            </a:r>
          </a:p>
          <a:p>
            <a:pPr lvl="1"/>
            <a:r>
              <a:rPr lang="fr-FR" dirty="0" smtClean="0"/>
              <a:t>étant </a:t>
            </a:r>
            <a:r>
              <a:rPr lang="fr-FR" dirty="0"/>
              <a:t>donné y, calculer x est </a:t>
            </a:r>
            <a:r>
              <a:rPr lang="fr-FR" dirty="0">
                <a:solidFill>
                  <a:schemeClr val="accent2">
                    <a:lumMod val="75000"/>
                  </a:schemeClr>
                </a:solidFill>
              </a:rPr>
              <a:t>très difficile</a:t>
            </a:r>
          </a:p>
          <a:p>
            <a:r>
              <a:rPr lang="fr-FR" dirty="0"/>
              <a:t>Fonction à sens unique à trappe : f : x </a:t>
            </a:r>
            <a:r>
              <a:rPr lang="fr-FR" dirty="0" smtClean="0"/>
              <a:t>→ </a:t>
            </a:r>
            <a:r>
              <a:rPr lang="fr-FR" dirty="0"/>
              <a:t>y = f (x)</a:t>
            </a:r>
          </a:p>
          <a:p>
            <a:pPr lvl="1"/>
            <a:r>
              <a:rPr lang="fr-FR" dirty="0" smtClean="0"/>
              <a:t>étant </a:t>
            </a:r>
            <a:r>
              <a:rPr lang="fr-FR" dirty="0"/>
              <a:t>donné x, calculer y est </a:t>
            </a:r>
            <a:r>
              <a:rPr lang="fr-FR" dirty="0">
                <a:solidFill>
                  <a:schemeClr val="accent2">
                    <a:lumMod val="75000"/>
                  </a:schemeClr>
                </a:solidFill>
              </a:rPr>
              <a:t>simple</a:t>
            </a:r>
          </a:p>
          <a:p>
            <a:pPr lvl="1"/>
            <a:r>
              <a:rPr lang="fr-FR" dirty="0" smtClean="0"/>
              <a:t>étant </a:t>
            </a:r>
            <a:r>
              <a:rPr lang="fr-FR" dirty="0"/>
              <a:t>donné y, calculer x est </a:t>
            </a:r>
            <a:r>
              <a:rPr lang="fr-FR" dirty="0">
                <a:solidFill>
                  <a:schemeClr val="accent2">
                    <a:lumMod val="75000"/>
                  </a:schemeClr>
                </a:solidFill>
              </a:rPr>
              <a:t>très difficile</a:t>
            </a:r>
          </a:p>
          <a:p>
            <a:pPr lvl="1"/>
            <a:r>
              <a:rPr lang="fr-FR" dirty="0" smtClean="0">
                <a:solidFill>
                  <a:schemeClr val="accent2">
                    <a:lumMod val="75000"/>
                  </a:schemeClr>
                </a:solidFill>
              </a:rPr>
              <a:t>étant </a:t>
            </a:r>
            <a:r>
              <a:rPr lang="fr-FR" dirty="0">
                <a:solidFill>
                  <a:schemeClr val="accent2">
                    <a:lumMod val="75000"/>
                  </a:schemeClr>
                </a:solidFill>
              </a:rPr>
              <a:t>donnés une information (secrète) </a:t>
            </a:r>
            <a:r>
              <a:rPr lang="fr-FR" dirty="0"/>
              <a:t>et y, calculer x </a:t>
            </a:r>
            <a:r>
              <a:rPr lang="fr-FR" dirty="0" smtClean="0">
                <a:solidFill>
                  <a:schemeClr val="accent2">
                    <a:lumMod val="75000"/>
                  </a:schemeClr>
                </a:solidFill>
              </a:rPr>
              <a:t>est simple</a:t>
            </a:r>
            <a:endParaRPr lang="fr-FR" dirty="0">
              <a:solidFill>
                <a:schemeClr val="accent2">
                  <a:lumMod val="75000"/>
                </a:schemeClr>
              </a:solidFill>
            </a:endParaRPr>
          </a:p>
          <a:p>
            <a:r>
              <a:rPr lang="fr-FR" dirty="0"/>
              <a:t>Exemple : p et q premiers, calculer n = </a:t>
            </a:r>
            <a:r>
              <a:rPr lang="fr-FR" dirty="0" err="1" smtClean="0"/>
              <a:t>p.q</a:t>
            </a:r>
            <a:r>
              <a:rPr lang="fr-FR" dirty="0" smtClean="0"/>
              <a:t> </a:t>
            </a:r>
            <a:r>
              <a:rPr lang="fr-FR" dirty="0"/>
              <a:t>est simple mais trouver (p, q</a:t>
            </a:r>
            <a:r>
              <a:rPr lang="fr-FR" dirty="0" smtClean="0"/>
              <a:t>) à </a:t>
            </a:r>
            <a:r>
              <a:rPr lang="fr-FR" dirty="0"/>
              <a:t>partir seulement de n est très difficile</a:t>
            </a: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56</a:t>
            </a:fld>
            <a:endParaRPr lang="fr-FR"/>
          </a:p>
        </p:txBody>
      </p:sp>
    </p:spTree>
    <p:extLst>
      <p:ext uri="{BB962C8B-B14F-4D97-AF65-F5344CB8AC3E}">
        <p14:creationId xmlns:p14="http://schemas.microsoft.com/office/powerpoint/2010/main" val="10837455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RSA : Factorisation des nombres premiers</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r>
              <a:rPr lang="fr-FR" dirty="0" smtClean="0"/>
              <a:t>D’ou vient la puissance de RSA ?</a:t>
            </a:r>
          </a:p>
          <a:p>
            <a:endParaRPr lang="fr-FR" dirty="0"/>
          </a:p>
          <a:p>
            <a:r>
              <a:rPr lang="fr-FR" b="1" dirty="0" smtClean="0"/>
              <a:t>Complexité de la factorisation : </a:t>
            </a:r>
            <a:r>
              <a:rPr lang="fr-FR" b="1" dirty="0"/>
              <a:t/>
            </a:r>
            <a:br>
              <a:rPr lang="fr-FR" b="1" dirty="0"/>
            </a:br>
            <a:endParaRPr lang="fr-FR" b="1" dirty="0" smtClean="0"/>
          </a:p>
          <a:p>
            <a:pPr lvl="1"/>
            <a:r>
              <a:rPr lang="fr-FR" dirty="0" smtClean="0"/>
              <a:t>7 x 11 = 77 </a:t>
            </a:r>
          </a:p>
          <a:p>
            <a:pPr lvl="1"/>
            <a:r>
              <a:rPr lang="fr-FR" dirty="0" smtClean="0"/>
              <a:t>77 c’est la factorisation de quel nombres premiers ?</a:t>
            </a:r>
          </a:p>
          <a:p>
            <a:pPr lvl="1"/>
            <a:r>
              <a:rPr lang="fr-FR" dirty="0" smtClean="0"/>
              <a:t>Factoriser : 8051</a:t>
            </a:r>
          </a:p>
          <a:p>
            <a:pPr lvl="1"/>
            <a:r>
              <a:rPr lang="fr-FR" dirty="0" smtClean="0"/>
              <a:t>Calculer 83 x 97</a:t>
            </a:r>
          </a:p>
          <a:p>
            <a:pPr lvl="1"/>
            <a:r>
              <a:rPr lang="fr-FR" dirty="0" smtClean="0"/>
              <a:t>Calculer p x q est beaucoup plus simple que de factoriser n = p x q</a:t>
            </a:r>
          </a:p>
          <a:p>
            <a:pPr lvl="1"/>
            <a:endParaRPr lang="fr-FR" dirty="0" smtClean="0"/>
          </a:p>
          <a:p>
            <a:endParaRPr lang="fr-FR" b="1" dirty="0" smtClean="0"/>
          </a:p>
          <a:p>
            <a:r>
              <a:rPr lang="fr-FR" b="1" dirty="0" smtClean="0"/>
              <a:t>RSA utilise de très grand nombre : minimum p et q de 1024 bit .</a:t>
            </a:r>
          </a:p>
        </p:txBody>
      </p:sp>
      <p:sp>
        <p:nvSpPr>
          <p:cNvPr id="7" name="Rectangle à coins arrondis 6"/>
          <p:cNvSpPr/>
          <p:nvPr/>
        </p:nvSpPr>
        <p:spPr>
          <a:xfrm>
            <a:off x="513806" y="2529296"/>
            <a:ext cx="9165771" cy="2198914"/>
          </a:xfrm>
          <a:prstGeom prst="round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57</a:t>
            </a:fld>
            <a:endParaRPr lang="fr-FR"/>
          </a:p>
        </p:txBody>
      </p:sp>
    </p:spTree>
    <p:extLst>
      <p:ext uri="{BB962C8B-B14F-4D97-AF65-F5344CB8AC3E}">
        <p14:creationId xmlns:p14="http://schemas.microsoft.com/office/powerpoint/2010/main" val="15503516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RSA : Déroulement</a:t>
            </a:r>
            <a:endParaRPr lang="fr-FR" dirty="0"/>
          </a:p>
        </p:txBody>
      </p:sp>
      <p:sp>
        <p:nvSpPr>
          <p:cNvPr id="3" name="Espace réservé du contenu 2"/>
          <p:cNvSpPr>
            <a:spLocks noGrp="1"/>
          </p:cNvSpPr>
          <p:nvPr>
            <p:ph idx="1"/>
          </p:nvPr>
        </p:nvSpPr>
        <p:spPr>
          <a:xfrm>
            <a:off x="289560" y="805752"/>
            <a:ext cx="11673840" cy="5884607"/>
          </a:xfrm>
        </p:spPr>
        <p:txBody>
          <a:bodyPr>
            <a:normAutofit lnSpcReduction="10000"/>
          </a:bodyPr>
          <a:lstStyle/>
          <a:p>
            <a:pPr lvl="0"/>
            <a:r>
              <a:rPr lang="fr-FR" sz="3200" dirty="0" smtClean="0"/>
              <a:t>Génération des clés : </a:t>
            </a:r>
          </a:p>
          <a:p>
            <a:pPr lvl="1"/>
            <a:r>
              <a:rPr lang="fr-FR" dirty="0" smtClean="0"/>
              <a:t>Sélectionner </a:t>
            </a:r>
            <a:r>
              <a:rPr lang="fr-FR" dirty="0"/>
              <a:t>deux entiers premiers : </a:t>
            </a:r>
            <a:r>
              <a:rPr lang="fr-FR" b="1" i="1" dirty="0"/>
              <a:t>p</a:t>
            </a:r>
            <a:r>
              <a:rPr lang="fr-FR" dirty="0"/>
              <a:t> et </a:t>
            </a:r>
            <a:r>
              <a:rPr lang="fr-FR" b="1" i="1" dirty="0" smtClean="0"/>
              <a:t>q</a:t>
            </a:r>
          </a:p>
          <a:p>
            <a:pPr lvl="1"/>
            <a:r>
              <a:rPr lang="pt-BR" dirty="0" smtClean="0"/>
              <a:t>Calculer </a:t>
            </a:r>
            <a:r>
              <a:rPr lang="pt-BR" b="1" i="1" dirty="0" smtClean="0"/>
              <a:t>n = p x q</a:t>
            </a:r>
            <a:r>
              <a:rPr lang="pt-BR" dirty="0" smtClean="0"/>
              <a:t>, et </a:t>
            </a:r>
            <a:r>
              <a:rPr lang="fr-FR" b="1" i="1" dirty="0" smtClean="0"/>
              <a:t>ø</a:t>
            </a:r>
            <a:r>
              <a:rPr lang="pt-BR" b="1" i="1" dirty="0" smtClean="0"/>
              <a:t>(n) = (p − 1) x (q − 1)</a:t>
            </a:r>
          </a:p>
          <a:p>
            <a:pPr lvl="1"/>
            <a:r>
              <a:rPr lang="fr-FR" dirty="0"/>
              <a:t>Sélectionner </a:t>
            </a:r>
            <a:r>
              <a:rPr lang="fr-FR" b="1" i="1" dirty="0" smtClean="0"/>
              <a:t>e</a:t>
            </a:r>
            <a:r>
              <a:rPr lang="fr-FR" dirty="0" smtClean="0"/>
              <a:t> tel que  </a:t>
            </a:r>
            <a:r>
              <a:rPr lang="fr-FR" b="1" i="1" dirty="0"/>
              <a:t>1 &lt; e &lt; </a:t>
            </a:r>
            <a:r>
              <a:rPr lang="fr-FR" b="1" i="1" dirty="0" smtClean="0"/>
              <a:t>ø(n</a:t>
            </a:r>
            <a:r>
              <a:rPr lang="fr-FR" b="1" i="1" dirty="0"/>
              <a:t>)</a:t>
            </a:r>
            <a:r>
              <a:rPr lang="fr-FR" dirty="0"/>
              <a:t>, tel que </a:t>
            </a:r>
            <a:r>
              <a:rPr lang="fr-FR" b="1" i="1" dirty="0" smtClean="0"/>
              <a:t>e</a:t>
            </a:r>
            <a:r>
              <a:rPr lang="fr-FR" dirty="0" smtClean="0"/>
              <a:t> </a:t>
            </a:r>
            <a:r>
              <a:rPr lang="fr-FR" dirty="0"/>
              <a:t>est </a:t>
            </a:r>
            <a:r>
              <a:rPr lang="fr-FR" dirty="0" err="1" smtClean="0"/>
              <a:t>premié</a:t>
            </a:r>
            <a:r>
              <a:rPr lang="fr-FR" dirty="0" smtClean="0"/>
              <a:t> </a:t>
            </a:r>
            <a:r>
              <a:rPr lang="fr-FR" dirty="0"/>
              <a:t>par rapport à </a:t>
            </a:r>
            <a:r>
              <a:rPr lang="fr-FR" b="1" i="1" dirty="0"/>
              <a:t>ø(n)</a:t>
            </a:r>
            <a:r>
              <a:rPr lang="fr-FR" dirty="0"/>
              <a:t> : </a:t>
            </a:r>
            <a:r>
              <a:rPr lang="fr-FR" dirty="0" smtClean="0"/>
              <a:t/>
            </a:r>
            <a:br>
              <a:rPr lang="fr-FR" dirty="0" smtClean="0"/>
            </a:br>
            <a:r>
              <a:rPr lang="fr-FR" b="1" i="1" dirty="0"/>
              <a:t>pgcd(ø(n), e) = 1</a:t>
            </a:r>
          </a:p>
          <a:p>
            <a:pPr lvl="1"/>
            <a:r>
              <a:rPr lang="fr-FR" dirty="0" smtClean="0"/>
              <a:t>Calculer </a:t>
            </a:r>
            <a:r>
              <a:rPr lang="fr-FR" b="1" dirty="0"/>
              <a:t>d</a:t>
            </a:r>
            <a:r>
              <a:rPr lang="fr-FR" dirty="0"/>
              <a:t>, tel que : </a:t>
            </a:r>
            <a:r>
              <a:rPr lang="fr-FR" b="1" i="1" dirty="0" err="1"/>
              <a:t>d.e</a:t>
            </a:r>
            <a:r>
              <a:rPr lang="fr-FR" b="1" i="1" dirty="0"/>
              <a:t> </a:t>
            </a:r>
            <a:r>
              <a:rPr lang="fr-FR" b="1" i="1" dirty="0" smtClean="0"/>
              <a:t>≡ 1 </a:t>
            </a:r>
            <a:r>
              <a:rPr lang="fr-FR" b="1" i="1" dirty="0" err="1"/>
              <a:t>mod</a:t>
            </a:r>
            <a:r>
              <a:rPr lang="fr-FR" b="1" i="1" dirty="0"/>
              <a:t> </a:t>
            </a:r>
            <a:r>
              <a:rPr lang="fr-FR" b="1" dirty="0" smtClean="0"/>
              <a:t>ø</a:t>
            </a:r>
            <a:r>
              <a:rPr lang="fr-FR" b="1" i="1" dirty="0" smtClean="0"/>
              <a:t>(n</a:t>
            </a:r>
            <a:r>
              <a:rPr lang="fr-FR" b="1" i="1" dirty="0"/>
              <a:t>)</a:t>
            </a:r>
            <a:r>
              <a:rPr lang="fr-FR" dirty="0"/>
              <a:t>. En d’autre terme : </a:t>
            </a:r>
            <a:r>
              <a:rPr lang="fr-FR" dirty="0" smtClean="0"/>
              <a:t/>
            </a:r>
            <a:br>
              <a:rPr lang="fr-FR" dirty="0" smtClean="0"/>
            </a:br>
            <a:r>
              <a:rPr lang="fr-FR" b="1" i="1" dirty="0" err="1" smtClean="0"/>
              <a:t>d.e</a:t>
            </a:r>
            <a:r>
              <a:rPr lang="fr-FR" b="1" i="1" dirty="0" smtClean="0"/>
              <a:t> </a:t>
            </a:r>
            <a:r>
              <a:rPr lang="fr-FR" b="1" i="1" dirty="0" err="1"/>
              <a:t>mod</a:t>
            </a:r>
            <a:r>
              <a:rPr lang="fr-FR" b="1" i="1" dirty="0"/>
              <a:t> </a:t>
            </a:r>
            <a:r>
              <a:rPr lang="fr-FR" b="1" i="1" dirty="0" smtClean="0"/>
              <a:t>ø(n)</a:t>
            </a:r>
            <a:r>
              <a:rPr lang="fr-FR" dirty="0" smtClean="0"/>
              <a:t> </a:t>
            </a:r>
            <a:r>
              <a:rPr lang="fr-FR" b="1" i="1" dirty="0" smtClean="0"/>
              <a:t>= 1</a:t>
            </a:r>
          </a:p>
          <a:p>
            <a:endParaRPr lang="fr-FR" dirty="0" smtClean="0"/>
          </a:p>
          <a:p>
            <a:r>
              <a:rPr lang="fr-FR" dirty="0" smtClean="0"/>
              <a:t>Les clés RSA : </a:t>
            </a:r>
          </a:p>
          <a:p>
            <a:pPr lvl="1"/>
            <a:r>
              <a:rPr lang="fr-FR" dirty="0" smtClean="0"/>
              <a:t>Clé publique : </a:t>
            </a:r>
            <a:r>
              <a:rPr lang="fr-FR" dirty="0" err="1" smtClean="0"/>
              <a:t>K</a:t>
            </a:r>
            <a:r>
              <a:rPr lang="fr-FR" baseline="-25000" dirty="0" err="1" smtClean="0"/>
              <a:t>pub</a:t>
            </a:r>
            <a:r>
              <a:rPr lang="fr-FR" dirty="0" smtClean="0"/>
              <a:t>= {e, n}</a:t>
            </a:r>
          </a:p>
          <a:p>
            <a:pPr lvl="1"/>
            <a:r>
              <a:rPr lang="fr-FR" dirty="0"/>
              <a:t>Clé </a:t>
            </a:r>
            <a:r>
              <a:rPr lang="fr-FR" dirty="0" smtClean="0"/>
              <a:t>privée </a:t>
            </a:r>
            <a:r>
              <a:rPr lang="fr-FR" dirty="0"/>
              <a:t>: </a:t>
            </a:r>
            <a:r>
              <a:rPr lang="fr-FR" dirty="0" err="1" smtClean="0"/>
              <a:t>K</a:t>
            </a:r>
            <a:r>
              <a:rPr lang="fr-FR" baseline="-25000" dirty="0" err="1" smtClean="0"/>
              <a:t>priv</a:t>
            </a:r>
            <a:r>
              <a:rPr lang="fr-FR" dirty="0" smtClean="0"/>
              <a:t>= {d, </a:t>
            </a:r>
            <a:r>
              <a:rPr lang="fr-FR" dirty="0"/>
              <a:t>n</a:t>
            </a:r>
            <a:r>
              <a:rPr lang="fr-FR" dirty="0" smtClean="0"/>
              <a:t>}</a:t>
            </a:r>
            <a:endParaRPr lang="fr-FR" dirty="0"/>
          </a:p>
          <a:p>
            <a:r>
              <a:rPr lang="fr-FR" dirty="0" smtClean="0"/>
              <a:t>Fonction de chiffrement avec (M &lt; n) : </a:t>
            </a:r>
            <a:r>
              <a:rPr lang="fr-FR" b="1" dirty="0" err="1" smtClean="0"/>
              <a:t>E</a:t>
            </a:r>
            <a:r>
              <a:rPr lang="fr-FR" b="1" baseline="-25000" dirty="0" err="1" smtClean="0"/>
              <a:t>Kpub</a:t>
            </a:r>
            <a:r>
              <a:rPr lang="fr-FR" b="1" dirty="0" smtClean="0"/>
              <a:t>(M) = M</a:t>
            </a:r>
            <a:r>
              <a:rPr lang="fr-FR" b="1" baseline="30000" dirty="0" smtClean="0"/>
              <a:t>e </a:t>
            </a:r>
            <a:r>
              <a:rPr lang="fr-FR" b="1" dirty="0" err="1" smtClean="0"/>
              <a:t>mod</a:t>
            </a:r>
            <a:r>
              <a:rPr lang="fr-FR" b="1" dirty="0" smtClean="0"/>
              <a:t> n = c</a:t>
            </a:r>
          </a:p>
          <a:p>
            <a:endParaRPr lang="fr-FR" dirty="0" smtClean="0"/>
          </a:p>
          <a:p>
            <a:r>
              <a:rPr lang="fr-FR" dirty="0" smtClean="0"/>
              <a:t>Fonction </a:t>
            </a:r>
            <a:r>
              <a:rPr lang="fr-FR" dirty="0"/>
              <a:t>de </a:t>
            </a:r>
            <a:r>
              <a:rPr lang="fr-FR" dirty="0" smtClean="0"/>
              <a:t>déchiffrement </a:t>
            </a:r>
            <a:r>
              <a:rPr lang="fr-FR" dirty="0"/>
              <a:t>: </a:t>
            </a:r>
            <a:r>
              <a:rPr lang="fr-FR" b="1" dirty="0" err="1"/>
              <a:t>D</a:t>
            </a:r>
            <a:r>
              <a:rPr lang="fr-FR" b="1" baseline="-25000" dirty="0" err="1" smtClean="0"/>
              <a:t>Kpriv</a:t>
            </a:r>
            <a:r>
              <a:rPr lang="fr-FR" b="1" dirty="0" smtClean="0"/>
              <a:t>(c) </a:t>
            </a:r>
            <a:r>
              <a:rPr lang="fr-FR" b="1" dirty="0"/>
              <a:t>= </a:t>
            </a:r>
            <a:r>
              <a:rPr lang="fr-FR" b="1" dirty="0" smtClean="0"/>
              <a:t>c</a:t>
            </a:r>
            <a:r>
              <a:rPr lang="fr-FR" b="1" baseline="30000" dirty="0"/>
              <a:t>d</a:t>
            </a:r>
            <a:r>
              <a:rPr lang="fr-FR" b="1" baseline="30000" dirty="0" smtClean="0"/>
              <a:t> </a:t>
            </a:r>
            <a:r>
              <a:rPr lang="fr-FR" b="1" dirty="0" err="1"/>
              <a:t>mod</a:t>
            </a:r>
            <a:r>
              <a:rPr lang="fr-FR" b="1" dirty="0"/>
              <a:t> n</a:t>
            </a:r>
            <a:endParaRPr lang="fr-FR" baseline="30000" dirty="0"/>
          </a:p>
          <a:p>
            <a:endParaRPr lang="fr-FR" baseline="30000" dirty="0" smtClean="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58</a:t>
            </a:fld>
            <a:endParaRPr lang="fr-FR"/>
          </a:p>
        </p:txBody>
      </p:sp>
    </p:spTree>
    <p:extLst>
      <p:ext uri="{BB962C8B-B14F-4D97-AF65-F5344CB8AC3E}">
        <p14:creationId xmlns:p14="http://schemas.microsoft.com/office/powerpoint/2010/main" val="38100344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RSA : Principe</a:t>
            </a:r>
            <a:endParaRPr lang="fr-FR" dirty="0"/>
          </a:p>
        </p:txBody>
      </p:sp>
      <p:grpSp>
        <p:nvGrpSpPr>
          <p:cNvPr id="9" name="Groupe 8"/>
          <p:cNvGrpSpPr/>
          <p:nvPr/>
        </p:nvGrpSpPr>
        <p:grpSpPr>
          <a:xfrm>
            <a:off x="1358077" y="3168037"/>
            <a:ext cx="9465418" cy="2775563"/>
            <a:chOff x="910805" y="2896771"/>
            <a:chExt cx="9465418" cy="2775563"/>
          </a:xfrm>
        </p:grpSpPr>
        <p:sp>
          <p:nvSpPr>
            <p:cNvPr id="12" name="Rectangle 11"/>
            <p:cNvSpPr/>
            <p:nvPr/>
          </p:nvSpPr>
          <p:spPr>
            <a:xfrm>
              <a:off x="2752531" y="3956180"/>
              <a:ext cx="615820"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E</a:t>
              </a:r>
              <a:endParaRPr lang="fr-FR" dirty="0"/>
            </a:p>
          </p:txBody>
        </p:sp>
        <p:cxnSp>
          <p:nvCxnSpPr>
            <p:cNvPr id="13" name="Connecteur droit avec flèche 12"/>
            <p:cNvCxnSpPr>
              <a:endCxn id="12" idx="0"/>
            </p:cNvCxnSpPr>
            <p:nvPr/>
          </p:nvCxnSpPr>
          <p:spPr>
            <a:xfrm>
              <a:off x="3060441" y="3502081"/>
              <a:ext cx="0" cy="454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ZoneTexte 13"/>
            <p:cNvSpPr txBox="1"/>
            <p:nvPr/>
          </p:nvSpPr>
          <p:spPr>
            <a:xfrm>
              <a:off x="2857132" y="3119978"/>
              <a:ext cx="789951" cy="379591"/>
            </a:xfrm>
            <a:prstGeom prst="rect">
              <a:avLst/>
            </a:prstGeom>
            <a:noFill/>
          </p:spPr>
          <p:txBody>
            <a:bodyPr wrap="square" rtlCol="0">
              <a:spAutoFit/>
            </a:bodyPr>
            <a:lstStyle/>
            <a:p>
              <a:r>
                <a:rPr lang="fr-FR" sz="2800" baseline="-25000" dirty="0" err="1"/>
                <a:t>e</a:t>
              </a:r>
              <a:r>
                <a:rPr lang="fr-FR" sz="2800" baseline="-25000" dirty="0" err="1" smtClean="0"/>
                <a:t>,n</a:t>
              </a:r>
              <a:endParaRPr lang="fr-FR" sz="2800" baseline="-25000" dirty="0"/>
            </a:p>
          </p:txBody>
        </p:sp>
        <p:sp>
          <p:nvSpPr>
            <p:cNvPr id="15" name="ZoneTexte 14"/>
            <p:cNvSpPr txBox="1"/>
            <p:nvPr/>
          </p:nvSpPr>
          <p:spPr>
            <a:xfrm>
              <a:off x="2313408" y="4589651"/>
              <a:ext cx="1494065" cy="523220"/>
            </a:xfrm>
            <a:prstGeom prst="rect">
              <a:avLst/>
            </a:prstGeom>
            <a:noFill/>
          </p:spPr>
          <p:txBody>
            <a:bodyPr wrap="square" rtlCol="0">
              <a:spAutoFit/>
            </a:bodyPr>
            <a:lstStyle/>
            <a:p>
              <a:pPr algn="ctr"/>
              <a:r>
                <a:rPr lang="fr-FR" sz="1400" dirty="0" smtClean="0"/>
                <a:t>Algorithme de chiffrement</a:t>
              </a:r>
              <a:endParaRPr lang="fr-FR" sz="1400" baseline="-25000" dirty="0"/>
            </a:p>
          </p:txBody>
        </p:sp>
        <p:sp>
          <p:nvSpPr>
            <p:cNvPr id="16" name="Accolade ouvrante 15"/>
            <p:cNvSpPr/>
            <p:nvPr/>
          </p:nvSpPr>
          <p:spPr>
            <a:xfrm rot="16200000">
              <a:off x="2383857" y="3960066"/>
              <a:ext cx="113702" cy="2545700"/>
            </a:xfrm>
            <a:prstGeom prst="leftBrace">
              <a:avLst>
                <a:gd name="adj1" fmla="val 100000"/>
                <a:gd name="adj2" fmla="val 7999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17" name="Connecteur droit avec flèche 16"/>
            <p:cNvCxnSpPr>
              <a:endCxn id="12" idx="1"/>
            </p:cNvCxnSpPr>
            <p:nvPr/>
          </p:nvCxnSpPr>
          <p:spPr>
            <a:xfrm flipV="1">
              <a:off x="1853098" y="4264090"/>
              <a:ext cx="899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ZoneTexte 17"/>
            <p:cNvSpPr txBox="1"/>
            <p:nvPr/>
          </p:nvSpPr>
          <p:spPr>
            <a:xfrm>
              <a:off x="1531776" y="4057280"/>
              <a:ext cx="452537" cy="369332"/>
            </a:xfrm>
            <a:prstGeom prst="rect">
              <a:avLst/>
            </a:prstGeom>
            <a:noFill/>
          </p:spPr>
          <p:txBody>
            <a:bodyPr wrap="square" rtlCol="0">
              <a:spAutoFit/>
            </a:bodyPr>
            <a:lstStyle/>
            <a:p>
              <a:r>
                <a:rPr lang="fr-FR" dirty="0" smtClean="0"/>
                <a:t>M</a:t>
              </a:r>
              <a:endParaRPr lang="fr-FR" baseline="-25000" dirty="0"/>
            </a:p>
          </p:txBody>
        </p:sp>
        <p:sp>
          <p:nvSpPr>
            <p:cNvPr id="19" name="Rectangle 18"/>
            <p:cNvSpPr/>
            <p:nvPr/>
          </p:nvSpPr>
          <p:spPr>
            <a:xfrm>
              <a:off x="7300429" y="3956180"/>
              <a:ext cx="615820"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D</a:t>
              </a:r>
              <a:endParaRPr lang="fr-FR" dirty="0"/>
            </a:p>
          </p:txBody>
        </p:sp>
        <p:cxnSp>
          <p:nvCxnSpPr>
            <p:cNvPr id="20" name="Connecteur droit avec flèche 19"/>
            <p:cNvCxnSpPr>
              <a:endCxn id="19" idx="0"/>
            </p:cNvCxnSpPr>
            <p:nvPr/>
          </p:nvCxnSpPr>
          <p:spPr>
            <a:xfrm>
              <a:off x="7608339" y="3502081"/>
              <a:ext cx="0" cy="454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ZoneTexte 20"/>
            <p:cNvSpPr txBox="1"/>
            <p:nvPr/>
          </p:nvSpPr>
          <p:spPr>
            <a:xfrm>
              <a:off x="7348096" y="3119978"/>
              <a:ext cx="535734" cy="379591"/>
            </a:xfrm>
            <a:prstGeom prst="rect">
              <a:avLst/>
            </a:prstGeom>
            <a:noFill/>
          </p:spPr>
          <p:txBody>
            <a:bodyPr wrap="square" rtlCol="0">
              <a:spAutoFit/>
            </a:bodyPr>
            <a:lstStyle/>
            <a:p>
              <a:r>
                <a:rPr lang="fr-FR" sz="2800" baseline="-25000" dirty="0" err="1"/>
                <a:t>d</a:t>
              </a:r>
              <a:r>
                <a:rPr lang="fr-FR" sz="2800" baseline="-25000" dirty="0" err="1" smtClean="0"/>
                <a:t>,n</a:t>
              </a:r>
              <a:endParaRPr lang="fr-FR" sz="2800" baseline="-25000" dirty="0"/>
            </a:p>
          </p:txBody>
        </p:sp>
        <p:sp>
          <p:nvSpPr>
            <p:cNvPr id="22" name="ZoneTexte 21"/>
            <p:cNvSpPr txBox="1"/>
            <p:nvPr/>
          </p:nvSpPr>
          <p:spPr>
            <a:xfrm>
              <a:off x="6861306" y="4589651"/>
              <a:ext cx="1494065" cy="523220"/>
            </a:xfrm>
            <a:prstGeom prst="rect">
              <a:avLst/>
            </a:prstGeom>
            <a:noFill/>
          </p:spPr>
          <p:txBody>
            <a:bodyPr wrap="square" rtlCol="0">
              <a:spAutoFit/>
            </a:bodyPr>
            <a:lstStyle/>
            <a:p>
              <a:pPr algn="ctr"/>
              <a:r>
                <a:rPr lang="fr-FR" sz="1400" dirty="0" smtClean="0"/>
                <a:t>Algorithme de déchiffrement</a:t>
              </a:r>
              <a:endParaRPr lang="fr-FR" sz="1400" baseline="-25000" dirty="0"/>
            </a:p>
          </p:txBody>
        </p:sp>
        <p:cxnSp>
          <p:nvCxnSpPr>
            <p:cNvPr id="23" name="Connecteur droit avec flèche 22"/>
            <p:cNvCxnSpPr>
              <a:stCxn id="12" idx="3"/>
              <a:endCxn id="19" idx="1"/>
            </p:cNvCxnSpPr>
            <p:nvPr/>
          </p:nvCxnSpPr>
          <p:spPr>
            <a:xfrm>
              <a:off x="3368351" y="4264090"/>
              <a:ext cx="39320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p:nvPr/>
          </p:nvCxnSpPr>
          <p:spPr>
            <a:xfrm>
              <a:off x="2361135" y="3223803"/>
              <a:ext cx="568974" cy="176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p:cNvSpPr txBox="1"/>
            <p:nvPr/>
          </p:nvSpPr>
          <p:spPr>
            <a:xfrm>
              <a:off x="910805" y="2896771"/>
              <a:ext cx="1660850" cy="307777"/>
            </a:xfrm>
            <a:prstGeom prst="rect">
              <a:avLst/>
            </a:prstGeom>
            <a:noFill/>
          </p:spPr>
          <p:txBody>
            <a:bodyPr wrap="square" rtlCol="0">
              <a:spAutoFit/>
            </a:bodyPr>
            <a:lstStyle/>
            <a:p>
              <a:pPr algn="ctr"/>
              <a:r>
                <a:rPr lang="fr-FR" sz="1400" dirty="0" smtClean="0"/>
                <a:t>Clé de chiffrement</a:t>
              </a:r>
              <a:endParaRPr lang="fr-FR" sz="1400" baseline="-25000" dirty="0"/>
            </a:p>
          </p:txBody>
        </p:sp>
        <p:cxnSp>
          <p:nvCxnSpPr>
            <p:cNvPr id="26" name="Connecteur droit avec flèche 25"/>
            <p:cNvCxnSpPr/>
            <p:nvPr/>
          </p:nvCxnSpPr>
          <p:spPr>
            <a:xfrm flipH="1">
              <a:off x="7822165" y="3116293"/>
              <a:ext cx="317241" cy="215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ZoneTexte 26"/>
            <p:cNvSpPr txBox="1"/>
            <p:nvPr/>
          </p:nvSpPr>
          <p:spPr>
            <a:xfrm>
              <a:off x="7999446" y="2952862"/>
              <a:ext cx="1853681" cy="307777"/>
            </a:xfrm>
            <a:prstGeom prst="rect">
              <a:avLst/>
            </a:prstGeom>
            <a:noFill/>
          </p:spPr>
          <p:txBody>
            <a:bodyPr wrap="square" rtlCol="0">
              <a:spAutoFit/>
            </a:bodyPr>
            <a:lstStyle/>
            <a:p>
              <a:pPr algn="ctr"/>
              <a:r>
                <a:rPr lang="fr-FR" sz="1400" dirty="0" smtClean="0"/>
                <a:t>Clé de déchiffrement</a:t>
              </a:r>
              <a:endParaRPr lang="fr-FR" sz="1400" baseline="-25000" dirty="0"/>
            </a:p>
          </p:txBody>
        </p:sp>
        <p:sp>
          <p:nvSpPr>
            <p:cNvPr id="28" name="ZoneTexte 27"/>
            <p:cNvSpPr txBox="1"/>
            <p:nvPr/>
          </p:nvSpPr>
          <p:spPr>
            <a:xfrm>
              <a:off x="1011011" y="4452715"/>
              <a:ext cx="1494065" cy="307777"/>
            </a:xfrm>
            <a:prstGeom prst="rect">
              <a:avLst/>
            </a:prstGeom>
            <a:noFill/>
          </p:spPr>
          <p:txBody>
            <a:bodyPr wrap="square" rtlCol="0">
              <a:spAutoFit/>
            </a:bodyPr>
            <a:lstStyle/>
            <a:p>
              <a:pPr algn="ctr"/>
              <a:r>
                <a:rPr lang="fr-FR" sz="1400" dirty="0" smtClean="0"/>
                <a:t>Message en clair</a:t>
              </a:r>
              <a:endParaRPr lang="fr-FR" sz="1400" baseline="-25000" dirty="0"/>
            </a:p>
          </p:txBody>
        </p:sp>
        <p:sp>
          <p:nvSpPr>
            <p:cNvPr id="29" name="ZoneTexte 28"/>
            <p:cNvSpPr txBox="1"/>
            <p:nvPr/>
          </p:nvSpPr>
          <p:spPr>
            <a:xfrm>
              <a:off x="4522825" y="4357705"/>
              <a:ext cx="1494065" cy="738664"/>
            </a:xfrm>
            <a:prstGeom prst="rect">
              <a:avLst/>
            </a:prstGeom>
            <a:noFill/>
          </p:spPr>
          <p:txBody>
            <a:bodyPr wrap="square" rtlCol="0">
              <a:spAutoFit/>
            </a:bodyPr>
            <a:lstStyle/>
            <a:p>
              <a:pPr algn="ctr"/>
              <a:r>
                <a:rPr lang="fr-FR" sz="1400" dirty="0" smtClean="0"/>
                <a:t>Message chiffré ou </a:t>
              </a:r>
            </a:p>
            <a:p>
              <a:pPr algn="ctr"/>
              <a:r>
                <a:rPr lang="fr-FR" sz="1400" dirty="0" smtClean="0"/>
                <a:t>cryptogramme</a:t>
              </a:r>
            </a:p>
          </p:txBody>
        </p:sp>
        <p:cxnSp>
          <p:nvCxnSpPr>
            <p:cNvPr id="30" name="Connecteur droit avec flèche 29"/>
            <p:cNvCxnSpPr/>
            <p:nvPr/>
          </p:nvCxnSpPr>
          <p:spPr>
            <a:xfrm>
              <a:off x="7916249" y="4264090"/>
              <a:ext cx="20115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ZoneTexte 30"/>
            <p:cNvSpPr txBox="1"/>
            <p:nvPr/>
          </p:nvSpPr>
          <p:spPr>
            <a:xfrm>
              <a:off x="8721207" y="4452713"/>
              <a:ext cx="1494065" cy="307777"/>
            </a:xfrm>
            <a:prstGeom prst="rect">
              <a:avLst/>
            </a:prstGeom>
            <a:noFill/>
          </p:spPr>
          <p:txBody>
            <a:bodyPr wrap="square" rtlCol="0">
              <a:spAutoFit/>
            </a:bodyPr>
            <a:lstStyle/>
            <a:p>
              <a:pPr algn="ctr"/>
              <a:r>
                <a:rPr lang="fr-FR" sz="1400" dirty="0" smtClean="0"/>
                <a:t>Message en clair</a:t>
              </a:r>
              <a:endParaRPr lang="fr-FR" sz="1400" baseline="-25000" dirty="0"/>
            </a:p>
          </p:txBody>
        </p:sp>
        <p:sp>
          <p:nvSpPr>
            <p:cNvPr id="32" name="ZoneTexte 31"/>
            <p:cNvSpPr txBox="1"/>
            <p:nvPr/>
          </p:nvSpPr>
          <p:spPr>
            <a:xfrm>
              <a:off x="9923686" y="4057280"/>
              <a:ext cx="452537" cy="369332"/>
            </a:xfrm>
            <a:prstGeom prst="rect">
              <a:avLst/>
            </a:prstGeom>
            <a:noFill/>
          </p:spPr>
          <p:txBody>
            <a:bodyPr wrap="square" rtlCol="0">
              <a:spAutoFit/>
            </a:bodyPr>
            <a:lstStyle/>
            <a:p>
              <a:r>
                <a:rPr lang="fr-FR" dirty="0" smtClean="0"/>
                <a:t>M</a:t>
              </a:r>
              <a:endParaRPr lang="fr-FR" baseline="-25000" dirty="0"/>
            </a:p>
          </p:txBody>
        </p:sp>
        <p:sp>
          <p:nvSpPr>
            <p:cNvPr id="33" name="ZoneTexte 32"/>
            <p:cNvSpPr txBox="1"/>
            <p:nvPr/>
          </p:nvSpPr>
          <p:spPr>
            <a:xfrm>
              <a:off x="4430786" y="3917452"/>
              <a:ext cx="1557537" cy="369332"/>
            </a:xfrm>
            <a:prstGeom prst="rect">
              <a:avLst/>
            </a:prstGeom>
            <a:noFill/>
          </p:spPr>
          <p:txBody>
            <a:bodyPr wrap="square" rtlCol="0">
              <a:spAutoFit/>
            </a:bodyPr>
            <a:lstStyle/>
            <a:p>
              <a:pPr algn="ctr"/>
              <a:r>
                <a:rPr lang="fr-FR" dirty="0"/>
                <a:t>c</a:t>
              </a:r>
              <a:r>
                <a:rPr lang="fr-FR" dirty="0" smtClean="0"/>
                <a:t> = M</a:t>
              </a:r>
              <a:r>
                <a:rPr lang="fr-FR" baseline="30000" dirty="0" smtClean="0"/>
                <a:t>e</a:t>
              </a:r>
              <a:r>
                <a:rPr lang="fr-FR" dirty="0" smtClean="0"/>
                <a:t> </a:t>
              </a:r>
              <a:r>
                <a:rPr lang="fr-FR" dirty="0" err="1" smtClean="0"/>
                <a:t>mod</a:t>
              </a:r>
              <a:r>
                <a:rPr lang="fr-FR" dirty="0" smtClean="0"/>
                <a:t> n</a:t>
              </a:r>
              <a:endParaRPr lang="fr-FR" baseline="-25000" dirty="0"/>
            </a:p>
          </p:txBody>
        </p:sp>
        <p:sp>
          <p:nvSpPr>
            <p:cNvPr id="34" name="ZoneTexte 33"/>
            <p:cNvSpPr txBox="1"/>
            <p:nvPr/>
          </p:nvSpPr>
          <p:spPr>
            <a:xfrm>
              <a:off x="8181666" y="3956180"/>
              <a:ext cx="1557537" cy="369332"/>
            </a:xfrm>
            <a:prstGeom prst="rect">
              <a:avLst/>
            </a:prstGeom>
            <a:noFill/>
          </p:spPr>
          <p:txBody>
            <a:bodyPr wrap="square" rtlCol="0">
              <a:spAutoFit/>
            </a:bodyPr>
            <a:lstStyle/>
            <a:p>
              <a:pPr algn="ctr"/>
              <a:r>
                <a:rPr lang="fr-FR" dirty="0"/>
                <a:t>M</a:t>
              </a:r>
              <a:r>
                <a:rPr lang="fr-FR" dirty="0" smtClean="0"/>
                <a:t> = c</a:t>
              </a:r>
              <a:r>
                <a:rPr lang="fr-FR" baseline="30000" dirty="0" smtClean="0"/>
                <a:t>d</a:t>
              </a:r>
              <a:r>
                <a:rPr lang="fr-FR" dirty="0" smtClean="0"/>
                <a:t> </a:t>
              </a:r>
              <a:r>
                <a:rPr lang="fr-FR" dirty="0" err="1" smtClean="0"/>
                <a:t>mod</a:t>
              </a:r>
              <a:r>
                <a:rPr lang="fr-FR" dirty="0" smtClean="0"/>
                <a:t> n</a:t>
              </a:r>
              <a:endParaRPr lang="fr-FR" baseline="-25000" dirty="0"/>
            </a:p>
          </p:txBody>
        </p:sp>
        <p:sp>
          <p:nvSpPr>
            <p:cNvPr id="35" name="Accolade ouvrante 34"/>
            <p:cNvSpPr/>
            <p:nvPr/>
          </p:nvSpPr>
          <p:spPr>
            <a:xfrm rot="16200000">
              <a:off x="8530321" y="3604809"/>
              <a:ext cx="113702" cy="3256213"/>
            </a:xfrm>
            <a:prstGeom prst="leftBrace">
              <a:avLst>
                <a:gd name="adj1" fmla="val 100000"/>
                <a:gd name="adj2" fmla="val 2047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36" name="ZoneTexte 35"/>
            <p:cNvSpPr txBox="1"/>
            <p:nvPr/>
          </p:nvSpPr>
          <p:spPr>
            <a:xfrm>
              <a:off x="2505076" y="5364557"/>
              <a:ext cx="1494065" cy="307777"/>
            </a:xfrm>
            <a:prstGeom prst="rect">
              <a:avLst/>
            </a:prstGeom>
            <a:noFill/>
          </p:spPr>
          <p:txBody>
            <a:bodyPr wrap="square" rtlCol="0">
              <a:spAutoFit/>
            </a:bodyPr>
            <a:lstStyle/>
            <a:p>
              <a:pPr algn="ctr"/>
              <a:r>
                <a:rPr lang="fr-FR" sz="1400" dirty="0" smtClean="0"/>
                <a:t>Chiffrement</a:t>
              </a:r>
              <a:endParaRPr lang="fr-FR" sz="1400" baseline="-25000" dirty="0"/>
            </a:p>
          </p:txBody>
        </p:sp>
        <p:sp>
          <p:nvSpPr>
            <p:cNvPr id="37" name="ZoneTexte 36"/>
            <p:cNvSpPr txBox="1"/>
            <p:nvPr/>
          </p:nvSpPr>
          <p:spPr>
            <a:xfrm>
              <a:off x="6959060" y="5364557"/>
              <a:ext cx="1494065" cy="307777"/>
            </a:xfrm>
            <a:prstGeom prst="rect">
              <a:avLst/>
            </a:prstGeom>
            <a:noFill/>
          </p:spPr>
          <p:txBody>
            <a:bodyPr wrap="square" rtlCol="0">
              <a:spAutoFit/>
            </a:bodyPr>
            <a:lstStyle/>
            <a:p>
              <a:pPr algn="ctr"/>
              <a:r>
                <a:rPr lang="fr-FR" sz="1400" dirty="0" smtClean="0"/>
                <a:t>Déchiffrement</a:t>
              </a:r>
              <a:endParaRPr lang="fr-FR" sz="1400" baseline="-25000" dirty="0"/>
            </a:p>
          </p:txBody>
        </p:sp>
      </p:grpSp>
      <p:grpSp>
        <p:nvGrpSpPr>
          <p:cNvPr id="38" name="Groupe 37"/>
          <p:cNvGrpSpPr/>
          <p:nvPr/>
        </p:nvGrpSpPr>
        <p:grpSpPr>
          <a:xfrm>
            <a:off x="10999157" y="3819027"/>
            <a:ext cx="888043" cy="1232926"/>
            <a:chOff x="8416630" y="796875"/>
            <a:chExt cx="888043" cy="1232926"/>
          </a:xfrm>
        </p:grpSpPr>
        <p:pic>
          <p:nvPicPr>
            <p:cNvPr id="39" name="Imag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630" y="796875"/>
              <a:ext cx="888043" cy="940281"/>
            </a:xfrm>
            <a:prstGeom prst="rect">
              <a:avLst/>
            </a:prstGeom>
          </p:spPr>
        </p:pic>
        <p:sp>
          <p:nvSpPr>
            <p:cNvPr id="40" name="ZoneTexte 39"/>
            <p:cNvSpPr txBox="1"/>
            <p:nvPr/>
          </p:nvSpPr>
          <p:spPr>
            <a:xfrm>
              <a:off x="8615259" y="1660469"/>
              <a:ext cx="553357" cy="369332"/>
            </a:xfrm>
            <a:prstGeom prst="rect">
              <a:avLst/>
            </a:prstGeom>
            <a:noFill/>
          </p:spPr>
          <p:txBody>
            <a:bodyPr wrap="none" rtlCol="0">
              <a:spAutoFit/>
            </a:bodyPr>
            <a:lstStyle/>
            <a:p>
              <a:r>
                <a:rPr lang="fr-FR" dirty="0" smtClean="0"/>
                <a:t>Bob</a:t>
              </a:r>
              <a:endParaRPr lang="fr-FR" dirty="0"/>
            </a:p>
          </p:txBody>
        </p:sp>
      </p:grpSp>
      <p:grpSp>
        <p:nvGrpSpPr>
          <p:cNvPr id="41" name="Groupe 40"/>
          <p:cNvGrpSpPr/>
          <p:nvPr/>
        </p:nvGrpSpPr>
        <p:grpSpPr>
          <a:xfrm>
            <a:off x="523256" y="3839678"/>
            <a:ext cx="888043" cy="1224888"/>
            <a:chOff x="2276114" y="807500"/>
            <a:chExt cx="888043" cy="1224888"/>
          </a:xfrm>
        </p:grpSpPr>
        <p:pic>
          <p:nvPicPr>
            <p:cNvPr id="42" name="Imag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6114" y="807500"/>
              <a:ext cx="888043" cy="935928"/>
            </a:xfrm>
            <a:prstGeom prst="rect">
              <a:avLst/>
            </a:prstGeom>
          </p:spPr>
        </p:pic>
        <p:sp>
          <p:nvSpPr>
            <p:cNvPr id="43" name="ZoneTexte 42"/>
            <p:cNvSpPr txBox="1"/>
            <p:nvPr/>
          </p:nvSpPr>
          <p:spPr>
            <a:xfrm>
              <a:off x="2414306" y="1663056"/>
              <a:ext cx="636713" cy="369332"/>
            </a:xfrm>
            <a:prstGeom prst="rect">
              <a:avLst/>
            </a:prstGeom>
            <a:noFill/>
          </p:spPr>
          <p:txBody>
            <a:bodyPr wrap="none" rtlCol="0">
              <a:spAutoFit/>
            </a:bodyPr>
            <a:lstStyle/>
            <a:p>
              <a:r>
                <a:rPr lang="fr-FR" dirty="0" smtClean="0"/>
                <a:t>Alice</a:t>
              </a:r>
              <a:endParaRPr lang="fr-FR" dirty="0"/>
            </a:p>
          </p:txBody>
        </p:sp>
      </p:grpSp>
      <p:sp>
        <p:nvSpPr>
          <p:cNvPr id="44" name="Espace réservé du contenu 2"/>
          <p:cNvSpPr txBox="1">
            <a:spLocks/>
          </p:cNvSpPr>
          <p:nvPr/>
        </p:nvSpPr>
        <p:spPr>
          <a:xfrm>
            <a:off x="289560" y="805752"/>
            <a:ext cx="11673840" cy="5884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Clé de Bob :</a:t>
            </a:r>
          </a:p>
          <a:p>
            <a:pPr lvl="1"/>
            <a:r>
              <a:rPr lang="fr-FR" dirty="0" smtClean="0"/>
              <a:t>Clé publique (e, n)</a:t>
            </a:r>
          </a:p>
          <a:p>
            <a:pPr lvl="1"/>
            <a:r>
              <a:rPr lang="fr-FR" dirty="0" smtClean="0"/>
              <a:t>Clé privé : (d, n)</a:t>
            </a:r>
          </a:p>
        </p:txBody>
      </p:sp>
      <p:sp>
        <p:nvSpPr>
          <p:cNvPr id="3" name="Espace réservé du numéro de diapositive 2"/>
          <p:cNvSpPr>
            <a:spLocks noGrp="1"/>
          </p:cNvSpPr>
          <p:nvPr>
            <p:ph type="sldNum" sz="quarter" idx="12"/>
          </p:nvPr>
        </p:nvSpPr>
        <p:spPr/>
        <p:txBody>
          <a:bodyPr/>
          <a:lstStyle/>
          <a:p>
            <a:fld id="{6951A42B-171D-4B94-AECE-9A114FAB7514}" type="slidenum">
              <a:rPr lang="fr-FR" smtClean="0"/>
              <a:t>59</a:t>
            </a:fld>
            <a:endParaRPr lang="fr-FR"/>
          </a:p>
        </p:txBody>
      </p:sp>
    </p:spTree>
    <p:extLst>
      <p:ext uri="{BB962C8B-B14F-4D97-AF65-F5344CB8AC3E}">
        <p14:creationId xmlns:p14="http://schemas.microsoft.com/office/powerpoint/2010/main" val="377166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Vocabulaires et définitions</a:t>
            </a:r>
            <a:endParaRPr lang="fr-FR" dirty="0"/>
          </a:p>
        </p:txBody>
      </p:sp>
      <p:sp>
        <p:nvSpPr>
          <p:cNvPr id="3" name="Espace réservé du contenu 2"/>
          <p:cNvSpPr>
            <a:spLocks noGrp="1"/>
          </p:cNvSpPr>
          <p:nvPr>
            <p:ph idx="1"/>
          </p:nvPr>
        </p:nvSpPr>
        <p:spPr>
          <a:xfrm>
            <a:off x="289560" y="805752"/>
            <a:ext cx="11673840" cy="5884607"/>
          </a:xfrm>
        </p:spPr>
        <p:txBody>
          <a:bodyPr>
            <a:normAutofit fontScale="85000" lnSpcReduction="20000"/>
          </a:bodyPr>
          <a:lstStyle/>
          <a:p>
            <a:r>
              <a:rPr lang="fr-FR" b="1" dirty="0"/>
              <a:t>Message clair : </a:t>
            </a:r>
            <a:r>
              <a:rPr lang="fr-FR" dirty="0"/>
              <a:t>Cette expression désigne le message original n'ayant subi aucune modification</a:t>
            </a:r>
            <a:r>
              <a:rPr lang="fr-FR" dirty="0" smtClean="0"/>
              <a:t>.</a:t>
            </a:r>
          </a:p>
          <a:p>
            <a:endParaRPr lang="fr-FR" dirty="0"/>
          </a:p>
          <a:p>
            <a:r>
              <a:rPr lang="fr-FR" b="1" dirty="0"/>
              <a:t>Message </a:t>
            </a:r>
            <a:r>
              <a:rPr lang="fr-FR" b="1" dirty="0" smtClean="0"/>
              <a:t>chiffré (</a:t>
            </a:r>
            <a:r>
              <a:rPr lang="fr-FR" b="1" dirty="0"/>
              <a:t>cryptogramme</a:t>
            </a:r>
            <a:r>
              <a:rPr lang="fr-FR" b="1" dirty="0" smtClean="0"/>
              <a:t>) </a:t>
            </a:r>
            <a:r>
              <a:rPr lang="fr-FR" b="1" dirty="0"/>
              <a:t>: </a:t>
            </a:r>
            <a:r>
              <a:rPr lang="fr-FR" dirty="0"/>
              <a:t>Appelé également cryptogramme, le message chiffré est le résultat de l'application d'un chiffrement à un message clair.</a:t>
            </a:r>
          </a:p>
          <a:p>
            <a:endParaRPr lang="fr-FR" b="1" dirty="0" smtClean="0"/>
          </a:p>
          <a:p>
            <a:r>
              <a:rPr lang="fr-FR" b="1" dirty="0" smtClean="0"/>
              <a:t>Clé </a:t>
            </a:r>
            <a:r>
              <a:rPr lang="fr-FR" b="1" dirty="0"/>
              <a:t>: </a:t>
            </a:r>
            <a:r>
              <a:rPr lang="fr-FR" dirty="0"/>
              <a:t>La clé désigne l'information permettant de chiffrer et de déchiffrer un message.</a:t>
            </a:r>
          </a:p>
          <a:p>
            <a:endParaRPr lang="fr-FR" b="1" dirty="0" smtClean="0"/>
          </a:p>
          <a:p>
            <a:r>
              <a:rPr lang="fr-FR" b="1" dirty="0" smtClean="0"/>
              <a:t>Cryptosystème</a:t>
            </a:r>
            <a:r>
              <a:rPr lang="fr-FR" dirty="0"/>
              <a:t> :  M</a:t>
            </a:r>
            <a:r>
              <a:rPr lang="fr-FR" dirty="0" smtClean="0"/>
              <a:t>écanismes assurant </a:t>
            </a:r>
            <a:r>
              <a:rPr lang="fr-FR" dirty="0"/>
              <a:t>le chiffrement des </a:t>
            </a:r>
            <a:r>
              <a:rPr lang="fr-FR" dirty="0" smtClean="0"/>
              <a:t>messages. </a:t>
            </a:r>
            <a:r>
              <a:rPr lang="fr-FR" dirty="0"/>
              <a:t>D</a:t>
            </a:r>
            <a:r>
              <a:rPr lang="fr-FR" dirty="0" smtClean="0"/>
              <a:t>ésigne </a:t>
            </a:r>
            <a:r>
              <a:rPr lang="fr-FR" dirty="0"/>
              <a:t>un ensemble composé d'algorithmes cryptographiques et de tous les textes en clair, textes chiffrés et clés </a:t>
            </a:r>
            <a:r>
              <a:rPr lang="fr-FR" dirty="0" smtClean="0"/>
              <a:t>possibles (espace de clés).</a:t>
            </a:r>
          </a:p>
          <a:p>
            <a:endParaRPr lang="fr-FR" b="1" dirty="0" smtClean="0"/>
          </a:p>
          <a:p>
            <a:r>
              <a:rPr lang="fr-FR" b="1" dirty="0" smtClean="0"/>
              <a:t>Chiffrement </a:t>
            </a:r>
            <a:r>
              <a:rPr lang="fr-FR" dirty="0" smtClean="0"/>
              <a:t> </a:t>
            </a:r>
            <a:r>
              <a:rPr lang="fr-FR" dirty="0"/>
              <a:t>: Le processus de transformation d’une information de manière à la rendre incompréhensible.</a:t>
            </a:r>
          </a:p>
          <a:p>
            <a:endParaRPr lang="fr-FR" b="1" dirty="0" smtClean="0"/>
          </a:p>
          <a:p>
            <a:r>
              <a:rPr lang="fr-FR" b="1" dirty="0" smtClean="0"/>
              <a:t>Déchiffrement </a:t>
            </a:r>
            <a:r>
              <a:rPr lang="fr-FR" dirty="0" smtClean="0"/>
              <a:t>: </a:t>
            </a:r>
            <a:r>
              <a:rPr lang="fr-FR" dirty="0"/>
              <a:t>Processus de reconstruction du message clair à partir du message chiffré </a:t>
            </a: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6</a:t>
            </a:fld>
            <a:endParaRPr lang="fr-FR"/>
          </a:p>
        </p:txBody>
      </p:sp>
    </p:spTree>
    <p:extLst>
      <p:ext uri="{BB962C8B-B14F-4D97-AF65-F5344CB8AC3E}">
        <p14:creationId xmlns:p14="http://schemas.microsoft.com/office/powerpoint/2010/main" val="18959569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RSA : Exemple 1</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r>
              <a:rPr lang="fr-FR" dirty="0" smtClean="0"/>
              <a:t>Soit </a:t>
            </a:r>
            <a:r>
              <a:rPr lang="fr-FR" dirty="0"/>
              <a:t>p = 17, q = </a:t>
            </a:r>
            <a:r>
              <a:rPr lang="fr-FR" dirty="0" smtClean="0"/>
              <a:t>11</a:t>
            </a:r>
          </a:p>
          <a:p>
            <a:r>
              <a:rPr lang="fr-FR" dirty="0"/>
              <a:t>On obtient : n = 17 x 11 = 187, et </a:t>
            </a:r>
            <a:r>
              <a:rPr lang="fr-FR" dirty="0" smtClean="0"/>
              <a:t>ø(n</a:t>
            </a:r>
            <a:r>
              <a:rPr lang="fr-FR" dirty="0"/>
              <a:t>) = (17 − 1) x (11 − 1) = </a:t>
            </a:r>
            <a:r>
              <a:rPr lang="fr-FR" dirty="0" smtClean="0"/>
              <a:t>160</a:t>
            </a:r>
          </a:p>
          <a:p>
            <a:r>
              <a:rPr lang="fr-FR" dirty="0" smtClean="0"/>
              <a:t>Choisir </a:t>
            </a:r>
            <a:r>
              <a:rPr lang="fr-FR" dirty="0"/>
              <a:t>e premier par rapport à ø</a:t>
            </a:r>
            <a:r>
              <a:rPr lang="fr-FR" dirty="0" smtClean="0"/>
              <a:t>(n</a:t>
            </a:r>
            <a:r>
              <a:rPr lang="fr-FR" dirty="0"/>
              <a:t>), soit e = 7 : pgcd (160, 7) = </a:t>
            </a:r>
            <a:r>
              <a:rPr lang="fr-FR" dirty="0" smtClean="0"/>
              <a:t>1</a:t>
            </a:r>
          </a:p>
          <a:p>
            <a:r>
              <a:rPr lang="da-DK" dirty="0" smtClean="0"/>
              <a:t>7xd </a:t>
            </a:r>
            <a:r>
              <a:rPr lang="da-DK" dirty="0"/>
              <a:t>mod 160 = 1 </a:t>
            </a:r>
            <a:r>
              <a:rPr lang="da-DK" dirty="0" smtClean="0">
                <a:sym typeface="Wingdings" panose="05000000000000000000" pitchFamily="2" charset="2"/>
              </a:rPr>
              <a:t></a:t>
            </a:r>
            <a:r>
              <a:rPr lang="da-DK" dirty="0" smtClean="0"/>
              <a:t> </a:t>
            </a:r>
            <a:r>
              <a:rPr lang="da-DK" dirty="0"/>
              <a:t>d = 23</a:t>
            </a:r>
            <a:endParaRPr lang="fr-FR" dirty="0" smtClean="0"/>
          </a:p>
        </p:txBody>
      </p:sp>
      <p:grpSp>
        <p:nvGrpSpPr>
          <p:cNvPr id="5" name="Groupe 4"/>
          <p:cNvGrpSpPr/>
          <p:nvPr/>
        </p:nvGrpSpPr>
        <p:grpSpPr>
          <a:xfrm>
            <a:off x="1358077" y="3168037"/>
            <a:ext cx="9928581" cy="2775563"/>
            <a:chOff x="910805" y="2896771"/>
            <a:chExt cx="9928581" cy="2775563"/>
          </a:xfrm>
        </p:grpSpPr>
        <p:sp>
          <p:nvSpPr>
            <p:cNvPr id="6" name="Rectangle 5"/>
            <p:cNvSpPr/>
            <p:nvPr/>
          </p:nvSpPr>
          <p:spPr>
            <a:xfrm>
              <a:off x="2752531" y="3956180"/>
              <a:ext cx="615820"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E</a:t>
              </a:r>
              <a:endParaRPr lang="fr-FR" dirty="0"/>
            </a:p>
          </p:txBody>
        </p:sp>
        <p:cxnSp>
          <p:nvCxnSpPr>
            <p:cNvPr id="7" name="Connecteur droit avec flèche 6"/>
            <p:cNvCxnSpPr>
              <a:endCxn id="6" idx="0"/>
            </p:cNvCxnSpPr>
            <p:nvPr/>
          </p:nvCxnSpPr>
          <p:spPr>
            <a:xfrm>
              <a:off x="3060441" y="3502081"/>
              <a:ext cx="0" cy="454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ZoneTexte 7"/>
            <p:cNvSpPr txBox="1"/>
            <p:nvPr/>
          </p:nvSpPr>
          <p:spPr>
            <a:xfrm>
              <a:off x="2857132" y="3119978"/>
              <a:ext cx="1114242" cy="379591"/>
            </a:xfrm>
            <a:prstGeom prst="rect">
              <a:avLst/>
            </a:prstGeom>
            <a:noFill/>
          </p:spPr>
          <p:txBody>
            <a:bodyPr wrap="square" rtlCol="0">
              <a:spAutoFit/>
            </a:bodyPr>
            <a:lstStyle/>
            <a:p>
              <a:r>
                <a:rPr lang="fr-FR" sz="2800" baseline="-25000" dirty="0" smtClean="0"/>
                <a:t>(7,187)</a:t>
              </a:r>
              <a:endParaRPr lang="fr-FR" sz="2800" baseline="-25000" dirty="0"/>
            </a:p>
          </p:txBody>
        </p:sp>
        <p:sp>
          <p:nvSpPr>
            <p:cNvPr id="9" name="ZoneTexte 8"/>
            <p:cNvSpPr txBox="1"/>
            <p:nvPr/>
          </p:nvSpPr>
          <p:spPr>
            <a:xfrm>
              <a:off x="2313408" y="4589651"/>
              <a:ext cx="1494065" cy="523220"/>
            </a:xfrm>
            <a:prstGeom prst="rect">
              <a:avLst/>
            </a:prstGeom>
            <a:noFill/>
          </p:spPr>
          <p:txBody>
            <a:bodyPr wrap="square" rtlCol="0">
              <a:spAutoFit/>
            </a:bodyPr>
            <a:lstStyle/>
            <a:p>
              <a:pPr algn="ctr"/>
              <a:r>
                <a:rPr lang="fr-FR" sz="1400" dirty="0" smtClean="0"/>
                <a:t>Algorithme de chiffrement</a:t>
              </a:r>
              <a:endParaRPr lang="fr-FR" sz="1400" baseline="-25000" dirty="0"/>
            </a:p>
          </p:txBody>
        </p:sp>
        <p:sp>
          <p:nvSpPr>
            <p:cNvPr id="10" name="Accolade ouvrante 9"/>
            <p:cNvSpPr/>
            <p:nvPr/>
          </p:nvSpPr>
          <p:spPr>
            <a:xfrm rot="16200000">
              <a:off x="2383857" y="3960066"/>
              <a:ext cx="113702" cy="2545700"/>
            </a:xfrm>
            <a:prstGeom prst="leftBrace">
              <a:avLst>
                <a:gd name="adj1" fmla="val 100000"/>
                <a:gd name="adj2" fmla="val 7999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11" name="Connecteur droit avec flèche 10"/>
            <p:cNvCxnSpPr>
              <a:endCxn id="6" idx="1"/>
            </p:cNvCxnSpPr>
            <p:nvPr/>
          </p:nvCxnSpPr>
          <p:spPr>
            <a:xfrm flipV="1">
              <a:off x="1853098" y="4264090"/>
              <a:ext cx="899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ZoneTexte 11"/>
            <p:cNvSpPr txBox="1"/>
            <p:nvPr/>
          </p:nvSpPr>
          <p:spPr>
            <a:xfrm>
              <a:off x="1063154" y="4017901"/>
              <a:ext cx="983612" cy="369332"/>
            </a:xfrm>
            <a:prstGeom prst="rect">
              <a:avLst/>
            </a:prstGeom>
            <a:noFill/>
          </p:spPr>
          <p:txBody>
            <a:bodyPr wrap="square" rtlCol="0">
              <a:spAutoFit/>
            </a:bodyPr>
            <a:lstStyle/>
            <a:p>
              <a:r>
                <a:rPr lang="fr-FR" dirty="0" smtClean="0"/>
                <a:t>M = 88</a:t>
              </a:r>
              <a:endParaRPr lang="fr-FR" baseline="-25000" dirty="0"/>
            </a:p>
          </p:txBody>
        </p:sp>
        <p:sp>
          <p:nvSpPr>
            <p:cNvPr id="13" name="Rectangle 12"/>
            <p:cNvSpPr/>
            <p:nvPr/>
          </p:nvSpPr>
          <p:spPr>
            <a:xfrm>
              <a:off x="7300429" y="3956180"/>
              <a:ext cx="615820"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D</a:t>
              </a:r>
              <a:endParaRPr lang="fr-FR" dirty="0"/>
            </a:p>
          </p:txBody>
        </p:sp>
        <p:cxnSp>
          <p:nvCxnSpPr>
            <p:cNvPr id="14" name="Connecteur droit avec flèche 13"/>
            <p:cNvCxnSpPr>
              <a:endCxn id="13" idx="0"/>
            </p:cNvCxnSpPr>
            <p:nvPr/>
          </p:nvCxnSpPr>
          <p:spPr>
            <a:xfrm>
              <a:off x="7608339" y="3502081"/>
              <a:ext cx="0" cy="454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ZoneTexte 14"/>
            <p:cNvSpPr txBox="1"/>
            <p:nvPr/>
          </p:nvSpPr>
          <p:spPr>
            <a:xfrm>
              <a:off x="6958181" y="3097198"/>
              <a:ext cx="1105029" cy="379591"/>
            </a:xfrm>
            <a:prstGeom prst="rect">
              <a:avLst/>
            </a:prstGeom>
            <a:noFill/>
          </p:spPr>
          <p:txBody>
            <a:bodyPr wrap="square" rtlCol="0">
              <a:spAutoFit/>
            </a:bodyPr>
            <a:lstStyle/>
            <a:p>
              <a:r>
                <a:rPr lang="fr-FR" sz="2800" baseline="-25000" dirty="0" smtClean="0"/>
                <a:t>(23,187)</a:t>
              </a:r>
              <a:endParaRPr lang="fr-FR" sz="2800" baseline="-25000" dirty="0"/>
            </a:p>
          </p:txBody>
        </p:sp>
        <p:sp>
          <p:nvSpPr>
            <p:cNvPr id="16" name="ZoneTexte 15"/>
            <p:cNvSpPr txBox="1"/>
            <p:nvPr/>
          </p:nvSpPr>
          <p:spPr>
            <a:xfrm>
              <a:off x="6861306" y="4589651"/>
              <a:ext cx="1494065" cy="523220"/>
            </a:xfrm>
            <a:prstGeom prst="rect">
              <a:avLst/>
            </a:prstGeom>
            <a:noFill/>
          </p:spPr>
          <p:txBody>
            <a:bodyPr wrap="square" rtlCol="0">
              <a:spAutoFit/>
            </a:bodyPr>
            <a:lstStyle/>
            <a:p>
              <a:pPr algn="ctr"/>
              <a:r>
                <a:rPr lang="fr-FR" sz="1400" dirty="0" smtClean="0"/>
                <a:t>Algorithme de déchiffrement</a:t>
              </a:r>
              <a:endParaRPr lang="fr-FR" sz="1400" baseline="-25000" dirty="0"/>
            </a:p>
          </p:txBody>
        </p:sp>
        <p:cxnSp>
          <p:nvCxnSpPr>
            <p:cNvPr id="17" name="Connecteur droit avec flèche 16"/>
            <p:cNvCxnSpPr>
              <a:stCxn id="6" idx="3"/>
              <a:endCxn id="13" idx="1"/>
            </p:cNvCxnSpPr>
            <p:nvPr/>
          </p:nvCxnSpPr>
          <p:spPr>
            <a:xfrm>
              <a:off x="3368351" y="4264090"/>
              <a:ext cx="39320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p:cNvCxnSpPr/>
            <p:nvPr/>
          </p:nvCxnSpPr>
          <p:spPr>
            <a:xfrm>
              <a:off x="2361135" y="3223803"/>
              <a:ext cx="568974" cy="176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ZoneTexte 18"/>
            <p:cNvSpPr txBox="1"/>
            <p:nvPr/>
          </p:nvSpPr>
          <p:spPr>
            <a:xfrm>
              <a:off x="910805" y="2896771"/>
              <a:ext cx="1660850" cy="307777"/>
            </a:xfrm>
            <a:prstGeom prst="rect">
              <a:avLst/>
            </a:prstGeom>
            <a:noFill/>
          </p:spPr>
          <p:txBody>
            <a:bodyPr wrap="square" rtlCol="0">
              <a:spAutoFit/>
            </a:bodyPr>
            <a:lstStyle/>
            <a:p>
              <a:pPr algn="ctr"/>
              <a:r>
                <a:rPr lang="fr-FR" sz="1400" dirty="0" smtClean="0"/>
                <a:t>Clé de chiffrement</a:t>
              </a:r>
              <a:endParaRPr lang="fr-FR" sz="1400" baseline="-25000" dirty="0"/>
            </a:p>
          </p:txBody>
        </p:sp>
        <p:cxnSp>
          <p:nvCxnSpPr>
            <p:cNvPr id="20" name="Connecteur droit avec flèche 19"/>
            <p:cNvCxnSpPr/>
            <p:nvPr/>
          </p:nvCxnSpPr>
          <p:spPr>
            <a:xfrm flipH="1">
              <a:off x="7822165" y="3116293"/>
              <a:ext cx="317241" cy="215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ZoneTexte 20"/>
            <p:cNvSpPr txBox="1"/>
            <p:nvPr/>
          </p:nvSpPr>
          <p:spPr>
            <a:xfrm>
              <a:off x="7999446" y="2952862"/>
              <a:ext cx="1853681" cy="307777"/>
            </a:xfrm>
            <a:prstGeom prst="rect">
              <a:avLst/>
            </a:prstGeom>
            <a:noFill/>
          </p:spPr>
          <p:txBody>
            <a:bodyPr wrap="square" rtlCol="0">
              <a:spAutoFit/>
            </a:bodyPr>
            <a:lstStyle/>
            <a:p>
              <a:pPr algn="ctr"/>
              <a:r>
                <a:rPr lang="fr-FR" sz="1400" dirty="0" smtClean="0"/>
                <a:t>Clé de déchiffrement</a:t>
              </a:r>
              <a:endParaRPr lang="fr-FR" sz="1400" baseline="-25000" dirty="0"/>
            </a:p>
          </p:txBody>
        </p:sp>
        <p:sp>
          <p:nvSpPr>
            <p:cNvPr id="22" name="ZoneTexte 21"/>
            <p:cNvSpPr txBox="1"/>
            <p:nvPr/>
          </p:nvSpPr>
          <p:spPr>
            <a:xfrm>
              <a:off x="1011011" y="4452715"/>
              <a:ext cx="1494065" cy="307777"/>
            </a:xfrm>
            <a:prstGeom prst="rect">
              <a:avLst/>
            </a:prstGeom>
            <a:noFill/>
          </p:spPr>
          <p:txBody>
            <a:bodyPr wrap="square" rtlCol="0">
              <a:spAutoFit/>
            </a:bodyPr>
            <a:lstStyle/>
            <a:p>
              <a:pPr algn="ctr"/>
              <a:r>
                <a:rPr lang="fr-FR" sz="1400" dirty="0" smtClean="0"/>
                <a:t>Message en clair</a:t>
              </a:r>
              <a:endParaRPr lang="fr-FR" sz="1400" baseline="-25000" dirty="0"/>
            </a:p>
          </p:txBody>
        </p:sp>
        <p:sp>
          <p:nvSpPr>
            <p:cNvPr id="23" name="ZoneTexte 22"/>
            <p:cNvSpPr txBox="1"/>
            <p:nvPr/>
          </p:nvSpPr>
          <p:spPr>
            <a:xfrm>
              <a:off x="4522825" y="4357705"/>
              <a:ext cx="1494065" cy="738664"/>
            </a:xfrm>
            <a:prstGeom prst="rect">
              <a:avLst/>
            </a:prstGeom>
            <a:noFill/>
          </p:spPr>
          <p:txBody>
            <a:bodyPr wrap="square" rtlCol="0">
              <a:spAutoFit/>
            </a:bodyPr>
            <a:lstStyle/>
            <a:p>
              <a:pPr algn="ctr"/>
              <a:r>
                <a:rPr lang="fr-FR" sz="1400" dirty="0" smtClean="0"/>
                <a:t>Message chiffré ou </a:t>
              </a:r>
            </a:p>
            <a:p>
              <a:pPr algn="ctr"/>
              <a:r>
                <a:rPr lang="fr-FR" sz="1400" dirty="0" smtClean="0"/>
                <a:t>cryptogramme</a:t>
              </a:r>
            </a:p>
          </p:txBody>
        </p:sp>
        <p:cxnSp>
          <p:nvCxnSpPr>
            <p:cNvPr id="24" name="Connecteur droit avec flèche 23"/>
            <p:cNvCxnSpPr/>
            <p:nvPr/>
          </p:nvCxnSpPr>
          <p:spPr>
            <a:xfrm>
              <a:off x="7916249" y="4264090"/>
              <a:ext cx="20115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p:cNvSpPr txBox="1"/>
            <p:nvPr/>
          </p:nvSpPr>
          <p:spPr>
            <a:xfrm>
              <a:off x="8721207" y="4452713"/>
              <a:ext cx="1494065" cy="307777"/>
            </a:xfrm>
            <a:prstGeom prst="rect">
              <a:avLst/>
            </a:prstGeom>
            <a:noFill/>
          </p:spPr>
          <p:txBody>
            <a:bodyPr wrap="square" rtlCol="0">
              <a:spAutoFit/>
            </a:bodyPr>
            <a:lstStyle/>
            <a:p>
              <a:pPr algn="ctr"/>
              <a:r>
                <a:rPr lang="fr-FR" sz="1400" dirty="0" smtClean="0"/>
                <a:t>Message en clair</a:t>
              </a:r>
              <a:endParaRPr lang="fr-FR" sz="1400" baseline="-25000" dirty="0"/>
            </a:p>
          </p:txBody>
        </p:sp>
        <p:sp>
          <p:nvSpPr>
            <p:cNvPr id="26" name="ZoneTexte 25"/>
            <p:cNvSpPr txBox="1"/>
            <p:nvPr/>
          </p:nvSpPr>
          <p:spPr>
            <a:xfrm>
              <a:off x="9923686" y="4057280"/>
              <a:ext cx="915700" cy="369332"/>
            </a:xfrm>
            <a:prstGeom prst="rect">
              <a:avLst/>
            </a:prstGeom>
            <a:noFill/>
          </p:spPr>
          <p:txBody>
            <a:bodyPr wrap="square" rtlCol="0">
              <a:spAutoFit/>
            </a:bodyPr>
            <a:lstStyle/>
            <a:p>
              <a:r>
                <a:rPr lang="fr-FR" dirty="0" smtClean="0"/>
                <a:t>M = 88</a:t>
              </a:r>
              <a:endParaRPr lang="fr-FR" baseline="-25000" dirty="0"/>
            </a:p>
          </p:txBody>
        </p:sp>
        <p:sp>
          <p:nvSpPr>
            <p:cNvPr id="27" name="ZoneTexte 26"/>
            <p:cNvSpPr txBox="1"/>
            <p:nvPr/>
          </p:nvSpPr>
          <p:spPr>
            <a:xfrm>
              <a:off x="3960969" y="3894758"/>
              <a:ext cx="1958710" cy="369332"/>
            </a:xfrm>
            <a:prstGeom prst="rect">
              <a:avLst/>
            </a:prstGeom>
            <a:noFill/>
          </p:spPr>
          <p:txBody>
            <a:bodyPr wrap="square" rtlCol="0">
              <a:spAutoFit/>
            </a:bodyPr>
            <a:lstStyle/>
            <a:p>
              <a:pPr algn="ctr"/>
              <a:r>
                <a:rPr lang="fr-FR" dirty="0" smtClean="0"/>
                <a:t>11 = 88</a:t>
              </a:r>
              <a:r>
                <a:rPr lang="fr-FR" baseline="30000" dirty="0"/>
                <a:t>7</a:t>
              </a:r>
              <a:r>
                <a:rPr lang="fr-FR" dirty="0" smtClean="0"/>
                <a:t> </a:t>
              </a:r>
              <a:r>
                <a:rPr lang="fr-FR" dirty="0" err="1" smtClean="0"/>
                <a:t>mod</a:t>
              </a:r>
              <a:r>
                <a:rPr lang="fr-FR" dirty="0" smtClean="0"/>
                <a:t> 187</a:t>
              </a:r>
              <a:endParaRPr lang="fr-FR" baseline="-25000" dirty="0"/>
            </a:p>
          </p:txBody>
        </p:sp>
        <p:sp>
          <p:nvSpPr>
            <p:cNvPr id="28" name="ZoneTexte 27"/>
            <p:cNvSpPr txBox="1"/>
            <p:nvPr/>
          </p:nvSpPr>
          <p:spPr>
            <a:xfrm>
              <a:off x="7902752" y="3909810"/>
              <a:ext cx="1944734" cy="369332"/>
            </a:xfrm>
            <a:prstGeom prst="rect">
              <a:avLst/>
            </a:prstGeom>
            <a:noFill/>
          </p:spPr>
          <p:txBody>
            <a:bodyPr wrap="square" rtlCol="0">
              <a:spAutoFit/>
            </a:bodyPr>
            <a:lstStyle/>
            <a:p>
              <a:pPr algn="ctr"/>
              <a:r>
                <a:rPr lang="fr-FR" dirty="0" smtClean="0"/>
                <a:t>88 = 11</a:t>
              </a:r>
              <a:r>
                <a:rPr lang="fr-FR" baseline="30000" dirty="0" smtClean="0"/>
                <a:t>23</a:t>
              </a:r>
              <a:r>
                <a:rPr lang="fr-FR" dirty="0" smtClean="0"/>
                <a:t> </a:t>
              </a:r>
              <a:r>
                <a:rPr lang="fr-FR" dirty="0" err="1" smtClean="0"/>
                <a:t>mod</a:t>
              </a:r>
              <a:r>
                <a:rPr lang="fr-FR" dirty="0" smtClean="0"/>
                <a:t> 187</a:t>
              </a:r>
              <a:endParaRPr lang="fr-FR" baseline="-25000" dirty="0"/>
            </a:p>
          </p:txBody>
        </p:sp>
        <p:sp>
          <p:nvSpPr>
            <p:cNvPr id="29" name="Accolade ouvrante 28"/>
            <p:cNvSpPr/>
            <p:nvPr/>
          </p:nvSpPr>
          <p:spPr>
            <a:xfrm rot="16200000">
              <a:off x="8530321" y="3604809"/>
              <a:ext cx="113702" cy="3256213"/>
            </a:xfrm>
            <a:prstGeom prst="leftBrace">
              <a:avLst>
                <a:gd name="adj1" fmla="val 100000"/>
                <a:gd name="adj2" fmla="val 2047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30" name="ZoneTexte 29"/>
            <p:cNvSpPr txBox="1"/>
            <p:nvPr/>
          </p:nvSpPr>
          <p:spPr>
            <a:xfrm>
              <a:off x="2505076" y="5364557"/>
              <a:ext cx="1494065" cy="307777"/>
            </a:xfrm>
            <a:prstGeom prst="rect">
              <a:avLst/>
            </a:prstGeom>
            <a:noFill/>
          </p:spPr>
          <p:txBody>
            <a:bodyPr wrap="square" rtlCol="0">
              <a:spAutoFit/>
            </a:bodyPr>
            <a:lstStyle/>
            <a:p>
              <a:pPr algn="ctr"/>
              <a:r>
                <a:rPr lang="fr-FR" sz="1400" dirty="0" smtClean="0"/>
                <a:t>Chiffrement</a:t>
              </a:r>
              <a:endParaRPr lang="fr-FR" sz="1400" baseline="-25000" dirty="0"/>
            </a:p>
          </p:txBody>
        </p:sp>
        <p:sp>
          <p:nvSpPr>
            <p:cNvPr id="31" name="ZoneTexte 30"/>
            <p:cNvSpPr txBox="1"/>
            <p:nvPr/>
          </p:nvSpPr>
          <p:spPr>
            <a:xfrm>
              <a:off x="6959060" y="5364557"/>
              <a:ext cx="1494065" cy="307777"/>
            </a:xfrm>
            <a:prstGeom prst="rect">
              <a:avLst/>
            </a:prstGeom>
            <a:noFill/>
          </p:spPr>
          <p:txBody>
            <a:bodyPr wrap="square" rtlCol="0">
              <a:spAutoFit/>
            </a:bodyPr>
            <a:lstStyle/>
            <a:p>
              <a:pPr algn="ctr"/>
              <a:r>
                <a:rPr lang="fr-FR" sz="1400" dirty="0" smtClean="0"/>
                <a:t>Déchiffrement</a:t>
              </a:r>
              <a:endParaRPr lang="fr-FR" sz="1400" baseline="-25000" dirty="0"/>
            </a:p>
          </p:txBody>
        </p:sp>
      </p:grpSp>
      <p:grpSp>
        <p:nvGrpSpPr>
          <p:cNvPr id="32" name="Groupe 31"/>
          <p:cNvGrpSpPr/>
          <p:nvPr/>
        </p:nvGrpSpPr>
        <p:grpSpPr>
          <a:xfrm>
            <a:off x="11147747" y="3819027"/>
            <a:ext cx="888043" cy="1232926"/>
            <a:chOff x="8416630" y="796875"/>
            <a:chExt cx="888043" cy="1232926"/>
          </a:xfrm>
        </p:grpSpPr>
        <p:pic>
          <p:nvPicPr>
            <p:cNvPr id="33" name="Imag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630" y="796875"/>
              <a:ext cx="888043" cy="940281"/>
            </a:xfrm>
            <a:prstGeom prst="rect">
              <a:avLst/>
            </a:prstGeom>
          </p:spPr>
        </p:pic>
        <p:sp>
          <p:nvSpPr>
            <p:cNvPr id="34" name="ZoneTexte 33"/>
            <p:cNvSpPr txBox="1"/>
            <p:nvPr/>
          </p:nvSpPr>
          <p:spPr>
            <a:xfrm>
              <a:off x="8615259" y="1660469"/>
              <a:ext cx="553357" cy="369332"/>
            </a:xfrm>
            <a:prstGeom prst="rect">
              <a:avLst/>
            </a:prstGeom>
            <a:noFill/>
          </p:spPr>
          <p:txBody>
            <a:bodyPr wrap="none" rtlCol="0">
              <a:spAutoFit/>
            </a:bodyPr>
            <a:lstStyle/>
            <a:p>
              <a:r>
                <a:rPr lang="fr-FR" dirty="0" smtClean="0"/>
                <a:t>Bob</a:t>
              </a:r>
              <a:endParaRPr lang="fr-FR" dirty="0"/>
            </a:p>
          </p:txBody>
        </p:sp>
      </p:grpSp>
      <p:grpSp>
        <p:nvGrpSpPr>
          <p:cNvPr id="35" name="Groupe 34"/>
          <p:cNvGrpSpPr/>
          <p:nvPr/>
        </p:nvGrpSpPr>
        <p:grpSpPr>
          <a:xfrm>
            <a:off x="523256" y="3839678"/>
            <a:ext cx="888043" cy="1224888"/>
            <a:chOff x="2276114" y="807500"/>
            <a:chExt cx="888043" cy="1224888"/>
          </a:xfrm>
        </p:grpSpPr>
        <p:pic>
          <p:nvPicPr>
            <p:cNvPr id="36" name="Imag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6114" y="807500"/>
              <a:ext cx="888043" cy="935928"/>
            </a:xfrm>
            <a:prstGeom prst="rect">
              <a:avLst/>
            </a:prstGeom>
          </p:spPr>
        </p:pic>
        <p:sp>
          <p:nvSpPr>
            <p:cNvPr id="37" name="ZoneTexte 36"/>
            <p:cNvSpPr txBox="1"/>
            <p:nvPr/>
          </p:nvSpPr>
          <p:spPr>
            <a:xfrm>
              <a:off x="2414306" y="1663056"/>
              <a:ext cx="636713" cy="369332"/>
            </a:xfrm>
            <a:prstGeom prst="rect">
              <a:avLst/>
            </a:prstGeom>
            <a:noFill/>
          </p:spPr>
          <p:txBody>
            <a:bodyPr wrap="none" rtlCol="0">
              <a:spAutoFit/>
            </a:bodyPr>
            <a:lstStyle/>
            <a:p>
              <a:r>
                <a:rPr lang="fr-FR" dirty="0" smtClean="0"/>
                <a:t>Alice</a:t>
              </a:r>
              <a:endParaRPr lang="fr-FR" dirty="0"/>
            </a:p>
          </p:txBody>
        </p:sp>
      </p:grpSp>
      <p:sp>
        <p:nvSpPr>
          <p:cNvPr id="4" name="Espace réservé du numéro de diapositive 3"/>
          <p:cNvSpPr>
            <a:spLocks noGrp="1"/>
          </p:cNvSpPr>
          <p:nvPr>
            <p:ph type="sldNum" sz="quarter" idx="12"/>
          </p:nvPr>
        </p:nvSpPr>
        <p:spPr/>
        <p:txBody>
          <a:bodyPr/>
          <a:lstStyle/>
          <a:p>
            <a:fld id="{6951A42B-171D-4B94-AECE-9A114FAB7514}" type="slidenum">
              <a:rPr lang="fr-FR" smtClean="0"/>
              <a:t>60</a:t>
            </a:fld>
            <a:endParaRPr lang="fr-FR"/>
          </a:p>
        </p:txBody>
      </p:sp>
    </p:spTree>
    <p:extLst>
      <p:ext uri="{BB962C8B-B14F-4D97-AF65-F5344CB8AC3E}">
        <p14:creationId xmlns:p14="http://schemas.microsoft.com/office/powerpoint/2010/main" val="18106798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RSA : Exemple 2</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r>
              <a:rPr lang="fr-FR" dirty="0" smtClean="0"/>
              <a:t>Soit </a:t>
            </a:r>
            <a:r>
              <a:rPr lang="fr-FR" dirty="0"/>
              <a:t>p = </a:t>
            </a:r>
            <a:r>
              <a:rPr lang="fr-FR" dirty="0" smtClean="0"/>
              <a:t>109, </a:t>
            </a:r>
            <a:r>
              <a:rPr lang="fr-FR" dirty="0"/>
              <a:t>q = </a:t>
            </a:r>
            <a:r>
              <a:rPr lang="fr-FR" dirty="0" smtClean="0"/>
              <a:t>311</a:t>
            </a:r>
          </a:p>
          <a:p>
            <a:r>
              <a:rPr lang="fr-FR" dirty="0"/>
              <a:t>On obtient : n = 109 x 311 = </a:t>
            </a:r>
            <a:r>
              <a:rPr lang="fr-FR" dirty="0" smtClean="0"/>
              <a:t>33899, </a:t>
            </a:r>
            <a:r>
              <a:rPr lang="fr-FR" dirty="0"/>
              <a:t>et </a:t>
            </a:r>
            <a:r>
              <a:rPr lang="fr-FR" dirty="0" smtClean="0"/>
              <a:t>ø(n</a:t>
            </a:r>
            <a:r>
              <a:rPr lang="fr-FR" dirty="0"/>
              <a:t>) = (109 − </a:t>
            </a:r>
            <a:r>
              <a:rPr lang="fr-FR" dirty="0" smtClean="0"/>
              <a:t>1) </a:t>
            </a:r>
            <a:r>
              <a:rPr lang="fr-FR" dirty="0"/>
              <a:t>x (311 − 1) = </a:t>
            </a:r>
            <a:r>
              <a:rPr lang="fr-FR" dirty="0" smtClean="0"/>
              <a:t>33480</a:t>
            </a:r>
          </a:p>
          <a:p>
            <a:r>
              <a:rPr lang="fr-FR" dirty="0" smtClean="0"/>
              <a:t>Choisir </a:t>
            </a:r>
            <a:r>
              <a:rPr lang="fr-FR" dirty="0"/>
              <a:t>e premier par rapport à ø</a:t>
            </a:r>
            <a:r>
              <a:rPr lang="fr-FR" dirty="0" smtClean="0"/>
              <a:t>(n</a:t>
            </a:r>
            <a:r>
              <a:rPr lang="fr-FR" dirty="0"/>
              <a:t>), soit e = </a:t>
            </a:r>
            <a:r>
              <a:rPr lang="fr-FR" dirty="0" smtClean="0"/>
              <a:t>11 </a:t>
            </a:r>
            <a:r>
              <a:rPr lang="fr-FR" dirty="0"/>
              <a:t>: pgcd (33480, </a:t>
            </a:r>
            <a:r>
              <a:rPr lang="fr-FR" dirty="0" smtClean="0"/>
              <a:t>11) </a:t>
            </a:r>
            <a:r>
              <a:rPr lang="fr-FR" dirty="0"/>
              <a:t>= </a:t>
            </a:r>
            <a:r>
              <a:rPr lang="fr-FR" dirty="0" smtClean="0"/>
              <a:t>1</a:t>
            </a:r>
          </a:p>
          <a:p>
            <a:r>
              <a:rPr lang="da-DK" dirty="0" smtClean="0"/>
              <a:t>11xd </a:t>
            </a:r>
            <a:r>
              <a:rPr lang="da-DK" dirty="0"/>
              <a:t>mod 160 = 1 </a:t>
            </a:r>
            <a:r>
              <a:rPr lang="da-DK" dirty="0" smtClean="0">
                <a:sym typeface="Wingdings" panose="05000000000000000000" pitchFamily="2" charset="2"/>
              </a:rPr>
              <a:t></a:t>
            </a:r>
            <a:r>
              <a:rPr lang="da-DK" dirty="0" smtClean="0"/>
              <a:t> </a:t>
            </a:r>
            <a:r>
              <a:rPr lang="da-DK" dirty="0"/>
              <a:t>d </a:t>
            </a:r>
            <a:r>
              <a:rPr lang="da-DK" dirty="0" smtClean="0"/>
              <a:t>= 9131</a:t>
            </a:r>
          </a:p>
          <a:p>
            <a:pPr lvl="1"/>
            <a:r>
              <a:rPr lang="fr-FR" dirty="0"/>
              <a:t>Clé publique : </a:t>
            </a:r>
            <a:r>
              <a:rPr lang="fr-FR" dirty="0" err="1"/>
              <a:t>K</a:t>
            </a:r>
            <a:r>
              <a:rPr lang="fr-FR" baseline="-25000" dirty="0" err="1"/>
              <a:t>pub</a:t>
            </a:r>
            <a:r>
              <a:rPr lang="fr-FR" dirty="0"/>
              <a:t>= </a:t>
            </a:r>
            <a:r>
              <a:rPr lang="fr-FR" dirty="0" smtClean="0"/>
              <a:t>{11, </a:t>
            </a:r>
            <a:r>
              <a:rPr lang="fr-FR" dirty="0"/>
              <a:t>33899</a:t>
            </a:r>
            <a:r>
              <a:rPr lang="fr-FR" dirty="0" smtClean="0"/>
              <a:t>}   {0xB, 0x846B} </a:t>
            </a:r>
          </a:p>
          <a:p>
            <a:pPr lvl="1"/>
            <a:r>
              <a:rPr lang="fr-FR" dirty="0" smtClean="0"/>
              <a:t>Clé </a:t>
            </a:r>
            <a:r>
              <a:rPr lang="fr-FR" dirty="0"/>
              <a:t>privée : </a:t>
            </a:r>
            <a:r>
              <a:rPr lang="fr-FR" dirty="0" err="1" smtClean="0"/>
              <a:t>K</a:t>
            </a:r>
            <a:r>
              <a:rPr lang="fr-FR" baseline="-25000" dirty="0" err="1" smtClean="0"/>
              <a:t>priv</a:t>
            </a:r>
            <a:r>
              <a:rPr lang="fr-FR" dirty="0" smtClean="0"/>
              <a:t>= {</a:t>
            </a:r>
            <a:r>
              <a:rPr lang="da-DK" dirty="0" smtClean="0"/>
              <a:t>9131</a:t>
            </a:r>
            <a:r>
              <a:rPr lang="fr-FR" dirty="0" smtClean="0"/>
              <a:t>, </a:t>
            </a:r>
            <a:r>
              <a:rPr lang="fr-FR" dirty="0"/>
              <a:t>33899</a:t>
            </a:r>
            <a:r>
              <a:rPr lang="fr-FR" dirty="0" smtClean="0"/>
              <a:t>}  {0x23AB, </a:t>
            </a:r>
            <a:r>
              <a:rPr lang="fr-FR" dirty="0"/>
              <a:t>0x846B</a:t>
            </a:r>
            <a:r>
              <a:rPr lang="fr-FR" dirty="0" smtClean="0"/>
              <a:t>}</a:t>
            </a:r>
            <a:endParaRPr lang="fr-FR" dirty="0"/>
          </a:p>
          <a:p>
            <a:endParaRPr lang="fr-FR" dirty="0" smtClean="0"/>
          </a:p>
          <a:p>
            <a:r>
              <a:rPr lang="fr-FR" dirty="0" smtClean="0"/>
              <a:t>Chiffrer le message M avec la clé publique: M = How are </a:t>
            </a:r>
            <a:r>
              <a:rPr lang="fr-FR" dirty="0" err="1" smtClean="0"/>
              <a:t>you</a:t>
            </a:r>
            <a:r>
              <a:rPr lang="fr-FR" dirty="0" smtClean="0"/>
              <a:t>?</a:t>
            </a:r>
          </a:p>
          <a:p>
            <a:endParaRPr lang="fr-FR" dirty="0" smtClean="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61</a:t>
            </a:fld>
            <a:endParaRPr lang="fr-FR"/>
          </a:p>
        </p:txBody>
      </p:sp>
    </p:spTree>
    <p:extLst>
      <p:ext uri="{BB962C8B-B14F-4D97-AF65-F5344CB8AC3E}">
        <p14:creationId xmlns:p14="http://schemas.microsoft.com/office/powerpoint/2010/main" val="37648311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RSA : Exemple 2</a:t>
            </a:r>
            <a:endParaRPr lang="fr-FR" dirty="0"/>
          </a:p>
        </p:txBody>
      </p:sp>
      <p:sp>
        <p:nvSpPr>
          <p:cNvPr id="3" name="Espace réservé du contenu 2"/>
          <p:cNvSpPr>
            <a:spLocks noGrp="1"/>
          </p:cNvSpPr>
          <p:nvPr>
            <p:ph idx="1"/>
          </p:nvPr>
        </p:nvSpPr>
        <p:spPr>
          <a:xfrm>
            <a:off x="289560" y="805752"/>
            <a:ext cx="11673840" cy="5884607"/>
          </a:xfrm>
        </p:spPr>
        <p:txBody>
          <a:bodyPr>
            <a:normAutofit lnSpcReduction="10000"/>
          </a:bodyPr>
          <a:lstStyle/>
          <a:p>
            <a:r>
              <a:rPr lang="fr-FR" dirty="0" smtClean="0"/>
              <a:t>M </a:t>
            </a:r>
            <a:r>
              <a:rPr lang="fr-FR" dirty="0"/>
              <a:t>= How are </a:t>
            </a:r>
            <a:r>
              <a:rPr lang="fr-FR" dirty="0" err="1"/>
              <a:t>you</a:t>
            </a:r>
            <a:r>
              <a:rPr lang="fr-FR" dirty="0" smtClean="0"/>
              <a:t>?</a:t>
            </a:r>
          </a:p>
          <a:p>
            <a:r>
              <a:rPr lang="fr-FR" dirty="0" smtClean="0"/>
              <a:t>Étape 1: Encoder le message M en ASCII </a:t>
            </a:r>
          </a:p>
          <a:p>
            <a:pPr lvl="1"/>
            <a:r>
              <a:rPr lang="fr-FR" dirty="0" smtClean="0"/>
              <a:t>ASCII (M) </a:t>
            </a:r>
            <a:r>
              <a:rPr lang="fr-FR" dirty="0"/>
              <a:t>= </a:t>
            </a:r>
            <a:r>
              <a:rPr lang="fr-FR" dirty="0" smtClean="0"/>
              <a:t>0x48 0x6f 0x77 0x20 0x61 0x72 0x65 0x20 0x79 0x6f 0x75 0x3f</a:t>
            </a:r>
          </a:p>
          <a:p>
            <a:r>
              <a:rPr lang="fr-FR" dirty="0" smtClean="0"/>
              <a:t>Étape 2 : Découper le message numérique en blocs de même longueur, représentant chacun un nombre plus petit que n = 0x846B.</a:t>
            </a:r>
          </a:p>
          <a:p>
            <a:pPr lvl="1"/>
            <a:r>
              <a:rPr lang="fr-FR" dirty="0" smtClean="0"/>
              <a:t>Alors on découpe le message par bloc de 4 bytes : </a:t>
            </a:r>
          </a:p>
          <a:p>
            <a:pPr lvl="2"/>
            <a:r>
              <a:rPr lang="fr-FR" dirty="0" smtClean="0"/>
              <a:t>M1 = 0x486f, M2= 0x7720, M3=0x6172, M4=0x6520, M5=0x796f,M6=0x753f</a:t>
            </a:r>
            <a:endParaRPr lang="fr-FR" dirty="0"/>
          </a:p>
          <a:p>
            <a:r>
              <a:rPr lang="fr-FR" dirty="0" smtClean="0"/>
              <a:t>Étape 3 : Chiffrer les messages : </a:t>
            </a:r>
          </a:p>
          <a:p>
            <a:endParaRPr lang="fr-FR" dirty="0"/>
          </a:p>
          <a:p>
            <a:endParaRPr lang="fr-FR" dirty="0" smtClean="0"/>
          </a:p>
          <a:p>
            <a:endParaRPr lang="fr-FR" dirty="0"/>
          </a:p>
          <a:p>
            <a:endParaRPr lang="fr-FR" dirty="0" smtClean="0"/>
          </a:p>
          <a:p>
            <a:r>
              <a:rPr lang="fr-FR" dirty="0" smtClean="0"/>
              <a:t>On obtient le message chiffré c : c = 0D CC 6C E2 02 2d 33 72 55 EE 11 A4 </a:t>
            </a:r>
          </a:p>
        </p:txBody>
      </p:sp>
      <p:graphicFrame>
        <p:nvGraphicFramePr>
          <p:cNvPr id="4" name="Tableau 3"/>
          <p:cNvGraphicFramePr>
            <a:graphicFrameLocks noGrp="1"/>
          </p:cNvGraphicFramePr>
          <p:nvPr>
            <p:extLst>
              <p:ext uri="{D42A27DB-BD31-4B8C-83A1-F6EECF244321}">
                <p14:modId xmlns:p14="http://schemas.microsoft.com/office/powerpoint/2010/main" val="2614180123"/>
              </p:ext>
            </p:extLst>
          </p:nvPr>
        </p:nvGraphicFramePr>
        <p:xfrm>
          <a:off x="289560" y="4007150"/>
          <a:ext cx="10853057" cy="1370392"/>
        </p:xfrm>
        <a:graphic>
          <a:graphicData uri="http://schemas.openxmlformats.org/drawingml/2006/table">
            <a:tbl>
              <a:tblPr>
                <a:tableStyleId>{5C22544A-7EE6-4342-B048-85BDC9FD1C3A}</a:tableStyleId>
              </a:tblPr>
              <a:tblGrid>
                <a:gridCol w="2519159"/>
                <a:gridCol w="1388983"/>
                <a:gridCol w="1388983"/>
                <a:gridCol w="1388983"/>
                <a:gridCol w="1388983"/>
                <a:gridCol w="1388983"/>
                <a:gridCol w="1388983"/>
              </a:tblGrid>
              <a:tr h="685196">
                <a:tc>
                  <a:txBody>
                    <a:bodyPr/>
                    <a:lstStyle/>
                    <a:p>
                      <a:pPr algn="l"/>
                      <a:r>
                        <a:rPr lang="fr-FR" dirty="0" smtClean="0"/>
                        <a:t>Messages claires</a:t>
                      </a:r>
                      <a:endParaRPr lang="fr-FR" dirty="0"/>
                    </a:p>
                  </a:txBody>
                  <a:tcPr anchor="ctr"/>
                </a:tc>
                <a:tc>
                  <a:txBody>
                    <a:bodyPr/>
                    <a:lstStyle/>
                    <a:p>
                      <a:pPr algn="ctr"/>
                      <a:r>
                        <a:rPr lang="fr-FR" dirty="0" smtClean="0"/>
                        <a:t>M1 = 0x486f</a:t>
                      </a:r>
                      <a:endParaRPr lang="fr-FR" dirty="0"/>
                    </a:p>
                  </a:txBody>
                  <a:tcPr anchor="ctr"/>
                </a:tc>
                <a:tc>
                  <a:txBody>
                    <a:bodyPr/>
                    <a:lstStyle/>
                    <a:p>
                      <a:pPr algn="ctr"/>
                      <a:r>
                        <a:rPr lang="fr-FR" dirty="0" smtClean="0"/>
                        <a:t>M2= 0x7720</a:t>
                      </a:r>
                      <a:endParaRPr lang="fr-FR" dirty="0"/>
                    </a:p>
                  </a:txBody>
                  <a:tcPr anchor="ctr"/>
                </a:tc>
                <a:tc>
                  <a:txBody>
                    <a:bodyPr/>
                    <a:lstStyle/>
                    <a:p>
                      <a:pPr algn="ctr"/>
                      <a:r>
                        <a:rPr lang="fr-FR" dirty="0" smtClean="0"/>
                        <a:t>M3=0x6172</a:t>
                      </a:r>
                      <a:endParaRPr lang="fr-FR" dirty="0"/>
                    </a:p>
                  </a:txBody>
                  <a:tcPr anchor="ctr"/>
                </a:tc>
                <a:tc>
                  <a:txBody>
                    <a:bodyPr/>
                    <a:lstStyle/>
                    <a:p>
                      <a:pPr algn="ctr"/>
                      <a:r>
                        <a:rPr lang="fr-FR" dirty="0" smtClean="0"/>
                        <a:t>M4=0x6520</a:t>
                      </a:r>
                      <a:endParaRPr lang="fr-FR" dirty="0"/>
                    </a:p>
                  </a:txBody>
                  <a:tcPr anchor="ctr"/>
                </a:tc>
                <a:tc>
                  <a:txBody>
                    <a:bodyPr/>
                    <a:lstStyle/>
                    <a:p>
                      <a:pPr algn="ctr"/>
                      <a:r>
                        <a:rPr lang="fr-FR" dirty="0" smtClean="0"/>
                        <a:t>M5=0x796f</a:t>
                      </a:r>
                      <a:endParaRPr lang="fr-FR" dirty="0"/>
                    </a:p>
                  </a:txBody>
                  <a:tcPr anchor="ctr"/>
                </a:tc>
                <a:tc>
                  <a:txBody>
                    <a:bodyPr/>
                    <a:lstStyle/>
                    <a:p>
                      <a:pPr algn="ctr"/>
                      <a:r>
                        <a:rPr lang="fr-FR" dirty="0" smtClean="0"/>
                        <a:t>0x753f</a:t>
                      </a:r>
                      <a:endParaRPr lang="fr-FR" dirty="0"/>
                    </a:p>
                  </a:txBody>
                  <a:tcPr anchor="ctr"/>
                </a:tc>
              </a:tr>
              <a:tr h="685196">
                <a:tc>
                  <a:txBody>
                    <a:bodyPr/>
                    <a:lstStyle/>
                    <a:p>
                      <a:pPr algn="l"/>
                      <a:r>
                        <a:rPr lang="fr-FR" dirty="0" smtClean="0"/>
                        <a:t>Message chiffrés</a:t>
                      </a:r>
                    </a:p>
                    <a:p>
                      <a:pPr algn="l"/>
                      <a:r>
                        <a:rPr lang="fr-FR" dirty="0" smtClean="0"/>
                        <a:t> c= M</a:t>
                      </a:r>
                      <a:r>
                        <a:rPr lang="fr-FR" baseline="30000" dirty="0" smtClean="0"/>
                        <a:t>0xB</a:t>
                      </a:r>
                      <a:r>
                        <a:rPr lang="fr-FR" dirty="0" smtClean="0"/>
                        <a:t> </a:t>
                      </a:r>
                      <a:r>
                        <a:rPr lang="fr-FR" dirty="0" err="1" smtClean="0"/>
                        <a:t>mod</a:t>
                      </a:r>
                      <a:r>
                        <a:rPr lang="fr-FR" dirty="0" smtClean="0"/>
                        <a:t> 0x846B</a:t>
                      </a:r>
                      <a:endParaRPr lang="fr-FR" dirty="0"/>
                    </a:p>
                  </a:txBody>
                  <a:tcPr anchor="ctr"/>
                </a:tc>
                <a:tc>
                  <a:txBody>
                    <a:bodyPr/>
                    <a:lstStyle/>
                    <a:p>
                      <a:pPr algn="ctr"/>
                      <a:r>
                        <a:rPr lang="fr-FR" dirty="0" smtClean="0"/>
                        <a:t>C1 = 0x0DCC</a:t>
                      </a:r>
                      <a:endParaRPr lang="fr-FR" dirty="0"/>
                    </a:p>
                  </a:txBody>
                  <a:tcPr anchor="ctr"/>
                </a:tc>
                <a:tc>
                  <a:txBody>
                    <a:bodyPr/>
                    <a:lstStyle/>
                    <a:p>
                      <a:pPr algn="ctr"/>
                      <a:r>
                        <a:rPr lang="fr-FR" dirty="0" smtClean="0"/>
                        <a:t>0x6ce2</a:t>
                      </a:r>
                      <a:endParaRPr lang="fr-FR" dirty="0"/>
                    </a:p>
                  </a:txBody>
                  <a:tcPr anchor="ctr"/>
                </a:tc>
                <a:tc>
                  <a:txBody>
                    <a:bodyPr/>
                    <a:lstStyle/>
                    <a:p>
                      <a:pPr algn="ctr"/>
                      <a:r>
                        <a:rPr lang="fr-FR" dirty="0" smtClean="0"/>
                        <a:t>0x022d</a:t>
                      </a:r>
                      <a:endParaRPr lang="fr-FR" dirty="0"/>
                    </a:p>
                  </a:txBody>
                  <a:tcPr anchor="ctr"/>
                </a:tc>
                <a:tc>
                  <a:txBody>
                    <a:bodyPr/>
                    <a:lstStyle/>
                    <a:p>
                      <a:pPr algn="ctr"/>
                      <a:r>
                        <a:rPr lang="fr-FR" dirty="0" smtClean="0"/>
                        <a:t>0x3372</a:t>
                      </a:r>
                      <a:endParaRPr lang="fr-FR" dirty="0"/>
                    </a:p>
                  </a:txBody>
                  <a:tcPr anchor="ctr"/>
                </a:tc>
                <a:tc>
                  <a:txBody>
                    <a:bodyPr/>
                    <a:lstStyle/>
                    <a:p>
                      <a:pPr algn="ctr"/>
                      <a:r>
                        <a:rPr lang="fr-FR" dirty="0" smtClean="0"/>
                        <a:t>0x55ee</a:t>
                      </a:r>
                      <a:endParaRPr lang="fr-FR" dirty="0"/>
                    </a:p>
                  </a:txBody>
                  <a:tcPr anchor="ctr"/>
                </a:tc>
                <a:tc>
                  <a:txBody>
                    <a:bodyPr/>
                    <a:lstStyle/>
                    <a:p>
                      <a:pPr algn="ctr"/>
                      <a:r>
                        <a:rPr lang="fr-FR" dirty="0" smtClean="0"/>
                        <a:t>0x11a4</a:t>
                      </a:r>
                      <a:endParaRPr lang="fr-FR" dirty="0"/>
                    </a:p>
                  </a:txBody>
                  <a:tcPr anchor="ctr"/>
                </a:tc>
              </a:tr>
            </a:tbl>
          </a:graphicData>
        </a:graphic>
      </p:graphicFrame>
      <p:sp>
        <p:nvSpPr>
          <p:cNvPr id="5" name="Espace réservé du numéro de diapositive 4"/>
          <p:cNvSpPr>
            <a:spLocks noGrp="1"/>
          </p:cNvSpPr>
          <p:nvPr>
            <p:ph type="sldNum" sz="quarter" idx="12"/>
          </p:nvPr>
        </p:nvSpPr>
        <p:spPr/>
        <p:txBody>
          <a:bodyPr/>
          <a:lstStyle/>
          <a:p>
            <a:fld id="{6951A42B-171D-4B94-AECE-9A114FAB7514}" type="slidenum">
              <a:rPr lang="fr-FR" smtClean="0"/>
              <a:t>62</a:t>
            </a:fld>
            <a:endParaRPr lang="fr-FR"/>
          </a:p>
        </p:txBody>
      </p:sp>
    </p:spTree>
    <p:extLst>
      <p:ext uri="{BB962C8B-B14F-4D97-AF65-F5344CB8AC3E}">
        <p14:creationId xmlns:p14="http://schemas.microsoft.com/office/powerpoint/2010/main" val="1334555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888980" cy="805753"/>
          </a:xfrm>
        </p:spPr>
        <p:txBody>
          <a:bodyPr>
            <a:normAutofit fontScale="90000"/>
          </a:bodyPr>
          <a:lstStyle/>
          <a:p>
            <a:r>
              <a:rPr lang="fr-FR" dirty="0" smtClean="0"/>
              <a:t>Cryptographie asymétrique : Principe algorithmique</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pPr lvl="0"/>
            <a:r>
              <a:rPr lang="fr-FR" dirty="0"/>
              <a:t>Les algorithmes se basent sur des concepts mathématiques </a:t>
            </a:r>
            <a:r>
              <a:rPr lang="fr-FR" dirty="0" smtClean="0"/>
              <a:t>tels que :</a:t>
            </a:r>
          </a:p>
          <a:p>
            <a:pPr lvl="1"/>
            <a:r>
              <a:rPr lang="fr-FR" dirty="0" smtClean="0"/>
              <a:t>La factorisation de grands nombres premiers (RSA),</a:t>
            </a:r>
          </a:p>
          <a:p>
            <a:pPr lvl="1"/>
            <a:r>
              <a:rPr lang="fr-FR" dirty="0" smtClean="0"/>
              <a:t>le </a:t>
            </a:r>
            <a:r>
              <a:rPr lang="fr-FR" dirty="0"/>
              <a:t>problème des logarithmes discrets (</a:t>
            </a:r>
            <a:r>
              <a:rPr lang="fr-FR" dirty="0" err="1"/>
              <a:t>ElGamal</a:t>
            </a:r>
            <a:r>
              <a:rPr lang="fr-FR" dirty="0" smtClean="0"/>
              <a:t>),</a:t>
            </a:r>
          </a:p>
          <a:p>
            <a:pPr lvl="1"/>
            <a:r>
              <a:rPr lang="fr-FR" dirty="0" smtClean="0"/>
              <a:t>ou </a:t>
            </a:r>
            <a:r>
              <a:rPr lang="fr-FR" dirty="0"/>
              <a:t>encore le problème du sac à dos (</a:t>
            </a:r>
            <a:r>
              <a:rPr lang="fr-FR" dirty="0" err="1"/>
              <a:t>Merkle-Hellman</a:t>
            </a:r>
            <a:r>
              <a:rPr lang="fr-FR" dirty="0" smtClean="0"/>
              <a:t>).</a:t>
            </a:r>
          </a:p>
          <a:p>
            <a:pPr lvl="1"/>
            <a:endParaRPr lang="fr-FR" dirty="0" smtClean="0"/>
          </a:p>
          <a:p>
            <a:pPr lvl="0"/>
            <a:r>
              <a:rPr lang="fr-FR" dirty="0" smtClean="0"/>
              <a:t>La </a:t>
            </a:r>
            <a:r>
              <a:rPr lang="fr-FR" dirty="0"/>
              <a:t>taille des clés s’étend de 512 bits à 2048 bits en standard</a:t>
            </a:r>
            <a:r>
              <a:rPr lang="fr-FR" dirty="0" smtClean="0"/>
              <a:t>.</a:t>
            </a:r>
          </a:p>
          <a:p>
            <a:pPr lvl="0"/>
            <a:endParaRPr lang="fr-FR" dirty="0" smtClean="0"/>
          </a:p>
          <a:p>
            <a:pPr lvl="0"/>
            <a:r>
              <a:rPr lang="fr-FR" dirty="0" smtClean="0"/>
              <a:t>Dans </a:t>
            </a:r>
            <a:r>
              <a:rPr lang="fr-FR" dirty="0"/>
              <a:t>le cas du RSA, une clé de 512 bits n’est plus sûre au sens </a:t>
            </a:r>
            <a:r>
              <a:rPr lang="fr-FR" dirty="0" smtClean="0"/>
              <a:t>« militaire »  du </a:t>
            </a:r>
            <a:r>
              <a:rPr lang="fr-FR" dirty="0"/>
              <a:t>terme, mais est toujours utilisable de particulier à particulier. </a:t>
            </a:r>
            <a:br>
              <a:rPr lang="fr-FR" dirty="0"/>
            </a:br>
            <a:endParaRPr lang="fr-FR" dirty="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63</a:t>
            </a:fld>
            <a:endParaRPr lang="fr-FR"/>
          </a:p>
        </p:txBody>
      </p:sp>
    </p:spTree>
    <p:extLst>
      <p:ext uri="{BB962C8B-B14F-4D97-AF65-F5344CB8AC3E}">
        <p14:creationId xmlns:p14="http://schemas.microsoft.com/office/powerpoint/2010/main" val="10219352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Cryptographie moderne : asymétrique</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pPr marL="0" indent="0">
              <a:buNone/>
            </a:pPr>
            <a:r>
              <a:rPr lang="fr-FR" dirty="0"/>
              <a:t>Caractéristiques :</a:t>
            </a:r>
            <a:br>
              <a:rPr lang="fr-FR" dirty="0"/>
            </a:br>
            <a:endParaRPr lang="fr-FR" dirty="0" smtClean="0"/>
          </a:p>
          <a:p>
            <a:r>
              <a:rPr lang="fr-FR" dirty="0"/>
              <a:t>La distribution des clés est grandement facilitée </a:t>
            </a:r>
            <a:r>
              <a:rPr lang="fr-FR" dirty="0" smtClean="0"/>
              <a:t>car l’échange </a:t>
            </a:r>
            <a:r>
              <a:rPr lang="fr-FR" dirty="0"/>
              <a:t>de clés secrètes n’est plus nécessaire. </a:t>
            </a:r>
            <a:br>
              <a:rPr lang="fr-FR" dirty="0"/>
            </a:br>
            <a:endParaRPr lang="fr-FR" dirty="0"/>
          </a:p>
          <a:p>
            <a:r>
              <a:rPr lang="fr-FR" dirty="0"/>
              <a:t>A</a:t>
            </a:r>
            <a:r>
              <a:rPr lang="fr-FR" dirty="0" smtClean="0"/>
              <a:t> </a:t>
            </a:r>
            <a:r>
              <a:rPr lang="fr-FR" dirty="0"/>
              <a:t>l’inverse du chiffrement symétrique où </a:t>
            </a:r>
            <a:r>
              <a:rPr lang="fr-FR" dirty="0" smtClean="0"/>
              <a:t>le nombre </a:t>
            </a:r>
            <a:r>
              <a:rPr lang="fr-FR" dirty="0"/>
              <a:t>de clés est le problème majeur, ici, seules </a:t>
            </a:r>
            <a:r>
              <a:rPr lang="fr-FR" b="1" i="1" dirty="0"/>
              <a:t>n paires</a:t>
            </a:r>
            <a:r>
              <a:rPr lang="fr-FR" dirty="0" smtClean="0"/>
              <a:t> sont </a:t>
            </a:r>
            <a:r>
              <a:rPr lang="fr-FR" dirty="0"/>
              <a:t>nécessaires</a:t>
            </a:r>
            <a:r>
              <a:rPr lang="fr-FR" dirty="0" smtClean="0"/>
              <a:t>. </a:t>
            </a:r>
          </a:p>
          <a:p>
            <a:pPr lvl="1"/>
            <a:r>
              <a:rPr lang="fr-FR" dirty="0" smtClean="0"/>
              <a:t>En </a:t>
            </a:r>
            <a:r>
              <a:rPr lang="fr-FR" dirty="0"/>
              <a:t>effet, chaque utilisateur possède une paire ( </a:t>
            </a:r>
            <a:r>
              <a:rPr lang="fr-FR" dirty="0" err="1" smtClean="0"/>
              <a:t>K</a:t>
            </a:r>
            <a:r>
              <a:rPr lang="fr-FR" baseline="-25000" dirty="0" err="1" smtClean="0"/>
              <a:t>pub</a:t>
            </a:r>
            <a:r>
              <a:rPr lang="fr-FR" dirty="0" smtClean="0"/>
              <a:t> et </a:t>
            </a:r>
            <a:r>
              <a:rPr lang="fr-FR" dirty="0" err="1" smtClean="0"/>
              <a:t>K</a:t>
            </a:r>
            <a:r>
              <a:rPr lang="fr-FR" baseline="-25000" dirty="0" err="1" smtClean="0"/>
              <a:t>priv</a:t>
            </a:r>
            <a:r>
              <a:rPr lang="fr-FR" dirty="0"/>
              <a:t>) et tous </a:t>
            </a:r>
            <a:r>
              <a:rPr lang="fr-FR" dirty="0" smtClean="0"/>
              <a:t>les transferts </a:t>
            </a:r>
            <a:r>
              <a:rPr lang="fr-FR" dirty="0"/>
              <a:t>de message ont lieu avec ces clés.</a:t>
            </a:r>
            <a:br>
              <a:rPr lang="fr-FR" dirty="0"/>
            </a:br>
            <a:endParaRPr lang="fr-FR" dirty="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64</a:t>
            </a:fld>
            <a:endParaRPr lang="fr-FR"/>
          </a:p>
        </p:txBody>
      </p:sp>
    </p:spTree>
    <p:extLst>
      <p:ext uri="{BB962C8B-B14F-4D97-AF65-F5344CB8AC3E}">
        <p14:creationId xmlns:p14="http://schemas.microsoft.com/office/powerpoint/2010/main" val="3169791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Cryptographie moderne : asymétrique</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pPr marL="0" indent="0">
              <a:buNone/>
            </a:pPr>
            <a:r>
              <a:rPr lang="fr-FR" dirty="0"/>
              <a:t>Caractéristiques :</a:t>
            </a:r>
            <a:br>
              <a:rPr lang="fr-FR" dirty="0"/>
            </a:br>
            <a:endParaRPr lang="fr-FR" dirty="0" smtClean="0"/>
          </a:p>
          <a:p>
            <a:r>
              <a:rPr lang="fr-FR" dirty="0" smtClean="0"/>
              <a:t>L’inconvénient principal est qu’au </a:t>
            </a:r>
            <a:r>
              <a:rPr lang="fr-FR" dirty="0"/>
              <a:t>niveau des performances, le chiffrement par </a:t>
            </a:r>
            <a:r>
              <a:rPr lang="fr-FR" dirty="0" smtClean="0"/>
              <a:t>voie asymétrique </a:t>
            </a:r>
            <a:r>
              <a:rPr lang="fr-FR" dirty="0"/>
              <a:t>est environ </a:t>
            </a:r>
            <a:r>
              <a:rPr lang="fr-FR" dirty="0" smtClean="0"/>
              <a:t>100 </a:t>
            </a:r>
            <a:r>
              <a:rPr lang="fr-FR" dirty="0"/>
              <a:t>fois plus lent que le chiffrement</a:t>
            </a:r>
            <a:br>
              <a:rPr lang="fr-FR" dirty="0"/>
            </a:br>
            <a:r>
              <a:rPr lang="fr-FR" dirty="0"/>
              <a:t>symétrique. </a:t>
            </a:r>
            <a:br>
              <a:rPr lang="fr-FR" dirty="0"/>
            </a:br>
            <a:r>
              <a:rPr lang="fr-FR" dirty="0"/>
              <a:t/>
            </a:r>
            <a:br>
              <a:rPr lang="fr-FR" dirty="0"/>
            </a:br>
            <a:endParaRPr lang="fr-FR" dirty="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65</a:t>
            </a:fld>
            <a:endParaRPr lang="fr-FR"/>
          </a:p>
        </p:txBody>
      </p:sp>
    </p:spTree>
    <p:extLst>
      <p:ext uri="{BB962C8B-B14F-4D97-AF65-F5344CB8AC3E}">
        <p14:creationId xmlns:p14="http://schemas.microsoft.com/office/powerpoint/2010/main" val="11145268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1049000" cy="805753"/>
          </a:xfrm>
        </p:spPr>
        <p:txBody>
          <a:bodyPr>
            <a:normAutofit fontScale="90000"/>
          </a:bodyPr>
          <a:lstStyle/>
          <a:p>
            <a:r>
              <a:rPr lang="fr-FR" dirty="0" smtClean="0"/>
              <a:t>Avantages/Inconvénients (Symétrique / Asymétrique)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793164455"/>
              </p:ext>
            </p:extLst>
          </p:nvPr>
        </p:nvGraphicFramePr>
        <p:xfrm>
          <a:off x="212724" y="1941567"/>
          <a:ext cx="11674476" cy="2936240"/>
        </p:xfrm>
        <a:graphic>
          <a:graphicData uri="http://schemas.openxmlformats.org/drawingml/2006/table">
            <a:tbl>
              <a:tblPr firstRow="1" bandRow="1">
                <a:tableStyleId>{5C22544A-7EE6-4342-B048-85BDC9FD1C3A}</a:tableStyleId>
              </a:tblPr>
              <a:tblGrid>
                <a:gridCol w="5837238"/>
                <a:gridCol w="5837238"/>
              </a:tblGrid>
              <a:tr h="370840">
                <a:tc>
                  <a:txBody>
                    <a:bodyPr/>
                    <a:lstStyle/>
                    <a:p>
                      <a:pPr algn="ctr"/>
                      <a:r>
                        <a:rPr lang="fr-FR" dirty="0" smtClean="0"/>
                        <a:t>Cryptographie symétrique</a:t>
                      </a:r>
                      <a:endParaRPr lang="fr-FR" dirty="0"/>
                    </a:p>
                  </a:txBody>
                  <a:tcPr/>
                </a:tc>
                <a:tc>
                  <a:txBody>
                    <a:bodyPr/>
                    <a:lstStyle/>
                    <a:p>
                      <a:pPr algn="ctr"/>
                      <a:r>
                        <a:rPr lang="fr-FR" dirty="0" smtClean="0"/>
                        <a:t>Cryptographie asymétrique</a:t>
                      </a:r>
                      <a:endParaRPr lang="fr-FR" dirty="0"/>
                    </a:p>
                  </a:txBody>
                  <a:tcPr/>
                </a:tc>
              </a:tr>
              <a:tr h="370840">
                <a:tc>
                  <a:txBody>
                    <a:bodyPr/>
                    <a:lstStyle/>
                    <a:p>
                      <a:r>
                        <a:rPr lang="fr-FR" dirty="0" smtClean="0"/>
                        <a:t>La longueur de clé habituelle va de 80 à 256 bits.</a:t>
                      </a:r>
                      <a:endParaRPr lang="fr-FR" dirty="0"/>
                    </a:p>
                  </a:txBody>
                  <a:tcPr/>
                </a:tc>
                <a:tc>
                  <a:txBody>
                    <a:bodyPr/>
                    <a:lstStyle/>
                    <a:p>
                      <a:r>
                        <a:rPr lang="fr-FR" dirty="0">
                          <a:effectLst/>
                        </a:rPr>
                        <a:t>La longueur de clé habituelle va de 512 à 4 096 bits.</a:t>
                      </a:r>
                    </a:p>
                  </a:txBody>
                  <a:tcPr anchor="ct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Gestion des clés n(n−1)/2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kern="1200" dirty="0" smtClean="0">
                          <a:solidFill>
                            <a:schemeClr val="dk1"/>
                          </a:solidFill>
                          <a:effectLst/>
                          <a:latin typeface="+mn-lt"/>
                          <a:ea typeface="+mn-ea"/>
                          <a:cs typeface="+mn-cs"/>
                        </a:rPr>
                        <a:t>Gestion des clés (seule la clé privée doit le rester secrète), (n clés)</a:t>
                      </a:r>
                      <a:endParaRPr lang="fr-FR" dirty="0" smtClean="0"/>
                    </a:p>
                  </a:txBody>
                  <a:tcPr/>
                </a:tc>
              </a:tr>
              <a:tr h="370840">
                <a:tc>
                  <a:txBody>
                    <a:bodyPr/>
                    <a:lstStyle/>
                    <a:p>
                      <a:r>
                        <a:rPr lang="fr-FR" dirty="0" smtClean="0"/>
                        <a:t>Un émetteur et un récepteur doivent partager une clé secrète.</a:t>
                      </a:r>
                      <a:endParaRPr lang="fr-FR" dirty="0"/>
                    </a:p>
                  </a:txBody>
                  <a:tcPr/>
                </a:tc>
                <a:tc>
                  <a:txBody>
                    <a:bodyPr/>
                    <a:lstStyle/>
                    <a:p>
                      <a:r>
                        <a:rPr lang="fr-FR" dirty="0" smtClean="0"/>
                        <a:t>L'expéditeur et le récepteur ne partagent pas de clé secrète.</a:t>
                      </a:r>
                    </a:p>
                  </a:txBody>
                  <a:tcPr/>
                </a:tc>
              </a:tr>
              <a:tr h="370840">
                <a:tc>
                  <a:txBody>
                    <a:bodyPr/>
                    <a:lstStyle/>
                    <a:p>
                      <a:r>
                        <a:rPr lang="fr-FR" dirty="0" smtClean="0"/>
                        <a:t>Les algorithmes sont généralement assez rapides (vitesse de transfert), car ils reposent sur des opérations</a:t>
                      </a:r>
                      <a:r>
                        <a:rPr lang="fr-FR" baseline="0" dirty="0" smtClean="0"/>
                        <a:t> </a:t>
                      </a:r>
                      <a:r>
                        <a:rPr lang="fr-FR" dirty="0" smtClean="0"/>
                        <a:t>mathématiques simples.</a:t>
                      </a:r>
                      <a:endParaRPr lang="fr-FR" dirty="0"/>
                    </a:p>
                  </a:txBody>
                  <a:tcPr/>
                </a:tc>
                <a:tc>
                  <a:txBody>
                    <a:bodyPr/>
                    <a:lstStyle/>
                    <a:p>
                      <a:r>
                        <a:rPr lang="fr-FR" dirty="0" smtClean="0"/>
                        <a:t>Les algorithmes sont relativement lents (100 fois plus lent), car ils reposent sur des calculs complexes.</a:t>
                      </a:r>
                      <a:endParaRPr lang="fr-FR" dirty="0"/>
                    </a:p>
                  </a:txBody>
                  <a:tcPr/>
                </a:tc>
              </a:tr>
            </a:tbl>
          </a:graphicData>
        </a:graphic>
      </p:graphicFrame>
      <p:sp>
        <p:nvSpPr>
          <p:cNvPr id="3" name="Espace réservé du numéro de diapositive 2"/>
          <p:cNvSpPr>
            <a:spLocks noGrp="1"/>
          </p:cNvSpPr>
          <p:nvPr>
            <p:ph type="sldNum" sz="quarter" idx="12"/>
          </p:nvPr>
        </p:nvSpPr>
        <p:spPr/>
        <p:txBody>
          <a:bodyPr/>
          <a:lstStyle/>
          <a:p>
            <a:fld id="{6951A42B-171D-4B94-AECE-9A114FAB7514}" type="slidenum">
              <a:rPr lang="fr-FR" smtClean="0"/>
              <a:t>66</a:t>
            </a:fld>
            <a:endParaRPr lang="fr-FR"/>
          </a:p>
        </p:txBody>
      </p:sp>
    </p:spTree>
    <p:extLst>
      <p:ext uri="{BB962C8B-B14F-4D97-AF65-F5344CB8AC3E}">
        <p14:creationId xmlns:p14="http://schemas.microsoft.com/office/powerpoint/2010/main" val="15462934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1049000" cy="805753"/>
          </a:xfrm>
        </p:spPr>
        <p:txBody>
          <a:bodyPr>
            <a:normAutofit fontScale="90000"/>
          </a:bodyPr>
          <a:lstStyle/>
          <a:p>
            <a:r>
              <a:rPr lang="fr-FR" dirty="0" smtClean="0"/>
              <a:t>Cryptographie Hybride : PGP(</a:t>
            </a:r>
            <a:r>
              <a:rPr lang="fr-FR" dirty="0" err="1" smtClean="0"/>
              <a:t>Pretty</a:t>
            </a:r>
            <a:r>
              <a:rPr lang="fr-FR" dirty="0" smtClean="0"/>
              <a:t> Good </a:t>
            </a:r>
            <a:r>
              <a:rPr lang="fr-FR" dirty="0" err="1" smtClean="0"/>
              <a:t>Privacy</a:t>
            </a:r>
            <a:r>
              <a:rPr lang="fr-FR" dirty="0" smtClean="0"/>
              <a:t>)</a:t>
            </a:r>
            <a:endParaRPr lang="fr-FR" dirty="0"/>
          </a:p>
        </p:txBody>
      </p:sp>
      <p:pic>
        <p:nvPicPr>
          <p:cNvPr id="10" name="Image 9"/>
          <p:cNvPicPr>
            <a:picLocks noChangeAspect="1"/>
          </p:cNvPicPr>
          <p:nvPr/>
        </p:nvPicPr>
        <p:blipFill rotWithShape="1">
          <a:blip r:embed="rId3">
            <a:extLst>
              <a:ext uri="{28A0092B-C50C-407E-A947-70E740481C1C}">
                <a14:useLocalDpi xmlns:a14="http://schemas.microsoft.com/office/drawing/2010/main" val="0"/>
              </a:ext>
            </a:extLst>
          </a:blip>
          <a:srcRect t="5575" b="4066"/>
          <a:stretch/>
        </p:blipFill>
        <p:spPr>
          <a:xfrm>
            <a:off x="0" y="651640"/>
            <a:ext cx="6953743" cy="2953408"/>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2182" y="4096538"/>
            <a:ext cx="7079818" cy="2639377"/>
          </a:xfrm>
          <a:prstGeom prst="rect">
            <a:avLst/>
          </a:prstGeom>
        </p:spPr>
      </p:pic>
      <p:sp>
        <p:nvSpPr>
          <p:cNvPr id="4" name="Espace réservé du numéro de diapositive 3"/>
          <p:cNvSpPr>
            <a:spLocks noGrp="1"/>
          </p:cNvSpPr>
          <p:nvPr>
            <p:ph type="sldNum" sz="quarter" idx="12"/>
          </p:nvPr>
        </p:nvSpPr>
        <p:spPr/>
        <p:txBody>
          <a:bodyPr/>
          <a:lstStyle/>
          <a:p>
            <a:fld id="{6951A42B-171D-4B94-AECE-9A114FAB7514}" type="slidenum">
              <a:rPr lang="fr-FR" smtClean="0"/>
              <a:t>67</a:t>
            </a:fld>
            <a:endParaRPr lang="fr-FR"/>
          </a:p>
        </p:txBody>
      </p:sp>
    </p:spTree>
    <p:extLst>
      <p:ext uri="{BB962C8B-B14F-4D97-AF65-F5344CB8AC3E}">
        <p14:creationId xmlns:p14="http://schemas.microsoft.com/office/powerpoint/2010/main" val="42495167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Fonction de Hachage </a:t>
            </a:r>
            <a:endParaRPr lang="fr-FR" dirty="0"/>
          </a:p>
        </p:txBody>
      </p:sp>
      <p:sp>
        <p:nvSpPr>
          <p:cNvPr id="3" name="Espace réservé du contenu 2"/>
          <p:cNvSpPr>
            <a:spLocks noGrp="1"/>
          </p:cNvSpPr>
          <p:nvPr>
            <p:ph idx="1"/>
          </p:nvPr>
        </p:nvSpPr>
        <p:spPr>
          <a:xfrm>
            <a:off x="289560" y="805752"/>
            <a:ext cx="9190268" cy="5884607"/>
          </a:xfrm>
        </p:spPr>
        <p:txBody>
          <a:bodyPr>
            <a:normAutofit fontScale="92500" lnSpcReduction="10000"/>
          </a:bodyPr>
          <a:lstStyle/>
          <a:p>
            <a:endParaRPr lang="fr-FR" dirty="0" smtClean="0"/>
          </a:p>
          <a:p>
            <a:r>
              <a:rPr lang="fr-FR" dirty="0" smtClean="0"/>
              <a:t>Le </a:t>
            </a:r>
            <a:r>
              <a:rPr lang="fr-FR" dirty="0"/>
              <a:t>principe est qu’un message clair de </a:t>
            </a:r>
            <a:r>
              <a:rPr lang="fr-FR" dirty="0" smtClean="0"/>
              <a:t>longueur quelconque </a:t>
            </a:r>
            <a:r>
              <a:rPr lang="fr-FR" dirty="0"/>
              <a:t>doit être transformé en un message </a:t>
            </a:r>
            <a:r>
              <a:rPr lang="fr-FR" dirty="0" smtClean="0"/>
              <a:t>de longueur </a:t>
            </a:r>
            <a:r>
              <a:rPr lang="fr-FR" dirty="0"/>
              <a:t>fixe inférieure à </a:t>
            </a:r>
            <a:r>
              <a:rPr lang="fr-FR" dirty="0" smtClean="0"/>
              <a:t>celui de départ</a:t>
            </a:r>
          </a:p>
          <a:p>
            <a:endParaRPr lang="fr-FR" dirty="0" smtClean="0"/>
          </a:p>
          <a:p>
            <a:r>
              <a:rPr lang="fr-FR" dirty="0" smtClean="0"/>
              <a:t>On </a:t>
            </a:r>
            <a:r>
              <a:rPr lang="fr-FR" dirty="0"/>
              <a:t>obtient à la sortie une chaîne de caractères, le condensé </a:t>
            </a:r>
            <a:r>
              <a:rPr lang="fr-FR" dirty="0" smtClean="0"/>
              <a:t>(empreinte), </a:t>
            </a:r>
            <a:r>
              <a:rPr lang="fr-FR" dirty="0"/>
              <a:t>qui résume en quelque sorte le message</a:t>
            </a:r>
            <a:r>
              <a:rPr lang="fr-FR" dirty="0" smtClean="0"/>
              <a:t>.</a:t>
            </a:r>
          </a:p>
          <a:p>
            <a:endParaRPr lang="fr-FR" dirty="0" smtClean="0"/>
          </a:p>
          <a:p>
            <a:r>
              <a:rPr lang="fr-FR" dirty="0"/>
              <a:t>Chaque fois que les </a:t>
            </a:r>
            <a:r>
              <a:rPr lang="fr-FR" dirty="0" smtClean="0"/>
              <a:t>données du message clair </a:t>
            </a:r>
            <a:r>
              <a:rPr lang="fr-FR" dirty="0"/>
              <a:t>sont modifiées ou altérées</a:t>
            </a:r>
            <a:r>
              <a:rPr lang="fr-FR" dirty="0" smtClean="0"/>
              <a:t>, ne serait-ce que d’un seul bit, </a:t>
            </a:r>
            <a:r>
              <a:rPr lang="fr-FR" dirty="0"/>
              <a:t>la valeur de </a:t>
            </a:r>
            <a:r>
              <a:rPr lang="fr-FR" dirty="0" smtClean="0"/>
              <a:t>hash correspondante </a:t>
            </a:r>
            <a:r>
              <a:rPr lang="fr-FR" dirty="0"/>
              <a:t>change également</a:t>
            </a:r>
          </a:p>
          <a:p>
            <a:endParaRPr lang="fr-FR" dirty="0" smtClean="0"/>
          </a:p>
          <a:p>
            <a:r>
              <a:rPr lang="fr-FR" dirty="0"/>
              <a:t>L’intérêt est d’utiliser ce condensé </a:t>
            </a:r>
            <a:r>
              <a:rPr lang="fr-FR" dirty="0" smtClean="0"/>
              <a:t>comme empreinte </a:t>
            </a:r>
            <a:r>
              <a:rPr lang="fr-FR" dirty="0"/>
              <a:t>digitale du message original afin que </a:t>
            </a:r>
            <a:r>
              <a:rPr lang="fr-FR" dirty="0" smtClean="0"/>
              <a:t>ce dernier </a:t>
            </a:r>
            <a:r>
              <a:rPr lang="fr-FR" dirty="0"/>
              <a:t>soit identifié de manière </a:t>
            </a:r>
            <a:r>
              <a:rPr lang="fr-FR" dirty="0" smtClean="0"/>
              <a:t>univoque.</a:t>
            </a:r>
          </a:p>
        </p:txBody>
      </p:sp>
      <p:grpSp>
        <p:nvGrpSpPr>
          <p:cNvPr id="4" name="Groupe 3"/>
          <p:cNvGrpSpPr/>
          <p:nvPr/>
        </p:nvGrpSpPr>
        <p:grpSpPr>
          <a:xfrm>
            <a:off x="10052259" y="138095"/>
            <a:ext cx="1612187" cy="2039907"/>
            <a:chOff x="10289588" y="103300"/>
            <a:chExt cx="1612187" cy="2039907"/>
          </a:xfrm>
        </p:grpSpPr>
        <p:sp>
          <p:nvSpPr>
            <p:cNvPr id="5" name="ZoneTexte 4"/>
            <p:cNvSpPr txBox="1"/>
            <p:nvPr/>
          </p:nvSpPr>
          <p:spPr>
            <a:xfrm>
              <a:off x="10289588" y="103300"/>
              <a:ext cx="1612187" cy="658390"/>
            </a:xfrm>
            <a:prstGeom prst="rect">
              <a:avLst/>
            </a:prstGeom>
            <a:noFill/>
          </p:spPr>
          <p:txBody>
            <a:bodyPr wrap="none" rtlCol="0">
              <a:spAutoFit/>
            </a:bodyPr>
            <a:lstStyle/>
            <a:p>
              <a:pPr algn="ctr"/>
              <a:r>
                <a:rPr lang="fr-FR" dirty="0" smtClean="0"/>
                <a:t>Données </a:t>
              </a:r>
            </a:p>
            <a:p>
              <a:pPr algn="ctr"/>
              <a:r>
                <a:rPr lang="fr-FR" dirty="0" smtClean="0"/>
                <a:t>de </a:t>
              </a:r>
            </a:p>
            <a:p>
              <a:pPr algn="ctr"/>
              <a:r>
                <a:rPr lang="fr-FR" dirty="0" smtClean="0"/>
                <a:t>n’importe quelle taille</a:t>
              </a:r>
              <a:endParaRPr lang="fr-FR" dirty="0"/>
            </a:p>
          </p:txBody>
        </p:sp>
        <p:grpSp>
          <p:nvGrpSpPr>
            <p:cNvPr id="6" name="Groupe 5"/>
            <p:cNvGrpSpPr/>
            <p:nvPr/>
          </p:nvGrpSpPr>
          <p:grpSpPr>
            <a:xfrm>
              <a:off x="10700450" y="1047827"/>
              <a:ext cx="848518" cy="1095380"/>
              <a:chOff x="3675203" y="1307002"/>
              <a:chExt cx="1440492" cy="1859581"/>
            </a:xfrm>
          </p:grpSpPr>
          <p:grpSp>
            <p:nvGrpSpPr>
              <p:cNvPr id="7" name="Groupe 6"/>
              <p:cNvGrpSpPr/>
              <p:nvPr/>
            </p:nvGrpSpPr>
            <p:grpSpPr>
              <a:xfrm>
                <a:off x="3675203" y="1307002"/>
                <a:ext cx="1440492" cy="1859581"/>
                <a:chOff x="2542784" y="4103896"/>
                <a:chExt cx="1497867" cy="1933649"/>
              </a:xfrm>
            </p:grpSpPr>
            <p:sp>
              <p:nvSpPr>
                <p:cNvPr id="15" name="Rogner et arrondir un rectangle à un seul coin 14"/>
                <p:cNvSpPr/>
                <p:nvPr/>
              </p:nvSpPr>
              <p:spPr>
                <a:xfrm>
                  <a:off x="2542784" y="4103896"/>
                  <a:ext cx="1497867" cy="1933649"/>
                </a:xfrm>
                <a:prstGeom prst="snipRoundRect">
                  <a:avLst>
                    <a:gd name="adj1" fmla="val 0"/>
                    <a:gd name="adj2" fmla="val 3905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Triangle isocèle 15"/>
                <p:cNvSpPr/>
                <p:nvPr/>
              </p:nvSpPr>
              <p:spPr>
                <a:xfrm rot="13500581">
                  <a:off x="3185623" y="4335434"/>
                  <a:ext cx="815061" cy="443947"/>
                </a:xfrm>
                <a:prstGeom prst="triangle">
                  <a:avLst>
                    <a:gd name="adj" fmla="val 51274"/>
                  </a:avLst>
                </a:prstGeom>
                <a:solidFill>
                  <a:schemeClr val="bg1">
                    <a:lumMod val="95000"/>
                  </a:schemeClr>
                </a:solidFill>
                <a:ln>
                  <a:solidFill>
                    <a:schemeClr val="tx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8" name="Connecteur droit 7"/>
              <p:cNvCxnSpPr/>
              <p:nvPr/>
            </p:nvCxnSpPr>
            <p:spPr>
              <a:xfrm>
                <a:off x="3791427" y="1743142"/>
                <a:ext cx="661728" cy="0"/>
              </a:xfrm>
              <a:prstGeom prst="line">
                <a:avLst/>
              </a:prstGeom>
            </p:spPr>
            <p:style>
              <a:lnRef idx="1">
                <a:schemeClr val="dk1"/>
              </a:lnRef>
              <a:fillRef idx="0">
                <a:schemeClr val="dk1"/>
              </a:fillRef>
              <a:effectRef idx="0">
                <a:schemeClr val="dk1"/>
              </a:effectRef>
              <a:fontRef idx="minor">
                <a:schemeClr val="tx1"/>
              </a:fontRef>
            </p:style>
          </p:cxnSp>
          <p:cxnSp>
            <p:nvCxnSpPr>
              <p:cNvPr id="9" name="Connecteur droit 8"/>
              <p:cNvCxnSpPr/>
              <p:nvPr/>
            </p:nvCxnSpPr>
            <p:spPr>
              <a:xfrm>
                <a:off x="3800786" y="1935451"/>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10" name="Connecteur droit 9"/>
              <p:cNvCxnSpPr/>
              <p:nvPr/>
            </p:nvCxnSpPr>
            <p:spPr>
              <a:xfrm>
                <a:off x="3788260" y="2135867"/>
                <a:ext cx="1087258" cy="0"/>
              </a:xfrm>
              <a:prstGeom prst="line">
                <a:avLst/>
              </a:prstGeom>
            </p:spPr>
            <p:style>
              <a:lnRef idx="1">
                <a:schemeClr val="dk1"/>
              </a:lnRef>
              <a:fillRef idx="0">
                <a:schemeClr val="dk1"/>
              </a:fillRef>
              <a:effectRef idx="0">
                <a:schemeClr val="dk1"/>
              </a:effectRef>
              <a:fontRef idx="minor">
                <a:schemeClr val="tx1"/>
              </a:fontRef>
            </p:style>
          </p:cxnSp>
          <p:cxnSp>
            <p:nvCxnSpPr>
              <p:cNvPr id="11" name="Connecteur droit 10"/>
              <p:cNvCxnSpPr/>
              <p:nvPr/>
            </p:nvCxnSpPr>
            <p:spPr>
              <a:xfrm>
                <a:off x="3790348" y="2338371"/>
                <a:ext cx="1087258" cy="0"/>
              </a:xfrm>
              <a:prstGeom prst="line">
                <a:avLst/>
              </a:prstGeom>
            </p:spPr>
            <p:style>
              <a:lnRef idx="1">
                <a:schemeClr val="dk1"/>
              </a:lnRef>
              <a:fillRef idx="0">
                <a:schemeClr val="dk1"/>
              </a:fillRef>
              <a:effectRef idx="0">
                <a:schemeClr val="dk1"/>
              </a:effectRef>
              <a:fontRef idx="minor">
                <a:schemeClr val="tx1"/>
              </a:fontRef>
            </p:style>
          </p:cxnSp>
          <p:cxnSp>
            <p:nvCxnSpPr>
              <p:cNvPr id="12" name="Connecteur droit 11"/>
              <p:cNvCxnSpPr/>
              <p:nvPr/>
            </p:nvCxnSpPr>
            <p:spPr>
              <a:xfrm>
                <a:off x="3804962" y="2540875"/>
                <a:ext cx="1087258" cy="0"/>
              </a:xfrm>
              <a:prstGeom prst="line">
                <a:avLst/>
              </a:prstGeom>
            </p:spPr>
            <p:style>
              <a:lnRef idx="1">
                <a:schemeClr val="dk1"/>
              </a:lnRef>
              <a:fillRef idx="0">
                <a:schemeClr val="dk1"/>
              </a:fillRef>
              <a:effectRef idx="0">
                <a:schemeClr val="dk1"/>
              </a:effectRef>
              <a:fontRef idx="minor">
                <a:schemeClr val="tx1"/>
              </a:fontRef>
            </p:style>
          </p:cxnSp>
          <p:cxnSp>
            <p:nvCxnSpPr>
              <p:cNvPr id="13" name="Connecteur droit 12"/>
              <p:cNvCxnSpPr/>
              <p:nvPr/>
            </p:nvCxnSpPr>
            <p:spPr>
              <a:xfrm>
                <a:off x="3794524" y="2730854"/>
                <a:ext cx="1087257" cy="0"/>
              </a:xfrm>
              <a:prstGeom prst="line">
                <a:avLst/>
              </a:prstGeom>
            </p:spPr>
            <p:style>
              <a:lnRef idx="1">
                <a:schemeClr val="dk1"/>
              </a:lnRef>
              <a:fillRef idx="0">
                <a:schemeClr val="dk1"/>
              </a:fillRef>
              <a:effectRef idx="0">
                <a:schemeClr val="dk1"/>
              </a:effectRef>
              <a:fontRef idx="minor">
                <a:schemeClr val="tx1"/>
              </a:fontRef>
            </p:style>
          </p:cxnSp>
          <p:cxnSp>
            <p:nvCxnSpPr>
              <p:cNvPr id="14" name="Connecteur droit 13"/>
              <p:cNvCxnSpPr/>
              <p:nvPr/>
            </p:nvCxnSpPr>
            <p:spPr>
              <a:xfrm>
                <a:off x="3784086" y="2920831"/>
                <a:ext cx="1087258" cy="0"/>
              </a:xfrm>
              <a:prstGeom prst="line">
                <a:avLst/>
              </a:prstGeom>
            </p:spPr>
            <p:style>
              <a:lnRef idx="1">
                <a:schemeClr val="dk1"/>
              </a:lnRef>
              <a:fillRef idx="0">
                <a:schemeClr val="dk1"/>
              </a:fillRef>
              <a:effectRef idx="0">
                <a:schemeClr val="dk1"/>
              </a:effectRef>
              <a:fontRef idx="minor">
                <a:schemeClr val="tx1"/>
              </a:fontRef>
            </p:style>
          </p:cxnSp>
        </p:grpSp>
      </p:grpSp>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507" y="2948880"/>
            <a:ext cx="1647032" cy="1528175"/>
          </a:xfrm>
          <a:prstGeom prst="rect">
            <a:avLst/>
          </a:prstGeom>
        </p:spPr>
      </p:pic>
      <p:sp>
        <p:nvSpPr>
          <p:cNvPr id="18" name="Rectangle 17"/>
          <p:cNvSpPr/>
          <p:nvPr/>
        </p:nvSpPr>
        <p:spPr>
          <a:xfrm>
            <a:off x="9909784" y="5500407"/>
            <a:ext cx="1966586" cy="394309"/>
          </a:xfrm>
          <a:prstGeom prst="rect">
            <a:avLst/>
          </a:prstGeom>
          <a:pattFill prst="pct25">
            <a:fgClr>
              <a:schemeClr val="bg1">
                <a:lumMod val="75000"/>
              </a:schemeClr>
            </a:fgClr>
            <a:bgClr>
              <a:schemeClr val="bg1"/>
            </a:bgClr>
          </a:pattFill>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10101111011101</a:t>
            </a:r>
            <a:endParaRPr lang="fr-FR" dirty="0"/>
          </a:p>
        </p:txBody>
      </p:sp>
      <p:cxnSp>
        <p:nvCxnSpPr>
          <p:cNvPr id="19" name="Connecteur droit avec flèche 18"/>
          <p:cNvCxnSpPr>
            <a:stCxn id="17" idx="2"/>
            <a:endCxn id="18" idx="0"/>
          </p:cNvCxnSpPr>
          <p:nvPr/>
        </p:nvCxnSpPr>
        <p:spPr>
          <a:xfrm>
            <a:off x="10891023" y="4477055"/>
            <a:ext cx="2054" cy="102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p:cNvCxnSpPr>
            <a:stCxn id="15" idx="1"/>
            <a:endCxn id="17" idx="0"/>
          </p:cNvCxnSpPr>
          <p:nvPr/>
        </p:nvCxnSpPr>
        <p:spPr>
          <a:xfrm>
            <a:off x="10887380" y="2178002"/>
            <a:ext cx="3643" cy="7708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ZoneTexte 20"/>
          <p:cNvSpPr txBox="1"/>
          <p:nvPr/>
        </p:nvSpPr>
        <p:spPr>
          <a:xfrm>
            <a:off x="9939525" y="5949326"/>
            <a:ext cx="1900649" cy="923330"/>
          </a:xfrm>
          <a:prstGeom prst="rect">
            <a:avLst/>
          </a:prstGeom>
          <a:noFill/>
        </p:spPr>
        <p:txBody>
          <a:bodyPr wrap="none" rtlCol="0">
            <a:spAutoFit/>
          </a:bodyPr>
          <a:lstStyle/>
          <a:p>
            <a:pPr algn="ctr"/>
            <a:r>
              <a:rPr lang="fr-FR" dirty="0" smtClean="0"/>
              <a:t>Empreinte digitale</a:t>
            </a:r>
          </a:p>
          <a:p>
            <a:pPr algn="ctr"/>
            <a:r>
              <a:rPr lang="fr-FR" dirty="0" smtClean="0"/>
              <a:t>de </a:t>
            </a:r>
          </a:p>
          <a:p>
            <a:pPr algn="ctr"/>
            <a:r>
              <a:rPr lang="fr-FR" dirty="0" smtClean="0"/>
              <a:t>Taille fixe</a:t>
            </a:r>
            <a:endParaRPr lang="fr-FR" dirty="0"/>
          </a:p>
        </p:txBody>
      </p:sp>
      <p:sp>
        <p:nvSpPr>
          <p:cNvPr id="22" name="Espace réservé du numéro de diapositive 21"/>
          <p:cNvSpPr>
            <a:spLocks noGrp="1"/>
          </p:cNvSpPr>
          <p:nvPr>
            <p:ph type="sldNum" sz="quarter" idx="12"/>
          </p:nvPr>
        </p:nvSpPr>
        <p:spPr/>
        <p:txBody>
          <a:bodyPr/>
          <a:lstStyle/>
          <a:p>
            <a:fld id="{6951A42B-171D-4B94-AECE-9A114FAB7514}" type="slidenum">
              <a:rPr lang="fr-FR" smtClean="0"/>
              <a:t>68</a:t>
            </a:fld>
            <a:endParaRPr lang="fr-FR"/>
          </a:p>
        </p:txBody>
      </p:sp>
    </p:spTree>
    <p:extLst>
      <p:ext uri="{BB962C8B-B14F-4D97-AF65-F5344CB8AC3E}">
        <p14:creationId xmlns:p14="http://schemas.microsoft.com/office/powerpoint/2010/main" val="3274487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Fonction de Hachage : Propriétés</a:t>
            </a:r>
            <a:endParaRPr lang="fr-FR" dirty="0"/>
          </a:p>
        </p:txBody>
      </p:sp>
      <p:sp>
        <p:nvSpPr>
          <p:cNvPr id="3" name="Espace réservé du contenu 2"/>
          <p:cNvSpPr>
            <a:spLocks noGrp="1"/>
          </p:cNvSpPr>
          <p:nvPr>
            <p:ph idx="1"/>
          </p:nvPr>
        </p:nvSpPr>
        <p:spPr>
          <a:xfrm>
            <a:off x="289559" y="805752"/>
            <a:ext cx="5704841" cy="5884607"/>
          </a:xfrm>
        </p:spPr>
        <p:txBody>
          <a:bodyPr>
            <a:normAutofit fontScale="85000" lnSpcReduction="20000"/>
          </a:bodyPr>
          <a:lstStyle/>
          <a:p>
            <a:r>
              <a:rPr lang="fr-FR" b="1" dirty="0" smtClean="0"/>
              <a:t>Taille de message arbitraire </a:t>
            </a:r>
          </a:p>
          <a:p>
            <a:pPr lvl="1"/>
            <a:r>
              <a:rPr lang="fr-FR" i="1" dirty="0" smtClean="0"/>
              <a:t>H(x)</a:t>
            </a:r>
            <a:r>
              <a:rPr lang="fr-FR" dirty="0" smtClean="0"/>
              <a:t> peut être appliqué sur des messages de n’importe quelle taille</a:t>
            </a:r>
          </a:p>
          <a:p>
            <a:r>
              <a:rPr lang="fr-FR" b="1" dirty="0" smtClean="0"/>
              <a:t>Sortie de longueur fixe </a:t>
            </a:r>
          </a:p>
          <a:p>
            <a:pPr lvl="1"/>
            <a:r>
              <a:rPr lang="fr-FR" i="1" dirty="0" smtClean="0"/>
              <a:t>H(x)</a:t>
            </a:r>
            <a:r>
              <a:rPr lang="fr-FR" dirty="0" smtClean="0"/>
              <a:t> produit une empreinte </a:t>
            </a:r>
            <a:r>
              <a:rPr lang="fr-FR" i="1" dirty="0" smtClean="0"/>
              <a:t>y</a:t>
            </a:r>
            <a:r>
              <a:rPr lang="fr-FR" dirty="0" smtClean="0"/>
              <a:t> de taille fixe</a:t>
            </a:r>
          </a:p>
          <a:p>
            <a:r>
              <a:rPr lang="fr-FR" b="1" dirty="0" smtClean="0"/>
              <a:t>Efficace </a:t>
            </a:r>
          </a:p>
          <a:p>
            <a:pPr lvl="1"/>
            <a:r>
              <a:rPr lang="fr-FR" dirty="0" smtClean="0"/>
              <a:t>H(x) est relativement simple à calculer</a:t>
            </a:r>
          </a:p>
          <a:p>
            <a:pPr marL="0" indent="0">
              <a:buNone/>
            </a:pPr>
            <a:r>
              <a:rPr lang="fr-FR" dirty="0" smtClean="0">
                <a:solidFill>
                  <a:schemeClr val="accent5">
                    <a:lumMod val="75000"/>
                  </a:schemeClr>
                </a:solidFill>
              </a:rPr>
              <a:t>Propriétés de sécurité</a:t>
            </a:r>
          </a:p>
          <a:p>
            <a:r>
              <a:rPr lang="fr-FR" b="1" dirty="0"/>
              <a:t>Résistance à la </a:t>
            </a:r>
            <a:r>
              <a:rPr lang="fr-FR" b="1" dirty="0" smtClean="0"/>
              <a:t>préimage </a:t>
            </a:r>
          </a:p>
          <a:p>
            <a:pPr lvl="1"/>
            <a:r>
              <a:rPr lang="fr-FR" dirty="0">
                <a:solidFill>
                  <a:srgbClr val="B90F0F"/>
                </a:solidFill>
              </a:rPr>
              <a:t>étant donné </a:t>
            </a:r>
            <a:r>
              <a:rPr lang="fr-FR" i="1" dirty="0" smtClean="0">
                <a:solidFill>
                  <a:srgbClr val="B90F0F"/>
                </a:solidFill>
              </a:rPr>
              <a:t>y</a:t>
            </a:r>
            <a:r>
              <a:rPr lang="fr-FR" dirty="0" smtClean="0"/>
              <a:t>, </a:t>
            </a:r>
            <a:r>
              <a:rPr lang="fr-FR" dirty="0"/>
              <a:t>il est difficile de trouver </a:t>
            </a:r>
            <a:r>
              <a:rPr lang="fr-FR" i="1" dirty="0"/>
              <a:t>x</a:t>
            </a:r>
            <a:r>
              <a:rPr lang="fr-FR" dirty="0"/>
              <a:t> tel que </a:t>
            </a:r>
            <a:r>
              <a:rPr lang="fr-FR" i="1" dirty="0"/>
              <a:t>y = H(x</a:t>
            </a:r>
            <a:r>
              <a:rPr lang="fr-FR" i="1" dirty="0" smtClean="0"/>
              <a:t>). </a:t>
            </a:r>
            <a:r>
              <a:rPr lang="fr-FR" sz="1400" i="1" dirty="0" smtClean="0">
                <a:solidFill>
                  <a:schemeClr val="accent2">
                    <a:lumMod val="75000"/>
                  </a:schemeClr>
                </a:solidFill>
              </a:rPr>
              <a:t>Fonction à sens unique</a:t>
            </a:r>
            <a:endParaRPr lang="fr-FR" i="1" dirty="0" smtClean="0">
              <a:solidFill>
                <a:schemeClr val="accent2">
                  <a:lumMod val="75000"/>
                </a:schemeClr>
              </a:solidFill>
            </a:endParaRPr>
          </a:p>
          <a:p>
            <a:r>
              <a:rPr lang="fr-FR" b="1" dirty="0"/>
              <a:t>Résistance à la seconde </a:t>
            </a:r>
            <a:r>
              <a:rPr lang="fr-FR" b="1" dirty="0" smtClean="0"/>
              <a:t>préimage (Résistance à la collision faible)</a:t>
            </a:r>
          </a:p>
          <a:p>
            <a:pPr lvl="1"/>
            <a:r>
              <a:rPr lang="fr-FR" dirty="0">
                <a:solidFill>
                  <a:srgbClr val="B90F0F"/>
                </a:solidFill>
              </a:rPr>
              <a:t>étant donné </a:t>
            </a:r>
            <a:r>
              <a:rPr lang="fr-FR" i="1" dirty="0">
                <a:solidFill>
                  <a:srgbClr val="B90F0F"/>
                </a:solidFill>
              </a:rPr>
              <a:t>x</a:t>
            </a:r>
            <a:r>
              <a:rPr lang="fr-FR" dirty="0"/>
              <a:t>, il est difficile de trouver </a:t>
            </a:r>
            <a:r>
              <a:rPr lang="fr-FR" i="1" dirty="0" smtClean="0"/>
              <a:t>x’≠ </a:t>
            </a:r>
            <a:r>
              <a:rPr lang="fr-FR" i="1" dirty="0"/>
              <a:t>x </a:t>
            </a:r>
            <a:r>
              <a:rPr lang="fr-FR" dirty="0"/>
              <a:t>tel </a:t>
            </a:r>
            <a:r>
              <a:rPr lang="fr-FR" dirty="0" smtClean="0"/>
              <a:t>que </a:t>
            </a:r>
            <a:r>
              <a:rPr lang="fr-FR" i="1" dirty="0" smtClean="0"/>
              <a:t>H(x</a:t>
            </a:r>
            <a:r>
              <a:rPr lang="fr-FR" i="1" dirty="0"/>
              <a:t>) = </a:t>
            </a:r>
            <a:r>
              <a:rPr lang="fr-FR" i="1" dirty="0" smtClean="0"/>
              <a:t>H(x’)</a:t>
            </a:r>
          </a:p>
          <a:p>
            <a:r>
              <a:rPr lang="fr-FR" b="1" dirty="0"/>
              <a:t>Résistance à la </a:t>
            </a:r>
            <a:r>
              <a:rPr lang="fr-FR" b="1" dirty="0" smtClean="0"/>
              <a:t>collision </a:t>
            </a:r>
            <a:r>
              <a:rPr lang="fr-FR" b="1" dirty="0"/>
              <a:t>(Résistance à la collision </a:t>
            </a:r>
            <a:r>
              <a:rPr lang="fr-FR" b="1" dirty="0" smtClean="0"/>
              <a:t>forte)</a:t>
            </a:r>
          </a:p>
          <a:p>
            <a:pPr lvl="1"/>
            <a:r>
              <a:rPr lang="fr-FR" dirty="0" smtClean="0"/>
              <a:t>il </a:t>
            </a:r>
            <a:r>
              <a:rPr lang="fr-FR" dirty="0"/>
              <a:t>est difficile de </a:t>
            </a:r>
            <a:r>
              <a:rPr lang="fr-FR" dirty="0">
                <a:solidFill>
                  <a:srgbClr val="B90F0F"/>
                </a:solidFill>
              </a:rPr>
              <a:t>trouver </a:t>
            </a:r>
            <a:r>
              <a:rPr lang="fr-FR" i="1" dirty="0">
                <a:solidFill>
                  <a:srgbClr val="B90F0F"/>
                </a:solidFill>
              </a:rPr>
              <a:t>x</a:t>
            </a:r>
            <a:r>
              <a:rPr lang="fr-FR" dirty="0">
                <a:solidFill>
                  <a:srgbClr val="B90F0F"/>
                </a:solidFill>
              </a:rPr>
              <a:t> et </a:t>
            </a:r>
            <a:r>
              <a:rPr lang="fr-FR" i="1" dirty="0" smtClean="0">
                <a:solidFill>
                  <a:srgbClr val="B90F0F"/>
                </a:solidFill>
              </a:rPr>
              <a:t>x’</a:t>
            </a:r>
            <a:r>
              <a:rPr lang="fr-FR" dirty="0" smtClean="0">
                <a:solidFill>
                  <a:srgbClr val="B90F0F"/>
                </a:solidFill>
              </a:rPr>
              <a:t> </a:t>
            </a:r>
            <a:r>
              <a:rPr lang="fr-FR" dirty="0" smtClean="0"/>
              <a:t>tels </a:t>
            </a:r>
            <a:r>
              <a:rPr lang="fr-FR" dirty="0"/>
              <a:t>que </a:t>
            </a:r>
            <a:r>
              <a:rPr lang="fr-FR" i="1" dirty="0"/>
              <a:t>H(x) = </a:t>
            </a:r>
            <a:r>
              <a:rPr lang="fr-FR" i="1" dirty="0" smtClean="0"/>
              <a:t>H(x’)</a:t>
            </a:r>
            <a:endParaRPr lang="fr-FR" i="1" dirty="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69</a:t>
            </a:fld>
            <a:endParaRPr lang="fr-FR"/>
          </a:p>
        </p:txBody>
      </p:sp>
      <p:pic>
        <p:nvPicPr>
          <p:cNvPr id="21" name="Imag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3185640"/>
            <a:ext cx="5801652" cy="2963254"/>
          </a:xfrm>
          <a:prstGeom prst="rect">
            <a:avLst/>
          </a:prstGeom>
        </p:spPr>
      </p:pic>
    </p:spTree>
    <p:extLst>
      <p:ext uri="{BB962C8B-B14F-4D97-AF65-F5344CB8AC3E}">
        <p14:creationId xmlns:p14="http://schemas.microsoft.com/office/powerpoint/2010/main" val="1590124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Objectifs de la cryptographie</a:t>
            </a:r>
            <a:endParaRPr lang="fr-FR" dirty="0"/>
          </a:p>
        </p:txBody>
      </p:sp>
      <p:sp>
        <p:nvSpPr>
          <p:cNvPr id="3" name="Espace réservé du numéro de diapositive 2"/>
          <p:cNvSpPr>
            <a:spLocks noGrp="1"/>
          </p:cNvSpPr>
          <p:nvPr>
            <p:ph type="sldNum" sz="quarter" idx="12"/>
          </p:nvPr>
        </p:nvSpPr>
        <p:spPr/>
        <p:txBody>
          <a:bodyPr/>
          <a:lstStyle/>
          <a:p>
            <a:fld id="{6951A42B-171D-4B94-AECE-9A114FAB7514}" type="slidenum">
              <a:rPr lang="fr-FR" smtClean="0"/>
              <a:t>7</a:t>
            </a:fld>
            <a:endParaRPr lang="fr-FR"/>
          </a:p>
        </p:txBody>
      </p:sp>
      <p:sp>
        <p:nvSpPr>
          <p:cNvPr id="7" name="Espace réservé du contenu 6"/>
          <p:cNvSpPr>
            <a:spLocks noGrp="1"/>
          </p:cNvSpPr>
          <p:nvPr>
            <p:ph idx="1"/>
          </p:nvPr>
        </p:nvSpPr>
        <p:spPr>
          <a:xfrm>
            <a:off x="0" y="805753"/>
            <a:ext cx="7667740" cy="5240529"/>
          </a:xfrm>
        </p:spPr>
        <p:txBody>
          <a:bodyPr>
            <a:normAutofit/>
          </a:bodyPr>
          <a:lstStyle/>
          <a:p>
            <a:r>
              <a:rPr lang="fr-FR" b="1" dirty="0"/>
              <a:t>Confidentialité</a:t>
            </a:r>
            <a:r>
              <a:rPr lang="fr-FR" dirty="0"/>
              <a:t> </a:t>
            </a:r>
            <a:endParaRPr lang="fr-FR" dirty="0" smtClean="0"/>
          </a:p>
          <a:p>
            <a:pPr lvl="1"/>
            <a:r>
              <a:rPr lang="fr-FR" dirty="0" smtClean="0"/>
              <a:t>utilisation </a:t>
            </a:r>
            <a:r>
              <a:rPr lang="fr-FR" dirty="0"/>
              <a:t>d’un algorithme de </a:t>
            </a:r>
            <a:r>
              <a:rPr lang="fr-FR" dirty="0" smtClean="0"/>
              <a:t>chiffrement.</a:t>
            </a:r>
          </a:p>
          <a:p>
            <a:pPr lvl="1"/>
            <a:r>
              <a:rPr lang="fr-FR" dirty="0" smtClean="0"/>
              <a:t>empêcher l’accès </a:t>
            </a:r>
            <a:r>
              <a:rPr lang="fr-FR" dirty="0"/>
              <a:t>aux infos pour ceux qui ne sont pas autorisés.</a:t>
            </a:r>
          </a:p>
          <a:p>
            <a:r>
              <a:rPr lang="fr-FR" b="1" dirty="0" smtClean="0"/>
              <a:t>Authentification</a:t>
            </a:r>
            <a:endParaRPr lang="fr-FR" dirty="0"/>
          </a:p>
          <a:p>
            <a:pPr lvl="1"/>
            <a:r>
              <a:rPr lang="fr-FR" dirty="0" smtClean="0"/>
              <a:t>utilisation </a:t>
            </a:r>
            <a:r>
              <a:rPr lang="fr-FR" dirty="0"/>
              <a:t>d’algorithmes d’authentification.</a:t>
            </a:r>
          </a:p>
          <a:p>
            <a:r>
              <a:rPr lang="fr-FR" b="1" dirty="0" smtClean="0"/>
              <a:t>Intégrité</a:t>
            </a:r>
            <a:endParaRPr lang="fr-FR" dirty="0"/>
          </a:p>
          <a:p>
            <a:pPr lvl="1"/>
            <a:r>
              <a:rPr lang="fr-FR" dirty="0" smtClean="0"/>
              <a:t>vérifier </a:t>
            </a:r>
            <a:r>
              <a:rPr lang="fr-FR" dirty="0"/>
              <a:t>que les infos transmises n’ont pas subie d’altérations</a:t>
            </a:r>
          </a:p>
          <a:p>
            <a:r>
              <a:rPr lang="fr-FR" b="1" dirty="0" smtClean="0"/>
              <a:t>Non-répudiation</a:t>
            </a:r>
            <a:endParaRPr lang="fr-FR" dirty="0"/>
          </a:p>
          <a:p>
            <a:pPr lvl="1"/>
            <a:r>
              <a:rPr lang="fr-FR" dirty="0" smtClean="0"/>
              <a:t>utilisation </a:t>
            </a:r>
            <a:r>
              <a:rPr lang="fr-FR" dirty="0"/>
              <a:t>d’algorithmes de signatures</a:t>
            </a:r>
          </a:p>
          <a:p>
            <a:pPr lvl="1"/>
            <a:r>
              <a:rPr lang="fr-FR" dirty="0" smtClean="0"/>
              <a:t>empêcher </a:t>
            </a:r>
            <a:r>
              <a:rPr lang="fr-FR" dirty="0"/>
              <a:t>un utilisateur de se dédire</a:t>
            </a:r>
          </a:p>
        </p:txBody>
      </p:sp>
      <p:graphicFrame>
        <p:nvGraphicFramePr>
          <p:cNvPr id="8" name="Espace réservé du contenu 3"/>
          <p:cNvGraphicFramePr>
            <a:graphicFrameLocks/>
          </p:cNvGraphicFramePr>
          <p:nvPr>
            <p:extLst>
              <p:ext uri="{D42A27DB-BD31-4B8C-83A1-F6EECF244321}">
                <p14:modId xmlns:p14="http://schemas.microsoft.com/office/powerpoint/2010/main" val="128878014"/>
              </p:ext>
            </p:extLst>
          </p:nvPr>
        </p:nvGraphicFramePr>
        <p:xfrm>
          <a:off x="7094863" y="166774"/>
          <a:ext cx="5097137" cy="5550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11032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Fonction de Hachage : Sans Collision </a:t>
            </a:r>
            <a:endParaRPr lang="fr-FR" dirty="0"/>
          </a:p>
        </p:txBody>
      </p:sp>
      <p:grpSp>
        <p:nvGrpSpPr>
          <p:cNvPr id="45" name="Groupe 44"/>
          <p:cNvGrpSpPr/>
          <p:nvPr/>
        </p:nvGrpSpPr>
        <p:grpSpPr>
          <a:xfrm>
            <a:off x="348343" y="1066801"/>
            <a:ext cx="4302453" cy="2276818"/>
            <a:chOff x="348343" y="1066801"/>
            <a:chExt cx="4302453" cy="2276818"/>
          </a:xfrm>
        </p:grpSpPr>
        <p:sp>
          <p:nvSpPr>
            <p:cNvPr id="6" name="Pensées 5"/>
            <p:cNvSpPr/>
            <p:nvPr/>
          </p:nvSpPr>
          <p:spPr>
            <a:xfrm>
              <a:off x="348343" y="1066801"/>
              <a:ext cx="4302453" cy="1914394"/>
            </a:xfrm>
            <a:prstGeom prst="cloudCallout">
              <a:avLst>
                <a:gd name="adj1" fmla="val -38264"/>
                <a:gd name="adj2" fmla="val 16108"/>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7" name="ZoneTexte 6"/>
            <p:cNvSpPr txBox="1"/>
            <p:nvPr/>
          </p:nvSpPr>
          <p:spPr>
            <a:xfrm>
              <a:off x="1851701" y="1194538"/>
              <a:ext cx="1088570" cy="830997"/>
            </a:xfrm>
            <a:prstGeom prst="rect">
              <a:avLst/>
            </a:prstGeom>
            <a:noFill/>
          </p:spPr>
          <p:txBody>
            <a:bodyPr wrap="square" rtlCol="0">
              <a:spAutoFit/>
            </a:bodyPr>
            <a:lstStyle/>
            <a:p>
              <a:pPr algn="ctr"/>
              <a:r>
                <a:rPr lang="fr-FR" sz="2400" dirty="0" smtClean="0"/>
                <a:t>M</a:t>
              </a:r>
              <a:r>
                <a:rPr lang="fr-FR" sz="2400" baseline="-25000" dirty="0" smtClean="0"/>
                <a:t>2</a:t>
              </a:r>
            </a:p>
            <a:p>
              <a:pPr algn="ctr"/>
              <a:r>
                <a:rPr lang="fr-FR" sz="2400" dirty="0" smtClean="0"/>
                <a:t>x</a:t>
              </a:r>
              <a:endParaRPr lang="fr-FR" sz="2400" dirty="0"/>
            </a:p>
          </p:txBody>
        </p:sp>
        <p:sp>
          <p:nvSpPr>
            <p:cNvPr id="8" name="ZoneTexte 7"/>
            <p:cNvSpPr txBox="1"/>
            <p:nvPr/>
          </p:nvSpPr>
          <p:spPr>
            <a:xfrm>
              <a:off x="1153886" y="1552766"/>
              <a:ext cx="1088570" cy="830997"/>
            </a:xfrm>
            <a:prstGeom prst="rect">
              <a:avLst/>
            </a:prstGeom>
            <a:noFill/>
          </p:spPr>
          <p:txBody>
            <a:bodyPr wrap="square" rtlCol="0">
              <a:spAutoFit/>
            </a:bodyPr>
            <a:lstStyle/>
            <a:p>
              <a:pPr algn="ctr"/>
              <a:r>
                <a:rPr lang="fr-FR" sz="2400" dirty="0" smtClean="0"/>
                <a:t>M</a:t>
              </a:r>
              <a:r>
                <a:rPr lang="fr-FR" sz="2400" baseline="-25000" dirty="0" smtClean="0"/>
                <a:t>1</a:t>
              </a:r>
            </a:p>
            <a:p>
              <a:pPr algn="ctr"/>
              <a:r>
                <a:rPr lang="fr-FR" sz="2400" dirty="0" smtClean="0"/>
                <a:t>x</a:t>
              </a:r>
              <a:endParaRPr lang="fr-FR" sz="2400" dirty="0"/>
            </a:p>
          </p:txBody>
        </p:sp>
        <p:sp>
          <p:nvSpPr>
            <p:cNvPr id="9" name="ZoneTexte 8"/>
            <p:cNvSpPr txBox="1"/>
            <p:nvPr/>
          </p:nvSpPr>
          <p:spPr>
            <a:xfrm>
              <a:off x="3513250" y="1458223"/>
              <a:ext cx="1088570" cy="830997"/>
            </a:xfrm>
            <a:prstGeom prst="rect">
              <a:avLst/>
            </a:prstGeom>
            <a:noFill/>
          </p:spPr>
          <p:txBody>
            <a:bodyPr wrap="square" rtlCol="0">
              <a:spAutoFit/>
            </a:bodyPr>
            <a:lstStyle/>
            <a:p>
              <a:pPr algn="ctr"/>
              <a:r>
                <a:rPr lang="fr-FR" sz="2400" dirty="0" smtClean="0"/>
                <a:t>M</a:t>
              </a:r>
              <a:r>
                <a:rPr lang="fr-FR" sz="2400" baseline="-25000" dirty="0" smtClean="0"/>
                <a:t>n</a:t>
              </a:r>
            </a:p>
            <a:p>
              <a:pPr algn="ctr"/>
              <a:r>
                <a:rPr lang="fr-FR" sz="2400" dirty="0" smtClean="0"/>
                <a:t>x</a:t>
              </a:r>
              <a:endParaRPr lang="fr-FR" sz="2400" dirty="0"/>
            </a:p>
          </p:txBody>
        </p:sp>
        <p:sp>
          <p:nvSpPr>
            <p:cNvPr id="3" name="ZoneTexte 2"/>
            <p:cNvSpPr txBox="1"/>
            <p:nvPr/>
          </p:nvSpPr>
          <p:spPr>
            <a:xfrm>
              <a:off x="1312356" y="2974287"/>
              <a:ext cx="2167260" cy="369332"/>
            </a:xfrm>
            <a:prstGeom prst="rect">
              <a:avLst/>
            </a:prstGeom>
            <a:noFill/>
          </p:spPr>
          <p:txBody>
            <a:bodyPr wrap="none" rtlCol="0">
              <a:spAutoFit/>
            </a:bodyPr>
            <a:lstStyle/>
            <a:p>
              <a:r>
                <a:rPr lang="fr-FR" dirty="0" smtClean="0"/>
                <a:t>Espace des messages</a:t>
              </a:r>
              <a:endParaRPr lang="fr-FR" dirty="0"/>
            </a:p>
          </p:txBody>
        </p:sp>
      </p:grpSp>
      <p:cxnSp>
        <p:nvCxnSpPr>
          <p:cNvPr id="5" name="Connecteur en arc 4"/>
          <p:cNvCxnSpPr>
            <a:stCxn id="7" idx="0"/>
            <a:endCxn id="11" idx="0"/>
          </p:cNvCxnSpPr>
          <p:nvPr/>
        </p:nvCxnSpPr>
        <p:spPr>
          <a:xfrm rot="5400000" flipH="1" flipV="1">
            <a:off x="6110997" y="-2520473"/>
            <a:ext cx="12700" cy="7430022"/>
          </a:xfrm>
          <a:prstGeom prst="curvedConnector3">
            <a:avLst>
              <a:gd name="adj1" fmla="val 1800000"/>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44" name="Groupe 43"/>
          <p:cNvGrpSpPr/>
          <p:nvPr/>
        </p:nvGrpSpPr>
        <p:grpSpPr>
          <a:xfrm>
            <a:off x="7715735" y="1011067"/>
            <a:ext cx="4302453" cy="2332552"/>
            <a:chOff x="7715735" y="1011067"/>
            <a:chExt cx="4302453" cy="2332552"/>
          </a:xfrm>
        </p:grpSpPr>
        <p:sp>
          <p:nvSpPr>
            <p:cNvPr id="10" name="Pensées 9"/>
            <p:cNvSpPr/>
            <p:nvPr/>
          </p:nvSpPr>
          <p:spPr>
            <a:xfrm>
              <a:off x="7715735" y="1011067"/>
              <a:ext cx="4302453" cy="1914394"/>
            </a:xfrm>
            <a:prstGeom prst="cloudCallout">
              <a:avLst>
                <a:gd name="adj1" fmla="val -38264"/>
                <a:gd name="adj2" fmla="val 16108"/>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1" name="ZoneTexte 10"/>
            <p:cNvSpPr txBox="1"/>
            <p:nvPr/>
          </p:nvSpPr>
          <p:spPr>
            <a:xfrm>
              <a:off x="9281723" y="1194538"/>
              <a:ext cx="1088570" cy="738664"/>
            </a:xfrm>
            <a:prstGeom prst="rect">
              <a:avLst/>
            </a:prstGeom>
            <a:noFill/>
          </p:spPr>
          <p:txBody>
            <a:bodyPr wrap="square" tIns="0" bIns="0" rtlCol="0">
              <a:spAutoFit/>
            </a:bodyPr>
            <a:lstStyle/>
            <a:p>
              <a:pPr algn="ctr"/>
              <a:r>
                <a:rPr lang="fr-FR" sz="2400" dirty="0"/>
                <a:t>h</a:t>
              </a:r>
              <a:r>
                <a:rPr lang="fr-FR" sz="2400" baseline="-25000" dirty="0" smtClean="0"/>
                <a:t>2</a:t>
              </a:r>
            </a:p>
            <a:p>
              <a:pPr algn="ctr"/>
              <a:r>
                <a:rPr lang="fr-FR" sz="2400" dirty="0" smtClean="0"/>
                <a:t>x</a:t>
              </a:r>
              <a:endParaRPr lang="fr-FR" sz="2400" dirty="0"/>
            </a:p>
          </p:txBody>
        </p:sp>
        <p:sp>
          <p:nvSpPr>
            <p:cNvPr id="12" name="ZoneTexte 11"/>
            <p:cNvSpPr txBox="1"/>
            <p:nvPr/>
          </p:nvSpPr>
          <p:spPr>
            <a:xfrm>
              <a:off x="8583908" y="1552766"/>
              <a:ext cx="1088570" cy="830997"/>
            </a:xfrm>
            <a:prstGeom prst="rect">
              <a:avLst/>
            </a:prstGeom>
            <a:noFill/>
          </p:spPr>
          <p:txBody>
            <a:bodyPr wrap="square" rtlCol="0">
              <a:spAutoFit/>
            </a:bodyPr>
            <a:lstStyle/>
            <a:p>
              <a:pPr algn="ctr"/>
              <a:r>
                <a:rPr lang="fr-FR" sz="2400" dirty="0" smtClean="0"/>
                <a:t>h1</a:t>
              </a:r>
              <a:endParaRPr lang="fr-FR" sz="2400" baseline="-25000" dirty="0" smtClean="0"/>
            </a:p>
            <a:p>
              <a:pPr algn="ctr"/>
              <a:r>
                <a:rPr lang="fr-FR" sz="2400" dirty="0" smtClean="0"/>
                <a:t>x</a:t>
              </a:r>
              <a:endParaRPr lang="fr-FR" sz="2400" dirty="0"/>
            </a:p>
          </p:txBody>
        </p:sp>
        <p:sp>
          <p:nvSpPr>
            <p:cNvPr id="13" name="ZoneTexte 12"/>
            <p:cNvSpPr txBox="1"/>
            <p:nvPr/>
          </p:nvSpPr>
          <p:spPr>
            <a:xfrm>
              <a:off x="10929618" y="1458222"/>
              <a:ext cx="1088570" cy="830997"/>
            </a:xfrm>
            <a:prstGeom prst="rect">
              <a:avLst/>
            </a:prstGeom>
            <a:noFill/>
          </p:spPr>
          <p:txBody>
            <a:bodyPr wrap="square" rtlCol="0">
              <a:spAutoFit/>
            </a:bodyPr>
            <a:lstStyle/>
            <a:p>
              <a:pPr algn="ctr"/>
              <a:r>
                <a:rPr lang="fr-FR" sz="2400" dirty="0" smtClean="0"/>
                <a:t>h</a:t>
              </a:r>
              <a:r>
                <a:rPr lang="fr-FR" sz="2400" baseline="-25000" dirty="0" smtClean="0"/>
                <a:t>m</a:t>
              </a:r>
            </a:p>
            <a:p>
              <a:pPr algn="ctr"/>
              <a:r>
                <a:rPr lang="fr-FR" sz="2400" dirty="0" smtClean="0"/>
                <a:t>x</a:t>
              </a:r>
              <a:endParaRPr lang="fr-FR" sz="2400" dirty="0"/>
            </a:p>
          </p:txBody>
        </p:sp>
        <p:sp>
          <p:nvSpPr>
            <p:cNvPr id="17" name="ZoneTexte 16"/>
            <p:cNvSpPr txBox="1"/>
            <p:nvPr/>
          </p:nvSpPr>
          <p:spPr>
            <a:xfrm>
              <a:off x="8909807" y="2974287"/>
              <a:ext cx="1967205" cy="369332"/>
            </a:xfrm>
            <a:prstGeom prst="rect">
              <a:avLst/>
            </a:prstGeom>
            <a:noFill/>
          </p:spPr>
          <p:txBody>
            <a:bodyPr wrap="none" rtlCol="0">
              <a:spAutoFit/>
            </a:bodyPr>
            <a:lstStyle/>
            <a:p>
              <a:r>
                <a:rPr lang="fr-FR" dirty="0" smtClean="0"/>
                <a:t>Espace des </a:t>
              </a:r>
              <a:r>
                <a:rPr lang="fr-FR" dirty="0" err="1" smtClean="0"/>
                <a:t>hashes</a:t>
              </a:r>
              <a:endParaRPr lang="fr-FR" dirty="0"/>
            </a:p>
          </p:txBody>
        </p:sp>
      </p:grpSp>
      <p:cxnSp>
        <p:nvCxnSpPr>
          <p:cNvPr id="21" name="Connecteur en arc 20"/>
          <p:cNvCxnSpPr>
            <a:stCxn id="8" idx="2"/>
            <a:endCxn id="12" idx="2"/>
          </p:cNvCxnSpPr>
          <p:nvPr/>
        </p:nvCxnSpPr>
        <p:spPr>
          <a:xfrm rot="16200000" flipH="1">
            <a:off x="5413182" y="-1331248"/>
            <a:ext cx="12700" cy="7430022"/>
          </a:xfrm>
          <a:prstGeom prst="curvedConnector3">
            <a:avLst>
              <a:gd name="adj1" fmla="val 6139724"/>
            </a:avLst>
          </a:prstGeom>
          <a:ln>
            <a:tailEnd type="triangle"/>
          </a:ln>
        </p:spPr>
        <p:style>
          <a:lnRef idx="3">
            <a:schemeClr val="accent6"/>
          </a:lnRef>
          <a:fillRef idx="0">
            <a:schemeClr val="accent6"/>
          </a:fillRef>
          <a:effectRef idx="2">
            <a:schemeClr val="accent6"/>
          </a:effectRef>
          <a:fontRef idx="minor">
            <a:schemeClr val="tx1"/>
          </a:fontRef>
        </p:style>
      </p:cxnSp>
      <p:sp>
        <p:nvSpPr>
          <p:cNvPr id="34" name="ZoneTexte 33"/>
          <p:cNvSpPr txBox="1"/>
          <p:nvPr/>
        </p:nvSpPr>
        <p:spPr>
          <a:xfrm>
            <a:off x="2657244" y="1183991"/>
            <a:ext cx="1088570" cy="830997"/>
          </a:xfrm>
          <a:prstGeom prst="rect">
            <a:avLst/>
          </a:prstGeom>
          <a:noFill/>
        </p:spPr>
        <p:txBody>
          <a:bodyPr wrap="square" rtlCol="0">
            <a:spAutoFit/>
          </a:bodyPr>
          <a:lstStyle/>
          <a:p>
            <a:pPr algn="ctr"/>
            <a:r>
              <a:rPr lang="fr-FR" sz="2400" dirty="0" smtClean="0">
                <a:solidFill>
                  <a:srgbClr val="FF0000"/>
                </a:solidFill>
              </a:rPr>
              <a:t>M’</a:t>
            </a:r>
            <a:endParaRPr lang="fr-FR" sz="2400" baseline="-25000" dirty="0" smtClean="0">
              <a:solidFill>
                <a:srgbClr val="FF0000"/>
              </a:solidFill>
            </a:endParaRPr>
          </a:p>
          <a:p>
            <a:pPr algn="ctr"/>
            <a:r>
              <a:rPr lang="fr-FR" sz="2400" dirty="0" smtClean="0">
                <a:solidFill>
                  <a:srgbClr val="FF0000"/>
                </a:solidFill>
              </a:rPr>
              <a:t>x</a:t>
            </a:r>
            <a:endParaRPr lang="fr-FR" sz="2400" dirty="0">
              <a:solidFill>
                <a:srgbClr val="FF0000"/>
              </a:solidFill>
            </a:endParaRPr>
          </a:p>
        </p:txBody>
      </p:sp>
      <p:cxnSp>
        <p:nvCxnSpPr>
          <p:cNvPr id="35" name="Connecteur en arc 34"/>
          <p:cNvCxnSpPr>
            <a:stCxn id="34" idx="2"/>
            <a:endCxn id="12" idx="2"/>
          </p:cNvCxnSpPr>
          <p:nvPr/>
        </p:nvCxnSpPr>
        <p:spPr>
          <a:xfrm rot="16200000" flipH="1">
            <a:off x="5980474" y="-763957"/>
            <a:ext cx="368775" cy="5926664"/>
          </a:xfrm>
          <a:prstGeom prst="curvedConnector3">
            <a:avLst>
              <a:gd name="adj1" fmla="val 161989"/>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43" name="Multiplier 42"/>
          <p:cNvSpPr/>
          <p:nvPr/>
        </p:nvSpPr>
        <p:spPr>
          <a:xfrm>
            <a:off x="5598264" y="2213827"/>
            <a:ext cx="706104" cy="815931"/>
          </a:xfrm>
          <a:prstGeom prst="mathMultiply">
            <a:avLst>
              <a:gd name="adj1" fmla="val 7554"/>
            </a:avLst>
          </a:prstGeom>
          <a:solidFill>
            <a:srgbClr val="FF0000"/>
          </a:solidFill>
          <a:ln>
            <a:solidFill>
              <a:srgbClr val="B90F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space réservé du contenu 2"/>
          <p:cNvSpPr>
            <a:spLocks noGrp="1"/>
          </p:cNvSpPr>
          <p:nvPr>
            <p:ph idx="1"/>
          </p:nvPr>
        </p:nvSpPr>
        <p:spPr>
          <a:xfrm>
            <a:off x="259080" y="5298510"/>
            <a:ext cx="11673840" cy="1391849"/>
          </a:xfrm>
        </p:spPr>
        <p:txBody>
          <a:bodyPr>
            <a:normAutofit/>
          </a:bodyPr>
          <a:lstStyle/>
          <a:p>
            <a:pPr marL="0" indent="0" algn="ctr">
              <a:buNone/>
            </a:pPr>
            <a:r>
              <a:rPr lang="fr-FR" sz="3200" b="1" dirty="0" smtClean="0">
                <a:solidFill>
                  <a:srgbClr val="000000"/>
                </a:solidFill>
              </a:rPr>
              <a:t>Pour respecter cette propriété on doit avoir un hachage d’une longueur minimum  de 256 bits et davantage de préférence.</a:t>
            </a:r>
          </a:p>
        </p:txBody>
      </p:sp>
      <mc:AlternateContent xmlns:mc="http://schemas.openxmlformats.org/markup-compatibility/2006" xmlns:a14="http://schemas.microsoft.com/office/drawing/2010/main">
        <mc:Choice Requires="a14">
          <p:sp>
            <p:nvSpPr>
              <p:cNvPr id="46" name="Rectangle 45"/>
              <p:cNvSpPr/>
              <p:nvPr/>
            </p:nvSpPr>
            <p:spPr>
              <a:xfrm>
                <a:off x="1961246" y="4109507"/>
                <a:ext cx="8269508" cy="523220"/>
              </a:xfrm>
              <a:prstGeom prst="rect">
                <a:avLst/>
              </a:prstGeom>
            </p:spPr>
            <p:txBody>
              <a:bodyPr wrap="none">
                <a:spAutoFit/>
              </a:bodyPr>
              <a:lstStyle/>
              <a:p>
                <a:pPr algn="ctr"/>
                <a:r>
                  <a:rPr lang="fr-FR" sz="2800" b="1" dirty="0" smtClean="0">
                    <a:solidFill>
                      <a:srgbClr val="FF0000"/>
                    </a:solidFill>
                  </a:rPr>
                  <a:t>impossible de trouver </a:t>
                </a:r>
                <a14:m>
                  <m:oMath xmlns:m="http://schemas.openxmlformats.org/officeDocument/2006/math">
                    <m:sSup>
                      <m:sSupPr>
                        <m:ctrlPr>
                          <a:rPr lang="fr-FR" sz="2800" b="1" i="1" smtClean="0">
                            <a:solidFill>
                              <a:srgbClr val="FF0000"/>
                            </a:solidFill>
                            <a:latin typeface="Cambria Math" panose="02040503050406030204" pitchFamily="18" charset="0"/>
                            <a:ea typeface="Cambria Math" panose="02040503050406030204" pitchFamily="18" charset="0"/>
                          </a:rPr>
                        </m:ctrlPr>
                      </m:sSupPr>
                      <m:e>
                        <m:r>
                          <a:rPr lang="fr-FR" sz="2800" b="1" i="1" smtClean="0">
                            <a:solidFill>
                              <a:srgbClr val="FF0000"/>
                            </a:solidFill>
                            <a:latin typeface="Cambria Math" panose="02040503050406030204" pitchFamily="18" charset="0"/>
                            <a:ea typeface="Cambria Math" panose="02040503050406030204" pitchFamily="18" charset="0"/>
                          </a:rPr>
                          <m:t>𝑴</m:t>
                        </m:r>
                      </m:e>
                      <m:sup>
                        <m:r>
                          <a:rPr lang="fr-FR" sz="2800" b="1" i="1" smtClean="0">
                            <a:solidFill>
                              <a:srgbClr val="FF0000"/>
                            </a:solidFill>
                            <a:latin typeface="Cambria Math" panose="02040503050406030204" pitchFamily="18" charset="0"/>
                            <a:ea typeface="Cambria Math" panose="02040503050406030204" pitchFamily="18" charset="0"/>
                          </a:rPr>
                          <m:t>′</m:t>
                        </m:r>
                      </m:sup>
                    </m:sSup>
                    <m:r>
                      <a:rPr lang="fr-FR" sz="2800" b="1" i="1">
                        <a:solidFill>
                          <a:srgbClr val="FF0000"/>
                        </a:solidFill>
                        <a:latin typeface="Cambria Math" panose="02040503050406030204" pitchFamily="18" charset="0"/>
                        <a:ea typeface="Cambria Math" panose="02040503050406030204" pitchFamily="18" charset="0"/>
                      </a:rPr>
                      <m:t>≠</m:t>
                    </m:r>
                    <m:r>
                      <a:rPr lang="fr-FR" sz="2800" b="1" i="1">
                        <a:solidFill>
                          <a:srgbClr val="FF0000"/>
                        </a:solidFill>
                        <a:latin typeface="Cambria Math" panose="02040503050406030204" pitchFamily="18" charset="0"/>
                        <a:ea typeface="Cambria Math" panose="02040503050406030204" pitchFamily="18" charset="0"/>
                      </a:rPr>
                      <m:t>𝑴</m:t>
                    </m:r>
                  </m:oMath>
                </a14:m>
                <a:r>
                  <a:rPr lang="fr-FR" sz="2800" b="1" dirty="0">
                    <a:solidFill>
                      <a:srgbClr val="FF0000"/>
                    </a:solidFill>
                  </a:rPr>
                  <a:t> tel que </a:t>
                </a:r>
                <a14:m>
                  <m:oMath xmlns:m="http://schemas.openxmlformats.org/officeDocument/2006/math">
                    <m:r>
                      <a:rPr lang="fr-FR" sz="2800" b="1" i="1">
                        <a:solidFill>
                          <a:srgbClr val="FF0000"/>
                        </a:solidFill>
                        <a:latin typeface="Cambria Math" panose="02040503050406030204" pitchFamily="18" charset="0"/>
                      </a:rPr>
                      <m:t>𝐇</m:t>
                    </m:r>
                    <m:d>
                      <m:dPr>
                        <m:ctrlPr>
                          <a:rPr lang="fr-FR" sz="2800" b="1" i="1">
                            <a:solidFill>
                              <a:srgbClr val="FF0000"/>
                            </a:solidFill>
                            <a:latin typeface="Cambria Math" panose="02040503050406030204" pitchFamily="18" charset="0"/>
                          </a:rPr>
                        </m:ctrlPr>
                      </m:dPr>
                      <m:e>
                        <m:r>
                          <a:rPr lang="fr-FR" sz="2800" b="1" i="1">
                            <a:solidFill>
                              <a:srgbClr val="FF0000"/>
                            </a:solidFill>
                            <a:latin typeface="Cambria Math" panose="02040503050406030204" pitchFamily="18" charset="0"/>
                          </a:rPr>
                          <m:t>𝑴</m:t>
                        </m:r>
                      </m:e>
                    </m:d>
                    <m:r>
                      <a:rPr lang="fr-FR" sz="2800" b="1">
                        <a:solidFill>
                          <a:srgbClr val="FF0000"/>
                        </a:solidFill>
                        <a:latin typeface="Cambria Math" panose="02040503050406030204" pitchFamily="18" charset="0"/>
                      </a:rPr>
                      <m:t>=</m:t>
                    </m:r>
                    <m:r>
                      <a:rPr lang="fr-FR" sz="2800" b="1" i="1">
                        <a:solidFill>
                          <a:srgbClr val="FF0000"/>
                        </a:solidFill>
                        <a:latin typeface="Cambria Math" panose="02040503050406030204" pitchFamily="18" charset="0"/>
                      </a:rPr>
                      <m:t>𝐇</m:t>
                    </m:r>
                    <m:d>
                      <m:dPr>
                        <m:ctrlPr>
                          <a:rPr lang="fr-FR" sz="2800" b="1" i="1">
                            <a:solidFill>
                              <a:srgbClr val="FF0000"/>
                            </a:solidFill>
                            <a:latin typeface="Cambria Math" panose="02040503050406030204" pitchFamily="18" charset="0"/>
                          </a:rPr>
                        </m:ctrlPr>
                      </m:dPr>
                      <m:e>
                        <m:r>
                          <a:rPr lang="fr-FR" sz="2800" b="1" i="1">
                            <a:solidFill>
                              <a:srgbClr val="FF0000"/>
                            </a:solidFill>
                            <a:latin typeface="Cambria Math" panose="02040503050406030204" pitchFamily="18" charset="0"/>
                          </a:rPr>
                          <m:t>𝐌</m:t>
                        </m:r>
                        <m:r>
                          <a:rPr lang="fr-FR" sz="2800" b="1" i="1">
                            <a:solidFill>
                              <a:srgbClr val="FF0000"/>
                            </a:solidFill>
                            <a:latin typeface="Cambria Math" panose="02040503050406030204" pitchFamily="18" charset="0"/>
                          </a:rPr>
                          <m:t>′</m:t>
                        </m:r>
                      </m:e>
                    </m:d>
                  </m:oMath>
                </a14:m>
                <a:endParaRPr lang="fr-FR" sz="2800" b="1" dirty="0">
                  <a:solidFill>
                    <a:srgbClr val="FF0000"/>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1961246" y="4109507"/>
                <a:ext cx="8269508" cy="523220"/>
              </a:xfrm>
              <a:prstGeom prst="rect">
                <a:avLst/>
              </a:prstGeom>
              <a:blipFill rotWithShape="0">
                <a:blip r:embed="rId3"/>
                <a:stretch>
                  <a:fillRect l="-1106" t="-10465" b="-32558"/>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951A42B-171D-4B94-AECE-9A114FAB7514}" type="slidenum">
              <a:rPr lang="fr-FR" smtClean="0"/>
              <a:t>70</a:t>
            </a:fld>
            <a:endParaRPr lang="fr-FR"/>
          </a:p>
        </p:txBody>
      </p:sp>
    </p:spTree>
    <p:extLst>
      <p:ext uri="{BB962C8B-B14F-4D97-AF65-F5344CB8AC3E}">
        <p14:creationId xmlns:p14="http://schemas.microsoft.com/office/powerpoint/2010/main" val="142516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9">
                                            <p:txEl>
                                              <p:pRg st="0" end="0"/>
                                            </p:txEl>
                                          </p:spTgt>
                                        </p:tgtEl>
                                        <p:attrNameLst>
                                          <p:attrName>style.visibility</p:attrName>
                                        </p:attrNameLst>
                                      </p:cBhvr>
                                      <p:to>
                                        <p:strVal val="visible"/>
                                      </p:to>
                                    </p:set>
                                    <p:animEffect transition="in" filter="fade">
                                      <p:cBhvr>
                                        <p:cTn id="47"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3" grpId="0" animBg="1"/>
      <p:bldP spid="49" grpId="0" build="p"/>
      <p:bldP spid="4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Fonction de Hachage : Exemple CRC-32</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5004" y="1628385"/>
            <a:ext cx="1647032" cy="1528175"/>
          </a:xfrm>
          <a:prstGeom prst="rect">
            <a:avLst/>
          </a:prstGeom>
        </p:spPr>
      </p:pic>
      <p:sp>
        <p:nvSpPr>
          <p:cNvPr id="5" name="Rectangle 4"/>
          <p:cNvSpPr/>
          <p:nvPr/>
        </p:nvSpPr>
        <p:spPr>
          <a:xfrm>
            <a:off x="8280721" y="1897955"/>
            <a:ext cx="1966586" cy="394309"/>
          </a:xfrm>
          <a:prstGeom prst="rect">
            <a:avLst/>
          </a:prstGeom>
          <a:pattFill prst="pct25">
            <a:fgClr>
              <a:schemeClr val="bg1">
                <a:lumMod val="75000"/>
              </a:schemeClr>
            </a:fgClr>
            <a:bgClr>
              <a:schemeClr val="bg1"/>
            </a:bgClr>
          </a:pattFill>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10101111011101</a:t>
            </a:r>
            <a:endParaRPr lang="fr-FR" dirty="0"/>
          </a:p>
        </p:txBody>
      </p:sp>
      <p:cxnSp>
        <p:nvCxnSpPr>
          <p:cNvPr id="9" name="Connecteur droit avec flèche 8"/>
          <p:cNvCxnSpPr>
            <a:stCxn id="29" idx="0"/>
            <a:endCxn id="4" idx="0"/>
          </p:cNvCxnSpPr>
          <p:nvPr/>
        </p:nvCxnSpPr>
        <p:spPr>
          <a:xfrm flipV="1">
            <a:off x="2735565" y="1628385"/>
            <a:ext cx="2802955" cy="233402"/>
          </a:xfrm>
          <a:prstGeom prst="bentConnector4">
            <a:avLst>
              <a:gd name="adj1" fmla="val 35310"/>
              <a:gd name="adj2" fmla="val 271390"/>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eur droit avec flèche 13"/>
          <p:cNvCxnSpPr>
            <a:endCxn id="5" idx="1"/>
          </p:cNvCxnSpPr>
          <p:nvPr/>
        </p:nvCxnSpPr>
        <p:spPr>
          <a:xfrm>
            <a:off x="6362036" y="2095109"/>
            <a:ext cx="191868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p:cNvCxnSpPr/>
          <p:nvPr/>
        </p:nvCxnSpPr>
        <p:spPr>
          <a:xfrm>
            <a:off x="1326714" y="1039661"/>
            <a:ext cx="892059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9" name="ZoneTexte 18"/>
          <p:cNvSpPr txBox="1"/>
          <p:nvPr/>
        </p:nvSpPr>
        <p:spPr>
          <a:xfrm>
            <a:off x="4875518" y="614835"/>
            <a:ext cx="1342034" cy="369332"/>
          </a:xfrm>
          <a:prstGeom prst="rect">
            <a:avLst/>
          </a:prstGeom>
          <a:noFill/>
        </p:spPr>
        <p:txBody>
          <a:bodyPr wrap="none" rtlCol="0">
            <a:spAutoFit/>
          </a:bodyPr>
          <a:lstStyle/>
          <a:p>
            <a:r>
              <a:rPr lang="fr-FR" b="1" dirty="0" smtClean="0">
                <a:solidFill>
                  <a:schemeClr val="accent6">
                    <a:lumMod val="75000"/>
                  </a:schemeClr>
                </a:solidFill>
              </a:rPr>
              <a:t>Sens unique</a:t>
            </a:r>
            <a:endParaRPr lang="fr-FR" b="1" dirty="0">
              <a:solidFill>
                <a:schemeClr val="accent6">
                  <a:lumMod val="75000"/>
                </a:schemeClr>
              </a:solidFill>
            </a:endParaRPr>
          </a:p>
        </p:txBody>
      </p:sp>
      <p:cxnSp>
        <p:nvCxnSpPr>
          <p:cNvPr id="20" name="Connecteur droit avec flèche 19"/>
          <p:cNvCxnSpPr/>
          <p:nvPr/>
        </p:nvCxnSpPr>
        <p:spPr>
          <a:xfrm>
            <a:off x="1556570" y="3709795"/>
            <a:ext cx="8920593" cy="0"/>
          </a:xfrm>
          <a:prstGeom prst="straightConnector1">
            <a:avLst/>
          </a:prstGeom>
          <a:ln>
            <a:solidFill>
              <a:srgbClr val="B90F0F"/>
            </a:solidFill>
            <a:headEnd type="triangle"/>
            <a:tailEnd type="none"/>
          </a:ln>
        </p:spPr>
        <p:style>
          <a:lnRef idx="3">
            <a:schemeClr val="accent6"/>
          </a:lnRef>
          <a:fillRef idx="0">
            <a:schemeClr val="accent6"/>
          </a:fillRef>
          <a:effectRef idx="2">
            <a:schemeClr val="accent6"/>
          </a:effectRef>
          <a:fontRef idx="minor">
            <a:schemeClr val="tx1"/>
          </a:fontRef>
        </p:style>
      </p:cxnSp>
      <p:sp>
        <p:nvSpPr>
          <p:cNvPr id="21" name="ZoneTexte 20"/>
          <p:cNvSpPr txBox="1"/>
          <p:nvPr/>
        </p:nvSpPr>
        <p:spPr>
          <a:xfrm>
            <a:off x="4875518" y="3734564"/>
            <a:ext cx="1701107" cy="369332"/>
          </a:xfrm>
          <a:prstGeom prst="rect">
            <a:avLst/>
          </a:prstGeom>
          <a:solidFill>
            <a:schemeClr val="bg1"/>
          </a:solidFill>
        </p:spPr>
        <p:txBody>
          <a:bodyPr wrap="none" rtlCol="0">
            <a:spAutoFit/>
          </a:bodyPr>
          <a:lstStyle/>
          <a:p>
            <a:r>
              <a:rPr lang="fr-FR" b="1" dirty="0" smtClean="0">
                <a:solidFill>
                  <a:srgbClr val="B90F0F"/>
                </a:solidFill>
              </a:rPr>
              <a:t>Sens impossible</a:t>
            </a:r>
            <a:endParaRPr lang="fr-FR" b="1" dirty="0">
              <a:solidFill>
                <a:srgbClr val="B90F0F"/>
              </a:solidFill>
            </a:endParaRPr>
          </a:p>
        </p:txBody>
      </p:sp>
      <p:sp>
        <p:nvSpPr>
          <p:cNvPr id="22" name="ZoneTexte 21"/>
          <p:cNvSpPr txBox="1"/>
          <p:nvPr/>
        </p:nvSpPr>
        <p:spPr>
          <a:xfrm>
            <a:off x="8313689" y="2463630"/>
            <a:ext cx="1900649" cy="923330"/>
          </a:xfrm>
          <a:prstGeom prst="rect">
            <a:avLst/>
          </a:prstGeom>
          <a:noFill/>
        </p:spPr>
        <p:txBody>
          <a:bodyPr wrap="none" rtlCol="0">
            <a:spAutoFit/>
          </a:bodyPr>
          <a:lstStyle/>
          <a:p>
            <a:pPr algn="ctr"/>
            <a:r>
              <a:rPr lang="fr-FR" dirty="0" smtClean="0"/>
              <a:t>Empreinte digitale</a:t>
            </a:r>
          </a:p>
          <a:p>
            <a:pPr algn="ctr"/>
            <a:r>
              <a:rPr lang="fr-FR" dirty="0" smtClean="0"/>
              <a:t>de </a:t>
            </a:r>
          </a:p>
          <a:p>
            <a:pPr algn="ctr"/>
            <a:r>
              <a:rPr lang="fr-FR" dirty="0" smtClean="0"/>
              <a:t>Taille fixe</a:t>
            </a:r>
            <a:endParaRPr lang="fr-FR" dirty="0"/>
          </a:p>
        </p:txBody>
      </p:sp>
      <p:grpSp>
        <p:nvGrpSpPr>
          <p:cNvPr id="31" name="Groupe 30"/>
          <p:cNvGrpSpPr/>
          <p:nvPr/>
        </p:nvGrpSpPr>
        <p:grpSpPr>
          <a:xfrm>
            <a:off x="1207406" y="4170423"/>
            <a:ext cx="2292262" cy="1022351"/>
            <a:chOff x="1207406" y="3983371"/>
            <a:chExt cx="2292262" cy="1022351"/>
          </a:xfrm>
        </p:grpSpPr>
        <p:sp>
          <p:nvSpPr>
            <p:cNvPr id="25" name="Rogner et arrondir un rectangle à un seul coin 24"/>
            <p:cNvSpPr/>
            <p:nvPr/>
          </p:nvSpPr>
          <p:spPr>
            <a:xfrm>
              <a:off x="1207406" y="3983371"/>
              <a:ext cx="2292262" cy="1022351"/>
            </a:xfrm>
            <a:prstGeom prst="snipRoundRect">
              <a:avLst>
                <a:gd name="adj1" fmla="val 0"/>
                <a:gd name="adj2" fmla="val 3905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Je fais de la sécurité</a:t>
              </a:r>
              <a:endParaRPr lang="fr-FR" dirty="0">
                <a:solidFill>
                  <a:schemeClr val="tx1"/>
                </a:solidFill>
              </a:endParaRPr>
            </a:p>
          </p:txBody>
        </p:sp>
        <p:sp>
          <p:nvSpPr>
            <p:cNvPr id="26" name="Triangle isocèle 25"/>
            <p:cNvSpPr/>
            <p:nvPr/>
          </p:nvSpPr>
          <p:spPr>
            <a:xfrm rot="13500581">
              <a:off x="2927204" y="4147687"/>
              <a:ext cx="562820" cy="260454"/>
            </a:xfrm>
            <a:prstGeom prst="triangle">
              <a:avLst>
                <a:gd name="adj" fmla="val 51274"/>
              </a:avLst>
            </a:prstGeom>
            <a:solidFill>
              <a:schemeClr val="bg1">
                <a:lumMod val="95000"/>
              </a:schemeClr>
            </a:solidFill>
            <a:ln>
              <a:solidFill>
                <a:schemeClr val="tx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2" name="Groupe 31"/>
          <p:cNvGrpSpPr/>
          <p:nvPr/>
        </p:nvGrpSpPr>
        <p:grpSpPr>
          <a:xfrm>
            <a:off x="1207406" y="5502093"/>
            <a:ext cx="2400090" cy="1022351"/>
            <a:chOff x="1207406" y="3983371"/>
            <a:chExt cx="2292262" cy="1022351"/>
          </a:xfrm>
        </p:grpSpPr>
        <p:sp>
          <p:nvSpPr>
            <p:cNvPr id="33" name="Rogner et arrondir un rectangle à un seul coin 32"/>
            <p:cNvSpPr/>
            <p:nvPr/>
          </p:nvSpPr>
          <p:spPr>
            <a:xfrm>
              <a:off x="1207406" y="3983371"/>
              <a:ext cx="2292262" cy="1022351"/>
            </a:xfrm>
            <a:prstGeom prst="snipRoundRect">
              <a:avLst>
                <a:gd name="adj1" fmla="val 0"/>
                <a:gd name="adj2" fmla="val 3905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Je fais de la sécurité</a:t>
              </a:r>
              <a:r>
                <a:rPr lang="fr-FR" b="1" dirty="0" smtClean="0">
                  <a:solidFill>
                    <a:srgbClr val="FF0000"/>
                  </a:solidFill>
                </a:rPr>
                <a:t>.</a:t>
              </a:r>
              <a:endParaRPr lang="fr-FR" b="1" dirty="0">
                <a:solidFill>
                  <a:srgbClr val="FF0000"/>
                </a:solidFill>
              </a:endParaRPr>
            </a:p>
          </p:txBody>
        </p:sp>
        <p:sp>
          <p:nvSpPr>
            <p:cNvPr id="34" name="Triangle isocèle 33"/>
            <p:cNvSpPr/>
            <p:nvPr/>
          </p:nvSpPr>
          <p:spPr>
            <a:xfrm rot="13500581">
              <a:off x="2927204" y="4147687"/>
              <a:ext cx="562820" cy="260454"/>
            </a:xfrm>
            <a:prstGeom prst="triangle">
              <a:avLst>
                <a:gd name="adj" fmla="val 51274"/>
              </a:avLst>
            </a:prstGeom>
            <a:solidFill>
              <a:schemeClr val="bg1">
                <a:lumMod val="95000"/>
              </a:schemeClr>
            </a:solidFill>
            <a:ln>
              <a:solidFill>
                <a:schemeClr val="tx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e 2"/>
          <p:cNvGrpSpPr/>
          <p:nvPr/>
        </p:nvGrpSpPr>
        <p:grpSpPr>
          <a:xfrm>
            <a:off x="943572" y="1093703"/>
            <a:ext cx="2260940" cy="2513539"/>
            <a:chOff x="943572" y="1093703"/>
            <a:chExt cx="2260940" cy="2513539"/>
          </a:xfrm>
        </p:grpSpPr>
        <p:sp>
          <p:nvSpPr>
            <p:cNvPr id="7" name="ZoneTexte 6"/>
            <p:cNvSpPr txBox="1"/>
            <p:nvPr/>
          </p:nvSpPr>
          <p:spPr>
            <a:xfrm>
              <a:off x="943572" y="2683912"/>
              <a:ext cx="2260940" cy="923330"/>
            </a:xfrm>
            <a:prstGeom prst="rect">
              <a:avLst/>
            </a:prstGeom>
            <a:noFill/>
          </p:spPr>
          <p:txBody>
            <a:bodyPr wrap="none" rtlCol="0">
              <a:spAutoFit/>
            </a:bodyPr>
            <a:lstStyle/>
            <a:p>
              <a:pPr algn="ctr"/>
              <a:r>
                <a:rPr lang="fr-FR" dirty="0" smtClean="0"/>
                <a:t>Données </a:t>
              </a:r>
            </a:p>
            <a:p>
              <a:pPr algn="ctr"/>
              <a:r>
                <a:rPr lang="fr-FR" dirty="0" smtClean="0"/>
                <a:t>de </a:t>
              </a:r>
            </a:p>
            <a:p>
              <a:pPr algn="ctr"/>
              <a:r>
                <a:rPr lang="fr-FR" dirty="0" smtClean="0"/>
                <a:t>n’importe quelle taille</a:t>
              </a:r>
              <a:endParaRPr lang="fr-FR" dirty="0"/>
            </a:p>
          </p:txBody>
        </p:sp>
        <p:grpSp>
          <p:nvGrpSpPr>
            <p:cNvPr id="46" name="Groupe 45"/>
            <p:cNvGrpSpPr/>
            <p:nvPr/>
          </p:nvGrpSpPr>
          <p:grpSpPr>
            <a:xfrm>
              <a:off x="1545599" y="1093703"/>
              <a:ext cx="1189966" cy="1536168"/>
              <a:chOff x="3675204" y="1307002"/>
              <a:chExt cx="1440492" cy="1859581"/>
            </a:xfrm>
          </p:grpSpPr>
          <p:grpSp>
            <p:nvGrpSpPr>
              <p:cNvPr id="28" name="Groupe 27"/>
              <p:cNvGrpSpPr/>
              <p:nvPr/>
            </p:nvGrpSpPr>
            <p:grpSpPr>
              <a:xfrm>
                <a:off x="3675204" y="1307002"/>
                <a:ext cx="1440492" cy="1859581"/>
                <a:chOff x="2542785" y="4103896"/>
                <a:chExt cx="1497867" cy="1933649"/>
              </a:xfrm>
            </p:grpSpPr>
            <p:sp>
              <p:nvSpPr>
                <p:cNvPr id="29" name="Rogner et arrondir un rectangle à un seul coin 28"/>
                <p:cNvSpPr/>
                <p:nvPr/>
              </p:nvSpPr>
              <p:spPr>
                <a:xfrm>
                  <a:off x="2542785" y="4103896"/>
                  <a:ext cx="1497867" cy="1933649"/>
                </a:xfrm>
                <a:prstGeom prst="snipRoundRect">
                  <a:avLst>
                    <a:gd name="adj1" fmla="val 0"/>
                    <a:gd name="adj2" fmla="val 3905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Triangle isocèle 29"/>
                <p:cNvSpPr/>
                <p:nvPr/>
              </p:nvSpPr>
              <p:spPr>
                <a:xfrm rot="13500581">
                  <a:off x="3185623" y="4335434"/>
                  <a:ext cx="815061" cy="443947"/>
                </a:xfrm>
                <a:prstGeom prst="triangle">
                  <a:avLst>
                    <a:gd name="adj" fmla="val 51274"/>
                  </a:avLst>
                </a:prstGeom>
                <a:solidFill>
                  <a:schemeClr val="bg1">
                    <a:lumMod val="95000"/>
                  </a:schemeClr>
                </a:solidFill>
                <a:ln>
                  <a:solidFill>
                    <a:schemeClr val="tx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6" name="Connecteur droit 35"/>
              <p:cNvCxnSpPr/>
              <p:nvPr/>
            </p:nvCxnSpPr>
            <p:spPr>
              <a:xfrm>
                <a:off x="3791427" y="1743142"/>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37" name="Connecteur droit 36"/>
              <p:cNvCxnSpPr/>
              <p:nvPr/>
            </p:nvCxnSpPr>
            <p:spPr>
              <a:xfrm>
                <a:off x="3800786" y="1935451"/>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38" name="Connecteur droit 37"/>
              <p:cNvCxnSpPr/>
              <p:nvPr/>
            </p:nvCxnSpPr>
            <p:spPr>
              <a:xfrm>
                <a:off x="3788260" y="2135867"/>
                <a:ext cx="1087258" cy="0"/>
              </a:xfrm>
              <a:prstGeom prst="line">
                <a:avLst/>
              </a:prstGeom>
            </p:spPr>
            <p:style>
              <a:lnRef idx="1">
                <a:schemeClr val="dk1"/>
              </a:lnRef>
              <a:fillRef idx="0">
                <a:schemeClr val="dk1"/>
              </a:fillRef>
              <a:effectRef idx="0">
                <a:schemeClr val="dk1"/>
              </a:effectRef>
              <a:fontRef idx="minor">
                <a:schemeClr val="tx1"/>
              </a:fontRef>
            </p:style>
          </p:cxnSp>
          <p:cxnSp>
            <p:nvCxnSpPr>
              <p:cNvPr id="41" name="Connecteur droit 40"/>
              <p:cNvCxnSpPr/>
              <p:nvPr/>
            </p:nvCxnSpPr>
            <p:spPr>
              <a:xfrm>
                <a:off x="3790348" y="2338371"/>
                <a:ext cx="1087258" cy="0"/>
              </a:xfrm>
              <a:prstGeom prst="line">
                <a:avLst/>
              </a:prstGeom>
            </p:spPr>
            <p:style>
              <a:lnRef idx="1">
                <a:schemeClr val="dk1"/>
              </a:lnRef>
              <a:fillRef idx="0">
                <a:schemeClr val="dk1"/>
              </a:fillRef>
              <a:effectRef idx="0">
                <a:schemeClr val="dk1"/>
              </a:effectRef>
              <a:fontRef idx="minor">
                <a:schemeClr val="tx1"/>
              </a:fontRef>
            </p:style>
          </p:cxnSp>
          <p:cxnSp>
            <p:nvCxnSpPr>
              <p:cNvPr id="42" name="Connecteur droit 41"/>
              <p:cNvCxnSpPr/>
              <p:nvPr/>
            </p:nvCxnSpPr>
            <p:spPr>
              <a:xfrm>
                <a:off x="3804962" y="2540875"/>
                <a:ext cx="1087258" cy="0"/>
              </a:xfrm>
              <a:prstGeom prst="line">
                <a:avLst/>
              </a:prstGeom>
            </p:spPr>
            <p:style>
              <a:lnRef idx="1">
                <a:schemeClr val="dk1"/>
              </a:lnRef>
              <a:fillRef idx="0">
                <a:schemeClr val="dk1"/>
              </a:fillRef>
              <a:effectRef idx="0">
                <a:schemeClr val="dk1"/>
              </a:effectRef>
              <a:fontRef idx="minor">
                <a:schemeClr val="tx1"/>
              </a:fontRef>
            </p:style>
          </p:cxnSp>
          <p:cxnSp>
            <p:nvCxnSpPr>
              <p:cNvPr id="43" name="Connecteur droit 42"/>
              <p:cNvCxnSpPr/>
              <p:nvPr/>
            </p:nvCxnSpPr>
            <p:spPr>
              <a:xfrm>
                <a:off x="3794524" y="2730853"/>
                <a:ext cx="1087258" cy="0"/>
              </a:xfrm>
              <a:prstGeom prst="line">
                <a:avLst/>
              </a:prstGeom>
            </p:spPr>
            <p:style>
              <a:lnRef idx="1">
                <a:schemeClr val="dk1"/>
              </a:lnRef>
              <a:fillRef idx="0">
                <a:schemeClr val="dk1"/>
              </a:fillRef>
              <a:effectRef idx="0">
                <a:schemeClr val="dk1"/>
              </a:effectRef>
              <a:fontRef idx="minor">
                <a:schemeClr val="tx1"/>
              </a:fontRef>
            </p:style>
          </p:cxnSp>
          <p:cxnSp>
            <p:nvCxnSpPr>
              <p:cNvPr id="44" name="Connecteur droit 43"/>
              <p:cNvCxnSpPr/>
              <p:nvPr/>
            </p:nvCxnSpPr>
            <p:spPr>
              <a:xfrm>
                <a:off x="3784086" y="2920831"/>
                <a:ext cx="1087258" cy="0"/>
              </a:xfrm>
              <a:prstGeom prst="line">
                <a:avLst/>
              </a:prstGeom>
            </p:spPr>
            <p:style>
              <a:lnRef idx="1">
                <a:schemeClr val="dk1"/>
              </a:lnRef>
              <a:fillRef idx="0">
                <a:schemeClr val="dk1"/>
              </a:fillRef>
              <a:effectRef idx="0">
                <a:schemeClr val="dk1"/>
              </a:effectRef>
              <a:fontRef idx="minor">
                <a:schemeClr val="tx1"/>
              </a:fontRef>
            </p:style>
          </p:cxnSp>
        </p:grpSp>
      </p:grpSp>
      <p:pic>
        <p:nvPicPr>
          <p:cNvPr id="45" name="Image 44"/>
          <p:cNvPicPr>
            <a:picLocks noChangeAspect="1"/>
          </p:cNvPicPr>
          <p:nvPr/>
        </p:nvPicPr>
        <p:blipFill>
          <a:blip r:embed="rId4"/>
          <a:stretch>
            <a:fillRect/>
          </a:stretch>
        </p:blipFill>
        <p:spPr>
          <a:xfrm>
            <a:off x="5547312" y="3425951"/>
            <a:ext cx="1097375" cy="6097"/>
          </a:xfrm>
          <a:prstGeom prst="rect">
            <a:avLst/>
          </a:prstGeom>
        </p:spPr>
      </p:pic>
      <p:cxnSp>
        <p:nvCxnSpPr>
          <p:cNvPr id="49" name="Connecteur droit avec flèche 48"/>
          <p:cNvCxnSpPr>
            <a:stCxn id="25" idx="0"/>
          </p:cNvCxnSpPr>
          <p:nvPr/>
        </p:nvCxnSpPr>
        <p:spPr>
          <a:xfrm flipV="1">
            <a:off x="3499668" y="4681598"/>
            <a:ext cx="47810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p:cNvSpPr/>
          <p:nvPr/>
        </p:nvSpPr>
        <p:spPr>
          <a:xfrm>
            <a:off x="8313689" y="4452441"/>
            <a:ext cx="1966586" cy="394309"/>
          </a:xfrm>
          <a:prstGeom prst="rect">
            <a:avLst/>
          </a:prstGeom>
          <a:pattFill prst="pct25">
            <a:fgClr>
              <a:schemeClr val="bg1">
                <a:lumMod val="75000"/>
              </a:schemeClr>
            </a:fgClr>
            <a:bgClr>
              <a:schemeClr val="bg1"/>
            </a:bgClr>
          </a:pattFill>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1C503BF8</a:t>
            </a:r>
            <a:endParaRPr lang="fr-FR" dirty="0"/>
          </a:p>
        </p:txBody>
      </p:sp>
      <p:sp>
        <p:nvSpPr>
          <p:cNvPr id="53" name="Rectangle 52"/>
          <p:cNvSpPr/>
          <p:nvPr/>
        </p:nvSpPr>
        <p:spPr>
          <a:xfrm>
            <a:off x="8313689" y="5744856"/>
            <a:ext cx="1966586" cy="394309"/>
          </a:xfrm>
          <a:prstGeom prst="rect">
            <a:avLst/>
          </a:prstGeom>
          <a:pattFill prst="pct25">
            <a:fgClr>
              <a:schemeClr val="bg1">
                <a:lumMod val="75000"/>
              </a:schemeClr>
            </a:fgClr>
            <a:bgClr>
              <a:schemeClr val="bg1"/>
            </a:bgClr>
          </a:pattFill>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BDAEC857</a:t>
            </a:r>
            <a:endParaRPr lang="fr-FR" dirty="0"/>
          </a:p>
        </p:txBody>
      </p:sp>
      <p:cxnSp>
        <p:nvCxnSpPr>
          <p:cNvPr id="54" name="Connecteur droit avec flèche 53"/>
          <p:cNvCxnSpPr>
            <a:endCxn id="53" idx="1"/>
          </p:cNvCxnSpPr>
          <p:nvPr/>
        </p:nvCxnSpPr>
        <p:spPr>
          <a:xfrm>
            <a:off x="3607496" y="5942010"/>
            <a:ext cx="47061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Espace réservé du numéro de diapositive 5"/>
          <p:cNvSpPr>
            <a:spLocks noGrp="1"/>
          </p:cNvSpPr>
          <p:nvPr>
            <p:ph type="sldNum" sz="quarter" idx="12"/>
          </p:nvPr>
        </p:nvSpPr>
        <p:spPr/>
        <p:txBody>
          <a:bodyPr/>
          <a:lstStyle/>
          <a:p>
            <a:fld id="{6951A42B-171D-4B94-AECE-9A114FAB7514}" type="slidenum">
              <a:rPr lang="fr-FR" smtClean="0"/>
              <a:t>71</a:t>
            </a:fld>
            <a:endParaRPr lang="fr-FR"/>
          </a:p>
        </p:txBody>
      </p:sp>
    </p:spTree>
    <p:extLst>
      <p:ext uri="{BB962C8B-B14F-4D97-AF65-F5344CB8AC3E}">
        <p14:creationId xmlns:p14="http://schemas.microsoft.com/office/powerpoint/2010/main" val="40667385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Fonction de Hachage : Intégrité</a:t>
            </a:r>
            <a:endParaRPr lang="fr-FR" dirty="0"/>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4766" y="3680608"/>
            <a:ext cx="687886" cy="638246"/>
          </a:xfrm>
          <a:prstGeom prst="rect">
            <a:avLst/>
          </a:prstGeom>
        </p:spPr>
      </p:pic>
      <p:cxnSp>
        <p:nvCxnSpPr>
          <p:cNvPr id="17" name="Connecteur droit avec flèche 16"/>
          <p:cNvCxnSpPr/>
          <p:nvPr/>
        </p:nvCxnSpPr>
        <p:spPr>
          <a:xfrm>
            <a:off x="2694237" y="3135106"/>
            <a:ext cx="0" cy="11523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3049525" y="4972754"/>
            <a:ext cx="420169" cy="197379"/>
          </a:xfrm>
          <a:prstGeom prst="rect">
            <a:avLst/>
          </a:prstGeom>
          <a:pattFill prst="pct2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avec flèche 33"/>
          <p:cNvCxnSpPr>
            <a:stCxn id="15" idx="2"/>
          </p:cNvCxnSpPr>
          <p:nvPr/>
        </p:nvCxnSpPr>
        <p:spPr>
          <a:xfrm flipH="1">
            <a:off x="3279439" y="4318854"/>
            <a:ext cx="0" cy="4004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Accolade ouvrante 40"/>
          <p:cNvSpPr/>
          <p:nvPr/>
        </p:nvSpPr>
        <p:spPr>
          <a:xfrm rot="5400000">
            <a:off x="3243548" y="4674358"/>
            <a:ext cx="72388" cy="440112"/>
          </a:xfrm>
          <a:prstGeom prst="leftBrace">
            <a:avLst>
              <a:gd name="adj1" fmla="val 142799"/>
              <a:gd name="adj2" fmla="val 46974"/>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43" name="Accolade ouvrante 42"/>
          <p:cNvSpPr/>
          <p:nvPr/>
        </p:nvSpPr>
        <p:spPr>
          <a:xfrm rot="16200000">
            <a:off x="2875029" y="4698012"/>
            <a:ext cx="110486" cy="1078843"/>
          </a:xfrm>
          <a:prstGeom prst="leftBrace">
            <a:avLst>
              <a:gd name="adj1" fmla="val 229339"/>
              <a:gd name="adj2" fmla="val 46974"/>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74" name="Accolade ouvrante 73"/>
          <p:cNvSpPr/>
          <p:nvPr/>
        </p:nvSpPr>
        <p:spPr>
          <a:xfrm rot="16200000">
            <a:off x="8758078" y="3017872"/>
            <a:ext cx="125982" cy="622805"/>
          </a:xfrm>
          <a:prstGeom prst="leftBrace">
            <a:avLst>
              <a:gd name="adj1" fmla="val 229339"/>
              <a:gd name="adj2" fmla="val 46974"/>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pic>
        <p:nvPicPr>
          <p:cNvPr id="75" name="Imag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0181" y="4054850"/>
            <a:ext cx="639266" cy="593135"/>
          </a:xfrm>
          <a:prstGeom prst="rect">
            <a:avLst/>
          </a:prstGeom>
        </p:spPr>
      </p:pic>
      <p:cxnSp>
        <p:nvCxnSpPr>
          <p:cNvPr id="76" name="Connecteur droit avec flèche 75"/>
          <p:cNvCxnSpPr/>
          <p:nvPr/>
        </p:nvCxnSpPr>
        <p:spPr>
          <a:xfrm flipH="1">
            <a:off x="8792808" y="3539273"/>
            <a:ext cx="0" cy="4004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8" name="Groupe 87"/>
          <p:cNvGrpSpPr/>
          <p:nvPr/>
        </p:nvGrpSpPr>
        <p:grpSpPr>
          <a:xfrm>
            <a:off x="2367737" y="2351016"/>
            <a:ext cx="652520" cy="842360"/>
            <a:chOff x="2367737" y="1950184"/>
            <a:chExt cx="652520" cy="842360"/>
          </a:xfrm>
        </p:grpSpPr>
        <p:grpSp>
          <p:nvGrpSpPr>
            <p:cNvPr id="44" name="Groupe 43"/>
            <p:cNvGrpSpPr/>
            <p:nvPr/>
          </p:nvGrpSpPr>
          <p:grpSpPr>
            <a:xfrm>
              <a:off x="2367737" y="1950184"/>
              <a:ext cx="652520" cy="842360"/>
              <a:chOff x="3675204" y="1307002"/>
              <a:chExt cx="1440492" cy="1859581"/>
            </a:xfrm>
          </p:grpSpPr>
          <p:grpSp>
            <p:nvGrpSpPr>
              <p:cNvPr id="45" name="Groupe 44"/>
              <p:cNvGrpSpPr/>
              <p:nvPr/>
            </p:nvGrpSpPr>
            <p:grpSpPr>
              <a:xfrm>
                <a:off x="3675204" y="1307002"/>
                <a:ext cx="1440492" cy="1859581"/>
                <a:chOff x="2542785" y="4103896"/>
                <a:chExt cx="1497867" cy="1933649"/>
              </a:xfrm>
            </p:grpSpPr>
            <p:sp>
              <p:nvSpPr>
                <p:cNvPr id="53" name="Rogner et arrondir un rectangle à un seul coin 52"/>
                <p:cNvSpPr/>
                <p:nvPr/>
              </p:nvSpPr>
              <p:spPr>
                <a:xfrm>
                  <a:off x="2542785" y="4103896"/>
                  <a:ext cx="1497867" cy="1933649"/>
                </a:xfrm>
                <a:prstGeom prst="snipRoundRect">
                  <a:avLst>
                    <a:gd name="adj1" fmla="val 0"/>
                    <a:gd name="adj2" fmla="val 3905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4" name="Triangle isocèle 53"/>
                <p:cNvSpPr/>
                <p:nvPr/>
              </p:nvSpPr>
              <p:spPr>
                <a:xfrm rot="13500581">
                  <a:off x="3209373" y="4341055"/>
                  <a:ext cx="778113" cy="421929"/>
                </a:xfrm>
                <a:prstGeom prst="triangle">
                  <a:avLst>
                    <a:gd name="adj" fmla="val 51274"/>
                  </a:avLst>
                </a:prstGeom>
                <a:solidFill>
                  <a:schemeClr val="bg1">
                    <a:lumMod val="95000"/>
                  </a:schemeClr>
                </a:solidFill>
                <a:ln>
                  <a:solidFill>
                    <a:schemeClr val="tx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6" name="Connecteur droit 45"/>
              <p:cNvCxnSpPr/>
              <p:nvPr/>
            </p:nvCxnSpPr>
            <p:spPr>
              <a:xfrm>
                <a:off x="3791427" y="1743142"/>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47" name="Connecteur droit 46"/>
              <p:cNvCxnSpPr/>
              <p:nvPr/>
            </p:nvCxnSpPr>
            <p:spPr>
              <a:xfrm>
                <a:off x="3800786" y="1935451"/>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51" name="Connecteur droit 50"/>
              <p:cNvCxnSpPr/>
              <p:nvPr/>
            </p:nvCxnSpPr>
            <p:spPr>
              <a:xfrm>
                <a:off x="3794524" y="2730853"/>
                <a:ext cx="1087258" cy="0"/>
              </a:xfrm>
              <a:prstGeom prst="line">
                <a:avLst/>
              </a:prstGeom>
            </p:spPr>
            <p:style>
              <a:lnRef idx="1">
                <a:schemeClr val="dk1"/>
              </a:lnRef>
              <a:fillRef idx="0">
                <a:schemeClr val="dk1"/>
              </a:fillRef>
              <a:effectRef idx="0">
                <a:schemeClr val="dk1"/>
              </a:effectRef>
              <a:fontRef idx="minor">
                <a:schemeClr val="tx1"/>
              </a:fontRef>
            </p:style>
          </p:cxnSp>
          <p:cxnSp>
            <p:nvCxnSpPr>
              <p:cNvPr id="52" name="Connecteur droit 51"/>
              <p:cNvCxnSpPr/>
              <p:nvPr/>
            </p:nvCxnSpPr>
            <p:spPr>
              <a:xfrm>
                <a:off x="3784086" y="2920831"/>
                <a:ext cx="1087258" cy="0"/>
              </a:xfrm>
              <a:prstGeom prst="line">
                <a:avLst/>
              </a:prstGeom>
            </p:spPr>
            <p:style>
              <a:lnRef idx="1">
                <a:schemeClr val="dk1"/>
              </a:lnRef>
              <a:fillRef idx="0">
                <a:schemeClr val="dk1"/>
              </a:fillRef>
              <a:effectRef idx="0">
                <a:schemeClr val="dk1"/>
              </a:effectRef>
              <a:fontRef idx="minor">
                <a:schemeClr val="tx1"/>
              </a:fontRef>
            </p:style>
          </p:cxnSp>
        </p:grpSp>
        <p:sp>
          <p:nvSpPr>
            <p:cNvPr id="78" name="ZoneTexte 77"/>
            <p:cNvSpPr txBox="1"/>
            <p:nvPr/>
          </p:nvSpPr>
          <p:spPr>
            <a:xfrm>
              <a:off x="2458771" y="2222776"/>
              <a:ext cx="409086" cy="400110"/>
            </a:xfrm>
            <a:prstGeom prst="rect">
              <a:avLst/>
            </a:prstGeom>
            <a:noFill/>
          </p:spPr>
          <p:txBody>
            <a:bodyPr wrap="none" rtlCol="0">
              <a:spAutoFit/>
            </a:bodyPr>
            <a:lstStyle/>
            <a:p>
              <a:r>
                <a:rPr lang="fr-FR" sz="2000" b="1" dirty="0" smtClean="0"/>
                <a:t>M</a:t>
              </a:r>
              <a:endParaRPr lang="fr-FR" sz="2000" b="1" dirty="0"/>
            </a:p>
          </p:txBody>
        </p:sp>
      </p:grpSp>
      <p:grpSp>
        <p:nvGrpSpPr>
          <p:cNvPr id="89" name="Groupe 88"/>
          <p:cNvGrpSpPr/>
          <p:nvPr/>
        </p:nvGrpSpPr>
        <p:grpSpPr>
          <a:xfrm>
            <a:off x="2374861" y="4326354"/>
            <a:ext cx="652520" cy="842360"/>
            <a:chOff x="2367737" y="1950184"/>
            <a:chExt cx="652520" cy="842360"/>
          </a:xfrm>
        </p:grpSpPr>
        <p:grpSp>
          <p:nvGrpSpPr>
            <p:cNvPr id="90" name="Groupe 89"/>
            <p:cNvGrpSpPr/>
            <p:nvPr/>
          </p:nvGrpSpPr>
          <p:grpSpPr>
            <a:xfrm>
              <a:off x="2367737" y="1950184"/>
              <a:ext cx="652520" cy="842360"/>
              <a:chOff x="3675204" y="1307002"/>
              <a:chExt cx="1440492" cy="1859581"/>
            </a:xfrm>
          </p:grpSpPr>
          <p:grpSp>
            <p:nvGrpSpPr>
              <p:cNvPr id="92" name="Groupe 91"/>
              <p:cNvGrpSpPr/>
              <p:nvPr/>
            </p:nvGrpSpPr>
            <p:grpSpPr>
              <a:xfrm>
                <a:off x="3675204" y="1307002"/>
                <a:ext cx="1440492" cy="1859581"/>
                <a:chOff x="2542785" y="4103896"/>
                <a:chExt cx="1497867" cy="1933649"/>
              </a:xfrm>
            </p:grpSpPr>
            <p:sp>
              <p:nvSpPr>
                <p:cNvPr id="97" name="Rogner et arrondir un rectangle à un seul coin 96"/>
                <p:cNvSpPr/>
                <p:nvPr/>
              </p:nvSpPr>
              <p:spPr>
                <a:xfrm>
                  <a:off x="2542785" y="4103896"/>
                  <a:ext cx="1497867" cy="1933649"/>
                </a:xfrm>
                <a:prstGeom prst="snipRoundRect">
                  <a:avLst>
                    <a:gd name="adj1" fmla="val 0"/>
                    <a:gd name="adj2" fmla="val 3905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8" name="Triangle isocèle 97"/>
                <p:cNvSpPr/>
                <p:nvPr/>
              </p:nvSpPr>
              <p:spPr>
                <a:xfrm rot="13500581">
                  <a:off x="3209373" y="4341055"/>
                  <a:ext cx="778113" cy="421929"/>
                </a:xfrm>
                <a:prstGeom prst="triangle">
                  <a:avLst>
                    <a:gd name="adj" fmla="val 51274"/>
                  </a:avLst>
                </a:prstGeom>
                <a:solidFill>
                  <a:schemeClr val="bg1">
                    <a:lumMod val="95000"/>
                  </a:schemeClr>
                </a:solidFill>
                <a:ln>
                  <a:solidFill>
                    <a:schemeClr val="tx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93" name="Connecteur droit 92"/>
              <p:cNvCxnSpPr/>
              <p:nvPr/>
            </p:nvCxnSpPr>
            <p:spPr>
              <a:xfrm>
                <a:off x="3791427" y="1743142"/>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94" name="Connecteur droit 93"/>
              <p:cNvCxnSpPr/>
              <p:nvPr/>
            </p:nvCxnSpPr>
            <p:spPr>
              <a:xfrm>
                <a:off x="3800786" y="1935451"/>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95" name="Connecteur droit 94"/>
              <p:cNvCxnSpPr/>
              <p:nvPr/>
            </p:nvCxnSpPr>
            <p:spPr>
              <a:xfrm>
                <a:off x="3794524" y="2730853"/>
                <a:ext cx="1087258" cy="0"/>
              </a:xfrm>
              <a:prstGeom prst="line">
                <a:avLst/>
              </a:prstGeom>
            </p:spPr>
            <p:style>
              <a:lnRef idx="1">
                <a:schemeClr val="dk1"/>
              </a:lnRef>
              <a:fillRef idx="0">
                <a:schemeClr val="dk1"/>
              </a:fillRef>
              <a:effectRef idx="0">
                <a:schemeClr val="dk1"/>
              </a:effectRef>
              <a:fontRef idx="minor">
                <a:schemeClr val="tx1"/>
              </a:fontRef>
            </p:style>
          </p:cxnSp>
          <p:cxnSp>
            <p:nvCxnSpPr>
              <p:cNvPr id="96" name="Connecteur droit 95"/>
              <p:cNvCxnSpPr/>
              <p:nvPr/>
            </p:nvCxnSpPr>
            <p:spPr>
              <a:xfrm>
                <a:off x="3784086" y="2920831"/>
                <a:ext cx="1087258" cy="0"/>
              </a:xfrm>
              <a:prstGeom prst="line">
                <a:avLst/>
              </a:prstGeom>
            </p:spPr>
            <p:style>
              <a:lnRef idx="1">
                <a:schemeClr val="dk1"/>
              </a:lnRef>
              <a:fillRef idx="0">
                <a:schemeClr val="dk1"/>
              </a:fillRef>
              <a:effectRef idx="0">
                <a:schemeClr val="dk1"/>
              </a:effectRef>
              <a:fontRef idx="minor">
                <a:schemeClr val="tx1"/>
              </a:fontRef>
            </p:style>
          </p:cxnSp>
        </p:grpSp>
        <p:sp>
          <p:nvSpPr>
            <p:cNvPr id="91" name="ZoneTexte 90"/>
            <p:cNvSpPr txBox="1"/>
            <p:nvPr/>
          </p:nvSpPr>
          <p:spPr>
            <a:xfrm>
              <a:off x="2458771" y="2222776"/>
              <a:ext cx="409086" cy="400110"/>
            </a:xfrm>
            <a:prstGeom prst="rect">
              <a:avLst/>
            </a:prstGeom>
            <a:noFill/>
          </p:spPr>
          <p:txBody>
            <a:bodyPr wrap="none" rtlCol="0">
              <a:spAutoFit/>
            </a:bodyPr>
            <a:lstStyle/>
            <a:p>
              <a:r>
                <a:rPr lang="fr-FR" sz="2000" b="1" dirty="0" smtClean="0"/>
                <a:t>M</a:t>
              </a:r>
              <a:endParaRPr lang="fr-FR" sz="2000" b="1" dirty="0"/>
            </a:p>
          </p:txBody>
        </p:sp>
      </p:grpSp>
      <p:sp>
        <p:nvSpPr>
          <p:cNvPr id="99" name="Rectangle 98"/>
          <p:cNvSpPr/>
          <p:nvPr/>
        </p:nvSpPr>
        <p:spPr>
          <a:xfrm>
            <a:off x="9168616" y="2997718"/>
            <a:ext cx="420169" cy="197379"/>
          </a:xfrm>
          <a:prstGeom prst="rect">
            <a:avLst/>
          </a:prstGeom>
          <a:pattFill prst="pct2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0" name="Groupe 99"/>
          <p:cNvGrpSpPr/>
          <p:nvPr/>
        </p:nvGrpSpPr>
        <p:grpSpPr>
          <a:xfrm>
            <a:off x="8506478" y="2351318"/>
            <a:ext cx="652520" cy="842360"/>
            <a:chOff x="2367737" y="1950184"/>
            <a:chExt cx="652520" cy="842360"/>
          </a:xfrm>
        </p:grpSpPr>
        <p:grpSp>
          <p:nvGrpSpPr>
            <p:cNvPr id="101" name="Groupe 100"/>
            <p:cNvGrpSpPr/>
            <p:nvPr/>
          </p:nvGrpSpPr>
          <p:grpSpPr>
            <a:xfrm>
              <a:off x="2367737" y="1950184"/>
              <a:ext cx="652520" cy="842360"/>
              <a:chOff x="3675204" y="1307002"/>
              <a:chExt cx="1440492" cy="1859581"/>
            </a:xfrm>
          </p:grpSpPr>
          <p:grpSp>
            <p:nvGrpSpPr>
              <p:cNvPr id="103" name="Groupe 102"/>
              <p:cNvGrpSpPr/>
              <p:nvPr/>
            </p:nvGrpSpPr>
            <p:grpSpPr>
              <a:xfrm>
                <a:off x="3675204" y="1307002"/>
                <a:ext cx="1440492" cy="1859581"/>
                <a:chOff x="2542785" y="4103896"/>
                <a:chExt cx="1497867" cy="1933649"/>
              </a:xfrm>
            </p:grpSpPr>
            <p:sp>
              <p:nvSpPr>
                <p:cNvPr id="108" name="Rogner et arrondir un rectangle à un seul coin 107"/>
                <p:cNvSpPr/>
                <p:nvPr/>
              </p:nvSpPr>
              <p:spPr>
                <a:xfrm>
                  <a:off x="2542785" y="4103896"/>
                  <a:ext cx="1497867" cy="1933649"/>
                </a:xfrm>
                <a:prstGeom prst="snipRoundRect">
                  <a:avLst>
                    <a:gd name="adj1" fmla="val 0"/>
                    <a:gd name="adj2" fmla="val 3905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9" name="Triangle isocèle 108"/>
                <p:cNvSpPr/>
                <p:nvPr/>
              </p:nvSpPr>
              <p:spPr>
                <a:xfrm rot="13500581">
                  <a:off x="3209373" y="4341055"/>
                  <a:ext cx="778113" cy="421929"/>
                </a:xfrm>
                <a:prstGeom prst="triangle">
                  <a:avLst>
                    <a:gd name="adj" fmla="val 51274"/>
                  </a:avLst>
                </a:prstGeom>
                <a:solidFill>
                  <a:schemeClr val="bg1">
                    <a:lumMod val="95000"/>
                  </a:schemeClr>
                </a:solidFill>
                <a:ln>
                  <a:solidFill>
                    <a:schemeClr val="tx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04" name="Connecteur droit 103"/>
              <p:cNvCxnSpPr/>
              <p:nvPr/>
            </p:nvCxnSpPr>
            <p:spPr>
              <a:xfrm>
                <a:off x="3791427" y="1743142"/>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105" name="Connecteur droit 104"/>
              <p:cNvCxnSpPr/>
              <p:nvPr/>
            </p:nvCxnSpPr>
            <p:spPr>
              <a:xfrm>
                <a:off x="3800786" y="1935451"/>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106" name="Connecteur droit 105"/>
              <p:cNvCxnSpPr/>
              <p:nvPr/>
            </p:nvCxnSpPr>
            <p:spPr>
              <a:xfrm>
                <a:off x="3794524" y="2730853"/>
                <a:ext cx="1087258" cy="0"/>
              </a:xfrm>
              <a:prstGeom prst="line">
                <a:avLst/>
              </a:prstGeom>
            </p:spPr>
            <p:style>
              <a:lnRef idx="1">
                <a:schemeClr val="dk1"/>
              </a:lnRef>
              <a:fillRef idx="0">
                <a:schemeClr val="dk1"/>
              </a:fillRef>
              <a:effectRef idx="0">
                <a:schemeClr val="dk1"/>
              </a:effectRef>
              <a:fontRef idx="minor">
                <a:schemeClr val="tx1"/>
              </a:fontRef>
            </p:style>
          </p:cxnSp>
          <p:cxnSp>
            <p:nvCxnSpPr>
              <p:cNvPr id="107" name="Connecteur droit 106"/>
              <p:cNvCxnSpPr/>
              <p:nvPr/>
            </p:nvCxnSpPr>
            <p:spPr>
              <a:xfrm>
                <a:off x="3784086" y="2920831"/>
                <a:ext cx="1087258" cy="0"/>
              </a:xfrm>
              <a:prstGeom prst="line">
                <a:avLst/>
              </a:prstGeom>
            </p:spPr>
            <p:style>
              <a:lnRef idx="1">
                <a:schemeClr val="dk1"/>
              </a:lnRef>
              <a:fillRef idx="0">
                <a:schemeClr val="dk1"/>
              </a:fillRef>
              <a:effectRef idx="0">
                <a:schemeClr val="dk1"/>
              </a:effectRef>
              <a:fontRef idx="minor">
                <a:schemeClr val="tx1"/>
              </a:fontRef>
            </p:style>
          </p:cxnSp>
        </p:grpSp>
        <p:sp>
          <p:nvSpPr>
            <p:cNvPr id="102" name="ZoneTexte 101"/>
            <p:cNvSpPr txBox="1"/>
            <p:nvPr/>
          </p:nvSpPr>
          <p:spPr>
            <a:xfrm>
              <a:off x="2458771" y="2222776"/>
              <a:ext cx="474810" cy="400110"/>
            </a:xfrm>
            <a:prstGeom prst="rect">
              <a:avLst/>
            </a:prstGeom>
            <a:noFill/>
          </p:spPr>
          <p:txBody>
            <a:bodyPr wrap="none" rtlCol="0">
              <a:spAutoFit/>
            </a:bodyPr>
            <a:lstStyle/>
            <a:p>
              <a:r>
                <a:rPr lang="fr-FR" sz="2000" b="1" dirty="0" smtClean="0"/>
                <a:t>M’</a:t>
              </a:r>
              <a:endParaRPr lang="fr-FR" sz="2000" b="1" dirty="0"/>
            </a:p>
          </p:txBody>
        </p:sp>
      </p:grpSp>
      <p:sp>
        <p:nvSpPr>
          <p:cNvPr id="110" name="Accolade ouvrante 109"/>
          <p:cNvSpPr/>
          <p:nvPr/>
        </p:nvSpPr>
        <p:spPr>
          <a:xfrm rot="16200000" flipH="1">
            <a:off x="9016712" y="1730143"/>
            <a:ext cx="111220" cy="1078843"/>
          </a:xfrm>
          <a:prstGeom prst="leftBrace">
            <a:avLst>
              <a:gd name="adj1" fmla="val 229339"/>
              <a:gd name="adj2" fmla="val 46974"/>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cxnSp>
        <p:nvCxnSpPr>
          <p:cNvPr id="112" name="Connecteur en angle 111"/>
          <p:cNvCxnSpPr>
            <a:stCxn id="43" idx="1"/>
            <a:endCxn id="110" idx="1"/>
          </p:cNvCxnSpPr>
          <p:nvPr/>
        </p:nvCxnSpPr>
        <p:spPr>
          <a:xfrm rot="5400000" flipH="1" flipV="1">
            <a:off x="4429291" y="682291"/>
            <a:ext cx="3078722" cy="6142050"/>
          </a:xfrm>
          <a:prstGeom prst="bentConnector5">
            <a:avLst>
              <a:gd name="adj1" fmla="val -7425"/>
              <a:gd name="adj2" fmla="val 50529"/>
              <a:gd name="adj3" fmla="val 107425"/>
            </a:avLst>
          </a:prstGeom>
          <a:ln>
            <a:tailEnd type="triangle"/>
          </a:ln>
        </p:spPr>
        <p:style>
          <a:lnRef idx="3">
            <a:schemeClr val="dk1"/>
          </a:lnRef>
          <a:fillRef idx="0">
            <a:schemeClr val="dk1"/>
          </a:fillRef>
          <a:effectRef idx="2">
            <a:schemeClr val="dk1"/>
          </a:effectRef>
          <a:fontRef idx="minor">
            <a:schemeClr val="tx1"/>
          </a:fontRef>
        </p:style>
      </p:cxnSp>
      <p:sp>
        <p:nvSpPr>
          <p:cNvPr id="115" name="Accolade ouvrante 114"/>
          <p:cNvSpPr/>
          <p:nvPr/>
        </p:nvSpPr>
        <p:spPr>
          <a:xfrm rot="5400000" flipH="1">
            <a:off x="9350713" y="3074568"/>
            <a:ext cx="56682" cy="440112"/>
          </a:xfrm>
          <a:prstGeom prst="leftBrace">
            <a:avLst>
              <a:gd name="adj1" fmla="val 142799"/>
              <a:gd name="adj2" fmla="val 46974"/>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cxnSp>
        <p:nvCxnSpPr>
          <p:cNvPr id="117" name="Connecteur droit avec flèche 116"/>
          <p:cNvCxnSpPr/>
          <p:nvPr/>
        </p:nvCxnSpPr>
        <p:spPr>
          <a:xfrm>
            <a:off x="9026658" y="4264005"/>
            <a:ext cx="260732" cy="112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0" name="Rectangle 119"/>
          <p:cNvSpPr/>
          <p:nvPr/>
        </p:nvSpPr>
        <p:spPr>
          <a:xfrm>
            <a:off x="9332350" y="4165315"/>
            <a:ext cx="420169" cy="197379"/>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Rectangle à coins arrondis 124"/>
          <p:cNvSpPr/>
          <p:nvPr/>
        </p:nvSpPr>
        <p:spPr>
          <a:xfrm>
            <a:off x="9981119" y="3557982"/>
            <a:ext cx="1372681" cy="3629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Comparer</a:t>
            </a:r>
            <a:endParaRPr lang="fr-FR" dirty="0"/>
          </a:p>
        </p:txBody>
      </p:sp>
      <p:cxnSp>
        <p:nvCxnSpPr>
          <p:cNvPr id="127" name="Connecteur en angle 126"/>
          <p:cNvCxnSpPr/>
          <p:nvPr/>
        </p:nvCxnSpPr>
        <p:spPr>
          <a:xfrm rot="16200000" flipH="1">
            <a:off x="9506746" y="3234084"/>
            <a:ext cx="360000" cy="58874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29" name="Connecteur en angle 128"/>
          <p:cNvCxnSpPr/>
          <p:nvPr/>
        </p:nvCxnSpPr>
        <p:spPr>
          <a:xfrm rot="5400000" flipH="1" flipV="1">
            <a:off x="9513119" y="3697219"/>
            <a:ext cx="360000" cy="57600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32" name="ZoneTexte 131"/>
          <p:cNvSpPr txBox="1"/>
          <p:nvPr/>
        </p:nvSpPr>
        <p:spPr>
          <a:xfrm>
            <a:off x="3682652" y="5867149"/>
            <a:ext cx="5341462" cy="461665"/>
          </a:xfrm>
          <a:prstGeom prst="rect">
            <a:avLst/>
          </a:prstGeom>
          <a:noFill/>
        </p:spPr>
        <p:txBody>
          <a:bodyPr wrap="none" rtlCol="0">
            <a:spAutoFit/>
          </a:bodyPr>
          <a:lstStyle/>
          <a:p>
            <a:r>
              <a:rPr lang="fr-FR" sz="2400" b="1" dirty="0" smtClean="0">
                <a:solidFill>
                  <a:srgbClr val="C00000"/>
                </a:solidFill>
              </a:rPr>
              <a:t>Attention à l’attaque Man-In-The middle</a:t>
            </a:r>
            <a:endParaRPr lang="fr-FR" sz="2400" b="1" dirty="0">
              <a:solidFill>
                <a:srgbClr val="C00000"/>
              </a:solidFill>
            </a:endParaRPr>
          </a:p>
        </p:txBody>
      </p:sp>
      <p:cxnSp>
        <p:nvCxnSpPr>
          <p:cNvPr id="136" name="Connecteur en angle 135"/>
          <p:cNvCxnSpPr>
            <a:stCxn id="53" idx="1"/>
            <a:endCxn id="15" idx="0"/>
          </p:cNvCxnSpPr>
          <p:nvPr/>
        </p:nvCxnSpPr>
        <p:spPr>
          <a:xfrm rot="16200000" flipH="1">
            <a:off x="2772737" y="3114636"/>
            <a:ext cx="487232" cy="644712"/>
          </a:xfrm>
          <a:prstGeom prst="bentConnector3">
            <a:avLst>
              <a:gd name="adj1" fmla="val 100567"/>
            </a:avLst>
          </a:prstGeom>
          <a:ln>
            <a:tailEnd type="triangle"/>
          </a:ln>
        </p:spPr>
        <p:style>
          <a:lnRef idx="3">
            <a:schemeClr val="dk1"/>
          </a:lnRef>
          <a:fillRef idx="0">
            <a:schemeClr val="dk1"/>
          </a:fillRef>
          <a:effectRef idx="2">
            <a:schemeClr val="dk1"/>
          </a:effectRef>
          <a:fontRef idx="minor">
            <a:schemeClr val="tx1"/>
          </a:fontRef>
        </p:style>
      </p:cxnSp>
      <p:grpSp>
        <p:nvGrpSpPr>
          <p:cNvPr id="149" name="Groupe 148"/>
          <p:cNvGrpSpPr/>
          <p:nvPr/>
        </p:nvGrpSpPr>
        <p:grpSpPr>
          <a:xfrm>
            <a:off x="8416630" y="796875"/>
            <a:ext cx="888043" cy="1232926"/>
            <a:chOff x="8416630" y="796875"/>
            <a:chExt cx="888043" cy="1232926"/>
          </a:xfrm>
        </p:grpSpPr>
        <p:pic>
          <p:nvPicPr>
            <p:cNvPr id="60" name="Imag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6630" y="796875"/>
              <a:ext cx="888043" cy="940281"/>
            </a:xfrm>
            <a:prstGeom prst="rect">
              <a:avLst/>
            </a:prstGeom>
          </p:spPr>
        </p:pic>
        <p:sp>
          <p:nvSpPr>
            <p:cNvPr id="144" name="ZoneTexte 143"/>
            <p:cNvSpPr txBox="1"/>
            <p:nvPr/>
          </p:nvSpPr>
          <p:spPr>
            <a:xfrm>
              <a:off x="8615259" y="1660469"/>
              <a:ext cx="553357" cy="369332"/>
            </a:xfrm>
            <a:prstGeom prst="rect">
              <a:avLst/>
            </a:prstGeom>
            <a:noFill/>
          </p:spPr>
          <p:txBody>
            <a:bodyPr wrap="none" rtlCol="0">
              <a:spAutoFit/>
            </a:bodyPr>
            <a:lstStyle/>
            <a:p>
              <a:r>
                <a:rPr lang="fr-FR" dirty="0" smtClean="0"/>
                <a:t>Bob</a:t>
              </a:r>
              <a:endParaRPr lang="fr-FR" dirty="0"/>
            </a:p>
          </p:txBody>
        </p:sp>
      </p:grpSp>
      <p:grpSp>
        <p:nvGrpSpPr>
          <p:cNvPr id="148" name="Groupe 147"/>
          <p:cNvGrpSpPr/>
          <p:nvPr/>
        </p:nvGrpSpPr>
        <p:grpSpPr>
          <a:xfrm>
            <a:off x="2276114" y="807500"/>
            <a:ext cx="888043" cy="1224888"/>
            <a:chOff x="2276114" y="807500"/>
            <a:chExt cx="888043" cy="1224888"/>
          </a:xfrm>
        </p:grpSpPr>
        <p:pic>
          <p:nvPicPr>
            <p:cNvPr id="59" name="Image 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6114" y="807500"/>
              <a:ext cx="888043" cy="935928"/>
            </a:xfrm>
            <a:prstGeom prst="rect">
              <a:avLst/>
            </a:prstGeom>
          </p:spPr>
        </p:pic>
        <p:sp>
          <p:nvSpPr>
            <p:cNvPr id="145" name="ZoneTexte 144"/>
            <p:cNvSpPr txBox="1"/>
            <p:nvPr/>
          </p:nvSpPr>
          <p:spPr>
            <a:xfrm>
              <a:off x="2414306" y="1663056"/>
              <a:ext cx="636713" cy="369332"/>
            </a:xfrm>
            <a:prstGeom prst="rect">
              <a:avLst/>
            </a:prstGeom>
            <a:noFill/>
          </p:spPr>
          <p:txBody>
            <a:bodyPr wrap="none" rtlCol="0">
              <a:spAutoFit/>
            </a:bodyPr>
            <a:lstStyle/>
            <a:p>
              <a:r>
                <a:rPr lang="fr-FR" dirty="0" smtClean="0"/>
                <a:t>Alice</a:t>
              </a:r>
              <a:endParaRPr lang="fr-FR" dirty="0"/>
            </a:p>
          </p:txBody>
        </p:sp>
      </p:grpSp>
      <p:sp>
        <p:nvSpPr>
          <p:cNvPr id="3" name="Espace réservé du numéro de diapositive 2"/>
          <p:cNvSpPr>
            <a:spLocks noGrp="1"/>
          </p:cNvSpPr>
          <p:nvPr>
            <p:ph type="sldNum" sz="quarter" idx="12"/>
          </p:nvPr>
        </p:nvSpPr>
        <p:spPr/>
        <p:txBody>
          <a:bodyPr/>
          <a:lstStyle/>
          <a:p>
            <a:fld id="{6951A42B-171D-4B94-AECE-9A114FAB7514}" type="slidenum">
              <a:rPr lang="fr-FR" smtClean="0"/>
              <a:t>72</a:t>
            </a:fld>
            <a:endParaRPr lang="fr-FR"/>
          </a:p>
        </p:txBody>
      </p:sp>
    </p:spTree>
    <p:extLst>
      <p:ext uri="{BB962C8B-B14F-4D97-AF65-F5344CB8AC3E}">
        <p14:creationId xmlns:p14="http://schemas.microsoft.com/office/powerpoint/2010/main" val="119116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wipe(up)">
                                      <p:cBhvr>
                                        <p:cTn id="12" dur="500"/>
                                        <p:tgtEl>
                                          <p:spTgt spid="13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up)">
                                      <p:cBhvr>
                                        <p:cTn id="34" dur="500"/>
                                        <p:tgtEl>
                                          <p:spTgt spid="8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12"/>
                                        </p:tgtEl>
                                        <p:attrNameLst>
                                          <p:attrName>style.visibility</p:attrName>
                                        </p:attrNameLst>
                                      </p:cBhvr>
                                      <p:to>
                                        <p:strVal val="visible"/>
                                      </p:to>
                                    </p:set>
                                    <p:animEffect transition="in" filter="wipe(left)">
                                      <p:cBhvr>
                                        <p:cTn id="43" dur="500"/>
                                        <p:tgtEl>
                                          <p:spTgt spid="112"/>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10"/>
                                        </p:tgtEl>
                                        <p:attrNameLst>
                                          <p:attrName>style.visibility</p:attrName>
                                        </p:attrNameLst>
                                      </p:cBhvr>
                                      <p:to>
                                        <p:strVal val="visible"/>
                                      </p:to>
                                    </p:set>
                                    <p:animEffect transition="in" filter="fade">
                                      <p:cBhvr>
                                        <p:cTn id="47" dur="500"/>
                                        <p:tgtEl>
                                          <p:spTgt spid="110"/>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fade">
                                      <p:cBhvr>
                                        <p:cTn id="51" dur="500"/>
                                        <p:tgtEl>
                                          <p:spTgt spid="99"/>
                                        </p:tgtEl>
                                      </p:cBhvr>
                                    </p:animEffect>
                                  </p:childTnLst>
                                </p:cTn>
                              </p:par>
                              <p:par>
                                <p:cTn id="52" presetID="10" presetClass="entr" presetSubtype="0" fill="hold" nodeType="with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fade">
                                      <p:cBhvr>
                                        <p:cTn id="54" dur="500"/>
                                        <p:tgtEl>
                                          <p:spTgt spid="10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wipe(up)">
                                      <p:cBhvr>
                                        <p:cTn id="59" dur="500"/>
                                        <p:tgtEl>
                                          <p:spTgt spid="74"/>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wipe(up)">
                                      <p:cBhvr>
                                        <p:cTn id="63" dur="500"/>
                                        <p:tgtEl>
                                          <p:spTgt spid="7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75"/>
                                        </p:tgtEl>
                                        <p:attrNameLst>
                                          <p:attrName>style.visibility</p:attrName>
                                        </p:attrNameLst>
                                      </p:cBhvr>
                                      <p:to>
                                        <p:strVal val="visible"/>
                                      </p:to>
                                    </p:set>
                                    <p:animEffect transition="in" filter="fade">
                                      <p:cBhvr>
                                        <p:cTn id="68" dur="500"/>
                                        <p:tgtEl>
                                          <p:spTgt spid="7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17"/>
                                        </p:tgtEl>
                                        <p:attrNameLst>
                                          <p:attrName>style.visibility</p:attrName>
                                        </p:attrNameLst>
                                      </p:cBhvr>
                                      <p:to>
                                        <p:strVal val="visible"/>
                                      </p:to>
                                    </p:set>
                                    <p:animEffect transition="in" filter="wipe(left)">
                                      <p:cBhvr>
                                        <p:cTn id="73" dur="500"/>
                                        <p:tgtEl>
                                          <p:spTgt spid="117"/>
                                        </p:tgtEl>
                                      </p:cBhvr>
                                    </p:animEffect>
                                  </p:childTnLst>
                                </p:cTn>
                              </p:par>
                            </p:childTnLst>
                          </p:cTn>
                        </p:par>
                        <p:par>
                          <p:cTn id="74" fill="hold">
                            <p:stCondLst>
                              <p:cond delay="500"/>
                            </p:stCondLst>
                            <p:childTnLst>
                              <p:par>
                                <p:cTn id="75" presetID="10" presetClass="entr" presetSubtype="0" fill="hold" grpId="0" nodeType="afterEffect">
                                  <p:stCondLst>
                                    <p:cond delay="0"/>
                                  </p:stCondLst>
                                  <p:childTnLst>
                                    <p:set>
                                      <p:cBhvr>
                                        <p:cTn id="76" dur="1" fill="hold">
                                          <p:stCondLst>
                                            <p:cond delay="0"/>
                                          </p:stCondLst>
                                        </p:cTn>
                                        <p:tgtEl>
                                          <p:spTgt spid="120"/>
                                        </p:tgtEl>
                                        <p:attrNameLst>
                                          <p:attrName>style.visibility</p:attrName>
                                        </p:attrNameLst>
                                      </p:cBhvr>
                                      <p:to>
                                        <p:strVal val="visible"/>
                                      </p:to>
                                    </p:set>
                                    <p:animEffect transition="in" filter="fade">
                                      <p:cBhvr>
                                        <p:cTn id="77" dur="500"/>
                                        <p:tgtEl>
                                          <p:spTgt spid="1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fade">
                                      <p:cBhvr>
                                        <p:cTn id="82" dur="500"/>
                                        <p:tgtEl>
                                          <p:spTgt spid="12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129"/>
                                        </p:tgtEl>
                                        <p:attrNameLst>
                                          <p:attrName>style.visibility</p:attrName>
                                        </p:attrNameLst>
                                      </p:cBhvr>
                                      <p:to>
                                        <p:strVal val="visible"/>
                                      </p:to>
                                    </p:set>
                                    <p:animEffect transition="in" filter="wipe(down)">
                                      <p:cBhvr>
                                        <p:cTn id="87" dur="500"/>
                                        <p:tgtEl>
                                          <p:spTgt spid="129"/>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15"/>
                                        </p:tgtEl>
                                        <p:attrNameLst>
                                          <p:attrName>style.visibility</p:attrName>
                                        </p:attrNameLst>
                                      </p:cBhvr>
                                      <p:to>
                                        <p:strVal val="visible"/>
                                      </p:to>
                                    </p:set>
                                    <p:animEffect transition="in" filter="fade">
                                      <p:cBhvr>
                                        <p:cTn id="91" dur="500"/>
                                        <p:tgtEl>
                                          <p:spTgt spid="115"/>
                                        </p:tgtEl>
                                      </p:cBhvr>
                                    </p:animEffect>
                                  </p:childTnLst>
                                </p:cTn>
                              </p:par>
                            </p:childTnLst>
                          </p:cTn>
                        </p:par>
                        <p:par>
                          <p:cTn id="92" fill="hold">
                            <p:stCondLst>
                              <p:cond delay="1000"/>
                            </p:stCondLst>
                            <p:childTnLst>
                              <p:par>
                                <p:cTn id="93" presetID="22" presetClass="entr" presetSubtype="8" fill="hold" nodeType="afterEffect">
                                  <p:stCondLst>
                                    <p:cond delay="0"/>
                                  </p:stCondLst>
                                  <p:childTnLst>
                                    <p:set>
                                      <p:cBhvr>
                                        <p:cTn id="94" dur="1" fill="hold">
                                          <p:stCondLst>
                                            <p:cond delay="0"/>
                                          </p:stCondLst>
                                        </p:cTn>
                                        <p:tgtEl>
                                          <p:spTgt spid="127"/>
                                        </p:tgtEl>
                                        <p:attrNameLst>
                                          <p:attrName>style.visibility</p:attrName>
                                        </p:attrNameLst>
                                      </p:cBhvr>
                                      <p:to>
                                        <p:strVal val="visible"/>
                                      </p:to>
                                    </p:set>
                                    <p:animEffect transition="in" filter="wipe(left)">
                                      <p:cBhvr>
                                        <p:cTn id="95" dur="500"/>
                                        <p:tgtEl>
                                          <p:spTgt spid="12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32"/>
                                        </p:tgtEl>
                                        <p:attrNameLst>
                                          <p:attrName>style.visibility</p:attrName>
                                        </p:attrNameLst>
                                      </p:cBhvr>
                                      <p:to>
                                        <p:strVal val="visible"/>
                                      </p:to>
                                    </p:set>
                                    <p:animEffect transition="in" filter="fade">
                                      <p:cBhvr>
                                        <p:cTn id="100"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1" grpId="0" animBg="1"/>
      <p:bldP spid="43" grpId="0" animBg="1"/>
      <p:bldP spid="74" grpId="0" animBg="1"/>
      <p:bldP spid="99" grpId="0" animBg="1"/>
      <p:bldP spid="110" grpId="0" animBg="1"/>
      <p:bldP spid="115" grpId="0" animBg="1"/>
      <p:bldP spid="120" grpId="0" animBg="1"/>
      <p:bldP spid="125" grpId="0" animBg="1"/>
      <p:bldP spid="13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Signature numérique</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pPr marL="0" lvl="0" indent="0">
              <a:buNone/>
            </a:pPr>
            <a:r>
              <a:rPr lang="fr-FR" sz="3200" b="1" dirty="0"/>
              <a:t>But</a:t>
            </a:r>
            <a:r>
              <a:rPr lang="fr-FR" sz="3200" dirty="0"/>
              <a:t> des signatures manuscrites :</a:t>
            </a:r>
          </a:p>
          <a:p>
            <a:pPr lvl="1"/>
            <a:r>
              <a:rPr lang="fr-FR" dirty="0"/>
              <a:t>prouver l’identité de leur auteur et/ou</a:t>
            </a:r>
          </a:p>
          <a:p>
            <a:pPr lvl="1"/>
            <a:r>
              <a:rPr lang="fr-FR" dirty="0"/>
              <a:t>l’accord du signataire avec le contenu du document</a:t>
            </a:r>
          </a:p>
          <a:p>
            <a:pPr marL="0" lvl="0" indent="0">
              <a:buNone/>
            </a:pPr>
            <a:endParaRPr lang="fr-FR" sz="3200" dirty="0" smtClean="0"/>
          </a:p>
          <a:p>
            <a:pPr marL="0" lvl="0" indent="0">
              <a:buNone/>
            </a:pPr>
            <a:r>
              <a:rPr lang="fr-FR" sz="3200" b="1" dirty="0" smtClean="0"/>
              <a:t>La </a:t>
            </a:r>
            <a:r>
              <a:rPr lang="fr-FR" sz="3200" b="1" dirty="0"/>
              <a:t>signature </a:t>
            </a:r>
            <a:r>
              <a:rPr lang="fr-FR" sz="3200" b="1" dirty="0" smtClean="0"/>
              <a:t>électronique </a:t>
            </a:r>
            <a:r>
              <a:rPr lang="fr-FR" sz="3200" dirty="0"/>
              <a:t>dépend du signataire et du </a:t>
            </a:r>
            <a:r>
              <a:rPr lang="fr-FR" sz="3200" dirty="0" smtClean="0"/>
              <a:t>document</a:t>
            </a:r>
          </a:p>
          <a:p>
            <a:pPr marL="0" lvl="0" indent="0">
              <a:buNone/>
            </a:pPr>
            <a:endParaRPr lang="fr-FR" sz="3200" dirty="0"/>
          </a:p>
          <a:p>
            <a:pPr marL="0" lvl="0" indent="0">
              <a:buNone/>
            </a:pPr>
            <a:r>
              <a:rPr lang="fr-FR" sz="3200" b="1" dirty="0"/>
              <a:t>Objectifs </a:t>
            </a:r>
            <a:r>
              <a:rPr lang="fr-FR" sz="3200" dirty="0"/>
              <a:t>d’une signature </a:t>
            </a:r>
            <a:r>
              <a:rPr lang="fr-FR" sz="3200" dirty="0" smtClean="0"/>
              <a:t>électronique</a:t>
            </a:r>
            <a:endParaRPr lang="fr-FR" sz="3200" dirty="0"/>
          </a:p>
          <a:p>
            <a:pPr lvl="1"/>
            <a:r>
              <a:rPr lang="fr-FR" dirty="0"/>
              <a:t>Une signature est authentique.</a:t>
            </a:r>
          </a:p>
          <a:p>
            <a:pPr lvl="1"/>
            <a:r>
              <a:rPr lang="fr-FR" dirty="0"/>
              <a:t>Une signature ne peut être falsifiée (imitée).</a:t>
            </a:r>
          </a:p>
          <a:p>
            <a:pPr lvl="1"/>
            <a:r>
              <a:rPr lang="fr-FR" dirty="0"/>
              <a:t>Une signature n’est pas réutilisable sur un autre document.</a:t>
            </a:r>
          </a:p>
          <a:p>
            <a:pPr lvl="1"/>
            <a:r>
              <a:rPr lang="fr-FR" dirty="0"/>
              <a:t>Une signature ne peut pas être reniée</a:t>
            </a:r>
            <a:endParaRPr lang="fr-FR" dirty="0" smtClean="0"/>
          </a:p>
          <a:p>
            <a:pPr lvl="1"/>
            <a:r>
              <a:rPr lang="fr-FR" dirty="0" smtClean="0"/>
              <a:t>Un </a:t>
            </a:r>
            <a:r>
              <a:rPr lang="fr-FR" dirty="0"/>
              <a:t>document signé est inaltérable</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73</a:t>
            </a:fld>
            <a:endParaRPr lang="fr-FR"/>
          </a:p>
        </p:txBody>
      </p:sp>
    </p:spTree>
    <p:extLst>
      <p:ext uri="{BB962C8B-B14F-4D97-AF65-F5344CB8AC3E}">
        <p14:creationId xmlns:p14="http://schemas.microsoft.com/office/powerpoint/2010/main" val="8399334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Objectifs d’une signature numérique</a:t>
            </a:r>
            <a:endParaRPr lang="fr-FR" dirty="0"/>
          </a:p>
        </p:txBody>
      </p:sp>
      <p:sp>
        <p:nvSpPr>
          <p:cNvPr id="3" name="Espace réservé du contenu 2"/>
          <p:cNvSpPr>
            <a:spLocks noGrp="1"/>
          </p:cNvSpPr>
          <p:nvPr>
            <p:ph idx="1"/>
          </p:nvPr>
        </p:nvSpPr>
        <p:spPr>
          <a:xfrm>
            <a:off x="289560" y="805752"/>
            <a:ext cx="11673840" cy="5884607"/>
          </a:xfrm>
        </p:spPr>
        <p:txBody>
          <a:bodyPr>
            <a:normAutofit fontScale="92500" lnSpcReduction="20000"/>
          </a:bodyPr>
          <a:lstStyle/>
          <a:p>
            <a:pPr lvl="0"/>
            <a:r>
              <a:rPr lang="fr-FR" sz="3600" dirty="0"/>
              <a:t>Par l’utilisation d’une signature digitale qui doivent être </a:t>
            </a:r>
            <a:r>
              <a:rPr lang="fr-FR" sz="3600" dirty="0" smtClean="0"/>
              <a:t>: </a:t>
            </a:r>
          </a:p>
          <a:p>
            <a:pPr lvl="1"/>
            <a:r>
              <a:rPr lang="fr-FR" sz="3200" dirty="0" smtClean="0"/>
              <a:t>Authentiques </a:t>
            </a:r>
          </a:p>
          <a:p>
            <a:pPr lvl="2"/>
            <a:r>
              <a:rPr lang="fr-FR" sz="2800" dirty="0" smtClean="0"/>
              <a:t>l'identité </a:t>
            </a:r>
            <a:r>
              <a:rPr lang="fr-FR" sz="2800" dirty="0"/>
              <a:t>du signataire doit pouvoir être retrouvée de manière </a:t>
            </a:r>
            <a:r>
              <a:rPr lang="fr-FR" sz="2800" dirty="0" smtClean="0"/>
              <a:t>certaine </a:t>
            </a:r>
          </a:p>
          <a:p>
            <a:pPr lvl="1"/>
            <a:r>
              <a:rPr lang="fr-FR" sz="3200" dirty="0" smtClean="0"/>
              <a:t>Infalsifiables</a:t>
            </a:r>
          </a:p>
          <a:p>
            <a:pPr lvl="2"/>
            <a:r>
              <a:rPr lang="fr-FR" sz="2800" dirty="0" smtClean="0"/>
              <a:t>la </a:t>
            </a:r>
            <a:r>
              <a:rPr lang="fr-FR" sz="2800" dirty="0"/>
              <a:t>signature ne peut pas être falsifiée. Quelqu'un ne peut se faire </a:t>
            </a:r>
            <a:r>
              <a:rPr lang="fr-FR" sz="2800" dirty="0" smtClean="0"/>
              <a:t>passer</a:t>
            </a:r>
            <a:br>
              <a:rPr lang="fr-FR" sz="2800" dirty="0" smtClean="0"/>
            </a:br>
            <a:r>
              <a:rPr lang="fr-FR" sz="2800" dirty="0" smtClean="0"/>
              <a:t>pour </a:t>
            </a:r>
            <a:r>
              <a:rPr lang="fr-FR" sz="2800" dirty="0"/>
              <a:t>un </a:t>
            </a:r>
            <a:r>
              <a:rPr lang="fr-FR" sz="2800" dirty="0" smtClean="0"/>
              <a:t>autre </a:t>
            </a:r>
          </a:p>
          <a:p>
            <a:pPr lvl="1"/>
            <a:r>
              <a:rPr lang="fr-FR" sz="3200" dirty="0" smtClean="0"/>
              <a:t>non-réutilisables</a:t>
            </a:r>
            <a:endParaRPr lang="fr-FR" sz="3200" dirty="0"/>
          </a:p>
          <a:p>
            <a:pPr lvl="2"/>
            <a:r>
              <a:rPr lang="fr-FR" sz="2800" dirty="0" smtClean="0"/>
              <a:t>la </a:t>
            </a:r>
            <a:r>
              <a:rPr lang="fr-FR" sz="2800" dirty="0"/>
              <a:t>signature n'est pas réutilisable. Elle fait partie du document signé et </a:t>
            </a:r>
            <a:r>
              <a:rPr lang="fr-FR" sz="2800" dirty="0" smtClean="0"/>
              <a:t>ne peut </a:t>
            </a:r>
            <a:r>
              <a:rPr lang="fr-FR" sz="2800" dirty="0"/>
              <a:t>être déplacée sur un autre </a:t>
            </a:r>
            <a:r>
              <a:rPr lang="fr-FR" sz="2800" dirty="0" smtClean="0"/>
              <a:t>document</a:t>
            </a:r>
          </a:p>
          <a:p>
            <a:pPr lvl="1"/>
            <a:r>
              <a:rPr lang="fr-FR" sz="3200" dirty="0" smtClean="0"/>
              <a:t>non-répudiables</a:t>
            </a:r>
            <a:r>
              <a:rPr lang="fr-FR" sz="3200" dirty="0"/>
              <a:t> </a:t>
            </a:r>
            <a:endParaRPr lang="fr-FR" sz="3200" dirty="0" smtClean="0"/>
          </a:p>
          <a:p>
            <a:pPr lvl="2"/>
            <a:r>
              <a:rPr lang="fr-FR" sz="2800" dirty="0" smtClean="0"/>
              <a:t>la </a:t>
            </a:r>
            <a:r>
              <a:rPr lang="fr-FR" sz="2800" dirty="0"/>
              <a:t>personne qui a signé ne peut le </a:t>
            </a:r>
            <a:r>
              <a:rPr lang="fr-FR" sz="2800" dirty="0" smtClean="0"/>
              <a:t>nier </a:t>
            </a:r>
          </a:p>
          <a:p>
            <a:pPr lvl="1"/>
            <a:r>
              <a:rPr lang="fr-FR" sz="3200" dirty="0" smtClean="0"/>
              <a:t>Inaltérables</a:t>
            </a:r>
            <a:r>
              <a:rPr lang="fr-FR" sz="3200" dirty="0"/>
              <a:t> </a:t>
            </a:r>
            <a:endParaRPr lang="fr-FR" sz="3200" dirty="0" smtClean="0"/>
          </a:p>
          <a:p>
            <a:pPr lvl="2"/>
            <a:r>
              <a:rPr lang="fr-FR" sz="2800" dirty="0" smtClean="0"/>
              <a:t>un </a:t>
            </a:r>
            <a:r>
              <a:rPr lang="fr-FR" sz="2800" dirty="0"/>
              <a:t>document signé est inaltérable. Une fois qu'il est signé, on ne peut </a:t>
            </a:r>
            <a:r>
              <a:rPr lang="fr-FR" sz="2800" dirty="0" smtClean="0"/>
              <a:t>plus le </a:t>
            </a:r>
            <a:r>
              <a:rPr lang="fr-FR" sz="2800" dirty="0"/>
              <a:t>modifier </a:t>
            </a:r>
            <a:endParaRPr lang="fr-FR" sz="2800" dirty="0" smtClean="0"/>
          </a:p>
          <a:p>
            <a:pPr marL="0" indent="0">
              <a:buNone/>
            </a:pPr>
            <a:r>
              <a:rPr lang="fr-FR" sz="2800" dirty="0"/>
              <a:t/>
            </a:r>
            <a:br>
              <a:rPr lang="fr-FR" sz="2800" dirty="0"/>
            </a:br>
            <a:endParaRPr lang="fr-FR" dirty="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74</a:t>
            </a:fld>
            <a:endParaRPr lang="fr-FR"/>
          </a:p>
        </p:txBody>
      </p:sp>
    </p:spTree>
    <p:extLst>
      <p:ext uri="{BB962C8B-B14F-4D97-AF65-F5344CB8AC3E}">
        <p14:creationId xmlns:p14="http://schemas.microsoft.com/office/powerpoint/2010/main" val="21742738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Signature numérique</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pPr marL="0" lvl="0" indent="0">
              <a:buNone/>
            </a:pPr>
            <a:endParaRPr lang="fr-FR" sz="3600" dirty="0" smtClean="0"/>
          </a:p>
          <a:p>
            <a:pPr marL="0" lvl="0" indent="0">
              <a:buNone/>
            </a:pPr>
            <a:r>
              <a:rPr lang="fr-FR" sz="3600" dirty="0" smtClean="0"/>
              <a:t>Réalisation </a:t>
            </a:r>
            <a:r>
              <a:rPr lang="fr-FR" sz="3600" dirty="0"/>
              <a:t>pratique </a:t>
            </a:r>
            <a:r>
              <a:rPr lang="fr-FR" sz="3600" dirty="0" smtClean="0"/>
              <a:t>:</a:t>
            </a:r>
          </a:p>
          <a:p>
            <a:pPr lvl="1"/>
            <a:r>
              <a:rPr lang="fr-FR" dirty="0" smtClean="0"/>
              <a:t>Cryptosystème à clé publique + fonction de hachage  </a:t>
            </a:r>
          </a:p>
          <a:p>
            <a:pPr lvl="1"/>
            <a:endParaRPr lang="fr-FR" dirty="0"/>
          </a:p>
          <a:p>
            <a:pPr lvl="1"/>
            <a:endParaRPr lang="fr-FR" dirty="0" smtClean="0"/>
          </a:p>
          <a:p>
            <a:pPr marL="0" indent="0">
              <a:buNone/>
            </a:pPr>
            <a:r>
              <a:rPr lang="fr-FR" dirty="0" smtClean="0"/>
              <a:t>On préfère </a:t>
            </a:r>
            <a:r>
              <a:rPr lang="fr-FR" dirty="0"/>
              <a:t>signer le hachage d’un </a:t>
            </a:r>
            <a:r>
              <a:rPr lang="fr-FR" dirty="0" smtClean="0"/>
              <a:t>document.</a:t>
            </a:r>
          </a:p>
          <a:p>
            <a:r>
              <a:rPr lang="fr-FR" dirty="0" smtClean="0"/>
              <a:t>Motivations [1] : </a:t>
            </a:r>
          </a:p>
          <a:p>
            <a:pPr lvl="1"/>
            <a:r>
              <a:rPr lang="fr-FR" dirty="0" smtClean="0"/>
              <a:t>Signer les messages long</a:t>
            </a:r>
          </a:p>
          <a:p>
            <a:pPr lvl="2"/>
            <a:r>
              <a:rPr lang="fr-FR" dirty="0" smtClean="0"/>
              <a:t>Gagner en terme de temps de calculs</a:t>
            </a:r>
          </a:p>
          <a:p>
            <a:pPr lvl="2"/>
            <a:r>
              <a:rPr lang="fr-FR" dirty="0"/>
              <a:t>Gagner en terme </a:t>
            </a:r>
            <a:r>
              <a:rPr lang="fr-FR" dirty="0" smtClean="0"/>
              <a:t>de temps d’envoie</a:t>
            </a:r>
          </a:p>
          <a:p>
            <a:pPr lvl="2"/>
            <a:endParaRPr lang="fr-FR" dirty="0" smtClean="0"/>
          </a:p>
          <a:p>
            <a:pPr lvl="1"/>
            <a:r>
              <a:rPr lang="fr-FR" dirty="0" smtClean="0"/>
              <a:t>Taille </a:t>
            </a:r>
            <a:r>
              <a:rPr lang="fr-FR" dirty="0"/>
              <a:t>fixe suffisamment petite pour </a:t>
            </a:r>
            <a:r>
              <a:rPr lang="fr-FR" dirty="0" smtClean="0"/>
              <a:t>être utilisée </a:t>
            </a:r>
            <a:r>
              <a:rPr lang="fr-FR" dirty="0"/>
              <a:t>efficacement par </a:t>
            </a:r>
            <a:r>
              <a:rPr lang="fr-FR" dirty="0" smtClean="0"/>
              <a:t>un cryptosystème à cl</a:t>
            </a:r>
            <a:r>
              <a:rPr lang="fr-FR" dirty="0"/>
              <a:t>é</a:t>
            </a:r>
            <a:r>
              <a:rPr lang="fr-FR" dirty="0" smtClean="0"/>
              <a:t> </a:t>
            </a:r>
            <a:r>
              <a:rPr lang="fr-FR" dirty="0"/>
              <a:t>publique</a:t>
            </a:r>
            <a:r>
              <a:rPr lang="fr-FR" sz="2800" dirty="0"/>
              <a:t/>
            </a:r>
            <a:br>
              <a:rPr lang="fr-FR" sz="2800" dirty="0"/>
            </a:br>
            <a:endParaRPr lang="fr-FR" dirty="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75</a:t>
            </a:fld>
            <a:endParaRPr lang="fr-FR"/>
          </a:p>
        </p:txBody>
      </p:sp>
    </p:spTree>
    <p:extLst>
      <p:ext uri="{BB962C8B-B14F-4D97-AF65-F5344CB8AC3E}">
        <p14:creationId xmlns:p14="http://schemas.microsoft.com/office/powerpoint/2010/main" val="32568103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normAutofit fontScale="90000"/>
          </a:bodyPr>
          <a:lstStyle/>
          <a:p>
            <a:r>
              <a:rPr lang="fr-FR" dirty="0" smtClean="0"/>
              <a:t>Cryptographie asymétrique : Signature numérique</a:t>
            </a:r>
            <a:endParaRPr lang="fr-FR" dirty="0"/>
          </a:p>
        </p:txBody>
      </p:sp>
      <p:grpSp>
        <p:nvGrpSpPr>
          <p:cNvPr id="4" name="Groupe 3"/>
          <p:cNvGrpSpPr/>
          <p:nvPr/>
        </p:nvGrpSpPr>
        <p:grpSpPr>
          <a:xfrm>
            <a:off x="38100" y="1346042"/>
            <a:ext cx="12186337" cy="5459570"/>
            <a:chOff x="3775" y="1035270"/>
            <a:chExt cx="12186337" cy="5459570"/>
          </a:xfrm>
        </p:grpSpPr>
        <p:grpSp>
          <p:nvGrpSpPr>
            <p:cNvPr id="73" name="Groupe 72"/>
            <p:cNvGrpSpPr/>
            <p:nvPr/>
          </p:nvGrpSpPr>
          <p:grpSpPr>
            <a:xfrm>
              <a:off x="786648" y="1655676"/>
              <a:ext cx="751418" cy="1074375"/>
              <a:chOff x="1632594" y="686565"/>
              <a:chExt cx="751418" cy="1074375"/>
            </a:xfrm>
          </p:grpSpPr>
          <p:sp>
            <p:nvSpPr>
              <p:cNvPr id="74" name="ZoneTexte 73"/>
              <p:cNvSpPr txBox="1"/>
              <p:nvPr/>
            </p:nvSpPr>
            <p:spPr>
              <a:xfrm>
                <a:off x="1711165" y="1391608"/>
                <a:ext cx="636713" cy="369332"/>
              </a:xfrm>
              <a:prstGeom prst="rect">
                <a:avLst/>
              </a:prstGeom>
              <a:noFill/>
            </p:spPr>
            <p:txBody>
              <a:bodyPr wrap="none" rtlCol="0">
                <a:spAutoFit/>
              </a:bodyPr>
              <a:lstStyle/>
              <a:p>
                <a:r>
                  <a:rPr lang="fr-FR" dirty="0" smtClean="0"/>
                  <a:t>Alice</a:t>
                </a:r>
                <a:endParaRPr lang="fr-FR" dirty="0"/>
              </a:p>
            </p:txBody>
          </p:sp>
          <p:pic>
            <p:nvPicPr>
              <p:cNvPr id="75" name="Espace réservé du contenu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2594" y="686565"/>
                <a:ext cx="751418" cy="791936"/>
              </a:xfrm>
              <a:prstGeom prst="rect">
                <a:avLst/>
              </a:prstGeom>
            </p:spPr>
          </p:pic>
        </p:grpSp>
        <p:pic>
          <p:nvPicPr>
            <p:cNvPr id="15" name="Imag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5" y="1035270"/>
              <a:ext cx="817163" cy="384400"/>
            </a:xfrm>
            <a:prstGeom prst="rect">
              <a:avLst/>
            </a:prstGeom>
          </p:spPr>
        </p:pic>
        <p:pic>
          <p:nvPicPr>
            <p:cNvPr id="16" name="Imag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75" y="1514190"/>
              <a:ext cx="817163" cy="384400"/>
            </a:xfrm>
            <a:prstGeom prst="rect">
              <a:avLst/>
            </a:prstGeom>
          </p:spPr>
        </p:pic>
        <p:pic>
          <p:nvPicPr>
            <p:cNvPr id="17" name="Imag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4478" y="1078087"/>
              <a:ext cx="817163" cy="384400"/>
            </a:xfrm>
            <a:prstGeom prst="rect">
              <a:avLst/>
            </a:prstGeom>
          </p:spPr>
        </p:pic>
        <p:pic>
          <p:nvPicPr>
            <p:cNvPr id="18" name="Imag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76809" y="1563479"/>
              <a:ext cx="817163" cy="384400"/>
            </a:xfrm>
            <a:prstGeom prst="rect">
              <a:avLst/>
            </a:prstGeom>
          </p:spPr>
        </p:pic>
        <p:pic>
          <p:nvPicPr>
            <p:cNvPr id="22" name="Imag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0011" y="2149864"/>
              <a:ext cx="817163" cy="384400"/>
            </a:xfrm>
            <a:prstGeom prst="rect">
              <a:avLst/>
            </a:prstGeom>
          </p:spPr>
        </p:pic>
        <p:sp>
          <p:nvSpPr>
            <p:cNvPr id="24" name="Rectangle 23"/>
            <p:cNvSpPr/>
            <p:nvPr/>
          </p:nvSpPr>
          <p:spPr>
            <a:xfrm>
              <a:off x="2336449" y="4723656"/>
              <a:ext cx="675409"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E</a:t>
              </a:r>
              <a:endParaRPr lang="fr-FR" dirty="0"/>
            </a:p>
          </p:txBody>
        </p:sp>
        <p:cxnSp>
          <p:nvCxnSpPr>
            <p:cNvPr id="25" name="Connecteur droit avec flèche 24"/>
            <p:cNvCxnSpPr>
              <a:endCxn id="24" idx="0"/>
            </p:cNvCxnSpPr>
            <p:nvPr/>
          </p:nvCxnSpPr>
          <p:spPr>
            <a:xfrm flipH="1">
              <a:off x="2674154" y="4023860"/>
              <a:ext cx="0" cy="699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ZoneTexte 25"/>
            <p:cNvSpPr txBox="1"/>
            <p:nvPr/>
          </p:nvSpPr>
          <p:spPr>
            <a:xfrm>
              <a:off x="2401764" y="3753693"/>
              <a:ext cx="977940" cy="369332"/>
            </a:xfrm>
            <a:prstGeom prst="rect">
              <a:avLst/>
            </a:prstGeom>
            <a:noFill/>
          </p:spPr>
          <p:txBody>
            <a:bodyPr wrap="square" rtlCol="0">
              <a:spAutoFit/>
            </a:bodyPr>
            <a:lstStyle/>
            <a:p>
              <a:r>
                <a:rPr lang="fr-FR" b="1" dirty="0" err="1" smtClean="0"/>
                <a:t>K</a:t>
              </a:r>
              <a:r>
                <a:rPr lang="fr-FR" b="1" baseline="30000" dirty="0" err="1" smtClean="0"/>
                <a:t>A</a:t>
              </a:r>
              <a:r>
                <a:rPr lang="fr-FR" b="1" baseline="-25000" dirty="0" err="1" smtClean="0"/>
                <a:t>priv</a:t>
              </a:r>
              <a:endParaRPr lang="fr-FR" b="1" baseline="-25000" dirty="0"/>
            </a:p>
          </p:txBody>
        </p:sp>
        <p:sp>
          <p:nvSpPr>
            <p:cNvPr id="27" name="ZoneTexte 26"/>
            <p:cNvSpPr txBox="1"/>
            <p:nvPr/>
          </p:nvSpPr>
          <p:spPr>
            <a:xfrm>
              <a:off x="1786284" y="5412157"/>
              <a:ext cx="2058944" cy="523220"/>
            </a:xfrm>
            <a:prstGeom prst="rect">
              <a:avLst/>
            </a:prstGeom>
            <a:noFill/>
          </p:spPr>
          <p:txBody>
            <a:bodyPr wrap="square" rtlCol="0">
              <a:spAutoFit/>
            </a:bodyPr>
            <a:lstStyle/>
            <a:p>
              <a:pPr algn="ctr"/>
              <a:r>
                <a:rPr lang="fr-FR" sz="1400" dirty="0" smtClean="0"/>
                <a:t>Algorithme de chiffrement(Signature)</a:t>
              </a:r>
              <a:endParaRPr lang="fr-FR" sz="1400" baseline="-25000" dirty="0"/>
            </a:p>
          </p:txBody>
        </p:sp>
        <p:sp>
          <p:nvSpPr>
            <p:cNvPr id="28" name="Accolade ouvrante 27"/>
            <p:cNvSpPr/>
            <p:nvPr/>
          </p:nvSpPr>
          <p:spPr>
            <a:xfrm rot="16200000">
              <a:off x="2136394" y="5122273"/>
              <a:ext cx="108000" cy="1872000"/>
            </a:xfrm>
            <a:prstGeom prst="leftBrace">
              <a:avLst>
                <a:gd name="adj1" fmla="val 100000"/>
                <a:gd name="adj2" fmla="val 7999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30" name="ZoneTexte 29"/>
            <p:cNvSpPr txBox="1"/>
            <p:nvPr/>
          </p:nvSpPr>
          <p:spPr>
            <a:xfrm>
              <a:off x="856277" y="3115503"/>
              <a:ext cx="398116" cy="369332"/>
            </a:xfrm>
            <a:prstGeom prst="rect">
              <a:avLst/>
            </a:prstGeom>
            <a:noFill/>
          </p:spPr>
          <p:txBody>
            <a:bodyPr wrap="square" rtlCol="0">
              <a:spAutoFit/>
            </a:bodyPr>
            <a:lstStyle/>
            <a:p>
              <a:r>
                <a:rPr lang="fr-FR" dirty="0" smtClean="0"/>
                <a:t>M</a:t>
              </a:r>
              <a:endParaRPr lang="fr-FR" baseline="-25000" dirty="0"/>
            </a:p>
          </p:txBody>
        </p:sp>
        <p:sp>
          <p:nvSpPr>
            <p:cNvPr id="31" name="Rectangle 30"/>
            <p:cNvSpPr/>
            <p:nvPr/>
          </p:nvSpPr>
          <p:spPr>
            <a:xfrm>
              <a:off x="6486071" y="4721536"/>
              <a:ext cx="675409"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D</a:t>
              </a:r>
            </a:p>
          </p:txBody>
        </p:sp>
        <p:cxnSp>
          <p:nvCxnSpPr>
            <p:cNvPr id="32" name="Connecteur droit avec flèche 31"/>
            <p:cNvCxnSpPr>
              <a:endCxn id="31" idx="0"/>
            </p:cNvCxnSpPr>
            <p:nvPr/>
          </p:nvCxnSpPr>
          <p:spPr>
            <a:xfrm>
              <a:off x="6823775" y="4021740"/>
              <a:ext cx="0" cy="699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ZoneTexte 32"/>
            <p:cNvSpPr txBox="1"/>
            <p:nvPr/>
          </p:nvSpPr>
          <p:spPr>
            <a:xfrm>
              <a:off x="6722904" y="3783858"/>
              <a:ext cx="864796" cy="369332"/>
            </a:xfrm>
            <a:prstGeom prst="rect">
              <a:avLst/>
            </a:prstGeom>
            <a:noFill/>
          </p:spPr>
          <p:txBody>
            <a:bodyPr wrap="square" rtlCol="0">
              <a:spAutoFit/>
            </a:bodyPr>
            <a:lstStyle/>
            <a:p>
              <a:r>
                <a:rPr lang="fr-FR" b="1" dirty="0" err="1" smtClean="0"/>
                <a:t>K</a:t>
              </a:r>
              <a:r>
                <a:rPr lang="fr-FR" b="1" baseline="30000" dirty="0" err="1" smtClean="0"/>
                <a:t>A</a:t>
              </a:r>
              <a:r>
                <a:rPr lang="fr-FR" b="1" baseline="-25000" dirty="0" err="1" smtClean="0"/>
                <a:t>pub</a:t>
              </a:r>
              <a:endParaRPr lang="fr-FR" b="1" baseline="-25000" dirty="0"/>
            </a:p>
          </p:txBody>
        </p:sp>
        <p:sp>
          <p:nvSpPr>
            <p:cNvPr id="34" name="ZoneTexte 33"/>
            <p:cNvSpPr txBox="1"/>
            <p:nvPr/>
          </p:nvSpPr>
          <p:spPr>
            <a:xfrm>
              <a:off x="6156856" y="5442965"/>
              <a:ext cx="1638637" cy="523220"/>
            </a:xfrm>
            <a:prstGeom prst="rect">
              <a:avLst/>
            </a:prstGeom>
            <a:noFill/>
          </p:spPr>
          <p:txBody>
            <a:bodyPr wrap="square" rtlCol="0">
              <a:spAutoFit/>
            </a:bodyPr>
            <a:lstStyle/>
            <a:p>
              <a:pPr algn="ctr"/>
              <a:r>
                <a:rPr lang="fr-FR" sz="1400" dirty="0" smtClean="0"/>
                <a:t>Algorithme de déchiffrement</a:t>
              </a:r>
              <a:endParaRPr lang="fr-FR" sz="1400" baseline="-25000" dirty="0"/>
            </a:p>
          </p:txBody>
        </p:sp>
        <p:cxnSp>
          <p:nvCxnSpPr>
            <p:cNvPr id="35" name="Connecteur droit avec flèche 34"/>
            <p:cNvCxnSpPr>
              <a:stCxn id="24" idx="3"/>
              <a:endCxn id="31" idx="1"/>
            </p:cNvCxnSpPr>
            <p:nvPr/>
          </p:nvCxnSpPr>
          <p:spPr>
            <a:xfrm flipV="1">
              <a:off x="3011858" y="5029446"/>
              <a:ext cx="3474213" cy="212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36" name="Connecteur droit avec flèche 35"/>
            <p:cNvCxnSpPr>
              <a:stCxn id="54" idx="3"/>
              <a:endCxn id="26" idx="1"/>
            </p:cNvCxnSpPr>
            <p:nvPr/>
          </p:nvCxnSpPr>
          <p:spPr>
            <a:xfrm flipV="1">
              <a:off x="2222327" y="3938359"/>
              <a:ext cx="179437" cy="8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eur droit avec flèche 37"/>
            <p:cNvCxnSpPr/>
            <p:nvPr/>
          </p:nvCxnSpPr>
          <p:spPr>
            <a:xfrm flipH="1" flipV="1">
              <a:off x="7186155" y="3954360"/>
              <a:ext cx="3558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ZoneTexte 39"/>
            <p:cNvSpPr txBox="1"/>
            <p:nvPr/>
          </p:nvSpPr>
          <p:spPr>
            <a:xfrm>
              <a:off x="265395" y="3350108"/>
              <a:ext cx="1638637" cy="307777"/>
            </a:xfrm>
            <a:prstGeom prst="rect">
              <a:avLst/>
            </a:prstGeom>
            <a:noFill/>
          </p:spPr>
          <p:txBody>
            <a:bodyPr wrap="square" rtlCol="0">
              <a:spAutoFit/>
            </a:bodyPr>
            <a:lstStyle/>
            <a:p>
              <a:pPr algn="ctr"/>
              <a:r>
                <a:rPr lang="fr-FR" sz="1400" dirty="0" smtClean="0"/>
                <a:t>Message en clair</a:t>
              </a:r>
              <a:endParaRPr lang="fr-FR" sz="1400" baseline="-25000" dirty="0"/>
            </a:p>
          </p:txBody>
        </p:sp>
        <p:sp>
          <p:nvSpPr>
            <p:cNvPr id="41" name="ZoneTexte 40"/>
            <p:cNvSpPr txBox="1"/>
            <p:nvPr/>
          </p:nvSpPr>
          <p:spPr>
            <a:xfrm>
              <a:off x="3906612" y="5075263"/>
              <a:ext cx="1638637" cy="307777"/>
            </a:xfrm>
            <a:prstGeom prst="rect">
              <a:avLst/>
            </a:prstGeom>
            <a:noFill/>
          </p:spPr>
          <p:txBody>
            <a:bodyPr wrap="square" rtlCol="0">
              <a:spAutoFit/>
            </a:bodyPr>
            <a:lstStyle/>
            <a:p>
              <a:pPr algn="ctr"/>
              <a:r>
                <a:rPr lang="fr-FR" sz="1400" dirty="0" smtClean="0"/>
                <a:t>Signature</a:t>
              </a:r>
            </a:p>
          </p:txBody>
        </p:sp>
        <p:cxnSp>
          <p:nvCxnSpPr>
            <p:cNvPr id="42" name="Connecteur droit avec flèche 41"/>
            <p:cNvCxnSpPr>
              <a:stCxn id="31" idx="3"/>
              <a:endCxn id="44" idx="1"/>
            </p:cNvCxnSpPr>
            <p:nvPr/>
          </p:nvCxnSpPr>
          <p:spPr>
            <a:xfrm>
              <a:off x="7161480" y="5029446"/>
              <a:ext cx="1078771" cy="746"/>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43" name="ZoneTexte 42"/>
            <p:cNvSpPr txBox="1"/>
            <p:nvPr/>
          </p:nvSpPr>
          <p:spPr>
            <a:xfrm>
              <a:off x="7628645" y="5179053"/>
              <a:ext cx="1638637" cy="307777"/>
            </a:xfrm>
            <a:prstGeom prst="rect">
              <a:avLst/>
            </a:prstGeom>
            <a:noFill/>
          </p:spPr>
          <p:txBody>
            <a:bodyPr wrap="square" rtlCol="0">
              <a:spAutoFit/>
            </a:bodyPr>
            <a:lstStyle/>
            <a:p>
              <a:pPr algn="ctr"/>
              <a:r>
                <a:rPr lang="fr-FR" sz="1400" dirty="0" smtClean="0"/>
                <a:t>Message en clair</a:t>
              </a:r>
              <a:endParaRPr lang="fr-FR" sz="1400" baseline="-25000" dirty="0"/>
            </a:p>
          </p:txBody>
        </p:sp>
        <p:sp>
          <p:nvSpPr>
            <p:cNvPr id="44" name="ZoneTexte 43"/>
            <p:cNvSpPr txBox="1"/>
            <p:nvPr/>
          </p:nvSpPr>
          <p:spPr>
            <a:xfrm>
              <a:off x="8240251" y="4845526"/>
              <a:ext cx="496326" cy="369332"/>
            </a:xfrm>
            <a:prstGeom prst="rect">
              <a:avLst/>
            </a:prstGeom>
            <a:noFill/>
          </p:spPr>
          <p:txBody>
            <a:bodyPr wrap="square" rtlCol="0">
              <a:spAutoFit/>
            </a:bodyPr>
            <a:lstStyle/>
            <a:p>
              <a:r>
                <a:rPr lang="fr-FR" dirty="0" smtClean="0"/>
                <a:t>M</a:t>
              </a:r>
              <a:endParaRPr lang="fr-FR" baseline="-25000" dirty="0"/>
            </a:p>
          </p:txBody>
        </p:sp>
        <p:sp>
          <p:nvSpPr>
            <p:cNvPr id="47" name="Accolade ouvrante 46"/>
            <p:cNvSpPr/>
            <p:nvPr/>
          </p:nvSpPr>
          <p:spPr>
            <a:xfrm rot="16200000">
              <a:off x="7557627" y="4885421"/>
              <a:ext cx="113702" cy="2340000"/>
            </a:xfrm>
            <a:prstGeom prst="leftBrace">
              <a:avLst>
                <a:gd name="adj1" fmla="val 100000"/>
                <a:gd name="adj2" fmla="val 2047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48" name="ZoneTexte 47"/>
            <p:cNvSpPr txBox="1"/>
            <p:nvPr/>
          </p:nvSpPr>
          <p:spPr>
            <a:xfrm>
              <a:off x="1915462" y="6187063"/>
              <a:ext cx="1638637" cy="307777"/>
            </a:xfrm>
            <a:prstGeom prst="rect">
              <a:avLst/>
            </a:prstGeom>
            <a:noFill/>
          </p:spPr>
          <p:txBody>
            <a:bodyPr wrap="square" rtlCol="0">
              <a:spAutoFit/>
            </a:bodyPr>
            <a:lstStyle/>
            <a:p>
              <a:pPr algn="ctr"/>
              <a:r>
                <a:rPr lang="fr-FR" sz="1400" dirty="0" smtClean="0"/>
                <a:t>signature</a:t>
              </a:r>
              <a:endParaRPr lang="fr-FR" sz="1400" baseline="-25000" dirty="0"/>
            </a:p>
          </p:txBody>
        </p:sp>
        <p:sp>
          <p:nvSpPr>
            <p:cNvPr id="49" name="ZoneTexte 48"/>
            <p:cNvSpPr txBox="1"/>
            <p:nvPr/>
          </p:nvSpPr>
          <p:spPr>
            <a:xfrm>
              <a:off x="6156856" y="6187063"/>
              <a:ext cx="1638637" cy="307777"/>
            </a:xfrm>
            <a:prstGeom prst="rect">
              <a:avLst/>
            </a:prstGeom>
            <a:noFill/>
          </p:spPr>
          <p:txBody>
            <a:bodyPr wrap="square" rtlCol="0">
              <a:spAutoFit/>
            </a:bodyPr>
            <a:lstStyle/>
            <a:p>
              <a:pPr algn="ctr"/>
              <a:r>
                <a:rPr lang="fr-FR" sz="1400" dirty="0" smtClean="0"/>
                <a:t>Vérification</a:t>
              </a:r>
              <a:endParaRPr lang="fr-FR" sz="1400" baseline="-25000" dirty="0"/>
            </a:p>
          </p:txBody>
        </p:sp>
        <p:grpSp>
          <p:nvGrpSpPr>
            <p:cNvPr id="53" name="Groupe 52"/>
            <p:cNvGrpSpPr/>
            <p:nvPr/>
          </p:nvGrpSpPr>
          <p:grpSpPr>
            <a:xfrm>
              <a:off x="7999050" y="1649187"/>
              <a:ext cx="755650" cy="1075068"/>
              <a:chOff x="10445070" y="1649187"/>
              <a:chExt cx="755650" cy="1075068"/>
            </a:xfrm>
          </p:grpSpPr>
          <p:pic>
            <p:nvPicPr>
              <p:cNvPr id="5" name="Imag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45070" y="1649187"/>
                <a:ext cx="755650" cy="800100"/>
              </a:xfrm>
              <a:prstGeom prst="rect">
                <a:avLst/>
              </a:prstGeom>
            </p:spPr>
          </p:pic>
          <p:sp>
            <p:nvSpPr>
              <p:cNvPr id="52" name="ZoneTexte 51"/>
              <p:cNvSpPr txBox="1"/>
              <p:nvPr/>
            </p:nvSpPr>
            <p:spPr>
              <a:xfrm>
                <a:off x="10549983" y="2354923"/>
                <a:ext cx="553357" cy="369332"/>
              </a:xfrm>
              <a:prstGeom prst="rect">
                <a:avLst/>
              </a:prstGeom>
              <a:noFill/>
            </p:spPr>
            <p:txBody>
              <a:bodyPr wrap="none" rtlCol="0">
                <a:spAutoFit/>
              </a:bodyPr>
              <a:lstStyle/>
              <a:p>
                <a:r>
                  <a:rPr lang="fr-FR" dirty="0" smtClean="0"/>
                  <a:t>Bob</a:t>
                </a:r>
                <a:endParaRPr lang="fr-FR" dirty="0"/>
              </a:p>
            </p:txBody>
          </p:sp>
        </p:grpSp>
        <p:sp>
          <p:nvSpPr>
            <p:cNvPr id="78" name="Rectangle 77"/>
            <p:cNvSpPr/>
            <p:nvPr/>
          </p:nvSpPr>
          <p:spPr>
            <a:xfrm>
              <a:off x="4601847" y="4725231"/>
              <a:ext cx="274434" cy="369332"/>
            </a:xfrm>
            <a:prstGeom prst="rect">
              <a:avLst/>
            </a:prstGeom>
          </p:spPr>
          <p:txBody>
            <a:bodyPr wrap="none">
              <a:spAutoFit/>
            </a:bodyPr>
            <a:lstStyle/>
            <a:p>
              <a:r>
                <a:rPr lang="fr-FR" b="1" dirty="0"/>
                <a:t>s</a:t>
              </a:r>
            </a:p>
          </p:txBody>
        </p:sp>
        <p:cxnSp>
          <p:nvCxnSpPr>
            <p:cNvPr id="84" name="Connecteur droit avec flèche 83"/>
            <p:cNvCxnSpPr/>
            <p:nvPr/>
          </p:nvCxnSpPr>
          <p:spPr>
            <a:xfrm flipV="1">
              <a:off x="1055335" y="2817808"/>
              <a:ext cx="0" cy="346478"/>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sp>
          <p:nvSpPr>
            <p:cNvPr id="57" name="ZoneTexte 56"/>
            <p:cNvSpPr txBox="1"/>
            <p:nvPr/>
          </p:nvSpPr>
          <p:spPr>
            <a:xfrm>
              <a:off x="6918960" y="4676469"/>
              <a:ext cx="1708251" cy="338554"/>
            </a:xfrm>
            <a:prstGeom prst="rect">
              <a:avLst/>
            </a:prstGeom>
            <a:noFill/>
          </p:spPr>
          <p:txBody>
            <a:bodyPr wrap="square" rtlCol="0">
              <a:spAutoFit/>
            </a:bodyPr>
            <a:lstStyle/>
            <a:p>
              <a:pPr algn="ctr"/>
              <a:r>
                <a:rPr lang="fr-FR" sz="1600" b="1" dirty="0"/>
                <a:t>M</a:t>
              </a:r>
              <a:r>
                <a:rPr lang="fr-FR" sz="1600" b="1" dirty="0" smtClean="0"/>
                <a:t> = </a:t>
              </a:r>
              <a:r>
                <a:rPr lang="fr-FR" sz="1600" b="1" dirty="0" err="1" smtClean="0"/>
                <a:t>D</a:t>
              </a:r>
              <a:r>
                <a:rPr lang="fr-FR" sz="1600" b="1" baseline="-25000" dirty="0" err="1" smtClean="0"/>
                <a:t>k</a:t>
              </a:r>
              <a:r>
                <a:rPr lang="fr-FR" sz="1600" b="1" baseline="30000" dirty="0" err="1" smtClean="0"/>
                <a:t>A</a:t>
              </a:r>
              <a:r>
                <a:rPr lang="fr-FR" sz="1600" b="1" baseline="-50000" dirty="0" err="1" smtClean="0"/>
                <a:t>pub</a:t>
              </a:r>
              <a:r>
                <a:rPr lang="fr-FR" sz="1600" b="1" dirty="0" smtClean="0"/>
                <a:t>(s)</a:t>
              </a:r>
              <a:endParaRPr lang="fr-FR" sz="1600" b="1" baseline="-25000" dirty="0"/>
            </a:p>
          </p:txBody>
        </p:sp>
        <p:sp>
          <p:nvSpPr>
            <p:cNvPr id="59" name="ZoneTexte 58"/>
            <p:cNvSpPr txBox="1"/>
            <p:nvPr/>
          </p:nvSpPr>
          <p:spPr>
            <a:xfrm>
              <a:off x="919909" y="4706005"/>
              <a:ext cx="1635968" cy="338554"/>
            </a:xfrm>
            <a:prstGeom prst="rect">
              <a:avLst/>
            </a:prstGeom>
            <a:noFill/>
          </p:spPr>
          <p:txBody>
            <a:bodyPr wrap="square" rtlCol="0">
              <a:spAutoFit/>
            </a:bodyPr>
            <a:lstStyle/>
            <a:p>
              <a:pPr algn="ctr"/>
              <a:r>
                <a:rPr lang="fr-FR" sz="1600" b="1" dirty="0"/>
                <a:t>s</a:t>
              </a:r>
              <a:r>
                <a:rPr lang="fr-FR" sz="1600" b="1" dirty="0" smtClean="0"/>
                <a:t> = </a:t>
              </a:r>
              <a:r>
                <a:rPr lang="fr-FR" sz="1600" b="1" dirty="0" err="1" smtClean="0"/>
                <a:t>E</a:t>
              </a:r>
              <a:r>
                <a:rPr lang="fr-FR" sz="1600" b="1" baseline="-25000" dirty="0" err="1" smtClean="0"/>
                <a:t>K</a:t>
              </a:r>
              <a:r>
                <a:rPr lang="fr-FR" sz="1600" b="1" baseline="30000" dirty="0" err="1" smtClean="0"/>
                <a:t>A</a:t>
              </a:r>
              <a:r>
                <a:rPr lang="fr-FR" sz="1600" b="1" baseline="-25000" dirty="0" err="1" smtClean="0"/>
                <a:t>priv</a:t>
              </a:r>
              <a:r>
                <a:rPr lang="fr-FR" sz="1600" b="1" dirty="0" smtClean="0"/>
                <a:t>(M)</a:t>
              </a:r>
              <a:endParaRPr lang="fr-FR" sz="1600" b="1" baseline="-25000" dirty="0"/>
            </a:p>
          </p:txBody>
        </p:sp>
        <p:pic>
          <p:nvPicPr>
            <p:cNvPr id="54" name="Imag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5164" y="3754221"/>
              <a:ext cx="817163" cy="384400"/>
            </a:xfrm>
            <a:prstGeom prst="rect">
              <a:avLst/>
            </a:prstGeom>
          </p:spPr>
        </p:pic>
        <p:pic>
          <p:nvPicPr>
            <p:cNvPr id="58" name="Imag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2665" y="3712576"/>
              <a:ext cx="817163" cy="384400"/>
            </a:xfrm>
            <a:prstGeom prst="rect">
              <a:avLst/>
            </a:prstGeom>
          </p:spPr>
        </p:pic>
        <p:cxnSp>
          <p:nvCxnSpPr>
            <p:cNvPr id="19" name="Connecteur en angle 18"/>
            <p:cNvCxnSpPr>
              <a:stCxn id="40" idx="2"/>
              <a:endCxn id="24" idx="1"/>
            </p:cNvCxnSpPr>
            <p:nvPr/>
          </p:nvCxnSpPr>
          <p:spPr>
            <a:xfrm rot="16200000" flipH="1">
              <a:off x="1023741" y="3718857"/>
              <a:ext cx="1373681" cy="125173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eur droit avec flèche 45"/>
            <p:cNvCxnSpPr>
              <a:stCxn id="30" idx="3"/>
              <a:endCxn id="61" idx="1"/>
            </p:cNvCxnSpPr>
            <p:nvPr/>
          </p:nvCxnSpPr>
          <p:spPr>
            <a:xfrm flipV="1">
              <a:off x="1254393" y="3298547"/>
              <a:ext cx="6969343" cy="1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ZoneTexte 60"/>
            <p:cNvSpPr txBox="1"/>
            <p:nvPr/>
          </p:nvSpPr>
          <p:spPr>
            <a:xfrm>
              <a:off x="8223736" y="3113881"/>
              <a:ext cx="496326" cy="369332"/>
            </a:xfrm>
            <a:prstGeom prst="rect">
              <a:avLst/>
            </a:prstGeom>
            <a:noFill/>
          </p:spPr>
          <p:txBody>
            <a:bodyPr wrap="square" rtlCol="0">
              <a:spAutoFit/>
            </a:bodyPr>
            <a:lstStyle/>
            <a:p>
              <a:r>
                <a:rPr lang="fr-FR" dirty="0" smtClean="0"/>
                <a:t>M’</a:t>
              </a:r>
              <a:endParaRPr lang="fr-FR" baseline="-25000" dirty="0"/>
            </a:p>
          </p:txBody>
        </p:sp>
        <p:sp>
          <p:nvSpPr>
            <p:cNvPr id="64" name="Rectangle à coins arrondis 63"/>
            <p:cNvSpPr/>
            <p:nvPr/>
          </p:nvSpPr>
          <p:spPr>
            <a:xfrm>
              <a:off x="9264034" y="3783858"/>
              <a:ext cx="1028180" cy="4886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Comparer</a:t>
              </a:r>
              <a:endParaRPr lang="fr-FR" sz="1400" dirty="0"/>
            </a:p>
          </p:txBody>
        </p:sp>
        <p:sp>
          <p:nvSpPr>
            <p:cNvPr id="65" name="Accolade ouvrante 64"/>
            <p:cNvSpPr/>
            <p:nvPr/>
          </p:nvSpPr>
          <p:spPr>
            <a:xfrm>
              <a:off x="10341321" y="2219035"/>
              <a:ext cx="170831" cy="3570744"/>
            </a:xfrm>
            <a:prstGeom prst="leftBrace">
              <a:avLst>
                <a:gd name="adj1" fmla="val 17398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66" name="ZoneTexte 65"/>
            <p:cNvSpPr txBox="1"/>
            <p:nvPr/>
          </p:nvSpPr>
          <p:spPr>
            <a:xfrm>
              <a:off x="10401767" y="2342064"/>
              <a:ext cx="1598194" cy="923330"/>
            </a:xfrm>
            <a:prstGeom prst="rect">
              <a:avLst/>
            </a:prstGeom>
            <a:noFill/>
          </p:spPr>
          <p:txBody>
            <a:bodyPr wrap="none" rtlCol="0">
              <a:spAutoFit/>
            </a:bodyPr>
            <a:lstStyle/>
            <a:p>
              <a:r>
                <a:rPr lang="fr-FR" dirty="0" smtClean="0">
                  <a:solidFill>
                    <a:prstClr val="black"/>
                  </a:solidFill>
                </a:rPr>
                <a:t>Vrai, </a:t>
              </a:r>
            </a:p>
            <a:p>
              <a:r>
                <a:rPr lang="fr-FR" dirty="0" smtClean="0">
                  <a:solidFill>
                    <a:prstClr val="black"/>
                  </a:solidFill>
                </a:rPr>
                <a:t>si </a:t>
              </a:r>
              <a:r>
                <a:rPr lang="fr-FR" dirty="0">
                  <a:solidFill>
                    <a:prstClr val="black"/>
                  </a:solidFill>
                </a:rPr>
                <a:t>S</a:t>
              </a:r>
              <a:r>
                <a:rPr lang="fr-FR" dirty="0" smtClean="0">
                  <a:solidFill>
                    <a:prstClr val="black"/>
                  </a:solidFill>
                </a:rPr>
                <a:t> est la </a:t>
              </a:r>
            </a:p>
            <a:p>
              <a:r>
                <a:rPr lang="fr-FR" dirty="0" smtClean="0">
                  <a:solidFill>
                    <a:prstClr val="black"/>
                  </a:solidFill>
                </a:rPr>
                <a:t>signature de M</a:t>
              </a:r>
              <a:endParaRPr lang="fr-FR" dirty="0">
                <a:solidFill>
                  <a:prstClr val="black"/>
                </a:solidFill>
              </a:endParaRPr>
            </a:p>
          </p:txBody>
        </p:sp>
        <p:sp>
          <p:nvSpPr>
            <p:cNvPr id="67" name="ZoneTexte 66"/>
            <p:cNvSpPr txBox="1"/>
            <p:nvPr/>
          </p:nvSpPr>
          <p:spPr>
            <a:xfrm>
              <a:off x="10375513" y="4925417"/>
              <a:ext cx="1814599" cy="923330"/>
            </a:xfrm>
            <a:prstGeom prst="rect">
              <a:avLst/>
            </a:prstGeom>
            <a:noFill/>
          </p:spPr>
          <p:txBody>
            <a:bodyPr wrap="none" rtlCol="0">
              <a:spAutoFit/>
            </a:bodyPr>
            <a:lstStyle/>
            <a:p>
              <a:r>
                <a:rPr lang="fr-FR" dirty="0" smtClean="0">
                  <a:solidFill>
                    <a:prstClr val="black"/>
                  </a:solidFill>
                </a:rPr>
                <a:t>Faux, </a:t>
              </a:r>
            </a:p>
            <a:p>
              <a:r>
                <a:rPr lang="fr-FR" dirty="0" smtClean="0">
                  <a:solidFill>
                    <a:prstClr val="black"/>
                  </a:solidFill>
                </a:rPr>
                <a:t>si S n’est pas </a:t>
              </a:r>
            </a:p>
            <a:p>
              <a:r>
                <a:rPr lang="fr-FR" dirty="0" smtClean="0">
                  <a:solidFill>
                    <a:prstClr val="black"/>
                  </a:solidFill>
                </a:rPr>
                <a:t>la signature de M</a:t>
              </a:r>
              <a:endParaRPr lang="fr-FR" dirty="0">
                <a:solidFill>
                  <a:prstClr val="black"/>
                </a:solidFill>
              </a:endParaRPr>
            </a:p>
          </p:txBody>
        </p:sp>
        <p:cxnSp>
          <p:nvCxnSpPr>
            <p:cNvPr id="63" name="Connecteur en angle 62"/>
            <p:cNvCxnSpPr>
              <a:stCxn id="61" idx="3"/>
              <a:endCxn id="64" idx="0"/>
            </p:cNvCxnSpPr>
            <p:nvPr/>
          </p:nvCxnSpPr>
          <p:spPr>
            <a:xfrm>
              <a:off x="8720062" y="3298547"/>
              <a:ext cx="1058062" cy="48531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0" name="Connecteur en angle 69"/>
            <p:cNvCxnSpPr>
              <a:stCxn id="44" idx="3"/>
              <a:endCxn id="64" idx="2"/>
            </p:cNvCxnSpPr>
            <p:nvPr/>
          </p:nvCxnSpPr>
          <p:spPr>
            <a:xfrm flipV="1">
              <a:off x="8736577" y="4272473"/>
              <a:ext cx="1041547" cy="75771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sp>
        <p:nvSpPr>
          <p:cNvPr id="3" name="Espace réservé du numéro de diapositive 2"/>
          <p:cNvSpPr>
            <a:spLocks noGrp="1"/>
          </p:cNvSpPr>
          <p:nvPr>
            <p:ph type="sldNum" sz="quarter" idx="12"/>
          </p:nvPr>
        </p:nvSpPr>
        <p:spPr/>
        <p:txBody>
          <a:bodyPr/>
          <a:lstStyle/>
          <a:p>
            <a:fld id="{6951A42B-171D-4B94-AECE-9A114FAB7514}" type="slidenum">
              <a:rPr lang="fr-FR" smtClean="0"/>
              <a:t>76</a:t>
            </a:fld>
            <a:endParaRPr lang="fr-FR"/>
          </a:p>
        </p:txBody>
      </p:sp>
      <p:sp>
        <p:nvSpPr>
          <p:cNvPr id="11" name="Rectangle 10"/>
          <p:cNvSpPr/>
          <p:nvPr/>
        </p:nvSpPr>
        <p:spPr>
          <a:xfrm>
            <a:off x="2134858" y="1230129"/>
            <a:ext cx="6096000" cy="646331"/>
          </a:xfrm>
          <a:prstGeom prst="rect">
            <a:avLst/>
          </a:prstGeom>
        </p:spPr>
        <p:txBody>
          <a:bodyPr>
            <a:spAutoFit/>
          </a:bodyPr>
          <a:lstStyle/>
          <a:p>
            <a:r>
              <a:rPr lang="fr-FR" dirty="0"/>
              <a:t/>
            </a:r>
            <a:br>
              <a:rPr lang="fr-FR" dirty="0"/>
            </a:br>
            <a:endParaRPr lang="fr-FR" dirty="0"/>
          </a:p>
        </p:txBody>
      </p:sp>
    </p:spTree>
    <p:extLst>
      <p:ext uri="{BB962C8B-B14F-4D97-AF65-F5344CB8AC3E}">
        <p14:creationId xmlns:p14="http://schemas.microsoft.com/office/powerpoint/2010/main" val="28529142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roupe 121"/>
          <p:cNvGrpSpPr/>
          <p:nvPr/>
        </p:nvGrpSpPr>
        <p:grpSpPr>
          <a:xfrm>
            <a:off x="809103" y="1548486"/>
            <a:ext cx="888043" cy="1224888"/>
            <a:chOff x="2276114" y="807500"/>
            <a:chExt cx="888043" cy="1224888"/>
          </a:xfrm>
        </p:grpSpPr>
        <p:pic>
          <p:nvPicPr>
            <p:cNvPr id="123" name="Image 1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114" y="807500"/>
              <a:ext cx="888043" cy="935928"/>
            </a:xfrm>
            <a:prstGeom prst="rect">
              <a:avLst/>
            </a:prstGeom>
          </p:spPr>
        </p:pic>
        <p:sp>
          <p:nvSpPr>
            <p:cNvPr id="124" name="ZoneTexte 123"/>
            <p:cNvSpPr txBox="1"/>
            <p:nvPr/>
          </p:nvSpPr>
          <p:spPr>
            <a:xfrm>
              <a:off x="2414306" y="1663056"/>
              <a:ext cx="636713" cy="369332"/>
            </a:xfrm>
            <a:prstGeom prst="rect">
              <a:avLst/>
            </a:prstGeom>
            <a:noFill/>
          </p:spPr>
          <p:txBody>
            <a:bodyPr wrap="none" rtlCol="0">
              <a:spAutoFit/>
            </a:bodyPr>
            <a:lstStyle/>
            <a:p>
              <a:r>
                <a:rPr lang="fr-FR" dirty="0" smtClean="0"/>
                <a:t>Alice</a:t>
              </a:r>
              <a:endParaRPr lang="fr-FR" dirty="0"/>
            </a:p>
          </p:txBody>
        </p:sp>
      </p:grpSp>
      <p:grpSp>
        <p:nvGrpSpPr>
          <p:cNvPr id="118" name="Groupe 117"/>
          <p:cNvGrpSpPr/>
          <p:nvPr/>
        </p:nvGrpSpPr>
        <p:grpSpPr>
          <a:xfrm>
            <a:off x="6657643" y="1411562"/>
            <a:ext cx="888043" cy="1232926"/>
            <a:chOff x="8416630" y="796875"/>
            <a:chExt cx="888043" cy="1232926"/>
          </a:xfrm>
        </p:grpSpPr>
        <p:pic>
          <p:nvPicPr>
            <p:cNvPr id="119" name="Image 1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6630" y="796875"/>
              <a:ext cx="888043" cy="940281"/>
            </a:xfrm>
            <a:prstGeom prst="rect">
              <a:avLst/>
            </a:prstGeom>
          </p:spPr>
        </p:pic>
        <p:sp>
          <p:nvSpPr>
            <p:cNvPr id="121" name="ZoneTexte 120"/>
            <p:cNvSpPr txBox="1"/>
            <p:nvPr/>
          </p:nvSpPr>
          <p:spPr>
            <a:xfrm>
              <a:off x="8615259" y="1660469"/>
              <a:ext cx="553357" cy="369332"/>
            </a:xfrm>
            <a:prstGeom prst="rect">
              <a:avLst/>
            </a:prstGeom>
            <a:noFill/>
          </p:spPr>
          <p:txBody>
            <a:bodyPr wrap="none" rtlCol="0">
              <a:spAutoFit/>
            </a:bodyPr>
            <a:lstStyle/>
            <a:p>
              <a:r>
                <a:rPr lang="fr-FR" dirty="0" smtClean="0"/>
                <a:t>Bob</a:t>
              </a:r>
              <a:endParaRPr lang="fr-FR" dirty="0"/>
            </a:p>
          </p:txBody>
        </p:sp>
      </p:grpSp>
      <p:sp>
        <p:nvSpPr>
          <p:cNvPr id="2" name="Titre 1"/>
          <p:cNvSpPr>
            <a:spLocks noGrp="1"/>
          </p:cNvSpPr>
          <p:nvPr>
            <p:ph type="title"/>
          </p:nvPr>
        </p:nvSpPr>
        <p:spPr>
          <a:xfrm>
            <a:off x="228601" y="0"/>
            <a:ext cx="11896254" cy="805753"/>
          </a:xfrm>
        </p:spPr>
        <p:txBody>
          <a:bodyPr>
            <a:noAutofit/>
          </a:bodyPr>
          <a:lstStyle/>
          <a:p>
            <a:r>
              <a:rPr lang="fr-FR" sz="3200" dirty="0"/>
              <a:t>Cryptographie asymétrique : Signature </a:t>
            </a:r>
            <a:r>
              <a:rPr lang="fr-FR" sz="3200" dirty="0" smtClean="0"/>
              <a:t>numérique avec hachage</a:t>
            </a:r>
            <a:endParaRPr lang="fr-FR" sz="3200" dirty="0"/>
          </a:p>
        </p:txBody>
      </p:sp>
      <p:pic>
        <p:nvPicPr>
          <p:cNvPr id="15" name="Imag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199" y="4186622"/>
            <a:ext cx="687886" cy="638246"/>
          </a:xfrm>
          <a:prstGeom prst="rect">
            <a:avLst/>
          </a:prstGeom>
        </p:spPr>
      </p:pic>
      <p:cxnSp>
        <p:nvCxnSpPr>
          <p:cNvPr id="17" name="Connecteur droit avec flèche 16"/>
          <p:cNvCxnSpPr/>
          <p:nvPr/>
        </p:nvCxnSpPr>
        <p:spPr>
          <a:xfrm>
            <a:off x="1253365" y="3643531"/>
            <a:ext cx="0" cy="5412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1017899" y="5239268"/>
            <a:ext cx="420169" cy="197379"/>
          </a:xfrm>
          <a:prstGeom prst="rect">
            <a:avLst/>
          </a:prstGeom>
          <a:pattFill prst="pct2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avec flèche 33"/>
          <p:cNvCxnSpPr/>
          <p:nvPr/>
        </p:nvCxnSpPr>
        <p:spPr>
          <a:xfrm flipH="1">
            <a:off x="1201918" y="4838863"/>
            <a:ext cx="0" cy="4004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75" name="Image 7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45055" y="4064224"/>
            <a:ext cx="639266" cy="593135"/>
          </a:xfrm>
          <a:prstGeom prst="rect">
            <a:avLst/>
          </a:prstGeom>
        </p:spPr>
      </p:pic>
      <p:cxnSp>
        <p:nvCxnSpPr>
          <p:cNvPr id="76" name="Connecteur droit avec flèche 75"/>
          <p:cNvCxnSpPr/>
          <p:nvPr/>
        </p:nvCxnSpPr>
        <p:spPr>
          <a:xfrm flipH="1">
            <a:off x="7294301" y="3608480"/>
            <a:ext cx="0" cy="4004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8" name="Groupe 87"/>
          <p:cNvGrpSpPr/>
          <p:nvPr/>
        </p:nvGrpSpPr>
        <p:grpSpPr>
          <a:xfrm>
            <a:off x="926865" y="2813141"/>
            <a:ext cx="652520" cy="842360"/>
            <a:chOff x="2367737" y="1950184"/>
            <a:chExt cx="652520" cy="842360"/>
          </a:xfrm>
        </p:grpSpPr>
        <p:grpSp>
          <p:nvGrpSpPr>
            <p:cNvPr id="44" name="Groupe 43"/>
            <p:cNvGrpSpPr/>
            <p:nvPr/>
          </p:nvGrpSpPr>
          <p:grpSpPr>
            <a:xfrm>
              <a:off x="2367737" y="1950184"/>
              <a:ext cx="652520" cy="842360"/>
              <a:chOff x="3675204" y="1307002"/>
              <a:chExt cx="1440492" cy="1859581"/>
            </a:xfrm>
          </p:grpSpPr>
          <p:grpSp>
            <p:nvGrpSpPr>
              <p:cNvPr id="45" name="Groupe 44"/>
              <p:cNvGrpSpPr/>
              <p:nvPr/>
            </p:nvGrpSpPr>
            <p:grpSpPr>
              <a:xfrm>
                <a:off x="3675204" y="1307002"/>
                <a:ext cx="1440492" cy="1859581"/>
                <a:chOff x="2542785" y="4103896"/>
                <a:chExt cx="1497867" cy="1933649"/>
              </a:xfrm>
            </p:grpSpPr>
            <p:sp>
              <p:nvSpPr>
                <p:cNvPr id="53" name="Rogner et arrondir un rectangle à un seul coin 52"/>
                <p:cNvSpPr/>
                <p:nvPr/>
              </p:nvSpPr>
              <p:spPr>
                <a:xfrm>
                  <a:off x="2542785" y="4103896"/>
                  <a:ext cx="1497867" cy="1933649"/>
                </a:xfrm>
                <a:prstGeom prst="snipRoundRect">
                  <a:avLst>
                    <a:gd name="adj1" fmla="val 0"/>
                    <a:gd name="adj2" fmla="val 3905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4" name="Triangle isocèle 53"/>
                <p:cNvSpPr/>
                <p:nvPr/>
              </p:nvSpPr>
              <p:spPr>
                <a:xfrm rot="13500581">
                  <a:off x="3209373" y="4341055"/>
                  <a:ext cx="778113" cy="421929"/>
                </a:xfrm>
                <a:prstGeom prst="triangle">
                  <a:avLst>
                    <a:gd name="adj" fmla="val 51274"/>
                  </a:avLst>
                </a:prstGeom>
                <a:solidFill>
                  <a:schemeClr val="bg1">
                    <a:lumMod val="95000"/>
                  </a:schemeClr>
                </a:solidFill>
                <a:ln>
                  <a:solidFill>
                    <a:schemeClr val="tx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6" name="Connecteur droit 45"/>
              <p:cNvCxnSpPr/>
              <p:nvPr/>
            </p:nvCxnSpPr>
            <p:spPr>
              <a:xfrm>
                <a:off x="3791427" y="1743142"/>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47" name="Connecteur droit 46"/>
              <p:cNvCxnSpPr/>
              <p:nvPr/>
            </p:nvCxnSpPr>
            <p:spPr>
              <a:xfrm>
                <a:off x="3800786" y="1935451"/>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51" name="Connecteur droit 50"/>
              <p:cNvCxnSpPr/>
              <p:nvPr/>
            </p:nvCxnSpPr>
            <p:spPr>
              <a:xfrm>
                <a:off x="3794524" y="2730853"/>
                <a:ext cx="1087258" cy="0"/>
              </a:xfrm>
              <a:prstGeom prst="line">
                <a:avLst/>
              </a:prstGeom>
            </p:spPr>
            <p:style>
              <a:lnRef idx="1">
                <a:schemeClr val="dk1"/>
              </a:lnRef>
              <a:fillRef idx="0">
                <a:schemeClr val="dk1"/>
              </a:fillRef>
              <a:effectRef idx="0">
                <a:schemeClr val="dk1"/>
              </a:effectRef>
              <a:fontRef idx="minor">
                <a:schemeClr val="tx1"/>
              </a:fontRef>
            </p:style>
          </p:cxnSp>
          <p:cxnSp>
            <p:nvCxnSpPr>
              <p:cNvPr id="52" name="Connecteur droit 51"/>
              <p:cNvCxnSpPr/>
              <p:nvPr/>
            </p:nvCxnSpPr>
            <p:spPr>
              <a:xfrm>
                <a:off x="3784086" y="2920831"/>
                <a:ext cx="1087258" cy="0"/>
              </a:xfrm>
              <a:prstGeom prst="line">
                <a:avLst/>
              </a:prstGeom>
            </p:spPr>
            <p:style>
              <a:lnRef idx="1">
                <a:schemeClr val="dk1"/>
              </a:lnRef>
              <a:fillRef idx="0">
                <a:schemeClr val="dk1"/>
              </a:fillRef>
              <a:effectRef idx="0">
                <a:schemeClr val="dk1"/>
              </a:effectRef>
              <a:fontRef idx="minor">
                <a:schemeClr val="tx1"/>
              </a:fontRef>
            </p:style>
          </p:cxnSp>
        </p:grpSp>
        <p:sp>
          <p:nvSpPr>
            <p:cNvPr id="78" name="ZoneTexte 77"/>
            <p:cNvSpPr txBox="1"/>
            <p:nvPr/>
          </p:nvSpPr>
          <p:spPr>
            <a:xfrm>
              <a:off x="2458771" y="2222776"/>
              <a:ext cx="409086" cy="400110"/>
            </a:xfrm>
            <a:prstGeom prst="rect">
              <a:avLst/>
            </a:prstGeom>
            <a:noFill/>
          </p:spPr>
          <p:txBody>
            <a:bodyPr wrap="none" rtlCol="0">
              <a:spAutoFit/>
            </a:bodyPr>
            <a:lstStyle/>
            <a:p>
              <a:r>
                <a:rPr lang="fr-FR" sz="2000" b="1" dirty="0" smtClean="0"/>
                <a:t>M</a:t>
              </a:r>
              <a:endParaRPr lang="fr-FR" sz="2000" b="1" dirty="0"/>
            </a:p>
          </p:txBody>
        </p:sp>
      </p:grpSp>
      <p:grpSp>
        <p:nvGrpSpPr>
          <p:cNvPr id="100" name="Groupe 99"/>
          <p:cNvGrpSpPr/>
          <p:nvPr/>
        </p:nvGrpSpPr>
        <p:grpSpPr>
          <a:xfrm>
            <a:off x="6973680" y="2811605"/>
            <a:ext cx="652520" cy="842360"/>
            <a:chOff x="2367737" y="1950184"/>
            <a:chExt cx="652520" cy="842360"/>
          </a:xfrm>
        </p:grpSpPr>
        <p:grpSp>
          <p:nvGrpSpPr>
            <p:cNvPr id="101" name="Groupe 100"/>
            <p:cNvGrpSpPr/>
            <p:nvPr/>
          </p:nvGrpSpPr>
          <p:grpSpPr>
            <a:xfrm>
              <a:off x="2367737" y="1950184"/>
              <a:ext cx="652520" cy="842360"/>
              <a:chOff x="3675204" y="1307002"/>
              <a:chExt cx="1440492" cy="1859581"/>
            </a:xfrm>
          </p:grpSpPr>
          <p:grpSp>
            <p:nvGrpSpPr>
              <p:cNvPr id="103" name="Groupe 102"/>
              <p:cNvGrpSpPr/>
              <p:nvPr/>
            </p:nvGrpSpPr>
            <p:grpSpPr>
              <a:xfrm>
                <a:off x="3675204" y="1307002"/>
                <a:ext cx="1440492" cy="1859581"/>
                <a:chOff x="2542785" y="4103896"/>
                <a:chExt cx="1497867" cy="1933649"/>
              </a:xfrm>
            </p:grpSpPr>
            <p:sp>
              <p:nvSpPr>
                <p:cNvPr id="108" name="Rogner et arrondir un rectangle à un seul coin 107"/>
                <p:cNvSpPr/>
                <p:nvPr/>
              </p:nvSpPr>
              <p:spPr>
                <a:xfrm>
                  <a:off x="2542785" y="4103896"/>
                  <a:ext cx="1497867" cy="1933649"/>
                </a:xfrm>
                <a:prstGeom prst="snipRoundRect">
                  <a:avLst>
                    <a:gd name="adj1" fmla="val 0"/>
                    <a:gd name="adj2" fmla="val 3905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9" name="Triangle isocèle 108"/>
                <p:cNvSpPr/>
                <p:nvPr/>
              </p:nvSpPr>
              <p:spPr>
                <a:xfrm rot="13500581">
                  <a:off x="3209373" y="4341055"/>
                  <a:ext cx="778113" cy="421929"/>
                </a:xfrm>
                <a:prstGeom prst="triangle">
                  <a:avLst>
                    <a:gd name="adj" fmla="val 51274"/>
                  </a:avLst>
                </a:prstGeom>
                <a:solidFill>
                  <a:schemeClr val="bg1">
                    <a:lumMod val="95000"/>
                  </a:schemeClr>
                </a:solidFill>
                <a:ln>
                  <a:solidFill>
                    <a:schemeClr val="tx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04" name="Connecteur droit 103"/>
              <p:cNvCxnSpPr/>
              <p:nvPr/>
            </p:nvCxnSpPr>
            <p:spPr>
              <a:xfrm>
                <a:off x="3791427" y="1743142"/>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105" name="Connecteur droit 104"/>
              <p:cNvCxnSpPr/>
              <p:nvPr/>
            </p:nvCxnSpPr>
            <p:spPr>
              <a:xfrm>
                <a:off x="3800786" y="1935451"/>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106" name="Connecteur droit 105"/>
              <p:cNvCxnSpPr/>
              <p:nvPr/>
            </p:nvCxnSpPr>
            <p:spPr>
              <a:xfrm>
                <a:off x="3794524" y="2730853"/>
                <a:ext cx="1087258" cy="0"/>
              </a:xfrm>
              <a:prstGeom prst="line">
                <a:avLst/>
              </a:prstGeom>
            </p:spPr>
            <p:style>
              <a:lnRef idx="1">
                <a:schemeClr val="dk1"/>
              </a:lnRef>
              <a:fillRef idx="0">
                <a:schemeClr val="dk1"/>
              </a:fillRef>
              <a:effectRef idx="0">
                <a:schemeClr val="dk1"/>
              </a:effectRef>
              <a:fontRef idx="minor">
                <a:schemeClr val="tx1"/>
              </a:fontRef>
            </p:style>
          </p:cxnSp>
          <p:cxnSp>
            <p:nvCxnSpPr>
              <p:cNvPr id="107" name="Connecteur droit 106"/>
              <p:cNvCxnSpPr/>
              <p:nvPr/>
            </p:nvCxnSpPr>
            <p:spPr>
              <a:xfrm>
                <a:off x="3784086" y="2920831"/>
                <a:ext cx="1087258" cy="0"/>
              </a:xfrm>
              <a:prstGeom prst="line">
                <a:avLst/>
              </a:prstGeom>
            </p:spPr>
            <p:style>
              <a:lnRef idx="1">
                <a:schemeClr val="dk1"/>
              </a:lnRef>
              <a:fillRef idx="0">
                <a:schemeClr val="dk1"/>
              </a:fillRef>
              <a:effectRef idx="0">
                <a:schemeClr val="dk1"/>
              </a:effectRef>
              <a:fontRef idx="minor">
                <a:schemeClr val="tx1"/>
              </a:fontRef>
            </p:style>
          </p:cxnSp>
        </p:grpSp>
        <p:sp>
          <p:nvSpPr>
            <p:cNvPr id="102" name="ZoneTexte 101"/>
            <p:cNvSpPr txBox="1"/>
            <p:nvPr/>
          </p:nvSpPr>
          <p:spPr>
            <a:xfrm>
              <a:off x="2458771" y="2222776"/>
              <a:ext cx="474810" cy="400110"/>
            </a:xfrm>
            <a:prstGeom prst="rect">
              <a:avLst/>
            </a:prstGeom>
            <a:noFill/>
          </p:spPr>
          <p:txBody>
            <a:bodyPr wrap="none" rtlCol="0">
              <a:spAutoFit/>
            </a:bodyPr>
            <a:lstStyle/>
            <a:p>
              <a:r>
                <a:rPr lang="fr-FR" sz="2000" b="1" dirty="0" smtClean="0"/>
                <a:t>M’</a:t>
              </a:r>
              <a:endParaRPr lang="fr-FR" sz="2000" b="1" dirty="0"/>
            </a:p>
          </p:txBody>
        </p:sp>
      </p:grpSp>
      <p:cxnSp>
        <p:nvCxnSpPr>
          <p:cNvPr id="117" name="Connecteur droit avec flèche 116"/>
          <p:cNvCxnSpPr>
            <a:stCxn id="75" idx="2"/>
            <a:endCxn id="99" idx="0"/>
          </p:cNvCxnSpPr>
          <p:nvPr/>
        </p:nvCxnSpPr>
        <p:spPr>
          <a:xfrm>
            <a:off x="7264688" y="4657359"/>
            <a:ext cx="6016" cy="374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5" name="Rectangle à coins arrondis 124"/>
          <p:cNvSpPr/>
          <p:nvPr/>
        </p:nvSpPr>
        <p:spPr>
          <a:xfrm>
            <a:off x="7973761" y="4168744"/>
            <a:ext cx="1028180" cy="4886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Comparer</a:t>
            </a:r>
            <a:endParaRPr lang="fr-FR" sz="1400" dirty="0"/>
          </a:p>
        </p:txBody>
      </p:sp>
      <p:cxnSp>
        <p:nvCxnSpPr>
          <p:cNvPr id="127" name="Connecteur en angle 126"/>
          <p:cNvCxnSpPr>
            <a:stCxn id="120" idx="3"/>
          </p:cNvCxnSpPr>
          <p:nvPr/>
        </p:nvCxnSpPr>
        <p:spPr>
          <a:xfrm flipV="1">
            <a:off x="7482837" y="4450630"/>
            <a:ext cx="490922" cy="1310332"/>
          </a:xfrm>
          <a:prstGeom prst="bentConnector3">
            <a:avLst>
              <a:gd name="adj1" fmla="val 71220"/>
            </a:avLst>
          </a:prstGeom>
          <a:ln>
            <a:tailEnd type="triangle"/>
          </a:ln>
        </p:spPr>
        <p:style>
          <a:lnRef idx="3">
            <a:schemeClr val="dk1"/>
          </a:lnRef>
          <a:fillRef idx="0">
            <a:schemeClr val="dk1"/>
          </a:fillRef>
          <a:effectRef idx="2">
            <a:schemeClr val="dk1"/>
          </a:effectRef>
          <a:fontRef idx="minor">
            <a:schemeClr val="tx1"/>
          </a:fontRef>
        </p:style>
      </p:cxnSp>
      <p:cxnSp>
        <p:nvCxnSpPr>
          <p:cNvPr id="129" name="Connecteur en angle 128"/>
          <p:cNvCxnSpPr>
            <a:stCxn id="99" idx="3"/>
          </p:cNvCxnSpPr>
          <p:nvPr/>
        </p:nvCxnSpPr>
        <p:spPr>
          <a:xfrm flipV="1">
            <a:off x="7480788" y="4168744"/>
            <a:ext cx="1054939" cy="962254"/>
          </a:xfrm>
          <a:prstGeom prst="bentConnector4">
            <a:avLst>
              <a:gd name="adj1" fmla="val 22268"/>
              <a:gd name="adj2" fmla="val 123757"/>
            </a:avLst>
          </a:prstGeom>
          <a:ln>
            <a:tailEnd type="triangle"/>
          </a:ln>
        </p:spPr>
        <p:style>
          <a:lnRef idx="3">
            <a:schemeClr val="dk1"/>
          </a:lnRef>
          <a:fillRef idx="0">
            <a:schemeClr val="dk1"/>
          </a:fillRef>
          <a:effectRef idx="2">
            <a:schemeClr val="dk1"/>
          </a:effectRef>
          <a:fontRef idx="minor">
            <a:schemeClr val="tx1"/>
          </a:fontRef>
        </p:style>
      </p:cxnSp>
      <p:pic>
        <p:nvPicPr>
          <p:cNvPr id="58" name="Image 5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036" y="1070824"/>
            <a:ext cx="817163" cy="384400"/>
          </a:xfrm>
          <a:prstGeom prst="rect">
            <a:avLst/>
          </a:prstGeom>
        </p:spPr>
      </p:pic>
      <p:pic>
        <p:nvPicPr>
          <p:cNvPr id="61" name="Imag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037" y="1508380"/>
            <a:ext cx="817163" cy="384400"/>
          </a:xfrm>
          <a:prstGeom prst="rect">
            <a:avLst/>
          </a:prstGeom>
        </p:spPr>
      </p:pic>
      <p:pic>
        <p:nvPicPr>
          <p:cNvPr id="62" name="Imag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09628" y="966618"/>
            <a:ext cx="817163" cy="384400"/>
          </a:xfrm>
          <a:prstGeom prst="rect">
            <a:avLst/>
          </a:prstGeom>
        </p:spPr>
      </p:pic>
      <p:pic>
        <p:nvPicPr>
          <p:cNvPr id="63" name="Image 6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40384" y="1413718"/>
            <a:ext cx="817163" cy="384400"/>
          </a:xfrm>
          <a:prstGeom prst="rect">
            <a:avLst/>
          </a:prstGeom>
        </p:spPr>
      </p:pic>
      <p:sp>
        <p:nvSpPr>
          <p:cNvPr id="64" name="Rectangle 63"/>
          <p:cNvSpPr/>
          <p:nvPr/>
        </p:nvSpPr>
        <p:spPr>
          <a:xfrm>
            <a:off x="2142437" y="5436647"/>
            <a:ext cx="675409"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E</a:t>
            </a:r>
            <a:endParaRPr lang="fr-FR" dirty="0"/>
          </a:p>
        </p:txBody>
      </p:sp>
      <p:cxnSp>
        <p:nvCxnSpPr>
          <p:cNvPr id="8" name="Connecteur en angle 7"/>
          <p:cNvCxnSpPr>
            <a:stCxn id="33" idx="2"/>
            <a:endCxn id="64" idx="1"/>
          </p:cNvCxnSpPr>
          <p:nvPr/>
        </p:nvCxnSpPr>
        <p:spPr>
          <a:xfrm rot="16200000" flipH="1">
            <a:off x="1531255" y="5133375"/>
            <a:ext cx="307910" cy="91445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67" name="Image 6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1559" y="4505745"/>
            <a:ext cx="817163" cy="384400"/>
          </a:xfrm>
          <a:prstGeom prst="rect">
            <a:avLst/>
          </a:prstGeom>
        </p:spPr>
      </p:pic>
      <p:cxnSp>
        <p:nvCxnSpPr>
          <p:cNvPr id="10" name="Connecteur droit avec flèche 9"/>
          <p:cNvCxnSpPr/>
          <p:nvPr/>
        </p:nvCxnSpPr>
        <p:spPr>
          <a:xfrm>
            <a:off x="2445851" y="4888122"/>
            <a:ext cx="1" cy="5465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cteur droit avec flèche 23"/>
          <p:cNvCxnSpPr>
            <a:stCxn id="64" idx="3"/>
            <a:endCxn id="126" idx="1"/>
          </p:cNvCxnSpPr>
          <p:nvPr/>
        </p:nvCxnSpPr>
        <p:spPr>
          <a:xfrm>
            <a:off x="2817846" y="5744557"/>
            <a:ext cx="2613728" cy="154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ZoneTexte 27"/>
              <p:cNvSpPr txBox="1"/>
              <p:nvPr/>
            </p:nvSpPr>
            <p:spPr>
              <a:xfrm>
                <a:off x="2817846" y="5790923"/>
                <a:ext cx="14185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𝐸</m:t>
                          </m:r>
                        </m:e>
                        <m:sub>
                          <m:r>
                            <a:rPr lang="fr-FR" b="0" i="1" smtClean="0">
                              <a:latin typeface="Cambria Math" panose="02040503050406030204" pitchFamily="18" charset="0"/>
                            </a:rPr>
                            <m:t>𝑘</m:t>
                          </m:r>
                          <m:r>
                            <a:rPr lang="fr-FR" b="0" i="1" baseline="30000" smtClean="0">
                              <a:latin typeface="Cambria Math" panose="02040503050406030204" pitchFamily="18" charset="0"/>
                            </a:rPr>
                            <m:t>𝐴</m:t>
                          </m:r>
                          <m:r>
                            <a:rPr lang="fr-FR" b="0" i="1" baseline="-25000" smtClean="0">
                              <a:latin typeface="Cambria Math" panose="02040503050406030204" pitchFamily="18" charset="0"/>
                            </a:rPr>
                            <m:t>𝑃𝑟𝑖𝑣</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𝐻</m:t>
                          </m:r>
                        </m:e>
                      </m:d>
                      <m:r>
                        <a:rPr lang="fr-FR" b="0" i="1" smtClean="0">
                          <a:latin typeface="Cambria Math" panose="02040503050406030204" pitchFamily="18" charset="0"/>
                        </a:rPr>
                        <m:t>=</m:t>
                      </m:r>
                      <m:r>
                        <a:rPr lang="fr-FR" b="0" i="1" smtClean="0">
                          <a:latin typeface="Cambria Math" panose="02040503050406030204" pitchFamily="18" charset="0"/>
                        </a:rPr>
                        <m:t>𝑠</m:t>
                      </m:r>
                    </m:oMath>
                  </m:oMathPara>
                </a14:m>
                <a:endParaRPr lang="fr-FR" dirty="0"/>
              </a:p>
            </p:txBody>
          </p:sp>
        </mc:Choice>
        <mc:Fallback xmlns="">
          <p:sp>
            <p:nvSpPr>
              <p:cNvPr id="28" name="ZoneTexte 27"/>
              <p:cNvSpPr txBox="1">
                <a:spLocks noRot="1" noChangeAspect="1" noMove="1" noResize="1" noEditPoints="1" noAdjustHandles="1" noChangeArrowheads="1" noChangeShapeType="1" noTextEdit="1"/>
              </p:cNvSpPr>
              <p:nvPr/>
            </p:nvSpPr>
            <p:spPr>
              <a:xfrm>
                <a:off x="2817846" y="5790923"/>
                <a:ext cx="1418530" cy="276999"/>
              </a:xfrm>
              <a:prstGeom prst="rect">
                <a:avLst/>
              </a:prstGeom>
              <a:blipFill rotWithShape="0">
                <a:blip r:embed="rId11"/>
                <a:stretch>
                  <a:fillRect l="-2146" r="-858" b="-28889"/>
                </a:stretch>
              </a:blipFill>
            </p:spPr>
            <p:txBody>
              <a:bodyPr/>
              <a:lstStyle/>
              <a:p>
                <a:r>
                  <a:rPr lang="fr-FR">
                    <a:noFill/>
                  </a:rPr>
                  <a:t> </a:t>
                </a:r>
              </a:p>
            </p:txBody>
          </p:sp>
        </mc:Fallback>
      </mc:AlternateContent>
      <p:cxnSp>
        <p:nvCxnSpPr>
          <p:cNvPr id="32" name="Connecteur droit avec flèche 31"/>
          <p:cNvCxnSpPr>
            <a:stCxn id="53" idx="0"/>
            <a:endCxn id="108" idx="2"/>
          </p:cNvCxnSpPr>
          <p:nvPr/>
        </p:nvCxnSpPr>
        <p:spPr>
          <a:xfrm flipV="1">
            <a:off x="1579385" y="3232785"/>
            <a:ext cx="5394295" cy="15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6" name="Rectangle 125"/>
          <p:cNvSpPr/>
          <p:nvPr/>
        </p:nvSpPr>
        <p:spPr>
          <a:xfrm>
            <a:off x="5431574" y="5452102"/>
            <a:ext cx="675409"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D</a:t>
            </a:r>
          </a:p>
        </p:txBody>
      </p:sp>
      <mc:AlternateContent xmlns:mc="http://schemas.openxmlformats.org/markup-compatibility/2006" xmlns:a14="http://schemas.microsoft.com/office/drawing/2010/main">
        <mc:Choice Requires="a14">
          <p:sp>
            <p:nvSpPr>
              <p:cNvPr id="128" name="ZoneTexte 127"/>
              <p:cNvSpPr txBox="1"/>
              <p:nvPr/>
            </p:nvSpPr>
            <p:spPr>
              <a:xfrm>
                <a:off x="6140839" y="5886091"/>
                <a:ext cx="13833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𝑘</m:t>
                          </m:r>
                          <m:r>
                            <a:rPr lang="fr-FR" b="0" i="1" baseline="30000" smtClean="0">
                              <a:latin typeface="Cambria Math" panose="02040503050406030204" pitchFamily="18" charset="0"/>
                            </a:rPr>
                            <m:t>𝐴</m:t>
                          </m:r>
                          <m:r>
                            <a:rPr lang="fr-FR" b="0" i="1" baseline="-25000" smtClean="0">
                              <a:latin typeface="Cambria Math" panose="02040503050406030204" pitchFamily="18" charset="0"/>
                            </a:rPr>
                            <m:t>𝑃𝑢𝑏</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𝐻</m:t>
                      </m:r>
                    </m:oMath>
                  </m:oMathPara>
                </a14:m>
                <a:endParaRPr lang="fr-FR" dirty="0"/>
              </a:p>
            </p:txBody>
          </p:sp>
        </mc:Choice>
        <mc:Fallback xmlns="">
          <p:sp>
            <p:nvSpPr>
              <p:cNvPr id="128" name="ZoneTexte 127"/>
              <p:cNvSpPr txBox="1">
                <a:spLocks noRot="1" noChangeAspect="1" noMove="1" noResize="1" noEditPoints="1" noAdjustHandles="1" noChangeArrowheads="1" noChangeShapeType="1" noTextEdit="1"/>
              </p:cNvSpPr>
              <p:nvPr/>
            </p:nvSpPr>
            <p:spPr>
              <a:xfrm>
                <a:off x="6140839" y="5886091"/>
                <a:ext cx="1383392" cy="276999"/>
              </a:xfrm>
              <a:prstGeom prst="rect">
                <a:avLst/>
              </a:prstGeom>
              <a:blipFill rotWithShape="0">
                <a:blip r:embed="rId12"/>
                <a:stretch>
                  <a:fillRect l="-3524" r="-3524" b="-26667"/>
                </a:stretch>
              </a:blipFill>
            </p:spPr>
            <p:txBody>
              <a:bodyPr/>
              <a:lstStyle/>
              <a:p>
                <a:r>
                  <a:rPr lang="fr-FR">
                    <a:noFill/>
                  </a:rPr>
                  <a:t> </a:t>
                </a:r>
              </a:p>
            </p:txBody>
          </p:sp>
        </mc:Fallback>
      </mc:AlternateContent>
      <p:sp>
        <p:nvSpPr>
          <p:cNvPr id="130" name="ZoneTexte 129"/>
          <p:cNvSpPr txBox="1"/>
          <p:nvPr/>
        </p:nvSpPr>
        <p:spPr>
          <a:xfrm>
            <a:off x="1042497" y="5171570"/>
            <a:ext cx="314510" cy="338554"/>
          </a:xfrm>
          <a:prstGeom prst="rect">
            <a:avLst/>
          </a:prstGeom>
          <a:noFill/>
        </p:spPr>
        <p:txBody>
          <a:bodyPr wrap="none" rtlCol="0">
            <a:spAutoFit/>
          </a:bodyPr>
          <a:lstStyle/>
          <a:p>
            <a:r>
              <a:rPr lang="fr-FR" sz="1600" b="1" dirty="0" smtClean="0"/>
              <a:t>H</a:t>
            </a:r>
            <a:endParaRPr lang="fr-FR" sz="1600" b="1" dirty="0"/>
          </a:p>
        </p:txBody>
      </p:sp>
      <p:grpSp>
        <p:nvGrpSpPr>
          <p:cNvPr id="56" name="Groupe 55"/>
          <p:cNvGrpSpPr/>
          <p:nvPr/>
        </p:nvGrpSpPr>
        <p:grpSpPr>
          <a:xfrm>
            <a:off x="7060619" y="4971749"/>
            <a:ext cx="420169" cy="338554"/>
            <a:chOff x="7060619" y="4971749"/>
            <a:chExt cx="420169" cy="338554"/>
          </a:xfrm>
        </p:grpSpPr>
        <p:sp>
          <p:nvSpPr>
            <p:cNvPr id="99" name="Rectangle 98"/>
            <p:cNvSpPr/>
            <p:nvPr/>
          </p:nvSpPr>
          <p:spPr>
            <a:xfrm>
              <a:off x="7060619" y="5032308"/>
              <a:ext cx="420169" cy="197379"/>
            </a:xfrm>
            <a:prstGeom prst="rect">
              <a:avLst/>
            </a:prstGeom>
            <a:pattFill prst="pct2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ZoneTexte 130"/>
            <p:cNvSpPr txBox="1"/>
            <p:nvPr/>
          </p:nvSpPr>
          <p:spPr>
            <a:xfrm>
              <a:off x="7107433" y="4971749"/>
              <a:ext cx="367408" cy="338554"/>
            </a:xfrm>
            <a:prstGeom prst="rect">
              <a:avLst/>
            </a:prstGeom>
            <a:noFill/>
          </p:spPr>
          <p:txBody>
            <a:bodyPr wrap="none" rtlCol="0">
              <a:spAutoFit/>
            </a:bodyPr>
            <a:lstStyle/>
            <a:p>
              <a:r>
                <a:rPr lang="fr-FR" sz="1600" b="1" dirty="0" smtClean="0"/>
                <a:t>H’</a:t>
              </a:r>
              <a:endParaRPr lang="fr-FR" sz="1600" b="1" dirty="0"/>
            </a:p>
          </p:txBody>
        </p:sp>
      </p:grpSp>
      <p:pic>
        <p:nvPicPr>
          <p:cNvPr id="133" name="Image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76706" y="2042426"/>
            <a:ext cx="817163" cy="384400"/>
          </a:xfrm>
          <a:prstGeom prst="rect">
            <a:avLst/>
          </a:prstGeom>
        </p:spPr>
      </p:pic>
      <p:cxnSp>
        <p:nvCxnSpPr>
          <p:cNvPr id="137" name="Connecteur droit avec flèche 136"/>
          <p:cNvCxnSpPr/>
          <p:nvPr/>
        </p:nvCxnSpPr>
        <p:spPr>
          <a:xfrm>
            <a:off x="5782396" y="4887465"/>
            <a:ext cx="1" cy="5465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42" name="Image 1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3969" y="4512044"/>
            <a:ext cx="817163" cy="384400"/>
          </a:xfrm>
          <a:prstGeom prst="rect">
            <a:avLst/>
          </a:prstGeom>
        </p:spPr>
      </p:pic>
      <p:grpSp>
        <p:nvGrpSpPr>
          <p:cNvPr id="50" name="Groupe 49"/>
          <p:cNvGrpSpPr/>
          <p:nvPr/>
        </p:nvGrpSpPr>
        <p:grpSpPr>
          <a:xfrm>
            <a:off x="7062668" y="5602271"/>
            <a:ext cx="420169" cy="338554"/>
            <a:chOff x="7062668" y="5564693"/>
            <a:chExt cx="420169" cy="338554"/>
          </a:xfrm>
        </p:grpSpPr>
        <p:sp>
          <p:nvSpPr>
            <p:cNvPr id="120" name="Rectangle 119"/>
            <p:cNvSpPr/>
            <p:nvPr/>
          </p:nvSpPr>
          <p:spPr>
            <a:xfrm>
              <a:off x="7062668" y="5624694"/>
              <a:ext cx="420169" cy="197379"/>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ZoneTexte 143"/>
            <p:cNvSpPr txBox="1"/>
            <p:nvPr/>
          </p:nvSpPr>
          <p:spPr>
            <a:xfrm>
              <a:off x="7121051" y="5564693"/>
              <a:ext cx="314510" cy="338554"/>
            </a:xfrm>
            <a:prstGeom prst="rect">
              <a:avLst/>
            </a:prstGeom>
            <a:noFill/>
          </p:spPr>
          <p:txBody>
            <a:bodyPr wrap="none" rtlCol="0">
              <a:spAutoFit/>
            </a:bodyPr>
            <a:lstStyle/>
            <a:p>
              <a:r>
                <a:rPr lang="fr-FR" sz="1600" b="1" dirty="0" smtClean="0"/>
                <a:t>H</a:t>
              </a:r>
              <a:endParaRPr lang="fr-FR" sz="1600" b="1" dirty="0"/>
            </a:p>
          </p:txBody>
        </p:sp>
      </p:grpSp>
      <p:sp>
        <p:nvSpPr>
          <p:cNvPr id="145" name="ZoneTexte 144"/>
          <p:cNvSpPr txBox="1"/>
          <p:nvPr/>
        </p:nvSpPr>
        <p:spPr>
          <a:xfrm>
            <a:off x="1182142" y="6277249"/>
            <a:ext cx="1638637" cy="307777"/>
          </a:xfrm>
          <a:prstGeom prst="rect">
            <a:avLst/>
          </a:prstGeom>
          <a:noFill/>
        </p:spPr>
        <p:txBody>
          <a:bodyPr wrap="square" rtlCol="0">
            <a:spAutoFit/>
          </a:bodyPr>
          <a:lstStyle/>
          <a:p>
            <a:pPr algn="ctr"/>
            <a:r>
              <a:rPr lang="fr-FR" sz="1400" dirty="0" smtClean="0"/>
              <a:t>signature</a:t>
            </a:r>
            <a:endParaRPr lang="fr-FR" sz="1400" baseline="-25000" dirty="0"/>
          </a:p>
        </p:txBody>
      </p:sp>
      <p:sp>
        <p:nvSpPr>
          <p:cNvPr id="146" name="Accolade ouvrante 145"/>
          <p:cNvSpPr/>
          <p:nvPr/>
        </p:nvSpPr>
        <p:spPr>
          <a:xfrm>
            <a:off x="9051048" y="2603921"/>
            <a:ext cx="170831" cy="3570744"/>
          </a:xfrm>
          <a:prstGeom prst="leftBrace">
            <a:avLst>
              <a:gd name="adj1" fmla="val 17398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47" name="ZoneTexte 146"/>
          <p:cNvSpPr txBox="1"/>
          <p:nvPr/>
        </p:nvSpPr>
        <p:spPr>
          <a:xfrm>
            <a:off x="9111494" y="2726950"/>
            <a:ext cx="2501326" cy="646331"/>
          </a:xfrm>
          <a:prstGeom prst="rect">
            <a:avLst/>
          </a:prstGeom>
          <a:noFill/>
        </p:spPr>
        <p:txBody>
          <a:bodyPr wrap="none" rtlCol="0">
            <a:spAutoFit/>
          </a:bodyPr>
          <a:lstStyle/>
          <a:p>
            <a:r>
              <a:rPr lang="fr-FR" dirty="0" smtClean="0">
                <a:solidFill>
                  <a:prstClr val="black"/>
                </a:solidFill>
              </a:rPr>
              <a:t>Vrai, </a:t>
            </a:r>
          </a:p>
          <a:p>
            <a:r>
              <a:rPr lang="fr-FR" dirty="0" smtClean="0">
                <a:solidFill>
                  <a:prstClr val="black"/>
                </a:solidFill>
              </a:rPr>
              <a:t>si </a:t>
            </a:r>
            <a:r>
              <a:rPr lang="fr-FR" dirty="0">
                <a:solidFill>
                  <a:prstClr val="black"/>
                </a:solidFill>
              </a:rPr>
              <a:t>S</a:t>
            </a:r>
            <a:r>
              <a:rPr lang="fr-FR" dirty="0" smtClean="0">
                <a:solidFill>
                  <a:prstClr val="black"/>
                </a:solidFill>
              </a:rPr>
              <a:t> est la signature de M</a:t>
            </a:r>
            <a:endParaRPr lang="fr-FR" dirty="0">
              <a:solidFill>
                <a:prstClr val="black"/>
              </a:solidFill>
            </a:endParaRPr>
          </a:p>
        </p:txBody>
      </p:sp>
      <p:sp>
        <p:nvSpPr>
          <p:cNvPr id="148" name="ZoneTexte 147"/>
          <p:cNvSpPr txBox="1"/>
          <p:nvPr/>
        </p:nvSpPr>
        <p:spPr>
          <a:xfrm>
            <a:off x="9085240" y="5310303"/>
            <a:ext cx="3039615" cy="646331"/>
          </a:xfrm>
          <a:prstGeom prst="rect">
            <a:avLst/>
          </a:prstGeom>
          <a:noFill/>
        </p:spPr>
        <p:txBody>
          <a:bodyPr wrap="none" rtlCol="0">
            <a:spAutoFit/>
          </a:bodyPr>
          <a:lstStyle/>
          <a:p>
            <a:r>
              <a:rPr lang="fr-FR" dirty="0" smtClean="0">
                <a:solidFill>
                  <a:prstClr val="black"/>
                </a:solidFill>
              </a:rPr>
              <a:t>Faux, </a:t>
            </a:r>
          </a:p>
          <a:p>
            <a:r>
              <a:rPr lang="fr-FR" dirty="0" smtClean="0">
                <a:solidFill>
                  <a:prstClr val="black"/>
                </a:solidFill>
              </a:rPr>
              <a:t>si S n’est pas la signature de M</a:t>
            </a:r>
            <a:endParaRPr lang="fr-FR" dirty="0">
              <a:solidFill>
                <a:prstClr val="black"/>
              </a:solidFill>
            </a:endParaRPr>
          </a:p>
        </p:txBody>
      </p:sp>
      <mc:AlternateContent xmlns:mc="http://schemas.openxmlformats.org/markup-compatibility/2006" xmlns:a14="http://schemas.microsoft.com/office/drawing/2010/main">
        <mc:Choice Requires="a14">
          <p:sp>
            <p:nvSpPr>
              <p:cNvPr id="3" name="Rectangle 2"/>
              <p:cNvSpPr/>
              <p:nvPr/>
            </p:nvSpPr>
            <p:spPr>
              <a:xfrm>
                <a:off x="3933412" y="5419137"/>
                <a:ext cx="349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𝑠</m:t>
                      </m:r>
                    </m:oMath>
                  </m:oMathPara>
                </a14:m>
                <a:endParaRPr lang="fr-FR" dirty="0"/>
              </a:p>
            </p:txBody>
          </p:sp>
        </mc:Choice>
        <mc:Fallback xmlns="">
          <p:sp>
            <p:nvSpPr>
              <p:cNvPr id="3" name="Rectangle 2"/>
              <p:cNvSpPr>
                <a:spLocks noRot="1" noChangeAspect="1" noMove="1" noResize="1" noEditPoints="1" noAdjustHandles="1" noChangeArrowheads="1" noChangeShapeType="1" noTextEdit="1"/>
              </p:cNvSpPr>
              <p:nvPr/>
            </p:nvSpPr>
            <p:spPr>
              <a:xfrm>
                <a:off x="3933412" y="5419137"/>
                <a:ext cx="349711" cy="369332"/>
              </a:xfrm>
              <a:prstGeom prst="rect">
                <a:avLst/>
              </a:prstGeom>
              <a:blipFill rotWithShape="0">
                <a:blip r:embed="rId13"/>
                <a:stretch>
                  <a:fillRect/>
                </a:stretch>
              </a:blipFill>
            </p:spPr>
            <p:txBody>
              <a:bodyPr/>
              <a:lstStyle/>
              <a:p>
                <a:r>
                  <a:rPr lang="fr-FR">
                    <a:noFill/>
                  </a:rPr>
                  <a:t> </a:t>
                </a:r>
              </a:p>
            </p:txBody>
          </p:sp>
        </mc:Fallback>
      </mc:AlternateContent>
      <p:cxnSp>
        <p:nvCxnSpPr>
          <p:cNvPr id="69" name="Connecteur droit avec flèche 68"/>
          <p:cNvCxnSpPr>
            <a:stCxn id="126" idx="3"/>
            <a:endCxn id="120" idx="1"/>
          </p:cNvCxnSpPr>
          <p:nvPr/>
        </p:nvCxnSpPr>
        <p:spPr>
          <a:xfrm>
            <a:off x="6106983" y="5760012"/>
            <a:ext cx="955685" cy="9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3" name="Accolade ouvrante 72"/>
          <p:cNvSpPr/>
          <p:nvPr/>
        </p:nvSpPr>
        <p:spPr>
          <a:xfrm rot="16200000">
            <a:off x="7225937" y="4563906"/>
            <a:ext cx="45719" cy="3506287"/>
          </a:xfrm>
          <a:prstGeom prst="leftBrace">
            <a:avLst>
              <a:gd name="adj1" fmla="val 100000"/>
              <a:gd name="adj2" fmla="val 2047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74" name="ZoneTexte 73"/>
          <p:cNvSpPr txBox="1"/>
          <p:nvPr/>
        </p:nvSpPr>
        <p:spPr>
          <a:xfrm>
            <a:off x="5537566" y="6430264"/>
            <a:ext cx="1638637" cy="307777"/>
          </a:xfrm>
          <a:prstGeom prst="rect">
            <a:avLst/>
          </a:prstGeom>
          <a:noFill/>
        </p:spPr>
        <p:txBody>
          <a:bodyPr wrap="square" rtlCol="0">
            <a:spAutoFit/>
          </a:bodyPr>
          <a:lstStyle/>
          <a:p>
            <a:pPr algn="ctr"/>
            <a:r>
              <a:rPr lang="fr-FR" sz="1400" dirty="0" smtClean="0"/>
              <a:t>Vérification</a:t>
            </a:r>
            <a:endParaRPr lang="fr-FR" sz="1400" baseline="-25000" dirty="0"/>
          </a:p>
        </p:txBody>
      </p:sp>
      <p:sp>
        <p:nvSpPr>
          <p:cNvPr id="77" name="Accolade ouvrante 76"/>
          <p:cNvSpPr/>
          <p:nvPr/>
        </p:nvSpPr>
        <p:spPr>
          <a:xfrm rot="16200000">
            <a:off x="1939654" y="5287193"/>
            <a:ext cx="45719" cy="1840034"/>
          </a:xfrm>
          <a:prstGeom prst="leftBrace">
            <a:avLst>
              <a:gd name="adj1" fmla="val 100000"/>
              <a:gd name="adj2" fmla="val 2047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77</a:t>
            </a:fld>
            <a:endParaRPr lang="fr-FR"/>
          </a:p>
        </p:txBody>
      </p:sp>
    </p:spTree>
    <p:extLst>
      <p:ext uri="{BB962C8B-B14F-4D97-AF65-F5344CB8AC3E}">
        <p14:creationId xmlns:p14="http://schemas.microsoft.com/office/powerpoint/2010/main" val="364622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par>
                                <p:cTn id="8" presetID="10" presetClass="entr" presetSubtype="0" fill="hold"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fade">
                                      <p:cBhvr>
                                        <p:cTn id="10" dur="500"/>
                                        <p:tgtEl>
                                          <p:spTgt spid="1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par>
                                <p:cTn id="16" presetID="10" presetClass="entr" presetSubtype="0" fill="hold"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fade">
                                      <p:cBhvr>
                                        <p:cTn id="24" dur="500"/>
                                        <p:tgtEl>
                                          <p:spTgt spid="62"/>
                                        </p:tgtEl>
                                      </p:cBhvr>
                                    </p:animEffect>
                                  </p:childTnLst>
                                </p:cTn>
                              </p:par>
                              <p:par>
                                <p:cTn id="25" presetID="10" presetClass="entr" presetSubtype="0" fill="hold" nodeType="with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fade">
                                      <p:cBhvr>
                                        <p:cTn id="27" dur="500"/>
                                        <p:tgtEl>
                                          <p:spTgt spid="1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fade">
                                      <p:cBhvr>
                                        <p:cTn id="32" dur="500"/>
                                        <p:tgtEl>
                                          <p:spTgt spid="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par>
                          <p:cTn id="42" fill="hold">
                            <p:stCondLst>
                              <p:cond delay="1000"/>
                            </p:stCondLst>
                            <p:childTnLst>
                              <p:par>
                                <p:cTn id="43" presetID="22" presetClass="entr" presetSubtype="1" fill="hold"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up)">
                                      <p:cBhvr>
                                        <p:cTn id="45" dur="500"/>
                                        <p:tgtEl>
                                          <p:spTgt spid="3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up)">
                                      <p:cBhvr>
                                        <p:cTn id="48" dur="500"/>
                                        <p:tgtEl>
                                          <p:spTgt spid="33"/>
                                        </p:tgtEl>
                                      </p:cBhvr>
                                    </p:animEffect>
                                  </p:childTnLst>
                                </p:cTn>
                              </p:par>
                            </p:childTnLst>
                          </p:cTn>
                        </p:par>
                        <p:par>
                          <p:cTn id="49" fill="hold">
                            <p:stCondLst>
                              <p:cond delay="1500"/>
                            </p:stCondLst>
                            <p:childTnLst>
                              <p:par>
                                <p:cTn id="50" presetID="22" presetClass="entr" presetSubtype="1" fill="hold" grpId="0" nodeType="afterEffect">
                                  <p:stCondLst>
                                    <p:cond delay="0"/>
                                  </p:stCondLst>
                                  <p:childTnLst>
                                    <p:set>
                                      <p:cBhvr>
                                        <p:cTn id="51" dur="1" fill="hold">
                                          <p:stCondLst>
                                            <p:cond delay="0"/>
                                          </p:stCondLst>
                                        </p:cTn>
                                        <p:tgtEl>
                                          <p:spTgt spid="130"/>
                                        </p:tgtEl>
                                        <p:attrNameLst>
                                          <p:attrName>style.visibility</p:attrName>
                                        </p:attrNameLst>
                                      </p:cBhvr>
                                      <p:to>
                                        <p:strVal val="visible"/>
                                      </p:to>
                                    </p:set>
                                    <p:animEffect transition="in" filter="wipe(up)">
                                      <p:cBhvr>
                                        <p:cTn id="52" dur="500"/>
                                        <p:tgtEl>
                                          <p:spTgt spid="1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up)">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fade">
                                      <p:cBhvr>
                                        <p:cTn id="62" dur="500"/>
                                        <p:tgtEl>
                                          <p:spTgt spid="6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fade">
                                      <p:cBhvr>
                                        <p:cTn id="65" dur="500"/>
                                        <p:tgtEl>
                                          <p:spTgt spid="7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45"/>
                                        </p:tgtEl>
                                        <p:attrNameLst>
                                          <p:attrName>style.visibility</p:attrName>
                                        </p:attrNameLst>
                                      </p:cBhvr>
                                      <p:to>
                                        <p:strVal val="visible"/>
                                      </p:to>
                                    </p:set>
                                    <p:animEffect transition="in" filter="fade">
                                      <p:cBhvr>
                                        <p:cTn id="68" dur="500"/>
                                        <p:tgtEl>
                                          <p:spTgt spid="14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wipe(up)">
                                      <p:cBhvr>
                                        <p:cTn id="73" dur="500"/>
                                        <p:tgtEl>
                                          <p:spTgt spid="10"/>
                                        </p:tgtEl>
                                      </p:cBhvr>
                                    </p:animEffect>
                                  </p:childTnLst>
                                </p:cTn>
                              </p:par>
                              <p:par>
                                <p:cTn id="74" presetID="22" presetClass="entr" presetSubtype="1" fill="hold" nodeType="withEffect">
                                  <p:stCondLst>
                                    <p:cond delay="0"/>
                                  </p:stCondLst>
                                  <p:childTnLst>
                                    <p:set>
                                      <p:cBhvr>
                                        <p:cTn id="75" dur="1" fill="hold">
                                          <p:stCondLst>
                                            <p:cond delay="0"/>
                                          </p:stCondLst>
                                        </p:cTn>
                                        <p:tgtEl>
                                          <p:spTgt spid="67"/>
                                        </p:tgtEl>
                                        <p:attrNameLst>
                                          <p:attrName>style.visibility</p:attrName>
                                        </p:attrNameLst>
                                      </p:cBhvr>
                                      <p:to>
                                        <p:strVal val="visible"/>
                                      </p:to>
                                    </p:set>
                                    <p:animEffect transition="in" filter="wipe(up)">
                                      <p:cBhvr>
                                        <p:cTn id="76" dur="500"/>
                                        <p:tgtEl>
                                          <p:spTgt spid="67"/>
                                        </p:tgtEl>
                                      </p:cBhvr>
                                    </p:animEffec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wipe(up)">
                                      <p:cBhvr>
                                        <p:cTn id="80" dur="500"/>
                                        <p:tgtEl>
                                          <p:spTgt spid="2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wipe(left)">
                                      <p:cBhvr>
                                        <p:cTn id="88" dur="500"/>
                                        <p:tgtEl>
                                          <p:spTgt spid="3"/>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26"/>
                                        </p:tgtEl>
                                        <p:attrNameLst>
                                          <p:attrName>style.visibility</p:attrName>
                                        </p:attrNameLst>
                                      </p:cBhvr>
                                      <p:to>
                                        <p:strVal val="visible"/>
                                      </p:to>
                                    </p:set>
                                    <p:animEffect transition="in" filter="fade">
                                      <p:cBhvr>
                                        <p:cTn id="93" dur="500"/>
                                        <p:tgtEl>
                                          <p:spTgt spid="12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73"/>
                                        </p:tgtEl>
                                        <p:attrNameLst>
                                          <p:attrName>style.visibility</p:attrName>
                                        </p:attrNameLst>
                                      </p:cBhvr>
                                      <p:to>
                                        <p:strVal val="visible"/>
                                      </p:to>
                                    </p:set>
                                    <p:animEffect transition="in" filter="fade">
                                      <p:cBhvr>
                                        <p:cTn id="96" dur="500"/>
                                        <p:tgtEl>
                                          <p:spTgt spid="7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4"/>
                                        </p:tgtEl>
                                        <p:attrNameLst>
                                          <p:attrName>style.visibility</p:attrName>
                                        </p:attrNameLst>
                                      </p:cBhvr>
                                      <p:to>
                                        <p:strVal val="visible"/>
                                      </p:to>
                                    </p:set>
                                    <p:animEffect transition="in" filter="fade">
                                      <p:cBhvr>
                                        <p:cTn id="99" dur="500"/>
                                        <p:tgtEl>
                                          <p:spTgt spid="74"/>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142"/>
                                        </p:tgtEl>
                                        <p:attrNameLst>
                                          <p:attrName>style.visibility</p:attrName>
                                        </p:attrNameLst>
                                      </p:cBhvr>
                                      <p:to>
                                        <p:strVal val="visible"/>
                                      </p:to>
                                    </p:set>
                                    <p:animEffect transition="in" filter="wipe(up)">
                                      <p:cBhvr>
                                        <p:cTn id="104" dur="500"/>
                                        <p:tgtEl>
                                          <p:spTgt spid="142"/>
                                        </p:tgtEl>
                                      </p:cBhvr>
                                    </p:animEffect>
                                  </p:childTnLst>
                                </p:cTn>
                              </p:par>
                              <p:par>
                                <p:cTn id="105" presetID="22" presetClass="entr" presetSubtype="1" fill="hold" nodeType="withEffect">
                                  <p:stCondLst>
                                    <p:cond delay="0"/>
                                  </p:stCondLst>
                                  <p:childTnLst>
                                    <p:set>
                                      <p:cBhvr>
                                        <p:cTn id="106" dur="1" fill="hold">
                                          <p:stCondLst>
                                            <p:cond delay="0"/>
                                          </p:stCondLst>
                                        </p:cTn>
                                        <p:tgtEl>
                                          <p:spTgt spid="137"/>
                                        </p:tgtEl>
                                        <p:attrNameLst>
                                          <p:attrName>style.visibility</p:attrName>
                                        </p:attrNameLst>
                                      </p:cBhvr>
                                      <p:to>
                                        <p:strVal val="visible"/>
                                      </p:to>
                                    </p:set>
                                    <p:animEffect transition="in" filter="wipe(up)">
                                      <p:cBhvr>
                                        <p:cTn id="107" dur="500"/>
                                        <p:tgtEl>
                                          <p:spTgt spid="137"/>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128"/>
                                        </p:tgtEl>
                                        <p:attrNameLst>
                                          <p:attrName>style.visibility</p:attrName>
                                        </p:attrNameLst>
                                      </p:cBhvr>
                                      <p:to>
                                        <p:strVal val="visible"/>
                                      </p:to>
                                    </p:set>
                                    <p:animEffect transition="in" filter="wipe(up)">
                                      <p:cBhvr>
                                        <p:cTn id="110" dur="500"/>
                                        <p:tgtEl>
                                          <p:spTgt spid="128"/>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9"/>
                                        </p:tgtEl>
                                        <p:attrNameLst>
                                          <p:attrName>style.visibility</p:attrName>
                                        </p:attrNameLst>
                                      </p:cBhvr>
                                      <p:to>
                                        <p:strVal val="visible"/>
                                      </p:to>
                                    </p:set>
                                    <p:animEffect transition="in" filter="wipe(left)">
                                      <p:cBhvr>
                                        <p:cTn id="115" dur="500"/>
                                        <p:tgtEl>
                                          <p:spTgt spid="69"/>
                                        </p:tgtEl>
                                      </p:cBhvr>
                                    </p:animEffec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wipe(left)">
                                      <p:cBhvr>
                                        <p:cTn id="119" dur="500"/>
                                        <p:tgtEl>
                                          <p:spTgt spid="50"/>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32"/>
                                        </p:tgtEl>
                                        <p:attrNameLst>
                                          <p:attrName>style.visibility</p:attrName>
                                        </p:attrNameLst>
                                      </p:cBhvr>
                                      <p:to>
                                        <p:strVal val="visible"/>
                                      </p:to>
                                    </p:set>
                                    <p:animEffect transition="in" filter="wipe(left)">
                                      <p:cBhvr>
                                        <p:cTn id="124" dur="500"/>
                                        <p:tgtEl>
                                          <p:spTgt spid="32"/>
                                        </p:tgtEl>
                                      </p:cBhvr>
                                    </p:animEffect>
                                  </p:childTnLst>
                                </p:cTn>
                              </p:par>
                            </p:childTnLst>
                          </p:cTn>
                        </p:par>
                        <p:par>
                          <p:cTn id="125" fill="hold">
                            <p:stCondLst>
                              <p:cond delay="500"/>
                            </p:stCondLst>
                            <p:childTnLst>
                              <p:par>
                                <p:cTn id="126" presetID="22" presetClass="entr" presetSubtype="8" fill="hold" nodeType="afterEffect">
                                  <p:stCondLst>
                                    <p:cond delay="0"/>
                                  </p:stCondLst>
                                  <p:childTnLst>
                                    <p:set>
                                      <p:cBhvr>
                                        <p:cTn id="127" dur="1" fill="hold">
                                          <p:stCondLst>
                                            <p:cond delay="0"/>
                                          </p:stCondLst>
                                        </p:cTn>
                                        <p:tgtEl>
                                          <p:spTgt spid="100"/>
                                        </p:tgtEl>
                                        <p:attrNameLst>
                                          <p:attrName>style.visibility</p:attrName>
                                        </p:attrNameLst>
                                      </p:cBhvr>
                                      <p:to>
                                        <p:strVal val="visible"/>
                                      </p:to>
                                    </p:set>
                                    <p:animEffect transition="in" filter="wipe(left)">
                                      <p:cBhvr>
                                        <p:cTn id="128" dur="500"/>
                                        <p:tgtEl>
                                          <p:spTgt spid="100"/>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1" fill="hold" nodeType="clickEffect">
                                  <p:stCondLst>
                                    <p:cond delay="0"/>
                                  </p:stCondLst>
                                  <p:childTnLst>
                                    <p:set>
                                      <p:cBhvr>
                                        <p:cTn id="132" dur="1" fill="hold">
                                          <p:stCondLst>
                                            <p:cond delay="0"/>
                                          </p:stCondLst>
                                        </p:cTn>
                                        <p:tgtEl>
                                          <p:spTgt spid="76"/>
                                        </p:tgtEl>
                                        <p:attrNameLst>
                                          <p:attrName>style.visibility</p:attrName>
                                        </p:attrNameLst>
                                      </p:cBhvr>
                                      <p:to>
                                        <p:strVal val="visible"/>
                                      </p:to>
                                    </p:set>
                                    <p:animEffect transition="in" filter="wipe(up)">
                                      <p:cBhvr>
                                        <p:cTn id="133" dur="500"/>
                                        <p:tgtEl>
                                          <p:spTgt spid="76"/>
                                        </p:tgtEl>
                                      </p:cBhvr>
                                    </p:animEffect>
                                  </p:childTnLst>
                                </p:cTn>
                              </p:par>
                              <p:par>
                                <p:cTn id="134" presetID="22" presetClass="entr" presetSubtype="1" fill="hold" nodeType="withEffect">
                                  <p:stCondLst>
                                    <p:cond delay="0"/>
                                  </p:stCondLst>
                                  <p:childTnLst>
                                    <p:set>
                                      <p:cBhvr>
                                        <p:cTn id="135" dur="1" fill="hold">
                                          <p:stCondLst>
                                            <p:cond delay="0"/>
                                          </p:stCondLst>
                                        </p:cTn>
                                        <p:tgtEl>
                                          <p:spTgt spid="75"/>
                                        </p:tgtEl>
                                        <p:attrNameLst>
                                          <p:attrName>style.visibility</p:attrName>
                                        </p:attrNameLst>
                                      </p:cBhvr>
                                      <p:to>
                                        <p:strVal val="visible"/>
                                      </p:to>
                                    </p:set>
                                    <p:animEffect transition="in" filter="wipe(up)">
                                      <p:cBhvr>
                                        <p:cTn id="136" dur="500"/>
                                        <p:tgtEl>
                                          <p:spTgt spid="75"/>
                                        </p:tgtEl>
                                      </p:cBhvr>
                                    </p:animEffect>
                                  </p:childTnLst>
                                </p:cTn>
                              </p:par>
                              <p:par>
                                <p:cTn id="137" presetID="22" presetClass="entr" presetSubtype="1" fill="hold" nodeType="withEffect">
                                  <p:stCondLst>
                                    <p:cond delay="0"/>
                                  </p:stCondLst>
                                  <p:childTnLst>
                                    <p:set>
                                      <p:cBhvr>
                                        <p:cTn id="138" dur="1" fill="hold">
                                          <p:stCondLst>
                                            <p:cond delay="0"/>
                                          </p:stCondLst>
                                        </p:cTn>
                                        <p:tgtEl>
                                          <p:spTgt spid="117"/>
                                        </p:tgtEl>
                                        <p:attrNameLst>
                                          <p:attrName>style.visibility</p:attrName>
                                        </p:attrNameLst>
                                      </p:cBhvr>
                                      <p:to>
                                        <p:strVal val="visible"/>
                                      </p:to>
                                    </p:set>
                                    <p:animEffect transition="in" filter="wipe(up)">
                                      <p:cBhvr>
                                        <p:cTn id="139" dur="500"/>
                                        <p:tgtEl>
                                          <p:spTgt spid="117"/>
                                        </p:tgtEl>
                                      </p:cBhvr>
                                    </p:animEffect>
                                  </p:childTnLst>
                                </p:cTn>
                              </p:par>
                              <p:par>
                                <p:cTn id="140" presetID="22" presetClass="entr" presetSubtype="1" fill="hold" nodeType="withEffect">
                                  <p:stCondLst>
                                    <p:cond delay="0"/>
                                  </p:stCondLst>
                                  <p:childTnLst>
                                    <p:set>
                                      <p:cBhvr>
                                        <p:cTn id="141" dur="1" fill="hold">
                                          <p:stCondLst>
                                            <p:cond delay="0"/>
                                          </p:stCondLst>
                                        </p:cTn>
                                        <p:tgtEl>
                                          <p:spTgt spid="56"/>
                                        </p:tgtEl>
                                        <p:attrNameLst>
                                          <p:attrName>style.visibility</p:attrName>
                                        </p:attrNameLst>
                                      </p:cBhvr>
                                      <p:to>
                                        <p:strVal val="visible"/>
                                      </p:to>
                                    </p:set>
                                    <p:animEffect transition="in" filter="wipe(up)">
                                      <p:cBhvr>
                                        <p:cTn id="142" dur="500"/>
                                        <p:tgtEl>
                                          <p:spTgt spid="56"/>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125"/>
                                        </p:tgtEl>
                                        <p:attrNameLst>
                                          <p:attrName>style.visibility</p:attrName>
                                        </p:attrNameLst>
                                      </p:cBhvr>
                                      <p:to>
                                        <p:strVal val="visible"/>
                                      </p:to>
                                    </p:set>
                                    <p:animEffect transition="in" filter="fade">
                                      <p:cBhvr>
                                        <p:cTn id="147" dur="500"/>
                                        <p:tgtEl>
                                          <p:spTgt spid="125"/>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127"/>
                                        </p:tgtEl>
                                        <p:attrNameLst>
                                          <p:attrName>style.visibility</p:attrName>
                                        </p:attrNameLst>
                                      </p:cBhvr>
                                      <p:to>
                                        <p:strVal val="visible"/>
                                      </p:to>
                                    </p:set>
                                    <p:animEffect transition="in" filter="wipe(left)">
                                      <p:cBhvr>
                                        <p:cTn id="152" dur="500"/>
                                        <p:tgtEl>
                                          <p:spTgt spid="127"/>
                                        </p:tgtEl>
                                      </p:cBhvr>
                                    </p:animEffect>
                                  </p:childTnLst>
                                </p:cTn>
                              </p:par>
                              <p:par>
                                <p:cTn id="153" presetID="22" presetClass="entr" presetSubtype="8" fill="hold" nodeType="withEffect">
                                  <p:stCondLst>
                                    <p:cond delay="0"/>
                                  </p:stCondLst>
                                  <p:childTnLst>
                                    <p:set>
                                      <p:cBhvr>
                                        <p:cTn id="154" dur="1" fill="hold">
                                          <p:stCondLst>
                                            <p:cond delay="0"/>
                                          </p:stCondLst>
                                        </p:cTn>
                                        <p:tgtEl>
                                          <p:spTgt spid="129"/>
                                        </p:tgtEl>
                                        <p:attrNameLst>
                                          <p:attrName>style.visibility</p:attrName>
                                        </p:attrNameLst>
                                      </p:cBhvr>
                                      <p:to>
                                        <p:strVal val="visible"/>
                                      </p:to>
                                    </p:set>
                                    <p:animEffect transition="in" filter="wipe(left)">
                                      <p:cBhvr>
                                        <p:cTn id="155" dur="500"/>
                                        <p:tgtEl>
                                          <p:spTgt spid="129"/>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146"/>
                                        </p:tgtEl>
                                        <p:attrNameLst>
                                          <p:attrName>style.visibility</p:attrName>
                                        </p:attrNameLst>
                                      </p:cBhvr>
                                      <p:to>
                                        <p:strVal val="visible"/>
                                      </p:to>
                                    </p:set>
                                    <p:animEffect transition="in" filter="fade">
                                      <p:cBhvr>
                                        <p:cTn id="160" dur="500"/>
                                        <p:tgtEl>
                                          <p:spTgt spid="146"/>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47"/>
                                        </p:tgtEl>
                                        <p:attrNameLst>
                                          <p:attrName>style.visibility</p:attrName>
                                        </p:attrNameLst>
                                      </p:cBhvr>
                                      <p:to>
                                        <p:strVal val="visible"/>
                                      </p:to>
                                    </p:set>
                                    <p:animEffect transition="in" filter="fade">
                                      <p:cBhvr>
                                        <p:cTn id="163" dur="500"/>
                                        <p:tgtEl>
                                          <p:spTgt spid="147"/>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48"/>
                                        </p:tgtEl>
                                        <p:attrNameLst>
                                          <p:attrName>style.visibility</p:attrName>
                                        </p:attrNameLst>
                                      </p:cBhvr>
                                      <p:to>
                                        <p:strVal val="visible"/>
                                      </p:to>
                                    </p:set>
                                    <p:animEffect transition="in" filter="fade">
                                      <p:cBhvr>
                                        <p:cTn id="166"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25" grpId="0" animBg="1"/>
      <p:bldP spid="64" grpId="0" animBg="1"/>
      <p:bldP spid="28" grpId="0"/>
      <p:bldP spid="126" grpId="0" animBg="1"/>
      <p:bldP spid="128" grpId="0"/>
      <p:bldP spid="130" grpId="0"/>
      <p:bldP spid="145" grpId="0"/>
      <p:bldP spid="146" grpId="0" animBg="1"/>
      <p:bldP spid="147" grpId="0"/>
      <p:bldP spid="148" grpId="0"/>
      <p:bldP spid="3" grpId="0"/>
      <p:bldP spid="73" grpId="0" animBg="1"/>
      <p:bldP spid="74" grpId="0"/>
      <p:bldP spid="7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Cryptographie asymétrique : authentification</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pPr marL="0" indent="0">
              <a:buNone/>
            </a:pPr>
            <a:r>
              <a:rPr lang="fr-FR" dirty="0"/>
              <a:t>Signature utilisant un cryptosystème à </a:t>
            </a:r>
            <a:r>
              <a:rPr lang="fr-FR" dirty="0" smtClean="0"/>
              <a:t>clé </a:t>
            </a:r>
            <a:r>
              <a:rPr lang="fr-FR" dirty="0"/>
              <a:t>publique :</a:t>
            </a:r>
          </a:p>
          <a:p>
            <a:r>
              <a:rPr lang="fr-FR" dirty="0"/>
              <a:t>Alice signe M en utilisant :</a:t>
            </a:r>
          </a:p>
          <a:p>
            <a:pPr lvl="1"/>
            <a:r>
              <a:rPr lang="fr-FR" dirty="0" err="1"/>
              <a:t>h</a:t>
            </a:r>
            <a:r>
              <a:rPr lang="fr-FR" baseline="-25000" dirty="0" err="1"/>
              <a:t>M</a:t>
            </a:r>
            <a:r>
              <a:rPr lang="fr-FR" dirty="0"/>
              <a:t> = H(M) le hachage de M</a:t>
            </a:r>
          </a:p>
          <a:p>
            <a:pPr lvl="1"/>
            <a:r>
              <a:rPr lang="fr-FR" dirty="0"/>
              <a:t>sa clé secrète </a:t>
            </a:r>
            <a:r>
              <a:rPr lang="fr-FR" dirty="0" err="1"/>
              <a:t>K</a:t>
            </a:r>
            <a:r>
              <a:rPr lang="fr-FR" baseline="-25000" dirty="0" err="1"/>
              <a:t>d</a:t>
            </a:r>
            <a:r>
              <a:rPr lang="fr-FR" dirty="0"/>
              <a:t> .</a:t>
            </a:r>
          </a:p>
          <a:p>
            <a:pPr lvl="1"/>
            <a:r>
              <a:rPr lang="fr-FR" dirty="0"/>
              <a:t>la fonction de </a:t>
            </a:r>
            <a:r>
              <a:rPr lang="fr-FR" dirty="0" smtClean="0"/>
              <a:t>chiffrement E.</a:t>
            </a:r>
            <a:endParaRPr lang="fr-FR" dirty="0"/>
          </a:p>
          <a:p>
            <a:pPr lvl="1"/>
            <a:r>
              <a:rPr lang="fr-FR" dirty="0"/>
              <a:t>Résultat : s(M) = </a:t>
            </a:r>
            <a:r>
              <a:rPr lang="fr-FR" dirty="0" err="1" smtClean="0"/>
              <a:t>E</a:t>
            </a:r>
            <a:r>
              <a:rPr lang="fr-FR" baseline="-25000" dirty="0" err="1" smtClean="0"/>
              <a:t>Kd</a:t>
            </a:r>
            <a:r>
              <a:rPr lang="fr-FR" dirty="0" smtClean="0"/>
              <a:t>(</a:t>
            </a:r>
            <a:r>
              <a:rPr lang="fr-FR" dirty="0" err="1" smtClean="0"/>
              <a:t>h</a:t>
            </a:r>
            <a:r>
              <a:rPr lang="fr-FR" baseline="-25000" dirty="0" err="1" smtClean="0"/>
              <a:t>M</a:t>
            </a:r>
            <a:r>
              <a:rPr lang="fr-FR" dirty="0" smtClean="0"/>
              <a:t> </a:t>
            </a:r>
            <a:r>
              <a:rPr lang="fr-FR" dirty="0"/>
              <a:t>)</a:t>
            </a:r>
          </a:p>
          <a:p>
            <a:r>
              <a:rPr lang="fr-FR" dirty="0"/>
              <a:t>Document signé : [</a:t>
            </a:r>
            <a:r>
              <a:rPr lang="fr-FR" dirty="0" err="1"/>
              <a:t>M,s</a:t>
            </a:r>
            <a:r>
              <a:rPr lang="fr-FR" dirty="0"/>
              <a:t>(M)]</a:t>
            </a:r>
          </a:p>
          <a:p>
            <a:r>
              <a:rPr lang="fr-FR" dirty="0"/>
              <a:t>Vérification de [</a:t>
            </a:r>
            <a:r>
              <a:rPr lang="fr-FR" dirty="0" err="1"/>
              <a:t>M,s</a:t>
            </a:r>
            <a:r>
              <a:rPr lang="fr-FR" dirty="0"/>
              <a:t>(M)] :</a:t>
            </a:r>
          </a:p>
          <a:p>
            <a:pPr lvl="1"/>
            <a:r>
              <a:rPr lang="fr-FR" dirty="0"/>
              <a:t>utilise la clé publique </a:t>
            </a:r>
            <a:r>
              <a:rPr lang="fr-FR" dirty="0" err="1"/>
              <a:t>K</a:t>
            </a:r>
            <a:r>
              <a:rPr lang="fr-FR" baseline="-25000" dirty="0" err="1"/>
              <a:t>e</a:t>
            </a:r>
            <a:r>
              <a:rPr lang="fr-FR" dirty="0"/>
              <a:t> d’Alice et la fonction de </a:t>
            </a:r>
            <a:r>
              <a:rPr lang="fr-FR" dirty="0" smtClean="0"/>
              <a:t>déchiffrement D </a:t>
            </a:r>
          </a:p>
          <a:p>
            <a:pPr lvl="1"/>
            <a:r>
              <a:rPr lang="fr-FR" dirty="0" err="1" smtClean="0"/>
              <a:t>D</a:t>
            </a:r>
            <a:r>
              <a:rPr lang="fr-FR" baseline="-25000" dirty="0" err="1" smtClean="0"/>
              <a:t>ke</a:t>
            </a:r>
            <a:r>
              <a:rPr lang="fr-FR" dirty="0" smtClean="0"/>
              <a:t>(s(M</a:t>
            </a:r>
            <a:r>
              <a:rPr lang="fr-FR" dirty="0"/>
              <a:t>)) = </a:t>
            </a:r>
            <a:r>
              <a:rPr lang="fr-FR" dirty="0" err="1"/>
              <a:t>h</a:t>
            </a:r>
            <a:r>
              <a:rPr lang="fr-FR" baseline="-25000" dirty="0" err="1"/>
              <a:t>M</a:t>
            </a:r>
            <a:r>
              <a:rPr lang="fr-FR" dirty="0"/>
              <a:t> =?</a:t>
            </a:r>
            <a:r>
              <a:rPr lang="fr-FR" dirty="0" smtClean="0"/>
              <a:t>H(M)</a:t>
            </a:r>
          </a:p>
          <a:p>
            <a:pPr lvl="1"/>
            <a:r>
              <a:rPr lang="fr-FR" dirty="0" smtClean="0"/>
              <a:t>Seule </a:t>
            </a:r>
            <a:r>
              <a:rPr lang="fr-FR" dirty="0"/>
              <a:t>Alice a pu générer s(M)</a:t>
            </a: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78</a:t>
            </a:fld>
            <a:endParaRPr lang="fr-FR"/>
          </a:p>
        </p:txBody>
      </p:sp>
    </p:spTree>
    <p:extLst>
      <p:ext uri="{BB962C8B-B14F-4D97-AF65-F5344CB8AC3E}">
        <p14:creationId xmlns:p14="http://schemas.microsoft.com/office/powerpoint/2010/main" val="9015283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lstStyle/>
          <a:p>
            <a:r>
              <a:rPr lang="fr-FR" dirty="0" smtClean="0"/>
              <a:t>Problème de gestion des clé publiques</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pPr lvl="1"/>
            <a:r>
              <a:rPr lang="fr-FR" dirty="0" smtClean="0"/>
              <a:t>Si Alice et Bob ne se connaissent pas, comment vont-ils faire pour se transmettre leur clés clé publique afin d’entamer leur échange ?</a:t>
            </a:r>
          </a:p>
          <a:p>
            <a:pPr lvl="1"/>
            <a:r>
              <a:rPr lang="fr-FR" dirty="0" smtClean="0"/>
              <a:t>Ils mettent leur clé publique sur leur site web.</a:t>
            </a:r>
            <a:endParaRPr lang="fr-FR" dirty="0"/>
          </a:p>
        </p:txBody>
      </p:sp>
      <p:grpSp>
        <p:nvGrpSpPr>
          <p:cNvPr id="4" name="Groupe 3"/>
          <p:cNvGrpSpPr/>
          <p:nvPr/>
        </p:nvGrpSpPr>
        <p:grpSpPr>
          <a:xfrm>
            <a:off x="838200" y="2196668"/>
            <a:ext cx="888043" cy="1224888"/>
            <a:chOff x="2276114" y="807500"/>
            <a:chExt cx="888043" cy="1224888"/>
          </a:xfrm>
        </p:grpSpPr>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114" y="807500"/>
              <a:ext cx="888043" cy="935928"/>
            </a:xfrm>
            <a:prstGeom prst="rect">
              <a:avLst/>
            </a:prstGeom>
          </p:spPr>
        </p:pic>
        <p:sp>
          <p:nvSpPr>
            <p:cNvPr id="6" name="ZoneTexte 5"/>
            <p:cNvSpPr txBox="1"/>
            <p:nvPr/>
          </p:nvSpPr>
          <p:spPr>
            <a:xfrm>
              <a:off x="2414306" y="1663056"/>
              <a:ext cx="636713" cy="369332"/>
            </a:xfrm>
            <a:prstGeom prst="rect">
              <a:avLst/>
            </a:prstGeom>
            <a:noFill/>
          </p:spPr>
          <p:txBody>
            <a:bodyPr wrap="none" rtlCol="0">
              <a:spAutoFit/>
            </a:bodyPr>
            <a:lstStyle/>
            <a:p>
              <a:r>
                <a:rPr lang="fr-FR" dirty="0" smtClean="0"/>
                <a:t>Alice</a:t>
              </a:r>
              <a:endParaRPr lang="fr-FR" dirty="0"/>
            </a:p>
          </p:txBody>
        </p:sp>
      </p:grpSp>
      <p:grpSp>
        <p:nvGrpSpPr>
          <p:cNvPr id="7" name="Groupe 6"/>
          <p:cNvGrpSpPr/>
          <p:nvPr/>
        </p:nvGrpSpPr>
        <p:grpSpPr>
          <a:xfrm>
            <a:off x="10687905" y="2152337"/>
            <a:ext cx="888043" cy="1232926"/>
            <a:chOff x="8416630" y="796875"/>
            <a:chExt cx="888043" cy="1232926"/>
          </a:xfrm>
        </p:grpSpPr>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6630" y="796875"/>
              <a:ext cx="888043" cy="940281"/>
            </a:xfrm>
            <a:prstGeom prst="rect">
              <a:avLst/>
            </a:prstGeom>
          </p:spPr>
        </p:pic>
        <p:sp>
          <p:nvSpPr>
            <p:cNvPr id="9" name="ZoneTexte 8"/>
            <p:cNvSpPr txBox="1"/>
            <p:nvPr/>
          </p:nvSpPr>
          <p:spPr>
            <a:xfrm>
              <a:off x="8615259" y="1660469"/>
              <a:ext cx="553357" cy="369332"/>
            </a:xfrm>
            <a:prstGeom prst="rect">
              <a:avLst/>
            </a:prstGeom>
            <a:noFill/>
          </p:spPr>
          <p:txBody>
            <a:bodyPr wrap="none" rtlCol="0">
              <a:spAutoFit/>
            </a:bodyPr>
            <a:lstStyle/>
            <a:p>
              <a:r>
                <a:rPr lang="fr-FR" dirty="0" smtClean="0"/>
                <a:t>Bob</a:t>
              </a:r>
              <a:endParaRPr lang="fr-FR" dirty="0"/>
            </a:p>
          </p:txBody>
        </p:sp>
      </p:grpSp>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8977" y="5380933"/>
            <a:ext cx="851763" cy="872951"/>
          </a:xfrm>
          <a:prstGeom prst="rect">
            <a:avLst/>
          </a:prstGeom>
        </p:spPr>
      </p:pic>
      <p:cxnSp>
        <p:nvCxnSpPr>
          <p:cNvPr id="12" name="Connecteur droit avec flèche 11"/>
          <p:cNvCxnSpPr>
            <a:stCxn id="5" idx="3"/>
            <a:endCxn id="35" idx="3"/>
          </p:cNvCxnSpPr>
          <p:nvPr/>
        </p:nvCxnSpPr>
        <p:spPr>
          <a:xfrm flipV="1">
            <a:off x="1726243" y="2655033"/>
            <a:ext cx="4106288" cy="95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eur en arc 14"/>
          <p:cNvCxnSpPr>
            <a:stCxn id="5" idx="3"/>
            <a:endCxn id="10" idx="1"/>
          </p:cNvCxnSpPr>
          <p:nvPr/>
        </p:nvCxnSpPr>
        <p:spPr>
          <a:xfrm>
            <a:off x="1726243" y="2664632"/>
            <a:ext cx="3712734" cy="3152777"/>
          </a:xfrm>
          <a:prstGeom prst="curvedConnector3">
            <a:avLst>
              <a:gd name="adj1" fmla="val 50000"/>
            </a:avLst>
          </a:prstGeom>
          <a:ln>
            <a:headEnd type="triangle"/>
            <a:tailEnd type="triangle"/>
          </a:ln>
        </p:spPr>
        <p:style>
          <a:lnRef idx="3">
            <a:schemeClr val="accent2"/>
          </a:lnRef>
          <a:fillRef idx="0">
            <a:schemeClr val="accent2"/>
          </a:fillRef>
          <a:effectRef idx="2">
            <a:schemeClr val="accent2"/>
          </a:effectRef>
          <a:fontRef idx="minor">
            <a:schemeClr val="tx1"/>
          </a:fontRef>
        </p:style>
      </p:cxnSp>
      <p:pic>
        <p:nvPicPr>
          <p:cNvPr id="17" name="Imag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 y="1759112"/>
            <a:ext cx="817163" cy="384400"/>
          </a:xfrm>
          <a:prstGeom prst="rect">
            <a:avLst/>
          </a:prstGeom>
        </p:spPr>
      </p:pic>
      <p:pic>
        <p:nvPicPr>
          <p:cNvPr id="18" name="Imag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77246" y="2238450"/>
            <a:ext cx="817163" cy="384400"/>
          </a:xfrm>
          <a:prstGeom prst="rect">
            <a:avLst/>
          </a:prstGeom>
        </p:spPr>
      </p:pic>
      <p:cxnSp>
        <p:nvCxnSpPr>
          <p:cNvPr id="20" name="Connecteur droit avec flèche 19"/>
          <p:cNvCxnSpPr>
            <a:stCxn id="10" idx="0"/>
            <a:endCxn id="35" idx="4"/>
          </p:cNvCxnSpPr>
          <p:nvPr/>
        </p:nvCxnSpPr>
        <p:spPr>
          <a:xfrm flipV="1">
            <a:off x="5864859" y="2668424"/>
            <a:ext cx="1" cy="271250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23" name="Imag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97083" y="6304759"/>
            <a:ext cx="882470" cy="415121"/>
          </a:xfrm>
          <a:prstGeom prst="rect">
            <a:avLst/>
          </a:prstGeom>
        </p:spPr>
      </p:pic>
      <p:pic>
        <p:nvPicPr>
          <p:cNvPr id="24" name="Imag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14613" y="6304759"/>
            <a:ext cx="882470" cy="415121"/>
          </a:xfrm>
          <a:prstGeom prst="rect">
            <a:avLst/>
          </a:prstGeom>
        </p:spPr>
      </p:pic>
      <p:pic>
        <p:nvPicPr>
          <p:cNvPr id="25" name="Imag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2210366"/>
            <a:ext cx="817163" cy="384400"/>
          </a:xfrm>
          <a:prstGeom prst="rect">
            <a:avLst/>
          </a:prstGeom>
        </p:spPr>
      </p:pic>
      <p:cxnSp>
        <p:nvCxnSpPr>
          <p:cNvPr id="26" name="Connecteur en arc 25"/>
          <p:cNvCxnSpPr>
            <a:stCxn id="10" idx="3"/>
            <a:endCxn id="8" idx="1"/>
          </p:cNvCxnSpPr>
          <p:nvPr/>
        </p:nvCxnSpPr>
        <p:spPr>
          <a:xfrm flipV="1">
            <a:off x="6290740" y="2622478"/>
            <a:ext cx="4397165" cy="3194931"/>
          </a:xfrm>
          <a:prstGeom prst="curvedConnector3">
            <a:avLst>
              <a:gd name="adj1" fmla="val 50000"/>
            </a:avLst>
          </a:prstGeom>
          <a:ln>
            <a:headEnd type="triangle"/>
            <a:tailEnd type="triangle"/>
          </a:ln>
        </p:spPr>
        <p:style>
          <a:lnRef idx="3">
            <a:schemeClr val="accent2"/>
          </a:lnRef>
          <a:fillRef idx="0">
            <a:schemeClr val="accent2"/>
          </a:fillRef>
          <a:effectRef idx="2">
            <a:schemeClr val="accent2"/>
          </a:effectRef>
          <a:fontRef idx="minor">
            <a:schemeClr val="tx1"/>
          </a:fontRef>
        </p:style>
      </p:cxnSp>
      <p:pic>
        <p:nvPicPr>
          <p:cNvPr id="30" name="Image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62181" y="3045594"/>
            <a:ext cx="882470" cy="415121"/>
          </a:xfrm>
          <a:prstGeom prst="rect">
            <a:avLst/>
          </a:prstGeom>
        </p:spPr>
      </p:pic>
      <p:pic>
        <p:nvPicPr>
          <p:cNvPr id="31" name="Imag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188403" y="1800465"/>
            <a:ext cx="882470" cy="415121"/>
          </a:xfrm>
          <a:prstGeom prst="rect">
            <a:avLst/>
          </a:prstGeom>
        </p:spPr>
      </p:pic>
      <p:grpSp>
        <p:nvGrpSpPr>
          <p:cNvPr id="36" name="Groupe 35"/>
          <p:cNvGrpSpPr/>
          <p:nvPr/>
        </p:nvGrpSpPr>
        <p:grpSpPr>
          <a:xfrm>
            <a:off x="5512145" y="2210366"/>
            <a:ext cx="706104" cy="815931"/>
            <a:chOff x="5512145" y="2210366"/>
            <a:chExt cx="706104" cy="815931"/>
          </a:xfrm>
        </p:grpSpPr>
        <p:sp>
          <p:nvSpPr>
            <p:cNvPr id="13" name="Multiplier 12"/>
            <p:cNvSpPr/>
            <p:nvPr/>
          </p:nvSpPr>
          <p:spPr>
            <a:xfrm>
              <a:off x="5512145" y="2210366"/>
              <a:ext cx="706104" cy="815931"/>
            </a:xfrm>
            <a:prstGeom prst="mathMultiply">
              <a:avLst>
                <a:gd name="adj1" fmla="val 7554"/>
              </a:avLst>
            </a:prstGeom>
            <a:solidFill>
              <a:srgbClr val="FF0000"/>
            </a:solidFill>
            <a:ln>
              <a:solidFill>
                <a:srgbClr val="B90F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5819140" y="2576985"/>
              <a:ext cx="91439" cy="91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4" name="Groupe 13"/>
          <p:cNvGrpSpPr/>
          <p:nvPr/>
        </p:nvGrpSpPr>
        <p:grpSpPr>
          <a:xfrm>
            <a:off x="8811481" y="4024678"/>
            <a:ext cx="1286774" cy="992193"/>
            <a:chOff x="8718391" y="4310325"/>
            <a:chExt cx="1286774" cy="992193"/>
          </a:xfrm>
        </p:grpSpPr>
        <p:grpSp>
          <p:nvGrpSpPr>
            <p:cNvPr id="51" name="Groupe 50"/>
            <p:cNvGrpSpPr/>
            <p:nvPr/>
          </p:nvGrpSpPr>
          <p:grpSpPr>
            <a:xfrm>
              <a:off x="8718391" y="4460158"/>
              <a:ext cx="652520" cy="842360"/>
              <a:chOff x="2367737" y="1950184"/>
              <a:chExt cx="652520" cy="842360"/>
            </a:xfrm>
          </p:grpSpPr>
          <p:grpSp>
            <p:nvGrpSpPr>
              <p:cNvPr id="52" name="Groupe 51"/>
              <p:cNvGrpSpPr/>
              <p:nvPr/>
            </p:nvGrpSpPr>
            <p:grpSpPr>
              <a:xfrm>
                <a:off x="2367737" y="1950184"/>
                <a:ext cx="652520" cy="842360"/>
                <a:chOff x="3675204" y="1307002"/>
                <a:chExt cx="1440492" cy="1859581"/>
              </a:xfrm>
            </p:grpSpPr>
            <p:grpSp>
              <p:nvGrpSpPr>
                <p:cNvPr id="54" name="Groupe 53"/>
                <p:cNvGrpSpPr/>
                <p:nvPr/>
              </p:nvGrpSpPr>
              <p:grpSpPr>
                <a:xfrm>
                  <a:off x="3675204" y="1307002"/>
                  <a:ext cx="1440492" cy="1859581"/>
                  <a:chOff x="2542785" y="4103896"/>
                  <a:chExt cx="1497867" cy="1933649"/>
                </a:xfrm>
              </p:grpSpPr>
              <p:sp>
                <p:nvSpPr>
                  <p:cNvPr id="59" name="Rogner et arrondir un rectangle à un seul coin 58"/>
                  <p:cNvSpPr/>
                  <p:nvPr/>
                </p:nvSpPr>
                <p:spPr>
                  <a:xfrm>
                    <a:off x="2542785" y="4103896"/>
                    <a:ext cx="1497867" cy="1933649"/>
                  </a:xfrm>
                  <a:prstGeom prst="snipRoundRect">
                    <a:avLst>
                      <a:gd name="adj1" fmla="val 0"/>
                      <a:gd name="adj2" fmla="val 3905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0" name="Triangle isocèle 59"/>
                  <p:cNvSpPr/>
                  <p:nvPr/>
                </p:nvSpPr>
                <p:spPr>
                  <a:xfrm rot="13500581">
                    <a:off x="3209373" y="4341055"/>
                    <a:ext cx="778113" cy="421929"/>
                  </a:xfrm>
                  <a:prstGeom prst="triangle">
                    <a:avLst>
                      <a:gd name="adj" fmla="val 51274"/>
                    </a:avLst>
                  </a:prstGeom>
                  <a:solidFill>
                    <a:schemeClr val="bg1">
                      <a:lumMod val="95000"/>
                    </a:schemeClr>
                  </a:solidFill>
                  <a:ln>
                    <a:solidFill>
                      <a:schemeClr val="tx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55" name="Connecteur droit 54"/>
                <p:cNvCxnSpPr/>
                <p:nvPr/>
              </p:nvCxnSpPr>
              <p:spPr>
                <a:xfrm>
                  <a:off x="3791427" y="1743142"/>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56" name="Connecteur droit 55"/>
                <p:cNvCxnSpPr/>
                <p:nvPr/>
              </p:nvCxnSpPr>
              <p:spPr>
                <a:xfrm>
                  <a:off x="3800786" y="1935451"/>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57" name="Connecteur droit 56"/>
                <p:cNvCxnSpPr/>
                <p:nvPr/>
              </p:nvCxnSpPr>
              <p:spPr>
                <a:xfrm>
                  <a:off x="3794524" y="2730853"/>
                  <a:ext cx="1087258" cy="0"/>
                </a:xfrm>
                <a:prstGeom prst="line">
                  <a:avLst/>
                </a:prstGeom>
              </p:spPr>
              <p:style>
                <a:lnRef idx="1">
                  <a:schemeClr val="dk1"/>
                </a:lnRef>
                <a:fillRef idx="0">
                  <a:schemeClr val="dk1"/>
                </a:fillRef>
                <a:effectRef idx="0">
                  <a:schemeClr val="dk1"/>
                </a:effectRef>
                <a:fontRef idx="minor">
                  <a:schemeClr val="tx1"/>
                </a:fontRef>
              </p:style>
            </p:cxnSp>
            <p:cxnSp>
              <p:nvCxnSpPr>
                <p:cNvPr id="58" name="Connecteur droit 57"/>
                <p:cNvCxnSpPr/>
                <p:nvPr/>
              </p:nvCxnSpPr>
              <p:spPr>
                <a:xfrm>
                  <a:off x="3784086" y="2920831"/>
                  <a:ext cx="1087258" cy="0"/>
                </a:xfrm>
                <a:prstGeom prst="line">
                  <a:avLst/>
                </a:prstGeom>
              </p:spPr>
              <p:style>
                <a:lnRef idx="1">
                  <a:schemeClr val="dk1"/>
                </a:lnRef>
                <a:fillRef idx="0">
                  <a:schemeClr val="dk1"/>
                </a:fillRef>
                <a:effectRef idx="0">
                  <a:schemeClr val="dk1"/>
                </a:effectRef>
                <a:fontRef idx="minor">
                  <a:schemeClr val="tx1"/>
                </a:fontRef>
              </p:style>
            </p:cxnSp>
          </p:grpSp>
          <p:sp>
            <p:nvSpPr>
              <p:cNvPr id="53" name="ZoneTexte 52"/>
              <p:cNvSpPr txBox="1"/>
              <p:nvPr/>
            </p:nvSpPr>
            <p:spPr>
              <a:xfrm>
                <a:off x="2458771" y="2222776"/>
                <a:ext cx="409086" cy="400110"/>
              </a:xfrm>
              <a:prstGeom prst="rect">
                <a:avLst/>
              </a:prstGeom>
              <a:noFill/>
            </p:spPr>
            <p:txBody>
              <a:bodyPr wrap="none" rtlCol="0">
                <a:spAutoFit/>
              </a:bodyPr>
              <a:lstStyle/>
              <a:p>
                <a:r>
                  <a:rPr lang="fr-FR" sz="2000" b="1" dirty="0" smtClean="0"/>
                  <a:t>M</a:t>
                </a:r>
                <a:endParaRPr lang="fr-FR" sz="2000" b="1" dirty="0"/>
              </a:p>
            </p:txBody>
          </p:sp>
        </p:grpSp>
        <p:pic>
          <p:nvPicPr>
            <p:cNvPr id="61" name="Image 6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22695" y="4310325"/>
              <a:ext cx="882470" cy="415121"/>
            </a:xfrm>
            <a:prstGeom prst="rect">
              <a:avLst/>
            </a:prstGeom>
          </p:spPr>
        </p:pic>
      </p:grpSp>
      <p:cxnSp>
        <p:nvCxnSpPr>
          <p:cNvPr id="63" name="Connecteur droit avec flèche 62"/>
          <p:cNvCxnSpPr>
            <a:stCxn id="8" idx="1"/>
            <a:endCxn id="35" idx="6"/>
          </p:cNvCxnSpPr>
          <p:nvPr/>
        </p:nvCxnSpPr>
        <p:spPr>
          <a:xfrm flipH="1">
            <a:off x="5910579" y="2622478"/>
            <a:ext cx="4777326" cy="2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ZoneTexte 10"/>
          <p:cNvSpPr txBox="1"/>
          <p:nvPr/>
        </p:nvSpPr>
        <p:spPr>
          <a:xfrm>
            <a:off x="10718089" y="1202109"/>
            <a:ext cx="1565365" cy="646331"/>
          </a:xfrm>
          <a:prstGeom prst="rect">
            <a:avLst/>
          </a:prstGeom>
          <a:noFill/>
        </p:spPr>
        <p:txBody>
          <a:bodyPr wrap="none" rtlCol="0">
            <a:spAutoFit/>
          </a:bodyPr>
          <a:lstStyle/>
          <a:p>
            <a:r>
              <a:rPr lang="fr-FR" dirty="0" smtClean="0"/>
              <a:t>Pour bob c’est </a:t>
            </a:r>
          </a:p>
          <a:p>
            <a:r>
              <a:rPr lang="fr-FR" dirty="0" smtClean="0"/>
              <a:t>la clé de Alice</a:t>
            </a:r>
            <a:endParaRPr lang="fr-FR" dirty="0"/>
          </a:p>
        </p:txBody>
      </p:sp>
      <p:pic>
        <p:nvPicPr>
          <p:cNvPr id="40" name="Imag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06068" y="5890838"/>
            <a:ext cx="817163" cy="384400"/>
          </a:xfrm>
          <a:prstGeom prst="rect">
            <a:avLst/>
          </a:prstGeom>
        </p:spPr>
      </p:pic>
      <p:grpSp>
        <p:nvGrpSpPr>
          <p:cNvPr id="42" name="Groupe 41"/>
          <p:cNvGrpSpPr/>
          <p:nvPr/>
        </p:nvGrpSpPr>
        <p:grpSpPr>
          <a:xfrm>
            <a:off x="6172447" y="4718894"/>
            <a:ext cx="652520" cy="842360"/>
            <a:chOff x="2367737" y="1950184"/>
            <a:chExt cx="652520" cy="842360"/>
          </a:xfrm>
        </p:grpSpPr>
        <p:grpSp>
          <p:nvGrpSpPr>
            <p:cNvPr id="44" name="Groupe 43"/>
            <p:cNvGrpSpPr/>
            <p:nvPr/>
          </p:nvGrpSpPr>
          <p:grpSpPr>
            <a:xfrm>
              <a:off x="2367737" y="1950184"/>
              <a:ext cx="652520" cy="842360"/>
              <a:chOff x="3675204" y="1307002"/>
              <a:chExt cx="1440492" cy="1859581"/>
            </a:xfrm>
          </p:grpSpPr>
          <p:grpSp>
            <p:nvGrpSpPr>
              <p:cNvPr id="46" name="Groupe 45"/>
              <p:cNvGrpSpPr/>
              <p:nvPr/>
            </p:nvGrpSpPr>
            <p:grpSpPr>
              <a:xfrm>
                <a:off x="3675204" y="1307002"/>
                <a:ext cx="1440492" cy="1859581"/>
                <a:chOff x="2542785" y="4103896"/>
                <a:chExt cx="1497867" cy="1933649"/>
              </a:xfrm>
            </p:grpSpPr>
            <p:sp>
              <p:nvSpPr>
                <p:cNvPr id="62" name="Rogner et arrondir un rectangle à un seul coin 61"/>
                <p:cNvSpPr/>
                <p:nvPr/>
              </p:nvSpPr>
              <p:spPr>
                <a:xfrm>
                  <a:off x="2542785" y="4103896"/>
                  <a:ext cx="1497867" cy="1933649"/>
                </a:xfrm>
                <a:prstGeom prst="snipRoundRect">
                  <a:avLst>
                    <a:gd name="adj1" fmla="val 0"/>
                    <a:gd name="adj2" fmla="val 3905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 name="Triangle isocèle 63"/>
                <p:cNvSpPr/>
                <p:nvPr/>
              </p:nvSpPr>
              <p:spPr>
                <a:xfrm rot="13500581">
                  <a:off x="3209373" y="4341055"/>
                  <a:ext cx="778113" cy="421929"/>
                </a:xfrm>
                <a:prstGeom prst="triangle">
                  <a:avLst>
                    <a:gd name="adj" fmla="val 51274"/>
                  </a:avLst>
                </a:prstGeom>
                <a:solidFill>
                  <a:schemeClr val="bg1">
                    <a:lumMod val="95000"/>
                  </a:schemeClr>
                </a:solidFill>
                <a:ln>
                  <a:solidFill>
                    <a:schemeClr val="tx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7" name="Connecteur droit 46"/>
              <p:cNvCxnSpPr/>
              <p:nvPr/>
            </p:nvCxnSpPr>
            <p:spPr>
              <a:xfrm>
                <a:off x="3791427" y="1743142"/>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48" name="Connecteur droit 47"/>
              <p:cNvCxnSpPr/>
              <p:nvPr/>
            </p:nvCxnSpPr>
            <p:spPr>
              <a:xfrm>
                <a:off x="3800786" y="1935451"/>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49" name="Connecteur droit 48"/>
              <p:cNvCxnSpPr/>
              <p:nvPr/>
            </p:nvCxnSpPr>
            <p:spPr>
              <a:xfrm>
                <a:off x="3794524" y="2730853"/>
                <a:ext cx="1087258" cy="0"/>
              </a:xfrm>
              <a:prstGeom prst="line">
                <a:avLst/>
              </a:prstGeom>
            </p:spPr>
            <p:style>
              <a:lnRef idx="1">
                <a:schemeClr val="dk1"/>
              </a:lnRef>
              <a:fillRef idx="0">
                <a:schemeClr val="dk1"/>
              </a:fillRef>
              <a:effectRef idx="0">
                <a:schemeClr val="dk1"/>
              </a:effectRef>
              <a:fontRef idx="minor">
                <a:schemeClr val="tx1"/>
              </a:fontRef>
            </p:style>
          </p:cxnSp>
          <p:cxnSp>
            <p:nvCxnSpPr>
              <p:cNvPr id="50" name="Connecteur droit 49"/>
              <p:cNvCxnSpPr/>
              <p:nvPr/>
            </p:nvCxnSpPr>
            <p:spPr>
              <a:xfrm>
                <a:off x="3784086" y="2920831"/>
                <a:ext cx="1087258" cy="0"/>
              </a:xfrm>
              <a:prstGeom prst="line">
                <a:avLst/>
              </a:prstGeom>
            </p:spPr>
            <p:style>
              <a:lnRef idx="1">
                <a:schemeClr val="dk1"/>
              </a:lnRef>
              <a:fillRef idx="0">
                <a:schemeClr val="dk1"/>
              </a:fillRef>
              <a:effectRef idx="0">
                <a:schemeClr val="dk1"/>
              </a:effectRef>
              <a:fontRef idx="minor">
                <a:schemeClr val="tx1"/>
              </a:fontRef>
            </p:style>
          </p:cxnSp>
        </p:grpSp>
        <p:sp>
          <p:nvSpPr>
            <p:cNvPr id="45" name="ZoneTexte 44"/>
            <p:cNvSpPr txBox="1"/>
            <p:nvPr/>
          </p:nvSpPr>
          <p:spPr>
            <a:xfrm>
              <a:off x="2458771" y="2222776"/>
              <a:ext cx="409086" cy="400110"/>
            </a:xfrm>
            <a:prstGeom prst="rect">
              <a:avLst/>
            </a:prstGeom>
            <a:noFill/>
          </p:spPr>
          <p:txBody>
            <a:bodyPr wrap="none" rtlCol="0">
              <a:spAutoFit/>
            </a:bodyPr>
            <a:lstStyle/>
            <a:p>
              <a:r>
                <a:rPr lang="fr-FR" sz="2000" b="1" dirty="0" smtClean="0"/>
                <a:t>M</a:t>
              </a:r>
              <a:endParaRPr lang="fr-FR" sz="2000" b="1" dirty="0"/>
            </a:p>
          </p:txBody>
        </p:sp>
      </p:grpSp>
      <p:grpSp>
        <p:nvGrpSpPr>
          <p:cNvPr id="16" name="Groupe 15"/>
          <p:cNvGrpSpPr/>
          <p:nvPr/>
        </p:nvGrpSpPr>
        <p:grpSpPr>
          <a:xfrm>
            <a:off x="2282552" y="3936621"/>
            <a:ext cx="1194694" cy="968928"/>
            <a:chOff x="4261003" y="4264285"/>
            <a:chExt cx="1194694" cy="968928"/>
          </a:xfrm>
        </p:grpSpPr>
        <p:grpSp>
          <p:nvGrpSpPr>
            <p:cNvPr id="66" name="Groupe 65"/>
            <p:cNvGrpSpPr/>
            <p:nvPr/>
          </p:nvGrpSpPr>
          <p:grpSpPr>
            <a:xfrm>
              <a:off x="4261003" y="4390853"/>
              <a:ext cx="652520" cy="842360"/>
              <a:chOff x="2367737" y="1950184"/>
              <a:chExt cx="652520" cy="842360"/>
            </a:xfrm>
          </p:grpSpPr>
          <p:grpSp>
            <p:nvGrpSpPr>
              <p:cNvPr id="68" name="Groupe 67"/>
              <p:cNvGrpSpPr/>
              <p:nvPr/>
            </p:nvGrpSpPr>
            <p:grpSpPr>
              <a:xfrm>
                <a:off x="2367737" y="1950184"/>
                <a:ext cx="652520" cy="842360"/>
                <a:chOff x="3675204" y="1307002"/>
                <a:chExt cx="1440492" cy="1859581"/>
              </a:xfrm>
            </p:grpSpPr>
            <p:grpSp>
              <p:nvGrpSpPr>
                <p:cNvPr id="70" name="Groupe 69"/>
                <p:cNvGrpSpPr/>
                <p:nvPr/>
              </p:nvGrpSpPr>
              <p:grpSpPr>
                <a:xfrm>
                  <a:off x="3675204" y="1307002"/>
                  <a:ext cx="1440492" cy="1859581"/>
                  <a:chOff x="2542785" y="4103896"/>
                  <a:chExt cx="1497867" cy="1933649"/>
                </a:xfrm>
              </p:grpSpPr>
              <p:sp>
                <p:nvSpPr>
                  <p:cNvPr id="75" name="Rogner et arrondir un rectangle à un seul coin 74"/>
                  <p:cNvSpPr/>
                  <p:nvPr/>
                </p:nvSpPr>
                <p:spPr>
                  <a:xfrm>
                    <a:off x="2542785" y="4103896"/>
                    <a:ext cx="1497867" cy="1933649"/>
                  </a:xfrm>
                  <a:prstGeom prst="snipRoundRect">
                    <a:avLst>
                      <a:gd name="adj1" fmla="val 0"/>
                      <a:gd name="adj2" fmla="val 3905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6" name="Triangle isocèle 75"/>
                  <p:cNvSpPr/>
                  <p:nvPr/>
                </p:nvSpPr>
                <p:spPr>
                  <a:xfrm rot="13500581">
                    <a:off x="3209373" y="4341055"/>
                    <a:ext cx="778113" cy="421929"/>
                  </a:xfrm>
                  <a:prstGeom prst="triangle">
                    <a:avLst>
                      <a:gd name="adj" fmla="val 51274"/>
                    </a:avLst>
                  </a:prstGeom>
                  <a:solidFill>
                    <a:schemeClr val="bg1">
                      <a:lumMod val="95000"/>
                    </a:schemeClr>
                  </a:solidFill>
                  <a:ln>
                    <a:solidFill>
                      <a:schemeClr val="tx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71" name="Connecteur droit 70"/>
                <p:cNvCxnSpPr/>
                <p:nvPr/>
              </p:nvCxnSpPr>
              <p:spPr>
                <a:xfrm>
                  <a:off x="3791427" y="1743142"/>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72" name="Connecteur droit 71"/>
                <p:cNvCxnSpPr/>
                <p:nvPr/>
              </p:nvCxnSpPr>
              <p:spPr>
                <a:xfrm>
                  <a:off x="3800786" y="1935451"/>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73" name="Connecteur droit 72"/>
                <p:cNvCxnSpPr/>
                <p:nvPr/>
              </p:nvCxnSpPr>
              <p:spPr>
                <a:xfrm>
                  <a:off x="3794524" y="2730853"/>
                  <a:ext cx="1087258" cy="0"/>
                </a:xfrm>
                <a:prstGeom prst="line">
                  <a:avLst/>
                </a:prstGeom>
              </p:spPr>
              <p:style>
                <a:lnRef idx="1">
                  <a:schemeClr val="dk1"/>
                </a:lnRef>
                <a:fillRef idx="0">
                  <a:schemeClr val="dk1"/>
                </a:fillRef>
                <a:effectRef idx="0">
                  <a:schemeClr val="dk1"/>
                </a:effectRef>
                <a:fontRef idx="minor">
                  <a:schemeClr val="tx1"/>
                </a:fontRef>
              </p:style>
            </p:cxnSp>
            <p:cxnSp>
              <p:nvCxnSpPr>
                <p:cNvPr id="74" name="Connecteur droit 73"/>
                <p:cNvCxnSpPr/>
                <p:nvPr/>
              </p:nvCxnSpPr>
              <p:spPr>
                <a:xfrm>
                  <a:off x="3784086" y="2920831"/>
                  <a:ext cx="1087258" cy="0"/>
                </a:xfrm>
                <a:prstGeom prst="line">
                  <a:avLst/>
                </a:prstGeom>
              </p:spPr>
              <p:style>
                <a:lnRef idx="1">
                  <a:schemeClr val="dk1"/>
                </a:lnRef>
                <a:fillRef idx="0">
                  <a:schemeClr val="dk1"/>
                </a:fillRef>
                <a:effectRef idx="0">
                  <a:schemeClr val="dk1"/>
                </a:effectRef>
                <a:fontRef idx="minor">
                  <a:schemeClr val="tx1"/>
                </a:fontRef>
              </p:style>
            </p:cxnSp>
          </p:grpSp>
          <p:sp>
            <p:nvSpPr>
              <p:cNvPr id="69" name="ZoneTexte 68"/>
              <p:cNvSpPr txBox="1"/>
              <p:nvPr/>
            </p:nvSpPr>
            <p:spPr>
              <a:xfrm>
                <a:off x="2458771" y="2222776"/>
                <a:ext cx="409086" cy="400110"/>
              </a:xfrm>
              <a:prstGeom prst="rect">
                <a:avLst/>
              </a:prstGeom>
              <a:noFill/>
            </p:spPr>
            <p:txBody>
              <a:bodyPr wrap="none" rtlCol="0">
                <a:spAutoFit/>
              </a:bodyPr>
              <a:lstStyle/>
              <a:p>
                <a:r>
                  <a:rPr lang="fr-FR" sz="2000" b="1" dirty="0" smtClean="0"/>
                  <a:t>M</a:t>
                </a:r>
                <a:endParaRPr lang="fr-FR" sz="2000" b="1" dirty="0"/>
              </a:p>
            </p:txBody>
          </p:sp>
        </p:grpSp>
        <p:pic>
          <p:nvPicPr>
            <p:cNvPr id="77" name="Image 7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38534" y="4264285"/>
              <a:ext cx="817163" cy="384400"/>
            </a:xfrm>
            <a:prstGeom prst="rect">
              <a:avLst/>
            </a:prstGeom>
          </p:spPr>
        </p:pic>
      </p:grpSp>
      <p:sp>
        <p:nvSpPr>
          <p:cNvPr id="19" name="Espace réservé du numéro de diapositive 18"/>
          <p:cNvSpPr>
            <a:spLocks noGrp="1"/>
          </p:cNvSpPr>
          <p:nvPr>
            <p:ph type="sldNum" sz="quarter" idx="12"/>
          </p:nvPr>
        </p:nvSpPr>
        <p:spPr/>
        <p:txBody>
          <a:bodyPr/>
          <a:lstStyle/>
          <a:p>
            <a:fld id="{6951A42B-171D-4B94-AECE-9A114FAB7514}" type="slidenum">
              <a:rPr lang="fr-FR" smtClean="0"/>
              <a:t>79</a:t>
            </a:fld>
            <a:endParaRPr lang="fr-FR"/>
          </a:p>
        </p:txBody>
      </p:sp>
      <p:sp>
        <p:nvSpPr>
          <p:cNvPr id="21" name="ZoneTexte 20"/>
          <p:cNvSpPr txBox="1"/>
          <p:nvPr/>
        </p:nvSpPr>
        <p:spPr>
          <a:xfrm>
            <a:off x="7869096" y="6327763"/>
            <a:ext cx="3104761" cy="400110"/>
          </a:xfrm>
          <a:prstGeom prst="rect">
            <a:avLst/>
          </a:prstGeom>
          <a:noFill/>
        </p:spPr>
        <p:txBody>
          <a:bodyPr wrap="none" rtlCol="0">
            <a:spAutoFit/>
          </a:bodyPr>
          <a:lstStyle/>
          <a:p>
            <a:r>
              <a:rPr lang="fr-FR" sz="2000" b="1" dirty="0" smtClean="0">
                <a:solidFill>
                  <a:srgbClr val="B90F0F"/>
                </a:solidFill>
              </a:rPr>
              <a:t>Attaque Man in The Middle</a:t>
            </a:r>
            <a:endParaRPr lang="fr-FR" sz="2000" b="1" dirty="0">
              <a:solidFill>
                <a:srgbClr val="B90F0F"/>
              </a:solidFill>
            </a:endParaRPr>
          </a:p>
        </p:txBody>
      </p:sp>
    </p:spTree>
    <p:extLst>
      <p:ext uri="{BB962C8B-B14F-4D97-AF65-F5344CB8AC3E}">
        <p14:creationId xmlns:p14="http://schemas.microsoft.com/office/powerpoint/2010/main" val="229804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22" presetClass="entr" presetSubtype="8"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childTnLst>
                          </p:cTn>
                        </p:par>
                        <p:par>
                          <p:cTn id="43" fill="hold">
                            <p:stCondLst>
                              <p:cond delay="500"/>
                            </p:stCondLst>
                            <p:childTnLst>
                              <p:par>
                                <p:cTn id="44" presetID="22" presetClass="entr" presetSubtype="4" fill="hold"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down)">
                                      <p:cBhvr>
                                        <p:cTn id="46" dur="5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par>
                                <p:cTn id="52" presetID="22" presetClass="entr" presetSubtype="8"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22" presetClass="entr" presetSubtype="8"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left)">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par>
                                <p:cTn id="71" presetID="10" presetClass="exit" presetSubtype="0" fill="hold" nodeType="withEffect">
                                  <p:stCondLst>
                                    <p:cond delay="0"/>
                                  </p:stCondLst>
                                  <p:childTnLst>
                                    <p:animEffect transition="out" filter="fade">
                                      <p:cBhvr>
                                        <p:cTn id="72" dur="500"/>
                                        <p:tgtEl>
                                          <p:spTgt spid="30"/>
                                        </p:tgtEl>
                                      </p:cBhvr>
                                    </p:animEffect>
                                    <p:set>
                                      <p:cBhvr>
                                        <p:cTn id="73" dur="1" fill="hold">
                                          <p:stCondLst>
                                            <p:cond delay="499"/>
                                          </p:stCondLst>
                                        </p:cTn>
                                        <p:tgtEl>
                                          <p:spTgt spid="3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nodeType="click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wipe(right)">
                                      <p:cBhvr>
                                        <p:cTn id="78" dur="500"/>
                                        <p:tgtEl>
                                          <p:spTgt spid="6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wipe(right)">
                                      <p:cBhvr>
                                        <p:cTn id="83" dur="500"/>
                                        <p:tgtEl>
                                          <p:spTgt spid="26"/>
                                        </p:tgtEl>
                                      </p:cBhvr>
                                    </p:animEffect>
                                  </p:childTnLst>
                                </p:cTn>
                              </p:par>
                              <p:par>
                                <p:cTn id="84" presetID="22" presetClass="entr" presetSubtype="2" fill="hold"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right)">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nodeType="clickEffect">
                                  <p:stCondLst>
                                    <p:cond delay="0"/>
                                  </p:stCondLst>
                                  <p:childTnLst>
                                    <p:animEffect transition="out" filter="fade">
                                      <p:cBhvr>
                                        <p:cTn id="90" dur="500"/>
                                        <p:tgtEl>
                                          <p:spTgt spid="14"/>
                                        </p:tgtEl>
                                      </p:cBhvr>
                                    </p:animEffect>
                                    <p:set>
                                      <p:cBhvr>
                                        <p:cTn id="91" dur="1" fill="hold">
                                          <p:stCondLst>
                                            <p:cond delay="499"/>
                                          </p:stCondLst>
                                        </p:cTn>
                                        <p:tgtEl>
                                          <p:spTgt spid="14"/>
                                        </p:tgtEl>
                                        <p:attrNameLst>
                                          <p:attrName>style.visibility</p:attrName>
                                        </p:attrNameLst>
                                      </p:cBhvr>
                                      <p:to>
                                        <p:strVal val="hidden"/>
                                      </p:to>
                                    </p:set>
                                  </p:childTnLst>
                                </p:cTn>
                              </p:par>
                              <p:par>
                                <p:cTn id="92" presetID="10" presetClass="entr" presetSubtype="0" fill="hold"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2" fill="hold" nodeType="click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wipe(right)">
                                      <p:cBhvr>
                                        <p:cTn id="99" dur="500"/>
                                        <p:tgtEl>
                                          <p:spTgt spid="15"/>
                                        </p:tgtEl>
                                      </p:cBhvr>
                                    </p:animEffect>
                                  </p:childTnLst>
                                </p:cTn>
                              </p:par>
                              <p:par>
                                <p:cTn id="100" presetID="10" presetClass="exit" presetSubtype="0" fill="hold" nodeType="withEffect">
                                  <p:stCondLst>
                                    <p:cond delay="0"/>
                                  </p:stCondLst>
                                  <p:childTnLst>
                                    <p:animEffect transition="out" filter="fade">
                                      <p:cBhvr>
                                        <p:cTn id="101" dur="500"/>
                                        <p:tgtEl>
                                          <p:spTgt spid="42"/>
                                        </p:tgtEl>
                                      </p:cBhvr>
                                    </p:animEffect>
                                    <p:set>
                                      <p:cBhvr>
                                        <p:cTn id="102" dur="1" fill="hold">
                                          <p:stCondLst>
                                            <p:cond delay="499"/>
                                          </p:stCondLst>
                                        </p:cTn>
                                        <p:tgtEl>
                                          <p:spTgt spid="42"/>
                                        </p:tgtEl>
                                        <p:attrNameLst>
                                          <p:attrName>style.visibility</p:attrName>
                                        </p:attrNameLst>
                                      </p:cBhvr>
                                      <p:to>
                                        <p:strVal val="hidden"/>
                                      </p:to>
                                    </p:set>
                                  </p:childTnLst>
                                </p:cTn>
                              </p:par>
                              <p:par>
                                <p:cTn id="103" presetID="22" presetClass="entr" presetSubtype="2" fill="hold" nodeType="with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wipe(right)">
                                      <p:cBhvr>
                                        <p:cTn id="10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21643" y="-62348"/>
            <a:ext cx="6789516" cy="805753"/>
          </a:xfrm>
        </p:spPr>
        <p:txBody>
          <a:bodyPr/>
          <a:lstStyle/>
          <a:p>
            <a:r>
              <a:rPr lang="fr-FR" dirty="0" smtClean="0"/>
              <a:t>Histoire de la cryptographie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725144042"/>
              </p:ext>
            </p:extLst>
          </p:nvPr>
        </p:nvGraphicFramePr>
        <p:xfrm>
          <a:off x="0" y="2748985"/>
          <a:ext cx="12026096" cy="1776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 4"/>
          <p:cNvPicPr>
            <a:picLocks noChangeAspect="1"/>
          </p:cNvPicPr>
          <p:nvPr/>
        </p:nvPicPr>
        <p:blipFill rotWithShape="1">
          <a:blip r:embed="rId8">
            <a:extLst>
              <a:ext uri="{28A0092B-C50C-407E-A947-70E740481C1C}">
                <a14:useLocalDpi xmlns:a14="http://schemas.microsoft.com/office/drawing/2010/main" val="0"/>
              </a:ext>
            </a:extLst>
          </a:blip>
          <a:srcRect l="4288" t="4394" r="2428" b="3324"/>
          <a:stretch/>
        </p:blipFill>
        <p:spPr>
          <a:xfrm>
            <a:off x="0" y="4580945"/>
            <a:ext cx="2646488" cy="1467360"/>
          </a:xfrm>
          <a:prstGeom prst="rect">
            <a:avLst/>
          </a:prstGeom>
        </p:spPr>
      </p:pic>
      <p:pic>
        <p:nvPicPr>
          <p:cNvPr id="6" name="Image 5"/>
          <p:cNvPicPr>
            <a:picLocks noChangeAspect="1"/>
          </p:cNvPicPr>
          <p:nvPr/>
        </p:nvPicPr>
        <p:blipFill rotWithShape="1">
          <a:blip r:embed="rId9">
            <a:extLst>
              <a:ext uri="{28A0092B-C50C-407E-A947-70E740481C1C}">
                <a14:useLocalDpi xmlns:a14="http://schemas.microsoft.com/office/drawing/2010/main" val="0"/>
              </a:ext>
            </a:extLst>
          </a:blip>
          <a:srcRect t="14178"/>
          <a:stretch/>
        </p:blipFill>
        <p:spPr>
          <a:xfrm>
            <a:off x="1451288" y="798649"/>
            <a:ext cx="2359111" cy="2406933"/>
          </a:xfrm>
          <a:prstGeom prst="rect">
            <a:avLst/>
          </a:prstGeom>
        </p:spPr>
      </p:pic>
      <p:pic>
        <p:nvPicPr>
          <p:cNvPr id="8" name="Imag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61687" y="972496"/>
            <a:ext cx="2387218" cy="2387218"/>
          </a:xfrm>
          <a:prstGeom prst="rect">
            <a:avLst/>
          </a:prstGeom>
        </p:spPr>
      </p:pic>
      <p:pic>
        <p:nvPicPr>
          <p:cNvPr id="9" name="Imag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00745" y="4051669"/>
            <a:ext cx="1970293" cy="2433312"/>
          </a:xfrm>
          <a:prstGeom prst="rect">
            <a:avLst/>
          </a:prstGeom>
        </p:spPr>
      </p:pic>
      <p:pic>
        <p:nvPicPr>
          <p:cNvPr id="10" name="Imag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65106" y="3956091"/>
            <a:ext cx="1958510" cy="2568163"/>
          </a:xfrm>
          <a:prstGeom prst="rect">
            <a:avLst/>
          </a:prstGeom>
        </p:spPr>
      </p:pic>
      <p:pic>
        <p:nvPicPr>
          <p:cNvPr id="11" name="Imag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13125" y="499490"/>
            <a:ext cx="1486629" cy="2722502"/>
          </a:xfrm>
          <a:prstGeom prst="rect">
            <a:avLst/>
          </a:prstGeom>
        </p:spPr>
      </p:pic>
      <p:sp>
        <p:nvSpPr>
          <p:cNvPr id="3" name="Espace réservé du numéro de diapositive 2"/>
          <p:cNvSpPr>
            <a:spLocks noGrp="1"/>
          </p:cNvSpPr>
          <p:nvPr>
            <p:ph type="sldNum" sz="quarter" idx="12"/>
          </p:nvPr>
        </p:nvSpPr>
        <p:spPr/>
        <p:txBody>
          <a:bodyPr/>
          <a:lstStyle/>
          <a:p>
            <a:fld id="{6951A42B-171D-4B94-AECE-9A114FAB7514}" type="slidenum">
              <a:rPr lang="fr-FR" smtClean="0"/>
              <a:t>8</a:t>
            </a:fld>
            <a:endParaRPr lang="fr-FR"/>
          </a:p>
        </p:txBody>
      </p:sp>
    </p:spTree>
    <p:extLst>
      <p:ext uri="{BB962C8B-B14F-4D97-AF65-F5344CB8AC3E}">
        <p14:creationId xmlns:p14="http://schemas.microsoft.com/office/powerpoint/2010/main" val="32009606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normAutofit fontScale="90000"/>
          </a:bodyPr>
          <a:lstStyle/>
          <a:p>
            <a:r>
              <a:rPr lang="fr-FR" dirty="0" smtClean="0"/>
              <a:t>Certificat électronique : certificat  de clé publique</a:t>
            </a:r>
            <a:endParaRPr lang="fr-FR" dirty="0"/>
          </a:p>
        </p:txBody>
      </p:sp>
      <p:sp>
        <p:nvSpPr>
          <p:cNvPr id="3" name="Espace réservé du contenu 2"/>
          <p:cNvSpPr>
            <a:spLocks noGrp="1"/>
          </p:cNvSpPr>
          <p:nvPr>
            <p:ph idx="1"/>
          </p:nvPr>
        </p:nvSpPr>
        <p:spPr>
          <a:xfrm>
            <a:off x="289560" y="805752"/>
            <a:ext cx="3819453" cy="5884607"/>
          </a:xfrm>
        </p:spPr>
        <p:txBody>
          <a:bodyPr>
            <a:normAutofit/>
          </a:bodyPr>
          <a:lstStyle/>
          <a:p>
            <a:r>
              <a:rPr lang="fr-FR" dirty="0" smtClean="0"/>
              <a:t>Un certificat est un document électronique qui sert à prouver qu’une clé publique appartient à qui de droit</a:t>
            </a:r>
          </a:p>
          <a:p>
            <a:pPr marL="0" indent="0">
              <a:buNone/>
            </a:pPr>
            <a:r>
              <a:rPr lang="fr-FR" dirty="0" smtClean="0"/>
              <a:t> </a:t>
            </a:r>
          </a:p>
          <a:p>
            <a:r>
              <a:rPr lang="fr-FR" dirty="0" smtClean="0"/>
              <a:t>Le </a:t>
            </a:r>
            <a:r>
              <a:rPr lang="fr-FR" dirty="0"/>
              <a:t>certificat est la carte d'identité de la clé publique, délivré par </a:t>
            </a:r>
            <a:r>
              <a:rPr lang="fr-FR" dirty="0" smtClean="0"/>
              <a:t>une entité de confiance.</a:t>
            </a:r>
          </a:p>
          <a:p>
            <a:endParaRPr lang="fr-FR" dirty="0"/>
          </a:p>
          <a:p>
            <a:endParaRPr lang="fr-FR" dirty="0"/>
          </a:p>
          <a:p>
            <a:endParaRPr lang="fr-FR" dirty="0" smtClean="0"/>
          </a:p>
          <a:p>
            <a:endParaRPr lang="fr-FR" dirty="0"/>
          </a:p>
        </p:txBody>
      </p:sp>
      <p:sp>
        <p:nvSpPr>
          <p:cNvPr id="7" name="ZoneTexte 6"/>
          <p:cNvSpPr txBox="1"/>
          <p:nvPr/>
        </p:nvSpPr>
        <p:spPr>
          <a:xfrm>
            <a:off x="6620719" y="1716730"/>
            <a:ext cx="4317357"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smtClean="0"/>
              <a:t>Certificat :</a:t>
            </a:r>
          </a:p>
          <a:p>
            <a:endParaRPr lang="fr-FR" dirty="0" smtClean="0"/>
          </a:p>
          <a:p>
            <a:pPr marL="285750" indent="-285750">
              <a:buFont typeface="Calibri" panose="020F0502020204030204" pitchFamily="34" charset="0"/>
              <a:buChar char="‐"/>
            </a:pPr>
            <a:r>
              <a:rPr lang="fr-FR" dirty="0" smtClean="0"/>
              <a:t>La clé publique.</a:t>
            </a:r>
          </a:p>
          <a:p>
            <a:pPr marL="285750" indent="-285750">
              <a:buFont typeface="Calibri" panose="020F0502020204030204" pitchFamily="34" charset="0"/>
              <a:buChar char="‐"/>
            </a:pPr>
            <a:r>
              <a:rPr lang="fr-FR" dirty="0" smtClean="0"/>
              <a:t>Nom du propriétaire</a:t>
            </a:r>
          </a:p>
          <a:p>
            <a:pPr marL="285750" indent="-285750">
              <a:buFont typeface="Calibri" panose="020F0502020204030204" pitchFamily="34" charset="0"/>
              <a:buChar char="‐"/>
            </a:pPr>
            <a:r>
              <a:rPr lang="fr-FR" dirty="0" smtClean="0"/>
              <a:t>L’adresse IP</a:t>
            </a:r>
          </a:p>
          <a:p>
            <a:pPr marL="285750" indent="-285750">
              <a:buFont typeface="Calibri" panose="020F0502020204030204" pitchFamily="34" charset="0"/>
              <a:buChar char="‐"/>
            </a:pPr>
            <a:r>
              <a:rPr lang="fr-FR" dirty="0" smtClean="0"/>
              <a:t>L’adresse du propriétaire</a:t>
            </a:r>
          </a:p>
          <a:p>
            <a:pPr marL="285750" indent="-285750">
              <a:buFont typeface="Calibri" panose="020F0502020204030204" pitchFamily="34" charset="0"/>
              <a:buChar char="‐"/>
            </a:pPr>
            <a:r>
              <a:rPr lang="fr-FR" dirty="0" smtClean="0"/>
              <a:t>Email</a:t>
            </a:r>
          </a:p>
          <a:p>
            <a:pPr marL="285750" indent="-285750">
              <a:buFont typeface="Calibri" panose="020F0502020204030204" pitchFamily="34" charset="0"/>
              <a:buChar char="‐"/>
            </a:pPr>
            <a:r>
              <a:rPr lang="fr-FR" dirty="0" smtClean="0"/>
              <a:t>…</a:t>
            </a:r>
          </a:p>
          <a:p>
            <a:pPr marL="285750" indent="-285750">
              <a:buFont typeface="Calibri" panose="020F0502020204030204" pitchFamily="34" charset="0"/>
              <a:buChar char="‐"/>
            </a:pPr>
            <a:endParaRPr lang="fr-FR" dirty="0" smtClean="0"/>
          </a:p>
        </p:txBody>
      </p:sp>
      <p:sp>
        <p:nvSpPr>
          <p:cNvPr id="8" name="ZoneTexte 7"/>
          <p:cNvSpPr txBox="1"/>
          <p:nvPr/>
        </p:nvSpPr>
        <p:spPr>
          <a:xfrm>
            <a:off x="6620718" y="4303643"/>
            <a:ext cx="4317357" cy="646331"/>
          </a:xfrm>
          <a:prstGeom prst="rect">
            <a:avLst/>
          </a:prstGeom>
          <a:pattFill prst="pct5">
            <a:fgClr>
              <a:srgbClr val="0070C0"/>
            </a:fgClr>
            <a:bgClr>
              <a:schemeClr val="bg1"/>
            </a:bgClr>
          </a:patt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smtClean="0"/>
              <a:t>Signature du certificat par la clé privé d’une entité de confiance</a:t>
            </a:r>
            <a:endParaRPr lang="fr-FR" dirty="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80</a:t>
            </a:fld>
            <a:endParaRPr lang="fr-FR"/>
          </a:p>
        </p:txBody>
      </p:sp>
    </p:spTree>
    <p:extLst>
      <p:ext uri="{BB962C8B-B14F-4D97-AF65-F5344CB8AC3E}">
        <p14:creationId xmlns:p14="http://schemas.microsoft.com/office/powerpoint/2010/main" val="32610642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normAutofit/>
          </a:bodyPr>
          <a:lstStyle/>
          <a:p>
            <a:r>
              <a:rPr lang="fr-FR" dirty="0" smtClean="0"/>
              <a:t>Certificat X.509</a:t>
            </a:r>
            <a:endParaRPr lang="fr-FR" dirty="0"/>
          </a:p>
        </p:txBody>
      </p:sp>
      <p:sp>
        <p:nvSpPr>
          <p:cNvPr id="3" name="Espace réservé du contenu 2"/>
          <p:cNvSpPr>
            <a:spLocks noGrp="1"/>
          </p:cNvSpPr>
          <p:nvPr>
            <p:ph idx="1"/>
          </p:nvPr>
        </p:nvSpPr>
        <p:spPr>
          <a:xfrm>
            <a:off x="289560" y="805752"/>
            <a:ext cx="3449063" cy="5884607"/>
          </a:xfrm>
        </p:spPr>
        <p:txBody>
          <a:bodyPr>
            <a:normAutofit/>
          </a:bodyPr>
          <a:lstStyle/>
          <a:p>
            <a:r>
              <a:rPr lang="fr-FR" dirty="0" smtClean="0"/>
              <a:t>Un certificat standardisé selon une norme approuvée.</a:t>
            </a:r>
          </a:p>
          <a:p>
            <a:endParaRPr lang="fr-FR" dirty="0"/>
          </a:p>
          <a:p>
            <a:r>
              <a:rPr lang="fr-FR" dirty="0" smtClean="0"/>
              <a:t>Délivré par une entité de confiance appelé </a:t>
            </a:r>
            <a:r>
              <a:rPr lang="fr-FR" b="1" dirty="0" smtClean="0"/>
              <a:t>autorité de certification (AC)</a:t>
            </a:r>
            <a:r>
              <a:rPr lang="fr-FR" dirty="0" smtClean="0"/>
              <a:t>, (</a:t>
            </a:r>
            <a:r>
              <a:rPr lang="fr-FR" i="1" dirty="0" smtClean="0"/>
              <a:t>i.e.</a:t>
            </a:r>
            <a:r>
              <a:rPr lang="fr-FR" dirty="0" smtClean="0"/>
              <a:t> </a:t>
            </a:r>
            <a:r>
              <a:rPr lang="fr-FR" dirty="0" err="1" smtClean="0"/>
              <a:t>Digicert</a:t>
            </a:r>
            <a:r>
              <a:rPr lang="fr-FR" dirty="0" smtClean="0"/>
              <a:t>, </a:t>
            </a:r>
            <a:r>
              <a:rPr lang="fr-FR" dirty="0" err="1" smtClean="0"/>
              <a:t>Verisign</a:t>
            </a:r>
            <a:r>
              <a:rPr lang="fr-FR" dirty="0" smtClean="0"/>
              <a:t>)</a:t>
            </a:r>
            <a:endParaRPr lang="fr-FR" b="1" dirty="0" smtClean="0"/>
          </a:p>
          <a:p>
            <a:endParaRPr lang="fr-FR" dirty="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839278499"/>
              </p:ext>
            </p:extLst>
          </p:nvPr>
        </p:nvGraphicFramePr>
        <p:xfrm>
          <a:off x="7854066" y="227018"/>
          <a:ext cx="2759919" cy="5894180"/>
        </p:xfrm>
        <a:graphic>
          <a:graphicData uri="http://schemas.openxmlformats.org/drawingml/2006/table">
            <a:tbl>
              <a:tblPr>
                <a:tableStyleId>{D7AC3CCA-C797-4891-BE02-D94E43425B78}</a:tableStyleId>
              </a:tblPr>
              <a:tblGrid>
                <a:gridCol w="2759919"/>
              </a:tblGrid>
              <a:tr h="516266">
                <a:tc>
                  <a:txBody>
                    <a:bodyPr/>
                    <a:lstStyle/>
                    <a:p>
                      <a:pPr algn="ctr"/>
                      <a:r>
                        <a:rPr lang="fr-FR" dirty="0" smtClean="0"/>
                        <a:t>Version</a:t>
                      </a:r>
                      <a:endParaRPr lang="fr-FR" dirty="0"/>
                    </a:p>
                  </a:txBody>
                  <a:tcPr anchor="ctr"/>
                </a:tc>
              </a:tr>
              <a:tr h="516266">
                <a:tc>
                  <a:txBody>
                    <a:bodyPr/>
                    <a:lstStyle/>
                    <a:p>
                      <a:pPr algn="ctr"/>
                      <a:r>
                        <a:rPr lang="fr-FR" dirty="0" smtClean="0"/>
                        <a:t>Numéro de série</a:t>
                      </a:r>
                      <a:endParaRPr lang="fr-FR" dirty="0"/>
                    </a:p>
                  </a:txBody>
                  <a:tcPr anchor="ctr"/>
                </a:tc>
              </a:tr>
              <a:tr h="516266">
                <a:tc>
                  <a:txBody>
                    <a:bodyPr/>
                    <a:lstStyle/>
                    <a:p>
                      <a:pPr algn="ctr"/>
                      <a:r>
                        <a:rPr lang="fr-FR" dirty="0" smtClean="0"/>
                        <a:t>Algorithme</a:t>
                      </a:r>
                      <a:r>
                        <a:rPr lang="fr-FR" baseline="0" dirty="0" smtClean="0"/>
                        <a:t> de signature</a:t>
                      </a:r>
                      <a:endParaRPr lang="fr-FR" dirty="0"/>
                    </a:p>
                  </a:txBody>
                  <a:tcPr anchor="ctr"/>
                </a:tc>
              </a:tr>
              <a:tr h="516266">
                <a:tc>
                  <a:txBody>
                    <a:bodyPr/>
                    <a:lstStyle/>
                    <a:p>
                      <a:pPr algn="ctr"/>
                      <a:r>
                        <a:rPr lang="fr-FR" dirty="0" smtClean="0"/>
                        <a:t>Nom de l’émetteur</a:t>
                      </a:r>
                      <a:endParaRPr lang="fr-FR" dirty="0"/>
                    </a:p>
                  </a:txBody>
                  <a:tcPr anchor="ctr"/>
                </a:tc>
              </a:tr>
              <a:tr h="516266">
                <a:tc>
                  <a:txBody>
                    <a:bodyPr/>
                    <a:lstStyle/>
                    <a:p>
                      <a:pPr algn="ctr"/>
                      <a:r>
                        <a:rPr lang="fr-FR" dirty="0" smtClean="0"/>
                        <a:t>Période</a:t>
                      </a:r>
                      <a:r>
                        <a:rPr lang="fr-FR" baseline="0" dirty="0" smtClean="0"/>
                        <a:t> de validité</a:t>
                      </a:r>
                      <a:endParaRPr lang="fr-FR" dirty="0"/>
                    </a:p>
                  </a:txBody>
                  <a:tcPr anchor="ctr"/>
                </a:tc>
              </a:tr>
              <a:tr h="516266">
                <a:tc>
                  <a:txBody>
                    <a:bodyPr/>
                    <a:lstStyle/>
                    <a:p>
                      <a:pPr algn="ctr"/>
                      <a:r>
                        <a:rPr lang="fr-FR" dirty="0" smtClean="0"/>
                        <a:t>Nom du</a:t>
                      </a:r>
                      <a:r>
                        <a:rPr lang="fr-FR" baseline="0" dirty="0" smtClean="0"/>
                        <a:t> sujet</a:t>
                      </a:r>
                      <a:endParaRPr lang="fr-FR" dirty="0"/>
                    </a:p>
                  </a:txBody>
                  <a:tcPr anchor="ctr"/>
                </a:tc>
              </a:tr>
              <a:tr h="258133">
                <a:tc>
                  <a:txBody>
                    <a:bodyPr/>
                    <a:lstStyle/>
                    <a:p>
                      <a:pPr algn="ctr"/>
                      <a:r>
                        <a:rPr lang="fr-FR" dirty="0" smtClean="0"/>
                        <a:t>Algorithme</a:t>
                      </a:r>
                      <a:r>
                        <a:rPr lang="fr-FR" baseline="0" dirty="0" smtClean="0"/>
                        <a:t> de clé publique</a:t>
                      </a:r>
                      <a:endParaRPr lang="fr-FR" dirty="0"/>
                    </a:p>
                  </a:txBody>
                  <a:tcPr anchor="ctr"/>
                </a:tc>
              </a:tr>
              <a:tr h="2581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Clé publique</a:t>
                      </a:r>
                    </a:p>
                  </a:txBody>
                  <a:tcPr anchor="ctr"/>
                </a:tc>
              </a:tr>
              <a:tr h="516266">
                <a:tc>
                  <a:txBody>
                    <a:bodyPr/>
                    <a:lstStyle/>
                    <a:p>
                      <a:pPr algn="ctr"/>
                      <a:r>
                        <a:rPr lang="fr-FR" dirty="0" smtClean="0"/>
                        <a:t>Identifiant de l’émetteur</a:t>
                      </a:r>
                      <a:endParaRPr lang="fr-FR" dirty="0"/>
                    </a:p>
                  </a:txBody>
                  <a:tcPr anchor="ctr"/>
                </a:tc>
              </a:tr>
              <a:tr h="516266">
                <a:tc>
                  <a:txBody>
                    <a:bodyPr/>
                    <a:lstStyle/>
                    <a:p>
                      <a:pPr algn="ctr"/>
                      <a:r>
                        <a:rPr lang="fr-FR" dirty="0" smtClean="0"/>
                        <a:t>Identifiant du sujet</a:t>
                      </a:r>
                      <a:endParaRPr lang="fr-FR" dirty="0"/>
                    </a:p>
                  </a:txBody>
                  <a:tcPr anchor="ctr"/>
                </a:tc>
              </a:tr>
              <a:tr h="516266">
                <a:tc>
                  <a:txBody>
                    <a:bodyPr/>
                    <a:lstStyle/>
                    <a:p>
                      <a:pPr algn="ctr"/>
                      <a:r>
                        <a:rPr lang="fr-FR" dirty="0" smtClean="0"/>
                        <a:t>Extensions</a:t>
                      </a:r>
                      <a:endParaRPr lang="fr-FR" dirty="0"/>
                    </a:p>
                  </a:txBody>
                  <a:tcPr anchor="ctr"/>
                </a:tc>
              </a:tr>
              <a:tr h="516266">
                <a:tc>
                  <a:txBody>
                    <a:bodyPr/>
                    <a:lstStyle/>
                    <a:p>
                      <a:pPr algn="ctr"/>
                      <a:r>
                        <a:rPr lang="fr-FR" dirty="0" smtClean="0"/>
                        <a:t>Signature</a:t>
                      </a:r>
                      <a:endParaRPr lang="fr-FR" dirty="0"/>
                    </a:p>
                  </a:txBody>
                  <a:tcPr anchor="ctr">
                    <a:pattFill prst="pct5">
                      <a:fgClr>
                        <a:srgbClr val="0070C0"/>
                      </a:fgClr>
                      <a:bgClr>
                        <a:schemeClr val="bg1"/>
                      </a:bgClr>
                    </a:pattFill>
                  </a:tcPr>
                </a:tc>
              </a:tr>
            </a:tbl>
          </a:graphicData>
        </a:graphic>
      </p:graphicFrame>
      <p:cxnSp>
        <p:nvCxnSpPr>
          <p:cNvPr id="6" name="Connecteur droit avec flèche 5"/>
          <p:cNvCxnSpPr/>
          <p:nvPr/>
        </p:nvCxnSpPr>
        <p:spPr>
          <a:xfrm>
            <a:off x="11019099" y="227018"/>
            <a:ext cx="0" cy="382412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 name="Connecteur droit avec flèche 8"/>
          <p:cNvCxnSpPr/>
          <p:nvPr/>
        </p:nvCxnSpPr>
        <p:spPr>
          <a:xfrm>
            <a:off x="11414568" y="227018"/>
            <a:ext cx="0" cy="493529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 name="Connecteur droit avec flèche 10"/>
          <p:cNvCxnSpPr/>
          <p:nvPr/>
        </p:nvCxnSpPr>
        <p:spPr>
          <a:xfrm>
            <a:off x="11775311" y="227018"/>
            <a:ext cx="0" cy="538670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4" name="ZoneTexte 13"/>
          <p:cNvSpPr txBox="1"/>
          <p:nvPr/>
        </p:nvSpPr>
        <p:spPr>
          <a:xfrm rot="16200000">
            <a:off x="10444151" y="2110593"/>
            <a:ext cx="860364" cy="307777"/>
          </a:xfrm>
          <a:prstGeom prst="rect">
            <a:avLst/>
          </a:prstGeom>
          <a:noFill/>
        </p:spPr>
        <p:txBody>
          <a:bodyPr wrap="none" rtlCol="0">
            <a:spAutoFit/>
          </a:bodyPr>
          <a:lstStyle/>
          <a:p>
            <a:r>
              <a:rPr lang="fr-FR" sz="1400" dirty="0" smtClean="0"/>
              <a:t>Version 1</a:t>
            </a:r>
            <a:endParaRPr lang="fr-FR" sz="1400" dirty="0"/>
          </a:p>
        </p:txBody>
      </p:sp>
      <p:sp>
        <p:nvSpPr>
          <p:cNvPr id="16" name="ZoneTexte 15"/>
          <p:cNvSpPr txBox="1"/>
          <p:nvPr/>
        </p:nvSpPr>
        <p:spPr>
          <a:xfrm rot="16200000">
            <a:off x="10840144" y="2590037"/>
            <a:ext cx="860364" cy="307777"/>
          </a:xfrm>
          <a:prstGeom prst="rect">
            <a:avLst/>
          </a:prstGeom>
          <a:noFill/>
        </p:spPr>
        <p:txBody>
          <a:bodyPr wrap="none" rtlCol="0">
            <a:spAutoFit/>
          </a:bodyPr>
          <a:lstStyle/>
          <a:p>
            <a:r>
              <a:rPr lang="fr-FR" sz="1400" dirty="0" smtClean="0"/>
              <a:t>Version 2</a:t>
            </a:r>
            <a:endParaRPr lang="fr-FR" sz="1400" dirty="0"/>
          </a:p>
        </p:txBody>
      </p:sp>
      <p:sp>
        <p:nvSpPr>
          <p:cNvPr id="17" name="ZoneTexte 16"/>
          <p:cNvSpPr txBox="1"/>
          <p:nvPr/>
        </p:nvSpPr>
        <p:spPr>
          <a:xfrm rot="16200000">
            <a:off x="11191200" y="3163985"/>
            <a:ext cx="860364" cy="307777"/>
          </a:xfrm>
          <a:prstGeom prst="rect">
            <a:avLst/>
          </a:prstGeom>
          <a:noFill/>
        </p:spPr>
        <p:txBody>
          <a:bodyPr wrap="none" rtlCol="0">
            <a:spAutoFit/>
          </a:bodyPr>
          <a:lstStyle/>
          <a:p>
            <a:r>
              <a:rPr lang="fr-FR" sz="1400" dirty="0" smtClean="0"/>
              <a:t>Version 3</a:t>
            </a:r>
            <a:endParaRPr lang="fr-FR" sz="1400" dirty="0"/>
          </a:p>
        </p:txBody>
      </p:sp>
      <p:sp>
        <p:nvSpPr>
          <p:cNvPr id="18" name="Accolade ouvrante 17"/>
          <p:cNvSpPr/>
          <p:nvPr/>
        </p:nvSpPr>
        <p:spPr>
          <a:xfrm>
            <a:off x="7467720" y="227018"/>
            <a:ext cx="289009" cy="5386704"/>
          </a:xfrm>
          <a:prstGeom prst="leftBrace">
            <a:avLst>
              <a:gd name="adj1" fmla="val 465963"/>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pic>
        <p:nvPicPr>
          <p:cNvPr id="20" name="Imag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9228" y="3641965"/>
            <a:ext cx="687886" cy="638246"/>
          </a:xfrm>
          <a:prstGeom prst="rect">
            <a:avLst/>
          </a:prstGeom>
        </p:spPr>
      </p:pic>
      <p:cxnSp>
        <p:nvCxnSpPr>
          <p:cNvPr id="22" name="Connecteur en angle 21"/>
          <p:cNvCxnSpPr>
            <a:stCxn id="18" idx="1"/>
            <a:endCxn id="20" idx="0"/>
          </p:cNvCxnSpPr>
          <p:nvPr/>
        </p:nvCxnSpPr>
        <p:spPr>
          <a:xfrm rot="10800000" flipV="1">
            <a:off x="5603172" y="2920369"/>
            <a:ext cx="1864549" cy="72159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28" name="Groupe 27"/>
          <p:cNvGrpSpPr/>
          <p:nvPr/>
        </p:nvGrpSpPr>
        <p:grpSpPr>
          <a:xfrm>
            <a:off x="3560342" y="5290184"/>
            <a:ext cx="1078046" cy="818861"/>
            <a:chOff x="3100016" y="4943983"/>
            <a:chExt cx="1277214" cy="970145"/>
          </a:xfrm>
        </p:grpSpPr>
        <p:pic>
          <p:nvPicPr>
            <p:cNvPr id="26" name="Imag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0016" y="5313316"/>
              <a:ext cx="1277214" cy="600812"/>
            </a:xfrm>
            <a:prstGeom prst="rect">
              <a:avLst/>
            </a:prstGeom>
          </p:spPr>
        </p:pic>
        <p:sp>
          <p:nvSpPr>
            <p:cNvPr id="27" name="ZoneTexte 26"/>
            <p:cNvSpPr txBox="1"/>
            <p:nvPr/>
          </p:nvSpPr>
          <p:spPr>
            <a:xfrm>
              <a:off x="3133022" y="4943983"/>
              <a:ext cx="443263" cy="369332"/>
            </a:xfrm>
            <a:prstGeom prst="rect">
              <a:avLst/>
            </a:prstGeom>
            <a:noFill/>
          </p:spPr>
          <p:txBody>
            <a:bodyPr wrap="none" rtlCol="0">
              <a:spAutoFit/>
            </a:bodyPr>
            <a:lstStyle/>
            <a:p>
              <a:r>
                <a:rPr lang="fr-FR" b="1" dirty="0" smtClean="0"/>
                <a:t>AC</a:t>
              </a:r>
              <a:endParaRPr lang="fr-FR" b="1" dirty="0"/>
            </a:p>
          </p:txBody>
        </p:sp>
      </p:grpSp>
      <p:sp>
        <p:nvSpPr>
          <p:cNvPr id="29" name="Rectangle 28"/>
          <p:cNvSpPr/>
          <p:nvPr/>
        </p:nvSpPr>
        <p:spPr>
          <a:xfrm>
            <a:off x="5393087" y="4730794"/>
            <a:ext cx="420169" cy="197379"/>
          </a:xfrm>
          <a:prstGeom prst="rect">
            <a:avLst/>
          </a:prstGeom>
          <a:pattFill prst="pct2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avec flèche 30"/>
          <p:cNvCxnSpPr>
            <a:stCxn id="20" idx="2"/>
          </p:cNvCxnSpPr>
          <p:nvPr/>
        </p:nvCxnSpPr>
        <p:spPr>
          <a:xfrm>
            <a:off x="5603171" y="4280211"/>
            <a:ext cx="0" cy="372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5278964" y="5545875"/>
            <a:ext cx="675409"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E</a:t>
            </a:r>
            <a:endParaRPr lang="fr-FR" dirty="0"/>
          </a:p>
        </p:txBody>
      </p:sp>
      <mc:AlternateContent xmlns:mc="http://schemas.openxmlformats.org/markup-compatibility/2006" xmlns:a14="http://schemas.microsoft.com/office/drawing/2010/main">
        <mc:Choice Requires="a14">
          <p:sp>
            <p:nvSpPr>
              <p:cNvPr id="33" name="ZoneTexte 32"/>
              <p:cNvSpPr txBox="1"/>
              <p:nvPr/>
            </p:nvSpPr>
            <p:spPr>
              <a:xfrm>
                <a:off x="5084210" y="6187335"/>
                <a:ext cx="23961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𝐸</m:t>
                          </m:r>
                        </m:e>
                        <m:sub>
                          <m:r>
                            <a:rPr lang="fr-FR" b="0" i="1" smtClean="0">
                              <a:latin typeface="Cambria Math" panose="02040503050406030204" pitchFamily="18" charset="0"/>
                            </a:rPr>
                            <m:t>𝑘</m:t>
                          </m:r>
                          <m:r>
                            <a:rPr lang="fr-FR" b="0" i="1" baseline="30000" smtClean="0">
                              <a:latin typeface="Cambria Math" panose="02040503050406030204" pitchFamily="18" charset="0"/>
                            </a:rPr>
                            <m:t>𝐴𝐶</m:t>
                          </m:r>
                          <m:r>
                            <a:rPr lang="fr-FR" b="0" i="1" baseline="-25000" smtClean="0">
                              <a:latin typeface="Cambria Math" panose="02040503050406030204" pitchFamily="18" charset="0"/>
                            </a:rPr>
                            <m:t>𝑃𝑟𝑖𝑣</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𝐻</m:t>
                          </m:r>
                        </m:e>
                      </m:d>
                      <m:r>
                        <a:rPr lang="fr-FR" b="0" i="1" smtClean="0">
                          <a:latin typeface="Cambria Math" panose="02040503050406030204" pitchFamily="18" charset="0"/>
                        </a:rPr>
                        <m:t>=</m:t>
                      </m:r>
                      <m:r>
                        <a:rPr lang="fr-FR" b="0" i="1" smtClean="0">
                          <a:latin typeface="Cambria Math" panose="02040503050406030204" pitchFamily="18" charset="0"/>
                        </a:rPr>
                        <m:t>𝑆𝑖𝑔𝑛𝑎𝑡𝑢𝑟𝑒</m:t>
                      </m:r>
                    </m:oMath>
                  </m:oMathPara>
                </a14:m>
                <a:endParaRPr lang="fr-FR" dirty="0"/>
              </a:p>
            </p:txBody>
          </p:sp>
        </mc:Choice>
        <mc:Fallback xmlns="">
          <p:sp>
            <p:nvSpPr>
              <p:cNvPr id="33" name="ZoneTexte 32"/>
              <p:cNvSpPr txBox="1">
                <a:spLocks noRot="1" noChangeAspect="1" noMove="1" noResize="1" noEditPoints="1" noAdjustHandles="1" noChangeArrowheads="1" noChangeShapeType="1" noTextEdit="1"/>
              </p:cNvSpPr>
              <p:nvPr/>
            </p:nvSpPr>
            <p:spPr>
              <a:xfrm>
                <a:off x="5084210" y="6187335"/>
                <a:ext cx="2396169" cy="276999"/>
              </a:xfrm>
              <a:prstGeom prst="rect">
                <a:avLst/>
              </a:prstGeom>
              <a:blipFill rotWithShape="0">
                <a:blip r:embed="rId5"/>
                <a:stretch>
                  <a:fillRect l="-1781" t="-2222" r="-3053" b="-35556"/>
                </a:stretch>
              </a:blipFill>
            </p:spPr>
            <p:txBody>
              <a:bodyPr/>
              <a:lstStyle/>
              <a:p>
                <a:r>
                  <a:rPr lang="fr-FR">
                    <a:noFill/>
                  </a:rPr>
                  <a:t> </a:t>
                </a:r>
              </a:p>
            </p:txBody>
          </p:sp>
        </mc:Fallback>
      </mc:AlternateContent>
      <p:cxnSp>
        <p:nvCxnSpPr>
          <p:cNvPr id="34" name="Connecteur droit avec flèche 33"/>
          <p:cNvCxnSpPr>
            <a:endCxn id="32" idx="0"/>
          </p:cNvCxnSpPr>
          <p:nvPr/>
        </p:nvCxnSpPr>
        <p:spPr>
          <a:xfrm>
            <a:off x="5603171" y="5034497"/>
            <a:ext cx="0" cy="5113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Connecteur droit avec flèche 35"/>
          <p:cNvCxnSpPr>
            <a:stCxn id="26" idx="3"/>
            <a:endCxn id="32" idx="1"/>
          </p:cNvCxnSpPr>
          <p:nvPr/>
        </p:nvCxnSpPr>
        <p:spPr>
          <a:xfrm flipV="1">
            <a:off x="4638388" y="5853785"/>
            <a:ext cx="640576" cy="16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Connecteur droit avec flèche 39"/>
          <p:cNvCxnSpPr>
            <a:stCxn id="32" idx="3"/>
          </p:cNvCxnSpPr>
          <p:nvPr/>
        </p:nvCxnSpPr>
        <p:spPr>
          <a:xfrm>
            <a:off x="5954373" y="5853785"/>
            <a:ext cx="195479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 name="Rectangle 4"/>
              <p:cNvSpPr/>
              <p:nvPr/>
            </p:nvSpPr>
            <p:spPr>
              <a:xfrm>
                <a:off x="5417971" y="4638402"/>
                <a:ext cx="4126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𝐻</m:t>
                      </m:r>
                    </m:oMath>
                  </m:oMathPara>
                </a14:m>
                <a:endParaRPr lang="fr-FR" dirty="0"/>
              </a:p>
            </p:txBody>
          </p:sp>
        </mc:Choice>
        <mc:Fallback xmlns="">
          <p:sp>
            <p:nvSpPr>
              <p:cNvPr id="5" name="Rectangle 4"/>
              <p:cNvSpPr>
                <a:spLocks noRot="1" noChangeAspect="1" noMove="1" noResize="1" noEditPoints="1" noAdjustHandles="1" noChangeArrowheads="1" noChangeShapeType="1" noTextEdit="1"/>
              </p:cNvSpPr>
              <p:nvPr/>
            </p:nvSpPr>
            <p:spPr>
              <a:xfrm>
                <a:off x="5417971" y="4638402"/>
                <a:ext cx="412612" cy="369332"/>
              </a:xfrm>
              <a:prstGeom prst="rect">
                <a:avLst/>
              </a:prstGeom>
              <a:blipFill rotWithShape="0">
                <a:blip r:embed="rId6"/>
                <a:stretch>
                  <a:fillRect/>
                </a:stretch>
              </a:blipFill>
            </p:spPr>
            <p:txBody>
              <a:bodyPr/>
              <a:lstStyle/>
              <a:p>
                <a:r>
                  <a:rPr lang="fr-FR">
                    <a:noFill/>
                  </a:rPr>
                  <a:t> </a:t>
                </a:r>
              </a:p>
            </p:txBody>
          </p:sp>
        </mc:Fallback>
      </mc:AlternateContent>
      <p:sp>
        <p:nvSpPr>
          <p:cNvPr id="7" name="Espace réservé du numéro de diapositive 6"/>
          <p:cNvSpPr>
            <a:spLocks noGrp="1"/>
          </p:cNvSpPr>
          <p:nvPr>
            <p:ph type="sldNum" sz="quarter" idx="12"/>
          </p:nvPr>
        </p:nvSpPr>
        <p:spPr/>
        <p:txBody>
          <a:bodyPr/>
          <a:lstStyle/>
          <a:p>
            <a:fld id="{6951A42B-171D-4B94-AECE-9A114FAB7514}" type="slidenum">
              <a:rPr lang="fr-FR" smtClean="0"/>
              <a:t>81</a:t>
            </a:fld>
            <a:endParaRPr lang="fr-FR"/>
          </a:p>
        </p:txBody>
      </p:sp>
    </p:spTree>
    <p:extLst>
      <p:ext uri="{BB962C8B-B14F-4D97-AF65-F5344CB8AC3E}">
        <p14:creationId xmlns:p14="http://schemas.microsoft.com/office/powerpoint/2010/main" val="277754735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05753"/>
          </a:xfrm>
        </p:spPr>
        <p:txBody>
          <a:bodyPr>
            <a:normAutofit/>
          </a:bodyPr>
          <a:lstStyle/>
          <a:p>
            <a:r>
              <a:rPr lang="fr-FR" dirty="0" smtClean="0"/>
              <a:t>Certificat X.509</a:t>
            </a:r>
            <a:endParaRPr lang="fr-FR" dirty="0"/>
          </a:p>
        </p:txBody>
      </p:sp>
      <p:sp>
        <p:nvSpPr>
          <p:cNvPr id="3" name="Espace réservé du contenu 2"/>
          <p:cNvSpPr>
            <a:spLocks noGrp="1"/>
          </p:cNvSpPr>
          <p:nvPr>
            <p:ph idx="1"/>
          </p:nvPr>
        </p:nvSpPr>
        <p:spPr>
          <a:xfrm>
            <a:off x="275047" y="617066"/>
            <a:ext cx="6924040" cy="5884607"/>
          </a:xfrm>
        </p:spPr>
        <p:txBody>
          <a:bodyPr>
            <a:normAutofit fontScale="77500" lnSpcReduction="20000"/>
          </a:bodyPr>
          <a:lstStyle/>
          <a:p>
            <a:r>
              <a:rPr lang="fr-FR" b="1" dirty="0"/>
              <a:t>Version</a:t>
            </a:r>
            <a:r>
              <a:rPr lang="fr-FR" dirty="0"/>
              <a:t>: numéro de version X.509 utilisée</a:t>
            </a:r>
          </a:p>
          <a:p>
            <a:r>
              <a:rPr lang="fr-FR" b="1" dirty="0"/>
              <a:t>Numéro de </a:t>
            </a:r>
            <a:r>
              <a:rPr lang="fr-FR" b="1" dirty="0" smtClean="0"/>
              <a:t>série: </a:t>
            </a:r>
            <a:r>
              <a:rPr lang="fr-FR" dirty="0" smtClean="0"/>
              <a:t>numéro de série du certificat (propre à chaque CA)</a:t>
            </a:r>
          </a:p>
          <a:p>
            <a:r>
              <a:rPr lang="fr-FR" b="1" dirty="0"/>
              <a:t>Algorithme de </a:t>
            </a:r>
            <a:r>
              <a:rPr lang="fr-FR" b="1" dirty="0" smtClean="0"/>
              <a:t>signature </a:t>
            </a:r>
            <a:r>
              <a:rPr lang="fr-FR" b="1" dirty="0"/>
              <a:t>ID</a:t>
            </a:r>
            <a:r>
              <a:rPr lang="fr-FR" b="1" dirty="0" smtClean="0"/>
              <a:t>: </a:t>
            </a:r>
            <a:r>
              <a:rPr lang="fr-FR" dirty="0" smtClean="0"/>
              <a:t>identifiant </a:t>
            </a:r>
            <a:r>
              <a:rPr lang="fr-FR" dirty="0"/>
              <a:t>du type de signature utilisée</a:t>
            </a:r>
          </a:p>
          <a:p>
            <a:r>
              <a:rPr lang="fr-FR" b="1" dirty="0" smtClean="0"/>
              <a:t>Nom de l’émetteur : </a:t>
            </a:r>
            <a:r>
              <a:rPr lang="fr-FR" dirty="0" err="1"/>
              <a:t>Distinguished</a:t>
            </a:r>
            <a:r>
              <a:rPr lang="fr-FR" dirty="0"/>
              <a:t> Name (DN) du CA qui émet le certificat.</a:t>
            </a:r>
          </a:p>
          <a:p>
            <a:r>
              <a:rPr lang="fr-FR" b="1" dirty="0" smtClean="0"/>
              <a:t>Période de validité : </a:t>
            </a:r>
            <a:r>
              <a:rPr lang="fr-FR" dirty="0"/>
              <a:t>la période de validité du certificat</a:t>
            </a:r>
          </a:p>
          <a:p>
            <a:r>
              <a:rPr lang="fr-FR" b="1" dirty="0" smtClean="0"/>
              <a:t>Nom du sujet : </a:t>
            </a:r>
            <a:r>
              <a:rPr lang="fr-FR" dirty="0" err="1"/>
              <a:t>Distinguished</a:t>
            </a:r>
            <a:r>
              <a:rPr lang="fr-FR" dirty="0"/>
              <a:t> Name du détenteur de la clef publique.</a:t>
            </a:r>
          </a:p>
          <a:p>
            <a:r>
              <a:rPr lang="fr-FR" b="1" dirty="0" smtClean="0"/>
              <a:t>Algorithme de clé publique : </a:t>
            </a:r>
            <a:r>
              <a:rPr lang="fr-FR" dirty="0"/>
              <a:t>informations sur la clef publique de ce certificat.</a:t>
            </a:r>
          </a:p>
          <a:p>
            <a:r>
              <a:rPr lang="fr-FR" b="1" dirty="0" smtClean="0"/>
              <a:t>Identifiant de l’émetteur ID : </a:t>
            </a:r>
            <a:r>
              <a:rPr lang="fr-FR" dirty="0"/>
              <a:t>identifiant unique de l’émetteur de ce certificat.</a:t>
            </a:r>
          </a:p>
          <a:p>
            <a:r>
              <a:rPr lang="fr-FR" b="1" dirty="0" smtClean="0"/>
              <a:t>Identifiant du sujet ID :</a:t>
            </a:r>
            <a:r>
              <a:rPr lang="fr-FR" dirty="0" smtClean="0"/>
              <a:t> </a:t>
            </a:r>
            <a:r>
              <a:rPr lang="fr-FR" dirty="0"/>
              <a:t>identifiant unique du détenteur de la clef publique.</a:t>
            </a:r>
          </a:p>
          <a:p>
            <a:r>
              <a:rPr lang="fr-FR" b="1" dirty="0" smtClean="0"/>
              <a:t>Extensions :</a:t>
            </a:r>
            <a:r>
              <a:rPr lang="fr-FR" dirty="0" smtClean="0"/>
              <a:t> </a:t>
            </a:r>
            <a:r>
              <a:rPr lang="fr-FR" dirty="0"/>
              <a:t>Extensions génériques optionnelles.</a:t>
            </a:r>
          </a:p>
          <a:p>
            <a:r>
              <a:rPr lang="fr-FR" b="1" dirty="0" smtClean="0"/>
              <a:t>Signature :</a:t>
            </a:r>
            <a:r>
              <a:rPr lang="fr-FR" dirty="0" smtClean="0"/>
              <a:t> </a:t>
            </a:r>
            <a:r>
              <a:rPr lang="fr-FR" dirty="0"/>
              <a:t>signature numérique du CA sur les champs précédents </a:t>
            </a:r>
          </a:p>
          <a:p>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240" y="224831"/>
            <a:ext cx="3297646" cy="1842134"/>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240" y="2202506"/>
            <a:ext cx="3430821" cy="4299167"/>
          </a:xfrm>
          <a:prstGeom prst="rect">
            <a:avLst/>
          </a:prstGeom>
        </p:spPr>
      </p:pic>
      <p:sp>
        <p:nvSpPr>
          <p:cNvPr id="15" name="Triangle isocèle 14"/>
          <p:cNvSpPr/>
          <p:nvPr/>
        </p:nvSpPr>
        <p:spPr>
          <a:xfrm>
            <a:off x="7674430" y="1676400"/>
            <a:ext cx="3518632" cy="526106"/>
          </a:xfrm>
          <a:prstGeom prst="triangle">
            <a:avLst>
              <a:gd name="adj" fmla="val 7483"/>
            </a:avLst>
          </a:prstGeom>
          <a:solidFill>
            <a:srgbClr val="D9D9D9">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141688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782782" cy="805753"/>
          </a:xfrm>
        </p:spPr>
        <p:txBody>
          <a:bodyPr>
            <a:normAutofit/>
          </a:bodyPr>
          <a:lstStyle/>
          <a:p>
            <a:r>
              <a:rPr lang="fr-FR" dirty="0"/>
              <a:t>Gestion de clés </a:t>
            </a:r>
            <a:r>
              <a:rPr lang="fr-FR" dirty="0" smtClean="0"/>
              <a:t>publiques</a:t>
            </a:r>
            <a:endParaRPr lang="fr-FR" dirty="0"/>
          </a:p>
        </p:txBody>
      </p:sp>
      <p:sp>
        <p:nvSpPr>
          <p:cNvPr id="3" name="Espace réservé du contenu 2"/>
          <p:cNvSpPr>
            <a:spLocks noGrp="1"/>
          </p:cNvSpPr>
          <p:nvPr>
            <p:ph idx="1"/>
          </p:nvPr>
        </p:nvSpPr>
        <p:spPr>
          <a:xfrm>
            <a:off x="289560" y="805753"/>
            <a:ext cx="11673840" cy="2445448"/>
          </a:xfrm>
        </p:spPr>
        <p:txBody>
          <a:bodyPr>
            <a:normAutofit/>
          </a:bodyPr>
          <a:lstStyle/>
          <a:p>
            <a:pPr marL="0" indent="0">
              <a:buNone/>
            </a:pPr>
            <a:r>
              <a:rPr lang="fr-FR" dirty="0" smtClean="0"/>
              <a:t>On </a:t>
            </a:r>
            <a:r>
              <a:rPr lang="fr-FR" dirty="0"/>
              <a:t>peut distinguer deux types d’infrastructures </a:t>
            </a:r>
            <a:r>
              <a:rPr lang="fr-FR" dirty="0" smtClean="0"/>
              <a:t>:</a:t>
            </a: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83</a:t>
            </a:fld>
            <a:endParaRPr lang="fr-FR"/>
          </a:p>
        </p:txBody>
      </p:sp>
      <p:graphicFrame>
        <p:nvGraphicFramePr>
          <p:cNvPr id="7" name="Tableau 6"/>
          <p:cNvGraphicFramePr>
            <a:graphicFrameLocks noGrp="1"/>
          </p:cNvGraphicFramePr>
          <p:nvPr>
            <p:extLst>
              <p:ext uri="{D42A27DB-BD31-4B8C-83A1-F6EECF244321}">
                <p14:modId xmlns:p14="http://schemas.microsoft.com/office/powerpoint/2010/main" val="846183560"/>
              </p:ext>
            </p:extLst>
          </p:nvPr>
        </p:nvGraphicFramePr>
        <p:xfrm>
          <a:off x="289560" y="1368812"/>
          <a:ext cx="11534140" cy="3987850"/>
        </p:xfrm>
        <a:graphic>
          <a:graphicData uri="http://schemas.openxmlformats.org/drawingml/2006/table">
            <a:tbl>
              <a:tblPr firstRow="1">
                <a:tableStyleId>{2D5ABB26-0587-4C30-8999-92F81FD0307C}</a:tableStyleId>
              </a:tblPr>
              <a:tblGrid>
                <a:gridCol w="5767070"/>
                <a:gridCol w="5767070"/>
              </a:tblGrid>
              <a:tr h="4763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400" b="1" dirty="0" smtClean="0"/>
                        <a:t>Approche basée sur une PKI</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fr-FR" sz="2400" b="1" dirty="0" smtClean="0"/>
                        <a:t>Approche basée sur les réseaux de confiance</a:t>
                      </a:r>
                      <a:endParaRPr lang="fr-FR" sz="2400" dirty="0" smtClean="0"/>
                    </a:p>
                  </a:txBody>
                  <a:tcPr/>
                </a:tc>
              </a:tr>
              <a:tr h="3164890">
                <a:tc>
                  <a:txBody>
                    <a:bodyPr/>
                    <a:lstStyle/>
                    <a:p>
                      <a:pPr marL="285750" indent="-285750">
                        <a:buFont typeface="Calibri" panose="020F0502020204030204" pitchFamily="34" charset="0"/>
                        <a:buChar char="₋"/>
                      </a:pPr>
                      <a:r>
                        <a:rPr lang="fr-FR" sz="1800" b="1" dirty="0" smtClean="0"/>
                        <a:t>Architectures hiérarchiques</a:t>
                      </a:r>
                      <a:r>
                        <a:rPr lang="fr-FR" sz="1800" dirty="0" smtClean="0"/>
                        <a:t> : reposent sur différents AC, qui sont distincts des utilisateurs.</a:t>
                      </a:r>
                    </a:p>
                    <a:p>
                      <a:pPr marL="285750" indent="-285750">
                        <a:buFont typeface="Calibri" panose="020F0502020204030204" pitchFamily="34" charset="0"/>
                        <a:buChar char="₋"/>
                      </a:pPr>
                      <a:r>
                        <a:rPr lang="fr-FR" sz="1800" dirty="0" smtClean="0"/>
                        <a:t>Ex : PKIX (Public Key Infrastructure X.509)</a:t>
                      </a:r>
                    </a:p>
                    <a:p>
                      <a:endParaRPr lang="fr-FR" dirty="0"/>
                    </a:p>
                  </a:txBody>
                  <a:tcPr/>
                </a:tc>
                <a:tc>
                  <a:txBody>
                    <a:bodyPr/>
                    <a:lstStyle/>
                    <a:p>
                      <a:pPr marL="285750" indent="-285750">
                        <a:buFont typeface="Calibri" panose="020F0502020204030204" pitchFamily="34" charset="0"/>
                        <a:buChar char="₋"/>
                      </a:pPr>
                      <a:r>
                        <a:rPr lang="fr-FR" sz="1800" b="1" dirty="0" smtClean="0"/>
                        <a:t>Architectures non-hiérarchiques </a:t>
                      </a:r>
                      <a:r>
                        <a:rPr lang="fr-FR" sz="1800" dirty="0" smtClean="0"/>
                        <a:t>: chaque utilisateur est son propre AC.</a:t>
                      </a:r>
                    </a:p>
                    <a:p>
                      <a:pPr marL="285750" indent="-285750">
                        <a:buFont typeface="Calibri" panose="020F0502020204030204" pitchFamily="34" charset="0"/>
                        <a:buChar char="₋"/>
                      </a:pPr>
                      <a:r>
                        <a:rPr lang="fr-FR" sz="1800" dirty="0" smtClean="0"/>
                        <a:t>Initialement conçues pour la messagerie comme PGP et le P2P sécurisés.</a:t>
                      </a:r>
                    </a:p>
                    <a:p>
                      <a:pPr marL="285750" indent="-285750">
                        <a:buFont typeface="Calibri" panose="020F0502020204030204" pitchFamily="34" charset="0"/>
                        <a:buChar char="₋"/>
                      </a:pPr>
                      <a:r>
                        <a:rPr lang="fr-FR" sz="1800" dirty="0" smtClean="0"/>
                        <a:t>Confiance mutuelle entre les utilisateurs.</a:t>
                      </a:r>
                    </a:p>
                    <a:p>
                      <a:pPr marL="285750" indent="-285750">
                        <a:buFont typeface="Calibri" panose="020F0502020204030204" pitchFamily="34" charset="0"/>
                        <a:buChar char="₋"/>
                      </a:pPr>
                      <a:r>
                        <a:rPr lang="fr-FR" sz="1800" dirty="0" smtClean="0"/>
                        <a:t>Ex : Web of trust</a:t>
                      </a:r>
                    </a:p>
                    <a:p>
                      <a:endParaRPr lang="fr-FR" dirty="0"/>
                    </a:p>
                  </a:txBody>
                  <a:tcPr/>
                </a:tc>
              </a:tr>
            </a:tbl>
          </a:graphicData>
        </a:graphic>
      </p:graphicFrame>
      <p:pic>
        <p:nvPicPr>
          <p:cNvPr id="8" name="Image 7"/>
          <p:cNvPicPr>
            <a:picLocks noChangeAspect="1"/>
          </p:cNvPicPr>
          <p:nvPr/>
        </p:nvPicPr>
        <p:blipFill rotWithShape="1">
          <a:blip r:embed="rId3" cstate="print">
            <a:extLst>
              <a:ext uri="{28A0092B-C50C-407E-A947-70E740481C1C}">
                <a14:useLocalDpi xmlns:a14="http://schemas.microsoft.com/office/drawing/2010/main" val="0"/>
              </a:ext>
            </a:extLst>
          </a:blip>
          <a:srcRect t="1" r="53399" b="794"/>
          <a:stretch/>
        </p:blipFill>
        <p:spPr>
          <a:xfrm>
            <a:off x="1278191" y="3267443"/>
            <a:ext cx="2874164" cy="3454031"/>
          </a:xfrm>
          <a:prstGeom prst="rect">
            <a:avLst/>
          </a:prstGeom>
        </p:spPr>
      </p:pic>
      <p:pic>
        <p:nvPicPr>
          <p:cNvPr id="9" name="Image 8"/>
          <p:cNvPicPr>
            <a:picLocks noChangeAspect="1"/>
          </p:cNvPicPr>
          <p:nvPr/>
        </p:nvPicPr>
        <p:blipFill rotWithShape="1">
          <a:blip r:embed="rId4" cstate="print">
            <a:extLst>
              <a:ext uri="{28A0092B-C50C-407E-A947-70E740481C1C}">
                <a14:useLocalDpi xmlns:a14="http://schemas.microsoft.com/office/drawing/2010/main" val="0"/>
              </a:ext>
            </a:extLst>
          </a:blip>
          <a:srcRect l="56165" t="15079"/>
          <a:stretch/>
        </p:blipFill>
        <p:spPr>
          <a:xfrm>
            <a:off x="8341918" y="3802360"/>
            <a:ext cx="2794000" cy="3055640"/>
          </a:xfrm>
          <a:prstGeom prst="rect">
            <a:avLst/>
          </a:prstGeom>
        </p:spPr>
      </p:pic>
    </p:spTree>
    <p:extLst>
      <p:ext uri="{BB962C8B-B14F-4D97-AF65-F5344CB8AC3E}">
        <p14:creationId xmlns:p14="http://schemas.microsoft.com/office/powerpoint/2010/main" val="109534651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782782" cy="805753"/>
          </a:xfrm>
        </p:spPr>
        <p:txBody>
          <a:bodyPr>
            <a:normAutofit/>
          </a:bodyPr>
          <a:lstStyle/>
          <a:p>
            <a:r>
              <a:rPr lang="fr-FR" dirty="0"/>
              <a:t>Gestion de clés </a:t>
            </a:r>
            <a:r>
              <a:rPr lang="fr-FR" dirty="0" smtClean="0"/>
              <a:t>publiques : PKIX</a:t>
            </a:r>
            <a:endParaRPr lang="fr-FR" dirty="0"/>
          </a:p>
        </p:txBody>
      </p:sp>
      <p:sp>
        <p:nvSpPr>
          <p:cNvPr id="3" name="Espace réservé du contenu 2"/>
          <p:cNvSpPr>
            <a:spLocks noGrp="1"/>
          </p:cNvSpPr>
          <p:nvPr>
            <p:ph idx="1"/>
          </p:nvPr>
        </p:nvSpPr>
        <p:spPr>
          <a:xfrm>
            <a:off x="289560" y="805752"/>
            <a:ext cx="11673840" cy="5884607"/>
          </a:xfrm>
        </p:spPr>
        <p:txBody>
          <a:bodyPr>
            <a:normAutofit fontScale="77500" lnSpcReduction="20000"/>
          </a:bodyPr>
          <a:lstStyle/>
          <a:p>
            <a:endParaRPr lang="fr-FR" dirty="0" smtClean="0"/>
          </a:p>
          <a:p>
            <a:r>
              <a:rPr lang="fr-FR" dirty="0"/>
              <a:t>L'ensemble du matériel, des logiciels, des personnes, des politiques et des procédures nécessaires pour </a:t>
            </a:r>
            <a:r>
              <a:rPr lang="fr-FR" b="1" dirty="0"/>
              <a:t>créer</a:t>
            </a:r>
            <a:r>
              <a:rPr lang="fr-FR" dirty="0"/>
              <a:t>, </a:t>
            </a:r>
            <a:r>
              <a:rPr lang="fr-FR" b="1" dirty="0"/>
              <a:t>gérer</a:t>
            </a:r>
            <a:r>
              <a:rPr lang="fr-FR" dirty="0"/>
              <a:t>, </a:t>
            </a:r>
            <a:r>
              <a:rPr lang="fr-FR" b="1" dirty="0"/>
              <a:t>stocker</a:t>
            </a:r>
            <a:r>
              <a:rPr lang="fr-FR" dirty="0"/>
              <a:t>, </a:t>
            </a:r>
            <a:r>
              <a:rPr lang="fr-FR" b="1" dirty="0"/>
              <a:t>distribuer</a:t>
            </a:r>
            <a:r>
              <a:rPr lang="fr-FR" dirty="0"/>
              <a:t> et </a:t>
            </a:r>
            <a:r>
              <a:rPr lang="fr-FR" b="1" dirty="0"/>
              <a:t>révoquer</a:t>
            </a:r>
            <a:r>
              <a:rPr lang="fr-FR" dirty="0"/>
              <a:t> des certificats numériques basés sur une cryptographie </a:t>
            </a:r>
            <a:r>
              <a:rPr lang="fr-FR" dirty="0" smtClean="0"/>
              <a:t>asymétrique</a:t>
            </a:r>
          </a:p>
          <a:p>
            <a:r>
              <a:rPr lang="fr-FR" dirty="0" smtClean="0"/>
              <a:t>Les </a:t>
            </a:r>
            <a:r>
              <a:rPr lang="fr-FR" dirty="0"/>
              <a:t>composants d'une </a:t>
            </a:r>
            <a:r>
              <a:rPr lang="fr-FR" dirty="0" smtClean="0"/>
              <a:t>PKI : </a:t>
            </a:r>
          </a:p>
          <a:p>
            <a:pPr lvl="1">
              <a:buFont typeface="Calibri" panose="020F0502020204030204" pitchFamily="34" charset="0"/>
              <a:buChar char="‐"/>
            </a:pPr>
            <a:r>
              <a:rPr lang="fr-FR" b="1" dirty="0"/>
              <a:t>Autorité de </a:t>
            </a:r>
            <a:r>
              <a:rPr lang="fr-FR" b="1" dirty="0" smtClean="0"/>
              <a:t>certification (AC) </a:t>
            </a:r>
            <a:r>
              <a:rPr lang="fr-FR" dirty="0" smtClean="0"/>
              <a:t>ou (</a:t>
            </a:r>
            <a:r>
              <a:rPr lang="fr-FR" dirty="0" err="1" smtClean="0"/>
              <a:t>Certificate</a:t>
            </a:r>
            <a:r>
              <a:rPr lang="fr-FR" dirty="0" smtClean="0"/>
              <a:t> </a:t>
            </a:r>
            <a:r>
              <a:rPr lang="fr-FR" dirty="0" err="1" smtClean="0"/>
              <a:t>authority</a:t>
            </a:r>
            <a:r>
              <a:rPr lang="fr-FR" dirty="0" smtClean="0"/>
              <a:t> CA) : </a:t>
            </a:r>
          </a:p>
          <a:p>
            <a:pPr lvl="2">
              <a:buFont typeface="Calibri" panose="020F0502020204030204" pitchFamily="34" charset="0"/>
              <a:buChar char="‐"/>
            </a:pPr>
            <a:r>
              <a:rPr lang="fr-FR" dirty="0" smtClean="0"/>
              <a:t>Entité </a:t>
            </a:r>
            <a:r>
              <a:rPr lang="fr-FR" dirty="0"/>
              <a:t>émettant des certificats et des listes de révocation de </a:t>
            </a:r>
            <a:r>
              <a:rPr lang="fr-FR" dirty="0" smtClean="0"/>
              <a:t>certificats.</a:t>
            </a:r>
            <a:r>
              <a:rPr lang="fr-FR" dirty="0"/>
              <a:t> </a:t>
            </a:r>
            <a:endParaRPr lang="fr-FR" dirty="0" smtClean="0"/>
          </a:p>
          <a:p>
            <a:pPr lvl="2">
              <a:buFont typeface="Calibri" panose="020F0502020204030204" pitchFamily="34" charset="0"/>
              <a:buChar char="‐"/>
            </a:pPr>
            <a:r>
              <a:rPr lang="fr-FR" dirty="0" smtClean="0"/>
              <a:t>Elle </a:t>
            </a:r>
            <a:r>
              <a:rPr lang="fr-FR" dirty="0"/>
              <a:t>a pour mission de signer les demandes de certificat </a:t>
            </a:r>
            <a:r>
              <a:rPr lang="fr-FR" b="1" dirty="0"/>
              <a:t>CSR</a:t>
            </a:r>
            <a:r>
              <a:rPr lang="fr-FR" dirty="0"/>
              <a:t>(</a:t>
            </a:r>
            <a:r>
              <a:rPr lang="fr-FR" dirty="0" err="1"/>
              <a:t>certificate</a:t>
            </a:r>
            <a:r>
              <a:rPr lang="fr-FR" dirty="0"/>
              <a:t> signature </a:t>
            </a:r>
            <a:r>
              <a:rPr lang="fr-FR" dirty="0" err="1"/>
              <a:t>request</a:t>
            </a:r>
            <a:r>
              <a:rPr lang="fr-FR" dirty="0"/>
              <a:t>) et de signer les listes de révocation CRL (</a:t>
            </a:r>
            <a:r>
              <a:rPr lang="fr-FR" dirty="0" err="1"/>
              <a:t>certificate</a:t>
            </a:r>
            <a:r>
              <a:rPr lang="fr-FR" dirty="0"/>
              <a:t> </a:t>
            </a:r>
            <a:r>
              <a:rPr lang="fr-FR" dirty="0" err="1"/>
              <a:t>revocation</a:t>
            </a:r>
            <a:r>
              <a:rPr lang="fr-FR" dirty="0"/>
              <a:t> </a:t>
            </a:r>
            <a:r>
              <a:rPr lang="fr-FR" dirty="0" err="1"/>
              <a:t>list</a:t>
            </a:r>
            <a:r>
              <a:rPr lang="fr-FR" dirty="0"/>
              <a:t>). </a:t>
            </a:r>
            <a:endParaRPr lang="fr-FR" dirty="0" smtClean="0"/>
          </a:p>
          <a:p>
            <a:pPr lvl="2">
              <a:buFont typeface="Calibri" panose="020F0502020204030204" pitchFamily="34" charset="0"/>
              <a:buChar char="‐"/>
            </a:pPr>
            <a:r>
              <a:rPr lang="fr-FR" dirty="0" smtClean="0"/>
              <a:t>Une </a:t>
            </a:r>
            <a:r>
              <a:rPr lang="fr-FR" dirty="0"/>
              <a:t>autorité de certification peut avoir plusieurs types : </a:t>
            </a:r>
            <a:endParaRPr lang="fr-FR" dirty="0" smtClean="0"/>
          </a:p>
          <a:p>
            <a:pPr lvl="3">
              <a:buFont typeface="Calibri" panose="020F0502020204030204" pitchFamily="34" charset="0"/>
              <a:buChar char="‐"/>
            </a:pPr>
            <a:r>
              <a:rPr lang="fr-FR" b="1" dirty="0" smtClean="0"/>
              <a:t>Autorité de certification ROOT</a:t>
            </a:r>
            <a:r>
              <a:rPr lang="fr-FR" dirty="0" smtClean="0"/>
              <a:t> : </a:t>
            </a:r>
            <a:r>
              <a:rPr lang="fr-FR" dirty="0"/>
              <a:t>Une autorité de certification racine </a:t>
            </a:r>
            <a:r>
              <a:rPr lang="fr-FR" b="1" dirty="0"/>
              <a:t>auto-signe</a:t>
            </a:r>
            <a:r>
              <a:rPr lang="fr-FR" dirty="0"/>
              <a:t> son certificat numérique.</a:t>
            </a:r>
            <a:endParaRPr lang="fr-FR" dirty="0" smtClean="0"/>
          </a:p>
          <a:p>
            <a:pPr lvl="3">
              <a:buFont typeface="Calibri" panose="020F0502020204030204" pitchFamily="34" charset="0"/>
              <a:buChar char="‐"/>
            </a:pPr>
            <a:r>
              <a:rPr lang="fr-FR" b="1" dirty="0"/>
              <a:t>Autorité intermédiaire (</a:t>
            </a:r>
            <a:r>
              <a:rPr lang="fr-FR" b="1" dirty="0" err="1"/>
              <a:t>Intermediate</a:t>
            </a:r>
            <a:r>
              <a:rPr lang="fr-FR" b="1" dirty="0"/>
              <a:t> CA</a:t>
            </a:r>
            <a:r>
              <a:rPr lang="fr-FR" b="1" dirty="0" smtClean="0"/>
              <a:t>) </a:t>
            </a:r>
            <a:r>
              <a:rPr lang="fr-FR" dirty="0" smtClean="0"/>
              <a:t>: </a:t>
            </a:r>
            <a:r>
              <a:rPr lang="fr-FR" dirty="0"/>
              <a:t>Émet uniquement des certificats CA</a:t>
            </a:r>
          </a:p>
          <a:p>
            <a:pPr lvl="3">
              <a:buFont typeface="Calibri" panose="020F0502020204030204" pitchFamily="34" charset="0"/>
              <a:buChar char="‐"/>
            </a:pPr>
            <a:r>
              <a:rPr lang="fr-FR" b="1" dirty="0" smtClean="0"/>
              <a:t>Autorité </a:t>
            </a:r>
            <a:r>
              <a:rPr lang="fr-FR" b="1" dirty="0"/>
              <a:t>de </a:t>
            </a:r>
            <a:r>
              <a:rPr lang="fr-FR" b="1" dirty="0" smtClean="0"/>
              <a:t>signature</a:t>
            </a:r>
            <a:r>
              <a:rPr lang="fr-FR" dirty="0" smtClean="0"/>
              <a:t> : </a:t>
            </a:r>
            <a:r>
              <a:rPr lang="fr-FR" dirty="0"/>
              <a:t>CA au bas d'une hiérarchie PKI. Délivre uniquement des certificats utilisateur</a:t>
            </a:r>
            <a:r>
              <a:rPr lang="fr-FR" dirty="0" smtClean="0"/>
              <a:t>.</a:t>
            </a:r>
          </a:p>
          <a:p>
            <a:pPr lvl="3">
              <a:buFont typeface="Calibri" panose="020F0502020204030204" pitchFamily="34" charset="0"/>
              <a:buChar char="‐"/>
            </a:pPr>
            <a:endParaRPr lang="fr-FR" dirty="0"/>
          </a:p>
          <a:p>
            <a:pPr lvl="1">
              <a:buFont typeface="Calibri" panose="020F0502020204030204" pitchFamily="34" charset="0"/>
              <a:buChar char="‐"/>
            </a:pPr>
            <a:r>
              <a:rPr lang="fr-FR" b="1" dirty="0" smtClean="0"/>
              <a:t>Autorité d’enregistrement (AE) </a:t>
            </a:r>
            <a:r>
              <a:rPr lang="fr-FR" dirty="0" smtClean="0"/>
              <a:t>ou (</a:t>
            </a:r>
            <a:r>
              <a:rPr lang="fr-FR" dirty="0" err="1" smtClean="0"/>
              <a:t>Registry</a:t>
            </a:r>
            <a:r>
              <a:rPr lang="fr-FR" dirty="0" smtClean="0"/>
              <a:t> </a:t>
            </a:r>
            <a:r>
              <a:rPr lang="fr-FR" dirty="0" err="1" smtClean="0"/>
              <a:t>authority</a:t>
            </a:r>
            <a:r>
              <a:rPr lang="fr-FR" dirty="0" smtClean="0"/>
              <a:t> RA) : </a:t>
            </a:r>
            <a:r>
              <a:rPr lang="fr-FR" dirty="0"/>
              <a:t>Entité gérant l'inscription PKI. Peut être identique à l'AC. Enregistrer et vérifier les demandes de certificats</a:t>
            </a:r>
            <a:r>
              <a:rPr lang="fr-FR" dirty="0" smtClean="0"/>
              <a:t>.</a:t>
            </a:r>
          </a:p>
          <a:p>
            <a:pPr lvl="1">
              <a:buFont typeface="Calibri" panose="020F0502020204030204" pitchFamily="34" charset="0"/>
              <a:buChar char="‐"/>
            </a:pPr>
            <a:endParaRPr lang="fr-FR" dirty="0" smtClean="0"/>
          </a:p>
          <a:p>
            <a:pPr lvl="1">
              <a:buFont typeface="Calibri" panose="020F0502020204030204" pitchFamily="34" charset="0"/>
              <a:buChar char="‐"/>
            </a:pPr>
            <a:r>
              <a:rPr lang="fr-FR" b="1" dirty="0" smtClean="0"/>
              <a:t>Certificat</a:t>
            </a:r>
            <a:r>
              <a:rPr lang="fr-FR" dirty="0" smtClean="0"/>
              <a:t>.</a:t>
            </a:r>
          </a:p>
          <a:p>
            <a:pPr lvl="1">
              <a:buFont typeface="Calibri" panose="020F0502020204030204" pitchFamily="34" charset="0"/>
              <a:buChar char="‐"/>
            </a:pPr>
            <a:endParaRPr lang="fr-FR" dirty="0" smtClean="0"/>
          </a:p>
          <a:p>
            <a:pPr lvl="1">
              <a:buFont typeface="Calibri" panose="020F0502020204030204" pitchFamily="34" charset="0"/>
              <a:buChar char="‐"/>
            </a:pPr>
            <a:r>
              <a:rPr lang="fr-FR" b="1" dirty="0" err="1"/>
              <a:t>Certificate</a:t>
            </a:r>
            <a:r>
              <a:rPr lang="fr-FR" b="1" dirty="0"/>
              <a:t> </a:t>
            </a:r>
            <a:r>
              <a:rPr lang="fr-FR" b="1" dirty="0" err="1"/>
              <a:t>Signing</a:t>
            </a:r>
            <a:r>
              <a:rPr lang="fr-FR" b="1" dirty="0"/>
              <a:t> </a:t>
            </a:r>
            <a:r>
              <a:rPr lang="fr-FR" b="1" dirty="0" err="1"/>
              <a:t>Request</a:t>
            </a:r>
            <a:r>
              <a:rPr lang="fr-FR" b="1" dirty="0"/>
              <a:t> (CSR) :</a:t>
            </a:r>
            <a:r>
              <a:rPr lang="fr-FR" dirty="0"/>
              <a:t> Demande de certification. Contient une clé publique et un ID à certifier</a:t>
            </a:r>
            <a:r>
              <a:rPr lang="fr-FR" dirty="0" smtClean="0"/>
              <a:t>.</a:t>
            </a:r>
          </a:p>
          <a:p>
            <a:pPr lvl="1">
              <a:buFont typeface="Calibri" panose="020F0502020204030204" pitchFamily="34" charset="0"/>
              <a:buChar char="‐"/>
            </a:pPr>
            <a:endParaRPr lang="fr-FR" dirty="0" smtClean="0"/>
          </a:p>
          <a:p>
            <a:pPr lvl="1">
              <a:buFont typeface="Calibri" panose="020F0502020204030204" pitchFamily="34" charset="0"/>
              <a:buChar char="‐"/>
            </a:pPr>
            <a:r>
              <a:rPr lang="fr-FR" b="1" dirty="0"/>
              <a:t>Dépôt de listes de certificats révoqués – CRL (</a:t>
            </a:r>
            <a:r>
              <a:rPr lang="fr-FR" b="1" dirty="0" err="1"/>
              <a:t>Certificate</a:t>
            </a:r>
            <a:r>
              <a:rPr lang="fr-FR" b="1" dirty="0"/>
              <a:t> </a:t>
            </a:r>
            <a:r>
              <a:rPr lang="fr-FR" b="1" dirty="0" err="1"/>
              <a:t>Revocation</a:t>
            </a:r>
            <a:r>
              <a:rPr lang="fr-FR" b="1" dirty="0"/>
              <a:t> List)</a:t>
            </a:r>
            <a:r>
              <a:rPr lang="fr-FR" dirty="0"/>
              <a:t> </a:t>
            </a:r>
            <a:r>
              <a:rPr lang="fr-FR" dirty="0" smtClean="0"/>
              <a:t>: </a:t>
            </a:r>
            <a:r>
              <a:rPr lang="fr-FR" dirty="0"/>
              <a:t>Liste des certificats </a:t>
            </a:r>
            <a:r>
              <a:rPr lang="fr-FR" dirty="0" smtClean="0"/>
              <a:t>révoqués.</a:t>
            </a:r>
            <a:endParaRPr lang="fr-FR" dirty="0"/>
          </a:p>
          <a:p>
            <a:pPr lvl="1">
              <a:buFont typeface="Calibri" panose="020F0502020204030204" pitchFamily="34" charset="0"/>
              <a:buChar char="‐"/>
            </a:pPr>
            <a:endParaRPr lang="fr-FR" dirty="0" smtClean="0"/>
          </a:p>
          <a:p>
            <a:pPr lvl="1">
              <a:buFont typeface="Calibri" panose="020F0502020204030204" pitchFamily="34" charset="0"/>
              <a:buChar char="‐"/>
            </a:pPr>
            <a:endParaRPr lang="fr-FR" dirty="0"/>
          </a:p>
          <a:p>
            <a:endParaRPr lang="fr-FR" dirty="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84</a:t>
            </a:fld>
            <a:endParaRPr lang="fr-FR"/>
          </a:p>
        </p:txBody>
      </p:sp>
    </p:spTree>
    <p:extLst>
      <p:ext uri="{BB962C8B-B14F-4D97-AF65-F5344CB8AC3E}">
        <p14:creationId xmlns:p14="http://schemas.microsoft.com/office/powerpoint/2010/main" val="34969479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782782" cy="805753"/>
          </a:xfrm>
        </p:spPr>
        <p:txBody>
          <a:bodyPr>
            <a:normAutofit/>
          </a:bodyPr>
          <a:lstStyle/>
          <a:p>
            <a:r>
              <a:rPr lang="fr-FR" dirty="0"/>
              <a:t>Gestion de clés </a:t>
            </a:r>
            <a:r>
              <a:rPr lang="fr-FR" dirty="0" smtClean="0"/>
              <a:t>publiques : PKIX</a:t>
            </a:r>
            <a:endParaRPr lang="fr-FR" dirty="0"/>
          </a:p>
        </p:txBody>
      </p:sp>
      <p:grpSp>
        <p:nvGrpSpPr>
          <p:cNvPr id="5" name="Groupe 4"/>
          <p:cNvGrpSpPr/>
          <p:nvPr/>
        </p:nvGrpSpPr>
        <p:grpSpPr>
          <a:xfrm>
            <a:off x="1173866" y="5426005"/>
            <a:ext cx="888043" cy="1224888"/>
            <a:chOff x="2276114" y="807500"/>
            <a:chExt cx="888043" cy="1224888"/>
          </a:xfrm>
        </p:grpSpPr>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114" y="807500"/>
              <a:ext cx="888043" cy="935928"/>
            </a:xfrm>
            <a:prstGeom prst="rect">
              <a:avLst/>
            </a:prstGeom>
          </p:spPr>
        </p:pic>
        <p:sp>
          <p:nvSpPr>
            <p:cNvPr id="7" name="ZoneTexte 6"/>
            <p:cNvSpPr txBox="1"/>
            <p:nvPr/>
          </p:nvSpPr>
          <p:spPr>
            <a:xfrm>
              <a:off x="2414306" y="1663056"/>
              <a:ext cx="636713" cy="369332"/>
            </a:xfrm>
            <a:prstGeom prst="rect">
              <a:avLst/>
            </a:prstGeom>
            <a:noFill/>
          </p:spPr>
          <p:txBody>
            <a:bodyPr wrap="none" rtlCol="0">
              <a:spAutoFit/>
            </a:bodyPr>
            <a:lstStyle/>
            <a:p>
              <a:r>
                <a:rPr lang="fr-FR" dirty="0" smtClean="0"/>
                <a:t>Alice</a:t>
              </a:r>
              <a:endParaRPr lang="fr-FR" dirty="0"/>
            </a:p>
          </p:txBody>
        </p:sp>
      </p:gr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665" y="4988449"/>
            <a:ext cx="817163" cy="384400"/>
          </a:xfrm>
          <a:prstGeom prst="rect">
            <a:avLst/>
          </a:prstGeom>
        </p:spPr>
      </p:pic>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5666" y="5439703"/>
            <a:ext cx="817163" cy="384400"/>
          </a:xfrm>
          <a:prstGeom prst="rect">
            <a:avLst/>
          </a:prstGeom>
        </p:spPr>
      </p:pic>
      <p:grpSp>
        <p:nvGrpSpPr>
          <p:cNvPr id="26" name="Groupe 25"/>
          <p:cNvGrpSpPr/>
          <p:nvPr/>
        </p:nvGrpSpPr>
        <p:grpSpPr>
          <a:xfrm>
            <a:off x="1302962" y="3601082"/>
            <a:ext cx="654904" cy="842360"/>
            <a:chOff x="1409389" y="3520059"/>
            <a:chExt cx="654904" cy="842360"/>
          </a:xfrm>
        </p:grpSpPr>
        <p:grpSp>
          <p:nvGrpSpPr>
            <p:cNvPr id="15" name="Groupe 14"/>
            <p:cNvGrpSpPr/>
            <p:nvPr/>
          </p:nvGrpSpPr>
          <p:grpSpPr>
            <a:xfrm>
              <a:off x="1409389" y="3520059"/>
              <a:ext cx="654904" cy="842360"/>
              <a:chOff x="2367737" y="1950184"/>
              <a:chExt cx="654904" cy="842360"/>
            </a:xfrm>
          </p:grpSpPr>
          <p:grpSp>
            <p:nvGrpSpPr>
              <p:cNvPr id="16" name="Groupe 15"/>
              <p:cNvGrpSpPr/>
              <p:nvPr/>
            </p:nvGrpSpPr>
            <p:grpSpPr>
              <a:xfrm>
                <a:off x="2367737" y="1950184"/>
                <a:ext cx="652520" cy="842360"/>
                <a:chOff x="3675204" y="1307002"/>
                <a:chExt cx="1440492" cy="1859581"/>
              </a:xfrm>
            </p:grpSpPr>
            <p:grpSp>
              <p:nvGrpSpPr>
                <p:cNvPr id="18" name="Groupe 17"/>
                <p:cNvGrpSpPr/>
                <p:nvPr/>
              </p:nvGrpSpPr>
              <p:grpSpPr>
                <a:xfrm>
                  <a:off x="3675204" y="1307002"/>
                  <a:ext cx="1440492" cy="1859581"/>
                  <a:chOff x="2542785" y="4103896"/>
                  <a:chExt cx="1497867" cy="1933649"/>
                </a:xfrm>
              </p:grpSpPr>
              <p:sp>
                <p:nvSpPr>
                  <p:cNvPr id="23" name="Rogner et arrondir un rectangle à un seul coin 22"/>
                  <p:cNvSpPr/>
                  <p:nvPr/>
                </p:nvSpPr>
                <p:spPr>
                  <a:xfrm>
                    <a:off x="2542785" y="4103896"/>
                    <a:ext cx="1497867" cy="1933649"/>
                  </a:xfrm>
                  <a:prstGeom prst="snipRoundRect">
                    <a:avLst>
                      <a:gd name="adj1" fmla="val 0"/>
                      <a:gd name="adj2" fmla="val 3905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Triangle isocèle 23"/>
                  <p:cNvSpPr/>
                  <p:nvPr/>
                </p:nvSpPr>
                <p:spPr>
                  <a:xfrm rot="13500581">
                    <a:off x="3209373" y="4341055"/>
                    <a:ext cx="778113" cy="421929"/>
                  </a:xfrm>
                  <a:prstGeom prst="triangle">
                    <a:avLst>
                      <a:gd name="adj" fmla="val 51274"/>
                    </a:avLst>
                  </a:prstGeom>
                  <a:solidFill>
                    <a:schemeClr val="bg1">
                      <a:lumMod val="95000"/>
                    </a:schemeClr>
                  </a:solidFill>
                  <a:ln>
                    <a:solidFill>
                      <a:schemeClr val="tx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9" name="Connecteur droit 18"/>
                <p:cNvCxnSpPr/>
                <p:nvPr/>
              </p:nvCxnSpPr>
              <p:spPr>
                <a:xfrm>
                  <a:off x="3791427" y="1743142"/>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p:cNvCxnSpPr/>
                <p:nvPr/>
              </p:nvCxnSpPr>
              <p:spPr>
                <a:xfrm>
                  <a:off x="3800786" y="1935451"/>
                  <a:ext cx="661727" cy="0"/>
                </a:xfrm>
                <a:prstGeom prst="line">
                  <a:avLst/>
                </a:prstGeom>
              </p:spPr>
              <p:style>
                <a:lnRef idx="1">
                  <a:schemeClr val="dk1"/>
                </a:lnRef>
                <a:fillRef idx="0">
                  <a:schemeClr val="dk1"/>
                </a:fillRef>
                <a:effectRef idx="0">
                  <a:schemeClr val="dk1"/>
                </a:effectRef>
                <a:fontRef idx="minor">
                  <a:schemeClr val="tx1"/>
                </a:fontRef>
              </p:style>
            </p:cxnSp>
            <p:cxnSp>
              <p:nvCxnSpPr>
                <p:cNvPr id="21" name="Connecteur droit 20"/>
                <p:cNvCxnSpPr/>
                <p:nvPr/>
              </p:nvCxnSpPr>
              <p:spPr>
                <a:xfrm>
                  <a:off x="3794524" y="2730853"/>
                  <a:ext cx="1087258" cy="0"/>
                </a:xfrm>
                <a:prstGeom prst="line">
                  <a:avLst/>
                </a:prstGeom>
              </p:spPr>
              <p:style>
                <a:lnRef idx="1">
                  <a:schemeClr val="dk1"/>
                </a:lnRef>
                <a:fillRef idx="0">
                  <a:schemeClr val="dk1"/>
                </a:fillRef>
                <a:effectRef idx="0">
                  <a:schemeClr val="dk1"/>
                </a:effectRef>
                <a:fontRef idx="minor">
                  <a:schemeClr val="tx1"/>
                </a:fontRef>
              </p:style>
            </p:cxnSp>
            <p:cxnSp>
              <p:nvCxnSpPr>
                <p:cNvPr id="22" name="Connecteur droit 21"/>
                <p:cNvCxnSpPr/>
                <p:nvPr/>
              </p:nvCxnSpPr>
              <p:spPr>
                <a:xfrm>
                  <a:off x="3784086" y="2920831"/>
                  <a:ext cx="1087258" cy="0"/>
                </a:xfrm>
                <a:prstGeom prst="line">
                  <a:avLst/>
                </a:prstGeom>
              </p:spPr>
              <p:style>
                <a:lnRef idx="1">
                  <a:schemeClr val="dk1"/>
                </a:lnRef>
                <a:fillRef idx="0">
                  <a:schemeClr val="dk1"/>
                </a:fillRef>
                <a:effectRef idx="0">
                  <a:schemeClr val="dk1"/>
                </a:effectRef>
                <a:fontRef idx="minor">
                  <a:schemeClr val="tx1"/>
                </a:fontRef>
              </p:style>
            </p:cxnSp>
          </p:grpSp>
          <p:sp>
            <p:nvSpPr>
              <p:cNvPr id="17" name="ZoneTexte 16"/>
              <p:cNvSpPr txBox="1"/>
              <p:nvPr/>
            </p:nvSpPr>
            <p:spPr>
              <a:xfrm>
                <a:off x="2435621" y="2188051"/>
                <a:ext cx="587020" cy="400110"/>
              </a:xfrm>
              <a:prstGeom prst="rect">
                <a:avLst/>
              </a:prstGeom>
              <a:noFill/>
            </p:spPr>
            <p:txBody>
              <a:bodyPr wrap="none" rtlCol="0">
                <a:spAutoFit/>
              </a:bodyPr>
              <a:lstStyle/>
              <a:p>
                <a:r>
                  <a:rPr lang="fr-FR" sz="2000" b="1" dirty="0" smtClean="0"/>
                  <a:t>CSR</a:t>
                </a:r>
                <a:endParaRPr lang="fr-FR" sz="2000" b="1" dirty="0"/>
              </a:p>
            </p:txBody>
          </p:sp>
        </p:grpSp>
        <p:pic>
          <p:nvPicPr>
            <p:cNvPr id="25" name="Imag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55689" y="4099670"/>
              <a:ext cx="500120" cy="235260"/>
            </a:xfrm>
            <a:prstGeom prst="rect">
              <a:avLst/>
            </a:prstGeom>
          </p:spPr>
        </p:pic>
      </p:grpSp>
      <p:grpSp>
        <p:nvGrpSpPr>
          <p:cNvPr id="54" name="Groupe 53"/>
          <p:cNvGrpSpPr/>
          <p:nvPr/>
        </p:nvGrpSpPr>
        <p:grpSpPr>
          <a:xfrm>
            <a:off x="2721132" y="1561294"/>
            <a:ext cx="1071127" cy="1067922"/>
            <a:chOff x="2267124" y="1966225"/>
            <a:chExt cx="1071127" cy="1067922"/>
          </a:xfrm>
        </p:grpSpPr>
        <p:pic>
          <p:nvPicPr>
            <p:cNvPr id="11" name="Imag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41498" y="1966225"/>
              <a:ext cx="722380" cy="708413"/>
            </a:xfrm>
            <a:prstGeom prst="rect">
              <a:avLst/>
            </a:prstGeom>
          </p:spPr>
        </p:pic>
        <p:sp>
          <p:nvSpPr>
            <p:cNvPr id="27" name="ZoneTexte 26"/>
            <p:cNvSpPr txBox="1"/>
            <p:nvPr/>
          </p:nvSpPr>
          <p:spPr>
            <a:xfrm>
              <a:off x="2267124" y="2603260"/>
              <a:ext cx="1071127" cy="430887"/>
            </a:xfrm>
            <a:prstGeom prst="rect">
              <a:avLst/>
            </a:prstGeom>
            <a:noFill/>
          </p:spPr>
          <p:txBody>
            <a:bodyPr wrap="none" rtlCol="0">
              <a:spAutoFit/>
            </a:bodyPr>
            <a:lstStyle/>
            <a:p>
              <a:pPr algn="ctr"/>
              <a:r>
                <a:rPr lang="fr-FR" sz="1100" dirty="0" smtClean="0"/>
                <a:t>Autorité </a:t>
              </a:r>
              <a:br>
                <a:rPr lang="fr-FR" sz="1100" dirty="0" smtClean="0"/>
              </a:br>
              <a:r>
                <a:rPr lang="fr-FR" sz="1100" dirty="0" smtClean="0"/>
                <a:t>enregistrement</a:t>
              </a:r>
              <a:endParaRPr lang="fr-FR" sz="1100" dirty="0"/>
            </a:p>
          </p:txBody>
        </p:sp>
      </p:grpSp>
      <p:grpSp>
        <p:nvGrpSpPr>
          <p:cNvPr id="55" name="Groupe 54"/>
          <p:cNvGrpSpPr/>
          <p:nvPr/>
        </p:nvGrpSpPr>
        <p:grpSpPr>
          <a:xfrm>
            <a:off x="6713309" y="948701"/>
            <a:ext cx="886782" cy="1106680"/>
            <a:chOff x="5636863" y="988577"/>
            <a:chExt cx="886782" cy="1106680"/>
          </a:xfrm>
        </p:grpSpPr>
        <p:pic>
          <p:nvPicPr>
            <p:cNvPr id="12" name="Imag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9063" y="988577"/>
              <a:ext cx="722380" cy="708413"/>
            </a:xfrm>
            <a:prstGeom prst="rect">
              <a:avLst/>
            </a:prstGeom>
          </p:spPr>
        </p:pic>
        <p:sp>
          <p:nvSpPr>
            <p:cNvPr id="28" name="ZoneTexte 27"/>
            <p:cNvSpPr txBox="1"/>
            <p:nvPr/>
          </p:nvSpPr>
          <p:spPr>
            <a:xfrm>
              <a:off x="5636863" y="1664370"/>
              <a:ext cx="886782" cy="430887"/>
            </a:xfrm>
            <a:prstGeom prst="rect">
              <a:avLst/>
            </a:prstGeom>
            <a:noFill/>
          </p:spPr>
          <p:txBody>
            <a:bodyPr wrap="none" rtlCol="0">
              <a:spAutoFit/>
            </a:bodyPr>
            <a:lstStyle/>
            <a:p>
              <a:pPr algn="ctr"/>
              <a:r>
                <a:rPr lang="fr-FR" sz="1100" dirty="0" smtClean="0"/>
                <a:t>Autorité </a:t>
              </a:r>
              <a:br>
                <a:rPr lang="fr-FR" sz="1100" dirty="0" smtClean="0"/>
              </a:br>
              <a:r>
                <a:rPr lang="fr-FR" sz="1100" dirty="0" smtClean="0"/>
                <a:t>Certification</a:t>
              </a:r>
              <a:endParaRPr lang="fr-FR" sz="1100" dirty="0"/>
            </a:p>
          </p:txBody>
        </p:sp>
      </p:grpSp>
      <p:cxnSp>
        <p:nvCxnSpPr>
          <p:cNvPr id="30" name="Connecteur droit avec flèche 29"/>
          <p:cNvCxnSpPr>
            <a:stCxn id="6" idx="0"/>
          </p:cNvCxnSpPr>
          <p:nvPr/>
        </p:nvCxnSpPr>
        <p:spPr>
          <a:xfrm flipH="1" flipV="1">
            <a:off x="1598539" y="4443442"/>
            <a:ext cx="0" cy="9825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Connecteur en angle 31"/>
          <p:cNvCxnSpPr>
            <a:stCxn id="23" idx="3"/>
            <a:endCxn id="27" idx="2"/>
          </p:cNvCxnSpPr>
          <p:nvPr/>
        </p:nvCxnSpPr>
        <p:spPr>
          <a:xfrm rot="5400000" flipH="1" flipV="1">
            <a:off x="1957026" y="2301412"/>
            <a:ext cx="971866" cy="162747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4" name="Connecteur en arc 33"/>
          <p:cNvCxnSpPr>
            <a:stCxn id="11" idx="1"/>
            <a:endCxn id="11" idx="0"/>
          </p:cNvCxnSpPr>
          <p:nvPr/>
        </p:nvCxnSpPr>
        <p:spPr>
          <a:xfrm rot="10800000" flipH="1">
            <a:off x="2895506" y="1561295"/>
            <a:ext cx="361190" cy="354207"/>
          </a:xfrm>
          <a:prstGeom prst="curvedConnector4">
            <a:avLst>
              <a:gd name="adj1" fmla="val -63291"/>
              <a:gd name="adj2" fmla="val 164539"/>
            </a:avLst>
          </a:prstGeom>
          <a:ln>
            <a:tailEnd type="triangle"/>
          </a:ln>
        </p:spPr>
        <p:style>
          <a:lnRef idx="3">
            <a:schemeClr val="dk1"/>
          </a:lnRef>
          <a:fillRef idx="0">
            <a:schemeClr val="dk1"/>
          </a:fillRef>
          <a:effectRef idx="2">
            <a:schemeClr val="dk1"/>
          </a:effectRef>
          <a:fontRef idx="minor">
            <a:schemeClr val="tx1"/>
          </a:fontRef>
        </p:style>
      </p:cxnSp>
      <p:cxnSp>
        <p:nvCxnSpPr>
          <p:cNvPr id="42" name="Connecteur en angle 41"/>
          <p:cNvCxnSpPr>
            <a:stCxn id="11" idx="3"/>
            <a:endCxn id="12" idx="1"/>
          </p:cNvCxnSpPr>
          <p:nvPr/>
        </p:nvCxnSpPr>
        <p:spPr>
          <a:xfrm flipV="1">
            <a:off x="3617886" y="1302908"/>
            <a:ext cx="3177623" cy="612593"/>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45" name="Connecteur en angle 44"/>
          <p:cNvCxnSpPr>
            <a:stCxn id="28" idx="2"/>
            <a:endCxn id="6" idx="3"/>
          </p:cNvCxnSpPr>
          <p:nvPr/>
        </p:nvCxnSpPr>
        <p:spPr>
          <a:xfrm rot="5400000">
            <a:off x="2690011" y="1427280"/>
            <a:ext cx="3838588" cy="509479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3" name="Groupe 2"/>
          <p:cNvGrpSpPr/>
          <p:nvPr/>
        </p:nvGrpSpPr>
        <p:grpSpPr>
          <a:xfrm>
            <a:off x="10587457" y="2677427"/>
            <a:ext cx="1033525" cy="1451619"/>
            <a:chOff x="10587457" y="2677427"/>
            <a:chExt cx="1033525" cy="1451619"/>
          </a:xfrm>
        </p:grpSpPr>
        <p:pic>
          <p:nvPicPr>
            <p:cNvPr id="13" name="Imag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87457" y="2677427"/>
              <a:ext cx="952500" cy="952500"/>
            </a:xfrm>
            <a:prstGeom prst="rect">
              <a:avLst/>
            </a:prstGeom>
          </p:spPr>
        </p:pic>
        <p:pic>
          <p:nvPicPr>
            <p:cNvPr id="14" name="Imag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999946" y="3097708"/>
              <a:ext cx="621036" cy="736784"/>
            </a:xfrm>
            <a:prstGeom prst="rect">
              <a:avLst/>
            </a:prstGeom>
          </p:spPr>
        </p:pic>
        <p:sp>
          <p:nvSpPr>
            <p:cNvPr id="48" name="ZoneTexte 47"/>
            <p:cNvSpPr txBox="1"/>
            <p:nvPr/>
          </p:nvSpPr>
          <p:spPr>
            <a:xfrm>
              <a:off x="10809564" y="3867436"/>
              <a:ext cx="707245" cy="261610"/>
            </a:xfrm>
            <a:prstGeom prst="rect">
              <a:avLst/>
            </a:prstGeom>
            <a:noFill/>
          </p:spPr>
          <p:txBody>
            <a:bodyPr wrap="none" rtlCol="0">
              <a:spAutoFit/>
            </a:bodyPr>
            <a:lstStyle/>
            <a:p>
              <a:pPr algn="ctr"/>
              <a:r>
                <a:rPr lang="fr-FR" sz="1100" dirty="0" smtClean="0"/>
                <a:t>Annuaire</a:t>
              </a:r>
              <a:endParaRPr lang="fr-FR" sz="1100" dirty="0"/>
            </a:p>
          </p:txBody>
        </p:sp>
      </p:grpSp>
      <p:cxnSp>
        <p:nvCxnSpPr>
          <p:cNvPr id="49" name="Connecteur en angle 48"/>
          <p:cNvCxnSpPr>
            <a:stCxn id="12" idx="3"/>
            <a:endCxn id="13" idx="0"/>
          </p:cNvCxnSpPr>
          <p:nvPr/>
        </p:nvCxnSpPr>
        <p:spPr>
          <a:xfrm>
            <a:off x="7517889" y="1302908"/>
            <a:ext cx="3545818" cy="137451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60" name="Groupe 59"/>
          <p:cNvGrpSpPr/>
          <p:nvPr/>
        </p:nvGrpSpPr>
        <p:grpSpPr>
          <a:xfrm>
            <a:off x="23269" y="5886631"/>
            <a:ext cx="1219693" cy="738664"/>
            <a:chOff x="10149" y="4465229"/>
            <a:chExt cx="1219693" cy="738664"/>
          </a:xfrm>
        </p:grpSpPr>
        <p:sp>
          <p:nvSpPr>
            <p:cNvPr id="58" name="ZoneTexte 57"/>
            <p:cNvSpPr txBox="1"/>
            <p:nvPr/>
          </p:nvSpPr>
          <p:spPr>
            <a:xfrm>
              <a:off x="10149" y="4465229"/>
              <a:ext cx="1219693" cy="738664"/>
            </a:xfrm>
            <a:prstGeom prst="rect">
              <a:avLst/>
            </a:prstGeom>
            <a:noFill/>
          </p:spPr>
          <p:txBody>
            <a:bodyPr wrap="none" rtlCol="0">
              <a:spAutoFit/>
            </a:bodyPr>
            <a:lstStyle/>
            <a:p>
              <a:r>
                <a:rPr lang="fr-FR" sz="1400" dirty="0"/>
                <a:t>1</a:t>
              </a:r>
              <a:r>
                <a:rPr lang="fr-FR" sz="1400" dirty="0" smtClean="0"/>
                <a:t>   Génération</a:t>
              </a:r>
            </a:p>
            <a:p>
              <a:r>
                <a:rPr lang="fr-FR" sz="1400" dirty="0" smtClean="0"/>
                <a:t> de la paire </a:t>
              </a:r>
            </a:p>
            <a:p>
              <a:r>
                <a:rPr lang="fr-FR" sz="1400" dirty="0" smtClean="0"/>
                <a:t>Pub/</a:t>
              </a:r>
              <a:r>
                <a:rPr lang="fr-FR" sz="1400" dirty="0" err="1" smtClean="0"/>
                <a:t>Priv</a:t>
              </a:r>
              <a:endParaRPr lang="fr-FR" sz="1400" dirty="0"/>
            </a:p>
          </p:txBody>
        </p:sp>
        <p:sp>
          <p:nvSpPr>
            <p:cNvPr id="59" name="Ellipse 58"/>
            <p:cNvSpPr/>
            <p:nvPr/>
          </p:nvSpPr>
          <p:spPr>
            <a:xfrm>
              <a:off x="44875" y="4525621"/>
              <a:ext cx="209770" cy="209770"/>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1" name="Groupe 60"/>
          <p:cNvGrpSpPr/>
          <p:nvPr/>
        </p:nvGrpSpPr>
        <p:grpSpPr>
          <a:xfrm>
            <a:off x="1645225" y="4674222"/>
            <a:ext cx="1233864" cy="523220"/>
            <a:chOff x="10149" y="4465229"/>
            <a:chExt cx="1233864" cy="523220"/>
          </a:xfrm>
        </p:grpSpPr>
        <p:sp>
          <p:nvSpPr>
            <p:cNvPr id="62" name="ZoneTexte 61"/>
            <p:cNvSpPr txBox="1"/>
            <p:nvPr/>
          </p:nvSpPr>
          <p:spPr>
            <a:xfrm>
              <a:off x="10149" y="4465229"/>
              <a:ext cx="1233864" cy="523220"/>
            </a:xfrm>
            <a:prstGeom prst="rect">
              <a:avLst/>
            </a:prstGeom>
            <a:noFill/>
          </p:spPr>
          <p:txBody>
            <a:bodyPr wrap="none" rtlCol="0">
              <a:spAutoFit/>
            </a:bodyPr>
            <a:lstStyle/>
            <a:p>
              <a:r>
                <a:rPr lang="fr-FR" sz="1400" dirty="0" smtClean="0"/>
                <a:t>2   Créer une </a:t>
              </a:r>
            </a:p>
            <a:p>
              <a:r>
                <a:rPr lang="fr-FR" sz="1400" dirty="0" smtClean="0"/>
                <a:t>demande </a:t>
              </a:r>
              <a:r>
                <a:rPr lang="fr-FR" sz="1400" b="1" dirty="0" smtClean="0"/>
                <a:t>CSR</a:t>
              </a:r>
              <a:endParaRPr lang="fr-FR" sz="1400" b="1" dirty="0"/>
            </a:p>
          </p:txBody>
        </p:sp>
        <p:sp>
          <p:nvSpPr>
            <p:cNvPr id="63" name="Ellipse 62"/>
            <p:cNvSpPr/>
            <p:nvPr/>
          </p:nvSpPr>
          <p:spPr>
            <a:xfrm>
              <a:off x="44875" y="4525621"/>
              <a:ext cx="209770" cy="209770"/>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4" name="Groupe 63"/>
          <p:cNvGrpSpPr/>
          <p:nvPr/>
        </p:nvGrpSpPr>
        <p:grpSpPr>
          <a:xfrm>
            <a:off x="1785480" y="3174750"/>
            <a:ext cx="1432059" cy="307777"/>
            <a:chOff x="10149" y="4465229"/>
            <a:chExt cx="1432059" cy="307777"/>
          </a:xfrm>
        </p:grpSpPr>
        <p:sp>
          <p:nvSpPr>
            <p:cNvPr id="65" name="ZoneTexte 64"/>
            <p:cNvSpPr txBox="1"/>
            <p:nvPr/>
          </p:nvSpPr>
          <p:spPr>
            <a:xfrm>
              <a:off x="10149" y="4465229"/>
              <a:ext cx="1432059" cy="307777"/>
            </a:xfrm>
            <a:prstGeom prst="rect">
              <a:avLst/>
            </a:prstGeom>
            <a:noFill/>
          </p:spPr>
          <p:txBody>
            <a:bodyPr wrap="none" rtlCol="0">
              <a:spAutoFit/>
            </a:bodyPr>
            <a:lstStyle/>
            <a:p>
              <a:r>
                <a:rPr lang="fr-FR" sz="1400" dirty="0"/>
                <a:t>3</a:t>
              </a:r>
              <a:r>
                <a:rPr lang="fr-FR" sz="1400" dirty="0" smtClean="0"/>
                <a:t>   Envoyer à l’</a:t>
              </a:r>
              <a:r>
                <a:rPr lang="fr-FR" sz="1400" b="1" dirty="0" smtClean="0"/>
                <a:t>AE</a:t>
              </a:r>
              <a:endParaRPr lang="fr-FR" sz="1400" b="1" dirty="0"/>
            </a:p>
          </p:txBody>
        </p:sp>
        <p:sp>
          <p:nvSpPr>
            <p:cNvPr id="66" name="Ellipse 65"/>
            <p:cNvSpPr/>
            <p:nvPr/>
          </p:nvSpPr>
          <p:spPr>
            <a:xfrm>
              <a:off x="44875" y="4525621"/>
              <a:ext cx="209770" cy="209770"/>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7" name="Groupe 66"/>
          <p:cNvGrpSpPr/>
          <p:nvPr/>
        </p:nvGrpSpPr>
        <p:grpSpPr>
          <a:xfrm>
            <a:off x="968513" y="1127040"/>
            <a:ext cx="1784591" cy="523220"/>
            <a:chOff x="10149" y="4465229"/>
            <a:chExt cx="1784591" cy="523220"/>
          </a:xfrm>
        </p:grpSpPr>
        <p:sp>
          <p:nvSpPr>
            <p:cNvPr id="68" name="ZoneTexte 67"/>
            <p:cNvSpPr txBox="1"/>
            <p:nvPr/>
          </p:nvSpPr>
          <p:spPr>
            <a:xfrm>
              <a:off x="10149" y="4465229"/>
              <a:ext cx="1784591" cy="523220"/>
            </a:xfrm>
            <a:prstGeom prst="rect">
              <a:avLst/>
            </a:prstGeom>
            <a:noFill/>
          </p:spPr>
          <p:txBody>
            <a:bodyPr wrap="none" rtlCol="0">
              <a:spAutoFit/>
            </a:bodyPr>
            <a:lstStyle/>
            <a:p>
              <a:r>
                <a:rPr lang="fr-FR" sz="1400" dirty="0" smtClean="0"/>
                <a:t>4   Vérification des </a:t>
              </a:r>
              <a:br>
                <a:rPr lang="fr-FR" sz="1400" dirty="0" smtClean="0"/>
              </a:br>
              <a:r>
                <a:rPr lang="fr-FR" sz="1400" dirty="0" smtClean="0"/>
                <a:t>données personnelles</a:t>
              </a:r>
              <a:endParaRPr lang="fr-FR" sz="1400" b="1" dirty="0"/>
            </a:p>
          </p:txBody>
        </p:sp>
        <p:sp>
          <p:nvSpPr>
            <p:cNvPr id="69" name="Ellipse 68"/>
            <p:cNvSpPr/>
            <p:nvPr/>
          </p:nvSpPr>
          <p:spPr>
            <a:xfrm>
              <a:off x="44875" y="4525621"/>
              <a:ext cx="209770" cy="209770"/>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0" name="Groupe 69"/>
          <p:cNvGrpSpPr/>
          <p:nvPr/>
        </p:nvGrpSpPr>
        <p:grpSpPr>
          <a:xfrm>
            <a:off x="4076637" y="805753"/>
            <a:ext cx="1787733" cy="523220"/>
            <a:chOff x="10149" y="4465229"/>
            <a:chExt cx="1787733" cy="523220"/>
          </a:xfrm>
        </p:grpSpPr>
        <p:sp>
          <p:nvSpPr>
            <p:cNvPr id="71" name="ZoneTexte 70"/>
            <p:cNvSpPr txBox="1"/>
            <p:nvPr/>
          </p:nvSpPr>
          <p:spPr>
            <a:xfrm>
              <a:off x="10149" y="4465229"/>
              <a:ext cx="1787733" cy="523220"/>
            </a:xfrm>
            <a:prstGeom prst="rect">
              <a:avLst/>
            </a:prstGeom>
            <a:noFill/>
          </p:spPr>
          <p:txBody>
            <a:bodyPr wrap="none" rtlCol="0">
              <a:spAutoFit/>
            </a:bodyPr>
            <a:lstStyle/>
            <a:p>
              <a:pPr marL="342900" indent="-342900">
                <a:buAutoNum type="arabicPlain" startAt="5"/>
              </a:pPr>
              <a:r>
                <a:rPr lang="fr-FR" sz="1400" dirty="0" smtClean="0"/>
                <a:t>Transfert de </a:t>
              </a:r>
            </a:p>
            <a:p>
              <a:r>
                <a:rPr lang="fr-FR" sz="1400" dirty="0" smtClean="0"/>
                <a:t>demande de certificat</a:t>
              </a:r>
              <a:endParaRPr lang="fr-FR" sz="1400" b="1" dirty="0"/>
            </a:p>
          </p:txBody>
        </p:sp>
        <p:sp>
          <p:nvSpPr>
            <p:cNvPr id="72" name="Ellipse 71"/>
            <p:cNvSpPr/>
            <p:nvPr/>
          </p:nvSpPr>
          <p:spPr>
            <a:xfrm>
              <a:off x="44875" y="4525621"/>
              <a:ext cx="209770" cy="209770"/>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3" name="Groupe 72"/>
          <p:cNvGrpSpPr/>
          <p:nvPr/>
        </p:nvGrpSpPr>
        <p:grpSpPr>
          <a:xfrm>
            <a:off x="7260744" y="2104794"/>
            <a:ext cx="1623650" cy="523220"/>
            <a:chOff x="10149" y="4465229"/>
            <a:chExt cx="1623650" cy="523220"/>
          </a:xfrm>
        </p:grpSpPr>
        <p:sp>
          <p:nvSpPr>
            <p:cNvPr id="74" name="ZoneTexte 73"/>
            <p:cNvSpPr txBox="1"/>
            <p:nvPr/>
          </p:nvSpPr>
          <p:spPr>
            <a:xfrm>
              <a:off x="10149" y="4465229"/>
              <a:ext cx="1623650" cy="523220"/>
            </a:xfrm>
            <a:prstGeom prst="rect">
              <a:avLst/>
            </a:prstGeom>
            <a:noFill/>
          </p:spPr>
          <p:txBody>
            <a:bodyPr wrap="none" rtlCol="0">
              <a:spAutoFit/>
            </a:bodyPr>
            <a:lstStyle/>
            <a:p>
              <a:pPr marL="342900" indent="-342900">
                <a:buAutoNum type="arabicPlain" startAt="6"/>
              </a:pPr>
              <a:r>
                <a:rPr lang="fr-FR" sz="1400" dirty="0" smtClean="0"/>
                <a:t>Génération du </a:t>
              </a:r>
            </a:p>
            <a:p>
              <a:r>
                <a:rPr lang="fr-FR" sz="1400" dirty="0" smtClean="0"/>
                <a:t>certificat signé</a:t>
              </a:r>
              <a:endParaRPr lang="fr-FR" sz="1400" b="1" dirty="0"/>
            </a:p>
          </p:txBody>
        </p:sp>
        <p:sp>
          <p:nvSpPr>
            <p:cNvPr id="75" name="Ellipse 74"/>
            <p:cNvSpPr/>
            <p:nvPr/>
          </p:nvSpPr>
          <p:spPr>
            <a:xfrm>
              <a:off x="44875" y="4525621"/>
              <a:ext cx="209770" cy="209770"/>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6" name="Groupe 75"/>
          <p:cNvGrpSpPr/>
          <p:nvPr/>
        </p:nvGrpSpPr>
        <p:grpSpPr>
          <a:xfrm>
            <a:off x="9261426" y="772238"/>
            <a:ext cx="2400657" cy="523220"/>
            <a:chOff x="10149" y="4465229"/>
            <a:chExt cx="2400657" cy="523220"/>
          </a:xfrm>
        </p:grpSpPr>
        <p:sp>
          <p:nvSpPr>
            <p:cNvPr id="77" name="ZoneTexte 76"/>
            <p:cNvSpPr txBox="1"/>
            <p:nvPr/>
          </p:nvSpPr>
          <p:spPr>
            <a:xfrm>
              <a:off x="10149" y="4465229"/>
              <a:ext cx="2400657" cy="523220"/>
            </a:xfrm>
            <a:prstGeom prst="rect">
              <a:avLst/>
            </a:prstGeom>
            <a:noFill/>
          </p:spPr>
          <p:txBody>
            <a:bodyPr wrap="none" rtlCol="0">
              <a:spAutoFit/>
            </a:bodyPr>
            <a:lstStyle/>
            <a:p>
              <a:r>
                <a:rPr lang="fr-FR" sz="1400" dirty="0" smtClean="0"/>
                <a:t>7   Publication du </a:t>
              </a:r>
            </a:p>
            <a:p>
              <a:r>
                <a:rPr lang="fr-FR" sz="1400" dirty="0" smtClean="0"/>
                <a:t>certificat signé dans l’annuaire</a:t>
              </a:r>
              <a:endParaRPr lang="fr-FR" sz="1400" b="1" dirty="0"/>
            </a:p>
          </p:txBody>
        </p:sp>
        <p:sp>
          <p:nvSpPr>
            <p:cNvPr id="78" name="Ellipse 77"/>
            <p:cNvSpPr/>
            <p:nvPr/>
          </p:nvSpPr>
          <p:spPr>
            <a:xfrm>
              <a:off x="44875" y="4525621"/>
              <a:ext cx="209770" cy="209770"/>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 name="Groupe 9"/>
          <p:cNvGrpSpPr/>
          <p:nvPr/>
        </p:nvGrpSpPr>
        <p:grpSpPr>
          <a:xfrm>
            <a:off x="4304653" y="4826906"/>
            <a:ext cx="1132384" cy="1365020"/>
            <a:chOff x="4304653" y="4826906"/>
            <a:chExt cx="1132384" cy="1365020"/>
          </a:xfrm>
        </p:grpSpPr>
        <p:pic>
          <p:nvPicPr>
            <p:cNvPr id="4" name="Imag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21133" y="4826906"/>
              <a:ext cx="1115904" cy="1365020"/>
            </a:xfrm>
            <a:prstGeom prst="rect">
              <a:avLst/>
            </a:prstGeom>
          </p:spPr>
        </p:pic>
        <p:sp>
          <p:nvSpPr>
            <p:cNvPr id="79" name="ZoneTexte 78"/>
            <p:cNvSpPr txBox="1"/>
            <p:nvPr/>
          </p:nvSpPr>
          <p:spPr>
            <a:xfrm>
              <a:off x="4304653" y="5110883"/>
              <a:ext cx="636713" cy="369332"/>
            </a:xfrm>
            <a:prstGeom prst="rect">
              <a:avLst/>
            </a:prstGeom>
            <a:noFill/>
          </p:spPr>
          <p:txBody>
            <a:bodyPr wrap="none" rtlCol="0">
              <a:spAutoFit/>
            </a:bodyPr>
            <a:lstStyle/>
            <a:p>
              <a:r>
                <a:rPr lang="fr-FR" dirty="0" smtClean="0"/>
                <a:t>Alice</a:t>
              </a:r>
              <a:endParaRPr lang="fr-FR" dirty="0"/>
            </a:p>
          </p:txBody>
        </p:sp>
      </p:grpSp>
      <p:sp>
        <p:nvSpPr>
          <p:cNvPr id="29" name="Espace réservé du numéro de diapositive 28"/>
          <p:cNvSpPr>
            <a:spLocks noGrp="1"/>
          </p:cNvSpPr>
          <p:nvPr>
            <p:ph type="sldNum" sz="quarter" idx="12"/>
          </p:nvPr>
        </p:nvSpPr>
        <p:spPr/>
        <p:txBody>
          <a:bodyPr/>
          <a:lstStyle/>
          <a:p>
            <a:fld id="{6951A42B-171D-4B94-AECE-9A114FAB7514}" type="slidenum">
              <a:rPr lang="fr-FR" smtClean="0"/>
              <a:t>85</a:t>
            </a:fld>
            <a:endParaRPr lang="fr-FR"/>
          </a:p>
        </p:txBody>
      </p:sp>
    </p:spTree>
    <p:extLst>
      <p:ext uri="{BB962C8B-B14F-4D97-AF65-F5344CB8AC3E}">
        <p14:creationId xmlns:p14="http://schemas.microsoft.com/office/powerpoint/2010/main" val="119112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22" presetClass="entr" presetSubtype="4"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wipe(down)">
                                      <p:cBhvr>
                                        <p:cTn id="26" dur="500"/>
                                        <p:tgtEl>
                                          <p:spTgt spid="61"/>
                                        </p:tgtEl>
                                      </p:cBhvr>
                                    </p:animEffect>
                                  </p:childTnLst>
                                </p:cTn>
                              </p:par>
                              <p:par>
                                <p:cTn id="27" presetID="22" presetClass="entr" presetSubtype="4"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wipe(down)">
                                      <p:cBhvr>
                                        <p:cTn id="34" dur="500"/>
                                        <p:tgtEl>
                                          <p:spTgt spid="64"/>
                                        </p:tgtEl>
                                      </p:cBhvr>
                                    </p:animEffect>
                                  </p:childTnLst>
                                </p:cTn>
                              </p:par>
                              <p:par>
                                <p:cTn id="35" presetID="22" presetClass="entr" presetSubtype="4"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par>
                                <p:cTn id="38" presetID="22" presetClass="entr" presetSubtype="4"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down)">
                                      <p:cBhvr>
                                        <p:cTn id="40" dur="500"/>
                                        <p:tgtEl>
                                          <p:spTgt spid="5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wipe(left)">
                                      <p:cBhvr>
                                        <p:cTn id="45" dur="500"/>
                                        <p:tgtEl>
                                          <p:spTgt spid="67"/>
                                        </p:tgtEl>
                                      </p:cBhvr>
                                    </p:animEffect>
                                  </p:childTnLst>
                                </p:cTn>
                              </p:par>
                              <p:par>
                                <p:cTn id="46" presetID="22" presetClass="entr" presetSubtype="8"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left)">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wipe(left)">
                                      <p:cBhvr>
                                        <p:cTn id="53" dur="500"/>
                                        <p:tgtEl>
                                          <p:spTgt spid="42"/>
                                        </p:tgtEl>
                                      </p:cBhvr>
                                    </p:animEffect>
                                  </p:childTnLst>
                                </p:cTn>
                              </p:par>
                              <p:par>
                                <p:cTn id="54" presetID="22" presetClass="entr" presetSubtype="8" fill="hold" nodeType="with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wipe(left)">
                                      <p:cBhvr>
                                        <p:cTn id="56" dur="500"/>
                                        <p:tgtEl>
                                          <p:spTgt spid="70"/>
                                        </p:tgtEl>
                                      </p:cBhvr>
                                    </p:animEffect>
                                  </p:childTnLst>
                                </p:cTn>
                              </p:par>
                              <p:par>
                                <p:cTn id="57" presetID="22" presetClass="entr" presetSubtype="8"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wipe(right)">
                                      <p:cBhvr>
                                        <p:cTn id="64" dur="500"/>
                                        <p:tgtEl>
                                          <p:spTgt spid="45"/>
                                        </p:tgtEl>
                                      </p:cBhvr>
                                    </p:animEffect>
                                  </p:childTnLst>
                                </p:cTn>
                              </p:par>
                              <p:par>
                                <p:cTn id="65" presetID="22" presetClass="entr" presetSubtype="2"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wipe(right)">
                                      <p:cBhvr>
                                        <p:cTn id="67" dur="500"/>
                                        <p:tgtEl>
                                          <p:spTgt spid="73"/>
                                        </p:tgtEl>
                                      </p:cBhvr>
                                    </p:animEffect>
                                  </p:childTnLst>
                                </p:cTn>
                              </p:par>
                              <p:par>
                                <p:cTn id="68" presetID="22" presetClass="entr" presetSubtype="2" fill="hold" nodeType="with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right)">
                                      <p:cBhvr>
                                        <p:cTn id="70" dur="500"/>
                                        <p:tgtEl>
                                          <p:spTgt spid="1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par>
                                <p:cTn id="76" presetID="22" presetClass="entr" presetSubtype="8" fill="hold"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wipe(left)">
                                      <p:cBhvr>
                                        <p:cTn id="78" dur="500"/>
                                        <p:tgtEl>
                                          <p:spTgt spid="76"/>
                                        </p:tgtEl>
                                      </p:cBhvr>
                                    </p:animEffect>
                                  </p:childTnLst>
                                </p:cTn>
                              </p:par>
                              <p:par>
                                <p:cTn id="79" presetID="22" presetClass="entr" presetSubtype="8" fill="hold" nodeType="with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wipe(left)">
                                      <p:cBhvr>
                                        <p:cTn id="8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62838"/>
            <a:ext cx="10782782" cy="805753"/>
          </a:xfrm>
        </p:spPr>
        <p:txBody>
          <a:bodyPr>
            <a:normAutofit fontScale="90000"/>
          </a:bodyPr>
          <a:lstStyle/>
          <a:p>
            <a:r>
              <a:rPr lang="fr-FR" dirty="0" smtClean="0"/>
              <a:t>Diagramme </a:t>
            </a:r>
            <a:r>
              <a:rPr lang="fr-FR" dirty="0"/>
              <a:t>schématique </a:t>
            </a:r>
            <a:r>
              <a:rPr lang="fr-FR" dirty="0" smtClean="0"/>
              <a:t>de </a:t>
            </a:r>
            <a:r>
              <a:rPr lang="fr-FR" dirty="0"/>
              <a:t>la façon dont les certificats de site Web sont censés fonctionner</a:t>
            </a:r>
          </a:p>
        </p:txBody>
      </p:sp>
      <p:grpSp>
        <p:nvGrpSpPr>
          <p:cNvPr id="56" name="Groupe 55"/>
          <p:cNvGrpSpPr/>
          <p:nvPr/>
        </p:nvGrpSpPr>
        <p:grpSpPr>
          <a:xfrm>
            <a:off x="10060826" y="1602199"/>
            <a:ext cx="1162498" cy="1106680"/>
            <a:chOff x="5499007" y="988577"/>
            <a:chExt cx="1162498" cy="1106680"/>
          </a:xfrm>
        </p:grpSpPr>
        <p:pic>
          <p:nvPicPr>
            <p:cNvPr id="57" name="Image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9063" y="988577"/>
              <a:ext cx="722380" cy="708413"/>
            </a:xfrm>
            <a:prstGeom prst="rect">
              <a:avLst/>
            </a:prstGeom>
          </p:spPr>
        </p:pic>
        <p:sp>
          <p:nvSpPr>
            <p:cNvPr id="58" name="ZoneTexte 57"/>
            <p:cNvSpPr txBox="1"/>
            <p:nvPr/>
          </p:nvSpPr>
          <p:spPr>
            <a:xfrm>
              <a:off x="5499007" y="1664370"/>
              <a:ext cx="1162498" cy="430887"/>
            </a:xfrm>
            <a:prstGeom prst="rect">
              <a:avLst/>
            </a:prstGeom>
            <a:noFill/>
          </p:spPr>
          <p:txBody>
            <a:bodyPr wrap="none" rtlCol="0">
              <a:spAutoFit/>
            </a:bodyPr>
            <a:lstStyle/>
            <a:p>
              <a:pPr algn="ctr"/>
              <a:r>
                <a:rPr lang="fr-FR" sz="1100" dirty="0" smtClean="0"/>
                <a:t>Autorité </a:t>
              </a:r>
              <a:br>
                <a:rPr lang="fr-FR" sz="1100" dirty="0" smtClean="0"/>
              </a:br>
              <a:r>
                <a:rPr lang="fr-FR" sz="1100" dirty="0" smtClean="0"/>
                <a:t>Certification (AC)</a:t>
              </a:r>
              <a:endParaRPr lang="fr-FR" sz="1100" dirty="0"/>
            </a:p>
          </p:txBody>
        </p:sp>
      </p:grpSp>
      <p:grpSp>
        <p:nvGrpSpPr>
          <p:cNvPr id="12" name="Groupe 11"/>
          <p:cNvGrpSpPr/>
          <p:nvPr/>
        </p:nvGrpSpPr>
        <p:grpSpPr>
          <a:xfrm>
            <a:off x="9907638" y="3522638"/>
            <a:ext cx="1465529" cy="1444907"/>
            <a:chOff x="5258858" y="4757271"/>
            <a:chExt cx="1465529" cy="1444907"/>
          </a:xfrm>
        </p:grpSpPr>
        <p:pic>
          <p:nvPicPr>
            <p:cNvPr id="60" name="Image 59"/>
            <p:cNvPicPr>
              <a:picLocks noChangeAspect="1"/>
            </p:cNvPicPr>
            <p:nvPr/>
          </p:nvPicPr>
          <p:blipFill rotWithShape="1">
            <a:blip r:embed="rId4" cstate="print">
              <a:extLst>
                <a:ext uri="{28A0092B-C50C-407E-A947-70E740481C1C}">
                  <a14:useLocalDpi xmlns:a14="http://schemas.microsoft.com/office/drawing/2010/main" val="0"/>
                </a:ext>
              </a:extLst>
            </a:blip>
            <a:srcRect l="18229" t="10463" r="16065" b="34035"/>
            <a:stretch/>
          </p:blipFill>
          <p:spPr>
            <a:xfrm>
              <a:off x="5492452" y="4757271"/>
              <a:ext cx="998651" cy="798576"/>
            </a:xfrm>
            <a:prstGeom prst="rect">
              <a:avLst/>
            </a:prstGeom>
          </p:spPr>
        </p:pic>
        <p:sp>
          <p:nvSpPr>
            <p:cNvPr id="10" name="Rectangle 9"/>
            <p:cNvSpPr/>
            <p:nvPr/>
          </p:nvSpPr>
          <p:spPr>
            <a:xfrm>
              <a:off x="5258858" y="5555847"/>
              <a:ext cx="1465529" cy="646331"/>
            </a:xfrm>
            <a:prstGeom prst="rect">
              <a:avLst/>
            </a:prstGeom>
          </p:spPr>
          <p:txBody>
            <a:bodyPr wrap="none">
              <a:spAutoFit/>
            </a:bodyPr>
            <a:lstStyle/>
            <a:p>
              <a:pPr algn="ctr"/>
              <a:r>
                <a:rPr lang="fr-FR" dirty="0"/>
                <a:t>fournisseur </a:t>
              </a:r>
              <a:endParaRPr lang="fr-FR" dirty="0" smtClean="0"/>
            </a:p>
            <a:p>
              <a:pPr algn="ctr"/>
              <a:r>
                <a:rPr lang="fr-FR" dirty="0" smtClean="0"/>
                <a:t>de </a:t>
              </a:r>
              <a:r>
                <a:rPr lang="fr-FR" dirty="0"/>
                <a:t>navigateur</a:t>
              </a:r>
            </a:p>
          </p:txBody>
        </p:sp>
      </p:grpSp>
      <p:grpSp>
        <p:nvGrpSpPr>
          <p:cNvPr id="11" name="Groupe 10"/>
          <p:cNvGrpSpPr/>
          <p:nvPr/>
        </p:nvGrpSpPr>
        <p:grpSpPr>
          <a:xfrm>
            <a:off x="393970" y="3510664"/>
            <a:ext cx="1946751" cy="1657330"/>
            <a:chOff x="147958" y="4757271"/>
            <a:chExt cx="1946751" cy="1657330"/>
          </a:xfrm>
        </p:grpSpPr>
        <p:pic>
          <p:nvPicPr>
            <p:cNvPr id="59" name="Imag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498" y="4757271"/>
              <a:ext cx="1079661" cy="1022079"/>
            </a:xfrm>
            <a:prstGeom prst="rect">
              <a:avLst/>
            </a:prstGeom>
          </p:spPr>
        </p:pic>
        <p:sp>
          <p:nvSpPr>
            <p:cNvPr id="62" name="Rectangle 61"/>
            <p:cNvSpPr/>
            <p:nvPr/>
          </p:nvSpPr>
          <p:spPr>
            <a:xfrm>
              <a:off x="147958" y="5768270"/>
              <a:ext cx="1946751" cy="646331"/>
            </a:xfrm>
            <a:prstGeom prst="rect">
              <a:avLst/>
            </a:prstGeom>
            <a:noFill/>
            <a:ln>
              <a:noFill/>
            </a:ln>
          </p:spPr>
          <p:txBody>
            <a:bodyPr wrap="none">
              <a:spAutoFit/>
            </a:bodyPr>
            <a:lstStyle/>
            <a:p>
              <a:pPr algn="ctr"/>
              <a:r>
                <a:rPr lang="fr-FR" dirty="0" smtClean="0"/>
                <a:t>Utilisateur </a:t>
              </a:r>
            </a:p>
            <a:p>
              <a:pPr algn="ctr"/>
              <a:r>
                <a:rPr lang="fr-FR" dirty="0" smtClean="0"/>
                <a:t>avec un navigateur</a:t>
              </a:r>
              <a:endParaRPr lang="fr-FR" dirty="0"/>
            </a:p>
          </p:txBody>
        </p:sp>
      </p:grpSp>
      <p:grpSp>
        <p:nvGrpSpPr>
          <p:cNvPr id="63" name="Groupe 62"/>
          <p:cNvGrpSpPr/>
          <p:nvPr/>
        </p:nvGrpSpPr>
        <p:grpSpPr>
          <a:xfrm>
            <a:off x="1015493" y="1448627"/>
            <a:ext cx="648183" cy="1320800"/>
            <a:chOff x="1655179" y="1149592"/>
            <a:chExt cx="648183" cy="1320800"/>
          </a:xfrm>
        </p:grpSpPr>
        <p:pic>
          <p:nvPicPr>
            <p:cNvPr id="64" name="Image 63"/>
            <p:cNvPicPr>
              <a:picLocks noChangeAspect="1"/>
            </p:cNvPicPr>
            <p:nvPr/>
          </p:nvPicPr>
          <p:blipFill rotWithShape="1">
            <a:blip r:embed="rId5" cstate="print">
              <a:extLst>
                <a:ext uri="{28A0092B-C50C-407E-A947-70E740481C1C}">
                  <a14:useLocalDpi xmlns:a14="http://schemas.microsoft.com/office/drawing/2010/main" val="0"/>
                </a:ext>
              </a:extLst>
            </a:blip>
            <a:srcRect l="23388" r="21376"/>
            <a:stretch/>
          </p:blipFill>
          <p:spPr>
            <a:xfrm>
              <a:off x="1655179" y="1149592"/>
              <a:ext cx="648183" cy="1320800"/>
            </a:xfrm>
            <a:prstGeom prst="rect">
              <a:avLst/>
            </a:prstGeom>
          </p:spPr>
        </p:pic>
        <p:pic>
          <p:nvPicPr>
            <p:cNvPr id="65" name="Imag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4978" y="1733402"/>
              <a:ext cx="420360" cy="316737"/>
            </a:xfrm>
            <a:prstGeom prst="rect">
              <a:avLst/>
            </a:prstGeom>
          </p:spPr>
        </p:pic>
      </p:grpSp>
      <p:cxnSp>
        <p:nvCxnSpPr>
          <p:cNvPr id="41" name="Connecteur droit avec flèche 40"/>
          <p:cNvCxnSpPr>
            <a:stCxn id="58" idx="2"/>
            <a:endCxn id="60" idx="0"/>
          </p:cNvCxnSpPr>
          <p:nvPr/>
        </p:nvCxnSpPr>
        <p:spPr>
          <a:xfrm flipH="1">
            <a:off x="10640558" y="2708879"/>
            <a:ext cx="1517" cy="813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eur en arc 48"/>
          <p:cNvCxnSpPr>
            <a:stCxn id="10" idx="2"/>
            <a:endCxn id="62" idx="2"/>
          </p:cNvCxnSpPr>
          <p:nvPr/>
        </p:nvCxnSpPr>
        <p:spPr>
          <a:xfrm rot="5400000">
            <a:off x="5903651" y="431241"/>
            <a:ext cx="200449" cy="9273057"/>
          </a:xfrm>
          <a:prstGeom prst="curvedConnector3">
            <a:avLst>
              <a:gd name="adj1" fmla="val 214044"/>
            </a:avLst>
          </a:prstGeom>
          <a:ln>
            <a:tailEnd type="triangle"/>
          </a:ln>
        </p:spPr>
        <p:style>
          <a:lnRef idx="1">
            <a:schemeClr val="dk1"/>
          </a:lnRef>
          <a:fillRef idx="0">
            <a:schemeClr val="dk1"/>
          </a:fillRef>
          <a:effectRef idx="0">
            <a:schemeClr val="dk1"/>
          </a:effectRef>
          <a:fontRef idx="minor">
            <a:schemeClr val="tx1"/>
          </a:fontRef>
        </p:style>
      </p:cxnSp>
      <p:cxnSp>
        <p:nvCxnSpPr>
          <p:cNvPr id="67" name="Connecteur en arc 66"/>
          <p:cNvCxnSpPr>
            <a:stCxn id="59" idx="3"/>
            <a:endCxn id="64" idx="3"/>
          </p:cNvCxnSpPr>
          <p:nvPr/>
        </p:nvCxnSpPr>
        <p:spPr>
          <a:xfrm flipH="1" flipV="1">
            <a:off x="1663676" y="2109027"/>
            <a:ext cx="243495" cy="1912677"/>
          </a:xfrm>
          <a:prstGeom prst="curvedConnector3">
            <a:avLst>
              <a:gd name="adj1" fmla="val -93883"/>
            </a:avLst>
          </a:prstGeom>
          <a:ln>
            <a:tailEnd type="triangle"/>
          </a:ln>
        </p:spPr>
        <p:style>
          <a:lnRef idx="1">
            <a:schemeClr val="dk1"/>
          </a:lnRef>
          <a:fillRef idx="0">
            <a:schemeClr val="dk1"/>
          </a:fillRef>
          <a:effectRef idx="0">
            <a:schemeClr val="dk1"/>
          </a:effectRef>
          <a:fontRef idx="minor">
            <a:schemeClr val="tx1"/>
          </a:fontRef>
        </p:style>
      </p:cxnSp>
      <p:cxnSp>
        <p:nvCxnSpPr>
          <p:cNvPr id="118" name="Connecteur en arc 117"/>
          <p:cNvCxnSpPr>
            <a:stCxn id="64" idx="1"/>
            <a:endCxn id="59" idx="1"/>
          </p:cNvCxnSpPr>
          <p:nvPr/>
        </p:nvCxnSpPr>
        <p:spPr>
          <a:xfrm rot="10800000" flipV="1">
            <a:off x="827511" y="2109026"/>
            <a:ext cx="187983" cy="1912677"/>
          </a:xfrm>
          <a:prstGeom prst="curvedConnector3">
            <a:avLst>
              <a:gd name="adj1" fmla="val 221607"/>
            </a:avLst>
          </a:prstGeom>
          <a:ln>
            <a:tailEnd type="triangle"/>
          </a:ln>
        </p:spPr>
        <p:style>
          <a:lnRef idx="1">
            <a:schemeClr val="dk1"/>
          </a:lnRef>
          <a:fillRef idx="0">
            <a:schemeClr val="dk1"/>
          </a:fillRef>
          <a:effectRef idx="0">
            <a:schemeClr val="dk1"/>
          </a:effectRef>
          <a:fontRef idx="minor">
            <a:schemeClr val="tx1"/>
          </a:fontRef>
        </p:style>
      </p:cxnSp>
      <p:grpSp>
        <p:nvGrpSpPr>
          <p:cNvPr id="119" name="Groupe 118"/>
          <p:cNvGrpSpPr/>
          <p:nvPr/>
        </p:nvGrpSpPr>
        <p:grpSpPr>
          <a:xfrm rot="5400000">
            <a:off x="10409327" y="3370890"/>
            <a:ext cx="1861279" cy="307777"/>
            <a:chOff x="-17909" y="4465234"/>
            <a:chExt cx="1861279" cy="307777"/>
          </a:xfrm>
        </p:grpSpPr>
        <p:sp>
          <p:nvSpPr>
            <p:cNvPr id="120" name="ZoneTexte 119"/>
            <p:cNvSpPr txBox="1"/>
            <p:nvPr/>
          </p:nvSpPr>
          <p:spPr>
            <a:xfrm>
              <a:off x="-17909" y="4465234"/>
              <a:ext cx="1861279" cy="307777"/>
            </a:xfrm>
            <a:prstGeom prst="rect">
              <a:avLst/>
            </a:prstGeom>
            <a:noFill/>
          </p:spPr>
          <p:txBody>
            <a:bodyPr wrap="none" rtlCol="0">
              <a:spAutoFit/>
            </a:bodyPr>
            <a:lstStyle/>
            <a:p>
              <a:r>
                <a:rPr lang="fr-FR" sz="1400" dirty="0" smtClean="0"/>
                <a:t> 1   Distribue le </a:t>
              </a:r>
              <a:r>
                <a:rPr lang="fr-FR" sz="1400" dirty="0" err="1"/>
                <a:t>C</a:t>
              </a:r>
              <a:r>
                <a:rPr lang="fr-FR" sz="1400" dirty="0" err="1" smtClean="0"/>
                <a:t>ert</a:t>
              </a:r>
              <a:r>
                <a:rPr lang="fr-FR" sz="1400" dirty="0" smtClean="0"/>
                <a:t> AC</a:t>
              </a:r>
              <a:endParaRPr lang="fr-FR" sz="1400" dirty="0"/>
            </a:p>
          </p:txBody>
        </p:sp>
        <p:sp>
          <p:nvSpPr>
            <p:cNvPr id="122" name="Ellipse 121"/>
            <p:cNvSpPr/>
            <p:nvPr/>
          </p:nvSpPr>
          <p:spPr>
            <a:xfrm>
              <a:off x="44875" y="4525621"/>
              <a:ext cx="209770" cy="209770"/>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23" name="Groupe 122"/>
          <p:cNvGrpSpPr/>
          <p:nvPr/>
        </p:nvGrpSpPr>
        <p:grpSpPr>
          <a:xfrm>
            <a:off x="5218886" y="5459988"/>
            <a:ext cx="3154774" cy="307777"/>
            <a:chOff x="10149" y="4465229"/>
            <a:chExt cx="3154774" cy="307777"/>
          </a:xfrm>
        </p:grpSpPr>
        <p:sp>
          <p:nvSpPr>
            <p:cNvPr id="124" name="ZoneTexte 123"/>
            <p:cNvSpPr txBox="1"/>
            <p:nvPr/>
          </p:nvSpPr>
          <p:spPr>
            <a:xfrm>
              <a:off x="10149" y="4465229"/>
              <a:ext cx="3154774" cy="307777"/>
            </a:xfrm>
            <a:prstGeom prst="rect">
              <a:avLst/>
            </a:prstGeom>
            <a:noFill/>
          </p:spPr>
          <p:txBody>
            <a:bodyPr wrap="none" rtlCol="0">
              <a:spAutoFit/>
            </a:bodyPr>
            <a:lstStyle/>
            <a:p>
              <a:r>
                <a:rPr lang="fr-FR" sz="1400" dirty="0" smtClean="0"/>
                <a:t>2  Distribue le </a:t>
              </a:r>
              <a:r>
                <a:rPr lang="fr-FR" sz="1400" dirty="0" err="1"/>
                <a:t>C</a:t>
              </a:r>
              <a:r>
                <a:rPr lang="fr-FR" sz="1400" dirty="0" err="1" smtClean="0"/>
                <a:t>ert</a:t>
              </a:r>
              <a:r>
                <a:rPr lang="fr-FR" sz="1400" dirty="0" smtClean="0"/>
                <a:t> AC avec le navigateur</a:t>
              </a:r>
              <a:endParaRPr lang="fr-FR" sz="1400" dirty="0"/>
            </a:p>
          </p:txBody>
        </p:sp>
        <p:sp>
          <p:nvSpPr>
            <p:cNvPr id="125" name="Ellipse 124"/>
            <p:cNvSpPr/>
            <p:nvPr/>
          </p:nvSpPr>
          <p:spPr>
            <a:xfrm>
              <a:off x="44875" y="4525621"/>
              <a:ext cx="209770" cy="209770"/>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27" name="Connecteur en arc 126"/>
          <p:cNvCxnSpPr>
            <a:stCxn id="64" idx="0"/>
            <a:endCxn id="57" idx="0"/>
          </p:cNvCxnSpPr>
          <p:nvPr/>
        </p:nvCxnSpPr>
        <p:spPr>
          <a:xfrm rot="16200000" flipH="1">
            <a:off x="5914042" y="-3125830"/>
            <a:ext cx="153572" cy="9302487"/>
          </a:xfrm>
          <a:prstGeom prst="curvedConnector3">
            <a:avLst>
              <a:gd name="adj1" fmla="val -39695"/>
            </a:avLst>
          </a:prstGeom>
          <a:ln>
            <a:tailEnd type="triangle"/>
          </a:ln>
        </p:spPr>
        <p:style>
          <a:lnRef idx="1">
            <a:schemeClr val="dk1"/>
          </a:lnRef>
          <a:fillRef idx="0">
            <a:schemeClr val="dk1"/>
          </a:fillRef>
          <a:effectRef idx="0">
            <a:schemeClr val="dk1"/>
          </a:effectRef>
          <a:fontRef idx="minor">
            <a:schemeClr val="tx1"/>
          </a:fontRef>
        </p:style>
      </p:cxnSp>
      <p:grpSp>
        <p:nvGrpSpPr>
          <p:cNvPr id="128" name="Groupe 127"/>
          <p:cNvGrpSpPr/>
          <p:nvPr/>
        </p:nvGrpSpPr>
        <p:grpSpPr>
          <a:xfrm>
            <a:off x="4268175" y="1069260"/>
            <a:ext cx="2868157" cy="307777"/>
            <a:chOff x="10149" y="4465229"/>
            <a:chExt cx="2868157" cy="307777"/>
          </a:xfrm>
        </p:grpSpPr>
        <p:sp>
          <p:nvSpPr>
            <p:cNvPr id="129" name="ZoneTexte 128"/>
            <p:cNvSpPr txBox="1"/>
            <p:nvPr/>
          </p:nvSpPr>
          <p:spPr>
            <a:xfrm>
              <a:off x="10149" y="4465229"/>
              <a:ext cx="2868157" cy="307777"/>
            </a:xfrm>
            <a:prstGeom prst="rect">
              <a:avLst/>
            </a:prstGeom>
            <a:noFill/>
          </p:spPr>
          <p:txBody>
            <a:bodyPr wrap="none" rtlCol="0">
              <a:spAutoFit/>
            </a:bodyPr>
            <a:lstStyle/>
            <a:p>
              <a:r>
                <a:rPr lang="fr-FR" sz="1400" dirty="0"/>
                <a:t>3</a:t>
              </a:r>
              <a:r>
                <a:rPr lang="fr-FR" sz="1400" dirty="0" smtClean="0"/>
                <a:t>   Demande de certificat pour Gmail</a:t>
              </a:r>
              <a:endParaRPr lang="fr-FR" sz="1400" dirty="0"/>
            </a:p>
          </p:txBody>
        </p:sp>
        <p:sp>
          <p:nvSpPr>
            <p:cNvPr id="130" name="Ellipse 129"/>
            <p:cNvSpPr/>
            <p:nvPr/>
          </p:nvSpPr>
          <p:spPr>
            <a:xfrm>
              <a:off x="44875" y="4525621"/>
              <a:ext cx="209770" cy="209770"/>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31" name="Connecteur en arc 130"/>
          <p:cNvCxnSpPr>
            <a:stCxn id="57" idx="1"/>
            <a:endCxn id="64" idx="3"/>
          </p:cNvCxnSpPr>
          <p:nvPr/>
        </p:nvCxnSpPr>
        <p:spPr>
          <a:xfrm rot="10800000" flipV="1">
            <a:off x="1663676" y="1956405"/>
            <a:ext cx="8617206" cy="152621"/>
          </a:xfrm>
          <a:prstGeom prst="curvedConnector3">
            <a:avLst>
              <a:gd name="adj1" fmla="val 35225"/>
            </a:avLst>
          </a:prstGeom>
          <a:ln>
            <a:tailEnd type="triangle"/>
          </a:ln>
        </p:spPr>
        <p:style>
          <a:lnRef idx="1">
            <a:schemeClr val="dk1"/>
          </a:lnRef>
          <a:fillRef idx="0">
            <a:schemeClr val="dk1"/>
          </a:fillRef>
          <a:effectRef idx="0">
            <a:schemeClr val="dk1"/>
          </a:effectRef>
          <a:fontRef idx="minor">
            <a:schemeClr val="tx1"/>
          </a:fontRef>
        </p:style>
      </p:cxnSp>
      <p:grpSp>
        <p:nvGrpSpPr>
          <p:cNvPr id="132" name="Groupe 131"/>
          <p:cNvGrpSpPr/>
          <p:nvPr/>
        </p:nvGrpSpPr>
        <p:grpSpPr>
          <a:xfrm>
            <a:off x="4407786" y="1750025"/>
            <a:ext cx="2991845" cy="307777"/>
            <a:chOff x="10149" y="4465229"/>
            <a:chExt cx="2991845" cy="307777"/>
          </a:xfrm>
        </p:grpSpPr>
        <p:sp>
          <p:nvSpPr>
            <p:cNvPr id="135" name="ZoneTexte 134"/>
            <p:cNvSpPr txBox="1"/>
            <p:nvPr/>
          </p:nvSpPr>
          <p:spPr>
            <a:xfrm>
              <a:off x="10149" y="4465229"/>
              <a:ext cx="2991845" cy="307777"/>
            </a:xfrm>
            <a:prstGeom prst="rect">
              <a:avLst/>
            </a:prstGeom>
            <a:noFill/>
          </p:spPr>
          <p:txBody>
            <a:bodyPr wrap="none" rtlCol="0">
              <a:spAutoFit/>
            </a:bodyPr>
            <a:lstStyle/>
            <a:p>
              <a:r>
                <a:rPr lang="fr-FR" sz="1400" dirty="0" smtClean="0"/>
                <a:t>4   Signe et distribue le certificat Gmail</a:t>
              </a:r>
              <a:endParaRPr lang="fr-FR" sz="1400" dirty="0"/>
            </a:p>
          </p:txBody>
        </p:sp>
        <p:sp>
          <p:nvSpPr>
            <p:cNvPr id="136" name="Ellipse 135"/>
            <p:cNvSpPr/>
            <p:nvPr/>
          </p:nvSpPr>
          <p:spPr>
            <a:xfrm>
              <a:off x="44875" y="4525621"/>
              <a:ext cx="209770" cy="209770"/>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42" name="Groupe 141"/>
          <p:cNvGrpSpPr/>
          <p:nvPr/>
        </p:nvGrpSpPr>
        <p:grpSpPr>
          <a:xfrm rot="5400000">
            <a:off x="1312993" y="3258334"/>
            <a:ext cx="2055434" cy="307777"/>
            <a:chOff x="-33149" y="4465234"/>
            <a:chExt cx="2055434" cy="307777"/>
          </a:xfrm>
        </p:grpSpPr>
        <p:sp>
          <p:nvSpPr>
            <p:cNvPr id="143" name="ZoneTexte 142"/>
            <p:cNvSpPr txBox="1"/>
            <p:nvPr/>
          </p:nvSpPr>
          <p:spPr>
            <a:xfrm>
              <a:off x="-33149" y="4465234"/>
              <a:ext cx="2055434" cy="307777"/>
            </a:xfrm>
            <a:prstGeom prst="rect">
              <a:avLst/>
            </a:prstGeom>
            <a:noFill/>
          </p:spPr>
          <p:txBody>
            <a:bodyPr wrap="none" rtlCol="0">
              <a:spAutoFit/>
            </a:bodyPr>
            <a:lstStyle/>
            <a:p>
              <a:r>
                <a:rPr lang="fr-FR" sz="1400" dirty="0" smtClean="0"/>
                <a:t> 5   Demande de certificat</a:t>
              </a:r>
              <a:endParaRPr lang="fr-FR" sz="1400" dirty="0"/>
            </a:p>
          </p:txBody>
        </p:sp>
        <p:sp>
          <p:nvSpPr>
            <p:cNvPr id="144" name="Ellipse 143"/>
            <p:cNvSpPr/>
            <p:nvPr/>
          </p:nvSpPr>
          <p:spPr>
            <a:xfrm>
              <a:off x="44875" y="4525621"/>
              <a:ext cx="209770" cy="209770"/>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45" name="Groupe 144"/>
          <p:cNvGrpSpPr/>
          <p:nvPr/>
        </p:nvGrpSpPr>
        <p:grpSpPr>
          <a:xfrm rot="16200000">
            <a:off x="-507902" y="3305772"/>
            <a:ext cx="1837619" cy="307777"/>
            <a:chOff x="-33149" y="4465234"/>
            <a:chExt cx="1837619" cy="307777"/>
          </a:xfrm>
        </p:grpSpPr>
        <p:sp>
          <p:nvSpPr>
            <p:cNvPr id="146" name="ZoneTexte 145"/>
            <p:cNvSpPr txBox="1"/>
            <p:nvPr/>
          </p:nvSpPr>
          <p:spPr>
            <a:xfrm>
              <a:off x="-33149" y="4465234"/>
              <a:ext cx="1837619" cy="307777"/>
            </a:xfrm>
            <a:prstGeom prst="rect">
              <a:avLst/>
            </a:prstGeom>
            <a:noFill/>
          </p:spPr>
          <p:txBody>
            <a:bodyPr wrap="none" rtlCol="0">
              <a:spAutoFit/>
            </a:bodyPr>
            <a:lstStyle/>
            <a:p>
              <a:r>
                <a:rPr lang="fr-FR" sz="1400" dirty="0" smtClean="0"/>
                <a:t> 6   Envoie du certificat</a:t>
              </a:r>
              <a:endParaRPr lang="fr-FR" sz="1400" dirty="0"/>
            </a:p>
          </p:txBody>
        </p:sp>
        <p:sp>
          <p:nvSpPr>
            <p:cNvPr id="147" name="Ellipse 146"/>
            <p:cNvSpPr/>
            <p:nvPr/>
          </p:nvSpPr>
          <p:spPr>
            <a:xfrm>
              <a:off x="44875" y="4525621"/>
              <a:ext cx="209770" cy="209770"/>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48" name="Groupe 147"/>
          <p:cNvGrpSpPr/>
          <p:nvPr/>
        </p:nvGrpSpPr>
        <p:grpSpPr>
          <a:xfrm>
            <a:off x="595276" y="6503836"/>
            <a:ext cx="1230593" cy="307777"/>
            <a:chOff x="10149" y="4465229"/>
            <a:chExt cx="1230593" cy="307777"/>
          </a:xfrm>
        </p:grpSpPr>
        <p:sp>
          <p:nvSpPr>
            <p:cNvPr id="149" name="ZoneTexte 148"/>
            <p:cNvSpPr txBox="1"/>
            <p:nvPr/>
          </p:nvSpPr>
          <p:spPr>
            <a:xfrm>
              <a:off x="10149" y="4465229"/>
              <a:ext cx="1230593" cy="307777"/>
            </a:xfrm>
            <a:prstGeom prst="rect">
              <a:avLst/>
            </a:prstGeom>
            <a:noFill/>
          </p:spPr>
          <p:txBody>
            <a:bodyPr wrap="none" rtlCol="0">
              <a:spAutoFit/>
            </a:bodyPr>
            <a:lstStyle/>
            <a:p>
              <a:r>
                <a:rPr lang="fr-FR" sz="1400" dirty="0" smtClean="0"/>
                <a:t>7   Vérification</a:t>
              </a:r>
              <a:endParaRPr lang="fr-FR" sz="1400" dirty="0"/>
            </a:p>
          </p:txBody>
        </p:sp>
        <p:sp>
          <p:nvSpPr>
            <p:cNvPr id="150" name="Ellipse 149"/>
            <p:cNvSpPr/>
            <p:nvPr/>
          </p:nvSpPr>
          <p:spPr>
            <a:xfrm>
              <a:off x="44875" y="4525621"/>
              <a:ext cx="209770" cy="209770"/>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51" name="Connecteur droit avec flèche 150"/>
          <p:cNvCxnSpPr>
            <a:stCxn id="54" idx="2"/>
          </p:cNvCxnSpPr>
          <p:nvPr/>
        </p:nvCxnSpPr>
        <p:spPr>
          <a:xfrm>
            <a:off x="698934" y="6096000"/>
            <a:ext cx="316559" cy="468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4" name="Connecteur droit avec flèche 153"/>
          <p:cNvCxnSpPr/>
          <p:nvPr/>
        </p:nvCxnSpPr>
        <p:spPr>
          <a:xfrm flipV="1">
            <a:off x="1313395" y="6080760"/>
            <a:ext cx="460680" cy="423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59" name="Groupe 158"/>
          <p:cNvGrpSpPr/>
          <p:nvPr/>
        </p:nvGrpSpPr>
        <p:grpSpPr>
          <a:xfrm>
            <a:off x="6201927" y="4618184"/>
            <a:ext cx="688175" cy="841804"/>
            <a:chOff x="6201927" y="4618184"/>
            <a:chExt cx="688175" cy="841804"/>
          </a:xfrm>
        </p:grpSpPr>
        <p:pic>
          <p:nvPicPr>
            <p:cNvPr id="104" name="Image 10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01927" y="4618184"/>
              <a:ext cx="688175" cy="841804"/>
            </a:xfrm>
            <a:prstGeom prst="rect">
              <a:avLst/>
            </a:prstGeom>
          </p:spPr>
        </p:pic>
        <p:sp>
          <p:nvSpPr>
            <p:cNvPr id="158" name="ZoneTexte 157"/>
            <p:cNvSpPr txBox="1"/>
            <p:nvPr/>
          </p:nvSpPr>
          <p:spPr>
            <a:xfrm>
              <a:off x="6203567" y="4744244"/>
              <a:ext cx="386036" cy="307701"/>
            </a:xfrm>
            <a:prstGeom prst="rect">
              <a:avLst/>
            </a:prstGeom>
            <a:noFill/>
          </p:spPr>
          <p:txBody>
            <a:bodyPr wrap="none" rtlCol="0">
              <a:spAutoFit/>
            </a:bodyPr>
            <a:lstStyle/>
            <a:p>
              <a:r>
                <a:rPr lang="fr-FR" sz="1400" b="1" dirty="0" smtClean="0"/>
                <a:t>AC</a:t>
              </a:r>
              <a:endParaRPr lang="fr-FR" sz="1400" b="1" dirty="0"/>
            </a:p>
          </p:txBody>
        </p:sp>
      </p:grpSp>
      <p:grpSp>
        <p:nvGrpSpPr>
          <p:cNvPr id="161" name="Groupe 160"/>
          <p:cNvGrpSpPr/>
          <p:nvPr/>
        </p:nvGrpSpPr>
        <p:grpSpPr>
          <a:xfrm>
            <a:off x="11139883" y="1564977"/>
            <a:ext cx="841340" cy="1029162"/>
            <a:chOff x="11139883" y="1564977"/>
            <a:chExt cx="841340" cy="1029162"/>
          </a:xfrm>
        </p:grpSpPr>
        <p:pic>
          <p:nvPicPr>
            <p:cNvPr id="45" name="Image 4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39883" y="1564977"/>
              <a:ext cx="841340" cy="1029162"/>
            </a:xfrm>
            <a:prstGeom prst="rect">
              <a:avLst/>
            </a:prstGeom>
          </p:spPr>
        </p:pic>
        <p:sp>
          <p:nvSpPr>
            <p:cNvPr id="160" name="ZoneTexte 159"/>
            <p:cNvSpPr txBox="1"/>
            <p:nvPr/>
          </p:nvSpPr>
          <p:spPr>
            <a:xfrm>
              <a:off x="11168574" y="1756955"/>
              <a:ext cx="386036" cy="307701"/>
            </a:xfrm>
            <a:prstGeom prst="rect">
              <a:avLst/>
            </a:prstGeom>
            <a:noFill/>
          </p:spPr>
          <p:txBody>
            <a:bodyPr wrap="none" rtlCol="0">
              <a:spAutoFit/>
            </a:bodyPr>
            <a:lstStyle/>
            <a:p>
              <a:r>
                <a:rPr lang="fr-FR" sz="1400" b="1" dirty="0" smtClean="0"/>
                <a:t>AC</a:t>
              </a:r>
              <a:endParaRPr lang="fr-FR" sz="1400" b="1" dirty="0"/>
            </a:p>
          </p:txBody>
        </p:sp>
      </p:grpSp>
      <p:grpSp>
        <p:nvGrpSpPr>
          <p:cNvPr id="163" name="Groupe 162"/>
          <p:cNvGrpSpPr/>
          <p:nvPr/>
        </p:nvGrpSpPr>
        <p:grpSpPr>
          <a:xfrm>
            <a:off x="5463382" y="2148027"/>
            <a:ext cx="923952" cy="1033396"/>
            <a:chOff x="5700376" y="1477722"/>
            <a:chExt cx="923952" cy="1033396"/>
          </a:xfrm>
        </p:grpSpPr>
        <p:pic>
          <p:nvPicPr>
            <p:cNvPr id="141" name="Image 1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79527" y="1477722"/>
              <a:ext cx="844801" cy="1033396"/>
            </a:xfrm>
            <a:prstGeom prst="rect">
              <a:avLst/>
            </a:prstGeom>
          </p:spPr>
        </p:pic>
        <p:sp>
          <p:nvSpPr>
            <p:cNvPr id="162" name="ZoneTexte 161"/>
            <p:cNvSpPr txBox="1"/>
            <p:nvPr/>
          </p:nvSpPr>
          <p:spPr>
            <a:xfrm>
              <a:off x="5700376" y="1676595"/>
              <a:ext cx="622286" cy="307777"/>
            </a:xfrm>
            <a:prstGeom prst="rect">
              <a:avLst/>
            </a:prstGeom>
            <a:noFill/>
          </p:spPr>
          <p:txBody>
            <a:bodyPr wrap="none" rtlCol="0">
              <a:spAutoFit/>
            </a:bodyPr>
            <a:lstStyle/>
            <a:p>
              <a:r>
                <a:rPr lang="fr-FR" sz="1400" b="1" dirty="0" smtClean="0"/>
                <a:t>Gmail</a:t>
              </a:r>
              <a:endParaRPr lang="fr-FR" sz="1400" b="1" dirty="0"/>
            </a:p>
          </p:txBody>
        </p:sp>
      </p:grpSp>
      <p:grpSp>
        <p:nvGrpSpPr>
          <p:cNvPr id="167" name="Groupe 166"/>
          <p:cNvGrpSpPr/>
          <p:nvPr/>
        </p:nvGrpSpPr>
        <p:grpSpPr>
          <a:xfrm>
            <a:off x="-37077" y="1377037"/>
            <a:ext cx="924888" cy="1033396"/>
            <a:chOff x="-37077" y="1377037"/>
            <a:chExt cx="924888" cy="1033396"/>
          </a:xfrm>
        </p:grpSpPr>
        <p:pic>
          <p:nvPicPr>
            <p:cNvPr id="108" name="Image 10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010" y="1377037"/>
              <a:ext cx="844801" cy="1033396"/>
            </a:xfrm>
            <a:prstGeom prst="rect">
              <a:avLst/>
            </a:prstGeom>
          </p:spPr>
        </p:pic>
        <p:sp>
          <p:nvSpPr>
            <p:cNvPr id="166" name="ZoneTexte 165"/>
            <p:cNvSpPr txBox="1"/>
            <p:nvPr/>
          </p:nvSpPr>
          <p:spPr>
            <a:xfrm>
              <a:off x="-37077" y="1574383"/>
              <a:ext cx="622286" cy="307777"/>
            </a:xfrm>
            <a:prstGeom prst="rect">
              <a:avLst/>
            </a:prstGeom>
            <a:noFill/>
          </p:spPr>
          <p:txBody>
            <a:bodyPr wrap="none" rtlCol="0">
              <a:spAutoFit/>
            </a:bodyPr>
            <a:lstStyle/>
            <a:p>
              <a:r>
                <a:rPr lang="fr-FR" sz="1400" b="1" dirty="0" smtClean="0"/>
                <a:t>Gmail</a:t>
              </a:r>
              <a:endParaRPr lang="fr-FR" sz="1400" b="1" dirty="0"/>
            </a:p>
          </p:txBody>
        </p:sp>
      </p:grpSp>
      <p:grpSp>
        <p:nvGrpSpPr>
          <p:cNvPr id="169" name="Groupe 168"/>
          <p:cNvGrpSpPr/>
          <p:nvPr/>
        </p:nvGrpSpPr>
        <p:grpSpPr>
          <a:xfrm>
            <a:off x="1214696" y="5206012"/>
            <a:ext cx="852153" cy="874748"/>
            <a:chOff x="1214696" y="5206012"/>
            <a:chExt cx="852153" cy="874748"/>
          </a:xfrm>
        </p:grpSpPr>
        <p:pic>
          <p:nvPicPr>
            <p:cNvPr id="103" name="Image 102"/>
            <p:cNvPicPr>
              <a:picLocks noChangeAspect="1"/>
            </p:cNvPicPr>
            <p:nvPr/>
          </p:nvPicPr>
          <p:blipFill rotWithShape="1">
            <a:blip r:embed="rId10" cstate="print">
              <a:extLst>
                <a:ext uri="{28A0092B-C50C-407E-A947-70E740481C1C}">
                  <a14:useLocalDpi xmlns:a14="http://schemas.microsoft.com/office/drawing/2010/main" val="0"/>
                </a:ext>
              </a:extLst>
            </a:blip>
            <a:srcRect b="16082"/>
            <a:stretch/>
          </p:blipFill>
          <p:spPr>
            <a:xfrm>
              <a:off x="1214696" y="5206012"/>
              <a:ext cx="852153" cy="874748"/>
            </a:xfrm>
            <a:prstGeom prst="rect">
              <a:avLst/>
            </a:prstGeom>
          </p:spPr>
        </p:pic>
        <p:sp>
          <p:nvSpPr>
            <p:cNvPr id="168" name="ZoneTexte 167"/>
            <p:cNvSpPr txBox="1"/>
            <p:nvPr/>
          </p:nvSpPr>
          <p:spPr>
            <a:xfrm>
              <a:off x="1260287" y="5407491"/>
              <a:ext cx="386036" cy="307701"/>
            </a:xfrm>
            <a:prstGeom prst="rect">
              <a:avLst/>
            </a:prstGeom>
            <a:noFill/>
          </p:spPr>
          <p:txBody>
            <a:bodyPr wrap="none" rtlCol="0">
              <a:spAutoFit/>
            </a:bodyPr>
            <a:lstStyle/>
            <a:p>
              <a:r>
                <a:rPr lang="fr-FR" sz="1400" b="1" dirty="0" smtClean="0"/>
                <a:t>AC</a:t>
              </a:r>
              <a:endParaRPr lang="fr-FR" sz="1400" b="1" dirty="0"/>
            </a:p>
          </p:txBody>
        </p:sp>
      </p:grpSp>
      <p:grpSp>
        <p:nvGrpSpPr>
          <p:cNvPr id="171" name="Groupe 170"/>
          <p:cNvGrpSpPr/>
          <p:nvPr/>
        </p:nvGrpSpPr>
        <p:grpSpPr>
          <a:xfrm>
            <a:off x="183517" y="5206012"/>
            <a:ext cx="937817" cy="889988"/>
            <a:chOff x="183517" y="5206012"/>
            <a:chExt cx="937817" cy="889988"/>
          </a:xfrm>
        </p:grpSpPr>
        <p:pic>
          <p:nvPicPr>
            <p:cNvPr id="54" name="Image 53"/>
            <p:cNvPicPr>
              <a:picLocks noChangeAspect="1"/>
            </p:cNvPicPr>
            <p:nvPr/>
          </p:nvPicPr>
          <p:blipFill rotWithShape="1">
            <a:blip r:embed="rId9" cstate="print">
              <a:extLst>
                <a:ext uri="{28A0092B-C50C-407E-A947-70E740481C1C}">
                  <a14:useLocalDpi xmlns:a14="http://schemas.microsoft.com/office/drawing/2010/main" val="0"/>
                </a:ext>
              </a:extLst>
            </a:blip>
            <a:srcRect b="13877"/>
            <a:stretch/>
          </p:blipFill>
          <p:spPr>
            <a:xfrm>
              <a:off x="276533" y="5206012"/>
              <a:ext cx="844801" cy="889988"/>
            </a:xfrm>
            <a:prstGeom prst="rect">
              <a:avLst/>
            </a:prstGeom>
          </p:spPr>
        </p:pic>
        <p:sp>
          <p:nvSpPr>
            <p:cNvPr id="170" name="ZoneTexte 169"/>
            <p:cNvSpPr txBox="1"/>
            <p:nvPr/>
          </p:nvSpPr>
          <p:spPr>
            <a:xfrm>
              <a:off x="183517" y="5419524"/>
              <a:ext cx="622286" cy="307777"/>
            </a:xfrm>
            <a:prstGeom prst="rect">
              <a:avLst/>
            </a:prstGeom>
            <a:noFill/>
          </p:spPr>
          <p:txBody>
            <a:bodyPr wrap="none" rtlCol="0">
              <a:spAutoFit/>
            </a:bodyPr>
            <a:lstStyle/>
            <a:p>
              <a:r>
                <a:rPr lang="fr-FR" sz="1400" b="1" dirty="0" smtClean="0"/>
                <a:t>Gmail</a:t>
              </a:r>
              <a:endParaRPr lang="fr-FR" sz="1400" b="1" dirty="0"/>
            </a:p>
          </p:txBody>
        </p:sp>
      </p:grpSp>
      <p:sp>
        <p:nvSpPr>
          <p:cNvPr id="3" name="Espace réservé du numéro de diapositive 2"/>
          <p:cNvSpPr>
            <a:spLocks noGrp="1"/>
          </p:cNvSpPr>
          <p:nvPr>
            <p:ph type="sldNum" sz="quarter" idx="12"/>
          </p:nvPr>
        </p:nvSpPr>
        <p:spPr/>
        <p:txBody>
          <a:bodyPr/>
          <a:lstStyle/>
          <a:p>
            <a:fld id="{6951A42B-171D-4B94-AECE-9A114FAB7514}" type="slidenum">
              <a:rPr lang="fr-FR" smtClean="0"/>
              <a:t>86</a:t>
            </a:fld>
            <a:endParaRPr lang="fr-FR"/>
          </a:p>
        </p:txBody>
      </p:sp>
    </p:spTree>
    <p:extLst>
      <p:ext uri="{BB962C8B-B14F-4D97-AF65-F5344CB8AC3E}">
        <p14:creationId xmlns:p14="http://schemas.microsoft.com/office/powerpoint/2010/main" val="330635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1"/>
                                        </p:tgtEl>
                                        <p:attrNameLst>
                                          <p:attrName>style.visibility</p:attrName>
                                        </p:attrNameLst>
                                      </p:cBhvr>
                                      <p:to>
                                        <p:strVal val="visible"/>
                                      </p:to>
                                    </p:set>
                                    <p:animEffect transition="in" filter="fade">
                                      <p:cBhvr>
                                        <p:cTn id="11" dur="500"/>
                                        <p:tgtEl>
                                          <p:spTgt spid="16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up)">
                                      <p:cBhvr>
                                        <p:cTn id="16" dur="500"/>
                                        <p:tgtEl>
                                          <p:spTgt spid="41"/>
                                        </p:tgtEl>
                                      </p:cBhvr>
                                    </p:animEffect>
                                  </p:childTnLst>
                                </p:cTn>
                              </p:par>
                              <p:par>
                                <p:cTn id="17" presetID="22" presetClass="entr" presetSubtype="1" fill="hold" nodeType="withEffect">
                                  <p:stCondLst>
                                    <p:cond delay="0"/>
                                  </p:stCondLst>
                                  <p:childTnLst>
                                    <p:set>
                                      <p:cBhvr>
                                        <p:cTn id="18" dur="1" fill="hold">
                                          <p:stCondLst>
                                            <p:cond delay="0"/>
                                          </p:stCondLst>
                                        </p:cTn>
                                        <p:tgtEl>
                                          <p:spTgt spid="119"/>
                                        </p:tgtEl>
                                        <p:attrNameLst>
                                          <p:attrName>style.visibility</p:attrName>
                                        </p:attrNameLst>
                                      </p:cBhvr>
                                      <p:to>
                                        <p:strVal val="visible"/>
                                      </p:to>
                                    </p:set>
                                    <p:animEffect transition="in" filter="wipe(up)">
                                      <p:cBhvr>
                                        <p:cTn id="19" dur="500"/>
                                        <p:tgtEl>
                                          <p:spTgt spid="119"/>
                                        </p:tgtEl>
                                      </p:cBhvr>
                                    </p:animEffect>
                                  </p:childTnLst>
                                </p:cTn>
                              </p:par>
                              <p:par>
                                <p:cTn id="20" presetID="22" presetClass="entr" presetSubtype="1"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right)">
                                      <p:cBhvr>
                                        <p:cTn id="27" dur="500"/>
                                        <p:tgtEl>
                                          <p:spTgt spid="49"/>
                                        </p:tgtEl>
                                      </p:cBhvr>
                                    </p:animEffect>
                                  </p:childTnLst>
                                </p:cTn>
                              </p:par>
                              <p:par>
                                <p:cTn id="28" presetID="22" presetClass="entr" presetSubtype="2" fill="hold" nodeType="withEffect">
                                  <p:stCondLst>
                                    <p:cond delay="0"/>
                                  </p:stCondLst>
                                  <p:childTnLst>
                                    <p:set>
                                      <p:cBhvr>
                                        <p:cTn id="29" dur="1" fill="hold">
                                          <p:stCondLst>
                                            <p:cond delay="0"/>
                                          </p:stCondLst>
                                        </p:cTn>
                                        <p:tgtEl>
                                          <p:spTgt spid="159"/>
                                        </p:tgtEl>
                                        <p:attrNameLst>
                                          <p:attrName>style.visibility</p:attrName>
                                        </p:attrNameLst>
                                      </p:cBhvr>
                                      <p:to>
                                        <p:strVal val="visible"/>
                                      </p:to>
                                    </p:set>
                                    <p:animEffect transition="in" filter="wipe(right)">
                                      <p:cBhvr>
                                        <p:cTn id="30" dur="500"/>
                                        <p:tgtEl>
                                          <p:spTgt spid="159"/>
                                        </p:tgtEl>
                                      </p:cBhvr>
                                    </p:animEffect>
                                  </p:childTnLst>
                                </p:cTn>
                              </p:par>
                              <p:par>
                                <p:cTn id="31" presetID="22" presetClass="entr" presetSubtype="2" fill="hold" nodeType="withEffect">
                                  <p:stCondLst>
                                    <p:cond delay="0"/>
                                  </p:stCondLst>
                                  <p:childTnLst>
                                    <p:set>
                                      <p:cBhvr>
                                        <p:cTn id="32" dur="1" fill="hold">
                                          <p:stCondLst>
                                            <p:cond delay="0"/>
                                          </p:stCondLst>
                                        </p:cTn>
                                        <p:tgtEl>
                                          <p:spTgt spid="123"/>
                                        </p:tgtEl>
                                        <p:attrNameLst>
                                          <p:attrName>style.visibility</p:attrName>
                                        </p:attrNameLst>
                                      </p:cBhvr>
                                      <p:to>
                                        <p:strVal val="visible"/>
                                      </p:to>
                                    </p:set>
                                    <p:animEffect transition="in" filter="wipe(right)">
                                      <p:cBhvr>
                                        <p:cTn id="33" dur="500"/>
                                        <p:tgtEl>
                                          <p:spTgt spid="123"/>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169"/>
                                        </p:tgtEl>
                                        <p:attrNameLst>
                                          <p:attrName>style.visibility</p:attrName>
                                        </p:attrNameLst>
                                      </p:cBhvr>
                                      <p:to>
                                        <p:strVal val="visible"/>
                                      </p:to>
                                    </p:set>
                                    <p:animEffect transition="in" filter="fade">
                                      <p:cBhvr>
                                        <p:cTn id="41" dur="500"/>
                                        <p:tgtEl>
                                          <p:spTgt spid="16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27"/>
                                        </p:tgtEl>
                                        <p:attrNameLst>
                                          <p:attrName>style.visibility</p:attrName>
                                        </p:attrNameLst>
                                      </p:cBhvr>
                                      <p:to>
                                        <p:strVal val="visible"/>
                                      </p:to>
                                    </p:set>
                                    <p:animEffect transition="in" filter="wipe(left)">
                                      <p:cBhvr>
                                        <p:cTn id="51" dur="500"/>
                                        <p:tgtEl>
                                          <p:spTgt spid="127"/>
                                        </p:tgtEl>
                                      </p:cBhvr>
                                    </p:animEffect>
                                  </p:childTnLst>
                                </p:cTn>
                              </p:par>
                              <p:par>
                                <p:cTn id="52" presetID="22" presetClass="entr" presetSubtype="8" fill="hold" nodeType="withEffect">
                                  <p:stCondLst>
                                    <p:cond delay="0"/>
                                  </p:stCondLst>
                                  <p:childTnLst>
                                    <p:set>
                                      <p:cBhvr>
                                        <p:cTn id="53" dur="1" fill="hold">
                                          <p:stCondLst>
                                            <p:cond delay="0"/>
                                          </p:stCondLst>
                                        </p:cTn>
                                        <p:tgtEl>
                                          <p:spTgt spid="128"/>
                                        </p:tgtEl>
                                        <p:attrNameLst>
                                          <p:attrName>style.visibility</p:attrName>
                                        </p:attrNameLst>
                                      </p:cBhvr>
                                      <p:to>
                                        <p:strVal val="visible"/>
                                      </p:to>
                                    </p:set>
                                    <p:animEffect transition="in" filter="wipe(left)">
                                      <p:cBhvr>
                                        <p:cTn id="54" dur="500"/>
                                        <p:tgtEl>
                                          <p:spTgt spid="12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131"/>
                                        </p:tgtEl>
                                        <p:attrNameLst>
                                          <p:attrName>style.visibility</p:attrName>
                                        </p:attrNameLst>
                                      </p:cBhvr>
                                      <p:to>
                                        <p:strVal val="visible"/>
                                      </p:to>
                                    </p:set>
                                    <p:animEffect transition="in" filter="wipe(right)">
                                      <p:cBhvr>
                                        <p:cTn id="59" dur="500"/>
                                        <p:tgtEl>
                                          <p:spTgt spid="131"/>
                                        </p:tgtEl>
                                      </p:cBhvr>
                                    </p:animEffect>
                                  </p:childTnLst>
                                </p:cTn>
                              </p:par>
                              <p:par>
                                <p:cTn id="60" presetID="22" presetClass="entr" presetSubtype="2" fill="hold" nodeType="withEffect">
                                  <p:stCondLst>
                                    <p:cond delay="0"/>
                                  </p:stCondLst>
                                  <p:childTnLst>
                                    <p:set>
                                      <p:cBhvr>
                                        <p:cTn id="61" dur="1" fill="hold">
                                          <p:stCondLst>
                                            <p:cond delay="0"/>
                                          </p:stCondLst>
                                        </p:cTn>
                                        <p:tgtEl>
                                          <p:spTgt spid="132"/>
                                        </p:tgtEl>
                                        <p:attrNameLst>
                                          <p:attrName>style.visibility</p:attrName>
                                        </p:attrNameLst>
                                      </p:cBhvr>
                                      <p:to>
                                        <p:strVal val="visible"/>
                                      </p:to>
                                    </p:set>
                                    <p:animEffect transition="in" filter="wipe(right)">
                                      <p:cBhvr>
                                        <p:cTn id="62" dur="500"/>
                                        <p:tgtEl>
                                          <p:spTgt spid="132"/>
                                        </p:tgtEl>
                                      </p:cBhvr>
                                    </p:animEffect>
                                  </p:childTnLst>
                                </p:cTn>
                              </p:par>
                              <p:par>
                                <p:cTn id="63" presetID="22" presetClass="entr" presetSubtype="2" fill="hold" nodeType="withEffect">
                                  <p:stCondLst>
                                    <p:cond delay="0"/>
                                  </p:stCondLst>
                                  <p:childTnLst>
                                    <p:set>
                                      <p:cBhvr>
                                        <p:cTn id="64" dur="1" fill="hold">
                                          <p:stCondLst>
                                            <p:cond delay="0"/>
                                          </p:stCondLst>
                                        </p:cTn>
                                        <p:tgtEl>
                                          <p:spTgt spid="163"/>
                                        </p:tgtEl>
                                        <p:attrNameLst>
                                          <p:attrName>style.visibility</p:attrName>
                                        </p:attrNameLst>
                                      </p:cBhvr>
                                      <p:to>
                                        <p:strVal val="visible"/>
                                      </p:to>
                                    </p:set>
                                    <p:animEffect transition="in" filter="wipe(right)">
                                      <p:cBhvr>
                                        <p:cTn id="65" dur="500"/>
                                        <p:tgtEl>
                                          <p:spTgt spid="163"/>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167"/>
                                        </p:tgtEl>
                                        <p:attrNameLst>
                                          <p:attrName>style.visibility</p:attrName>
                                        </p:attrNameLst>
                                      </p:cBhvr>
                                      <p:to>
                                        <p:strVal val="visible"/>
                                      </p:to>
                                    </p:set>
                                    <p:animEffect transition="in" filter="fade">
                                      <p:cBhvr>
                                        <p:cTn id="69" dur="500"/>
                                        <p:tgtEl>
                                          <p:spTgt spid="16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142"/>
                                        </p:tgtEl>
                                        <p:attrNameLst>
                                          <p:attrName>style.visibility</p:attrName>
                                        </p:attrNameLst>
                                      </p:cBhvr>
                                      <p:to>
                                        <p:strVal val="visible"/>
                                      </p:to>
                                    </p:set>
                                    <p:animEffect transition="in" filter="wipe(down)">
                                      <p:cBhvr>
                                        <p:cTn id="74" dur="500"/>
                                        <p:tgtEl>
                                          <p:spTgt spid="142"/>
                                        </p:tgtEl>
                                      </p:cBhvr>
                                    </p:animEffect>
                                  </p:childTnLst>
                                </p:cTn>
                              </p:par>
                              <p:par>
                                <p:cTn id="75" presetID="22" presetClass="entr" presetSubtype="4"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wipe(down)">
                                      <p:cBhvr>
                                        <p:cTn id="77" dur="500"/>
                                        <p:tgtEl>
                                          <p:spTgt spid="6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118"/>
                                        </p:tgtEl>
                                        <p:attrNameLst>
                                          <p:attrName>style.visibility</p:attrName>
                                        </p:attrNameLst>
                                      </p:cBhvr>
                                      <p:to>
                                        <p:strVal val="visible"/>
                                      </p:to>
                                    </p:set>
                                    <p:animEffect transition="in" filter="wipe(up)">
                                      <p:cBhvr>
                                        <p:cTn id="82" dur="500"/>
                                        <p:tgtEl>
                                          <p:spTgt spid="118"/>
                                        </p:tgtEl>
                                      </p:cBhvr>
                                    </p:animEffect>
                                  </p:childTnLst>
                                </p:cTn>
                              </p:par>
                              <p:par>
                                <p:cTn id="83" presetID="22" presetClass="entr" presetSubtype="1" fill="hold" nodeType="withEffect">
                                  <p:stCondLst>
                                    <p:cond delay="0"/>
                                  </p:stCondLst>
                                  <p:childTnLst>
                                    <p:set>
                                      <p:cBhvr>
                                        <p:cTn id="84" dur="1" fill="hold">
                                          <p:stCondLst>
                                            <p:cond delay="0"/>
                                          </p:stCondLst>
                                        </p:cTn>
                                        <p:tgtEl>
                                          <p:spTgt spid="145"/>
                                        </p:tgtEl>
                                        <p:attrNameLst>
                                          <p:attrName>style.visibility</p:attrName>
                                        </p:attrNameLst>
                                      </p:cBhvr>
                                      <p:to>
                                        <p:strVal val="visible"/>
                                      </p:to>
                                    </p:set>
                                    <p:animEffect transition="in" filter="wipe(up)">
                                      <p:cBhvr>
                                        <p:cTn id="85" dur="500"/>
                                        <p:tgtEl>
                                          <p:spTgt spid="14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71"/>
                                        </p:tgtEl>
                                        <p:attrNameLst>
                                          <p:attrName>style.visibility</p:attrName>
                                        </p:attrNameLst>
                                      </p:cBhvr>
                                      <p:to>
                                        <p:strVal val="visible"/>
                                      </p:to>
                                    </p:set>
                                    <p:animEffect transition="in" filter="fade">
                                      <p:cBhvr>
                                        <p:cTn id="90" dur="500"/>
                                        <p:tgtEl>
                                          <p:spTgt spid="17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51"/>
                                        </p:tgtEl>
                                        <p:attrNameLst>
                                          <p:attrName>style.visibility</p:attrName>
                                        </p:attrNameLst>
                                      </p:cBhvr>
                                      <p:to>
                                        <p:strVal val="visible"/>
                                      </p:to>
                                    </p:set>
                                    <p:animEffect transition="in" filter="wipe(left)">
                                      <p:cBhvr>
                                        <p:cTn id="95" dur="500"/>
                                        <p:tgtEl>
                                          <p:spTgt spid="151"/>
                                        </p:tgtEl>
                                      </p:cBhvr>
                                    </p:animEffect>
                                  </p:childTnLst>
                                </p:cTn>
                              </p:par>
                              <p:par>
                                <p:cTn id="96" presetID="22" presetClass="entr" presetSubtype="8" fill="hold" nodeType="withEffect">
                                  <p:stCondLst>
                                    <p:cond delay="0"/>
                                  </p:stCondLst>
                                  <p:childTnLst>
                                    <p:set>
                                      <p:cBhvr>
                                        <p:cTn id="97" dur="1" fill="hold">
                                          <p:stCondLst>
                                            <p:cond delay="0"/>
                                          </p:stCondLst>
                                        </p:cTn>
                                        <p:tgtEl>
                                          <p:spTgt spid="148"/>
                                        </p:tgtEl>
                                        <p:attrNameLst>
                                          <p:attrName>style.visibility</p:attrName>
                                        </p:attrNameLst>
                                      </p:cBhvr>
                                      <p:to>
                                        <p:strVal val="visible"/>
                                      </p:to>
                                    </p:set>
                                    <p:animEffect transition="in" filter="wipe(left)">
                                      <p:cBhvr>
                                        <p:cTn id="98" dur="500"/>
                                        <p:tgtEl>
                                          <p:spTgt spid="148"/>
                                        </p:tgtEl>
                                      </p:cBhvr>
                                    </p:animEffect>
                                  </p:childTnLst>
                                </p:cTn>
                              </p:par>
                              <p:par>
                                <p:cTn id="99" presetID="22" presetClass="entr" presetSubtype="8" fill="hold" nodeType="withEffect">
                                  <p:stCondLst>
                                    <p:cond delay="0"/>
                                  </p:stCondLst>
                                  <p:childTnLst>
                                    <p:set>
                                      <p:cBhvr>
                                        <p:cTn id="100" dur="1" fill="hold">
                                          <p:stCondLst>
                                            <p:cond delay="0"/>
                                          </p:stCondLst>
                                        </p:cTn>
                                        <p:tgtEl>
                                          <p:spTgt spid="154"/>
                                        </p:tgtEl>
                                        <p:attrNameLst>
                                          <p:attrName>style.visibility</p:attrName>
                                        </p:attrNameLst>
                                      </p:cBhvr>
                                      <p:to>
                                        <p:strVal val="visible"/>
                                      </p:to>
                                    </p:set>
                                    <p:animEffect transition="in" filter="wipe(left)">
                                      <p:cBhvr>
                                        <p:cTn id="101"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62838"/>
            <a:ext cx="10782782" cy="805753"/>
          </a:xfrm>
        </p:spPr>
        <p:txBody>
          <a:bodyPr>
            <a:normAutofit fontScale="90000"/>
          </a:bodyPr>
          <a:lstStyle/>
          <a:p>
            <a:r>
              <a:rPr lang="fr-FR" dirty="0" smtClean="0"/>
              <a:t>Diagramme </a:t>
            </a:r>
            <a:r>
              <a:rPr lang="fr-FR" dirty="0"/>
              <a:t>schématique </a:t>
            </a:r>
            <a:r>
              <a:rPr lang="fr-FR" dirty="0" smtClean="0"/>
              <a:t>de </a:t>
            </a:r>
            <a:r>
              <a:rPr lang="fr-FR" dirty="0"/>
              <a:t>la façon dont les certificats de site Web sont censés fonctionner</a:t>
            </a:r>
          </a:p>
        </p:txBody>
      </p:sp>
      <p:sp>
        <p:nvSpPr>
          <p:cNvPr id="52" name="Espace réservé du contenu 2"/>
          <p:cNvSpPr>
            <a:spLocks noGrp="1"/>
          </p:cNvSpPr>
          <p:nvPr>
            <p:ph idx="1"/>
          </p:nvPr>
        </p:nvSpPr>
        <p:spPr>
          <a:xfrm>
            <a:off x="289560" y="1106377"/>
            <a:ext cx="11597640" cy="5416344"/>
          </a:xfrm>
        </p:spPr>
        <p:txBody>
          <a:bodyPr>
            <a:normAutofit lnSpcReduction="10000"/>
          </a:bodyPr>
          <a:lstStyle/>
          <a:p>
            <a:pPr marL="571500" indent="-571500">
              <a:buFont typeface="+mj-lt"/>
              <a:buAutoNum type="romanLcPeriod"/>
            </a:pPr>
            <a:r>
              <a:rPr lang="fr-FR" dirty="0" smtClean="0"/>
              <a:t>[1-2] : Une </a:t>
            </a:r>
            <a:r>
              <a:rPr lang="fr-FR" dirty="0"/>
              <a:t>autorité de certification distribue son certificat racine CA (le </a:t>
            </a:r>
            <a:r>
              <a:rPr lang="fr-FR" dirty="0" smtClean="0"/>
              <a:t>vert dans </a:t>
            </a:r>
            <a:r>
              <a:rPr lang="fr-FR" dirty="0"/>
              <a:t>le schéma) via les fournisseurs de navigateurs aux navigateurs. Ces certificats racine résident dans une "liste de confiance" sur le PC de l'utilisateur. Cela signifie que tous les certificats émis par cette autorité de certification seront approuvés par défaut par les utilisateurs</a:t>
            </a:r>
            <a:r>
              <a:rPr lang="fr-FR" dirty="0" smtClean="0"/>
              <a:t>.</a:t>
            </a:r>
          </a:p>
          <a:p>
            <a:pPr marL="571500" indent="-571500">
              <a:buFont typeface="+mj-lt"/>
              <a:buAutoNum type="romanLcPeriod"/>
            </a:pPr>
            <a:r>
              <a:rPr lang="fr-FR" dirty="0" smtClean="0"/>
              <a:t>[3-4] : Une </a:t>
            </a:r>
            <a:r>
              <a:rPr lang="fr-FR" dirty="0"/>
              <a:t>entreprise qui souhaite que son site Web soit sécurisé, achète un certificat de site Web auprès de l'AC (le vert sur le schéma). Ce certificat est signé par l'AC et garantit l'identité du site aux utilisateurs</a:t>
            </a:r>
            <a:r>
              <a:rPr lang="fr-FR" dirty="0" smtClean="0"/>
              <a:t>.</a:t>
            </a:r>
          </a:p>
          <a:p>
            <a:pPr marL="571500" indent="-571500">
              <a:buFont typeface="+mj-lt"/>
              <a:buAutoNum type="romanLcPeriod"/>
            </a:pPr>
            <a:r>
              <a:rPr lang="fr-FR" dirty="0" smtClean="0"/>
              <a:t>[5-6-7] : Lorsqu'un </a:t>
            </a:r>
            <a:r>
              <a:rPr lang="fr-FR" dirty="0"/>
              <a:t>utilisateur souhaite visiter le site Web sécurisé, le navigateur Web demande d'abord le certificat au serveur Web. Si sa signature peut être vérifiée avec le certificat d'une autorité de certification dans la liste de confiance, le certificat du site Web sera accepté. Ensuite, le site Web sera chargé dans le navigateur et tout le trafic entre le navigateur et le site Web sera sécurisé en utilisant le cryptage.</a:t>
            </a:r>
          </a:p>
        </p:txBody>
      </p:sp>
      <p:sp>
        <p:nvSpPr>
          <p:cNvPr id="3" name="Espace réservé du numéro de diapositive 2"/>
          <p:cNvSpPr>
            <a:spLocks noGrp="1"/>
          </p:cNvSpPr>
          <p:nvPr>
            <p:ph type="sldNum" sz="quarter" idx="12"/>
          </p:nvPr>
        </p:nvSpPr>
        <p:spPr/>
        <p:txBody>
          <a:bodyPr/>
          <a:lstStyle/>
          <a:p>
            <a:fld id="{6951A42B-171D-4B94-AECE-9A114FAB7514}" type="slidenum">
              <a:rPr lang="fr-FR" smtClean="0"/>
              <a:t>87</a:t>
            </a:fld>
            <a:endParaRPr lang="fr-FR"/>
          </a:p>
        </p:txBody>
      </p:sp>
    </p:spTree>
    <p:extLst>
      <p:ext uri="{BB962C8B-B14F-4D97-AF65-F5344CB8AC3E}">
        <p14:creationId xmlns:p14="http://schemas.microsoft.com/office/powerpoint/2010/main" val="199622733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782782" cy="805753"/>
          </a:xfrm>
        </p:spPr>
        <p:txBody>
          <a:bodyPr>
            <a:normAutofit fontScale="90000"/>
          </a:bodyPr>
          <a:lstStyle/>
          <a:p>
            <a:r>
              <a:rPr lang="fr-FR" dirty="0"/>
              <a:t>Gestion de clés </a:t>
            </a:r>
            <a:r>
              <a:rPr lang="fr-FR" dirty="0" smtClean="0"/>
              <a:t>publiques : Vérification du certificat</a:t>
            </a:r>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193" y="1358632"/>
            <a:ext cx="832644" cy="391683"/>
          </a:xfrm>
          <a:prstGeom prst="rect">
            <a:avLst/>
          </a:prstGeom>
        </p:spPr>
      </p:pic>
      <p:grpSp>
        <p:nvGrpSpPr>
          <p:cNvPr id="3" name="Groupe 2"/>
          <p:cNvGrpSpPr/>
          <p:nvPr/>
        </p:nvGrpSpPr>
        <p:grpSpPr>
          <a:xfrm>
            <a:off x="1477886" y="1149592"/>
            <a:ext cx="825476" cy="1358818"/>
            <a:chOff x="1477886" y="1149592"/>
            <a:chExt cx="825476" cy="1358818"/>
          </a:xfrm>
        </p:grpSpPr>
        <p:pic>
          <p:nvPicPr>
            <p:cNvPr id="29" name="Image 28"/>
            <p:cNvPicPr>
              <a:picLocks noChangeAspect="1"/>
            </p:cNvPicPr>
            <p:nvPr/>
          </p:nvPicPr>
          <p:blipFill rotWithShape="1">
            <a:blip r:embed="rId4" cstate="print">
              <a:extLst>
                <a:ext uri="{28A0092B-C50C-407E-A947-70E740481C1C}">
                  <a14:useLocalDpi xmlns:a14="http://schemas.microsoft.com/office/drawing/2010/main" val="0"/>
                </a:ext>
              </a:extLst>
            </a:blip>
            <a:srcRect l="23388" r="21376"/>
            <a:stretch/>
          </p:blipFill>
          <p:spPr>
            <a:xfrm>
              <a:off x="1655179" y="1149592"/>
              <a:ext cx="648183" cy="1320800"/>
            </a:xfrm>
            <a:prstGeom prst="rect">
              <a:avLst/>
            </a:prstGeom>
          </p:spPr>
        </p:pic>
        <p:pic>
          <p:nvPicPr>
            <p:cNvPr id="31" name="Imag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7886" y="2191673"/>
              <a:ext cx="420360" cy="316737"/>
            </a:xfrm>
            <a:prstGeom prst="rect">
              <a:avLst/>
            </a:prstGeom>
          </p:spPr>
        </p:pic>
      </p:grpSp>
      <p:pic>
        <p:nvPicPr>
          <p:cNvPr id="36" name="Imag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64557" y="1460078"/>
            <a:ext cx="899942" cy="851945"/>
          </a:xfrm>
          <a:prstGeom prst="rect">
            <a:avLst/>
          </a:prstGeom>
        </p:spPr>
      </p:pic>
      <p:sp>
        <p:nvSpPr>
          <p:cNvPr id="37" name="Rectangle 36"/>
          <p:cNvSpPr/>
          <p:nvPr/>
        </p:nvSpPr>
        <p:spPr>
          <a:xfrm>
            <a:off x="6662443" y="2349979"/>
            <a:ext cx="85601" cy="172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82" name="Rectangle 81"/>
          <p:cNvSpPr/>
          <p:nvPr/>
        </p:nvSpPr>
        <p:spPr>
          <a:xfrm>
            <a:off x="1917424" y="2361554"/>
            <a:ext cx="85601" cy="172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cxnSp>
        <p:nvCxnSpPr>
          <p:cNvPr id="39" name="Connecteur droit avec flèche 38"/>
          <p:cNvCxnSpPr/>
          <p:nvPr/>
        </p:nvCxnSpPr>
        <p:spPr>
          <a:xfrm flipH="1">
            <a:off x="2026177" y="2777924"/>
            <a:ext cx="468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ZoneTexte 42"/>
          <p:cNvSpPr txBox="1"/>
          <p:nvPr/>
        </p:nvSpPr>
        <p:spPr>
          <a:xfrm>
            <a:off x="3692324" y="2360308"/>
            <a:ext cx="2274149" cy="369332"/>
          </a:xfrm>
          <a:prstGeom prst="rect">
            <a:avLst/>
          </a:prstGeom>
          <a:noFill/>
        </p:spPr>
        <p:txBody>
          <a:bodyPr wrap="none" rtlCol="0">
            <a:spAutoFit/>
          </a:bodyPr>
          <a:lstStyle/>
          <a:p>
            <a:r>
              <a:rPr lang="fr-FR" dirty="0" smtClean="0"/>
              <a:t>Demande du certificat</a:t>
            </a:r>
            <a:endParaRPr lang="fr-FR" dirty="0"/>
          </a:p>
        </p:txBody>
      </p:sp>
      <p:cxnSp>
        <p:nvCxnSpPr>
          <p:cNvPr id="83" name="Connecteur droit avec flèche 82"/>
          <p:cNvCxnSpPr/>
          <p:nvPr/>
        </p:nvCxnSpPr>
        <p:spPr>
          <a:xfrm flipH="1">
            <a:off x="2026177" y="4019434"/>
            <a:ext cx="4644000"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51" name="Accolade fermante 50"/>
          <p:cNvSpPr/>
          <p:nvPr/>
        </p:nvSpPr>
        <p:spPr>
          <a:xfrm>
            <a:off x="7839525" y="3183571"/>
            <a:ext cx="104721" cy="573742"/>
          </a:xfrm>
          <a:prstGeom prst="rightBrace">
            <a:avLst>
              <a:gd name="adj1" fmla="val 54685"/>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98" name="Accolade fermante 97"/>
          <p:cNvSpPr/>
          <p:nvPr/>
        </p:nvSpPr>
        <p:spPr>
          <a:xfrm>
            <a:off x="7847580" y="3792467"/>
            <a:ext cx="90570" cy="255277"/>
          </a:xfrm>
          <a:prstGeom prst="rightBrace">
            <a:avLst>
              <a:gd name="adj1" fmla="val 54685"/>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99" name="Rectangle à coins arrondis 98"/>
          <p:cNvSpPr/>
          <p:nvPr/>
        </p:nvSpPr>
        <p:spPr>
          <a:xfrm>
            <a:off x="9651932" y="3348951"/>
            <a:ext cx="1028180" cy="4886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Comparer</a:t>
            </a:r>
            <a:endParaRPr lang="fr-FR" sz="1400" dirty="0"/>
          </a:p>
        </p:txBody>
      </p:sp>
      <p:cxnSp>
        <p:nvCxnSpPr>
          <p:cNvPr id="100" name="Connecteur en angle 99"/>
          <p:cNvCxnSpPr>
            <a:stCxn id="117" idx="3"/>
            <a:endCxn id="99" idx="0"/>
          </p:cNvCxnSpPr>
          <p:nvPr/>
        </p:nvCxnSpPr>
        <p:spPr>
          <a:xfrm>
            <a:off x="9745346" y="3069752"/>
            <a:ext cx="420676" cy="27919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01" name="Rectangle 100"/>
          <p:cNvSpPr/>
          <p:nvPr/>
        </p:nvSpPr>
        <p:spPr>
          <a:xfrm>
            <a:off x="8006046" y="4416488"/>
            <a:ext cx="675409" cy="6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D</a:t>
            </a:r>
          </a:p>
        </p:txBody>
      </p:sp>
      <mc:AlternateContent xmlns:mc="http://schemas.openxmlformats.org/markup-compatibility/2006" xmlns:a14="http://schemas.microsoft.com/office/drawing/2010/main">
        <mc:Choice Requires="a14">
          <p:sp>
            <p:nvSpPr>
              <p:cNvPr id="102" name="ZoneTexte 101"/>
              <p:cNvSpPr txBox="1"/>
              <p:nvPr/>
            </p:nvSpPr>
            <p:spPr>
              <a:xfrm>
                <a:off x="8407073" y="5056752"/>
                <a:ext cx="1450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𝑘</m:t>
                          </m:r>
                          <m:r>
                            <a:rPr lang="fr-FR" b="0" i="1" baseline="30000" smtClean="0">
                              <a:latin typeface="Cambria Math" panose="02040503050406030204" pitchFamily="18" charset="0"/>
                            </a:rPr>
                            <m:t>𝐴𝐶</m:t>
                          </m:r>
                          <m:r>
                            <a:rPr lang="fr-FR" b="0" i="1" baseline="-25000" smtClean="0">
                              <a:latin typeface="Cambria Math" panose="02040503050406030204" pitchFamily="18" charset="0"/>
                            </a:rPr>
                            <m:t>𝑃𝑢𝑏</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𝑠</m:t>
                          </m:r>
                        </m:e>
                      </m:d>
                      <m:r>
                        <a:rPr lang="fr-FR" b="0" i="1" smtClean="0">
                          <a:latin typeface="Cambria Math" panose="02040503050406030204" pitchFamily="18" charset="0"/>
                        </a:rPr>
                        <m:t>=</m:t>
                      </m:r>
                      <m:r>
                        <a:rPr lang="fr-FR" b="0" i="1" smtClean="0">
                          <a:latin typeface="Cambria Math" panose="02040503050406030204" pitchFamily="18" charset="0"/>
                        </a:rPr>
                        <m:t>𝐻</m:t>
                      </m:r>
                    </m:oMath>
                  </m:oMathPara>
                </a14:m>
                <a:endParaRPr lang="fr-FR" dirty="0"/>
              </a:p>
            </p:txBody>
          </p:sp>
        </mc:Choice>
        <mc:Fallback xmlns="">
          <p:sp>
            <p:nvSpPr>
              <p:cNvPr id="102" name="ZoneTexte 101"/>
              <p:cNvSpPr txBox="1">
                <a:spLocks noRot="1" noChangeAspect="1" noMove="1" noResize="1" noEditPoints="1" noAdjustHandles="1" noChangeArrowheads="1" noChangeShapeType="1" noTextEdit="1"/>
              </p:cNvSpPr>
              <p:nvPr/>
            </p:nvSpPr>
            <p:spPr>
              <a:xfrm>
                <a:off x="8407073" y="5056752"/>
                <a:ext cx="1450718" cy="276999"/>
              </a:xfrm>
              <a:prstGeom prst="rect">
                <a:avLst/>
              </a:prstGeom>
              <a:blipFill rotWithShape="0">
                <a:blip r:embed="rId8"/>
                <a:stretch>
                  <a:fillRect l="-3361" r="-3361" b="-26667"/>
                </a:stretch>
              </a:blipFill>
            </p:spPr>
            <p:txBody>
              <a:bodyPr/>
              <a:lstStyle/>
              <a:p>
                <a:r>
                  <a:rPr lang="fr-FR">
                    <a:noFill/>
                  </a:rPr>
                  <a:t> </a:t>
                </a:r>
              </a:p>
            </p:txBody>
          </p:sp>
        </mc:Fallback>
      </mc:AlternateContent>
      <p:sp>
        <p:nvSpPr>
          <p:cNvPr id="105" name="Accolade ouvrante 104"/>
          <p:cNvSpPr/>
          <p:nvPr/>
        </p:nvSpPr>
        <p:spPr>
          <a:xfrm>
            <a:off x="10786067" y="1807887"/>
            <a:ext cx="170831" cy="3570744"/>
          </a:xfrm>
          <a:prstGeom prst="leftBrace">
            <a:avLst>
              <a:gd name="adj1" fmla="val 17398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06" name="ZoneTexte 105"/>
          <p:cNvSpPr txBox="1"/>
          <p:nvPr/>
        </p:nvSpPr>
        <p:spPr>
          <a:xfrm>
            <a:off x="10846513" y="1930916"/>
            <a:ext cx="1399422" cy="646331"/>
          </a:xfrm>
          <a:prstGeom prst="rect">
            <a:avLst/>
          </a:prstGeom>
          <a:noFill/>
        </p:spPr>
        <p:txBody>
          <a:bodyPr wrap="none" rtlCol="0">
            <a:spAutoFit/>
          </a:bodyPr>
          <a:lstStyle/>
          <a:p>
            <a:r>
              <a:rPr lang="fr-FR" dirty="0" smtClean="0">
                <a:solidFill>
                  <a:prstClr val="black"/>
                </a:solidFill>
              </a:rPr>
              <a:t>Vrai, </a:t>
            </a:r>
          </a:p>
          <a:p>
            <a:r>
              <a:rPr lang="fr-FR" dirty="0" smtClean="0">
                <a:solidFill>
                  <a:prstClr val="black"/>
                </a:solidFill>
              </a:rPr>
              <a:t>Signature OK</a:t>
            </a:r>
          </a:p>
        </p:txBody>
      </p:sp>
      <p:sp>
        <p:nvSpPr>
          <p:cNvPr id="107" name="ZoneTexte 106"/>
          <p:cNvSpPr txBox="1"/>
          <p:nvPr/>
        </p:nvSpPr>
        <p:spPr>
          <a:xfrm>
            <a:off x="10820259" y="4555693"/>
            <a:ext cx="1147558" cy="923330"/>
          </a:xfrm>
          <a:prstGeom prst="rect">
            <a:avLst/>
          </a:prstGeom>
          <a:noFill/>
        </p:spPr>
        <p:txBody>
          <a:bodyPr wrap="none" rtlCol="0">
            <a:spAutoFit/>
          </a:bodyPr>
          <a:lstStyle/>
          <a:p>
            <a:r>
              <a:rPr lang="fr-FR" dirty="0" smtClean="0">
                <a:solidFill>
                  <a:prstClr val="black"/>
                </a:solidFill>
              </a:rPr>
              <a:t>Faux,  </a:t>
            </a:r>
          </a:p>
          <a:p>
            <a:r>
              <a:rPr lang="fr-FR" dirty="0" smtClean="0">
                <a:solidFill>
                  <a:prstClr val="black"/>
                </a:solidFill>
              </a:rPr>
              <a:t>problème </a:t>
            </a:r>
          </a:p>
          <a:p>
            <a:r>
              <a:rPr lang="fr-FR" dirty="0" smtClean="0">
                <a:solidFill>
                  <a:prstClr val="black"/>
                </a:solidFill>
              </a:rPr>
              <a:t>Signature </a:t>
            </a:r>
          </a:p>
        </p:txBody>
      </p:sp>
      <p:pic>
        <p:nvPicPr>
          <p:cNvPr id="109" name="Image 10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90249" y="2877307"/>
            <a:ext cx="639266" cy="593135"/>
          </a:xfrm>
          <a:prstGeom prst="rect">
            <a:avLst/>
          </a:prstGeom>
        </p:spPr>
      </p:pic>
      <p:cxnSp>
        <p:nvCxnSpPr>
          <p:cNvPr id="110" name="Connecteur en angle 109"/>
          <p:cNvCxnSpPr>
            <a:stCxn id="51" idx="1"/>
            <a:endCxn id="109" idx="1"/>
          </p:cNvCxnSpPr>
          <p:nvPr/>
        </p:nvCxnSpPr>
        <p:spPr>
          <a:xfrm rot="10800000" flipH="1">
            <a:off x="7944245" y="3173876"/>
            <a:ext cx="346003" cy="296567"/>
          </a:xfrm>
          <a:prstGeom prst="bentConnector3">
            <a:avLst>
              <a:gd name="adj1" fmla="val 46234"/>
            </a:avLst>
          </a:prstGeom>
          <a:ln>
            <a:tailEnd type="triangle"/>
          </a:ln>
        </p:spPr>
        <p:style>
          <a:lnRef idx="3">
            <a:schemeClr val="dk1"/>
          </a:lnRef>
          <a:fillRef idx="0">
            <a:schemeClr val="dk1"/>
          </a:fillRef>
          <a:effectRef idx="2">
            <a:schemeClr val="dk1"/>
          </a:effectRef>
          <a:fontRef idx="minor">
            <a:schemeClr val="tx1"/>
          </a:fontRef>
        </p:style>
      </p:cxnSp>
      <p:grpSp>
        <p:nvGrpSpPr>
          <p:cNvPr id="112" name="Groupe 111"/>
          <p:cNvGrpSpPr/>
          <p:nvPr/>
        </p:nvGrpSpPr>
        <p:grpSpPr>
          <a:xfrm>
            <a:off x="9378780" y="4635774"/>
            <a:ext cx="420169" cy="338554"/>
            <a:chOff x="7060619" y="4971749"/>
            <a:chExt cx="420169" cy="338554"/>
          </a:xfrm>
        </p:grpSpPr>
        <p:sp>
          <p:nvSpPr>
            <p:cNvPr id="113" name="Rectangle 112"/>
            <p:cNvSpPr/>
            <p:nvPr/>
          </p:nvSpPr>
          <p:spPr>
            <a:xfrm>
              <a:off x="7060619" y="5032308"/>
              <a:ext cx="420169" cy="197379"/>
            </a:xfrm>
            <a:prstGeom prst="rect">
              <a:avLst/>
            </a:prstGeom>
            <a:pattFill prst="pct2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ZoneTexte 113"/>
            <p:cNvSpPr txBox="1"/>
            <p:nvPr/>
          </p:nvSpPr>
          <p:spPr>
            <a:xfrm>
              <a:off x="7107433" y="4971749"/>
              <a:ext cx="367408" cy="338554"/>
            </a:xfrm>
            <a:prstGeom prst="rect">
              <a:avLst/>
            </a:prstGeom>
            <a:noFill/>
          </p:spPr>
          <p:txBody>
            <a:bodyPr wrap="none" rtlCol="0">
              <a:spAutoFit/>
            </a:bodyPr>
            <a:lstStyle/>
            <a:p>
              <a:r>
                <a:rPr lang="fr-FR" sz="1600" b="1" dirty="0" smtClean="0"/>
                <a:t>H’</a:t>
              </a:r>
              <a:endParaRPr lang="fr-FR" sz="1600" b="1" dirty="0"/>
            </a:p>
          </p:txBody>
        </p:sp>
      </p:grpSp>
      <p:grpSp>
        <p:nvGrpSpPr>
          <p:cNvPr id="115" name="Groupe 114"/>
          <p:cNvGrpSpPr/>
          <p:nvPr/>
        </p:nvGrpSpPr>
        <p:grpSpPr>
          <a:xfrm>
            <a:off x="9372453" y="2900475"/>
            <a:ext cx="420169" cy="338554"/>
            <a:chOff x="7062668" y="5564693"/>
            <a:chExt cx="420169" cy="338554"/>
          </a:xfrm>
        </p:grpSpPr>
        <p:sp>
          <p:nvSpPr>
            <p:cNvPr id="116" name="Rectangle 115"/>
            <p:cNvSpPr/>
            <p:nvPr/>
          </p:nvSpPr>
          <p:spPr>
            <a:xfrm>
              <a:off x="7062668" y="5624694"/>
              <a:ext cx="420169" cy="197379"/>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ZoneTexte 116"/>
            <p:cNvSpPr txBox="1"/>
            <p:nvPr/>
          </p:nvSpPr>
          <p:spPr>
            <a:xfrm>
              <a:off x="7121051" y="5564693"/>
              <a:ext cx="314510" cy="338554"/>
            </a:xfrm>
            <a:prstGeom prst="rect">
              <a:avLst/>
            </a:prstGeom>
            <a:noFill/>
          </p:spPr>
          <p:txBody>
            <a:bodyPr wrap="none" rtlCol="0">
              <a:spAutoFit/>
            </a:bodyPr>
            <a:lstStyle/>
            <a:p>
              <a:r>
                <a:rPr lang="fr-FR" sz="1600" b="1" dirty="0" smtClean="0"/>
                <a:t>H</a:t>
              </a:r>
              <a:endParaRPr lang="fr-FR" sz="1600" b="1" dirty="0"/>
            </a:p>
          </p:txBody>
        </p:sp>
      </p:grpSp>
      <p:cxnSp>
        <p:nvCxnSpPr>
          <p:cNvPr id="121" name="Connecteur droit avec flèche 120"/>
          <p:cNvCxnSpPr>
            <a:endCxn id="116" idx="1"/>
          </p:cNvCxnSpPr>
          <p:nvPr/>
        </p:nvCxnSpPr>
        <p:spPr>
          <a:xfrm>
            <a:off x="8964000" y="3052386"/>
            <a:ext cx="408453" cy="67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6" name="Connecteur en angle 125"/>
          <p:cNvCxnSpPr>
            <a:stCxn id="98" idx="1"/>
            <a:endCxn id="101" idx="0"/>
          </p:cNvCxnSpPr>
          <p:nvPr/>
        </p:nvCxnSpPr>
        <p:spPr>
          <a:xfrm rot="10800000" flipH="1" flipV="1">
            <a:off x="7938149" y="3920106"/>
            <a:ext cx="405601" cy="496382"/>
          </a:xfrm>
          <a:prstGeom prst="bentConnector4">
            <a:avLst>
              <a:gd name="adj1" fmla="val 157217"/>
              <a:gd name="adj2" fmla="val 62857"/>
            </a:avLst>
          </a:prstGeom>
          <a:ln>
            <a:tailEnd type="triangle"/>
          </a:ln>
        </p:spPr>
        <p:style>
          <a:lnRef idx="3">
            <a:schemeClr val="dk1"/>
          </a:lnRef>
          <a:fillRef idx="0">
            <a:schemeClr val="dk1"/>
          </a:fillRef>
          <a:effectRef idx="2">
            <a:schemeClr val="dk1"/>
          </a:effectRef>
          <a:fontRef idx="minor">
            <a:schemeClr val="tx1"/>
          </a:fontRef>
        </p:style>
      </p:cxnSp>
      <p:cxnSp>
        <p:nvCxnSpPr>
          <p:cNvPr id="133" name="Connecteur droit avec flèche 132"/>
          <p:cNvCxnSpPr/>
          <p:nvPr/>
        </p:nvCxnSpPr>
        <p:spPr>
          <a:xfrm>
            <a:off x="8720150" y="4805856"/>
            <a:ext cx="648000" cy="67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4" name="Connecteur en angle 133"/>
          <p:cNvCxnSpPr>
            <a:stCxn id="114" idx="3"/>
            <a:endCxn id="99" idx="2"/>
          </p:cNvCxnSpPr>
          <p:nvPr/>
        </p:nvCxnSpPr>
        <p:spPr>
          <a:xfrm flipV="1">
            <a:off x="9793002" y="3837566"/>
            <a:ext cx="373020" cy="96748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40" name="Connecteur en angle 139"/>
          <p:cNvCxnSpPr>
            <a:stCxn id="60" idx="0"/>
            <a:endCxn id="101" idx="2"/>
          </p:cNvCxnSpPr>
          <p:nvPr/>
        </p:nvCxnSpPr>
        <p:spPr>
          <a:xfrm rot="5400000" flipH="1" flipV="1">
            <a:off x="7587337" y="4984330"/>
            <a:ext cx="708436" cy="80439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grpSp>
        <p:nvGrpSpPr>
          <p:cNvPr id="6" name="Groupe 5"/>
          <p:cNvGrpSpPr/>
          <p:nvPr/>
        </p:nvGrpSpPr>
        <p:grpSpPr>
          <a:xfrm>
            <a:off x="373014" y="1744388"/>
            <a:ext cx="1057596" cy="1237083"/>
            <a:chOff x="242372" y="2001946"/>
            <a:chExt cx="1057596" cy="1237083"/>
          </a:xfrm>
        </p:grpSpPr>
        <p:pic>
          <p:nvPicPr>
            <p:cNvPr id="5" name="Imag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8653" y="2001946"/>
              <a:ext cx="1011315" cy="1237083"/>
            </a:xfrm>
            <a:prstGeom prst="rect">
              <a:avLst/>
            </a:prstGeom>
          </p:spPr>
        </p:pic>
        <p:sp>
          <p:nvSpPr>
            <p:cNvPr id="52" name="ZoneTexte 51"/>
            <p:cNvSpPr txBox="1"/>
            <p:nvPr/>
          </p:nvSpPr>
          <p:spPr>
            <a:xfrm>
              <a:off x="242372" y="2269470"/>
              <a:ext cx="622286" cy="307777"/>
            </a:xfrm>
            <a:prstGeom prst="rect">
              <a:avLst/>
            </a:prstGeom>
            <a:noFill/>
          </p:spPr>
          <p:txBody>
            <a:bodyPr wrap="none" rtlCol="0">
              <a:spAutoFit/>
            </a:bodyPr>
            <a:lstStyle/>
            <a:p>
              <a:r>
                <a:rPr lang="fr-FR" sz="1400" b="1" dirty="0" smtClean="0"/>
                <a:t>Gmail</a:t>
              </a:r>
              <a:endParaRPr lang="fr-FR" sz="1400" b="1" dirty="0"/>
            </a:p>
          </p:txBody>
        </p:sp>
      </p:grpSp>
      <p:grpSp>
        <p:nvGrpSpPr>
          <p:cNvPr id="53" name="Groupe 52"/>
          <p:cNvGrpSpPr/>
          <p:nvPr/>
        </p:nvGrpSpPr>
        <p:grpSpPr>
          <a:xfrm>
            <a:off x="6763009" y="3171506"/>
            <a:ext cx="1057596" cy="1237083"/>
            <a:chOff x="242372" y="2001946"/>
            <a:chExt cx="1057596" cy="1237083"/>
          </a:xfrm>
        </p:grpSpPr>
        <p:pic>
          <p:nvPicPr>
            <p:cNvPr id="54" name="Image 5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8653" y="2001946"/>
              <a:ext cx="1011315" cy="1237083"/>
            </a:xfrm>
            <a:prstGeom prst="rect">
              <a:avLst/>
            </a:prstGeom>
          </p:spPr>
        </p:pic>
        <p:sp>
          <p:nvSpPr>
            <p:cNvPr id="55" name="ZoneTexte 54"/>
            <p:cNvSpPr txBox="1"/>
            <p:nvPr/>
          </p:nvSpPr>
          <p:spPr>
            <a:xfrm>
              <a:off x="242372" y="2269470"/>
              <a:ext cx="622286" cy="307777"/>
            </a:xfrm>
            <a:prstGeom prst="rect">
              <a:avLst/>
            </a:prstGeom>
            <a:noFill/>
          </p:spPr>
          <p:txBody>
            <a:bodyPr wrap="none" rtlCol="0">
              <a:spAutoFit/>
            </a:bodyPr>
            <a:lstStyle/>
            <a:p>
              <a:r>
                <a:rPr lang="fr-FR" sz="1400" b="1" dirty="0" smtClean="0"/>
                <a:t>Gmail</a:t>
              </a:r>
              <a:endParaRPr lang="fr-FR" sz="1400" b="1" dirty="0"/>
            </a:p>
          </p:txBody>
        </p:sp>
      </p:grpSp>
      <p:grpSp>
        <p:nvGrpSpPr>
          <p:cNvPr id="7" name="Groupe 6"/>
          <p:cNvGrpSpPr/>
          <p:nvPr/>
        </p:nvGrpSpPr>
        <p:grpSpPr>
          <a:xfrm>
            <a:off x="7224945" y="1412564"/>
            <a:ext cx="1059283" cy="1087370"/>
            <a:chOff x="1214696" y="5206012"/>
            <a:chExt cx="1088666" cy="1117532"/>
          </a:xfrm>
        </p:grpSpPr>
        <p:pic>
          <p:nvPicPr>
            <p:cNvPr id="56" name="Image 55"/>
            <p:cNvPicPr>
              <a:picLocks noChangeAspect="1"/>
            </p:cNvPicPr>
            <p:nvPr/>
          </p:nvPicPr>
          <p:blipFill rotWithShape="1">
            <a:blip r:embed="rId11" cstate="print">
              <a:extLst>
                <a:ext uri="{28A0092B-C50C-407E-A947-70E740481C1C}">
                  <a14:useLocalDpi xmlns:a14="http://schemas.microsoft.com/office/drawing/2010/main" val="0"/>
                </a:ext>
              </a:extLst>
            </a:blip>
            <a:srcRect b="16082"/>
            <a:stretch/>
          </p:blipFill>
          <p:spPr>
            <a:xfrm>
              <a:off x="1214696" y="5206012"/>
              <a:ext cx="1088666" cy="1117532"/>
            </a:xfrm>
            <a:prstGeom prst="rect">
              <a:avLst/>
            </a:prstGeom>
          </p:spPr>
        </p:pic>
        <p:sp>
          <p:nvSpPr>
            <p:cNvPr id="57" name="ZoneTexte 56"/>
            <p:cNvSpPr txBox="1"/>
            <p:nvPr/>
          </p:nvSpPr>
          <p:spPr>
            <a:xfrm>
              <a:off x="1313648" y="5497987"/>
              <a:ext cx="386131" cy="307777"/>
            </a:xfrm>
            <a:prstGeom prst="rect">
              <a:avLst/>
            </a:prstGeom>
            <a:noFill/>
          </p:spPr>
          <p:txBody>
            <a:bodyPr wrap="none" rtlCol="0">
              <a:spAutoFit/>
            </a:bodyPr>
            <a:lstStyle/>
            <a:p>
              <a:r>
                <a:rPr lang="fr-FR" sz="1400" b="1" dirty="0" smtClean="0"/>
                <a:t>AC</a:t>
              </a:r>
              <a:endParaRPr lang="fr-FR" sz="1400" b="1" dirty="0"/>
            </a:p>
          </p:txBody>
        </p:sp>
      </p:grpSp>
      <p:grpSp>
        <p:nvGrpSpPr>
          <p:cNvPr id="59" name="Groupe 58"/>
          <p:cNvGrpSpPr/>
          <p:nvPr/>
        </p:nvGrpSpPr>
        <p:grpSpPr>
          <a:xfrm>
            <a:off x="6995160" y="5740744"/>
            <a:ext cx="1088397" cy="1117256"/>
            <a:chOff x="1214696" y="5206012"/>
            <a:chExt cx="1088666" cy="1117532"/>
          </a:xfrm>
        </p:grpSpPr>
        <p:pic>
          <p:nvPicPr>
            <p:cNvPr id="60" name="Image 59"/>
            <p:cNvPicPr>
              <a:picLocks noChangeAspect="1"/>
            </p:cNvPicPr>
            <p:nvPr/>
          </p:nvPicPr>
          <p:blipFill rotWithShape="1">
            <a:blip r:embed="rId12" cstate="print">
              <a:extLst>
                <a:ext uri="{28A0092B-C50C-407E-A947-70E740481C1C}">
                  <a14:useLocalDpi xmlns:a14="http://schemas.microsoft.com/office/drawing/2010/main" val="0"/>
                </a:ext>
              </a:extLst>
            </a:blip>
            <a:srcRect b="16082"/>
            <a:stretch/>
          </p:blipFill>
          <p:spPr>
            <a:xfrm>
              <a:off x="1214696" y="5206012"/>
              <a:ext cx="1088666" cy="1117532"/>
            </a:xfrm>
            <a:prstGeom prst="rect">
              <a:avLst/>
            </a:prstGeom>
          </p:spPr>
        </p:pic>
        <p:sp>
          <p:nvSpPr>
            <p:cNvPr id="61" name="ZoneTexte 60"/>
            <p:cNvSpPr txBox="1"/>
            <p:nvPr/>
          </p:nvSpPr>
          <p:spPr>
            <a:xfrm>
              <a:off x="1311376" y="5516798"/>
              <a:ext cx="386131" cy="307777"/>
            </a:xfrm>
            <a:prstGeom prst="rect">
              <a:avLst/>
            </a:prstGeom>
            <a:noFill/>
          </p:spPr>
          <p:txBody>
            <a:bodyPr wrap="none" rtlCol="0">
              <a:spAutoFit/>
            </a:bodyPr>
            <a:lstStyle/>
            <a:p>
              <a:r>
                <a:rPr lang="fr-FR" sz="1400" b="1" dirty="0" smtClean="0"/>
                <a:t>AC</a:t>
              </a:r>
              <a:endParaRPr lang="fr-FR" sz="1400" b="1" dirty="0"/>
            </a:p>
          </p:txBody>
        </p:sp>
      </p:grpSp>
      <p:grpSp>
        <p:nvGrpSpPr>
          <p:cNvPr id="64" name="Groupe 63"/>
          <p:cNvGrpSpPr/>
          <p:nvPr/>
        </p:nvGrpSpPr>
        <p:grpSpPr>
          <a:xfrm>
            <a:off x="3732683" y="2960476"/>
            <a:ext cx="1057596" cy="1237083"/>
            <a:chOff x="242372" y="2001946"/>
            <a:chExt cx="1057596" cy="1237083"/>
          </a:xfrm>
        </p:grpSpPr>
        <p:pic>
          <p:nvPicPr>
            <p:cNvPr id="65" name="Image 6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8653" y="2001946"/>
              <a:ext cx="1011315" cy="1237083"/>
            </a:xfrm>
            <a:prstGeom prst="rect">
              <a:avLst/>
            </a:prstGeom>
          </p:spPr>
        </p:pic>
        <p:sp>
          <p:nvSpPr>
            <p:cNvPr id="66" name="ZoneTexte 65"/>
            <p:cNvSpPr txBox="1"/>
            <p:nvPr/>
          </p:nvSpPr>
          <p:spPr>
            <a:xfrm>
              <a:off x="242372" y="2269470"/>
              <a:ext cx="622286" cy="307777"/>
            </a:xfrm>
            <a:prstGeom prst="rect">
              <a:avLst/>
            </a:prstGeom>
            <a:noFill/>
          </p:spPr>
          <p:txBody>
            <a:bodyPr wrap="none" rtlCol="0">
              <a:spAutoFit/>
            </a:bodyPr>
            <a:lstStyle/>
            <a:p>
              <a:r>
                <a:rPr lang="fr-FR" sz="1400" b="1" dirty="0" smtClean="0"/>
                <a:t>Gmail</a:t>
              </a:r>
              <a:endParaRPr lang="fr-FR" sz="1400" b="1" dirty="0"/>
            </a:p>
          </p:txBody>
        </p:sp>
      </p:grpSp>
      <p:sp>
        <p:nvSpPr>
          <p:cNvPr id="8" name="Espace réservé du numéro de diapositive 7"/>
          <p:cNvSpPr>
            <a:spLocks noGrp="1"/>
          </p:cNvSpPr>
          <p:nvPr>
            <p:ph type="sldNum" sz="quarter" idx="12"/>
          </p:nvPr>
        </p:nvSpPr>
        <p:spPr/>
        <p:txBody>
          <a:bodyPr/>
          <a:lstStyle/>
          <a:p>
            <a:fld id="{6951A42B-171D-4B94-AECE-9A114FAB7514}" type="slidenum">
              <a:rPr lang="fr-FR" smtClean="0"/>
              <a:t>88</a:t>
            </a:fld>
            <a:endParaRPr lang="fr-FR"/>
          </a:p>
        </p:txBody>
      </p:sp>
    </p:spTree>
    <p:extLst>
      <p:ext uri="{BB962C8B-B14F-4D97-AF65-F5344CB8AC3E}">
        <p14:creationId xmlns:p14="http://schemas.microsoft.com/office/powerpoint/2010/main" val="203981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par>
                                <p:cTn id="37" presetID="22" presetClass="entr" presetSubtype="2"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right)">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3"/>
                                        </p:tgtEl>
                                        <p:attrNameLst>
                                          <p:attrName>style.visibility</p:attrName>
                                        </p:attrNameLst>
                                      </p:cBhvr>
                                      <p:to>
                                        <p:strVal val="visible"/>
                                      </p:to>
                                    </p:set>
                                    <p:animEffect transition="in" filter="wipe(left)">
                                      <p:cBhvr>
                                        <p:cTn id="44" dur="500"/>
                                        <p:tgtEl>
                                          <p:spTgt spid="83"/>
                                        </p:tgtEl>
                                      </p:cBhvr>
                                    </p:animEffect>
                                  </p:childTnLst>
                                </p:cTn>
                              </p:par>
                              <p:par>
                                <p:cTn id="45" presetID="22" presetClass="entr" presetSubtype="8" fill="hold" nodeType="with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wipe(left)">
                                      <p:cBhvr>
                                        <p:cTn id="47" dur="500"/>
                                        <p:tgtEl>
                                          <p:spTgt spid="6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fade">
                                      <p:cBhvr>
                                        <p:cTn id="57" dur="500"/>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26"/>
                                        </p:tgtEl>
                                        <p:attrNameLst>
                                          <p:attrName>style.visibility</p:attrName>
                                        </p:attrNameLst>
                                      </p:cBhvr>
                                      <p:to>
                                        <p:strVal val="visible"/>
                                      </p:to>
                                    </p:set>
                                    <p:animEffect transition="in" filter="wipe(up)">
                                      <p:cBhvr>
                                        <p:cTn id="62" dur="500"/>
                                        <p:tgtEl>
                                          <p:spTgt spid="126"/>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101"/>
                                        </p:tgtEl>
                                        <p:attrNameLst>
                                          <p:attrName>style.visibility</p:attrName>
                                        </p:attrNameLst>
                                      </p:cBhvr>
                                      <p:to>
                                        <p:strVal val="visible"/>
                                      </p:to>
                                    </p:set>
                                    <p:animEffect transition="in" filter="fade">
                                      <p:cBhvr>
                                        <p:cTn id="66" dur="500"/>
                                        <p:tgtEl>
                                          <p:spTgt spid="10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par>
                                <p:cTn id="72" presetID="22" presetClass="entr" presetSubtype="4" fill="hold" nodeType="withEffect">
                                  <p:stCondLst>
                                    <p:cond delay="0"/>
                                  </p:stCondLst>
                                  <p:childTnLst>
                                    <p:set>
                                      <p:cBhvr>
                                        <p:cTn id="73" dur="1" fill="hold">
                                          <p:stCondLst>
                                            <p:cond delay="0"/>
                                          </p:stCondLst>
                                        </p:cTn>
                                        <p:tgtEl>
                                          <p:spTgt spid="140"/>
                                        </p:tgtEl>
                                        <p:attrNameLst>
                                          <p:attrName>style.visibility</p:attrName>
                                        </p:attrNameLst>
                                      </p:cBhvr>
                                      <p:to>
                                        <p:strVal val="visible"/>
                                      </p:to>
                                    </p:set>
                                    <p:animEffect transition="in" filter="wipe(down)">
                                      <p:cBhvr>
                                        <p:cTn id="74" dur="500"/>
                                        <p:tgtEl>
                                          <p:spTgt spid="140"/>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02"/>
                                        </p:tgtEl>
                                        <p:attrNameLst>
                                          <p:attrName>style.visibility</p:attrName>
                                        </p:attrNameLst>
                                      </p:cBhvr>
                                      <p:to>
                                        <p:strVal val="visible"/>
                                      </p:to>
                                    </p:set>
                                    <p:animEffect transition="in" filter="fade">
                                      <p:cBhvr>
                                        <p:cTn id="78" dur="500"/>
                                        <p:tgtEl>
                                          <p:spTgt spid="10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33"/>
                                        </p:tgtEl>
                                        <p:attrNameLst>
                                          <p:attrName>style.visibility</p:attrName>
                                        </p:attrNameLst>
                                      </p:cBhvr>
                                      <p:to>
                                        <p:strVal val="visible"/>
                                      </p:to>
                                    </p:set>
                                    <p:animEffect transition="in" filter="wipe(left)">
                                      <p:cBhvr>
                                        <p:cTn id="83" dur="500"/>
                                        <p:tgtEl>
                                          <p:spTgt spid="133"/>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12"/>
                                        </p:tgtEl>
                                        <p:attrNameLst>
                                          <p:attrName>style.visibility</p:attrName>
                                        </p:attrNameLst>
                                      </p:cBhvr>
                                      <p:to>
                                        <p:strVal val="visible"/>
                                      </p:to>
                                    </p:set>
                                    <p:animEffect transition="in" filter="wipe(left)">
                                      <p:cBhvr>
                                        <p:cTn id="87" dur="500"/>
                                        <p:tgtEl>
                                          <p:spTgt spid="11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wipe(left)">
                                      <p:cBhvr>
                                        <p:cTn id="92" dur="500"/>
                                        <p:tgtEl>
                                          <p:spTgt spid="51"/>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110"/>
                                        </p:tgtEl>
                                        <p:attrNameLst>
                                          <p:attrName>style.visibility</p:attrName>
                                        </p:attrNameLst>
                                      </p:cBhvr>
                                      <p:to>
                                        <p:strVal val="visible"/>
                                      </p:to>
                                    </p:set>
                                    <p:animEffect transition="in" filter="wipe(left)">
                                      <p:cBhvr>
                                        <p:cTn id="96" dur="500"/>
                                        <p:tgtEl>
                                          <p:spTgt spid="110"/>
                                        </p:tgtEl>
                                      </p:cBhvr>
                                    </p:animEffect>
                                  </p:childTnLst>
                                </p:cTn>
                              </p:par>
                            </p:childTnLst>
                          </p:cTn>
                        </p:par>
                        <p:par>
                          <p:cTn id="97" fill="hold">
                            <p:stCondLst>
                              <p:cond delay="1000"/>
                            </p:stCondLst>
                            <p:childTnLst>
                              <p:par>
                                <p:cTn id="98" presetID="22" presetClass="entr" presetSubtype="8" fill="hold" nodeType="afterEffect">
                                  <p:stCondLst>
                                    <p:cond delay="0"/>
                                  </p:stCondLst>
                                  <p:childTnLst>
                                    <p:set>
                                      <p:cBhvr>
                                        <p:cTn id="99" dur="1" fill="hold">
                                          <p:stCondLst>
                                            <p:cond delay="0"/>
                                          </p:stCondLst>
                                        </p:cTn>
                                        <p:tgtEl>
                                          <p:spTgt spid="109"/>
                                        </p:tgtEl>
                                        <p:attrNameLst>
                                          <p:attrName>style.visibility</p:attrName>
                                        </p:attrNameLst>
                                      </p:cBhvr>
                                      <p:to>
                                        <p:strVal val="visible"/>
                                      </p:to>
                                    </p:set>
                                    <p:animEffect transition="in" filter="wipe(left)">
                                      <p:cBhvr>
                                        <p:cTn id="100" dur="500"/>
                                        <p:tgtEl>
                                          <p:spTgt spid="109"/>
                                        </p:tgtEl>
                                      </p:cBhvr>
                                    </p:animEffect>
                                  </p:childTnLst>
                                </p:cTn>
                              </p:par>
                            </p:childTnLst>
                          </p:cTn>
                        </p:par>
                        <p:par>
                          <p:cTn id="101" fill="hold">
                            <p:stCondLst>
                              <p:cond delay="1500"/>
                            </p:stCondLst>
                            <p:childTnLst>
                              <p:par>
                                <p:cTn id="102" presetID="22" presetClass="entr" presetSubtype="8" fill="hold" nodeType="afterEffect">
                                  <p:stCondLst>
                                    <p:cond delay="0"/>
                                  </p:stCondLst>
                                  <p:childTnLst>
                                    <p:set>
                                      <p:cBhvr>
                                        <p:cTn id="103" dur="1" fill="hold">
                                          <p:stCondLst>
                                            <p:cond delay="0"/>
                                          </p:stCondLst>
                                        </p:cTn>
                                        <p:tgtEl>
                                          <p:spTgt spid="121"/>
                                        </p:tgtEl>
                                        <p:attrNameLst>
                                          <p:attrName>style.visibility</p:attrName>
                                        </p:attrNameLst>
                                      </p:cBhvr>
                                      <p:to>
                                        <p:strVal val="visible"/>
                                      </p:to>
                                    </p:set>
                                    <p:animEffect transition="in" filter="wipe(left)">
                                      <p:cBhvr>
                                        <p:cTn id="104" dur="500"/>
                                        <p:tgtEl>
                                          <p:spTgt spid="121"/>
                                        </p:tgtEl>
                                      </p:cBhvr>
                                    </p:animEffect>
                                  </p:childTnLst>
                                </p:cTn>
                              </p:par>
                              <p:par>
                                <p:cTn id="105" presetID="22" presetClass="entr" presetSubtype="8"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animEffect transition="in" filter="wipe(left)">
                                      <p:cBhvr>
                                        <p:cTn id="107" dur="500"/>
                                        <p:tgtEl>
                                          <p:spTgt spid="11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99"/>
                                        </p:tgtEl>
                                        <p:attrNameLst>
                                          <p:attrName>style.visibility</p:attrName>
                                        </p:attrNameLst>
                                      </p:cBhvr>
                                      <p:to>
                                        <p:strVal val="visible"/>
                                      </p:to>
                                    </p:set>
                                    <p:animEffect transition="in" filter="fade">
                                      <p:cBhvr>
                                        <p:cTn id="112" dur="500"/>
                                        <p:tgtEl>
                                          <p:spTgt spid="9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100"/>
                                        </p:tgtEl>
                                        <p:attrNameLst>
                                          <p:attrName>style.visibility</p:attrName>
                                        </p:attrNameLst>
                                      </p:cBhvr>
                                      <p:to>
                                        <p:strVal val="visible"/>
                                      </p:to>
                                    </p:set>
                                    <p:animEffect transition="in" filter="wipe(left)">
                                      <p:cBhvr>
                                        <p:cTn id="117" dur="500"/>
                                        <p:tgtEl>
                                          <p:spTgt spid="100"/>
                                        </p:tgtEl>
                                      </p:cBhvr>
                                    </p:animEffect>
                                  </p:childTnLst>
                                </p:cTn>
                              </p:par>
                              <p:par>
                                <p:cTn id="118" presetID="22" presetClass="entr" presetSubtype="8" fill="hold" nodeType="withEffect">
                                  <p:stCondLst>
                                    <p:cond delay="0"/>
                                  </p:stCondLst>
                                  <p:childTnLst>
                                    <p:set>
                                      <p:cBhvr>
                                        <p:cTn id="119" dur="1" fill="hold">
                                          <p:stCondLst>
                                            <p:cond delay="0"/>
                                          </p:stCondLst>
                                        </p:cTn>
                                        <p:tgtEl>
                                          <p:spTgt spid="134"/>
                                        </p:tgtEl>
                                        <p:attrNameLst>
                                          <p:attrName>style.visibility</p:attrName>
                                        </p:attrNameLst>
                                      </p:cBhvr>
                                      <p:to>
                                        <p:strVal val="visible"/>
                                      </p:to>
                                    </p:set>
                                    <p:animEffect transition="in" filter="wipe(left)">
                                      <p:cBhvr>
                                        <p:cTn id="120" dur="500"/>
                                        <p:tgtEl>
                                          <p:spTgt spid="134"/>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105"/>
                                        </p:tgtEl>
                                        <p:attrNameLst>
                                          <p:attrName>style.visibility</p:attrName>
                                        </p:attrNameLst>
                                      </p:cBhvr>
                                      <p:to>
                                        <p:strVal val="visible"/>
                                      </p:to>
                                    </p:set>
                                    <p:animEffect transition="in" filter="fade">
                                      <p:cBhvr>
                                        <p:cTn id="125" dur="500"/>
                                        <p:tgtEl>
                                          <p:spTgt spid="10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06"/>
                                        </p:tgtEl>
                                        <p:attrNameLst>
                                          <p:attrName>style.visibility</p:attrName>
                                        </p:attrNameLst>
                                      </p:cBhvr>
                                      <p:to>
                                        <p:strVal val="visible"/>
                                      </p:to>
                                    </p:set>
                                    <p:animEffect transition="in" filter="fade">
                                      <p:cBhvr>
                                        <p:cTn id="128" dur="500"/>
                                        <p:tgtEl>
                                          <p:spTgt spid="106"/>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07"/>
                                        </p:tgtEl>
                                        <p:attrNameLst>
                                          <p:attrName>style.visibility</p:attrName>
                                        </p:attrNameLst>
                                      </p:cBhvr>
                                      <p:to>
                                        <p:strVal val="visible"/>
                                      </p:to>
                                    </p:set>
                                    <p:animEffect transition="in" filter="fade">
                                      <p:cBhvr>
                                        <p:cTn id="131"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82" grpId="0" animBg="1"/>
      <p:bldP spid="43" grpId="0"/>
      <p:bldP spid="51" grpId="0" animBg="1"/>
      <p:bldP spid="98" grpId="0" animBg="1"/>
      <p:bldP spid="99" grpId="0" animBg="1"/>
      <p:bldP spid="101" grpId="0" animBg="1"/>
      <p:bldP spid="102" grpId="0"/>
      <p:bldP spid="105" grpId="0" animBg="1"/>
      <p:bldP spid="106" grpId="0"/>
      <p:bldP spid="10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61350" y="0"/>
            <a:ext cx="10515600" cy="805753"/>
          </a:xfrm>
        </p:spPr>
        <p:txBody>
          <a:bodyPr>
            <a:normAutofit/>
          </a:bodyPr>
          <a:lstStyle/>
          <a:p>
            <a:r>
              <a:rPr lang="fr-FR" dirty="0" smtClean="0"/>
              <a:t>Modèle hiérarchique</a:t>
            </a:r>
            <a:endParaRPr lang="fr-FR" dirty="0"/>
          </a:p>
        </p:txBody>
      </p:sp>
      <p:sp>
        <p:nvSpPr>
          <p:cNvPr id="55" name="Forme libre 54"/>
          <p:cNvSpPr/>
          <p:nvPr/>
        </p:nvSpPr>
        <p:spPr>
          <a:xfrm>
            <a:off x="423442" y="4588148"/>
            <a:ext cx="11672102" cy="845771"/>
          </a:xfrm>
          <a:custGeom>
            <a:avLst/>
            <a:gdLst>
              <a:gd name="connsiteX0" fmla="*/ 0 w 11672102"/>
              <a:gd name="connsiteY0" fmla="*/ 84577 h 845771"/>
              <a:gd name="connsiteX1" fmla="*/ 84577 w 11672102"/>
              <a:gd name="connsiteY1" fmla="*/ 0 h 845771"/>
              <a:gd name="connsiteX2" fmla="*/ 11587525 w 11672102"/>
              <a:gd name="connsiteY2" fmla="*/ 0 h 845771"/>
              <a:gd name="connsiteX3" fmla="*/ 11672102 w 11672102"/>
              <a:gd name="connsiteY3" fmla="*/ 84577 h 845771"/>
              <a:gd name="connsiteX4" fmla="*/ 11672102 w 11672102"/>
              <a:gd name="connsiteY4" fmla="*/ 761194 h 845771"/>
              <a:gd name="connsiteX5" fmla="*/ 11587525 w 11672102"/>
              <a:gd name="connsiteY5" fmla="*/ 845771 h 845771"/>
              <a:gd name="connsiteX6" fmla="*/ 84577 w 11672102"/>
              <a:gd name="connsiteY6" fmla="*/ 845771 h 845771"/>
              <a:gd name="connsiteX7" fmla="*/ 0 w 11672102"/>
              <a:gd name="connsiteY7" fmla="*/ 761194 h 845771"/>
              <a:gd name="connsiteX8" fmla="*/ 0 w 11672102"/>
              <a:gd name="connsiteY8" fmla="*/ 84577 h 8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2102" h="845771">
                <a:moveTo>
                  <a:pt x="0" y="84577"/>
                </a:moveTo>
                <a:cubicBezTo>
                  <a:pt x="0" y="37866"/>
                  <a:pt x="37866" y="0"/>
                  <a:pt x="84577" y="0"/>
                </a:cubicBezTo>
                <a:lnTo>
                  <a:pt x="11587525" y="0"/>
                </a:lnTo>
                <a:cubicBezTo>
                  <a:pt x="11634236" y="0"/>
                  <a:pt x="11672102" y="37866"/>
                  <a:pt x="11672102" y="84577"/>
                </a:cubicBezTo>
                <a:lnTo>
                  <a:pt x="11672102" y="761194"/>
                </a:lnTo>
                <a:cubicBezTo>
                  <a:pt x="11672102" y="807905"/>
                  <a:pt x="11634236" y="845771"/>
                  <a:pt x="11587525" y="845771"/>
                </a:cubicBezTo>
                <a:lnTo>
                  <a:pt x="84577" y="845771"/>
                </a:lnTo>
                <a:cubicBezTo>
                  <a:pt x="37866" y="845771"/>
                  <a:pt x="0" y="807905"/>
                  <a:pt x="0" y="761194"/>
                </a:cubicBezTo>
                <a:lnTo>
                  <a:pt x="0" y="8457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56464" tIns="156464" rIns="8326936" bIns="156464" numCol="1" spcCol="1270" anchor="ctr" anchorCtr="0">
            <a:noAutofit/>
          </a:bodyPr>
          <a:lstStyle/>
          <a:p>
            <a:pPr lvl="0" algn="ctr" defTabSz="977900">
              <a:lnSpc>
                <a:spcPct val="90000"/>
              </a:lnSpc>
              <a:spcBef>
                <a:spcPct val="0"/>
              </a:spcBef>
              <a:spcAft>
                <a:spcPct val="35000"/>
              </a:spcAft>
            </a:pPr>
            <a:r>
              <a:rPr lang="fr-FR" sz="2200" kern="1200" dirty="0" smtClean="0"/>
              <a:t>Clients</a:t>
            </a:r>
            <a:endParaRPr lang="fr-FR" sz="2200" kern="1200" dirty="0"/>
          </a:p>
        </p:txBody>
      </p:sp>
      <p:sp>
        <p:nvSpPr>
          <p:cNvPr id="57" name="Forme libre 56"/>
          <p:cNvSpPr/>
          <p:nvPr/>
        </p:nvSpPr>
        <p:spPr>
          <a:xfrm>
            <a:off x="423442" y="3601415"/>
            <a:ext cx="11672102" cy="845771"/>
          </a:xfrm>
          <a:custGeom>
            <a:avLst/>
            <a:gdLst>
              <a:gd name="connsiteX0" fmla="*/ 0 w 11672102"/>
              <a:gd name="connsiteY0" fmla="*/ 84577 h 845771"/>
              <a:gd name="connsiteX1" fmla="*/ 84577 w 11672102"/>
              <a:gd name="connsiteY1" fmla="*/ 0 h 845771"/>
              <a:gd name="connsiteX2" fmla="*/ 11587525 w 11672102"/>
              <a:gd name="connsiteY2" fmla="*/ 0 h 845771"/>
              <a:gd name="connsiteX3" fmla="*/ 11672102 w 11672102"/>
              <a:gd name="connsiteY3" fmla="*/ 84577 h 845771"/>
              <a:gd name="connsiteX4" fmla="*/ 11672102 w 11672102"/>
              <a:gd name="connsiteY4" fmla="*/ 761194 h 845771"/>
              <a:gd name="connsiteX5" fmla="*/ 11587525 w 11672102"/>
              <a:gd name="connsiteY5" fmla="*/ 845771 h 845771"/>
              <a:gd name="connsiteX6" fmla="*/ 84577 w 11672102"/>
              <a:gd name="connsiteY6" fmla="*/ 845771 h 845771"/>
              <a:gd name="connsiteX7" fmla="*/ 0 w 11672102"/>
              <a:gd name="connsiteY7" fmla="*/ 761194 h 845771"/>
              <a:gd name="connsiteX8" fmla="*/ 0 w 11672102"/>
              <a:gd name="connsiteY8" fmla="*/ 84577 h 8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2102" h="845771">
                <a:moveTo>
                  <a:pt x="0" y="84577"/>
                </a:moveTo>
                <a:cubicBezTo>
                  <a:pt x="0" y="37866"/>
                  <a:pt x="37866" y="0"/>
                  <a:pt x="84577" y="0"/>
                </a:cubicBezTo>
                <a:lnTo>
                  <a:pt x="11587525" y="0"/>
                </a:lnTo>
                <a:cubicBezTo>
                  <a:pt x="11634236" y="0"/>
                  <a:pt x="11672102" y="37866"/>
                  <a:pt x="11672102" y="84577"/>
                </a:cubicBezTo>
                <a:lnTo>
                  <a:pt x="11672102" y="761194"/>
                </a:lnTo>
                <a:cubicBezTo>
                  <a:pt x="11672102" y="807905"/>
                  <a:pt x="11634236" y="845771"/>
                  <a:pt x="11587525" y="845771"/>
                </a:cubicBezTo>
                <a:lnTo>
                  <a:pt x="84577" y="845771"/>
                </a:lnTo>
                <a:cubicBezTo>
                  <a:pt x="37866" y="845771"/>
                  <a:pt x="0" y="807905"/>
                  <a:pt x="0" y="761194"/>
                </a:cubicBezTo>
                <a:lnTo>
                  <a:pt x="0" y="8457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56464" tIns="156464" rIns="8326936" bIns="156464" numCol="1" spcCol="1270" anchor="ctr" anchorCtr="0">
            <a:noAutofit/>
          </a:bodyPr>
          <a:lstStyle/>
          <a:p>
            <a:pPr lvl="0" algn="ctr" defTabSz="977900">
              <a:lnSpc>
                <a:spcPct val="90000"/>
              </a:lnSpc>
              <a:spcBef>
                <a:spcPct val="0"/>
              </a:spcBef>
              <a:spcAft>
                <a:spcPct val="35000"/>
              </a:spcAft>
            </a:pPr>
            <a:r>
              <a:rPr lang="fr-FR" sz="2200" kern="1200" dirty="0" smtClean="0"/>
              <a:t>Niveau 3 (CA intermédiaire)</a:t>
            </a:r>
            <a:endParaRPr lang="fr-FR" sz="2200" kern="1200" dirty="0"/>
          </a:p>
        </p:txBody>
      </p:sp>
      <p:sp>
        <p:nvSpPr>
          <p:cNvPr id="59" name="Forme libre 58"/>
          <p:cNvSpPr/>
          <p:nvPr/>
        </p:nvSpPr>
        <p:spPr>
          <a:xfrm>
            <a:off x="423442" y="2614682"/>
            <a:ext cx="11672102" cy="845771"/>
          </a:xfrm>
          <a:custGeom>
            <a:avLst/>
            <a:gdLst>
              <a:gd name="connsiteX0" fmla="*/ 0 w 11672102"/>
              <a:gd name="connsiteY0" fmla="*/ 84577 h 845771"/>
              <a:gd name="connsiteX1" fmla="*/ 84577 w 11672102"/>
              <a:gd name="connsiteY1" fmla="*/ 0 h 845771"/>
              <a:gd name="connsiteX2" fmla="*/ 11587525 w 11672102"/>
              <a:gd name="connsiteY2" fmla="*/ 0 h 845771"/>
              <a:gd name="connsiteX3" fmla="*/ 11672102 w 11672102"/>
              <a:gd name="connsiteY3" fmla="*/ 84577 h 845771"/>
              <a:gd name="connsiteX4" fmla="*/ 11672102 w 11672102"/>
              <a:gd name="connsiteY4" fmla="*/ 761194 h 845771"/>
              <a:gd name="connsiteX5" fmla="*/ 11587525 w 11672102"/>
              <a:gd name="connsiteY5" fmla="*/ 845771 h 845771"/>
              <a:gd name="connsiteX6" fmla="*/ 84577 w 11672102"/>
              <a:gd name="connsiteY6" fmla="*/ 845771 h 845771"/>
              <a:gd name="connsiteX7" fmla="*/ 0 w 11672102"/>
              <a:gd name="connsiteY7" fmla="*/ 761194 h 845771"/>
              <a:gd name="connsiteX8" fmla="*/ 0 w 11672102"/>
              <a:gd name="connsiteY8" fmla="*/ 84577 h 8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2102" h="845771">
                <a:moveTo>
                  <a:pt x="0" y="84577"/>
                </a:moveTo>
                <a:cubicBezTo>
                  <a:pt x="0" y="37866"/>
                  <a:pt x="37866" y="0"/>
                  <a:pt x="84577" y="0"/>
                </a:cubicBezTo>
                <a:lnTo>
                  <a:pt x="11587525" y="0"/>
                </a:lnTo>
                <a:cubicBezTo>
                  <a:pt x="11634236" y="0"/>
                  <a:pt x="11672102" y="37866"/>
                  <a:pt x="11672102" y="84577"/>
                </a:cubicBezTo>
                <a:lnTo>
                  <a:pt x="11672102" y="761194"/>
                </a:lnTo>
                <a:cubicBezTo>
                  <a:pt x="11672102" y="807905"/>
                  <a:pt x="11634236" y="845771"/>
                  <a:pt x="11587525" y="845771"/>
                </a:cubicBezTo>
                <a:lnTo>
                  <a:pt x="84577" y="845771"/>
                </a:lnTo>
                <a:cubicBezTo>
                  <a:pt x="37866" y="845771"/>
                  <a:pt x="0" y="807905"/>
                  <a:pt x="0" y="761194"/>
                </a:cubicBezTo>
                <a:lnTo>
                  <a:pt x="0" y="8457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56464" tIns="156464" rIns="8326936" bIns="156464" numCol="1" spcCol="1270" anchor="ctr" anchorCtr="0">
            <a:noAutofit/>
          </a:bodyPr>
          <a:lstStyle/>
          <a:p>
            <a:pPr lvl="0" algn="ctr" defTabSz="977900">
              <a:lnSpc>
                <a:spcPct val="90000"/>
              </a:lnSpc>
              <a:spcBef>
                <a:spcPct val="0"/>
              </a:spcBef>
              <a:spcAft>
                <a:spcPct val="35000"/>
              </a:spcAft>
            </a:pPr>
            <a:r>
              <a:rPr lang="fr-FR" sz="2200" kern="1200" dirty="0" smtClean="0"/>
              <a:t>Niveau 2 (CA intermédiaire)</a:t>
            </a:r>
            <a:endParaRPr lang="fr-FR" sz="2200" kern="1200" dirty="0"/>
          </a:p>
        </p:txBody>
      </p:sp>
      <p:sp>
        <p:nvSpPr>
          <p:cNvPr id="60" name="Forme libre 59"/>
          <p:cNvSpPr/>
          <p:nvPr/>
        </p:nvSpPr>
        <p:spPr>
          <a:xfrm>
            <a:off x="423442" y="1611845"/>
            <a:ext cx="11672102" cy="845771"/>
          </a:xfrm>
          <a:custGeom>
            <a:avLst/>
            <a:gdLst>
              <a:gd name="connsiteX0" fmla="*/ 0 w 11672102"/>
              <a:gd name="connsiteY0" fmla="*/ 84577 h 845771"/>
              <a:gd name="connsiteX1" fmla="*/ 84577 w 11672102"/>
              <a:gd name="connsiteY1" fmla="*/ 0 h 845771"/>
              <a:gd name="connsiteX2" fmla="*/ 11587525 w 11672102"/>
              <a:gd name="connsiteY2" fmla="*/ 0 h 845771"/>
              <a:gd name="connsiteX3" fmla="*/ 11672102 w 11672102"/>
              <a:gd name="connsiteY3" fmla="*/ 84577 h 845771"/>
              <a:gd name="connsiteX4" fmla="*/ 11672102 w 11672102"/>
              <a:gd name="connsiteY4" fmla="*/ 761194 h 845771"/>
              <a:gd name="connsiteX5" fmla="*/ 11587525 w 11672102"/>
              <a:gd name="connsiteY5" fmla="*/ 845771 h 845771"/>
              <a:gd name="connsiteX6" fmla="*/ 84577 w 11672102"/>
              <a:gd name="connsiteY6" fmla="*/ 845771 h 845771"/>
              <a:gd name="connsiteX7" fmla="*/ 0 w 11672102"/>
              <a:gd name="connsiteY7" fmla="*/ 761194 h 845771"/>
              <a:gd name="connsiteX8" fmla="*/ 0 w 11672102"/>
              <a:gd name="connsiteY8" fmla="*/ 84577 h 8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2102" h="845771">
                <a:moveTo>
                  <a:pt x="0" y="84577"/>
                </a:moveTo>
                <a:cubicBezTo>
                  <a:pt x="0" y="37866"/>
                  <a:pt x="37866" y="0"/>
                  <a:pt x="84577" y="0"/>
                </a:cubicBezTo>
                <a:lnTo>
                  <a:pt x="11587525" y="0"/>
                </a:lnTo>
                <a:cubicBezTo>
                  <a:pt x="11634236" y="0"/>
                  <a:pt x="11672102" y="37866"/>
                  <a:pt x="11672102" y="84577"/>
                </a:cubicBezTo>
                <a:lnTo>
                  <a:pt x="11672102" y="761194"/>
                </a:lnTo>
                <a:cubicBezTo>
                  <a:pt x="11672102" y="807905"/>
                  <a:pt x="11634236" y="845771"/>
                  <a:pt x="11587525" y="845771"/>
                </a:cubicBezTo>
                <a:lnTo>
                  <a:pt x="84577" y="845771"/>
                </a:lnTo>
                <a:cubicBezTo>
                  <a:pt x="37866" y="845771"/>
                  <a:pt x="0" y="807905"/>
                  <a:pt x="0" y="761194"/>
                </a:cubicBezTo>
                <a:lnTo>
                  <a:pt x="0" y="8457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56464" tIns="156464" rIns="8326936" bIns="156464" numCol="1" spcCol="1270" anchor="ctr" anchorCtr="0">
            <a:noAutofit/>
          </a:bodyPr>
          <a:lstStyle/>
          <a:p>
            <a:pPr lvl="0" algn="ctr" defTabSz="977900">
              <a:lnSpc>
                <a:spcPct val="90000"/>
              </a:lnSpc>
              <a:spcBef>
                <a:spcPct val="0"/>
              </a:spcBef>
              <a:spcAft>
                <a:spcPct val="35000"/>
              </a:spcAft>
            </a:pPr>
            <a:r>
              <a:rPr lang="fr-FR" sz="2200" kern="1200" dirty="0" smtClean="0"/>
              <a:t>Niveau 1 (CA </a:t>
            </a:r>
            <a:r>
              <a:rPr lang="fr-FR" sz="2200" kern="1200" dirty="0" err="1" smtClean="0"/>
              <a:t>Root</a:t>
            </a:r>
            <a:r>
              <a:rPr lang="fr-FR" sz="2200" kern="1200" dirty="0" smtClean="0"/>
              <a:t>)</a:t>
            </a:r>
            <a:endParaRPr lang="fr-FR" sz="2200" kern="1200" dirty="0"/>
          </a:p>
        </p:txBody>
      </p:sp>
      <p:sp>
        <p:nvSpPr>
          <p:cNvPr id="65" name="Forme libre 64"/>
          <p:cNvSpPr/>
          <p:nvPr/>
        </p:nvSpPr>
        <p:spPr>
          <a:xfrm>
            <a:off x="8052169" y="1698429"/>
            <a:ext cx="1057214" cy="704809"/>
          </a:xfrm>
          <a:custGeom>
            <a:avLst/>
            <a:gdLst>
              <a:gd name="connsiteX0" fmla="*/ 0 w 1057214"/>
              <a:gd name="connsiteY0" fmla="*/ 70481 h 704809"/>
              <a:gd name="connsiteX1" fmla="*/ 70481 w 1057214"/>
              <a:gd name="connsiteY1" fmla="*/ 0 h 704809"/>
              <a:gd name="connsiteX2" fmla="*/ 986733 w 1057214"/>
              <a:gd name="connsiteY2" fmla="*/ 0 h 704809"/>
              <a:gd name="connsiteX3" fmla="*/ 1057214 w 1057214"/>
              <a:gd name="connsiteY3" fmla="*/ 70481 h 704809"/>
              <a:gd name="connsiteX4" fmla="*/ 1057214 w 1057214"/>
              <a:gd name="connsiteY4" fmla="*/ 634328 h 704809"/>
              <a:gd name="connsiteX5" fmla="*/ 986733 w 1057214"/>
              <a:gd name="connsiteY5" fmla="*/ 704809 h 704809"/>
              <a:gd name="connsiteX6" fmla="*/ 70481 w 1057214"/>
              <a:gd name="connsiteY6" fmla="*/ 704809 h 704809"/>
              <a:gd name="connsiteX7" fmla="*/ 0 w 1057214"/>
              <a:gd name="connsiteY7" fmla="*/ 634328 h 704809"/>
              <a:gd name="connsiteX8" fmla="*/ 0 w 1057214"/>
              <a:gd name="connsiteY8" fmla="*/ 70481 h 70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214" h="704809">
                <a:moveTo>
                  <a:pt x="0" y="70481"/>
                </a:moveTo>
                <a:cubicBezTo>
                  <a:pt x="0" y="31555"/>
                  <a:pt x="31555" y="0"/>
                  <a:pt x="70481" y="0"/>
                </a:cubicBezTo>
                <a:lnTo>
                  <a:pt x="986733" y="0"/>
                </a:lnTo>
                <a:cubicBezTo>
                  <a:pt x="1025659" y="0"/>
                  <a:pt x="1057214" y="31555"/>
                  <a:pt x="1057214" y="70481"/>
                </a:cubicBezTo>
                <a:lnTo>
                  <a:pt x="1057214" y="634328"/>
                </a:lnTo>
                <a:cubicBezTo>
                  <a:pt x="1057214" y="673254"/>
                  <a:pt x="1025659" y="704809"/>
                  <a:pt x="986733" y="704809"/>
                </a:cubicBezTo>
                <a:lnTo>
                  <a:pt x="70481" y="704809"/>
                </a:lnTo>
                <a:cubicBezTo>
                  <a:pt x="31555" y="704809"/>
                  <a:pt x="0" y="673254"/>
                  <a:pt x="0" y="634328"/>
                </a:cubicBezTo>
                <a:lnTo>
                  <a:pt x="0" y="704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173" tIns="70173" rIns="70173" bIns="70173" numCol="1" spcCol="1270" anchor="ctr" anchorCtr="0">
            <a:noAutofit/>
          </a:bodyPr>
          <a:lstStyle/>
          <a:p>
            <a:pPr lvl="0" algn="ctr" defTabSz="577850">
              <a:lnSpc>
                <a:spcPct val="90000"/>
              </a:lnSpc>
              <a:spcBef>
                <a:spcPct val="0"/>
              </a:spcBef>
              <a:spcAft>
                <a:spcPct val="35000"/>
              </a:spcAft>
            </a:pPr>
            <a:r>
              <a:rPr lang="fr-FR" sz="1300" kern="1200" dirty="0" smtClean="0"/>
              <a:t>CA </a:t>
            </a:r>
            <a:r>
              <a:rPr lang="fr-FR" sz="1300" kern="1200" dirty="0" err="1" smtClean="0"/>
              <a:t>Root</a:t>
            </a:r>
            <a:endParaRPr lang="fr-FR" sz="1300" kern="1200" dirty="0"/>
          </a:p>
        </p:txBody>
      </p:sp>
      <p:sp>
        <p:nvSpPr>
          <p:cNvPr id="66" name="Forme libre 65"/>
          <p:cNvSpPr/>
          <p:nvPr/>
        </p:nvSpPr>
        <p:spPr>
          <a:xfrm>
            <a:off x="5832019" y="2403239"/>
            <a:ext cx="2748757" cy="281923"/>
          </a:xfrm>
          <a:custGeom>
            <a:avLst/>
            <a:gdLst/>
            <a:ahLst/>
            <a:cxnLst/>
            <a:rect l="0" t="0" r="0" b="0"/>
            <a:pathLst>
              <a:path>
                <a:moveTo>
                  <a:pt x="2748757" y="0"/>
                </a:moveTo>
                <a:lnTo>
                  <a:pt x="2748757" y="140961"/>
                </a:lnTo>
                <a:lnTo>
                  <a:pt x="0" y="140961"/>
                </a:lnTo>
                <a:lnTo>
                  <a:pt x="0" y="2819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8" name="Forme libre 67"/>
          <p:cNvSpPr/>
          <p:nvPr/>
        </p:nvSpPr>
        <p:spPr>
          <a:xfrm>
            <a:off x="5303412" y="2685163"/>
            <a:ext cx="1057214" cy="704809"/>
          </a:xfrm>
          <a:custGeom>
            <a:avLst/>
            <a:gdLst>
              <a:gd name="connsiteX0" fmla="*/ 0 w 1057214"/>
              <a:gd name="connsiteY0" fmla="*/ 70481 h 704809"/>
              <a:gd name="connsiteX1" fmla="*/ 70481 w 1057214"/>
              <a:gd name="connsiteY1" fmla="*/ 0 h 704809"/>
              <a:gd name="connsiteX2" fmla="*/ 986733 w 1057214"/>
              <a:gd name="connsiteY2" fmla="*/ 0 h 704809"/>
              <a:gd name="connsiteX3" fmla="*/ 1057214 w 1057214"/>
              <a:gd name="connsiteY3" fmla="*/ 70481 h 704809"/>
              <a:gd name="connsiteX4" fmla="*/ 1057214 w 1057214"/>
              <a:gd name="connsiteY4" fmla="*/ 634328 h 704809"/>
              <a:gd name="connsiteX5" fmla="*/ 986733 w 1057214"/>
              <a:gd name="connsiteY5" fmla="*/ 704809 h 704809"/>
              <a:gd name="connsiteX6" fmla="*/ 70481 w 1057214"/>
              <a:gd name="connsiteY6" fmla="*/ 704809 h 704809"/>
              <a:gd name="connsiteX7" fmla="*/ 0 w 1057214"/>
              <a:gd name="connsiteY7" fmla="*/ 634328 h 704809"/>
              <a:gd name="connsiteX8" fmla="*/ 0 w 1057214"/>
              <a:gd name="connsiteY8" fmla="*/ 70481 h 70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214" h="704809">
                <a:moveTo>
                  <a:pt x="0" y="70481"/>
                </a:moveTo>
                <a:cubicBezTo>
                  <a:pt x="0" y="31555"/>
                  <a:pt x="31555" y="0"/>
                  <a:pt x="70481" y="0"/>
                </a:cubicBezTo>
                <a:lnTo>
                  <a:pt x="986733" y="0"/>
                </a:lnTo>
                <a:cubicBezTo>
                  <a:pt x="1025659" y="0"/>
                  <a:pt x="1057214" y="31555"/>
                  <a:pt x="1057214" y="70481"/>
                </a:cubicBezTo>
                <a:lnTo>
                  <a:pt x="1057214" y="634328"/>
                </a:lnTo>
                <a:cubicBezTo>
                  <a:pt x="1057214" y="673254"/>
                  <a:pt x="1025659" y="704809"/>
                  <a:pt x="986733" y="704809"/>
                </a:cubicBezTo>
                <a:lnTo>
                  <a:pt x="70481" y="704809"/>
                </a:lnTo>
                <a:cubicBezTo>
                  <a:pt x="31555" y="704809"/>
                  <a:pt x="0" y="673254"/>
                  <a:pt x="0" y="634328"/>
                </a:cubicBezTo>
                <a:lnTo>
                  <a:pt x="0" y="704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173" tIns="70173" rIns="70173" bIns="70173" numCol="1" spcCol="1270" anchor="ctr" anchorCtr="0">
            <a:noAutofit/>
          </a:bodyPr>
          <a:lstStyle/>
          <a:p>
            <a:pPr lvl="0" algn="ctr" defTabSz="577850">
              <a:lnSpc>
                <a:spcPct val="90000"/>
              </a:lnSpc>
              <a:spcBef>
                <a:spcPct val="0"/>
              </a:spcBef>
              <a:spcAft>
                <a:spcPct val="35000"/>
              </a:spcAft>
            </a:pPr>
            <a:r>
              <a:rPr lang="fr-FR" sz="1300" kern="1200" dirty="0" smtClean="0"/>
              <a:t>CA1 Intermédiaire</a:t>
            </a:r>
            <a:endParaRPr lang="fr-FR" sz="1300" kern="1200" dirty="0"/>
          </a:p>
        </p:txBody>
      </p:sp>
      <p:sp>
        <p:nvSpPr>
          <p:cNvPr id="70" name="Forme libre 69"/>
          <p:cNvSpPr/>
          <p:nvPr/>
        </p:nvSpPr>
        <p:spPr>
          <a:xfrm>
            <a:off x="4457640" y="3389972"/>
            <a:ext cx="1374378" cy="281923"/>
          </a:xfrm>
          <a:custGeom>
            <a:avLst/>
            <a:gdLst/>
            <a:ahLst/>
            <a:cxnLst/>
            <a:rect l="0" t="0" r="0" b="0"/>
            <a:pathLst>
              <a:path>
                <a:moveTo>
                  <a:pt x="1374378" y="0"/>
                </a:moveTo>
                <a:lnTo>
                  <a:pt x="1374378" y="140961"/>
                </a:lnTo>
                <a:lnTo>
                  <a:pt x="0" y="140961"/>
                </a:lnTo>
                <a:lnTo>
                  <a:pt x="0" y="28192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6" name="Forme libre 95"/>
          <p:cNvSpPr/>
          <p:nvPr/>
        </p:nvSpPr>
        <p:spPr>
          <a:xfrm>
            <a:off x="3929033" y="3671896"/>
            <a:ext cx="1057214" cy="704809"/>
          </a:xfrm>
          <a:custGeom>
            <a:avLst/>
            <a:gdLst>
              <a:gd name="connsiteX0" fmla="*/ 0 w 1057214"/>
              <a:gd name="connsiteY0" fmla="*/ 70481 h 704809"/>
              <a:gd name="connsiteX1" fmla="*/ 70481 w 1057214"/>
              <a:gd name="connsiteY1" fmla="*/ 0 h 704809"/>
              <a:gd name="connsiteX2" fmla="*/ 986733 w 1057214"/>
              <a:gd name="connsiteY2" fmla="*/ 0 h 704809"/>
              <a:gd name="connsiteX3" fmla="*/ 1057214 w 1057214"/>
              <a:gd name="connsiteY3" fmla="*/ 70481 h 704809"/>
              <a:gd name="connsiteX4" fmla="*/ 1057214 w 1057214"/>
              <a:gd name="connsiteY4" fmla="*/ 634328 h 704809"/>
              <a:gd name="connsiteX5" fmla="*/ 986733 w 1057214"/>
              <a:gd name="connsiteY5" fmla="*/ 704809 h 704809"/>
              <a:gd name="connsiteX6" fmla="*/ 70481 w 1057214"/>
              <a:gd name="connsiteY6" fmla="*/ 704809 h 704809"/>
              <a:gd name="connsiteX7" fmla="*/ 0 w 1057214"/>
              <a:gd name="connsiteY7" fmla="*/ 634328 h 704809"/>
              <a:gd name="connsiteX8" fmla="*/ 0 w 1057214"/>
              <a:gd name="connsiteY8" fmla="*/ 70481 h 70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214" h="704809">
                <a:moveTo>
                  <a:pt x="0" y="70481"/>
                </a:moveTo>
                <a:cubicBezTo>
                  <a:pt x="0" y="31555"/>
                  <a:pt x="31555" y="0"/>
                  <a:pt x="70481" y="0"/>
                </a:cubicBezTo>
                <a:lnTo>
                  <a:pt x="986733" y="0"/>
                </a:lnTo>
                <a:cubicBezTo>
                  <a:pt x="1025659" y="0"/>
                  <a:pt x="1057214" y="31555"/>
                  <a:pt x="1057214" y="70481"/>
                </a:cubicBezTo>
                <a:lnTo>
                  <a:pt x="1057214" y="634328"/>
                </a:lnTo>
                <a:cubicBezTo>
                  <a:pt x="1057214" y="673254"/>
                  <a:pt x="1025659" y="704809"/>
                  <a:pt x="986733" y="704809"/>
                </a:cubicBezTo>
                <a:lnTo>
                  <a:pt x="70481" y="704809"/>
                </a:lnTo>
                <a:cubicBezTo>
                  <a:pt x="31555" y="704809"/>
                  <a:pt x="0" y="673254"/>
                  <a:pt x="0" y="634328"/>
                </a:cubicBezTo>
                <a:lnTo>
                  <a:pt x="0" y="704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173" tIns="70173" rIns="70173" bIns="70173" numCol="1" spcCol="1270" anchor="ctr" anchorCtr="0">
            <a:noAutofit/>
          </a:bodyPr>
          <a:lstStyle/>
          <a:p>
            <a:pPr lvl="0" algn="ctr" defTabSz="577850">
              <a:lnSpc>
                <a:spcPct val="90000"/>
              </a:lnSpc>
              <a:spcBef>
                <a:spcPct val="0"/>
              </a:spcBef>
              <a:spcAft>
                <a:spcPct val="35000"/>
              </a:spcAft>
            </a:pPr>
            <a:r>
              <a:rPr lang="fr-FR" sz="1300" kern="1200" dirty="0" smtClean="0"/>
              <a:t>CA1.1 Intermédiaire</a:t>
            </a:r>
            <a:endParaRPr lang="fr-FR" sz="1300" kern="1200" dirty="0"/>
          </a:p>
        </p:txBody>
      </p:sp>
      <p:sp>
        <p:nvSpPr>
          <p:cNvPr id="98" name="Forme libre 97"/>
          <p:cNvSpPr/>
          <p:nvPr/>
        </p:nvSpPr>
        <p:spPr>
          <a:xfrm>
            <a:off x="5786299" y="3389972"/>
            <a:ext cx="91440" cy="281923"/>
          </a:xfrm>
          <a:custGeom>
            <a:avLst/>
            <a:gdLst/>
            <a:ahLst/>
            <a:cxnLst/>
            <a:rect l="0" t="0" r="0" b="0"/>
            <a:pathLst>
              <a:path>
                <a:moveTo>
                  <a:pt x="45720" y="0"/>
                </a:moveTo>
                <a:lnTo>
                  <a:pt x="45720" y="28192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6" name="Forme libre 115"/>
          <p:cNvSpPr/>
          <p:nvPr/>
        </p:nvSpPr>
        <p:spPr>
          <a:xfrm>
            <a:off x="5303412" y="3671896"/>
            <a:ext cx="1057214" cy="704809"/>
          </a:xfrm>
          <a:custGeom>
            <a:avLst/>
            <a:gdLst>
              <a:gd name="connsiteX0" fmla="*/ 0 w 1057214"/>
              <a:gd name="connsiteY0" fmla="*/ 70481 h 704809"/>
              <a:gd name="connsiteX1" fmla="*/ 70481 w 1057214"/>
              <a:gd name="connsiteY1" fmla="*/ 0 h 704809"/>
              <a:gd name="connsiteX2" fmla="*/ 986733 w 1057214"/>
              <a:gd name="connsiteY2" fmla="*/ 0 h 704809"/>
              <a:gd name="connsiteX3" fmla="*/ 1057214 w 1057214"/>
              <a:gd name="connsiteY3" fmla="*/ 70481 h 704809"/>
              <a:gd name="connsiteX4" fmla="*/ 1057214 w 1057214"/>
              <a:gd name="connsiteY4" fmla="*/ 634328 h 704809"/>
              <a:gd name="connsiteX5" fmla="*/ 986733 w 1057214"/>
              <a:gd name="connsiteY5" fmla="*/ 704809 h 704809"/>
              <a:gd name="connsiteX6" fmla="*/ 70481 w 1057214"/>
              <a:gd name="connsiteY6" fmla="*/ 704809 h 704809"/>
              <a:gd name="connsiteX7" fmla="*/ 0 w 1057214"/>
              <a:gd name="connsiteY7" fmla="*/ 634328 h 704809"/>
              <a:gd name="connsiteX8" fmla="*/ 0 w 1057214"/>
              <a:gd name="connsiteY8" fmla="*/ 70481 h 70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214" h="704809">
                <a:moveTo>
                  <a:pt x="0" y="70481"/>
                </a:moveTo>
                <a:cubicBezTo>
                  <a:pt x="0" y="31555"/>
                  <a:pt x="31555" y="0"/>
                  <a:pt x="70481" y="0"/>
                </a:cubicBezTo>
                <a:lnTo>
                  <a:pt x="986733" y="0"/>
                </a:lnTo>
                <a:cubicBezTo>
                  <a:pt x="1025659" y="0"/>
                  <a:pt x="1057214" y="31555"/>
                  <a:pt x="1057214" y="70481"/>
                </a:cubicBezTo>
                <a:lnTo>
                  <a:pt x="1057214" y="634328"/>
                </a:lnTo>
                <a:cubicBezTo>
                  <a:pt x="1057214" y="673254"/>
                  <a:pt x="1025659" y="704809"/>
                  <a:pt x="986733" y="704809"/>
                </a:cubicBezTo>
                <a:lnTo>
                  <a:pt x="70481" y="704809"/>
                </a:lnTo>
                <a:cubicBezTo>
                  <a:pt x="31555" y="704809"/>
                  <a:pt x="0" y="673254"/>
                  <a:pt x="0" y="634328"/>
                </a:cubicBezTo>
                <a:lnTo>
                  <a:pt x="0" y="704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173" tIns="70173" rIns="70173" bIns="70173" numCol="1" spcCol="1270" anchor="ctr" anchorCtr="0">
            <a:noAutofit/>
          </a:bodyPr>
          <a:lstStyle/>
          <a:p>
            <a:pPr lvl="0" algn="ctr" defTabSz="577850">
              <a:lnSpc>
                <a:spcPct val="90000"/>
              </a:lnSpc>
              <a:spcBef>
                <a:spcPct val="0"/>
              </a:spcBef>
              <a:spcAft>
                <a:spcPct val="35000"/>
              </a:spcAft>
            </a:pPr>
            <a:r>
              <a:rPr lang="fr-FR" sz="1300" kern="1200" dirty="0" smtClean="0"/>
              <a:t>CA1.2 Intermédiaire</a:t>
            </a:r>
            <a:endParaRPr lang="fr-FR" sz="1300" kern="1200" dirty="0"/>
          </a:p>
        </p:txBody>
      </p:sp>
      <p:sp>
        <p:nvSpPr>
          <p:cNvPr id="141" name="Forme libre 140"/>
          <p:cNvSpPr/>
          <p:nvPr/>
        </p:nvSpPr>
        <p:spPr>
          <a:xfrm>
            <a:off x="5786299" y="4376705"/>
            <a:ext cx="91440" cy="281923"/>
          </a:xfrm>
          <a:custGeom>
            <a:avLst/>
            <a:gdLst/>
            <a:ahLst/>
            <a:cxnLst/>
            <a:rect l="0" t="0" r="0" b="0"/>
            <a:pathLst>
              <a:path>
                <a:moveTo>
                  <a:pt x="45720" y="0"/>
                </a:moveTo>
                <a:lnTo>
                  <a:pt x="45720" y="28192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3" name="Forme libre 142"/>
          <p:cNvSpPr/>
          <p:nvPr/>
        </p:nvSpPr>
        <p:spPr>
          <a:xfrm>
            <a:off x="5303412" y="4658629"/>
            <a:ext cx="1057214" cy="704809"/>
          </a:xfrm>
          <a:custGeom>
            <a:avLst/>
            <a:gdLst>
              <a:gd name="connsiteX0" fmla="*/ 0 w 1057214"/>
              <a:gd name="connsiteY0" fmla="*/ 70481 h 704809"/>
              <a:gd name="connsiteX1" fmla="*/ 70481 w 1057214"/>
              <a:gd name="connsiteY1" fmla="*/ 0 h 704809"/>
              <a:gd name="connsiteX2" fmla="*/ 986733 w 1057214"/>
              <a:gd name="connsiteY2" fmla="*/ 0 h 704809"/>
              <a:gd name="connsiteX3" fmla="*/ 1057214 w 1057214"/>
              <a:gd name="connsiteY3" fmla="*/ 70481 h 704809"/>
              <a:gd name="connsiteX4" fmla="*/ 1057214 w 1057214"/>
              <a:gd name="connsiteY4" fmla="*/ 634328 h 704809"/>
              <a:gd name="connsiteX5" fmla="*/ 986733 w 1057214"/>
              <a:gd name="connsiteY5" fmla="*/ 704809 h 704809"/>
              <a:gd name="connsiteX6" fmla="*/ 70481 w 1057214"/>
              <a:gd name="connsiteY6" fmla="*/ 704809 h 704809"/>
              <a:gd name="connsiteX7" fmla="*/ 0 w 1057214"/>
              <a:gd name="connsiteY7" fmla="*/ 634328 h 704809"/>
              <a:gd name="connsiteX8" fmla="*/ 0 w 1057214"/>
              <a:gd name="connsiteY8" fmla="*/ 70481 h 70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214" h="704809">
                <a:moveTo>
                  <a:pt x="0" y="70481"/>
                </a:moveTo>
                <a:cubicBezTo>
                  <a:pt x="0" y="31555"/>
                  <a:pt x="31555" y="0"/>
                  <a:pt x="70481" y="0"/>
                </a:cubicBezTo>
                <a:lnTo>
                  <a:pt x="986733" y="0"/>
                </a:lnTo>
                <a:cubicBezTo>
                  <a:pt x="1025659" y="0"/>
                  <a:pt x="1057214" y="31555"/>
                  <a:pt x="1057214" y="70481"/>
                </a:cubicBezTo>
                <a:lnTo>
                  <a:pt x="1057214" y="634328"/>
                </a:lnTo>
                <a:cubicBezTo>
                  <a:pt x="1057214" y="673254"/>
                  <a:pt x="1025659" y="704809"/>
                  <a:pt x="986733" y="704809"/>
                </a:cubicBezTo>
                <a:lnTo>
                  <a:pt x="70481" y="704809"/>
                </a:lnTo>
                <a:cubicBezTo>
                  <a:pt x="31555" y="704809"/>
                  <a:pt x="0" y="673254"/>
                  <a:pt x="0" y="634328"/>
                </a:cubicBezTo>
                <a:lnTo>
                  <a:pt x="0" y="704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173" tIns="70173" rIns="70173" bIns="70173" numCol="1" spcCol="1270" anchor="ctr" anchorCtr="0">
            <a:noAutofit/>
          </a:bodyPr>
          <a:lstStyle/>
          <a:p>
            <a:pPr lvl="0" algn="ctr" defTabSz="577850">
              <a:lnSpc>
                <a:spcPct val="90000"/>
              </a:lnSpc>
              <a:spcBef>
                <a:spcPct val="0"/>
              </a:spcBef>
              <a:spcAft>
                <a:spcPct val="35000"/>
              </a:spcAft>
            </a:pPr>
            <a:r>
              <a:rPr lang="fr-FR" sz="1300" kern="1200" dirty="0" smtClean="0"/>
              <a:t>Client</a:t>
            </a:r>
            <a:endParaRPr lang="fr-FR" sz="1300" kern="1200" dirty="0"/>
          </a:p>
        </p:txBody>
      </p:sp>
      <p:sp>
        <p:nvSpPr>
          <p:cNvPr id="149" name="Forme libre 148"/>
          <p:cNvSpPr/>
          <p:nvPr/>
        </p:nvSpPr>
        <p:spPr>
          <a:xfrm>
            <a:off x="5832019" y="3389972"/>
            <a:ext cx="1374378" cy="281923"/>
          </a:xfrm>
          <a:custGeom>
            <a:avLst/>
            <a:gdLst/>
            <a:ahLst/>
            <a:cxnLst/>
            <a:rect l="0" t="0" r="0" b="0"/>
            <a:pathLst>
              <a:path>
                <a:moveTo>
                  <a:pt x="0" y="0"/>
                </a:moveTo>
                <a:lnTo>
                  <a:pt x="0" y="140961"/>
                </a:lnTo>
                <a:lnTo>
                  <a:pt x="1374378" y="140961"/>
                </a:lnTo>
                <a:lnTo>
                  <a:pt x="1374378" y="28192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0" name="Forme libre 149"/>
          <p:cNvSpPr/>
          <p:nvPr/>
        </p:nvSpPr>
        <p:spPr>
          <a:xfrm>
            <a:off x="6677790" y="3671896"/>
            <a:ext cx="1057214" cy="704809"/>
          </a:xfrm>
          <a:custGeom>
            <a:avLst/>
            <a:gdLst>
              <a:gd name="connsiteX0" fmla="*/ 0 w 1057214"/>
              <a:gd name="connsiteY0" fmla="*/ 70481 h 704809"/>
              <a:gd name="connsiteX1" fmla="*/ 70481 w 1057214"/>
              <a:gd name="connsiteY1" fmla="*/ 0 h 704809"/>
              <a:gd name="connsiteX2" fmla="*/ 986733 w 1057214"/>
              <a:gd name="connsiteY2" fmla="*/ 0 h 704809"/>
              <a:gd name="connsiteX3" fmla="*/ 1057214 w 1057214"/>
              <a:gd name="connsiteY3" fmla="*/ 70481 h 704809"/>
              <a:gd name="connsiteX4" fmla="*/ 1057214 w 1057214"/>
              <a:gd name="connsiteY4" fmla="*/ 634328 h 704809"/>
              <a:gd name="connsiteX5" fmla="*/ 986733 w 1057214"/>
              <a:gd name="connsiteY5" fmla="*/ 704809 h 704809"/>
              <a:gd name="connsiteX6" fmla="*/ 70481 w 1057214"/>
              <a:gd name="connsiteY6" fmla="*/ 704809 h 704809"/>
              <a:gd name="connsiteX7" fmla="*/ 0 w 1057214"/>
              <a:gd name="connsiteY7" fmla="*/ 634328 h 704809"/>
              <a:gd name="connsiteX8" fmla="*/ 0 w 1057214"/>
              <a:gd name="connsiteY8" fmla="*/ 70481 h 70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214" h="704809">
                <a:moveTo>
                  <a:pt x="0" y="70481"/>
                </a:moveTo>
                <a:cubicBezTo>
                  <a:pt x="0" y="31555"/>
                  <a:pt x="31555" y="0"/>
                  <a:pt x="70481" y="0"/>
                </a:cubicBezTo>
                <a:lnTo>
                  <a:pt x="986733" y="0"/>
                </a:lnTo>
                <a:cubicBezTo>
                  <a:pt x="1025659" y="0"/>
                  <a:pt x="1057214" y="31555"/>
                  <a:pt x="1057214" y="70481"/>
                </a:cubicBezTo>
                <a:lnTo>
                  <a:pt x="1057214" y="634328"/>
                </a:lnTo>
                <a:cubicBezTo>
                  <a:pt x="1057214" y="673254"/>
                  <a:pt x="1025659" y="704809"/>
                  <a:pt x="986733" y="704809"/>
                </a:cubicBezTo>
                <a:lnTo>
                  <a:pt x="70481" y="704809"/>
                </a:lnTo>
                <a:cubicBezTo>
                  <a:pt x="31555" y="704809"/>
                  <a:pt x="0" y="673254"/>
                  <a:pt x="0" y="634328"/>
                </a:cubicBezTo>
                <a:lnTo>
                  <a:pt x="0" y="704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173" tIns="70173" rIns="70173" bIns="70173" numCol="1" spcCol="1270" anchor="ctr" anchorCtr="0">
            <a:noAutofit/>
          </a:bodyPr>
          <a:lstStyle/>
          <a:p>
            <a:pPr lvl="0" algn="ctr" defTabSz="577850">
              <a:lnSpc>
                <a:spcPct val="90000"/>
              </a:lnSpc>
              <a:spcBef>
                <a:spcPct val="0"/>
              </a:spcBef>
              <a:spcAft>
                <a:spcPct val="35000"/>
              </a:spcAft>
            </a:pPr>
            <a:r>
              <a:rPr lang="fr-FR" sz="1300" kern="1200" dirty="0" smtClean="0"/>
              <a:t>…</a:t>
            </a:r>
            <a:endParaRPr lang="fr-FR" sz="1300" kern="1200" dirty="0"/>
          </a:p>
        </p:txBody>
      </p:sp>
      <p:sp>
        <p:nvSpPr>
          <p:cNvPr id="151" name="Forme libre 150"/>
          <p:cNvSpPr/>
          <p:nvPr/>
        </p:nvSpPr>
        <p:spPr>
          <a:xfrm>
            <a:off x="8580776" y="2403239"/>
            <a:ext cx="1374378" cy="281923"/>
          </a:xfrm>
          <a:custGeom>
            <a:avLst/>
            <a:gdLst/>
            <a:ahLst/>
            <a:cxnLst/>
            <a:rect l="0" t="0" r="0" b="0"/>
            <a:pathLst>
              <a:path>
                <a:moveTo>
                  <a:pt x="0" y="0"/>
                </a:moveTo>
                <a:lnTo>
                  <a:pt x="0" y="140961"/>
                </a:lnTo>
                <a:lnTo>
                  <a:pt x="1374378" y="140961"/>
                </a:lnTo>
                <a:lnTo>
                  <a:pt x="1374378" y="2819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2" name="Forme libre 151"/>
          <p:cNvSpPr/>
          <p:nvPr/>
        </p:nvSpPr>
        <p:spPr>
          <a:xfrm>
            <a:off x="9426548" y="2685163"/>
            <a:ext cx="1057214" cy="704809"/>
          </a:xfrm>
          <a:custGeom>
            <a:avLst/>
            <a:gdLst>
              <a:gd name="connsiteX0" fmla="*/ 0 w 1057214"/>
              <a:gd name="connsiteY0" fmla="*/ 70481 h 704809"/>
              <a:gd name="connsiteX1" fmla="*/ 70481 w 1057214"/>
              <a:gd name="connsiteY1" fmla="*/ 0 h 704809"/>
              <a:gd name="connsiteX2" fmla="*/ 986733 w 1057214"/>
              <a:gd name="connsiteY2" fmla="*/ 0 h 704809"/>
              <a:gd name="connsiteX3" fmla="*/ 1057214 w 1057214"/>
              <a:gd name="connsiteY3" fmla="*/ 70481 h 704809"/>
              <a:gd name="connsiteX4" fmla="*/ 1057214 w 1057214"/>
              <a:gd name="connsiteY4" fmla="*/ 634328 h 704809"/>
              <a:gd name="connsiteX5" fmla="*/ 986733 w 1057214"/>
              <a:gd name="connsiteY5" fmla="*/ 704809 h 704809"/>
              <a:gd name="connsiteX6" fmla="*/ 70481 w 1057214"/>
              <a:gd name="connsiteY6" fmla="*/ 704809 h 704809"/>
              <a:gd name="connsiteX7" fmla="*/ 0 w 1057214"/>
              <a:gd name="connsiteY7" fmla="*/ 634328 h 704809"/>
              <a:gd name="connsiteX8" fmla="*/ 0 w 1057214"/>
              <a:gd name="connsiteY8" fmla="*/ 70481 h 70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214" h="704809">
                <a:moveTo>
                  <a:pt x="0" y="70481"/>
                </a:moveTo>
                <a:cubicBezTo>
                  <a:pt x="0" y="31555"/>
                  <a:pt x="31555" y="0"/>
                  <a:pt x="70481" y="0"/>
                </a:cubicBezTo>
                <a:lnTo>
                  <a:pt x="986733" y="0"/>
                </a:lnTo>
                <a:cubicBezTo>
                  <a:pt x="1025659" y="0"/>
                  <a:pt x="1057214" y="31555"/>
                  <a:pt x="1057214" y="70481"/>
                </a:cubicBezTo>
                <a:lnTo>
                  <a:pt x="1057214" y="634328"/>
                </a:lnTo>
                <a:cubicBezTo>
                  <a:pt x="1057214" y="673254"/>
                  <a:pt x="1025659" y="704809"/>
                  <a:pt x="986733" y="704809"/>
                </a:cubicBezTo>
                <a:lnTo>
                  <a:pt x="70481" y="704809"/>
                </a:lnTo>
                <a:cubicBezTo>
                  <a:pt x="31555" y="704809"/>
                  <a:pt x="0" y="673254"/>
                  <a:pt x="0" y="634328"/>
                </a:cubicBezTo>
                <a:lnTo>
                  <a:pt x="0" y="704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173" tIns="70173" rIns="70173" bIns="70173" numCol="1" spcCol="1270" anchor="ctr" anchorCtr="0">
            <a:noAutofit/>
          </a:bodyPr>
          <a:lstStyle/>
          <a:p>
            <a:pPr lvl="0" algn="ctr" defTabSz="577850">
              <a:lnSpc>
                <a:spcPct val="90000"/>
              </a:lnSpc>
              <a:spcBef>
                <a:spcPct val="0"/>
              </a:spcBef>
              <a:spcAft>
                <a:spcPct val="35000"/>
              </a:spcAft>
            </a:pPr>
            <a:r>
              <a:rPr lang="fr-FR" sz="1300" kern="1200" dirty="0" smtClean="0"/>
              <a:t>CA1 Intermédiaire</a:t>
            </a:r>
            <a:endParaRPr lang="fr-FR" sz="1300" kern="1200" dirty="0"/>
          </a:p>
        </p:txBody>
      </p:sp>
      <p:sp>
        <p:nvSpPr>
          <p:cNvPr id="153" name="Forme libre 152"/>
          <p:cNvSpPr/>
          <p:nvPr/>
        </p:nvSpPr>
        <p:spPr>
          <a:xfrm>
            <a:off x="8580776" y="3389972"/>
            <a:ext cx="1374378" cy="281923"/>
          </a:xfrm>
          <a:custGeom>
            <a:avLst/>
            <a:gdLst/>
            <a:ahLst/>
            <a:cxnLst/>
            <a:rect l="0" t="0" r="0" b="0"/>
            <a:pathLst>
              <a:path>
                <a:moveTo>
                  <a:pt x="1374378" y="0"/>
                </a:moveTo>
                <a:lnTo>
                  <a:pt x="1374378" y="140961"/>
                </a:lnTo>
                <a:lnTo>
                  <a:pt x="0" y="140961"/>
                </a:lnTo>
                <a:lnTo>
                  <a:pt x="0" y="28192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4" name="Forme libre 153"/>
          <p:cNvSpPr/>
          <p:nvPr/>
        </p:nvSpPr>
        <p:spPr>
          <a:xfrm>
            <a:off x="8052169" y="3671896"/>
            <a:ext cx="1057214" cy="704809"/>
          </a:xfrm>
          <a:custGeom>
            <a:avLst/>
            <a:gdLst>
              <a:gd name="connsiteX0" fmla="*/ 0 w 1057214"/>
              <a:gd name="connsiteY0" fmla="*/ 70481 h 704809"/>
              <a:gd name="connsiteX1" fmla="*/ 70481 w 1057214"/>
              <a:gd name="connsiteY1" fmla="*/ 0 h 704809"/>
              <a:gd name="connsiteX2" fmla="*/ 986733 w 1057214"/>
              <a:gd name="connsiteY2" fmla="*/ 0 h 704809"/>
              <a:gd name="connsiteX3" fmla="*/ 1057214 w 1057214"/>
              <a:gd name="connsiteY3" fmla="*/ 70481 h 704809"/>
              <a:gd name="connsiteX4" fmla="*/ 1057214 w 1057214"/>
              <a:gd name="connsiteY4" fmla="*/ 634328 h 704809"/>
              <a:gd name="connsiteX5" fmla="*/ 986733 w 1057214"/>
              <a:gd name="connsiteY5" fmla="*/ 704809 h 704809"/>
              <a:gd name="connsiteX6" fmla="*/ 70481 w 1057214"/>
              <a:gd name="connsiteY6" fmla="*/ 704809 h 704809"/>
              <a:gd name="connsiteX7" fmla="*/ 0 w 1057214"/>
              <a:gd name="connsiteY7" fmla="*/ 634328 h 704809"/>
              <a:gd name="connsiteX8" fmla="*/ 0 w 1057214"/>
              <a:gd name="connsiteY8" fmla="*/ 70481 h 70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214" h="704809">
                <a:moveTo>
                  <a:pt x="0" y="70481"/>
                </a:moveTo>
                <a:cubicBezTo>
                  <a:pt x="0" y="31555"/>
                  <a:pt x="31555" y="0"/>
                  <a:pt x="70481" y="0"/>
                </a:cubicBezTo>
                <a:lnTo>
                  <a:pt x="986733" y="0"/>
                </a:lnTo>
                <a:cubicBezTo>
                  <a:pt x="1025659" y="0"/>
                  <a:pt x="1057214" y="31555"/>
                  <a:pt x="1057214" y="70481"/>
                </a:cubicBezTo>
                <a:lnTo>
                  <a:pt x="1057214" y="634328"/>
                </a:lnTo>
                <a:cubicBezTo>
                  <a:pt x="1057214" y="673254"/>
                  <a:pt x="1025659" y="704809"/>
                  <a:pt x="986733" y="704809"/>
                </a:cubicBezTo>
                <a:lnTo>
                  <a:pt x="70481" y="704809"/>
                </a:lnTo>
                <a:cubicBezTo>
                  <a:pt x="31555" y="704809"/>
                  <a:pt x="0" y="673254"/>
                  <a:pt x="0" y="634328"/>
                </a:cubicBezTo>
                <a:lnTo>
                  <a:pt x="0" y="704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173" tIns="70173" rIns="70173" bIns="70173" numCol="1" spcCol="1270" anchor="ctr" anchorCtr="0">
            <a:noAutofit/>
          </a:bodyPr>
          <a:lstStyle/>
          <a:p>
            <a:pPr lvl="0" algn="ctr" defTabSz="577850">
              <a:lnSpc>
                <a:spcPct val="90000"/>
              </a:lnSpc>
              <a:spcBef>
                <a:spcPct val="0"/>
              </a:spcBef>
              <a:spcAft>
                <a:spcPct val="35000"/>
              </a:spcAft>
            </a:pPr>
            <a:r>
              <a:rPr lang="fr-FR" sz="1300" kern="1200" dirty="0" smtClean="0"/>
              <a:t>CA2.1 Intermédiaire</a:t>
            </a:r>
            <a:endParaRPr lang="fr-FR" sz="1300" kern="1200" dirty="0"/>
          </a:p>
        </p:txBody>
      </p:sp>
      <p:sp>
        <p:nvSpPr>
          <p:cNvPr id="155" name="Forme libre 154"/>
          <p:cNvSpPr/>
          <p:nvPr/>
        </p:nvSpPr>
        <p:spPr>
          <a:xfrm>
            <a:off x="9909435" y="3389972"/>
            <a:ext cx="91440" cy="281923"/>
          </a:xfrm>
          <a:custGeom>
            <a:avLst/>
            <a:gdLst/>
            <a:ahLst/>
            <a:cxnLst/>
            <a:rect l="0" t="0" r="0" b="0"/>
            <a:pathLst>
              <a:path>
                <a:moveTo>
                  <a:pt x="45720" y="0"/>
                </a:moveTo>
                <a:lnTo>
                  <a:pt x="45720" y="28192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6" name="Forme libre 155"/>
          <p:cNvSpPr/>
          <p:nvPr/>
        </p:nvSpPr>
        <p:spPr>
          <a:xfrm>
            <a:off x="9426548" y="3671896"/>
            <a:ext cx="1057214" cy="704809"/>
          </a:xfrm>
          <a:custGeom>
            <a:avLst/>
            <a:gdLst>
              <a:gd name="connsiteX0" fmla="*/ 0 w 1057214"/>
              <a:gd name="connsiteY0" fmla="*/ 70481 h 704809"/>
              <a:gd name="connsiteX1" fmla="*/ 70481 w 1057214"/>
              <a:gd name="connsiteY1" fmla="*/ 0 h 704809"/>
              <a:gd name="connsiteX2" fmla="*/ 986733 w 1057214"/>
              <a:gd name="connsiteY2" fmla="*/ 0 h 704809"/>
              <a:gd name="connsiteX3" fmla="*/ 1057214 w 1057214"/>
              <a:gd name="connsiteY3" fmla="*/ 70481 h 704809"/>
              <a:gd name="connsiteX4" fmla="*/ 1057214 w 1057214"/>
              <a:gd name="connsiteY4" fmla="*/ 634328 h 704809"/>
              <a:gd name="connsiteX5" fmla="*/ 986733 w 1057214"/>
              <a:gd name="connsiteY5" fmla="*/ 704809 h 704809"/>
              <a:gd name="connsiteX6" fmla="*/ 70481 w 1057214"/>
              <a:gd name="connsiteY6" fmla="*/ 704809 h 704809"/>
              <a:gd name="connsiteX7" fmla="*/ 0 w 1057214"/>
              <a:gd name="connsiteY7" fmla="*/ 634328 h 704809"/>
              <a:gd name="connsiteX8" fmla="*/ 0 w 1057214"/>
              <a:gd name="connsiteY8" fmla="*/ 70481 h 70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214" h="704809">
                <a:moveTo>
                  <a:pt x="0" y="70481"/>
                </a:moveTo>
                <a:cubicBezTo>
                  <a:pt x="0" y="31555"/>
                  <a:pt x="31555" y="0"/>
                  <a:pt x="70481" y="0"/>
                </a:cubicBezTo>
                <a:lnTo>
                  <a:pt x="986733" y="0"/>
                </a:lnTo>
                <a:cubicBezTo>
                  <a:pt x="1025659" y="0"/>
                  <a:pt x="1057214" y="31555"/>
                  <a:pt x="1057214" y="70481"/>
                </a:cubicBezTo>
                <a:lnTo>
                  <a:pt x="1057214" y="634328"/>
                </a:lnTo>
                <a:cubicBezTo>
                  <a:pt x="1057214" y="673254"/>
                  <a:pt x="1025659" y="704809"/>
                  <a:pt x="986733" y="704809"/>
                </a:cubicBezTo>
                <a:lnTo>
                  <a:pt x="70481" y="704809"/>
                </a:lnTo>
                <a:cubicBezTo>
                  <a:pt x="31555" y="704809"/>
                  <a:pt x="0" y="673254"/>
                  <a:pt x="0" y="634328"/>
                </a:cubicBezTo>
                <a:lnTo>
                  <a:pt x="0" y="704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173" tIns="70173" rIns="70173" bIns="70173" numCol="1" spcCol="1270" anchor="ctr" anchorCtr="0">
            <a:noAutofit/>
          </a:bodyPr>
          <a:lstStyle/>
          <a:p>
            <a:pPr lvl="0" algn="ctr" defTabSz="577850">
              <a:lnSpc>
                <a:spcPct val="90000"/>
              </a:lnSpc>
              <a:spcBef>
                <a:spcPct val="0"/>
              </a:spcBef>
              <a:spcAft>
                <a:spcPct val="35000"/>
              </a:spcAft>
            </a:pPr>
            <a:r>
              <a:rPr lang="fr-FR" sz="1300" kern="1200" dirty="0" smtClean="0"/>
              <a:t>CA2.1 Intermédiaire</a:t>
            </a:r>
            <a:endParaRPr lang="fr-FR" sz="1300" kern="1200" dirty="0"/>
          </a:p>
        </p:txBody>
      </p:sp>
      <p:sp>
        <p:nvSpPr>
          <p:cNvPr id="157" name="Forme libre 156"/>
          <p:cNvSpPr/>
          <p:nvPr/>
        </p:nvSpPr>
        <p:spPr>
          <a:xfrm>
            <a:off x="9909435" y="4376705"/>
            <a:ext cx="91440" cy="281923"/>
          </a:xfrm>
          <a:custGeom>
            <a:avLst/>
            <a:gdLst/>
            <a:ahLst/>
            <a:cxnLst/>
            <a:rect l="0" t="0" r="0" b="0"/>
            <a:pathLst>
              <a:path>
                <a:moveTo>
                  <a:pt x="45720" y="0"/>
                </a:moveTo>
                <a:lnTo>
                  <a:pt x="45720" y="28192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8" name="Forme libre 157"/>
          <p:cNvSpPr/>
          <p:nvPr/>
        </p:nvSpPr>
        <p:spPr>
          <a:xfrm>
            <a:off x="9426548" y="4658629"/>
            <a:ext cx="1057214" cy="704809"/>
          </a:xfrm>
          <a:custGeom>
            <a:avLst/>
            <a:gdLst>
              <a:gd name="connsiteX0" fmla="*/ 0 w 1057214"/>
              <a:gd name="connsiteY0" fmla="*/ 70481 h 704809"/>
              <a:gd name="connsiteX1" fmla="*/ 70481 w 1057214"/>
              <a:gd name="connsiteY1" fmla="*/ 0 h 704809"/>
              <a:gd name="connsiteX2" fmla="*/ 986733 w 1057214"/>
              <a:gd name="connsiteY2" fmla="*/ 0 h 704809"/>
              <a:gd name="connsiteX3" fmla="*/ 1057214 w 1057214"/>
              <a:gd name="connsiteY3" fmla="*/ 70481 h 704809"/>
              <a:gd name="connsiteX4" fmla="*/ 1057214 w 1057214"/>
              <a:gd name="connsiteY4" fmla="*/ 634328 h 704809"/>
              <a:gd name="connsiteX5" fmla="*/ 986733 w 1057214"/>
              <a:gd name="connsiteY5" fmla="*/ 704809 h 704809"/>
              <a:gd name="connsiteX6" fmla="*/ 70481 w 1057214"/>
              <a:gd name="connsiteY6" fmla="*/ 704809 h 704809"/>
              <a:gd name="connsiteX7" fmla="*/ 0 w 1057214"/>
              <a:gd name="connsiteY7" fmla="*/ 634328 h 704809"/>
              <a:gd name="connsiteX8" fmla="*/ 0 w 1057214"/>
              <a:gd name="connsiteY8" fmla="*/ 70481 h 70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214" h="704809">
                <a:moveTo>
                  <a:pt x="0" y="70481"/>
                </a:moveTo>
                <a:cubicBezTo>
                  <a:pt x="0" y="31555"/>
                  <a:pt x="31555" y="0"/>
                  <a:pt x="70481" y="0"/>
                </a:cubicBezTo>
                <a:lnTo>
                  <a:pt x="986733" y="0"/>
                </a:lnTo>
                <a:cubicBezTo>
                  <a:pt x="1025659" y="0"/>
                  <a:pt x="1057214" y="31555"/>
                  <a:pt x="1057214" y="70481"/>
                </a:cubicBezTo>
                <a:lnTo>
                  <a:pt x="1057214" y="634328"/>
                </a:lnTo>
                <a:cubicBezTo>
                  <a:pt x="1057214" y="673254"/>
                  <a:pt x="1025659" y="704809"/>
                  <a:pt x="986733" y="704809"/>
                </a:cubicBezTo>
                <a:lnTo>
                  <a:pt x="70481" y="704809"/>
                </a:lnTo>
                <a:cubicBezTo>
                  <a:pt x="31555" y="704809"/>
                  <a:pt x="0" y="673254"/>
                  <a:pt x="0" y="634328"/>
                </a:cubicBezTo>
                <a:lnTo>
                  <a:pt x="0" y="704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173" tIns="70173" rIns="70173" bIns="70173" numCol="1" spcCol="1270" anchor="ctr" anchorCtr="0">
            <a:noAutofit/>
          </a:bodyPr>
          <a:lstStyle/>
          <a:p>
            <a:pPr lvl="0" algn="ctr" defTabSz="577850">
              <a:lnSpc>
                <a:spcPct val="90000"/>
              </a:lnSpc>
              <a:spcBef>
                <a:spcPct val="0"/>
              </a:spcBef>
              <a:spcAft>
                <a:spcPct val="35000"/>
              </a:spcAft>
            </a:pPr>
            <a:r>
              <a:rPr lang="fr-FR" sz="1300" kern="1200" dirty="0" smtClean="0"/>
              <a:t>client</a:t>
            </a:r>
            <a:endParaRPr lang="fr-FR" sz="1300" kern="1200" dirty="0"/>
          </a:p>
        </p:txBody>
      </p:sp>
      <p:sp>
        <p:nvSpPr>
          <p:cNvPr id="159" name="Forme libre 158"/>
          <p:cNvSpPr/>
          <p:nvPr/>
        </p:nvSpPr>
        <p:spPr>
          <a:xfrm>
            <a:off x="9955155" y="3389972"/>
            <a:ext cx="1374378" cy="281923"/>
          </a:xfrm>
          <a:custGeom>
            <a:avLst/>
            <a:gdLst/>
            <a:ahLst/>
            <a:cxnLst/>
            <a:rect l="0" t="0" r="0" b="0"/>
            <a:pathLst>
              <a:path>
                <a:moveTo>
                  <a:pt x="0" y="0"/>
                </a:moveTo>
                <a:lnTo>
                  <a:pt x="0" y="140961"/>
                </a:lnTo>
                <a:lnTo>
                  <a:pt x="1374378" y="140961"/>
                </a:lnTo>
                <a:lnTo>
                  <a:pt x="1374378" y="28192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0" name="Forme libre 159"/>
          <p:cNvSpPr/>
          <p:nvPr/>
        </p:nvSpPr>
        <p:spPr>
          <a:xfrm>
            <a:off x="10800926" y="3671896"/>
            <a:ext cx="1057214" cy="704809"/>
          </a:xfrm>
          <a:custGeom>
            <a:avLst/>
            <a:gdLst>
              <a:gd name="connsiteX0" fmla="*/ 0 w 1057214"/>
              <a:gd name="connsiteY0" fmla="*/ 70481 h 704809"/>
              <a:gd name="connsiteX1" fmla="*/ 70481 w 1057214"/>
              <a:gd name="connsiteY1" fmla="*/ 0 h 704809"/>
              <a:gd name="connsiteX2" fmla="*/ 986733 w 1057214"/>
              <a:gd name="connsiteY2" fmla="*/ 0 h 704809"/>
              <a:gd name="connsiteX3" fmla="*/ 1057214 w 1057214"/>
              <a:gd name="connsiteY3" fmla="*/ 70481 h 704809"/>
              <a:gd name="connsiteX4" fmla="*/ 1057214 w 1057214"/>
              <a:gd name="connsiteY4" fmla="*/ 634328 h 704809"/>
              <a:gd name="connsiteX5" fmla="*/ 986733 w 1057214"/>
              <a:gd name="connsiteY5" fmla="*/ 704809 h 704809"/>
              <a:gd name="connsiteX6" fmla="*/ 70481 w 1057214"/>
              <a:gd name="connsiteY6" fmla="*/ 704809 h 704809"/>
              <a:gd name="connsiteX7" fmla="*/ 0 w 1057214"/>
              <a:gd name="connsiteY7" fmla="*/ 634328 h 704809"/>
              <a:gd name="connsiteX8" fmla="*/ 0 w 1057214"/>
              <a:gd name="connsiteY8" fmla="*/ 70481 h 70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214" h="704809">
                <a:moveTo>
                  <a:pt x="0" y="70481"/>
                </a:moveTo>
                <a:cubicBezTo>
                  <a:pt x="0" y="31555"/>
                  <a:pt x="31555" y="0"/>
                  <a:pt x="70481" y="0"/>
                </a:cubicBezTo>
                <a:lnTo>
                  <a:pt x="986733" y="0"/>
                </a:lnTo>
                <a:cubicBezTo>
                  <a:pt x="1025659" y="0"/>
                  <a:pt x="1057214" y="31555"/>
                  <a:pt x="1057214" y="70481"/>
                </a:cubicBezTo>
                <a:lnTo>
                  <a:pt x="1057214" y="634328"/>
                </a:lnTo>
                <a:cubicBezTo>
                  <a:pt x="1057214" y="673254"/>
                  <a:pt x="1025659" y="704809"/>
                  <a:pt x="986733" y="704809"/>
                </a:cubicBezTo>
                <a:lnTo>
                  <a:pt x="70481" y="704809"/>
                </a:lnTo>
                <a:cubicBezTo>
                  <a:pt x="31555" y="704809"/>
                  <a:pt x="0" y="673254"/>
                  <a:pt x="0" y="634328"/>
                </a:cubicBezTo>
                <a:lnTo>
                  <a:pt x="0" y="704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173" tIns="70173" rIns="70173" bIns="70173" numCol="1" spcCol="1270" anchor="ctr" anchorCtr="0">
            <a:noAutofit/>
          </a:bodyPr>
          <a:lstStyle/>
          <a:p>
            <a:pPr lvl="0" algn="ctr" defTabSz="577850">
              <a:lnSpc>
                <a:spcPct val="90000"/>
              </a:lnSpc>
              <a:spcBef>
                <a:spcPct val="0"/>
              </a:spcBef>
              <a:spcAft>
                <a:spcPct val="35000"/>
              </a:spcAft>
            </a:pPr>
            <a:r>
              <a:rPr lang="fr-FR" sz="1300" kern="1200" dirty="0" smtClean="0"/>
              <a:t>…</a:t>
            </a:r>
            <a:endParaRPr lang="fr-FR" sz="1300" kern="1200" dirty="0"/>
          </a:p>
        </p:txBody>
      </p:sp>
      <p:sp>
        <p:nvSpPr>
          <p:cNvPr id="161" name="Forme libre 160"/>
          <p:cNvSpPr/>
          <p:nvPr/>
        </p:nvSpPr>
        <p:spPr>
          <a:xfrm>
            <a:off x="8580776" y="2403239"/>
            <a:ext cx="2748757" cy="281923"/>
          </a:xfrm>
          <a:custGeom>
            <a:avLst/>
            <a:gdLst/>
            <a:ahLst/>
            <a:cxnLst/>
            <a:rect l="0" t="0" r="0" b="0"/>
            <a:pathLst>
              <a:path>
                <a:moveTo>
                  <a:pt x="0" y="0"/>
                </a:moveTo>
                <a:lnTo>
                  <a:pt x="0" y="140961"/>
                </a:lnTo>
                <a:lnTo>
                  <a:pt x="2748757" y="140961"/>
                </a:lnTo>
                <a:lnTo>
                  <a:pt x="2748757" y="2819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2" name="Forme libre 161"/>
          <p:cNvSpPr/>
          <p:nvPr/>
        </p:nvSpPr>
        <p:spPr>
          <a:xfrm>
            <a:off x="10800926" y="2685163"/>
            <a:ext cx="1057214" cy="704809"/>
          </a:xfrm>
          <a:custGeom>
            <a:avLst/>
            <a:gdLst>
              <a:gd name="connsiteX0" fmla="*/ 0 w 1057214"/>
              <a:gd name="connsiteY0" fmla="*/ 70481 h 704809"/>
              <a:gd name="connsiteX1" fmla="*/ 70481 w 1057214"/>
              <a:gd name="connsiteY1" fmla="*/ 0 h 704809"/>
              <a:gd name="connsiteX2" fmla="*/ 986733 w 1057214"/>
              <a:gd name="connsiteY2" fmla="*/ 0 h 704809"/>
              <a:gd name="connsiteX3" fmla="*/ 1057214 w 1057214"/>
              <a:gd name="connsiteY3" fmla="*/ 70481 h 704809"/>
              <a:gd name="connsiteX4" fmla="*/ 1057214 w 1057214"/>
              <a:gd name="connsiteY4" fmla="*/ 634328 h 704809"/>
              <a:gd name="connsiteX5" fmla="*/ 986733 w 1057214"/>
              <a:gd name="connsiteY5" fmla="*/ 704809 h 704809"/>
              <a:gd name="connsiteX6" fmla="*/ 70481 w 1057214"/>
              <a:gd name="connsiteY6" fmla="*/ 704809 h 704809"/>
              <a:gd name="connsiteX7" fmla="*/ 0 w 1057214"/>
              <a:gd name="connsiteY7" fmla="*/ 634328 h 704809"/>
              <a:gd name="connsiteX8" fmla="*/ 0 w 1057214"/>
              <a:gd name="connsiteY8" fmla="*/ 70481 h 70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214" h="704809">
                <a:moveTo>
                  <a:pt x="0" y="70481"/>
                </a:moveTo>
                <a:cubicBezTo>
                  <a:pt x="0" y="31555"/>
                  <a:pt x="31555" y="0"/>
                  <a:pt x="70481" y="0"/>
                </a:cubicBezTo>
                <a:lnTo>
                  <a:pt x="986733" y="0"/>
                </a:lnTo>
                <a:cubicBezTo>
                  <a:pt x="1025659" y="0"/>
                  <a:pt x="1057214" y="31555"/>
                  <a:pt x="1057214" y="70481"/>
                </a:cubicBezTo>
                <a:lnTo>
                  <a:pt x="1057214" y="634328"/>
                </a:lnTo>
                <a:cubicBezTo>
                  <a:pt x="1057214" y="673254"/>
                  <a:pt x="1025659" y="704809"/>
                  <a:pt x="986733" y="704809"/>
                </a:cubicBezTo>
                <a:lnTo>
                  <a:pt x="70481" y="704809"/>
                </a:lnTo>
                <a:cubicBezTo>
                  <a:pt x="31555" y="704809"/>
                  <a:pt x="0" y="673254"/>
                  <a:pt x="0" y="634328"/>
                </a:cubicBezTo>
                <a:lnTo>
                  <a:pt x="0" y="704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173" tIns="70173" rIns="70173" bIns="70173" numCol="1" spcCol="1270" anchor="ctr" anchorCtr="0">
            <a:noAutofit/>
          </a:bodyPr>
          <a:lstStyle/>
          <a:p>
            <a:pPr lvl="0" algn="ctr" defTabSz="577850">
              <a:lnSpc>
                <a:spcPct val="90000"/>
              </a:lnSpc>
              <a:spcBef>
                <a:spcPct val="0"/>
              </a:spcBef>
              <a:spcAft>
                <a:spcPct val="35000"/>
              </a:spcAft>
            </a:pPr>
            <a:r>
              <a:rPr lang="fr-FR" sz="1300" kern="1200" dirty="0" smtClean="0"/>
              <a:t>…</a:t>
            </a:r>
            <a:endParaRPr lang="fr-FR" sz="1300" kern="1200" dirty="0"/>
          </a:p>
        </p:txBody>
      </p:sp>
      <p:sp>
        <p:nvSpPr>
          <p:cNvPr id="5" name="ZoneTexte 4"/>
          <p:cNvSpPr txBox="1"/>
          <p:nvPr/>
        </p:nvSpPr>
        <p:spPr>
          <a:xfrm>
            <a:off x="4050652" y="1842652"/>
            <a:ext cx="1121654" cy="369332"/>
          </a:xfrm>
          <a:prstGeom prst="rect">
            <a:avLst/>
          </a:prstGeom>
          <a:noFill/>
        </p:spPr>
        <p:txBody>
          <a:bodyPr wrap="none" rtlCol="0">
            <a:spAutoFit/>
          </a:bodyPr>
          <a:lstStyle/>
          <a:p>
            <a:r>
              <a:rPr lang="fr-FR" dirty="0" smtClean="0">
                <a:solidFill>
                  <a:schemeClr val="bg2">
                    <a:lumMod val="50000"/>
                  </a:schemeClr>
                </a:solidFill>
              </a:rPr>
              <a:t>Hors ligne</a:t>
            </a:r>
            <a:endParaRPr lang="fr-FR" dirty="0">
              <a:solidFill>
                <a:schemeClr val="bg2">
                  <a:lumMod val="50000"/>
                </a:schemeClr>
              </a:solidFill>
            </a:endParaRPr>
          </a:p>
        </p:txBody>
      </p:sp>
      <p:sp>
        <p:nvSpPr>
          <p:cNvPr id="82" name="ZoneTexte 81"/>
          <p:cNvSpPr txBox="1"/>
          <p:nvPr/>
        </p:nvSpPr>
        <p:spPr>
          <a:xfrm>
            <a:off x="4050652" y="2820014"/>
            <a:ext cx="1121654" cy="369332"/>
          </a:xfrm>
          <a:prstGeom prst="rect">
            <a:avLst/>
          </a:prstGeom>
          <a:noFill/>
        </p:spPr>
        <p:txBody>
          <a:bodyPr wrap="none" rtlCol="0">
            <a:spAutoFit/>
          </a:bodyPr>
          <a:lstStyle/>
          <a:p>
            <a:r>
              <a:rPr lang="fr-FR" dirty="0" smtClean="0">
                <a:solidFill>
                  <a:schemeClr val="bg2">
                    <a:lumMod val="50000"/>
                  </a:schemeClr>
                </a:solidFill>
              </a:rPr>
              <a:t>Hors ligne</a:t>
            </a:r>
            <a:endParaRPr lang="fr-FR" dirty="0">
              <a:solidFill>
                <a:schemeClr val="bg2">
                  <a:lumMod val="50000"/>
                </a:schemeClr>
              </a:solidFill>
            </a:endParaRPr>
          </a:p>
        </p:txBody>
      </p:sp>
      <p:pic>
        <p:nvPicPr>
          <p:cNvPr id="87" name="Imag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9312" y="3597854"/>
            <a:ext cx="579391" cy="447684"/>
          </a:xfrm>
          <a:prstGeom prst="rect">
            <a:avLst/>
          </a:prstGeom>
          <a:noFill/>
          <a:ln>
            <a:noFill/>
          </a:ln>
        </p:spPr>
      </p:pic>
      <p:pic>
        <p:nvPicPr>
          <p:cNvPr id="89" name="Image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0117" y="2617264"/>
            <a:ext cx="579391" cy="447684"/>
          </a:xfrm>
          <a:prstGeom prst="rect">
            <a:avLst/>
          </a:prstGeom>
          <a:noFill/>
          <a:ln>
            <a:noFill/>
          </a:ln>
        </p:spPr>
      </p:pic>
      <p:pic>
        <p:nvPicPr>
          <p:cNvPr id="90" name="Image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4547" y="2617264"/>
            <a:ext cx="579391" cy="447684"/>
          </a:xfrm>
          <a:prstGeom prst="rect">
            <a:avLst/>
          </a:prstGeom>
          <a:noFill/>
          <a:ln>
            <a:noFill/>
          </a:ln>
        </p:spPr>
      </p:pic>
      <p:pic>
        <p:nvPicPr>
          <p:cNvPr id="91" name="Imag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7952" y="3597854"/>
            <a:ext cx="579391" cy="447684"/>
          </a:xfrm>
          <a:prstGeom prst="rect">
            <a:avLst/>
          </a:prstGeom>
          <a:noFill/>
          <a:ln>
            <a:noFill/>
          </a:ln>
        </p:spPr>
      </p:pic>
      <p:pic>
        <p:nvPicPr>
          <p:cNvPr id="92" name="Image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7212" y="3607390"/>
            <a:ext cx="579391" cy="447684"/>
          </a:xfrm>
          <a:prstGeom prst="rect">
            <a:avLst/>
          </a:prstGeom>
          <a:noFill/>
          <a:ln>
            <a:noFill/>
          </a:ln>
        </p:spPr>
      </p:pic>
      <p:pic>
        <p:nvPicPr>
          <p:cNvPr id="93" name="Image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4547" y="3607390"/>
            <a:ext cx="579391" cy="447684"/>
          </a:xfrm>
          <a:prstGeom prst="rect">
            <a:avLst/>
          </a:prstGeom>
          <a:noFill/>
          <a:ln>
            <a:noFill/>
          </a:ln>
        </p:spPr>
      </p:pic>
      <p:pic>
        <p:nvPicPr>
          <p:cNvPr id="94" name="Image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1190" y="1633424"/>
            <a:ext cx="579391" cy="447684"/>
          </a:xfrm>
          <a:prstGeom prst="rect">
            <a:avLst/>
          </a:prstGeom>
          <a:noFill/>
          <a:ln>
            <a:noFill/>
          </a:ln>
        </p:spPr>
      </p:pic>
      <p:cxnSp>
        <p:nvCxnSpPr>
          <p:cNvPr id="7" name="Connecteur en angle 6"/>
          <p:cNvCxnSpPr>
            <a:stCxn id="94" idx="2"/>
            <a:endCxn id="89" idx="0"/>
          </p:cNvCxnSpPr>
          <p:nvPr/>
        </p:nvCxnSpPr>
        <p:spPr>
          <a:xfrm rot="5400000">
            <a:off x="7467272" y="893650"/>
            <a:ext cx="536156" cy="2911073"/>
          </a:xfrm>
          <a:prstGeom prst="bentConnector3">
            <a:avLst>
              <a:gd name="adj1" fmla="val 50000"/>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95" name="Connecteur en angle 94"/>
          <p:cNvCxnSpPr>
            <a:stCxn id="94" idx="2"/>
            <a:endCxn id="90" idx="0"/>
          </p:cNvCxnSpPr>
          <p:nvPr/>
        </p:nvCxnSpPr>
        <p:spPr>
          <a:xfrm rot="16200000" flipH="1">
            <a:off x="9549486" y="1722507"/>
            <a:ext cx="536156" cy="1253357"/>
          </a:xfrm>
          <a:prstGeom prst="bentConnector3">
            <a:avLst>
              <a:gd name="adj1" fmla="val 50000"/>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97" name="Connecteur en angle 96"/>
          <p:cNvCxnSpPr>
            <a:stCxn id="89" idx="2"/>
            <a:endCxn id="87" idx="0"/>
          </p:cNvCxnSpPr>
          <p:nvPr/>
        </p:nvCxnSpPr>
        <p:spPr>
          <a:xfrm rot="5400000">
            <a:off x="5357958" y="2675999"/>
            <a:ext cx="532906" cy="1310805"/>
          </a:xfrm>
          <a:prstGeom prst="bentConnector3">
            <a:avLst>
              <a:gd name="adj1" fmla="val 50000"/>
            </a:avLst>
          </a:prstGeom>
          <a:ln w="38100">
            <a:solidFill>
              <a:srgbClr val="FFC000"/>
            </a:solidFill>
            <a:tailEnd type="triangle"/>
          </a:ln>
        </p:spPr>
        <p:style>
          <a:lnRef idx="3">
            <a:schemeClr val="accent6"/>
          </a:lnRef>
          <a:fillRef idx="0">
            <a:schemeClr val="accent6"/>
          </a:fillRef>
          <a:effectRef idx="2">
            <a:schemeClr val="accent6"/>
          </a:effectRef>
          <a:fontRef idx="minor">
            <a:schemeClr val="tx1"/>
          </a:fontRef>
        </p:style>
      </p:cxnSp>
      <p:cxnSp>
        <p:nvCxnSpPr>
          <p:cNvPr id="110" name="Connecteur en angle 109"/>
          <p:cNvCxnSpPr>
            <a:stCxn id="89" idx="2"/>
            <a:endCxn id="91" idx="0"/>
          </p:cNvCxnSpPr>
          <p:nvPr/>
        </p:nvCxnSpPr>
        <p:spPr>
          <a:xfrm rot="16200000" flipH="1">
            <a:off x="6047277" y="3297483"/>
            <a:ext cx="532906" cy="67835"/>
          </a:xfrm>
          <a:prstGeom prst="bentConnector3">
            <a:avLst>
              <a:gd name="adj1" fmla="val 50000"/>
            </a:avLst>
          </a:prstGeom>
          <a:ln w="38100">
            <a:solidFill>
              <a:srgbClr val="FFC000"/>
            </a:solidFill>
            <a:tailEnd type="triangle"/>
          </a:ln>
        </p:spPr>
        <p:style>
          <a:lnRef idx="3">
            <a:schemeClr val="accent6"/>
          </a:lnRef>
          <a:fillRef idx="0">
            <a:schemeClr val="accent6"/>
          </a:fillRef>
          <a:effectRef idx="2">
            <a:schemeClr val="accent6"/>
          </a:effectRef>
          <a:fontRef idx="minor">
            <a:schemeClr val="tx1"/>
          </a:fontRef>
        </p:style>
      </p:cxnSp>
      <p:cxnSp>
        <p:nvCxnSpPr>
          <p:cNvPr id="111" name="Connecteur en angle 110"/>
          <p:cNvCxnSpPr>
            <a:stCxn id="89" idx="2"/>
            <a:endCxn id="112" idx="0"/>
          </p:cNvCxnSpPr>
          <p:nvPr/>
        </p:nvCxnSpPr>
        <p:spPr>
          <a:xfrm rot="16200000" flipH="1">
            <a:off x="6671741" y="2673019"/>
            <a:ext cx="532906" cy="1316763"/>
          </a:xfrm>
          <a:prstGeom prst="bentConnector3">
            <a:avLst>
              <a:gd name="adj1" fmla="val 50000"/>
            </a:avLst>
          </a:prstGeom>
          <a:ln w="38100">
            <a:solidFill>
              <a:srgbClr val="FFC000"/>
            </a:solidFill>
            <a:tailEnd type="triangle"/>
          </a:ln>
        </p:spPr>
        <p:style>
          <a:lnRef idx="3">
            <a:schemeClr val="accent6"/>
          </a:lnRef>
          <a:fillRef idx="0">
            <a:schemeClr val="accent6"/>
          </a:fillRef>
          <a:effectRef idx="2">
            <a:schemeClr val="accent6"/>
          </a:effectRef>
          <a:fontRef idx="minor">
            <a:schemeClr val="tx1"/>
          </a:fontRef>
        </p:style>
      </p:cxnSp>
      <p:pic>
        <p:nvPicPr>
          <p:cNvPr id="112" name="Imag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6880" y="3597854"/>
            <a:ext cx="579391" cy="447684"/>
          </a:xfrm>
          <a:prstGeom prst="rect">
            <a:avLst/>
          </a:prstGeom>
          <a:noFill/>
          <a:ln>
            <a:noFill/>
          </a:ln>
        </p:spPr>
      </p:pic>
      <p:cxnSp>
        <p:nvCxnSpPr>
          <p:cNvPr id="113" name="Connecteur en angle 112"/>
          <p:cNvCxnSpPr>
            <a:stCxn id="90" idx="2"/>
            <a:endCxn id="93" idx="0"/>
          </p:cNvCxnSpPr>
          <p:nvPr/>
        </p:nvCxnSpPr>
        <p:spPr>
          <a:xfrm rot="5400000">
            <a:off x="10173022" y="3336169"/>
            <a:ext cx="542442" cy="12700"/>
          </a:xfrm>
          <a:prstGeom prst="bentConnector3">
            <a:avLst>
              <a:gd name="adj1" fmla="val 50000"/>
            </a:avLst>
          </a:prstGeom>
          <a:ln w="38100">
            <a:solidFill>
              <a:srgbClr val="7030A0"/>
            </a:solidFill>
            <a:tailEnd type="triangle"/>
          </a:ln>
        </p:spPr>
        <p:style>
          <a:lnRef idx="3">
            <a:schemeClr val="accent6"/>
          </a:lnRef>
          <a:fillRef idx="0">
            <a:schemeClr val="accent6"/>
          </a:fillRef>
          <a:effectRef idx="2">
            <a:schemeClr val="accent6"/>
          </a:effectRef>
          <a:fontRef idx="minor">
            <a:schemeClr val="tx1"/>
          </a:fontRef>
        </p:style>
      </p:cxnSp>
      <p:cxnSp>
        <p:nvCxnSpPr>
          <p:cNvPr id="114" name="Connecteur en angle 113"/>
          <p:cNvCxnSpPr>
            <a:stCxn id="90" idx="2"/>
            <a:endCxn id="92" idx="0"/>
          </p:cNvCxnSpPr>
          <p:nvPr/>
        </p:nvCxnSpPr>
        <p:spPr>
          <a:xfrm rot="5400000">
            <a:off x="9494355" y="2657502"/>
            <a:ext cx="542442" cy="1357335"/>
          </a:xfrm>
          <a:prstGeom prst="bentConnector3">
            <a:avLst>
              <a:gd name="adj1" fmla="val 50000"/>
            </a:avLst>
          </a:prstGeom>
          <a:ln w="38100">
            <a:solidFill>
              <a:srgbClr val="7030A0"/>
            </a:solidFill>
            <a:tailEnd type="triangle"/>
          </a:ln>
        </p:spPr>
        <p:style>
          <a:lnRef idx="3">
            <a:schemeClr val="accent6"/>
          </a:lnRef>
          <a:fillRef idx="0">
            <a:schemeClr val="accent6"/>
          </a:fillRef>
          <a:effectRef idx="2">
            <a:schemeClr val="accent6"/>
          </a:effectRef>
          <a:fontRef idx="minor">
            <a:schemeClr val="tx1"/>
          </a:fontRef>
        </p:style>
      </p:cxnSp>
      <p:cxnSp>
        <p:nvCxnSpPr>
          <p:cNvPr id="115" name="Connecteur en angle 114"/>
          <p:cNvCxnSpPr>
            <a:stCxn id="90" idx="2"/>
            <a:endCxn id="132" idx="0"/>
          </p:cNvCxnSpPr>
          <p:nvPr/>
        </p:nvCxnSpPr>
        <p:spPr>
          <a:xfrm rot="16200000" flipH="1">
            <a:off x="10773341" y="2735850"/>
            <a:ext cx="542442" cy="1200638"/>
          </a:xfrm>
          <a:prstGeom prst="bentConnector3">
            <a:avLst>
              <a:gd name="adj1" fmla="val 50000"/>
            </a:avLst>
          </a:prstGeom>
          <a:ln w="38100">
            <a:solidFill>
              <a:srgbClr val="7030A0"/>
            </a:solidFill>
            <a:tailEnd type="triangle"/>
          </a:ln>
        </p:spPr>
        <p:style>
          <a:lnRef idx="3">
            <a:schemeClr val="accent6"/>
          </a:lnRef>
          <a:fillRef idx="0">
            <a:schemeClr val="accent6"/>
          </a:fillRef>
          <a:effectRef idx="2">
            <a:schemeClr val="accent6"/>
          </a:effectRef>
          <a:fontRef idx="minor">
            <a:schemeClr val="tx1"/>
          </a:fontRef>
        </p:style>
      </p:cxnSp>
      <p:pic>
        <p:nvPicPr>
          <p:cNvPr id="132" name="Image 1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5185" y="3607390"/>
            <a:ext cx="579391" cy="447684"/>
          </a:xfrm>
          <a:prstGeom prst="rect">
            <a:avLst/>
          </a:prstGeom>
          <a:noFill/>
          <a:ln>
            <a:noFill/>
          </a:ln>
        </p:spPr>
      </p:pic>
      <p:pic>
        <p:nvPicPr>
          <p:cNvPr id="134" name="Image 1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11874" y="2617264"/>
            <a:ext cx="579391" cy="447684"/>
          </a:xfrm>
          <a:prstGeom prst="rect">
            <a:avLst/>
          </a:prstGeom>
          <a:noFill/>
          <a:ln>
            <a:noFill/>
          </a:ln>
        </p:spPr>
      </p:pic>
      <p:cxnSp>
        <p:nvCxnSpPr>
          <p:cNvPr id="135" name="Connecteur en angle 134"/>
          <p:cNvCxnSpPr>
            <a:stCxn id="94" idx="2"/>
            <a:endCxn id="134" idx="0"/>
          </p:cNvCxnSpPr>
          <p:nvPr/>
        </p:nvCxnSpPr>
        <p:spPr>
          <a:xfrm rot="16200000" flipH="1">
            <a:off x="10178150" y="1093844"/>
            <a:ext cx="536156" cy="2510684"/>
          </a:xfrm>
          <a:prstGeom prst="bentConnector3">
            <a:avLst>
              <a:gd name="adj1" fmla="val 50000"/>
            </a:avLst>
          </a:prstGeom>
          <a:ln w="38100">
            <a:tailEnd type="triangle"/>
          </a:ln>
        </p:spPr>
        <p:style>
          <a:lnRef idx="3">
            <a:schemeClr val="accent6"/>
          </a:lnRef>
          <a:fillRef idx="0">
            <a:schemeClr val="accent6"/>
          </a:fillRef>
          <a:effectRef idx="2">
            <a:schemeClr val="accent6"/>
          </a:effectRef>
          <a:fontRef idx="minor">
            <a:schemeClr val="tx1"/>
          </a:fontRef>
        </p:style>
      </p:cxnSp>
      <p:pic>
        <p:nvPicPr>
          <p:cNvPr id="136" name="Image 1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4034" y="4608924"/>
            <a:ext cx="579391" cy="447684"/>
          </a:xfrm>
          <a:prstGeom prst="rect">
            <a:avLst/>
          </a:prstGeom>
          <a:noFill/>
          <a:ln>
            <a:noFill/>
          </a:ln>
        </p:spPr>
      </p:pic>
      <p:pic>
        <p:nvPicPr>
          <p:cNvPr id="138" name="Image 1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197" y="4597516"/>
            <a:ext cx="579391" cy="447684"/>
          </a:xfrm>
          <a:prstGeom prst="rect">
            <a:avLst/>
          </a:prstGeom>
          <a:noFill/>
          <a:ln>
            <a:noFill/>
          </a:ln>
        </p:spPr>
      </p:pic>
      <p:cxnSp>
        <p:nvCxnSpPr>
          <p:cNvPr id="139" name="Connecteur en angle 138"/>
          <p:cNvCxnSpPr>
            <a:stCxn id="87" idx="2"/>
            <a:endCxn id="136" idx="0"/>
          </p:cNvCxnSpPr>
          <p:nvPr/>
        </p:nvCxnSpPr>
        <p:spPr>
          <a:xfrm rot="16200000" flipH="1">
            <a:off x="5359676" y="3654870"/>
            <a:ext cx="563386" cy="1344722"/>
          </a:xfrm>
          <a:prstGeom prst="bentConnector3">
            <a:avLst>
              <a:gd name="adj1" fmla="val 50000"/>
            </a:avLst>
          </a:prstGeom>
          <a:ln w="38100">
            <a:solidFill>
              <a:srgbClr val="870B0B"/>
            </a:solidFill>
            <a:tailEnd type="triangle"/>
          </a:ln>
        </p:spPr>
        <p:style>
          <a:lnRef idx="3">
            <a:schemeClr val="accent6"/>
          </a:lnRef>
          <a:fillRef idx="0">
            <a:schemeClr val="accent6"/>
          </a:fillRef>
          <a:effectRef idx="2">
            <a:schemeClr val="accent6"/>
          </a:effectRef>
          <a:fontRef idx="minor">
            <a:schemeClr val="tx1"/>
          </a:fontRef>
        </p:style>
      </p:cxnSp>
      <p:cxnSp>
        <p:nvCxnSpPr>
          <p:cNvPr id="140" name="Connecteur en angle 139"/>
          <p:cNvCxnSpPr>
            <a:stCxn id="93" idx="2"/>
            <a:endCxn id="138" idx="0"/>
          </p:cNvCxnSpPr>
          <p:nvPr/>
        </p:nvCxnSpPr>
        <p:spPr>
          <a:xfrm rot="5400000">
            <a:off x="10169847" y="4323120"/>
            <a:ext cx="542442" cy="6350"/>
          </a:xfrm>
          <a:prstGeom prst="bentConnector3">
            <a:avLst>
              <a:gd name="adj1" fmla="val 55619"/>
            </a:avLst>
          </a:prstGeom>
          <a:ln w="38100">
            <a:solidFill>
              <a:srgbClr val="002060"/>
            </a:solidFill>
            <a:tailEnd type="triangle"/>
          </a:ln>
        </p:spPr>
        <p:style>
          <a:lnRef idx="3">
            <a:schemeClr val="accent6"/>
          </a:lnRef>
          <a:fillRef idx="0">
            <a:schemeClr val="accent6"/>
          </a:fillRef>
          <a:effectRef idx="2">
            <a:schemeClr val="accent6"/>
          </a:effectRef>
          <a:fontRef idx="minor">
            <a:schemeClr val="tx1"/>
          </a:fontRef>
        </p:style>
      </p:cxnSp>
      <p:sp>
        <p:nvSpPr>
          <p:cNvPr id="3" name="Espace réservé du numéro de diapositive 2"/>
          <p:cNvSpPr>
            <a:spLocks noGrp="1"/>
          </p:cNvSpPr>
          <p:nvPr>
            <p:ph type="sldNum" sz="quarter" idx="12"/>
          </p:nvPr>
        </p:nvSpPr>
        <p:spPr/>
        <p:txBody>
          <a:bodyPr/>
          <a:lstStyle/>
          <a:p>
            <a:fld id="{6951A42B-171D-4B94-AECE-9A114FAB7514}" type="slidenum">
              <a:rPr lang="fr-FR" smtClean="0"/>
              <a:t>89</a:t>
            </a:fld>
            <a:endParaRPr lang="fr-FR"/>
          </a:p>
        </p:txBody>
      </p:sp>
    </p:spTree>
    <p:extLst>
      <p:ext uri="{BB962C8B-B14F-4D97-AF65-F5344CB8AC3E}">
        <p14:creationId xmlns:p14="http://schemas.microsoft.com/office/powerpoint/2010/main" val="128795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par>
                                <p:cTn id="13" presetID="22" presetClass="entr" presetSubtype="1"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up)">
                                      <p:cBhvr>
                                        <p:cTn id="15" dur="500"/>
                                        <p:tgtEl>
                                          <p:spTgt spid="95"/>
                                        </p:tgtEl>
                                      </p:cBhvr>
                                    </p:animEffect>
                                  </p:childTnLst>
                                </p:cTn>
                              </p:par>
                              <p:par>
                                <p:cTn id="16" presetID="22" presetClass="entr" presetSubtype="1" fill="hold" nodeType="withEffect">
                                  <p:stCondLst>
                                    <p:cond delay="0"/>
                                  </p:stCondLst>
                                  <p:childTnLst>
                                    <p:set>
                                      <p:cBhvr>
                                        <p:cTn id="17" dur="1" fill="hold">
                                          <p:stCondLst>
                                            <p:cond delay="0"/>
                                          </p:stCondLst>
                                        </p:cTn>
                                        <p:tgtEl>
                                          <p:spTgt spid="135"/>
                                        </p:tgtEl>
                                        <p:attrNameLst>
                                          <p:attrName>style.visibility</p:attrName>
                                        </p:attrNameLst>
                                      </p:cBhvr>
                                      <p:to>
                                        <p:strVal val="visible"/>
                                      </p:to>
                                    </p:set>
                                    <p:animEffect transition="in" filter="wipe(up)">
                                      <p:cBhvr>
                                        <p:cTn id="18" dur="500"/>
                                        <p:tgtEl>
                                          <p:spTgt spid="135"/>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par>
                                <p:cTn id="23" presetID="10"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500"/>
                                        <p:tgtEl>
                                          <p:spTgt spid="90"/>
                                        </p:tgtEl>
                                      </p:cBhvr>
                                    </p:animEffect>
                                  </p:childTnLst>
                                </p:cTn>
                              </p:par>
                              <p:par>
                                <p:cTn id="26" presetID="10" presetClass="entr" presetSubtype="0" fill="hold" nodeType="withEffect">
                                  <p:stCondLst>
                                    <p:cond delay="0"/>
                                  </p:stCondLst>
                                  <p:childTnLst>
                                    <p:set>
                                      <p:cBhvr>
                                        <p:cTn id="27" dur="1" fill="hold">
                                          <p:stCondLst>
                                            <p:cond delay="0"/>
                                          </p:stCondLst>
                                        </p:cTn>
                                        <p:tgtEl>
                                          <p:spTgt spid="134"/>
                                        </p:tgtEl>
                                        <p:attrNameLst>
                                          <p:attrName>style.visibility</p:attrName>
                                        </p:attrNameLst>
                                      </p:cBhvr>
                                      <p:to>
                                        <p:strVal val="visible"/>
                                      </p:to>
                                    </p:set>
                                    <p:animEffect transition="in" filter="fade">
                                      <p:cBhvr>
                                        <p:cTn id="28" dur="500"/>
                                        <p:tgtEl>
                                          <p:spTgt spid="13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 presetClass="emph" presetSubtype="2" fill="hold" nodeType="withEffect">
                                  <p:stCondLst>
                                    <p:cond delay="0"/>
                                  </p:stCondLst>
                                  <p:childTnLst>
                                    <p:animClr clrSpc="rgb" dir="cw">
                                      <p:cBhvr>
                                        <p:cTn id="35" dur="1000" fill="hold"/>
                                        <p:tgtEl>
                                          <p:spTgt spid="65"/>
                                        </p:tgtEl>
                                        <p:attrNameLst>
                                          <p:attrName>fillcolor</p:attrName>
                                        </p:attrNameLst>
                                      </p:cBhvr>
                                      <p:to>
                                        <a:srgbClr val="D8D8D8"/>
                                      </p:to>
                                    </p:animClr>
                                    <p:set>
                                      <p:cBhvr>
                                        <p:cTn id="36" dur="1000" fill="hold"/>
                                        <p:tgtEl>
                                          <p:spTgt spid="65"/>
                                        </p:tgtEl>
                                        <p:attrNameLst>
                                          <p:attrName>fill.type</p:attrName>
                                        </p:attrNameLst>
                                      </p:cBhvr>
                                      <p:to>
                                        <p:strVal val="solid"/>
                                      </p:to>
                                    </p:set>
                                    <p:set>
                                      <p:cBhvr>
                                        <p:cTn id="37" dur="1000" fill="hold"/>
                                        <p:tgtEl>
                                          <p:spTgt spid="65"/>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11"/>
                                        </p:tgtEl>
                                        <p:attrNameLst>
                                          <p:attrName>style.visibility</p:attrName>
                                        </p:attrNameLst>
                                      </p:cBhvr>
                                      <p:to>
                                        <p:strVal val="visible"/>
                                      </p:to>
                                    </p:set>
                                    <p:animEffect transition="in" filter="wipe(up)">
                                      <p:cBhvr>
                                        <p:cTn id="42" dur="500"/>
                                        <p:tgtEl>
                                          <p:spTgt spid="111"/>
                                        </p:tgtEl>
                                      </p:cBhvr>
                                    </p:animEffect>
                                  </p:childTnLst>
                                </p:cTn>
                              </p:par>
                              <p:par>
                                <p:cTn id="43" presetID="22" presetClass="entr" presetSubtype="1" fill="hold" nodeType="withEffect">
                                  <p:stCondLst>
                                    <p:cond delay="0"/>
                                  </p:stCondLst>
                                  <p:childTnLst>
                                    <p:set>
                                      <p:cBhvr>
                                        <p:cTn id="44" dur="1" fill="hold">
                                          <p:stCondLst>
                                            <p:cond delay="0"/>
                                          </p:stCondLst>
                                        </p:cTn>
                                        <p:tgtEl>
                                          <p:spTgt spid="110"/>
                                        </p:tgtEl>
                                        <p:attrNameLst>
                                          <p:attrName>style.visibility</p:attrName>
                                        </p:attrNameLst>
                                      </p:cBhvr>
                                      <p:to>
                                        <p:strVal val="visible"/>
                                      </p:to>
                                    </p:set>
                                    <p:animEffect transition="in" filter="wipe(up)">
                                      <p:cBhvr>
                                        <p:cTn id="45" dur="500"/>
                                        <p:tgtEl>
                                          <p:spTgt spid="110"/>
                                        </p:tgtEl>
                                      </p:cBhvr>
                                    </p:animEffect>
                                  </p:childTnLst>
                                </p:cTn>
                              </p:par>
                              <p:par>
                                <p:cTn id="46" presetID="22" presetClass="entr" presetSubtype="1" fill="hold"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wipe(up)">
                                      <p:cBhvr>
                                        <p:cTn id="48" dur="500"/>
                                        <p:tgtEl>
                                          <p:spTgt spid="97"/>
                                        </p:tgtEl>
                                      </p:cBhvr>
                                    </p:animEffect>
                                  </p:childTnLst>
                                </p:cTn>
                              </p:par>
                              <p:par>
                                <p:cTn id="49" presetID="22" presetClass="entr" presetSubtype="1" fill="hold" nodeType="withEffect">
                                  <p:stCondLst>
                                    <p:cond delay="0"/>
                                  </p:stCondLst>
                                  <p:childTnLst>
                                    <p:set>
                                      <p:cBhvr>
                                        <p:cTn id="50" dur="1" fill="hold">
                                          <p:stCondLst>
                                            <p:cond delay="0"/>
                                          </p:stCondLst>
                                        </p:cTn>
                                        <p:tgtEl>
                                          <p:spTgt spid="114"/>
                                        </p:tgtEl>
                                        <p:attrNameLst>
                                          <p:attrName>style.visibility</p:attrName>
                                        </p:attrNameLst>
                                      </p:cBhvr>
                                      <p:to>
                                        <p:strVal val="visible"/>
                                      </p:to>
                                    </p:set>
                                    <p:animEffect transition="in" filter="wipe(up)">
                                      <p:cBhvr>
                                        <p:cTn id="51" dur="500"/>
                                        <p:tgtEl>
                                          <p:spTgt spid="114"/>
                                        </p:tgtEl>
                                      </p:cBhvr>
                                    </p:animEffect>
                                  </p:childTnLst>
                                </p:cTn>
                              </p:par>
                              <p:par>
                                <p:cTn id="52" presetID="22" presetClass="entr" presetSubtype="1" fill="hold" nodeType="withEffect">
                                  <p:stCondLst>
                                    <p:cond delay="0"/>
                                  </p:stCondLst>
                                  <p:childTnLst>
                                    <p:set>
                                      <p:cBhvr>
                                        <p:cTn id="53" dur="1" fill="hold">
                                          <p:stCondLst>
                                            <p:cond delay="0"/>
                                          </p:stCondLst>
                                        </p:cTn>
                                        <p:tgtEl>
                                          <p:spTgt spid="115"/>
                                        </p:tgtEl>
                                        <p:attrNameLst>
                                          <p:attrName>style.visibility</p:attrName>
                                        </p:attrNameLst>
                                      </p:cBhvr>
                                      <p:to>
                                        <p:strVal val="visible"/>
                                      </p:to>
                                    </p:set>
                                    <p:animEffect transition="in" filter="wipe(up)">
                                      <p:cBhvr>
                                        <p:cTn id="54" dur="500"/>
                                        <p:tgtEl>
                                          <p:spTgt spid="115"/>
                                        </p:tgtEl>
                                      </p:cBhvr>
                                    </p:animEffect>
                                  </p:childTnLst>
                                </p:cTn>
                              </p:par>
                              <p:par>
                                <p:cTn id="55" presetID="22" presetClass="entr" presetSubtype="1" fill="hold"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up)">
                                      <p:cBhvr>
                                        <p:cTn id="57" dur="500"/>
                                        <p:tgtEl>
                                          <p:spTgt spid="87"/>
                                        </p:tgtEl>
                                      </p:cBhvr>
                                    </p:animEffect>
                                  </p:childTnLst>
                                </p:cTn>
                              </p:par>
                              <p:par>
                                <p:cTn id="58" presetID="22" presetClass="entr" presetSubtype="1" fill="hold" nodeType="withEffect">
                                  <p:stCondLst>
                                    <p:cond delay="0"/>
                                  </p:stCondLst>
                                  <p:childTnLst>
                                    <p:set>
                                      <p:cBhvr>
                                        <p:cTn id="59" dur="1" fill="hold">
                                          <p:stCondLst>
                                            <p:cond delay="0"/>
                                          </p:stCondLst>
                                        </p:cTn>
                                        <p:tgtEl>
                                          <p:spTgt spid="91"/>
                                        </p:tgtEl>
                                        <p:attrNameLst>
                                          <p:attrName>style.visibility</p:attrName>
                                        </p:attrNameLst>
                                      </p:cBhvr>
                                      <p:to>
                                        <p:strVal val="visible"/>
                                      </p:to>
                                    </p:set>
                                    <p:animEffect transition="in" filter="wipe(up)">
                                      <p:cBhvr>
                                        <p:cTn id="60" dur="500"/>
                                        <p:tgtEl>
                                          <p:spTgt spid="91"/>
                                        </p:tgtEl>
                                      </p:cBhvr>
                                    </p:animEffect>
                                  </p:childTnLst>
                                </p:cTn>
                              </p:par>
                              <p:par>
                                <p:cTn id="61" presetID="22" presetClass="entr" presetSubtype="1" fill="hold" nodeType="withEffect">
                                  <p:stCondLst>
                                    <p:cond delay="0"/>
                                  </p:stCondLst>
                                  <p:childTnLst>
                                    <p:set>
                                      <p:cBhvr>
                                        <p:cTn id="62" dur="1" fill="hold">
                                          <p:stCondLst>
                                            <p:cond delay="0"/>
                                          </p:stCondLst>
                                        </p:cTn>
                                        <p:tgtEl>
                                          <p:spTgt spid="112"/>
                                        </p:tgtEl>
                                        <p:attrNameLst>
                                          <p:attrName>style.visibility</p:attrName>
                                        </p:attrNameLst>
                                      </p:cBhvr>
                                      <p:to>
                                        <p:strVal val="visible"/>
                                      </p:to>
                                    </p:set>
                                    <p:animEffect transition="in" filter="wipe(up)">
                                      <p:cBhvr>
                                        <p:cTn id="63" dur="500"/>
                                        <p:tgtEl>
                                          <p:spTgt spid="112"/>
                                        </p:tgtEl>
                                      </p:cBhvr>
                                    </p:animEffect>
                                  </p:childTnLst>
                                </p:cTn>
                              </p:par>
                              <p:par>
                                <p:cTn id="64" presetID="22" presetClass="entr" presetSubtype="1" fill="hold" nodeType="withEffect">
                                  <p:stCondLst>
                                    <p:cond delay="0"/>
                                  </p:stCondLst>
                                  <p:childTnLst>
                                    <p:set>
                                      <p:cBhvr>
                                        <p:cTn id="65" dur="1" fill="hold">
                                          <p:stCondLst>
                                            <p:cond delay="0"/>
                                          </p:stCondLst>
                                        </p:cTn>
                                        <p:tgtEl>
                                          <p:spTgt spid="92"/>
                                        </p:tgtEl>
                                        <p:attrNameLst>
                                          <p:attrName>style.visibility</p:attrName>
                                        </p:attrNameLst>
                                      </p:cBhvr>
                                      <p:to>
                                        <p:strVal val="visible"/>
                                      </p:to>
                                    </p:set>
                                    <p:animEffect transition="in" filter="wipe(up)">
                                      <p:cBhvr>
                                        <p:cTn id="66" dur="500"/>
                                        <p:tgtEl>
                                          <p:spTgt spid="92"/>
                                        </p:tgtEl>
                                      </p:cBhvr>
                                    </p:animEffect>
                                  </p:childTnLst>
                                </p:cTn>
                              </p:par>
                              <p:par>
                                <p:cTn id="67" presetID="22" presetClass="entr" presetSubtype="1" fill="hold" nodeType="withEffect">
                                  <p:stCondLst>
                                    <p:cond delay="0"/>
                                  </p:stCondLst>
                                  <p:childTnLst>
                                    <p:set>
                                      <p:cBhvr>
                                        <p:cTn id="68" dur="1" fill="hold">
                                          <p:stCondLst>
                                            <p:cond delay="0"/>
                                          </p:stCondLst>
                                        </p:cTn>
                                        <p:tgtEl>
                                          <p:spTgt spid="93"/>
                                        </p:tgtEl>
                                        <p:attrNameLst>
                                          <p:attrName>style.visibility</p:attrName>
                                        </p:attrNameLst>
                                      </p:cBhvr>
                                      <p:to>
                                        <p:strVal val="visible"/>
                                      </p:to>
                                    </p:set>
                                    <p:animEffect transition="in" filter="wipe(up)">
                                      <p:cBhvr>
                                        <p:cTn id="69" dur="500"/>
                                        <p:tgtEl>
                                          <p:spTgt spid="93"/>
                                        </p:tgtEl>
                                      </p:cBhvr>
                                    </p:animEffect>
                                  </p:childTnLst>
                                </p:cTn>
                              </p:par>
                              <p:par>
                                <p:cTn id="70" presetID="22" presetClass="entr" presetSubtype="1" fill="hold" nodeType="withEffect">
                                  <p:stCondLst>
                                    <p:cond delay="0"/>
                                  </p:stCondLst>
                                  <p:childTnLst>
                                    <p:set>
                                      <p:cBhvr>
                                        <p:cTn id="71" dur="1" fill="hold">
                                          <p:stCondLst>
                                            <p:cond delay="0"/>
                                          </p:stCondLst>
                                        </p:cTn>
                                        <p:tgtEl>
                                          <p:spTgt spid="132"/>
                                        </p:tgtEl>
                                        <p:attrNameLst>
                                          <p:attrName>style.visibility</p:attrName>
                                        </p:attrNameLst>
                                      </p:cBhvr>
                                      <p:to>
                                        <p:strVal val="visible"/>
                                      </p:to>
                                    </p:set>
                                    <p:animEffect transition="in" filter="wipe(up)">
                                      <p:cBhvr>
                                        <p:cTn id="72" dur="500"/>
                                        <p:tgtEl>
                                          <p:spTgt spid="13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2"/>
                                        </p:tgtEl>
                                        <p:attrNameLst>
                                          <p:attrName>style.visibility</p:attrName>
                                        </p:attrNameLst>
                                      </p:cBhvr>
                                      <p:to>
                                        <p:strVal val="visible"/>
                                      </p:to>
                                    </p:set>
                                    <p:animEffect transition="in" filter="fade">
                                      <p:cBhvr>
                                        <p:cTn id="77" dur="500"/>
                                        <p:tgtEl>
                                          <p:spTgt spid="82"/>
                                        </p:tgtEl>
                                      </p:cBhvr>
                                    </p:animEffect>
                                  </p:childTnLst>
                                </p:cTn>
                              </p:par>
                              <p:par>
                                <p:cTn id="78" presetID="1" presetClass="emph" presetSubtype="2" fill="hold" nodeType="withEffect">
                                  <p:stCondLst>
                                    <p:cond delay="0"/>
                                  </p:stCondLst>
                                  <p:childTnLst>
                                    <p:animClr clrSpc="rgb" dir="cw">
                                      <p:cBhvr>
                                        <p:cTn id="79" dur="1000" fill="hold"/>
                                        <p:tgtEl>
                                          <p:spTgt spid="68"/>
                                        </p:tgtEl>
                                        <p:attrNameLst>
                                          <p:attrName>fillcolor</p:attrName>
                                        </p:attrNameLst>
                                      </p:cBhvr>
                                      <p:to>
                                        <a:srgbClr val="D8D8D8"/>
                                      </p:to>
                                    </p:animClr>
                                    <p:set>
                                      <p:cBhvr>
                                        <p:cTn id="80" dur="1000" fill="hold"/>
                                        <p:tgtEl>
                                          <p:spTgt spid="68"/>
                                        </p:tgtEl>
                                        <p:attrNameLst>
                                          <p:attrName>fill.type</p:attrName>
                                        </p:attrNameLst>
                                      </p:cBhvr>
                                      <p:to>
                                        <p:strVal val="solid"/>
                                      </p:to>
                                    </p:set>
                                    <p:set>
                                      <p:cBhvr>
                                        <p:cTn id="81" dur="1000" fill="hold"/>
                                        <p:tgtEl>
                                          <p:spTgt spid="68"/>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52"/>
                                        </p:tgtEl>
                                        <p:attrNameLst>
                                          <p:attrName>fillcolor</p:attrName>
                                        </p:attrNameLst>
                                      </p:cBhvr>
                                      <p:to>
                                        <a:srgbClr val="D8D8D8"/>
                                      </p:to>
                                    </p:animClr>
                                    <p:set>
                                      <p:cBhvr>
                                        <p:cTn id="84" dur="1000" fill="hold"/>
                                        <p:tgtEl>
                                          <p:spTgt spid="152"/>
                                        </p:tgtEl>
                                        <p:attrNameLst>
                                          <p:attrName>fill.type</p:attrName>
                                        </p:attrNameLst>
                                      </p:cBhvr>
                                      <p:to>
                                        <p:strVal val="solid"/>
                                      </p:to>
                                    </p:set>
                                    <p:set>
                                      <p:cBhvr>
                                        <p:cTn id="85" dur="1000" fill="hold"/>
                                        <p:tgtEl>
                                          <p:spTgt spid="15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162"/>
                                        </p:tgtEl>
                                        <p:attrNameLst>
                                          <p:attrName>fillcolor</p:attrName>
                                        </p:attrNameLst>
                                      </p:cBhvr>
                                      <p:to>
                                        <a:srgbClr val="D8D8D8"/>
                                      </p:to>
                                    </p:animClr>
                                    <p:set>
                                      <p:cBhvr>
                                        <p:cTn id="88" dur="1000" fill="hold"/>
                                        <p:tgtEl>
                                          <p:spTgt spid="162"/>
                                        </p:tgtEl>
                                        <p:attrNameLst>
                                          <p:attrName>fill.type</p:attrName>
                                        </p:attrNameLst>
                                      </p:cBhvr>
                                      <p:to>
                                        <p:strVal val="solid"/>
                                      </p:to>
                                    </p:set>
                                    <p:set>
                                      <p:cBhvr>
                                        <p:cTn id="89" dur="1000" fill="hold"/>
                                        <p:tgtEl>
                                          <p:spTgt spid="162"/>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39"/>
                                        </p:tgtEl>
                                        <p:attrNameLst>
                                          <p:attrName>style.visibility</p:attrName>
                                        </p:attrNameLst>
                                      </p:cBhvr>
                                      <p:to>
                                        <p:strVal val="visible"/>
                                      </p:to>
                                    </p:set>
                                    <p:animEffect transition="in" filter="wipe(up)">
                                      <p:cBhvr>
                                        <p:cTn id="94" dur="500"/>
                                        <p:tgtEl>
                                          <p:spTgt spid="139"/>
                                        </p:tgtEl>
                                      </p:cBhvr>
                                    </p:animEffect>
                                  </p:childTnLst>
                                </p:cTn>
                              </p:par>
                              <p:par>
                                <p:cTn id="95" presetID="22" presetClass="entr" presetSubtype="1" fill="hold" nodeType="withEffect">
                                  <p:stCondLst>
                                    <p:cond delay="0"/>
                                  </p:stCondLst>
                                  <p:childTnLst>
                                    <p:set>
                                      <p:cBhvr>
                                        <p:cTn id="96" dur="1" fill="hold">
                                          <p:stCondLst>
                                            <p:cond delay="0"/>
                                          </p:stCondLst>
                                        </p:cTn>
                                        <p:tgtEl>
                                          <p:spTgt spid="140"/>
                                        </p:tgtEl>
                                        <p:attrNameLst>
                                          <p:attrName>style.visibility</p:attrName>
                                        </p:attrNameLst>
                                      </p:cBhvr>
                                      <p:to>
                                        <p:strVal val="visible"/>
                                      </p:to>
                                    </p:set>
                                    <p:animEffect transition="in" filter="wipe(up)">
                                      <p:cBhvr>
                                        <p:cTn id="97" dur="500"/>
                                        <p:tgtEl>
                                          <p:spTgt spid="140"/>
                                        </p:tgtEl>
                                      </p:cBhvr>
                                    </p:animEffect>
                                  </p:childTnLst>
                                </p:cTn>
                              </p:par>
                              <p:par>
                                <p:cTn id="98" presetID="22" presetClass="entr" presetSubtype="1" fill="hold" nodeType="withEffect">
                                  <p:stCondLst>
                                    <p:cond delay="0"/>
                                  </p:stCondLst>
                                  <p:childTnLst>
                                    <p:set>
                                      <p:cBhvr>
                                        <p:cTn id="99" dur="1" fill="hold">
                                          <p:stCondLst>
                                            <p:cond delay="0"/>
                                          </p:stCondLst>
                                        </p:cTn>
                                        <p:tgtEl>
                                          <p:spTgt spid="138"/>
                                        </p:tgtEl>
                                        <p:attrNameLst>
                                          <p:attrName>style.visibility</p:attrName>
                                        </p:attrNameLst>
                                      </p:cBhvr>
                                      <p:to>
                                        <p:strVal val="visible"/>
                                      </p:to>
                                    </p:set>
                                    <p:animEffect transition="in" filter="wipe(up)">
                                      <p:cBhvr>
                                        <p:cTn id="100" dur="500"/>
                                        <p:tgtEl>
                                          <p:spTgt spid="138"/>
                                        </p:tgtEl>
                                      </p:cBhvr>
                                    </p:animEffect>
                                  </p:childTnLst>
                                </p:cTn>
                              </p:par>
                              <p:par>
                                <p:cTn id="101" presetID="22" presetClass="entr" presetSubtype="1" fill="hold" nodeType="withEffect">
                                  <p:stCondLst>
                                    <p:cond delay="0"/>
                                  </p:stCondLst>
                                  <p:childTnLst>
                                    <p:set>
                                      <p:cBhvr>
                                        <p:cTn id="102" dur="1" fill="hold">
                                          <p:stCondLst>
                                            <p:cond delay="0"/>
                                          </p:stCondLst>
                                        </p:cTn>
                                        <p:tgtEl>
                                          <p:spTgt spid="136"/>
                                        </p:tgtEl>
                                        <p:attrNameLst>
                                          <p:attrName>style.visibility</p:attrName>
                                        </p:attrNameLst>
                                      </p:cBhvr>
                                      <p:to>
                                        <p:strVal val="visible"/>
                                      </p:to>
                                    </p:set>
                                    <p:animEffect transition="in" filter="wipe(up)">
                                      <p:cBhvr>
                                        <p:cTn id="103"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21643" y="-62348"/>
            <a:ext cx="6789516" cy="805753"/>
          </a:xfrm>
        </p:spPr>
        <p:txBody>
          <a:bodyPr/>
          <a:lstStyle/>
          <a:p>
            <a:r>
              <a:rPr lang="fr-FR" dirty="0" smtClean="0"/>
              <a:t>Histoire de la cryptographie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729519869"/>
              </p:ext>
            </p:extLst>
          </p:nvPr>
        </p:nvGraphicFramePr>
        <p:xfrm>
          <a:off x="0" y="2748985"/>
          <a:ext cx="12026096" cy="1776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 4"/>
          <p:cNvPicPr>
            <a:picLocks noChangeAspect="1"/>
          </p:cNvPicPr>
          <p:nvPr/>
        </p:nvPicPr>
        <p:blipFill rotWithShape="1">
          <a:blip r:embed="rId8">
            <a:extLst>
              <a:ext uri="{28A0092B-C50C-407E-A947-70E740481C1C}">
                <a14:useLocalDpi xmlns:a14="http://schemas.microsoft.com/office/drawing/2010/main" val="0"/>
              </a:ext>
            </a:extLst>
          </a:blip>
          <a:srcRect l="4288" t="4394" r="2428" b="3324"/>
          <a:stretch/>
        </p:blipFill>
        <p:spPr>
          <a:xfrm>
            <a:off x="0" y="4580945"/>
            <a:ext cx="2646488" cy="1467360"/>
          </a:xfrm>
          <a:prstGeom prst="rect">
            <a:avLst/>
          </a:prstGeom>
        </p:spPr>
      </p:pic>
      <p:pic>
        <p:nvPicPr>
          <p:cNvPr id="6" name="Image 5"/>
          <p:cNvPicPr>
            <a:picLocks noChangeAspect="1"/>
          </p:cNvPicPr>
          <p:nvPr/>
        </p:nvPicPr>
        <p:blipFill rotWithShape="1">
          <a:blip r:embed="rId9">
            <a:extLst>
              <a:ext uri="{28A0092B-C50C-407E-A947-70E740481C1C}">
                <a14:useLocalDpi xmlns:a14="http://schemas.microsoft.com/office/drawing/2010/main" val="0"/>
              </a:ext>
            </a:extLst>
          </a:blip>
          <a:srcRect t="14178"/>
          <a:stretch/>
        </p:blipFill>
        <p:spPr>
          <a:xfrm>
            <a:off x="1451288" y="798649"/>
            <a:ext cx="2359111" cy="2406933"/>
          </a:xfrm>
          <a:prstGeom prst="rect">
            <a:avLst/>
          </a:prstGeom>
        </p:spPr>
      </p:pic>
      <p:pic>
        <p:nvPicPr>
          <p:cNvPr id="8" name="Imag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61687" y="972496"/>
            <a:ext cx="2387218" cy="2387218"/>
          </a:xfrm>
          <a:prstGeom prst="rect">
            <a:avLst/>
          </a:prstGeom>
        </p:spPr>
      </p:pic>
      <p:pic>
        <p:nvPicPr>
          <p:cNvPr id="9" name="Imag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00745" y="4051669"/>
            <a:ext cx="1970293" cy="2433312"/>
          </a:xfrm>
          <a:prstGeom prst="rect">
            <a:avLst/>
          </a:prstGeom>
        </p:spPr>
      </p:pic>
      <p:pic>
        <p:nvPicPr>
          <p:cNvPr id="10" name="Imag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65106" y="3956091"/>
            <a:ext cx="1958510" cy="2568163"/>
          </a:xfrm>
          <a:prstGeom prst="rect">
            <a:avLst/>
          </a:prstGeom>
        </p:spPr>
      </p:pic>
      <p:pic>
        <p:nvPicPr>
          <p:cNvPr id="11" name="Imag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13125" y="499490"/>
            <a:ext cx="1486629" cy="2722502"/>
          </a:xfrm>
          <a:prstGeom prst="rect">
            <a:avLst/>
          </a:prstGeom>
        </p:spPr>
      </p:pic>
      <p:sp>
        <p:nvSpPr>
          <p:cNvPr id="3" name="Rectangle à coins arrondis 2"/>
          <p:cNvSpPr/>
          <p:nvPr/>
        </p:nvSpPr>
        <p:spPr>
          <a:xfrm>
            <a:off x="-1" y="499490"/>
            <a:ext cx="7874403" cy="6358510"/>
          </a:xfrm>
          <a:prstGeom prst="roundRect">
            <a:avLst/>
          </a:prstGeom>
          <a:solidFill>
            <a:schemeClr val="bg1">
              <a:lumMod val="85000"/>
              <a:alpha val="10196"/>
            </a:schemeClr>
          </a:solidFill>
        </p:spPr>
        <p:style>
          <a:lnRef idx="1">
            <a:schemeClr val="accent3"/>
          </a:lnRef>
          <a:fillRef idx="2">
            <a:schemeClr val="accent3"/>
          </a:fillRef>
          <a:effectRef idx="1">
            <a:schemeClr val="accent3"/>
          </a:effectRef>
          <a:fontRef idx="minor">
            <a:schemeClr val="dk1"/>
          </a:fontRef>
        </p:style>
        <p:txBody>
          <a:bodyPr vert="vert270" lIns="0" rtlCol="0" anchor="t" anchorCtr="1"/>
          <a:lstStyle/>
          <a:p>
            <a:pPr algn="ctr"/>
            <a:r>
              <a:rPr lang="fr-FR" sz="5400" dirty="0" smtClean="0">
                <a:solidFill>
                  <a:srgbClr val="FF0000"/>
                </a:solidFill>
              </a:rPr>
              <a:t>L'âge artisanal</a:t>
            </a:r>
            <a:endParaRPr lang="fr-FR" sz="5400" dirty="0">
              <a:solidFill>
                <a:srgbClr val="FF0000"/>
              </a:solidFill>
            </a:endParaRPr>
          </a:p>
        </p:txBody>
      </p:sp>
      <p:sp>
        <p:nvSpPr>
          <p:cNvPr id="12" name="Rectangle à coins arrondis 11"/>
          <p:cNvSpPr/>
          <p:nvPr/>
        </p:nvSpPr>
        <p:spPr>
          <a:xfrm>
            <a:off x="7908175" y="499490"/>
            <a:ext cx="2161800" cy="6358510"/>
          </a:xfrm>
          <a:prstGeom prst="roundRect">
            <a:avLst/>
          </a:prstGeom>
          <a:solidFill>
            <a:schemeClr val="accent1">
              <a:lumMod val="40000"/>
              <a:lumOff val="60000"/>
              <a:alpha val="10196"/>
            </a:schemeClr>
          </a:solidFill>
          <a:ln>
            <a:solidFill>
              <a:schemeClr val="accent1">
                <a:lumMod val="75000"/>
              </a:schemeClr>
            </a:solidFill>
          </a:ln>
        </p:spPr>
        <p:style>
          <a:lnRef idx="1">
            <a:schemeClr val="accent3"/>
          </a:lnRef>
          <a:fillRef idx="2">
            <a:schemeClr val="accent3"/>
          </a:fillRef>
          <a:effectRef idx="1">
            <a:schemeClr val="accent3"/>
          </a:effectRef>
          <a:fontRef idx="minor">
            <a:schemeClr val="dk1"/>
          </a:fontRef>
        </p:style>
        <p:txBody>
          <a:bodyPr vert="vert270" lIns="0" rtlCol="0" anchor="t" anchorCtr="1"/>
          <a:lstStyle/>
          <a:p>
            <a:pPr algn="ctr"/>
            <a:r>
              <a:rPr lang="fr-FR" sz="5400" dirty="0" smtClean="0">
                <a:solidFill>
                  <a:srgbClr val="FF0000"/>
                </a:solidFill>
              </a:rPr>
              <a:t>L'âge technique</a:t>
            </a:r>
            <a:endParaRPr lang="fr-FR" sz="5400" dirty="0">
              <a:solidFill>
                <a:srgbClr val="FF0000"/>
              </a:solidFill>
            </a:endParaRPr>
          </a:p>
        </p:txBody>
      </p:sp>
      <p:sp>
        <p:nvSpPr>
          <p:cNvPr id="13" name="Rectangle à coins arrondis 12"/>
          <p:cNvSpPr/>
          <p:nvPr/>
        </p:nvSpPr>
        <p:spPr>
          <a:xfrm>
            <a:off x="10162545" y="499490"/>
            <a:ext cx="1976300" cy="6358510"/>
          </a:xfrm>
          <a:prstGeom prst="roundRect">
            <a:avLst/>
          </a:prstGeom>
          <a:solidFill>
            <a:schemeClr val="accent1">
              <a:lumMod val="40000"/>
              <a:lumOff val="60000"/>
              <a:alpha val="10196"/>
            </a:schemeClr>
          </a:solidFill>
          <a:ln>
            <a:solidFill>
              <a:srgbClr val="00B050"/>
            </a:solidFill>
          </a:ln>
        </p:spPr>
        <p:style>
          <a:lnRef idx="1">
            <a:schemeClr val="accent3"/>
          </a:lnRef>
          <a:fillRef idx="2">
            <a:schemeClr val="accent3"/>
          </a:fillRef>
          <a:effectRef idx="1">
            <a:schemeClr val="accent3"/>
          </a:effectRef>
          <a:fontRef idx="minor">
            <a:schemeClr val="dk1"/>
          </a:fontRef>
        </p:style>
        <p:txBody>
          <a:bodyPr vert="vert270" lIns="0" rtlCol="0" anchor="t" anchorCtr="1"/>
          <a:lstStyle/>
          <a:p>
            <a:pPr algn="ctr"/>
            <a:r>
              <a:rPr lang="fr-FR" sz="5400" dirty="0" smtClean="0">
                <a:solidFill>
                  <a:srgbClr val="FF0000"/>
                </a:solidFill>
              </a:rPr>
              <a:t>L'âge paradoxal</a:t>
            </a:r>
            <a:endParaRPr lang="fr-FR" sz="5400" dirty="0">
              <a:solidFill>
                <a:srgbClr val="FF0000"/>
              </a:solidFill>
            </a:endParaRPr>
          </a:p>
        </p:txBody>
      </p:sp>
      <p:sp>
        <p:nvSpPr>
          <p:cNvPr id="7" name="Espace réservé du numéro de diapositive 6"/>
          <p:cNvSpPr>
            <a:spLocks noGrp="1"/>
          </p:cNvSpPr>
          <p:nvPr>
            <p:ph type="sldNum" sz="quarter" idx="12"/>
          </p:nvPr>
        </p:nvSpPr>
        <p:spPr/>
        <p:txBody>
          <a:bodyPr/>
          <a:lstStyle/>
          <a:p>
            <a:fld id="{6951A42B-171D-4B94-AECE-9A114FAB7514}" type="slidenum">
              <a:rPr lang="fr-FR" smtClean="0"/>
              <a:t>9</a:t>
            </a:fld>
            <a:endParaRPr lang="fr-FR"/>
          </a:p>
        </p:txBody>
      </p:sp>
    </p:spTree>
    <p:extLst>
      <p:ext uri="{BB962C8B-B14F-4D97-AF65-F5344CB8AC3E}">
        <p14:creationId xmlns:p14="http://schemas.microsoft.com/office/powerpoint/2010/main" val="59647244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7096" y="-24727"/>
            <a:ext cx="10515600" cy="805753"/>
          </a:xfrm>
        </p:spPr>
        <p:txBody>
          <a:bodyPr>
            <a:normAutofit/>
          </a:bodyPr>
          <a:lstStyle/>
          <a:p>
            <a:r>
              <a:rPr lang="fr-FR" dirty="0" smtClean="0"/>
              <a:t>Certificat et « </a:t>
            </a:r>
            <a:r>
              <a:rPr lang="fr-FR" dirty="0" err="1" smtClean="0"/>
              <a:t>chain</a:t>
            </a:r>
            <a:r>
              <a:rPr lang="fr-FR" dirty="0" smtClean="0"/>
              <a:t> of trust »</a:t>
            </a:r>
            <a:endParaRPr lang="fr-FR" dirty="0"/>
          </a:p>
        </p:txBody>
      </p:sp>
      <p:pic>
        <p:nvPicPr>
          <p:cNvPr id="178" name="Image 1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0871" y="2788178"/>
            <a:ext cx="2315132" cy="3059454"/>
          </a:xfrm>
          <a:prstGeom prst="rect">
            <a:avLst/>
          </a:prstGeom>
        </p:spPr>
      </p:pic>
      <p:pic>
        <p:nvPicPr>
          <p:cNvPr id="179" name="Image 1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830" y="1250804"/>
            <a:ext cx="2330609" cy="3067101"/>
          </a:xfrm>
          <a:prstGeom prst="rect">
            <a:avLst/>
          </a:prstGeom>
        </p:spPr>
      </p:pic>
      <p:pic>
        <p:nvPicPr>
          <p:cNvPr id="180" name="Image 17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046" y="943926"/>
            <a:ext cx="6157732" cy="3373979"/>
          </a:xfrm>
          <a:prstGeom prst="rect">
            <a:avLst/>
          </a:prstGeom>
        </p:spPr>
      </p:pic>
      <p:sp>
        <p:nvSpPr>
          <p:cNvPr id="181" name="Ellipse 180"/>
          <p:cNvSpPr/>
          <p:nvPr/>
        </p:nvSpPr>
        <p:spPr>
          <a:xfrm>
            <a:off x="0" y="728675"/>
            <a:ext cx="561637" cy="561637"/>
          </a:xfrm>
          <a:prstGeom prst="ellipse">
            <a:avLst/>
          </a:prstGeom>
          <a:solidFill>
            <a:srgbClr val="00B05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Ellipse 181"/>
          <p:cNvSpPr/>
          <p:nvPr/>
        </p:nvSpPr>
        <p:spPr>
          <a:xfrm>
            <a:off x="0" y="1851948"/>
            <a:ext cx="1597109" cy="296819"/>
          </a:xfrm>
          <a:prstGeom prst="ellipse">
            <a:avLst/>
          </a:prstGeom>
          <a:solidFill>
            <a:srgbClr val="00B05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5" name="Rectangle à coins arrondis 184"/>
          <p:cNvSpPr/>
          <p:nvPr/>
        </p:nvSpPr>
        <p:spPr>
          <a:xfrm>
            <a:off x="6941128" y="1676400"/>
            <a:ext cx="2065712" cy="1905000"/>
          </a:xfrm>
          <a:prstGeom prst="roundRect">
            <a:avLst/>
          </a:prstGeom>
          <a:solidFill>
            <a:srgbClr val="00B05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6" name="Rectangle à coins arrondis 185"/>
          <p:cNvSpPr/>
          <p:nvPr/>
        </p:nvSpPr>
        <p:spPr>
          <a:xfrm>
            <a:off x="9602572" y="3113132"/>
            <a:ext cx="2031730" cy="803548"/>
          </a:xfrm>
          <a:prstGeom prst="roundRect">
            <a:avLst/>
          </a:prstGeom>
          <a:solidFill>
            <a:srgbClr val="00B05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p:cNvSpPr>
            <a:spLocks noGrp="1"/>
          </p:cNvSpPr>
          <p:nvPr>
            <p:ph type="sldNum" sz="quarter" idx="12"/>
          </p:nvPr>
        </p:nvSpPr>
        <p:spPr/>
        <p:txBody>
          <a:bodyPr/>
          <a:lstStyle/>
          <a:p>
            <a:fld id="{6951A42B-171D-4B94-AECE-9A114FAB7514}" type="slidenum">
              <a:rPr lang="fr-FR" smtClean="0"/>
              <a:t>90</a:t>
            </a:fld>
            <a:endParaRPr lang="fr-FR"/>
          </a:p>
        </p:txBody>
      </p:sp>
    </p:spTree>
    <p:extLst>
      <p:ext uri="{BB962C8B-B14F-4D97-AF65-F5344CB8AC3E}">
        <p14:creationId xmlns:p14="http://schemas.microsoft.com/office/powerpoint/2010/main" val="169600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2"/>
                                        </p:tgtEl>
                                        <p:attrNameLst>
                                          <p:attrName>style.visibility</p:attrName>
                                        </p:attrNameLst>
                                      </p:cBhvr>
                                      <p:to>
                                        <p:strVal val="visible"/>
                                      </p:to>
                                    </p:set>
                                    <p:animEffect transition="in" filter="fade">
                                      <p:cBhvr>
                                        <p:cTn id="10" dur="500"/>
                                        <p:tgtEl>
                                          <p:spTgt spid="1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9"/>
                                        </p:tgtEl>
                                        <p:attrNameLst>
                                          <p:attrName>style.visibility</p:attrName>
                                        </p:attrNameLst>
                                      </p:cBhvr>
                                      <p:to>
                                        <p:strVal val="visible"/>
                                      </p:to>
                                    </p:set>
                                    <p:animEffect transition="in" filter="fade">
                                      <p:cBhvr>
                                        <p:cTn id="15" dur="500"/>
                                        <p:tgtEl>
                                          <p:spTgt spid="17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5"/>
                                        </p:tgtEl>
                                        <p:attrNameLst>
                                          <p:attrName>style.visibility</p:attrName>
                                        </p:attrNameLst>
                                      </p:cBhvr>
                                      <p:to>
                                        <p:strVal val="visible"/>
                                      </p:to>
                                    </p:set>
                                    <p:animEffect transition="in" filter="fade">
                                      <p:cBhvr>
                                        <p:cTn id="20" dur="500"/>
                                        <p:tgtEl>
                                          <p:spTgt spid="18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8"/>
                                        </p:tgtEl>
                                        <p:attrNameLst>
                                          <p:attrName>style.visibility</p:attrName>
                                        </p:attrNameLst>
                                      </p:cBhvr>
                                      <p:to>
                                        <p:strVal val="visible"/>
                                      </p:to>
                                    </p:set>
                                    <p:animEffect transition="in" filter="fade">
                                      <p:cBhvr>
                                        <p:cTn id="25" dur="500"/>
                                        <p:tgtEl>
                                          <p:spTgt spid="17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6"/>
                                        </p:tgtEl>
                                        <p:attrNameLst>
                                          <p:attrName>style.visibility</p:attrName>
                                        </p:attrNameLst>
                                      </p:cBhvr>
                                      <p:to>
                                        <p:strVal val="visible"/>
                                      </p:to>
                                    </p:set>
                                    <p:animEffect transition="in" filter="fade">
                                      <p:cBhvr>
                                        <p:cTn id="30"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85" grpId="0" animBg="1"/>
      <p:bldP spid="18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7097" y="-24727"/>
            <a:ext cx="10515600" cy="805753"/>
          </a:xfrm>
        </p:spPr>
        <p:txBody>
          <a:bodyPr>
            <a:normAutofit/>
          </a:bodyPr>
          <a:lstStyle/>
          <a:p>
            <a:r>
              <a:rPr lang="fr-FR" dirty="0" smtClean="0"/>
              <a:t>Certificat et « </a:t>
            </a:r>
            <a:r>
              <a:rPr lang="fr-FR" dirty="0" err="1" smtClean="0"/>
              <a:t>chain</a:t>
            </a:r>
            <a:r>
              <a:rPr lang="fr-FR" dirty="0" smtClean="0"/>
              <a:t> of trust »</a:t>
            </a:r>
            <a:endParaRPr lang="fr-FR" dirty="0"/>
          </a:p>
        </p:txBody>
      </p:sp>
      <p:grpSp>
        <p:nvGrpSpPr>
          <p:cNvPr id="15" name="Groupe 14"/>
          <p:cNvGrpSpPr/>
          <p:nvPr/>
        </p:nvGrpSpPr>
        <p:grpSpPr>
          <a:xfrm>
            <a:off x="6121325" y="2539186"/>
            <a:ext cx="2494105" cy="1594170"/>
            <a:chOff x="121920" y="3287252"/>
            <a:chExt cx="3159760" cy="2019640"/>
          </a:xfrm>
        </p:grpSpPr>
        <p:grpSp>
          <p:nvGrpSpPr>
            <p:cNvPr id="14" name="Groupe 13"/>
            <p:cNvGrpSpPr/>
            <p:nvPr/>
          </p:nvGrpSpPr>
          <p:grpSpPr>
            <a:xfrm>
              <a:off x="121920" y="3287252"/>
              <a:ext cx="3159760" cy="2019640"/>
              <a:chOff x="3624147" y="3749440"/>
              <a:chExt cx="3159760" cy="2019640"/>
            </a:xfrm>
          </p:grpSpPr>
          <p:grpSp>
            <p:nvGrpSpPr>
              <p:cNvPr id="4" name="Groupe 3"/>
              <p:cNvGrpSpPr/>
              <p:nvPr/>
            </p:nvGrpSpPr>
            <p:grpSpPr>
              <a:xfrm>
                <a:off x="3624147" y="3749440"/>
                <a:ext cx="3159760" cy="1514955"/>
                <a:chOff x="4030547" y="1615840"/>
                <a:chExt cx="3159760" cy="1514955"/>
              </a:xfrm>
            </p:grpSpPr>
            <p:sp>
              <p:nvSpPr>
                <p:cNvPr id="3" name="Rectangle 2"/>
                <p:cNvSpPr/>
                <p:nvPr/>
              </p:nvSpPr>
              <p:spPr>
                <a:xfrm>
                  <a:off x="4030547" y="1615840"/>
                  <a:ext cx="3159760" cy="503601"/>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Nom CA intermédiaire </a:t>
                  </a:r>
                  <a:r>
                    <a:rPr lang="fr-FR" sz="1400" dirty="0" smtClean="0"/>
                    <a:t>1</a:t>
                  </a:r>
                  <a:endParaRPr lang="fr-FR" sz="1400" dirty="0"/>
                </a:p>
              </p:txBody>
            </p:sp>
            <p:sp>
              <p:nvSpPr>
                <p:cNvPr id="12" name="Rectangle 11"/>
                <p:cNvSpPr/>
                <p:nvPr/>
              </p:nvSpPr>
              <p:spPr>
                <a:xfrm>
                  <a:off x="4030547" y="2123840"/>
                  <a:ext cx="3159760" cy="5036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sz="1400"/>
                </a:p>
              </p:txBody>
            </p:sp>
            <p:sp>
              <p:nvSpPr>
                <p:cNvPr id="13" name="Rectangle 12"/>
                <p:cNvSpPr/>
                <p:nvPr/>
              </p:nvSpPr>
              <p:spPr>
                <a:xfrm>
                  <a:off x="4030547" y="2627194"/>
                  <a:ext cx="3159760" cy="503601"/>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Nom émetteur </a:t>
                  </a:r>
                  <a:r>
                    <a:rPr lang="fr-FR" sz="1400" dirty="0"/>
                    <a:t>CA racine (</a:t>
                  </a:r>
                  <a:r>
                    <a:rPr lang="fr-FR" sz="1400" dirty="0" err="1"/>
                    <a:t>Root</a:t>
                  </a:r>
                  <a:r>
                    <a:rPr lang="fr-FR" sz="1400" dirty="0" smtClean="0"/>
                    <a:t>)</a:t>
                  </a:r>
                  <a:endParaRPr lang="fr-FR" sz="1400" dirty="0"/>
                </a:p>
              </p:txBody>
            </p:sp>
          </p:grpSp>
          <p:sp>
            <p:nvSpPr>
              <p:cNvPr id="17" name="Rectangle 16"/>
              <p:cNvSpPr/>
              <p:nvPr/>
            </p:nvSpPr>
            <p:spPr>
              <a:xfrm>
                <a:off x="3624147" y="5265479"/>
                <a:ext cx="3159760" cy="5036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defRPr/>
                </a:pPr>
                <a:r>
                  <a:rPr lang="fr-FR" sz="1400" dirty="0"/>
                  <a:t>CA </a:t>
                </a:r>
                <a:r>
                  <a:rPr lang="fr-FR" sz="1400" dirty="0" err="1"/>
                  <a:t>Root</a:t>
                </a:r>
                <a:r>
                  <a:rPr lang="fr-FR" sz="1400" dirty="0"/>
                  <a:t> Signature</a:t>
                </a:r>
              </a:p>
            </p:txBody>
          </p:sp>
        </p:grpSp>
        <p:sp>
          <p:nvSpPr>
            <p:cNvPr id="16" name="Rectangle à coins arrondis 15"/>
            <p:cNvSpPr/>
            <p:nvPr/>
          </p:nvSpPr>
          <p:spPr>
            <a:xfrm>
              <a:off x="121920" y="3843694"/>
              <a:ext cx="3159760" cy="4165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CA </a:t>
              </a:r>
              <a:r>
                <a:rPr lang="fr-FR" sz="1400" dirty="0" smtClean="0">
                  <a:solidFill>
                    <a:schemeClr val="tx1"/>
                  </a:solidFill>
                </a:rPr>
                <a:t>intermédiaire 1 clé publique</a:t>
              </a:r>
              <a:endParaRPr lang="fr-FR" sz="1400" dirty="0">
                <a:solidFill>
                  <a:schemeClr val="tx1"/>
                </a:solidFill>
              </a:endParaRPr>
            </a:p>
          </p:txBody>
        </p:sp>
      </p:grpSp>
      <p:grpSp>
        <p:nvGrpSpPr>
          <p:cNvPr id="20" name="Groupe 19"/>
          <p:cNvGrpSpPr/>
          <p:nvPr/>
        </p:nvGrpSpPr>
        <p:grpSpPr>
          <a:xfrm>
            <a:off x="2819418" y="1380401"/>
            <a:ext cx="2494105" cy="1197930"/>
            <a:chOff x="121920" y="3287252"/>
            <a:chExt cx="3159760" cy="1517648"/>
          </a:xfrm>
        </p:grpSpPr>
        <p:grpSp>
          <p:nvGrpSpPr>
            <p:cNvPr id="21" name="Groupe 20"/>
            <p:cNvGrpSpPr/>
            <p:nvPr/>
          </p:nvGrpSpPr>
          <p:grpSpPr>
            <a:xfrm>
              <a:off x="121920" y="3287252"/>
              <a:ext cx="3159760" cy="1517648"/>
              <a:chOff x="3624147" y="3749440"/>
              <a:chExt cx="3159760" cy="1517648"/>
            </a:xfrm>
          </p:grpSpPr>
          <p:grpSp>
            <p:nvGrpSpPr>
              <p:cNvPr id="23" name="Groupe 22"/>
              <p:cNvGrpSpPr/>
              <p:nvPr/>
            </p:nvGrpSpPr>
            <p:grpSpPr>
              <a:xfrm>
                <a:off x="3624147" y="3749440"/>
                <a:ext cx="3159760" cy="1011601"/>
                <a:chOff x="4030547" y="1615840"/>
                <a:chExt cx="3159760" cy="1011601"/>
              </a:xfrm>
            </p:grpSpPr>
            <p:sp>
              <p:nvSpPr>
                <p:cNvPr id="25" name="Rectangle 24"/>
                <p:cNvSpPr/>
                <p:nvPr/>
              </p:nvSpPr>
              <p:spPr>
                <a:xfrm>
                  <a:off x="4030547" y="1615840"/>
                  <a:ext cx="3159760" cy="503601"/>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Nom CA racine (</a:t>
                  </a:r>
                  <a:r>
                    <a:rPr lang="fr-FR" sz="1400" dirty="0" err="1"/>
                    <a:t>Root</a:t>
                  </a:r>
                  <a:r>
                    <a:rPr lang="fr-FR" sz="1400" dirty="0"/>
                    <a:t>)</a:t>
                  </a:r>
                </a:p>
              </p:txBody>
            </p:sp>
            <p:sp>
              <p:nvSpPr>
                <p:cNvPr id="26" name="Rectangle 25"/>
                <p:cNvSpPr/>
                <p:nvPr/>
              </p:nvSpPr>
              <p:spPr>
                <a:xfrm>
                  <a:off x="4030547" y="2123840"/>
                  <a:ext cx="3159760" cy="5036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sz="1400"/>
                </a:p>
              </p:txBody>
            </p:sp>
          </p:grpSp>
          <p:sp>
            <p:nvSpPr>
              <p:cNvPr id="24" name="Rectangle 23"/>
              <p:cNvSpPr/>
              <p:nvPr/>
            </p:nvSpPr>
            <p:spPr>
              <a:xfrm>
                <a:off x="3624147" y="4763487"/>
                <a:ext cx="3159760" cy="5036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CA </a:t>
                </a:r>
                <a:r>
                  <a:rPr lang="fr-FR" sz="1400" dirty="0" err="1"/>
                  <a:t>Root</a:t>
                </a:r>
                <a:r>
                  <a:rPr lang="fr-FR" sz="1400" dirty="0"/>
                  <a:t> Signature</a:t>
                </a:r>
              </a:p>
            </p:txBody>
          </p:sp>
        </p:grpSp>
        <p:sp>
          <p:nvSpPr>
            <p:cNvPr id="22" name="Rectangle à coins arrondis 21"/>
            <p:cNvSpPr/>
            <p:nvPr/>
          </p:nvSpPr>
          <p:spPr>
            <a:xfrm>
              <a:off x="121920" y="3843694"/>
              <a:ext cx="3159760" cy="4165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CA </a:t>
              </a:r>
              <a:r>
                <a:rPr lang="fr-FR" sz="1400" dirty="0" err="1">
                  <a:solidFill>
                    <a:schemeClr val="tx1"/>
                  </a:solidFill>
                </a:rPr>
                <a:t>Root</a:t>
              </a:r>
              <a:r>
                <a:rPr lang="fr-FR" sz="1400" dirty="0">
                  <a:solidFill>
                    <a:schemeClr val="tx1"/>
                  </a:solidFill>
                </a:rPr>
                <a:t> clé publique</a:t>
              </a:r>
            </a:p>
          </p:txBody>
        </p:sp>
      </p:grpSp>
      <p:grpSp>
        <p:nvGrpSpPr>
          <p:cNvPr id="28" name="Groupe 27"/>
          <p:cNvGrpSpPr/>
          <p:nvPr/>
        </p:nvGrpSpPr>
        <p:grpSpPr>
          <a:xfrm>
            <a:off x="9658133" y="4133356"/>
            <a:ext cx="2494105" cy="1594170"/>
            <a:chOff x="121920" y="3287252"/>
            <a:chExt cx="3159760" cy="2019640"/>
          </a:xfrm>
        </p:grpSpPr>
        <p:grpSp>
          <p:nvGrpSpPr>
            <p:cNvPr id="29" name="Groupe 28"/>
            <p:cNvGrpSpPr/>
            <p:nvPr/>
          </p:nvGrpSpPr>
          <p:grpSpPr>
            <a:xfrm>
              <a:off x="121920" y="3287252"/>
              <a:ext cx="3159760" cy="2019640"/>
              <a:chOff x="3624147" y="3749440"/>
              <a:chExt cx="3159760" cy="2019640"/>
            </a:xfrm>
          </p:grpSpPr>
          <p:grpSp>
            <p:nvGrpSpPr>
              <p:cNvPr id="31" name="Groupe 30"/>
              <p:cNvGrpSpPr/>
              <p:nvPr/>
            </p:nvGrpSpPr>
            <p:grpSpPr>
              <a:xfrm>
                <a:off x="3624147" y="3749440"/>
                <a:ext cx="3159760" cy="1514955"/>
                <a:chOff x="4030547" y="1615840"/>
                <a:chExt cx="3159760" cy="1514955"/>
              </a:xfrm>
            </p:grpSpPr>
            <p:sp>
              <p:nvSpPr>
                <p:cNvPr id="33" name="Rectangle 32"/>
                <p:cNvSpPr/>
                <p:nvPr/>
              </p:nvSpPr>
              <p:spPr>
                <a:xfrm>
                  <a:off x="4030547" y="1615840"/>
                  <a:ext cx="3159760" cy="50360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Nom détenteur</a:t>
                  </a:r>
                </a:p>
              </p:txBody>
            </p:sp>
            <p:sp>
              <p:nvSpPr>
                <p:cNvPr id="34" name="Rectangle 33"/>
                <p:cNvSpPr/>
                <p:nvPr/>
              </p:nvSpPr>
              <p:spPr>
                <a:xfrm>
                  <a:off x="4030547" y="2123840"/>
                  <a:ext cx="3159760" cy="5036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sz="1400"/>
                </a:p>
              </p:txBody>
            </p:sp>
            <p:sp>
              <p:nvSpPr>
                <p:cNvPr id="35" name="Rectangle 34"/>
                <p:cNvSpPr/>
                <p:nvPr/>
              </p:nvSpPr>
              <p:spPr>
                <a:xfrm>
                  <a:off x="4030547" y="2627194"/>
                  <a:ext cx="3159760" cy="503601"/>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Nom émetteur </a:t>
                  </a:r>
                  <a:r>
                    <a:rPr lang="fr-FR" sz="1400" dirty="0"/>
                    <a:t>CA intermédiaire 1</a:t>
                  </a:r>
                </a:p>
              </p:txBody>
            </p:sp>
          </p:grpSp>
          <p:sp>
            <p:nvSpPr>
              <p:cNvPr id="32" name="Rectangle 31"/>
              <p:cNvSpPr/>
              <p:nvPr/>
            </p:nvSpPr>
            <p:spPr>
              <a:xfrm>
                <a:off x="3624147" y="5265479"/>
                <a:ext cx="3159760" cy="5036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defRPr/>
                </a:pPr>
                <a:r>
                  <a:rPr lang="fr-FR" sz="1400" dirty="0"/>
                  <a:t>CA intermédiaire 1 Signature</a:t>
                </a:r>
              </a:p>
            </p:txBody>
          </p:sp>
        </p:grpSp>
        <p:sp>
          <p:nvSpPr>
            <p:cNvPr id="30" name="Rectangle à coins arrondis 29"/>
            <p:cNvSpPr/>
            <p:nvPr/>
          </p:nvSpPr>
          <p:spPr>
            <a:xfrm>
              <a:off x="121920" y="3843694"/>
              <a:ext cx="3159760" cy="4165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Détenteur clé publique</a:t>
              </a:r>
            </a:p>
          </p:txBody>
        </p:sp>
      </p:grpSp>
      <p:sp>
        <p:nvSpPr>
          <p:cNvPr id="38" name="Rectangle à coins arrondis 37"/>
          <p:cNvSpPr/>
          <p:nvPr/>
        </p:nvSpPr>
        <p:spPr>
          <a:xfrm>
            <a:off x="2681813" y="2675066"/>
            <a:ext cx="1015999" cy="54616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CA </a:t>
            </a:r>
            <a:r>
              <a:rPr lang="fr-FR" sz="1400" b="1" dirty="0" err="1">
                <a:solidFill>
                  <a:schemeClr val="tx1"/>
                </a:solidFill>
              </a:rPr>
              <a:t>Root</a:t>
            </a:r>
            <a:r>
              <a:rPr lang="fr-FR" sz="1400" b="1" dirty="0">
                <a:solidFill>
                  <a:schemeClr val="tx1"/>
                </a:solidFill>
              </a:rPr>
              <a:t> </a:t>
            </a:r>
            <a:r>
              <a:rPr lang="fr-FR" sz="1400" b="1" dirty="0" err="1">
                <a:solidFill>
                  <a:schemeClr val="tx1"/>
                </a:solidFill>
              </a:rPr>
              <a:t>K</a:t>
            </a:r>
            <a:r>
              <a:rPr lang="fr-FR" sz="1400" b="1" baseline="-25000" dirty="0" err="1">
                <a:solidFill>
                  <a:schemeClr val="tx1"/>
                </a:solidFill>
              </a:rPr>
              <a:t>priv</a:t>
            </a:r>
            <a:endParaRPr lang="fr-FR" sz="1400" b="1" baseline="-25000" dirty="0">
              <a:solidFill>
                <a:schemeClr val="tx1"/>
              </a:solidFill>
            </a:endParaRPr>
          </a:p>
        </p:txBody>
      </p:sp>
      <p:cxnSp>
        <p:nvCxnSpPr>
          <p:cNvPr id="37" name="Connecteur en angle 36"/>
          <p:cNvCxnSpPr>
            <a:stCxn id="38" idx="2"/>
            <a:endCxn id="17" idx="2"/>
          </p:cNvCxnSpPr>
          <p:nvPr/>
        </p:nvCxnSpPr>
        <p:spPr>
          <a:xfrm rot="16200000" flipH="1">
            <a:off x="4823033" y="1588011"/>
            <a:ext cx="912124" cy="4178565"/>
          </a:xfrm>
          <a:prstGeom prst="bentConnector3">
            <a:avLst>
              <a:gd name="adj1" fmla="val 125062"/>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2" name="Connecteur en angle 41"/>
          <p:cNvCxnSpPr>
            <a:stCxn id="38" idx="3"/>
            <a:endCxn id="24" idx="2"/>
          </p:cNvCxnSpPr>
          <p:nvPr/>
        </p:nvCxnSpPr>
        <p:spPr>
          <a:xfrm flipV="1">
            <a:off x="3697812" y="2578331"/>
            <a:ext cx="368659" cy="369818"/>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5" name="Rectangle à coins arrondis 44"/>
          <p:cNvSpPr/>
          <p:nvPr/>
        </p:nvSpPr>
        <p:spPr>
          <a:xfrm>
            <a:off x="7698842" y="4201968"/>
            <a:ext cx="916843" cy="4716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solidFill>
                  <a:schemeClr val="tx1"/>
                </a:solidFill>
              </a:rPr>
              <a:t>CA </a:t>
            </a:r>
            <a:r>
              <a:rPr lang="fr-FR" sz="1400" b="1" dirty="0" smtClean="0">
                <a:solidFill>
                  <a:schemeClr val="tx1"/>
                </a:solidFill>
              </a:rPr>
              <a:t>Inter 1 </a:t>
            </a:r>
            <a:r>
              <a:rPr lang="fr-FR" sz="1400" b="1" dirty="0" err="1" smtClean="0">
                <a:solidFill>
                  <a:schemeClr val="tx1"/>
                </a:solidFill>
              </a:rPr>
              <a:t>K</a:t>
            </a:r>
            <a:r>
              <a:rPr lang="fr-FR" sz="1400" b="1" baseline="-25000" dirty="0" err="1" smtClean="0">
                <a:solidFill>
                  <a:schemeClr val="tx1"/>
                </a:solidFill>
              </a:rPr>
              <a:t>priv</a:t>
            </a:r>
            <a:endParaRPr lang="fr-FR" sz="1400" b="1" baseline="-25000" dirty="0">
              <a:solidFill>
                <a:schemeClr val="tx1"/>
              </a:solidFill>
            </a:endParaRPr>
          </a:p>
        </p:txBody>
      </p:sp>
      <p:cxnSp>
        <p:nvCxnSpPr>
          <p:cNvPr id="49" name="Connecteur en angle 48"/>
          <p:cNvCxnSpPr>
            <a:stCxn id="45" idx="2"/>
            <a:endCxn id="32" idx="2"/>
          </p:cNvCxnSpPr>
          <p:nvPr/>
        </p:nvCxnSpPr>
        <p:spPr>
          <a:xfrm rot="16200000" flipH="1">
            <a:off x="9004247" y="3826586"/>
            <a:ext cx="1053957" cy="2747922"/>
          </a:xfrm>
          <a:prstGeom prst="bentConnector3">
            <a:avLst>
              <a:gd name="adj1" fmla="val 12169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8" name="Connecteur en angle 57"/>
          <p:cNvCxnSpPr>
            <a:stCxn id="13" idx="1"/>
            <a:endCxn id="25" idx="0"/>
          </p:cNvCxnSpPr>
          <p:nvPr/>
        </p:nvCxnSpPr>
        <p:spPr>
          <a:xfrm rot="10800000">
            <a:off x="4066471" y="1380401"/>
            <a:ext cx="2054854" cy="2155836"/>
          </a:xfrm>
          <a:prstGeom prst="bentConnector4">
            <a:avLst>
              <a:gd name="adj1" fmla="val 7264"/>
              <a:gd name="adj2" fmla="val 110604"/>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1" name="Connecteur en angle 60"/>
          <p:cNvCxnSpPr>
            <a:stCxn id="35" idx="1"/>
            <a:endCxn id="3" idx="0"/>
          </p:cNvCxnSpPr>
          <p:nvPr/>
        </p:nvCxnSpPr>
        <p:spPr>
          <a:xfrm rot="10800000">
            <a:off x="7368379" y="2539187"/>
            <a:ext cx="2289755" cy="2591221"/>
          </a:xfrm>
          <a:prstGeom prst="bentConnector4">
            <a:avLst>
              <a:gd name="adj1" fmla="val 11648"/>
              <a:gd name="adj2" fmla="val 10882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1" name="Connecteur en angle 80"/>
          <p:cNvCxnSpPr>
            <a:stCxn id="22" idx="3"/>
            <a:endCxn id="17" idx="1"/>
          </p:cNvCxnSpPr>
          <p:nvPr/>
        </p:nvCxnSpPr>
        <p:spPr>
          <a:xfrm>
            <a:off x="5313523" y="1984022"/>
            <a:ext cx="807802" cy="1950580"/>
          </a:xfrm>
          <a:prstGeom prst="bentConnector3">
            <a:avLst>
              <a:gd name="adj1" fmla="val 14179"/>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4" name="Connecteur en angle 113"/>
          <p:cNvCxnSpPr>
            <a:stCxn id="16" idx="3"/>
            <a:endCxn id="32" idx="1"/>
          </p:cNvCxnSpPr>
          <p:nvPr/>
        </p:nvCxnSpPr>
        <p:spPr>
          <a:xfrm>
            <a:off x="8615430" y="3142807"/>
            <a:ext cx="1042703" cy="2385965"/>
          </a:xfrm>
          <a:prstGeom prst="bentConnector3">
            <a:avLst>
              <a:gd name="adj1" fmla="val 23358"/>
            </a:avLst>
          </a:prstGeom>
          <a:ln>
            <a:tailEnd type="triangle"/>
          </a:ln>
        </p:spPr>
        <p:style>
          <a:lnRef idx="3">
            <a:schemeClr val="accent5"/>
          </a:lnRef>
          <a:fillRef idx="0">
            <a:schemeClr val="accent5"/>
          </a:fillRef>
          <a:effectRef idx="2">
            <a:schemeClr val="accent5"/>
          </a:effectRef>
          <a:fontRef idx="minor">
            <a:schemeClr val="tx1"/>
          </a:fontRef>
        </p:style>
      </p:cxnSp>
      <p:sp>
        <p:nvSpPr>
          <p:cNvPr id="181" name="ZoneTexte 180"/>
          <p:cNvSpPr txBox="1"/>
          <p:nvPr/>
        </p:nvSpPr>
        <p:spPr>
          <a:xfrm>
            <a:off x="8941580" y="1993496"/>
            <a:ext cx="916854" cy="307777"/>
          </a:xfrm>
          <a:prstGeom prst="rect">
            <a:avLst/>
          </a:prstGeom>
          <a:noFill/>
        </p:spPr>
        <p:txBody>
          <a:bodyPr wrap="none" rtlCol="0">
            <a:spAutoFit/>
          </a:bodyPr>
          <a:lstStyle/>
          <a:p>
            <a:r>
              <a:rPr lang="fr-FR" sz="1400" dirty="0" smtClean="0"/>
              <a:t>Référence</a:t>
            </a:r>
            <a:endParaRPr lang="fr-FR" dirty="0"/>
          </a:p>
        </p:txBody>
      </p:sp>
      <p:sp>
        <p:nvSpPr>
          <p:cNvPr id="120" name="ZoneTexte 119"/>
          <p:cNvSpPr txBox="1"/>
          <p:nvPr/>
        </p:nvSpPr>
        <p:spPr>
          <a:xfrm>
            <a:off x="5542251" y="852670"/>
            <a:ext cx="916854" cy="307777"/>
          </a:xfrm>
          <a:prstGeom prst="rect">
            <a:avLst/>
          </a:prstGeom>
          <a:noFill/>
        </p:spPr>
        <p:txBody>
          <a:bodyPr wrap="none" rtlCol="0">
            <a:spAutoFit/>
          </a:bodyPr>
          <a:lstStyle/>
          <a:p>
            <a:r>
              <a:rPr lang="fr-FR" sz="1400" dirty="0" smtClean="0"/>
              <a:t>Référence</a:t>
            </a:r>
            <a:endParaRPr lang="fr-FR" dirty="0"/>
          </a:p>
        </p:txBody>
      </p:sp>
      <p:sp>
        <p:nvSpPr>
          <p:cNvPr id="121" name="ZoneTexte 120"/>
          <p:cNvSpPr txBox="1"/>
          <p:nvPr/>
        </p:nvSpPr>
        <p:spPr>
          <a:xfrm>
            <a:off x="3617020" y="2922968"/>
            <a:ext cx="984437" cy="307777"/>
          </a:xfrm>
          <a:prstGeom prst="rect">
            <a:avLst/>
          </a:prstGeom>
          <a:noFill/>
        </p:spPr>
        <p:txBody>
          <a:bodyPr wrap="none" rtlCol="0">
            <a:spAutoFit/>
          </a:bodyPr>
          <a:lstStyle/>
          <a:p>
            <a:r>
              <a:rPr lang="fr-FR" sz="1400" dirty="0" smtClean="0"/>
              <a:t>Auto-Signe</a:t>
            </a:r>
            <a:endParaRPr lang="fr-FR" dirty="0"/>
          </a:p>
        </p:txBody>
      </p:sp>
      <p:sp>
        <p:nvSpPr>
          <p:cNvPr id="122" name="ZoneTexte 121"/>
          <p:cNvSpPr txBox="1"/>
          <p:nvPr/>
        </p:nvSpPr>
        <p:spPr>
          <a:xfrm>
            <a:off x="4455494" y="4320163"/>
            <a:ext cx="577402" cy="307777"/>
          </a:xfrm>
          <a:prstGeom prst="rect">
            <a:avLst/>
          </a:prstGeom>
          <a:noFill/>
        </p:spPr>
        <p:txBody>
          <a:bodyPr wrap="none" rtlCol="0">
            <a:spAutoFit/>
          </a:bodyPr>
          <a:lstStyle/>
          <a:p>
            <a:r>
              <a:rPr lang="fr-FR" sz="1400" dirty="0" smtClean="0"/>
              <a:t>Signe</a:t>
            </a:r>
            <a:endParaRPr lang="fr-FR" dirty="0"/>
          </a:p>
        </p:txBody>
      </p:sp>
      <p:sp>
        <p:nvSpPr>
          <p:cNvPr id="123" name="ZoneTexte 122"/>
          <p:cNvSpPr txBox="1"/>
          <p:nvPr/>
        </p:nvSpPr>
        <p:spPr>
          <a:xfrm>
            <a:off x="8652879" y="5978503"/>
            <a:ext cx="577402" cy="307777"/>
          </a:xfrm>
          <a:prstGeom prst="rect">
            <a:avLst/>
          </a:prstGeom>
          <a:noFill/>
        </p:spPr>
        <p:txBody>
          <a:bodyPr wrap="none" rtlCol="0">
            <a:spAutoFit/>
          </a:bodyPr>
          <a:lstStyle/>
          <a:p>
            <a:r>
              <a:rPr lang="fr-FR" sz="1400" dirty="0" smtClean="0"/>
              <a:t>Signe</a:t>
            </a:r>
            <a:endParaRPr lang="fr-FR" dirty="0"/>
          </a:p>
        </p:txBody>
      </p:sp>
      <p:sp>
        <p:nvSpPr>
          <p:cNvPr id="187" name="ZoneTexte 186"/>
          <p:cNvSpPr txBox="1"/>
          <p:nvPr/>
        </p:nvSpPr>
        <p:spPr>
          <a:xfrm>
            <a:off x="8722417" y="5495113"/>
            <a:ext cx="1015727" cy="307777"/>
          </a:xfrm>
          <a:prstGeom prst="rect">
            <a:avLst/>
          </a:prstGeom>
          <a:noFill/>
        </p:spPr>
        <p:txBody>
          <a:bodyPr wrap="none" rtlCol="0">
            <a:spAutoFit/>
          </a:bodyPr>
          <a:lstStyle/>
          <a:p>
            <a:r>
              <a:rPr lang="fr-FR" sz="1400" dirty="0" smtClean="0"/>
              <a:t>Vérifie-</a:t>
            </a:r>
            <a:r>
              <a:rPr lang="fr-FR" sz="1400" dirty="0" err="1" smtClean="0"/>
              <a:t>Sign</a:t>
            </a:r>
            <a:endParaRPr lang="fr-FR" dirty="0"/>
          </a:p>
        </p:txBody>
      </p:sp>
      <p:sp>
        <p:nvSpPr>
          <p:cNvPr id="188" name="ZoneTexte 187"/>
          <p:cNvSpPr txBox="1"/>
          <p:nvPr/>
        </p:nvSpPr>
        <p:spPr>
          <a:xfrm>
            <a:off x="5203134" y="3883352"/>
            <a:ext cx="1015727" cy="307777"/>
          </a:xfrm>
          <a:prstGeom prst="rect">
            <a:avLst/>
          </a:prstGeom>
          <a:noFill/>
        </p:spPr>
        <p:txBody>
          <a:bodyPr wrap="none" rtlCol="0">
            <a:spAutoFit/>
          </a:bodyPr>
          <a:lstStyle/>
          <a:p>
            <a:r>
              <a:rPr lang="fr-FR" sz="1400" dirty="0" smtClean="0"/>
              <a:t>Vérifie-</a:t>
            </a:r>
            <a:r>
              <a:rPr lang="fr-FR" sz="1400" dirty="0" err="1" smtClean="0"/>
              <a:t>Sign</a:t>
            </a:r>
            <a:endParaRPr lang="fr-FR" dirty="0"/>
          </a:p>
        </p:txBody>
      </p:sp>
      <p:pic>
        <p:nvPicPr>
          <p:cNvPr id="191" name="Image 1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91" y="1219788"/>
            <a:ext cx="2315132" cy="3059454"/>
          </a:xfrm>
          <a:prstGeom prst="rect">
            <a:avLst/>
          </a:prstGeom>
        </p:spPr>
      </p:pic>
      <p:sp>
        <p:nvSpPr>
          <p:cNvPr id="192" name="ZoneTexte 191"/>
          <p:cNvSpPr txBox="1"/>
          <p:nvPr/>
        </p:nvSpPr>
        <p:spPr>
          <a:xfrm>
            <a:off x="2374610" y="914334"/>
            <a:ext cx="1743875" cy="369332"/>
          </a:xfrm>
          <a:prstGeom prst="rect">
            <a:avLst/>
          </a:prstGeom>
          <a:noFill/>
        </p:spPr>
        <p:txBody>
          <a:bodyPr wrap="none" rtlCol="0">
            <a:spAutoFit/>
          </a:bodyPr>
          <a:lstStyle/>
          <a:p>
            <a:r>
              <a:rPr lang="fr-FR" b="1" dirty="0" smtClean="0"/>
              <a:t>Certificat racine</a:t>
            </a:r>
            <a:endParaRPr lang="fr-FR" sz="2400" b="1" dirty="0"/>
          </a:p>
        </p:txBody>
      </p:sp>
      <p:sp>
        <p:nvSpPr>
          <p:cNvPr id="193" name="ZoneTexte 192"/>
          <p:cNvSpPr txBox="1"/>
          <p:nvPr/>
        </p:nvSpPr>
        <p:spPr>
          <a:xfrm>
            <a:off x="6052577" y="1941127"/>
            <a:ext cx="2408288" cy="369332"/>
          </a:xfrm>
          <a:prstGeom prst="rect">
            <a:avLst/>
          </a:prstGeom>
          <a:noFill/>
        </p:spPr>
        <p:txBody>
          <a:bodyPr wrap="none" rtlCol="0">
            <a:spAutoFit/>
          </a:bodyPr>
          <a:lstStyle/>
          <a:p>
            <a:r>
              <a:rPr lang="fr-FR" b="1" dirty="0" smtClean="0"/>
              <a:t>Certificat intermédiaire</a:t>
            </a:r>
            <a:endParaRPr lang="fr-FR" sz="2400" b="1" dirty="0"/>
          </a:p>
        </p:txBody>
      </p:sp>
      <p:sp>
        <p:nvSpPr>
          <p:cNvPr id="194" name="ZoneTexte 193"/>
          <p:cNvSpPr txBox="1"/>
          <p:nvPr/>
        </p:nvSpPr>
        <p:spPr>
          <a:xfrm>
            <a:off x="9883434" y="3744906"/>
            <a:ext cx="2266583" cy="369332"/>
          </a:xfrm>
          <a:prstGeom prst="rect">
            <a:avLst/>
          </a:prstGeom>
          <a:noFill/>
        </p:spPr>
        <p:txBody>
          <a:bodyPr wrap="none" rtlCol="0">
            <a:spAutoFit/>
          </a:bodyPr>
          <a:lstStyle/>
          <a:p>
            <a:r>
              <a:rPr lang="fr-FR" b="1" dirty="0" smtClean="0"/>
              <a:t>Certificat entité finale</a:t>
            </a:r>
            <a:endParaRPr lang="fr-FR" sz="2400" b="1" dirty="0"/>
          </a:p>
        </p:txBody>
      </p:sp>
      <p:sp>
        <p:nvSpPr>
          <p:cNvPr id="5" name="Espace réservé du numéro de diapositive 4"/>
          <p:cNvSpPr>
            <a:spLocks noGrp="1"/>
          </p:cNvSpPr>
          <p:nvPr>
            <p:ph type="sldNum" sz="quarter" idx="12"/>
          </p:nvPr>
        </p:nvSpPr>
        <p:spPr/>
        <p:txBody>
          <a:bodyPr/>
          <a:lstStyle/>
          <a:p>
            <a:fld id="{6951A42B-171D-4B94-AECE-9A114FAB7514}" type="slidenum">
              <a:rPr lang="fr-FR" smtClean="0"/>
              <a:t>91</a:t>
            </a:fld>
            <a:endParaRPr lang="fr-FR"/>
          </a:p>
        </p:txBody>
      </p:sp>
    </p:spTree>
    <p:extLst>
      <p:ext uri="{BB962C8B-B14F-4D97-AF65-F5344CB8AC3E}">
        <p14:creationId xmlns:p14="http://schemas.microsoft.com/office/powerpoint/2010/main" val="110911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500"/>
                                        <p:tgtEl>
                                          <p:spTgt spid="19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3"/>
                                        </p:tgtEl>
                                        <p:attrNameLst>
                                          <p:attrName>style.visibility</p:attrName>
                                        </p:attrNameLst>
                                      </p:cBhvr>
                                      <p:to>
                                        <p:strVal val="visible"/>
                                      </p:to>
                                    </p:set>
                                    <p:animEffect transition="in" filter="fade">
                                      <p:cBhvr>
                                        <p:cTn id="19" dur="500"/>
                                        <p:tgtEl>
                                          <p:spTgt spid="19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92"/>
                                        </p:tgtEl>
                                        <p:attrNameLst>
                                          <p:attrName>style.visibility</p:attrName>
                                        </p:attrNameLst>
                                      </p:cBhvr>
                                      <p:to>
                                        <p:strVal val="visible"/>
                                      </p:to>
                                    </p:set>
                                    <p:animEffect transition="in" filter="fade">
                                      <p:cBhvr>
                                        <p:cTn id="27" dur="500"/>
                                        <p:tgtEl>
                                          <p:spTgt spid="1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22" presetClass="entr" presetSubtype="8"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21"/>
                                        </p:tgtEl>
                                        <p:attrNameLst>
                                          <p:attrName>style.visibility</p:attrName>
                                        </p:attrNameLst>
                                      </p:cBhvr>
                                      <p:to>
                                        <p:strVal val="visible"/>
                                      </p:to>
                                    </p:set>
                                    <p:animEffect transition="in" filter="wipe(left)">
                                      <p:cBhvr>
                                        <p:cTn id="38" dur="500"/>
                                        <p:tgtEl>
                                          <p:spTgt spid="121"/>
                                        </p:tgtEl>
                                      </p:cBhvr>
                                    </p:animEffect>
                                  </p:childTnLst>
                                </p:cTn>
                              </p:par>
                              <p:par>
                                <p:cTn id="39" presetID="22" presetClass="entr" presetSubtype="8"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22"/>
                                        </p:tgtEl>
                                        <p:attrNameLst>
                                          <p:attrName>style.visibility</p:attrName>
                                        </p:attrNameLst>
                                      </p:cBhvr>
                                      <p:to>
                                        <p:strVal val="visible"/>
                                      </p:to>
                                    </p:set>
                                    <p:animEffect transition="in" filter="wipe(left)">
                                      <p:cBhvr>
                                        <p:cTn id="44" dur="500"/>
                                        <p:tgtEl>
                                          <p:spTgt spid="1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left)">
                                      <p:cBhvr>
                                        <p:cTn id="49" dur="500"/>
                                        <p:tgtEl>
                                          <p:spTgt spid="45"/>
                                        </p:tgtEl>
                                      </p:cBhvr>
                                    </p:animEffect>
                                  </p:childTnLst>
                                </p:cTn>
                              </p:par>
                              <p:par>
                                <p:cTn id="50" presetID="22" presetClass="entr" presetSubtype="8" fill="hold"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23"/>
                                        </p:tgtEl>
                                        <p:attrNameLst>
                                          <p:attrName>style.visibility</p:attrName>
                                        </p:attrNameLst>
                                      </p:cBhvr>
                                      <p:to>
                                        <p:strVal val="visible"/>
                                      </p:to>
                                    </p:set>
                                    <p:animEffect transition="in" filter="wipe(left)">
                                      <p:cBhvr>
                                        <p:cTn id="55" dur="500"/>
                                        <p:tgtEl>
                                          <p:spTgt spid="12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down)">
                                      <p:cBhvr>
                                        <p:cTn id="60" dur="500"/>
                                        <p:tgtEl>
                                          <p:spTgt spid="61"/>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wipe(down)">
                                      <p:cBhvr>
                                        <p:cTn id="63" dur="500"/>
                                        <p:tgtEl>
                                          <p:spTgt spid="18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14"/>
                                        </p:tgtEl>
                                        <p:attrNameLst>
                                          <p:attrName>style.visibility</p:attrName>
                                        </p:attrNameLst>
                                      </p:cBhvr>
                                      <p:to>
                                        <p:strVal val="visible"/>
                                      </p:to>
                                    </p:set>
                                    <p:animEffect transition="in" filter="wipe(up)">
                                      <p:cBhvr>
                                        <p:cTn id="68" dur="500"/>
                                        <p:tgtEl>
                                          <p:spTgt spid="114"/>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187"/>
                                        </p:tgtEl>
                                        <p:attrNameLst>
                                          <p:attrName>style.visibility</p:attrName>
                                        </p:attrNameLst>
                                      </p:cBhvr>
                                      <p:to>
                                        <p:strVal val="visible"/>
                                      </p:to>
                                    </p:set>
                                    <p:animEffect transition="in" filter="wipe(up)">
                                      <p:cBhvr>
                                        <p:cTn id="71" dur="500"/>
                                        <p:tgtEl>
                                          <p:spTgt spid="18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wipe(down)">
                                      <p:cBhvr>
                                        <p:cTn id="76" dur="500"/>
                                        <p:tgtEl>
                                          <p:spTgt spid="58"/>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animEffect transition="in" filter="wipe(down)">
                                      <p:cBhvr>
                                        <p:cTn id="79" dur="500"/>
                                        <p:tgtEl>
                                          <p:spTgt spid="12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81"/>
                                        </p:tgtEl>
                                        <p:attrNameLst>
                                          <p:attrName>style.visibility</p:attrName>
                                        </p:attrNameLst>
                                      </p:cBhvr>
                                      <p:to>
                                        <p:strVal val="visible"/>
                                      </p:to>
                                    </p:set>
                                    <p:animEffect transition="in" filter="wipe(up)">
                                      <p:cBhvr>
                                        <p:cTn id="84" dur="500"/>
                                        <p:tgtEl>
                                          <p:spTgt spid="81"/>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188"/>
                                        </p:tgtEl>
                                        <p:attrNameLst>
                                          <p:attrName>style.visibility</p:attrName>
                                        </p:attrNameLst>
                                      </p:cBhvr>
                                      <p:to>
                                        <p:strVal val="visible"/>
                                      </p:to>
                                    </p:set>
                                    <p:animEffect transition="in" filter="wipe(up)">
                                      <p:cBhvr>
                                        <p:cTn id="87"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5" grpId="0" animBg="1"/>
      <p:bldP spid="181" grpId="0"/>
      <p:bldP spid="120" grpId="0"/>
      <p:bldP spid="121" grpId="0"/>
      <p:bldP spid="122" grpId="0"/>
      <p:bldP spid="123" grpId="0"/>
      <p:bldP spid="187" grpId="0"/>
      <p:bldP spid="188" grpId="0"/>
      <p:bldP spid="192" grpId="0"/>
      <p:bldP spid="193" grpId="0"/>
      <p:bldP spid="19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782782" cy="805753"/>
          </a:xfrm>
        </p:spPr>
        <p:txBody>
          <a:bodyPr>
            <a:normAutofit/>
          </a:bodyPr>
          <a:lstStyle/>
          <a:p>
            <a:r>
              <a:rPr lang="fr-FR" dirty="0"/>
              <a:t>Gestion de clés </a:t>
            </a:r>
            <a:r>
              <a:rPr lang="fr-FR" dirty="0" smtClean="0"/>
              <a:t>publiques : les services de l’AC </a:t>
            </a:r>
            <a:endParaRPr lang="fr-FR" dirty="0"/>
          </a:p>
        </p:txBody>
      </p:sp>
      <p:sp>
        <p:nvSpPr>
          <p:cNvPr id="3" name="Espace réservé du contenu 2"/>
          <p:cNvSpPr>
            <a:spLocks noGrp="1"/>
          </p:cNvSpPr>
          <p:nvPr>
            <p:ph idx="1"/>
          </p:nvPr>
        </p:nvSpPr>
        <p:spPr>
          <a:xfrm>
            <a:off x="289560" y="805752"/>
            <a:ext cx="11673840" cy="5884607"/>
          </a:xfrm>
        </p:spPr>
        <p:txBody>
          <a:bodyPr>
            <a:normAutofit lnSpcReduction="10000"/>
          </a:bodyPr>
          <a:lstStyle/>
          <a:p>
            <a:pPr>
              <a:buFont typeface="Calibri" panose="020F0502020204030204" pitchFamily="34" charset="0"/>
              <a:buChar char="‐"/>
            </a:pPr>
            <a:r>
              <a:rPr lang="fr-FR" b="1" dirty="0" smtClean="0"/>
              <a:t>Créer  des certificats.</a:t>
            </a:r>
          </a:p>
          <a:p>
            <a:pPr>
              <a:buFont typeface="Calibri" panose="020F0502020204030204" pitchFamily="34" charset="0"/>
              <a:buChar char="‐"/>
            </a:pPr>
            <a:endParaRPr lang="fr-FR" b="1" dirty="0" smtClean="0"/>
          </a:p>
          <a:p>
            <a:pPr>
              <a:buFont typeface="Calibri" panose="020F0502020204030204" pitchFamily="34" charset="0"/>
              <a:buChar char="‐"/>
            </a:pPr>
            <a:r>
              <a:rPr lang="fr-FR" b="1" dirty="0" smtClean="0"/>
              <a:t>Publier les certificats</a:t>
            </a:r>
          </a:p>
          <a:p>
            <a:pPr>
              <a:buFont typeface="Calibri" panose="020F0502020204030204" pitchFamily="34" charset="0"/>
              <a:buChar char="‐"/>
            </a:pPr>
            <a:endParaRPr lang="fr-FR" b="1" dirty="0" smtClean="0"/>
          </a:p>
          <a:p>
            <a:pPr>
              <a:buFont typeface="Calibri" panose="020F0502020204030204" pitchFamily="34" charset="0"/>
              <a:buChar char="‐"/>
            </a:pPr>
            <a:r>
              <a:rPr lang="fr-FR" b="1" dirty="0" smtClean="0"/>
              <a:t>Prolonger la validité des certificats (renouvellement).</a:t>
            </a:r>
          </a:p>
          <a:p>
            <a:pPr>
              <a:buFont typeface="Calibri" panose="020F0502020204030204" pitchFamily="34" charset="0"/>
              <a:buChar char="‐"/>
            </a:pPr>
            <a:endParaRPr lang="fr-FR" b="1" dirty="0" smtClean="0"/>
          </a:p>
          <a:p>
            <a:pPr>
              <a:buFont typeface="Calibri" panose="020F0502020204030204" pitchFamily="34" charset="0"/>
              <a:buChar char="‐"/>
            </a:pPr>
            <a:r>
              <a:rPr lang="fr-FR" b="1" dirty="0" smtClean="0"/>
              <a:t>Révocation des certificats </a:t>
            </a:r>
            <a:r>
              <a:rPr lang="fr-FR" dirty="0" smtClean="0"/>
              <a:t>: </a:t>
            </a:r>
          </a:p>
          <a:p>
            <a:pPr lvl="1">
              <a:buFont typeface="Calibri" panose="020F0502020204030204" pitchFamily="34" charset="0"/>
              <a:buChar char="‐"/>
            </a:pPr>
            <a:r>
              <a:rPr lang="fr-FR" dirty="0"/>
              <a:t>L’AC envoie le certificat pour le CRL (liste de certificats annulés) quand la durée de vie maximale pour un certificat est expiré.</a:t>
            </a:r>
          </a:p>
          <a:p>
            <a:pPr lvl="1">
              <a:buFont typeface="Calibri" panose="020F0502020204030204" pitchFamily="34" charset="0"/>
              <a:buChar char="‐"/>
            </a:pPr>
            <a:r>
              <a:rPr lang="fr-FR" dirty="0"/>
              <a:t>Il y a plusieurs raisons </a:t>
            </a:r>
            <a:r>
              <a:rPr lang="fr-FR" dirty="0" smtClean="0"/>
              <a:t>qui peuvent </a:t>
            </a:r>
            <a:r>
              <a:rPr lang="fr-FR" dirty="0"/>
              <a:t>amener une autorité à annuler des certificats :</a:t>
            </a:r>
          </a:p>
          <a:p>
            <a:pPr lvl="2">
              <a:buFont typeface="Calibri" panose="020F0502020204030204" pitchFamily="34" charset="0"/>
              <a:buChar char="‐"/>
            </a:pPr>
            <a:r>
              <a:rPr lang="fr-FR" dirty="0" smtClean="0"/>
              <a:t>il </a:t>
            </a:r>
            <a:r>
              <a:rPr lang="fr-FR" dirty="0"/>
              <a:t>est supposé que la clé privée du détenteur du certificat a été révélée ou subtilisée de façon frauduleuse ;</a:t>
            </a:r>
          </a:p>
          <a:p>
            <a:pPr lvl="2">
              <a:buFont typeface="Calibri" panose="020F0502020204030204" pitchFamily="34" charset="0"/>
              <a:buChar char="‐"/>
            </a:pPr>
            <a:r>
              <a:rPr lang="fr-FR" dirty="0" smtClean="0"/>
              <a:t>l’utilisateur a perdu le rôle attaché à la possession de son certificat ;</a:t>
            </a:r>
          </a:p>
          <a:p>
            <a:pPr lvl="2">
              <a:buFont typeface="Calibri" panose="020F0502020204030204" pitchFamily="34" charset="0"/>
              <a:buChar char="‐"/>
            </a:pPr>
            <a:r>
              <a:rPr lang="fr-FR" dirty="0" smtClean="0"/>
              <a:t>la clé privée de l’autorité de certification a été compromise ou subtilisée.</a:t>
            </a:r>
          </a:p>
          <a:p>
            <a:endParaRPr lang="fr-FR" dirty="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92</a:t>
            </a:fld>
            <a:endParaRPr lang="fr-FR"/>
          </a:p>
        </p:txBody>
      </p:sp>
    </p:spTree>
    <p:extLst>
      <p:ext uri="{BB962C8B-B14F-4D97-AF65-F5344CB8AC3E}">
        <p14:creationId xmlns:p14="http://schemas.microsoft.com/office/powerpoint/2010/main" val="387227843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782782" cy="805753"/>
          </a:xfrm>
        </p:spPr>
        <p:txBody>
          <a:bodyPr>
            <a:normAutofit/>
          </a:bodyPr>
          <a:lstStyle/>
          <a:p>
            <a:r>
              <a:rPr lang="fr-FR" dirty="0"/>
              <a:t>Gestion de clés </a:t>
            </a:r>
            <a:r>
              <a:rPr lang="fr-FR" dirty="0" smtClean="0"/>
              <a:t>publiques : les services de l’AE </a:t>
            </a:r>
            <a:endParaRPr lang="fr-FR" dirty="0"/>
          </a:p>
        </p:txBody>
      </p:sp>
      <p:sp>
        <p:nvSpPr>
          <p:cNvPr id="3" name="Espace réservé du contenu 2"/>
          <p:cNvSpPr>
            <a:spLocks noGrp="1"/>
          </p:cNvSpPr>
          <p:nvPr>
            <p:ph idx="1"/>
          </p:nvPr>
        </p:nvSpPr>
        <p:spPr>
          <a:xfrm>
            <a:off x="289560" y="805752"/>
            <a:ext cx="11673840" cy="5884607"/>
          </a:xfrm>
        </p:spPr>
        <p:txBody>
          <a:bodyPr>
            <a:normAutofit fontScale="92500" lnSpcReduction="10000"/>
          </a:bodyPr>
          <a:lstStyle/>
          <a:p>
            <a:pPr>
              <a:buFont typeface="Calibri" panose="020F0502020204030204" pitchFamily="34" charset="0"/>
              <a:buChar char="‐"/>
            </a:pPr>
            <a:r>
              <a:rPr lang="fr-FR" dirty="0"/>
              <a:t>Authentification personnelle (physique) du sujet demandant un certificat ;</a:t>
            </a:r>
          </a:p>
          <a:p>
            <a:pPr>
              <a:buFont typeface="Calibri" panose="020F0502020204030204" pitchFamily="34" charset="0"/>
              <a:buChar char="‐"/>
            </a:pPr>
            <a:r>
              <a:rPr lang="fr-FR" dirty="0"/>
              <a:t>Vérification de la validité des informations indiquées par le demandeur ;</a:t>
            </a:r>
          </a:p>
          <a:p>
            <a:pPr>
              <a:buFont typeface="Calibri" panose="020F0502020204030204" pitchFamily="34" charset="0"/>
              <a:buChar char="‐"/>
            </a:pPr>
            <a:r>
              <a:rPr lang="fr-FR" dirty="0"/>
              <a:t>Valider le droit pour un sujet de demander un certificat ;</a:t>
            </a:r>
          </a:p>
          <a:p>
            <a:pPr>
              <a:buFont typeface="Calibri" panose="020F0502020204030204" pitchFamily="34" charset="0"/>
              <a:buChar char="‐"/>
            </a:pPr>
            <a:r>
              <a:rPr lang="fr-FR" dirty="0"/>
              <a:t>Vérification que le sujet possède la clé privée relative à la demande de certificat. On se réfère généralement au POP (Preuve de Possession) ;</a:t>
            </a:r>
          </a:p>
          <a:p>
            <a:pPr>
              <a:buFont typeface="Calibri" panose="020F0502020204030204" pitchFamily="34" charset="0"/>
              <a:buChar char="‐"/>
            </a:pPr>
            <a:r>
              <a:rPr lang="fr-FR" dirty="0"/>
              <a:t>Reporter une compromission de clé quand une révocation est nécessaire ;</a:t>
            </a:r>
          </a:p>
          <a:p>
            <a:pPr>
              <a:buFont typeface="Calibri" panose="020F0502020204030204" pitchFamily="34" charset="0"/>
              <a:buChar char="‐"/>
            </a:pPr>
            <a:r>
              <a:rPr lang="fr-FR" dirty="0"/>
              <a:t>Attribution des noms à des fins d'identification ;</a:t>
            </a:r>
          </a:p>
          <a:p>
            <a:pPr>
              <a:buFont typeface="Calibri" panose="020F0502020204030204" pitchFamily="34" charset="0"/>
              <a:buChar char="‐"/>
            </a:pPr>
            <a:r>
              <a:rPr lang="fr-FR" dirty="0"/>
              <a:t>Génération des secrets partagés à utiliser pendant les phases d'initialisation et les phases de collecte de demande de certificat ;</a:t>
            </a:r>
          </a:p>
          <a:p>
            <a:pPr>
              <a:buFont typeface="Calibri" panose="020F0502020204030204" pitchFamily="34" charset="0"/>
              <a:buChar char="‐"/>
            </a:pPr>
            <a:r>
              <a:rPr lang="fr-FR" dirty="0"/>
              <a:t>Déclenchement du procédé d'enregistrement avec l'autorité de certification de la part de l'entité d'extrémité ;</a:t>
            </a:r>
          </a:p>
          <a:p>
            <a:pPr>
              <a:buFont typeface="Calibri" panose="020F0502020204030204" pitchFamily="34" charset="0"/>
              <a:buChar char="‐"/>
            </a:pPr>
            <a:r>
              <a:rPr lang="fr-FR" dirty="0"/>
              <a:t>Archivage des clés privées ;</a:t>
            </a:r>
          </a:p>
          <a:p>
            <a:pPr>
              <a:buFont typeface="Calibri" panose="020F0502020204030204" pitchFamily="34" charset="0"/>
              <a:buChar char="‐"/>
            </a:pPr>
            <a:r>
              <a:rPr lang="fr-FR" dirty="0"/>
              <a:t>Initiation du processus de recouvrement de clé ;</a:t>
            </a:r>
          </a:p>
          <a:p>
            <a:pPr>
              <a:buFont typeface="Calibri" panose="020F0502020204030204" pitchFamily="34" charset="0"/>
              <a:buChar char="‐"/>
            </a:pPr>
            <a:r>
              <a:rPr lang="fr-FR" dirty="0"/>
              <a:t>Distribution des clés privées (cartes à puce, </a:t>
            </a:r>
            <a:r>
              <a:rPr lang="fr-FR" dirty="0" err="1"/>
              <a:t>Token</a:t>
            </a:r>
            <a:r>
              <a:rPr lang="fr-FR" dirty="0"/>
              <a:t> USB (Universal Serial Bus),…)</a:t>
            </a: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93</a:t>
            </a:fld>
            <a:endParaRPr lang="fr-FR"/>
          </a:p>
        </p:txBody>
      </p:sp>
    </p:spTree>
    <p:extLst>
      <p:ext uri="{BB962C8B-B14F-4D97-AF65-F5344CB8AC3E}">
        <p14:creationId xmlns:p14="http://schemas.microsoft.com/office/powerpoint/2010/main" val="18239679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782782" cy="805753"/>
          </a:xfrm>
        </p:spPr>
        <p:txBody>
          <a:bodyPr>
            <a:normAutofit/>
          </a:bodyPr>
          <a:lstStyle/>
          <a:p>
            <a:r>
              <a:rPr lang="fr-FR" dirty="0" smtClean="0"/>
              <a:t>Mini projet : PKI </a:t>
            </a:r>
            <a:endParaRPr lang="fr-FR" dirty="0"/>
          </a:p>
        </p:txBody>
      </p:sp>
      <p:sp>
        <p:nvSpPr>
          <p:cNvPr id="3" name="Espace réservé du contenu 2"/>
          <p:cNvSpPr>
            <a:spLocks noGrp="1"/>
          </p:cNvSpPr>
          <p:nvPr>
            <p:ph idx="1"/>
          </p:nvPr>
        </p:nvSpPr>
        <p:spPr>
          <a:xfrm>
            <a:off x="289560" y="805752"/>
            <a:ext cx="11673840" cy="5884607"/>
          </a:xfrm>
        </p:spPr>
        <p:txBody>
          <a:bodyPr>
            <a:normAutofit/>
          </a:bodyPr>
          <a:lstStyle/>
          <a:p>
            <a:r>
              <a:rPr lang="fr-FR" dirty="0" smtClean="0"/>
              <a:t>Créer une PKI:</a:t>
            </a:r>
            <a:endParaRPr lang="fr-FR" dirty="0"/>
          </a:p>
          <a:p>
            <a:pPr lvl="1"/>
            <a:r>
              <a:rPr lang="fr-FR" dirty="0" smtClean="0"/>
              <a:t>Sous linux avec openssl</a:t>
            </a:r>
          </a:p>
          <a:p>
            <a:pPr marL="457200" lvl="1" indent="0">
              <a:buNone/>
            </a:pPr>
            <a:r>
              <a:rPr lang="fr-FR" dirty="0" smtClean="0"/>
              <a:t>Ou </a:t>
            </a:r>
          </a:p>
          <a:p>
            <a:pPr lvl="1"/>
            <a:r>
              <a:rPr lang="fr-FR" dirty="0" smtClean="0"/>
              <a:t>Sous </a:t>
            </a:r>
            <a:r>
              <a:rPr lang="fr-FR" dirty="0" err="1" smtClean="0"/>
              <a:t>windows</a:t>
            </a:r>
            <a:r>
              <a:rPr lang="fr-FR" dirty="0" smtClean="0"/>
              <a:t> avec Windows Server</a:t>
            </a:r>
            <a:endParaRPr lang="fr-FR" dirty="0"/>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94</a:t>
            </a:fld>
            <a:endParaRPr lang="fr-FR"/>
          </a:p>
        </p:txBody>
      </p:sp>
    </p:spTree>
    <p:extLst>
      <p:ext uri="{BB962C8B-B14F-4D97-AF65-F5344CB8AC3E}">
        <p14:creationId xmlns:p14="http://schemas.microsoft.com/office/powerpoint/2010/main" val="21993298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892098"/>
          </a:xfrm>
        </p:spPr>
        <p:txBody>
          <a:bodyPr/>
          <a:lstStyle/>
          <a:p>
            <a:r>
              <a:rPr lang="fr-FR" dirty="0" smtClean="0"/>
              <a:t>Références</a:t>
            </a:r>
            <a:endParaRPr lang="fr-FR" dirty="0"/>
          </a:p>
        </p:txBody>
      </p:sp>
      <p:sp>
        <p:nvSpPr>
          <p:cNvPr id="3" name="Espace réservé du contenu 2"/>
          <p:cNvSpPr>
            <a:spLocks noGrp="1"/>
          </p:cNvSpPr>
          <p:nvPr>
            <p:ph idx="1"/>
          </p:nvPr>
        </p:nvSpPr>
        <p:spPr>
          <a:xfrm>
            <a:off x="838200" y="892099"/>
            <a:ext cx="9855820" cy="5284864"/>
          </a:xfrm>
        </p:spPr>
        <p:txBody>
          <a:bodyPr>
            <a:normAutofit/>
          </a:bodyPr>
          <a:lstStyle/>
          <a:p>
            <a:r>
              <a:rPr lang="en-US" dirty="0" smtClean="0"/>
              <a:t>[1] : Understanding Cryptography : A </a:t>
            </a:r>
            <a:r>
              <a:rPr lang="en-US" dirty="0"/>
              <a:t>Textbook for Students and </a:t>
            </a:r>
            <a:r>
              <a:rPr lang="en-US" dirty="0" smtClean="0"/>
              <a:t>Practitioners (2010)</a:t>
            </a:r>
            <a:endParaRPr lang="fr-FR" dirty="0" smtClean="0"/>
          </a:p>
          <a:p>
            <a:endParaRPr lang="fr-FR" dirty="0" smtClean="0"/>
          </a:p>
          <a:p>
            <a:endParaRPr lang="fr-FR" dirty="0"/>
          </a:p>
          <a:p>
            <a:r>
              <a:rPr lang="en-US" dirty="0" smtClean="0"/>
              <a:t>[2] : Cryptography </a:t>
            </a:r>
            <a:r>
              <a:rPr lang="en-US" dirty="0"/>
              <a:t>and Network Security: Principles and Practice, Global Edition, 7th </a:t>
            </a:r>
            <a:r>
              <a:rPr lang="en-US" dirty="0" smtClean="0"/>
              <a:t>Edition (2016)</a:t>
            </a:r>
            <a:endParaRPr lang="fr-FR" dirty="0" smtClean="0"/>
          </a:p>
          <a:p>
            <a:endParaRPr lang="fr-FR" dirty="0" smtClean="0"/>
          </a:p>
          <a:p>
            <a:endParaRPr lang="fr-FR" dirty="0"/>
          </a:p>
          <a:p>
            <a:r>
              <a:rPr lang="fr-FR" dirty="0" smtClean="0"/>
              <a:t>[3] : Cryptographie </a:t>
            </a:r>
            <a:r>
              <a:rPr lang="fr-FR" dirty="0"/>
              <a:t>et codes </a:t>
            </a:r>
            <a:r>
              <a:rPr lang="fr-FR" dirty="0" smtClean="0"/>
              <a:t>secrets L'art </a:t>
            </a:r>
            <a:r>
              <a:rPr lang="fr-FR" dirty="0"/>
              <a:t>de cacher - Tangente Hors-série N° 26</a:t>
            </a:r>
          </a:p>
          <a:p>
            <a:endParaRPr lang="fr-FR"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5235" y="446050"/>
            <a:ext cx="1134467" cy="1720238"/>
          </a:xfrm>
          <a:prstGeom prst="rect">
            <a:avLst/>
          </a:prstGeom>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5077" y="2237343"/>
            <a:ext cx="1261974" cy="1642086"/>
          </a:xfrm>
          <a:prstGeom prst="rect">
            <a:avLst/>
          </a:prstGeom>
        </p:spPr>
      </p:pic>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1151" y="4275452"/>
            <a:ext cx="1329826" cy="1898441"/>
          </a:xfrm>
          <a:prstGeom prst="rect">
            <a:avLst/>
          </a:prstGeom>
        </p:spPr>
      </p:pic>
      <p:sp>
        <p:nvSpPr>
          <p:cNvPr id="4" name="Espace réservé du numéro de diapositive 3"/>
          <p:cNvSpPr>
            <a:spLocks noGrp="1"/>
          </p:cNvSpPr>
          <p:nvPr>
            <p:ph type="sldNum" sz="quarter" idx="12"/>
          </p:nvPr>
        </p:nvSpPr>
        <p:spPr/>
        <p:txBody>
          <a:bodyPr/>
          <a:lstStyle/>
          <a:p>
            <a:fld id="{6951A42B-171D-4B94-AECE-9A114FAB7514}" type="slidenum">
              <a:rPr lang="fr-FR" smtClean="0"/>
              <a:t>95</a:t>
            </a:fld>
            <a:endParaRPr lang="fr-FR"/>
          </a:p>
        </p:txBody>
      </p:sp>
    </p:spTree>
    <p:extLst>
      <p:ext uri="{BB962C8B-B14F-4D97-AF65-F5344CB8AC3E}">
        <p14:creationId xmlns:p14="http://schemas.microsoft.com/office/powerpoint/2010/main" val="4270656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39769</TotalTime>
  <Words>6308</Words>
  <Application>Microsoft Office PowerPoint</Application>
  <PresentationFormat>Grand écran</PresentationFormat>
  <Paragraphs>1725</Paragraphs>
  <Slides>95</Slides>
  <Notes>90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95</vt:i4>
      </vt:variant>
    </vt:vector>
  </HeadingPairs>
  <TitlesOfParts>
    <vt:vector size="103" baseType="lpstr">
      <vt:lpstr>Adobe Arabic</vt:lpstr>
      <vt:lpstr>Adobe Heiti Std R</vt:lpstr>
      <vt:lpstr>Arial</vt:lpstr>
      <vt:lpstr>Calibri</vt:lpstr>
      <vt:lpstr>Calibri Light</vt:lpstr>
      <vt:lpstr>Cambria Math</vt:lpstr>
      <vt:lpstr>Wingdings</vt:lpstr>
      <vt:lpstr>Thème Office</vt:lpstr>
      <vt:lpstr>Introduction à la cryptographie</vt:lpstr>
      <vt:lpstr>Plan du cours</vt:lpstr>
      <vt:lpstr>Plan du chapitre 2</vt:lpstr>
      <vt:lpstr>Notions de bases de la cryptographie</vt:lpstr>
      <vt:lpstr>Vocabulaires et définitions</vt:lpstr>
      <vt:lpstr>Vocabulaires et définitions</vt:lpstr>
      <vt:lpstr>Objectifs de la cryptographie</vt:lpstr>
      <vt:lpstr>Histoire de la cryptographie</vt:lpstr>
      <vt:lpstr>Histoire de la cryptographie</vt:lpstr>
      <vt:lpstr>Histoire : La scytale</vt:lpstr>
      <vt:lpstr>Histoire : Carré de Polybe</vt:lpstr>
      <vt:lpstr>Principes de Kerckhoffs : Notion de clé</vt:lpstr>
      <vt:lpstr>Principe et formalisation de la cryptographie</vt:lpstr>
      <vt:lpstr>Principe et formalisation de la cryptographie</vt:lpstr>
      <vt:lpstr>Modèle de cryptographie conventionnel </vt:lpstr>
      <vt:lpstr>Techniques de cryptographie classique</vt:lpstr>
      <vt:lpstr>Techniques de cryptographie classique</vt:lpstr>
      <vt:lpstr>Chiffrement de César : substitution(décalage)</vt:lpstr>
      <vt:lpstr>Chiffrement de César : Formalisation</vt:lpstr>
      <vt:lpstr>Exemple de chiffrement de César</vt:lpstr>
      <vt:lpstr>La cryptanalyse de chiffrement de césar</vt:lpstr>
      <vt:lpstr>La cryptanalyse de chiffrement de césar</vt:lpstr>
      <vt:lpstr>Analyse fréquentielle</vt:lpstr>
      <vt:lpstr>La cryptanalyse : Analyse fréquentielle</vt:lpstr>
      <vt:lpstr>Analyse fréquentielle : chiffrement de césar</vt:lpstr>
      <vt:lpstr>Faiblesse du chiffrement de césar</vt:lpstr>
      <vt:lpstr>Chiffrement de Vigenère</vt:lpstr>
      <vt:lpstr>Chiffrement de Vigenère: Formalisation</vt:lpstr>
      <vt:lpstr>Exemple chiffrement de Vigenère</vt:lpstr>
      <vt:lpstr>La cryptanalyse de chiffrement de Vigenère</vt:lpstr>
      <vt:lpstr>La cryptanalyse de chiffrement de Vigenère</vt:lpstr>
      <vt:lpstr>Mini projet de cryptanalyse : Travail à faire</vt:lpstr>
      <vt:lpstr>Chiffrement par transposition : Columnar</vt:lpstr>
      <vt:lpstr>Chiffrement par transposition : Keyword Columnar</vt:lpstr>
      <vt:lpstr>Les clés faibles ?</vt:lpstr>
      <vt:lpstr>La cryptanalyse</vt:lpstr>
      <vt:lpstr>La cryptanalyse : Niveaux d’attaques</vt:lpstr>
      <vt:lpstr>La cryptanalyse : Classification des attaques cryptanalytiques </vt:lpstr>
      <vt:lpstr>Cryptographie moderne</vt:lpstr>
      <vt:lpstr>Cryptographie moderne : symétrique</vt:lpstr>
      <vt:lpstr>Cryptographie moderne : symétrique</vt:lpstr>
      <vt:lpstr>Présentation PowerPoint</vt:lpstr>
      <vt:lpstr>Exemple de Diffusion</vt:lpstr>
      <vt:lpstr>Cryptographie symétrique : DES et AES </vt:lpstr>
      <vt:lpstr>Cryptographie moderne : symétrique</vt:lpstr>
      <vt:lpstr>Cryptographie moderne : symétrique</vt:lpstr>
      <vt:lpstr>Cryptographie moderne : symétrique</vt:lpstr>
      <vt:lpstr>Un canal sécurisé : Partage de clé symétrique</vt:lpstr>
      <vt:lpstr>Cryptographie symétrique</vt:lpstr>
      <vt:lpstr>Cryptographie asymétrique : à clé publique</vt:lpstr>
      <vt:lpstr>Cryptographie asymétrique : à clé publique</vt:lpstr>
      <vt:lpstr>Cryptographie asymétrique : confidentialité</vt:lpstr>
      <vt:lpstr>Cryptographie asymétrique : à clé publique</vt:lpstr>
      <vt:lpstr>Cryptographie asymétrique : Principe algorithmique</vt:lpstr>
      <vt:lpstr>Cryptographie asymétrique : RSA</vt:lpstr>
      <vt:lpstr>Principe : Fonction à sens unique [à trappe] </vt:lpstr>
      <vt:lpstr>RSA : Factorisation des nombres premiers</vt:lpstr>
      <vt:lpstr>RSA : Déroulement</vt:lpstr>
      <vt:lpstr>RSA : Principe</vt:lpstr>
      <vt:lpstr>RSA : Exemple 1</vt:lpstr>
      <vt:lpstr>RSA : Exemple 2</vt:lpstr>
      <vt:lpstr>RSA : Exemple 2</vt:lpstr>
      <vt:lpstr>Cryptographie asymétrique : Principe algorithmique</vt:lpstr>
      <vt:lpstr>Cryptographie moderne : asymétrique</vt:lpstr>
      <vt:lpstr>Cryptographie moderne : asymétrique</vt:lpstr>
      <vt:lpstr>Avantages/Inconvénients (Symétrique / Asymétrique)</vt:lpstr>
      <vt:lpstr>Cryptographie Hybride : PGP(Pretty Good Privacy)</vt:lpstr>
      <vt:lpstr>Fonction de Hachage </vt:lpstr>
      <vt:lpstr>Fonction de Hachage : Propriétés</vt:lpstr>
      <vt:lpstr>Fonction de Hachage : Sans Collision </vt:lpstr>
      <vt:lpstr>Fonction de Hachage : Exemple CRC-32</vt:lpstr>
      <vt:lpstr>Fonction de Hachage : Intégrité</vt:lpstr>
      <vt:lpstr>Signature numérique</vt:lpstr>
      <vt:lpstr>Objectifs d’une signature numérique</vt:lpstr>
      <vt:lpstr>Signature numérique</vt:lpstr>
      <vt:lpstr>Cryptographie asymétrique : Signature numérique</vt:lpstr>
      <vt:lpstr>Cryptographie asymétrique : Signature numérique avec hachage</vt:lpstr>
      <vt:lpstr>Cryptographie asymétrique : authentification</vt:lpstr>
      <vt:lpstr>Problème de gestion des clé publiques</vt:lpstr>
      <vt:lpstr>Certificat électronique : certificat  de clé publique</vt:lpstr>
      <vt:lpstr>Certificat X.509</vt:lpstr>
      <vt:lpstr>Certificat X.509</vt:lpstr>
      <vt:lpstr>Gestion de clés publiques</vt:lpstr>
      <vt:lpstr>Gestion de clés publiques : PKIX</vt:lpstr>
      <vt:lpstr>Gestion de clés publiques : PKIX</vt:lpstr>
      <vt:lpstr>Diagramme schématique de la façon dont les certificats de site Web sont censés fonctionner</vt:lpstr>
      <vt:lpstr>Diagramme schématique de la façon dont les certificats de site Web sont censés fonctionner</vt:lpstr>
      <vt:lpstr>Gestion de clés publiques : Vérification du certificat</vt:lpstr>
      <vt:lpstr>Modèle hiérarchique</vt:lpstr>
      <vt:lpstr>Certificat et « chain of trust »</vt:lpstr>
      <vt:lpstr>Certificat et « chain of trust »</vt:lpstr>
      <vt:lpstr>Gestion de clés publiques : les services de l’AC </vt:lpstr>
      <vt:lpstr>Gestion de clés publiques : les services de l’AE </vt:lpstr>
      <vt:lpstr>Mini projet : PKI </vt:lpstr>
      <vt:lpstr>Références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àa la sécurité</dc:title>
  <dc:creator>ABdou HEaven</dc:creator>
  <cp:lastModifiedBy>Abdou</cp:lastModifiedBy>
  <cp:revision>2022</cp:revision>
  <dcterms:created xsi:type="dcterms:W3CDTF">2021-05-23T19:42:20Z</dcterms:created>
  <dcterms:modified xsi:type="dcterms:W3CDTF">2022-05-06T08:05:15Z</dcterms:modified>
</cp:coreProperties>
</file>