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9"/>
  </p:notesMasterIdLst>
  <p:handoutMasterIdLst>
    <p:handoutMasterId r:id="rId30"/>
  </p:handoutMasterIdLst>
  <p:sldIdLst>
    <p:sldId id="256" r:id="rId2"/>
    <p:sldId id="257" r:id="rId3"/>
    <p:sldId id="334" r:id="rId4"/>
    <p:sldId id="335" r:id="rId5"/>
    <p:sldId id="341" r:id="rId6"/>
    <p:sldId id="336" r:id="rId7"/>
    <p:sldId id="337" r:id="rId8"/>
    <p:sldId id="338" r:id="rId9"/>
    <p:sldId id="339" r:id="rId10"/>
    <p:sldId id="340" r:id="rId11"/>
    <p:sldId id="342" r:id="rId12"/>
    <p:sldId id="343" r:id="rId13"/>
    <p:sldId id="344" r:id="rId14"/>
    <p:sldId id="345" r:id="rId15"/>
    <p:sldId id="308" r:id="rId16"/>
    <p:sldId id="347" r:id="rId17"/>
    <p:sldId id="346" r:id="rId18"/>
    <p:sldId id="348" r:id="rId19"/>
    <p:sldId id="349" r:id="rId20"/>
    <p:sldId id="351" r:id="rId21"/>
    <p:sldId id="350" r:id="rId22"/>
    <p:sldId id="328" r:id="rId23"/>
    <p:sldId id="313" r:id="rId24"/>
    <p:sldId id="331" r:id="rId25"/>
    <p:sldId id="282" r:id="rId26"/>
    <p:sldId id="306" r:id="rId27"/>
    <p:sldId id="27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692AA2"/>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393" autoAdjust="0"/>
    <p:restoredTop sz="93961" autoAdjust="0"/>
  </p:normalViewPr>
  <p:slideViewPr>
    <p:cSldViewPr>
      <p:cViewPr varScale="1">
        <p:scale>
          <a:sx n="66" d="100"/>
          <a:sy n="66" d="100"/>
        </p:scale>
        <p:origin x="-528" y="-10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DCC08A-178E-4639-907E-4B1BDFC07BAE}" type="datetimeFigureOut">
              <a:rPr lang="fr-FR" smtClean="0"/>
              <a:pPr/>
              <a:t>26/04/2014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A2469D-51E0-490E-AD9A-6219BC29EB93}" type="slidenum">
              <a:rPr lang="fr-FR" smtClean="0"/>
              <a:pPr/>
              <a:t>‹N°›</a:t>
            </a:fld>
            <a:endParaRPr lang="fr-FR"/>
          </a:p>
        </p:txBody>
      </p:sp>
    </p:spTree>
    <p:extLst>
      <p:ext uri="{BB962C8B-B14F-4D97-AF65-F5344CB8AC3E}">
        <p14:creationId xmlns="" xmlns:p14="http://schemas.microsoft.com/office/powerpoint/2010/main" val="32993666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75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CC17D6B-CD1B-49C1-BD91-1F2EC48D168D}" type="slidenum">
              <a:rPr lang="en-US"/>
              <a:pPr/>
              <a:t>‹N°›</a:t>
            </a:fld>
            <a:endParaRPr lang="en-US"/>
          </a:p>
        </p:txBody>
      </p:sp>
    </p:spTree>
    <p:extLst>
      <p:ext uri="{BB962C8B-B14F-4D97-AF65-F5344CB8AC3E}">
        <p14:creationId xmlns="" xmlns:p14="http://schemas.microsoft.com/office/powerpoint/2010/main" val="235474969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CC17D6B-CD1B-49C1-BD91-1F2EC48D168D}" type="slidenum">
              <a:rPr lang="en-US" smtClean="0"/>
              <a:pPr/>
              <a:t>1</a:t>
            </a:fld>
            <a:endParaRPr lang="en-US"/>
          </a:p>
        </p:txBody>
      </p:sp>
    </p:spTree>
    <p:extLst>
      <p:ext uri="{BB962C8B-B14F-4D97-AF65-F5344CB8AC3E}">
        <p14:creationId xmlns="" xmlns:p14="http://schemas.microsoft.com/office/powerpoint/2010/main" val="702737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endParaRPr lang="en-US"/>
          </a:p>
        </p:txBody>
      </p:sp>
      <p:sp>
        <p:nvSpPr>
          <p:cNvPr id="19" name="Espace réservé du pied de page 18"/>
          <p:cNvSpPr>
            <a:spLocks noGrp="1"/>
          </p:cNvSpPr>
          <p:nvPr>
            <p:ph type="ftr" sz="quarter" idx="11"/>
          </p:nvPr>
        </p:nvSpPr>
        <p:spPr/>
        <p:txBody>
          <a:bodyPr/>
          <a:lstStyle/>
          <a:p>
            <a:endParaRPr lang="en-US"/>
          </a:p>
        </p:txBody>
      </p:sp>
      <p:sp>
        <p:nvSpPr>
          <p:cNvPr id="27" name="Espace réservé du numéro de diapositive 26"/>
          <p:cNvSpPr>
            <a:spLocks noGrp="1"/>
          </p:cNvSpPr>
          <p:nvPr>
            <p:ph type="sldNum" sz="quarter" idx="12"/>
          </p:nvPr>
        </p:nvSpPr>
        <p:spPr/>
        <p:txBody>
          <a:bodyPr/>
          <a:lstStyle/>
          <a:p>
            <a:fld id="{DEB72F01-29DC-4202-A998-0F7B14AFA9C7}"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456F93-5334-46E8-B7D7-DFBAB3BC6334}"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315A910-1906-4A37-89F5-5C76B42BAE6C}"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469DB74-49A3-4692-9A36-640B771723D7}"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6A4DA8C-3350-4007-BEE2-085191A1FD52}"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F6B05CB-FF65-444B-98AD-174184D2C718}"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22992D27-D727-40BE-9FBD-1902DEAEFD90}"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513312B6-1F7D-466D-A244-69F9340CCA5F}"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D2C2F183-3C7A-4E00-A160-FC085AB070F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0FC10678-8D2C-4FEE-8145-8B46D674E302}"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7F73BD9-6C7B-453F-AC63-BCB6F7F9EE43}" type="slidenum">
              <a:rPr lang="en-US" smtClean="0"/>
              <a:pPr/>
              <a:t>‹N°›</a:t>
            </a:fld>
            <a:endParaRPr lang="en-US"/>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C689E8-70CA-4182-AD66-8FE9823526ED}" type="slidenum">
              <a:rPr lang="en-US" smtClean="0"/>
              <a:pPr/>
              <a:t>‹N°›</a:t>
            </a:fld>
            <a:endParaRPr lang="en-US"/>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Feuille_Microsoft_Office_Excel_97-2003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Lynda\Desktop\Sécurité\images.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00391" y="7996"/>
            <a:ext cx="1550460" cy="1476308"/>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2050" name="Rectangle 2"/>
          <p:cNvSpPr>
            <a:spLocks noGrp="1" noChangeArrowheads="1"/>
          </p:cNvSpPr>
          <p:nvPr>
            <p:ph type="ctrTitle"/>
          </p:nvPr>
        </p:nvSpPr>
        <p:spPr/>
        <p:txBody>
          <a:bodyPr/>
          <a:lstStyle/>
          <a:p>
            <a:pPr algn="ctr"/>
            <a:r>
              <a:rPr lang="en-US" dirty="0" smtClean="0"/>
              <a:t>KERBEROS</a:t>
            </a:r>
            <a:endParaRPr lang="en-US" dirty="0"/>
          </a:p>
        </p:txBody>
      </p:sp>
      <p:sp>
        <p:nvSpPr>
          <p:cNvPr id="3" name="Espace réservé du numéro de diapositive 2"/>
          <p:cNvSpPr>
            <a:spLocks noGrp="1"/>
          </p:cNvSpPr>
          <p:nvPr>
            <p:ph type="sldNum" sz="quarter" idx="12"/>
          </p:nvPr>
        </p:nvSpPr>
        <p:spPr/>
        <p:txBody>
          <a:bodyPr/>
          <a:lstStyle/>
          <a:p>
            <a:fld id="{DEB72F01-29DC-4202-A998-0F7B14AFA9C7}" type="slidenum">
              <a:rPr lang="en-US" smtClean="0"/>
              <a:pPr/>
              <a:t>1</a:t>
            </a:fld>
            <a:endParaRPr lang="en-US"/>
          </a:p>
        </p:txBody>
      </p:sp>
      <p:pic>
        <p:nvPicPr>
          <p:cNvPr id="6" name="Image 8" descr="esi.gif"/>
          <p:cNvPicPr>
            <a:picLocks noChangeAspect="1"/>
          </p:cNvPicPr>
          <p:nvPr/>
        </p:nvPicPr>
        <p:blipFill>
          <a:blip r:embed="rId4"/>
          <a:srcRect/>
          <a:stretch>
            <a:fillRect/>
          </a:stretch>
        </p:blipFill>
        <p:spPr bwMode="auto">
          <a:xfrm>
            <a:off x="-21323" y="0"/>
            <a:ext cx="1285875" cy="973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ZoneTexte 6"/>
          <p:cNvSpPr txBox="1"/>
          <p:nvPr/>
        </p:nvSpPr>
        <p:spPr>
          <a:xfrm>
            <a:off x="2327595" y="301903"/>
            <a:ext cx="5256584" cy="369332"/>
          </a:xfrm>
          <a:prstGeom prst="rect">
            <a:avLst/>
          </a:prstGeom>
          <a:noFill/>
        </p:spPr>
        <p:txBody>
          <a:bodyPr wrap="square" rtlCol="0">
            <a:spAutoFit/>
          </a:bodyPr>
          <a:lstStyle/>
          <a:p>
            <a:r>
              <a:rPr lang="fr-FR" u="sng" dirty="0" smtClean="0"/>
              <a:t>Ecole Nationale Supérieure d’informatique</a:t>
            </a:r>
            <a:endParaRPr lang="fr-FR" u="sng" dirty="0"/>
          </a:p>
        </p:txBody>
      </p:sp>
      <p:sp>
        <p:nvSpPr>
          <p:cNvPr id="9" name="ZoneTexte 8"/>
          <p:cNvSpPr txBox="1"/>
          <p:nvPr/>
        </p:nvSpPr>
        <p:spPr>
          <a:xfrm>
            <a:off x="1292294" y="4600568"/>
            <a:ext cx="3065391" cy="923330"/>
          </a:xfrm>
          <a:prstGeom prst="rect">
            <a:avLst/>
          </a:prstGeom>
          <a:noFill/>
        </p:spPr>
        <p:txBody>
          <a:bodyPr wrap="square" rtlCol="0">
            <a:spAutoFit/>
          </a:bodyPr>
          <a:lstStyle/>
          <a:p>
            <a:r>
              <a:rPr lang="fr-FR" b="1" dirty="0" smtClean="0">
                <a:solidFill>
                  <a:srgbClr val="0070C0"/>
                </a:solidFill>
              </a:rPr>
              <a:t>Réalisé par:</a:t>
            </a:r>
          </a:p>
          <a:p>
            <a:pPr marL="285750" indent="-285750">
              <a:buFont typeface="Arial" pitchFamily="34" charset="0"/>
              <a:buChar char="•"/>
            </a:pPr>
            <a:r>
              <a:rPr lang="fr-FR" dirty="0" smtClean="0"/>
              <a:t>KEMOUGHUETTE  Aya</a:t>
            </a:r>
          </a:p>
          <a:p>
            <a:pPr marL="285750" indent="-285750">
              <a:buFont typeface="Arial" pitchFamily="34" charset="0"/>
              <a:buChar char="•"/>
            </a:pPr>
            <a:r>
              <a:rPr lang="fr-FR" dirty="0" smtClean="0"/>
              <a:t>LEHAMEL </a:t>
            </a:r>
            <a:r>
              <a:rPr lang="fr-FR" dirty="0" err="1" smtClean="0"/>
              <a:t>Titem</a:t>
            </a:r>
            <a:endParaRPr lang="fr-FR" dirty="0"/>
          </a:p>
        </p:txBody>
      </p:sp>
      <p:sp>
        <p:nvSpPr>
          <p:cNvPr id="10" name="ZoneTexte 9"/>
          <p:cNvSpPr txBox="1"/>
          <p:nvPr/>
        </p:nvSpPr>
        <p:spPr>
          <a:xfrm>
            <a:off x="6012160" y="5229200"/>
            <a:ext cx="3281284" cy="646331"/>
          </a:xfrm>
          <a:prstGeom prst="rect">
            <a:avLst/>
          </a:prstGeom>
          <a:noFill/>
        </p:spPr>
        <p:txBody>
          <a:bodyPr wrap="square" rtlCol="0">
            <a:spAutoFit/>
          </a:bodyPr>
          <a:lstStyle/>
          <a:p>
            <a:r>
              <a:rPr lang="fr-FR" b="1" dirty="0" smtClean="0">
                <a:solidFill>
                  <a:srgbClr val="0070C0"/>
                </a:solidFill>
              </a:rPr>
              <a:t>Encadré par:</a:t>
            </a:r>
          </a:p>
          <a:p>
            <a:r>
              <a:rPr lang="fr-FR" dirty="0"/>
              <a:t> </a:t>
            </a:r>
            <a:r>
              <a:rPr lang="fr-FR" dirty="0" smtClean="0"/>
              <a:t> - Mr ANANE</a:t>
            </a:r>
            <a:endParaRPr lang="fr-FR" dirty="0"/>
          </a:p>
        </p:txBody>
      </p:sp>
      <p:sp>
        <p:nvSpPr>
          <p:cNvPr id="11" name="ZoneTexte 10"/>
          <p:cNvSpPr txBox="1"/>
          <p:nvPr/>
        </p:nvSpPr>
        <p:spPr>
          <a:xfrm>
            <a:off x="2339752" y="6318128"/>
            <a:ext cx="4428492" cy="369332"/>
          </a:xfrm>
          <a:prstGeom prst="rect">
            <a:avLst/>
          </a:prstGeom>
          <a:noFill/>
        </p:spPr>
        <p:txBody>
          <a:bodyPr wrap="square" rtlCol="0">
            <a:spAutoFit/>
          </a:bodyPr>
          <a:lstStyle/>
          <a:p>
            <a:r>
              <a:rPr lang="fr-FR" dirty="0" smtClean="0"/>
              <a:t>-Année Universitaire: 2013/2014	</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571480"/>
            <a:ext cx="8229600" cy="1143000"/>
          </a:xfrm>
        </p:spPr>
        <p:txBody>
          <a:bodyPr/>
          <a:lstStyle/>
          <a:p>
            <a:pPr algn="ctr"/>
            <a:r>
              <a:rPr lang="fr-FR" dirty="0"/>
              <a:t>Traitement par le serveur</a:t>
            </a:r>
          </a:p>
        </p:txBody>
      </p:sp>
      <p:sp>
        <p:nvSpPr>
          <p:cNvPr id="3" name="Espace réservé du numéro de diapositive 2"/>
          <p:cNvSpPr>
            <a:spLocks noGrp="1"/>
          </p:cNvSpPr>
          <p:nvPr>
            <p:ph type="sldNum" sz="quarter" idx="12"/>
          </p:nvPr>
        </p:nvSpPr>
        <p:spPr/>
        <p:txBody>
          <a:bodyPr/>
          <a:lstStyle/>
          <a:p>
            <a:fld id="{7469DB74-49A3-4692-9A36-640B771723D7}" type="slidenum">
              <a:rPr lang="en-US" smtClean="0"/>
              <a:pPr/>
              <a:t>10</a:t>
            </a:fld>
            <a:endParaRPr lang="en-US"/>
          </a:p>
        </p:txBody>
      </p:sp>
      <p:grpSp>
        <p:nvGrpSpPr>
          <p:cNvPr id="4" name="Group 91"/>
          <p:cNvGrpSpPr>
            <a:grpSpLocks/>
          </p:cNvGrpSpPr>
          <p:nvPr/>
        </p:nvGrpSpPr>
        <p:grpSpPr bwMode="auto">
          <a:xfrm>
            <a:off x="827088" y="5445125"/>
            <a:ext cx="1474787" cy="950913"/>
            <a:chOff x="521" y="3339"/>
            <a:chExt cx="929" cy="599"/>
          </a:xfrm>
        </p:grpSpPr>
        <p:grpSp>
          <p:nvGrpSpPr>
            <p:cNvPr id="5" name="Group 84"/>
            <p:cNvGrpSpPr>
              <a:grpSpLocks/>
            </p:cNvGrpSpPr>
            <p:nvPr/>
          </p:nvGrpSpPr>
          <p:grpSpPr bwMode="auto">
            <a:xfrm>
              <a:off x="839" y="3339"/>
              <a:ext cx="363" cy="299"/>
              <a:chOff x="2426" y="3423"/>
              <a:chExt cx="295" cy="299"/>
            </a:xfrm>
          </p:grpSpPr>
          <p:sp>
            <p:nvSpPr>
              <p:cNvPr id="7" name="Freeform 85"/>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sp>
            <p:nvSpPr>
              <p:cNvPr id="8" name="Freeform 86"/>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sp>
            <p:nvSpPr>
              <p:cNvPr id="9" name="Freeform 87"/>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sp>
            <p:nvSpPr>
              <p:cNvPr id="10" name="Freeform 88"/>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sp>
            <p:nvSpPr>
              <p:cNvPr id="11" name="Freeform 89"/>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grpSp>
        <p:sp>
          <p:nvSpPr>
            <p:cNvPr id="6" name="Text Box 90"/>
            <p:cNvSpPr txBox="1">
              <a:spLocks noChangeArrowheads="1"/>
            </p:cNvSpPr>
            <p:nvPr/>
          </p:nvSpPr>
          <p:spPr bwMode="auto">
            <a:xfrm>
              <a:off x="521" y="3612"/>
              <a:ext cx="929"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sz="1400" b="1"/>
                <a:t>Clef du serveur</a:t>
              </a:r>
            </a:p>
            <a:p>
              <a:pPr algn="ctr"/>
              <a:r>
                <a:rPr lang="fr-FR" sz="1400" b="1"/>
                <a:t>de ressource</a:t>
              </a:r>
            </a:p>
          </p:txBody>
        </p:sp>
      </p:grpSp>
      <p:grpSp>
        <p:nvGrpSpPr>
          <p:cNvPr id="12" name="Group 136"/>
          <p:cNvGrpSpPr>
            <a:grpSpLocks/>
          </p:cNvGrpSpPr>
          <p:nvPr/>
        </p:nvGrpSpPr>
        <p:grpSpPr bwMode="auto">
          <a:xfrm>
            <a:off x="5292725" y="2493963"/>
            <a:ext cx="2160588" cy="2447925"/>
            <a:chOff x="3334" y="1571"/>
            <a:chExt cx="1361" cy="1542"/>
          </a:xfrm>
        </p:grpSpPr>
        <p:sp>
          <p:nvSpPr>
            <p:cNvPr id="13" name="AutoShape 119"/>
            <p:cNvSpPr>
              <a:spLocks noChangeArrowheads="1"/>
            </p:cNvSpPr>
            <p:nvPr/>
          </p:nvSpPr>
          <p:spPr bwMode="auto">
            <a:xfrm>
              <a:off x="3334" y="2750"/>
              <a:ext cx="1361" cy="363"/>
            </a:xfrm>
            <a:prstGeom prst="flowChartDecision">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b="1"/>
                <a:t>Valide ?</a:t>
              </a:r>
            </a:p>
          </p:txBody>
        </p:sp>
        <p:sp>
          <p:nvSpPr>
            <p:cNvPr id="14" name="Line 120"/>
            <p:cNvSpPr>
              <a:spLocks noChangeShapeType="1"/>
            </p:cNvSpPr>
            <p:nvPr/>
          </p:nvSpPr>
          <p:spPr bwMode="auto">
            <a:xfrm>
              <a:off x="4014" y="1571"/>
              <a:ext cx="0" cy="1179"/>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5" name="Group 137"/>
          <p:cNvGrpSpPr>
            <a:grpSpLocks/>
          </p:cNvGrpSpPr>
          <p:nvPr/>
        </p:nvGrpSpPr>
        <p:grpSpPr bwMode="auto">
          <a:xfrm>
            <a:off x="4284663" y="4365625"/>
            <a:ext cx="1074737" cy="1673225"/>
            <a:chOff x="2699" y="2750"/>
            <a:chExt cx="677" cy="1054"/>
          </a:xfrm>
        </p:grpSpPr>
        <p:sp>
          <p:nvSpPr>
            <p:cNvPr id="16" name="Text Box 126"/>
            <p:cNvSpPr txBox="1">
              <a:spLocks noChangeArrowheads="1"/>
            </p:cNvSpPr>
            <p:nvPr/>
          </p:nvSpPr>
          <p:spPr bwMode="auto">
            <a:xfrm>
              <a:off x="3061" y="2750"/>
              <a:ext cx="315"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400" b="1"/>
                <a:t>OUI</a:t>
              </a:r>
            </a:p>
          </p:txBody>
        </p:sp>
        <p:sp>
          <p:nvSpPr>
            <p:cNvPr id="17" name="Text Box 128"/>
            <p:cNvSpPr txBox="1">
              <a:spLocks noChangeArrowheads="1"/>
            </p:cNvSpPr>
            <p:nvPr/>
          </p:nvSpPr>
          <p:spPr bwMode="auto">
            <a:xfrm>
              <a:off x="2699" y="3612"/>
              <a:ext cx="445"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400" b="1"/>
                <a:t>Accès</a:t>
              </a:r>
            </a:p>
          </p:txBody>
        </p:sp>
        <p:sp>
          <p:nvSpPr>
            <p:cNvPr id="18" name="Freeform 130"/>
            <p:cNvSpPr>
              <a:spLocks/>
            </p:cNvSpPr>
            <p:nvPr/>
          </p:nvSpPr>
          <p:spPr bwMode="auto">
            <a:xfrm>
              <a:off x="2925" y="2931"/>
              <a:ext cx="409" cy="681"/>
            </a:xfrm>
            <a:custGeom>
              <a:avLst/>
              <a:gdLst>
                <a:gd name="T0" fmla="*/ 590 w 590"/>
                <a:gd name="T1" fmla="*/ 0 h 681"/>
                <a:gd name="T2" fmla="*/ 0 w 590"/>
                <a:gd name="T3" fmla="*/ 0 h 681"/>
                <a:gd name="T4" fmla="*/ 0 w 590"/>
                <a:gd name="T5" fmla="*/ 681 h 681"/>
              </a:gdLst>
              <a:ahLst/>
              <a:cxnLst>
                <a:cxn ang="0">
                  <a:pos x="T0" y="T1"/>
                </a:cxn>
                <a:cxn ang="0">
                  <a:pos x="T2" y="T3"/>
                </a:cxn>
                <a:cxn ang="0">
                  <a:pos x="T4" y="T5"/>
                </a:cxn>
              </a:cxnLst>
              <a:rect l="0" t="0" r="r" b="b"/>
              <a:pathLst>
                <a:path w="590" h="681">
                  <a:moveTo>
                    <a:pt x="590" y="0"/>
                  </a:moveTo>
                  <a:lnTo>
                    <a:pt x="0" y="0"/>
                  </a:lnTo>
                  <a:lnTo>
                    <a:pt x="0" y="681"/>
                  </a:lnTo>
                </a:path>
              </a:pathLst>
            </a:custGeom>
            <a:noFill/>
            <a:ln w="38100"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9" name="Group 138"/>
          <p:cNvGrpSpPr>
            <a:grpSpLocks/>
          </p:cNvGrpSpPr>
          <p:nvPr/>
        </p:nvGrpSpPr>
        <p:grpSpPr bwMode="auto">
          <a:xfrm>
            <a:off x="7451725" y="4365625"/>
            <a:ext cx="1036638" cy="1673225"/>
            <a:chOff x="4694" y="2750"/>
            <a:chExt cx="653" cy="1054"/>
          </a:xfrm>
        </p:grpSpPr>
        <p:sp>
          <p:nvSpPr>
            <p:cNvPr id="20" name="Text Box 127"/>
            <p:cNvSpPr txBox="1">
              <a:spLocks noChangeArrowheads="1"/>
            </p:cNvSpPr>
            <p:nvPr/>
          </p:nvSpPr>
          <p:spPr bwMode="auto">
            <a:xfrm>
              <a:off x="4694" y="2750"/>
              <a:ext cx="365"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400" b="1"/>
                <a:t>NON</a:t>
              </a:r>
            </a:p>
          </p:txBody>
        </p:sp>
        <p:sp>
          <p:nvSpPr>
            <p:cNvPr id="21" name="Text Box 129"/>
            <p:cNvSpPr txBox="1">
              <a:spLocks noChangeArrowheads="1"/>
            </p:cNvSpPr>
            <p:nvPr/>
          </p:nvSpPr>
          <p:spPr bwMode="auto">
            <a:xfrm>
              <a:off x="4921" y="3612"/>
              <a:ext cx="4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400" b="1"/>
                <a:t>Refus</a:t>
              </a:r>
            </a:p>
          </p:txBody>
        </p:sp>
        <p:sp>
          <p:nvSpPr>
            <p:cNvPr id="22" name="Freeform 131"/>
            <p:cNvSpPr>
              <a:spLocks/>
            </p:cNvSpPr>
            <p:nvPr/>
          </p:nvSpPr>
          <p:spPr bwMode="auto">
            <a:xfrm flipH="1">
              <a:off x="4694" y="2931"/>
              <a:ext cx="454" cy="681"/>
            </a:xfrm>
            <a:custGeom>
              <a:avLst/>
              <a:gdLst>
                <a:gd name="T0" fmla="*/ 590 w 590"/>
                <a:gd name="T1" fmla="*/ 0 h 681"/>
                <a:gd name="T2" fmla="*/ 0 w 590"/>
                <a:gd name="T3" fmla="*/ 0 h 681"/>
                <a:gd name="T4" fmla="*/ 0 w 590"/>
                <a:gd name="T5" fmla="*/ 681 h 681"/>
              </a:gdLst>
              <a:ahLst/>
              <a:cxnLst>
                <a:cxn ang="0">
                  <a:pos x="T0" y="T1"/>
                </a:cxn>
                <a:cxn ang="0">
                  <a:pos x="T2" y="T3"/>
                </a:cxn>
                <a:cxn ang="0">
                  <a:pos x="T4" y="T5"/>
                </a:cxn>
              </a:cxnLst>
              <a:rect l="0" t="0" r="r" b="b"/>
              <a:pathLst>
                <a:path w="590" h="681">
                  <a:moveTo>
                    <a:pt x="590" y="0"/>
                  </a:moveTo>
                  <a:lnTo>
                    <a:pt x="0" y="0"/>
                  </a:lnTo>
                  <a:lnTo>
                    <a:pt x="0" y="681"/>
                  </a:lnTo>
                </a:path>
              </a:pathLst>
            </a:custGeom>
            <a:noFill/>
            <a:ln w="38100"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3" name="Group 133"/>
          <p:cNvGrpSpPr>
            <a:grpSpLocks/>
          </p:cNvGrpSpPr>
          <p:nvPr/>
        </p:nvGrpSpPr>
        <p:grpSpPr bwMode="auto">
          <a:xfrm>
            <a:off x="900113" y="1989138"/>
            <a:ext cx="1655762" cy="2735262"/>
            <a:chOff x="567" y="1162"/>
            <a:chExt cx="1043" cy="1723"/>
          </a:xfrm>
        </p:grpSpPr>
        <p:grpSp>
          <p:nvGrpSpPr>
            <p:cNvPr id="24" name="Group 82"/>
            <p:cNvGrpSpPr>
              <a:grpSpLocks/>
            </p:cNvGrpSpPr>
            <p:nvPr/>
          </p:nvGrpSpPr>
          <p:grpSpPr bwMode="auto">
            <a:xfrm>
              <a:off x="567" y="1162"/>
              <a:ext cx="1043" cy="1723"/>
              <a:chOff x="612" y="1570"/>
              <a:chExt cx="1043" cy="1723"/>
            </a:xfrm>
          </p:grpSpPr>
          <p:sp>
            <p:nvSpPr>
              <p:cNvPr id="26" name="Rectangle 59"/>
              <p:cNvSpPr>
                <a:spLocks noChangeArrowheads="1"/>
              </p:cNvSpPr>
              <p:nvPr/>
            </p:nvSpPr>
            <p:spPr bwMode="auto">
              <a:xfrm>
                <a:off x="612" y="1570"/>
                <a:ext cx="1043" cy="1723"/>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Rectangle 63"/>
              <p:cNvSpPr>
                <a:spLocks noChangeArrowheads="1"/>
              </p:cNvSpPr>
              <p:nvPr/>
            </p:nvSpPr>
            <p:spPr bwMode="auto">
              <a:xfrm>
                <a:off x="838" y="2749"/>
                <a:ext cx="590" cy="408"/>
              </a:xfrm>
              <a:prstGeom prst="rect">
                <a:avLst/>
              </a:prstGeom>
              <a:pattFill prst="wdUpDiag">
                <a:fgClr>
                  <a:srgbClr val="3366FF"/>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28" name="Group 64"/>
              <p:cNvGrpSpPr>
                <a:grpSpLocks/>
              </p:cNvGrpSpPr>
              <p:nvPr/>
            </p:nvGrpSpPr>
            <p:grpSpPr bwMode="auto">
              <a:xfrm>
                <a:off x="974" y="2794"/>
                <a:ext cx="363" cy="299"/>
                <a:chOff x="2426" y="3423"/>
                <a:chExt cx="295" cy="299"/>
              </a:xfrm>
            </p:grpSpPr>
            <p:sp>
              <p:nvSpPr>
                <p:cNvPr id="30" name="Freeform 65"/>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31" name="Freeform 66"/>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32" name="Freeform 67"/>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33" name="Freeform 68"/>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34" name="Freeform 69"/>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sp>
            <p:nvSpPr>
              <p:cNvPr id="29" name="Rectangle 81" descr="Diagonales larges vers le haut"/>
              <p:cNvSpPr>
                <a:spLocks noChangeArrowheads="1"/>
              </p:cNvSpPr>
              <p:nvPr/>
            </p:nvSpPr>
            <p:spPr bwMode="auto">
              <a:xfrm>
                <a:off x="748" y="1661"/>
                <a:ext cx="771" cy="226"/>
              </a:xfrm>
              <a:prstGeom prst="rect">
                <a:avLst/>
              </a:prstGeom>
              <a:pattFill prst="wdUpDiag">
                <a:fgClr>
                  <a:schemeClr val="folHlink"/>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a:t>Authentifiant</a:t>
                </a:r>
              </a:p>
            </p:txBody>
          </p:sp>
        </p:grpSp>
        <p:sp>
          <p:nvSpPr>
            <p:cNvPr id="25" name="Text Box 132"/>
            <p:cNvSpPr txBox="1">
              <a:spLocks noChangeArrowheads="1"/>
            </p:cNvSpPr>
            <p:nvPr/>
          </p:nvSpPr>
          <p:spPr bwMode="auto">
            <a:xfrm>
              <a:off x="703" y="1661"/>
              <a:ext cx="824" cy="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sz="1400" b="1" dirty="0"/>
                <a:t>Reçu par</a:t>
              </a:r>
            </a:p>
            <a:p>
              <a:pPr algn="ctr"/>
              <a:r>
                <a:rPr lang="fr-FR" sz="1400" b="1" dirty="0"/>
                <a:t>Le serveur</a:t>
              </a:r>
            </a:p>
            <a:p>
              <a:pPr algn="ctr"/>
              <a:r>
                <a:rPr lang="fr-FR" sz="1400" b="1" dirty="0"/>
                <a:t>De ressource</a:t>
              </a:r>
            </a:p>
          </p:txBody>
        </p:sp>
      </p:grpSp>
      <p:grpSp>
        <p:nvGrpSpPr>
          <p:cNvPr id="35" name="Group 145"/>
          <p:cNvGrpSpPr>
            <a:grpSpLocks/>
          </p:cNvGrpSpPr>
          <p:nvPr/>
        </p:nvGrpSpPr>
        <p:grpSpPr bwMode="auto">
          <a:xfrm>
            <a:off x="1835150" y="3573463"/>
            <a:ext cx="2881313" cy="2232025"/>
            <a:chOff x="1156" y="2251"/>
            <a:chExt cx="1815" cy="1406"/>
          </a:xfrm>
        </p:grpSpPr>
        <p:sp>
          <p:nvSpPr>
            <p:cNvPr id="36" name="Text Box 93"/>
            <p:cNvSpPr txBox="1">
              <a:spLocks noChangeArrowheads="1"/>
            </p:cNvSpPr>
            <p:nvPr/>
          </p:nvSpPr>
          <p:spPr bwMode="auto">
            <a:xfrm>
              <a:off x="1655" y="2251"/>
              <a:ext cx="86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400" b="1"/>
                <a:t>Déchiffrement</a:t>
              </a:r>
            </a:p>
          </p:txBody>
        </p:sp>
        <p:sp>
          <p:nvSpPr>
            <p:cNvPr id="37" name="Line 96"/>
            <p:cNvSpPr>
              <a:spLocks noChangeShapeType="1"/>
            </p:cNvSpPr>
            <p:nvPr/>
          </p:nvSpPr>
          <p:spPr bwMode="auto">
            <a:xfrm>
              <a:off x="1383" y="2659"/>
              <a:ext cx="122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8" name="Freeform 98"/>
            <p:cNvSpPr>
              <a:spLocks/>
            </p:cNvSpPr>
            <p:nvPr/>
          </p:nvSpPr>
          <p:spPr bwMode="auto">
            <a:xfrm>
              <a:off x="1156" y="2795"/>
              <a:ext cx="862" cy="862"/>
            </a:xfrm>
            <a:custGeom>
              <a:avLst/>
              <a:gdLst>
                <a:gd name="T0" fmla="*/ 0 w 681"/>
                <a:gd name="T1" fmla="*/ 499 h 499"/>
                <a:gd name="T2" fmla="*/ 681 w 681"/>
                <a:gd name="T3" fmla="*/ 499 h 499"/>
                <a:gd name="T4" fmla="*/ 681 w 681"/>
                <a:gd name="T5" fmla="*/ 0 h 499"/>
              </a:gdLst>
              <a:ahLst/>
              <a:cxnLst>
                <a:cxn ang="0">
                  <a:pos x="T0" y="T1"/>
                </a:cxn>
                <a:cxn ang="0">
                  <a:pos x="T2" y="T3"/>
                </a:cxn>
                <a:cxn ang="0">
                  <a:pos x="T4" y="T5"/>
                </a:cxn>
              </a:cxnLst>
              <a:rect l="0" t="0" r="r" b="b"/>
              <a:pathLst>
                <a:path w="681" h="499">
                  <a:moveTo>
                    <a:pt x="0" y="499"/>
                  </a:moveTo>
                  <a:lnTo>
                    <a:pt x="681" y="499"/>
                  </a:lnTo>
                  <a:lnTo>
                    <a:pt x="681" y="0"/>
                  </a:lnTo>
                </a:path>
              </a:pathLst>
            </a:custGeom>
            <a:noFill/>
            <a:ln w="38100"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39" name="Group 108"/>
            <p:cNvGrpSpPr>
              <a:grpSpLocks/>
            </p:cNvGrpSpPr>
            <p:nvPr/>
          </p:nvGrpSpPr>
          <p:grpSpPr bwMode="auto">
            <a:xfrm>
              <a:off x="2608" y="2478"/>
              <a:ext cx="363" cy="299"/>
              <a:chOff x="2426" y="3423"/>
              <a:chExt cx="295" cy="299"/>
            </a:xfrm>
          </p:grpSpPr>
          <p:sp>
            <p:nvSpPr>
              <p:cNvPr id="41" name="Freeform 109"/>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42" name="Freeform 110"/>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43" name="Freeform 111"/>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44" name="Freeform 112"/>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45" name="Freeform 113"/>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pic>
          <p:nvPicPr>
            <p:cNvPr id="40" name="Picture 14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20" y="2400"/>
              <a:ext cx="245"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oup 146"/>
          <p:cNvGrpSpPr>
            <a:grpSpLocks/>
          </p:cNvGrpSpPr>
          <p:nvPr/>
        </p:nvGrpSpPr>
        <p:grpSpPr bwMode="auto">
          <a:xfrm>
            <a:off x="2339975" y="1628775"/>
            <a:ext cx="4679950" cy="2305050"/>
            <a:chOff x="1474" y="1026"/>
            <a:chExt cx="2948" cy="1452"/>
          </a:xfrm>
        </p:grpSpPr>
        <p:sp>
          <p:nvSpPr>
            <p:cNvPr id="47" name="Text Box 117"/>
            <p:cNvSpPr txBox="1">
              <a:spLocks noChangeArrowheads="1"/>
            </p:cNvSpPr>
            <p:nvPr/>
          </p:nvSpPr>
          <p:spPr bwMode="auto">
            <a:xfrm>
              <a:off x="2336" y="1026"/>
              <a:ext cx="86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400" b="1"/>
                <a:t>Déchiffrement</a:t>
              </a:r>
            </a:p>
          </p:txBody>
        </p:sp>
        <p:sp>
          <p:nvSpPr>
            <p:cNvPr id="48" name="Line 115"/>
            <p:cNvSpPr>
              <a:spLocks noChangeShapeType="1"/>
            </p:cNvSpPr>
            <p:nvPr/>
          </p:nvSpPr>
          <p:spPr bwMode="auto">
            <a:xfrm>
              <a:off x="1474" y="1435"/>
              <a:ext cx="217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9" name="Line 116"/>
            <p:cNvSpPr>
              <a:spLocks noChangeShapeType="1"/>
            </p:cNvSpPr>
            <p:nvPr/>
          </p:nvSpPr>
          <p:spPr bwMode="auto">
            <a:xfrm flipV="1">
              <a:off x="2699" y="1571"/>
              <a:ext cx="0" cy="90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0" name="Rectangle 118"/>
            <p:cNvSpPr>
              <a:spLocks noChangeArrowheads="1"/>
            </p:cNvSpPr>
            <p:nvPr/>
          </p:nvSpPr>
          <p:spPr bwMode="auto">
            <a:xfrm>
              <a:off x="3651" y="1344"/>
              <a:ext cx="771" cy="22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a:t>Authentifiant</a:t>
              </a:r>
            </a:p>
          </p:txBody>
        </p:sp>
        <p:pic>
          <p:nvPicPr>
            <p:cNvPr id="51" name="Picture 14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92" y="1200"/>
              <a:ext cx="245"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 xmlns:p14="http://schemas.microsoft.com/office/powerpoint/2010/main" val="940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left)">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up)">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1285860"/>
            <a:ext cx="8643998" cy="563563"/>
          </a:xfrm>
        </p:spPr>
        <p:txBody>
          <a:bodyPr>
            <a:normAutofit fontScale="90000"/>
          </a:bodyPr>
          <a:lstStyle/>
          <a:p>
            <a:pPr algn="ctr"/>
            <a:r>
              <a:rPr lang="en-US" dirty="0" smtClean="0"/>
              <a:t/>
            </a:r>
            <a:br>
              <a:rPr lang="en-US" dirty="0" smtClean="0"/>
            </a:br>
            <a:r>
              <a:rPr lang="en-US" dirty="0" err="1" smtClean="0"/>
              <a:t>Problème</a:t>
            </a:r>
            <a:endParaRPr lang="fr-FR" dirty="0"/>
          </a:p>
        </p:txBody>
      </p:sp>
      <p:sp>
        <p:nvSpPr>
          <p:cNvPr id="4" name="Rectangle 3"/>
          <p:cNvSpPr>
            <a:spLocks noGrp="1" noChangeArrowheads="1"/>
          </p:cNvSpPr>
          <p:nvPr>
            <p:ph idx="1"/>
          </p:nvPr>
        </p:nvSpPr>
        <p:spPr/>
        <p:txBody>
          <a:bodyPr/>
          <a:lstStyle/>
          <a:p>
            <a:pPr>
              <a:buNone/>
            </a:pPr>
            <a:endParaRPr lang="fr-FR" sz="2400" dirty="0" smtClean="0"/>
          </a:p>
          <a:p>
            <a:pPr>
              <a:buNone/>
            </a:pPr>
            <a:endParaRPr lang="fr-FR" sz="2400" dirty="0"/>
          </a:p>
          <a:p>
            <a:pPr lvl="1"/>
            <a:r>
              <a:rPr lang="fr-FR" sz="2000" dirty="0" smtClean="0"/>
              <a:t> A partir de là, la communication entre les deux parties ne peut être </a:t>
            </a:r>
            <a:r>
              <a:rPr lang="fr-FR" sz="2000" dirty="0" err="1" smtClean="0"/>
              <a:t>interpretée</a:t>
            </a:r>
            <a:r>
              <a:rPr lang="fr-FR" sz="2000" dirty="0" smtClean="0"/>
              <a:t> que par elles.</a:t>
            </a:r>
          </a:p>
          <a:p>
            <a:pPr lvl="1">
              <a:buNone/>
            </a:pPr>
            <a:endParaRPr lang="fr-FR" sz="2000" dirty="0"/>
          </a:p>
          <a:p>
            <a:pPr lvl="1"/>
            <a:r>
              <a:rPr lang="fr-FR" sz="2000" dirty="0" smtClean="0"/>
              <a:t> une personne mal intentionnée serait en mesure de récupérer tous les messages circulant.</a:t>
            </a:r>
          </a:p>
          <a:p>
            <a:pPr lvl="1">
              <a:buNone/>
            </a:pPr>
            <a:endParaRPr lang="fr-FR" sz="2000" dirty="0" smtClean="0"/>
          </a:p>
          <a:p>
            <a:pPr lvl="1"/>
            <a:r>
              <a:rPr lang="fr-FR" sz="2000" dirty="0" smtClean="0"/>
              <a:t> Elle pourrait  alors utiliser ce message plus tard et le renvoyer au serveur d'application.</a:t>
            </a:r>
          </a:p>
          <a:p>
            <a:pPr lvl="1">
              <a:buNone/>
            </a:pPr>
            <a:endParaRPr lang="fr-FR" sz="2000" dirty="0"/>
          </a:p>
        </p:txBody>
      </p:sp>
      <p:sp>
        <p:nvSpPr>
          <p:cNvPr id="6" name="Espace réservé du numéro de diapositive 5"/>
          <p:cNvSpPr>
            <a:spLocks noGrp="1"/>
          </p:cNvSpPr>
          <p:nvPr>
            <p:ph type="sldNum" sz="quarter" idx="12"/>
          </p:nvPr>
        </p:nvSpPr>
        <p:spPr/>
        <p:txBody>
          <a:bodyPr/>
          <a:lstStyle/>
          <a:p>
            <a:fld id="{7469DB74-49A3-4692-9A36-640B771723D7}" type="slidenum">
              <a:rPr lang="en-US" smtClean="0"/>
              <a:pPr/>
              <a:t>11</a:t>
            </a:fld>
            <a:endParaRPr lang="en-US"/>
          </a:p>
        </p:txBody>
      </p:sp>
    </p:spTree>
    <p:extLst>
      <p:ext uri="{BB962C8B-B14F-4D97-AF65-F5344CB8AC3E}">
        <p14:creationId xmlns="" xmlns:p14="http://schemas.microsoft.com/office/powerpoint/2010/main" val="16412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571480"/>
            <a:ext cx="8643966" cy="928694"/>
          </a:xfrm>
        </p:spPr>
        <p:txBody>
          <a:bodyPr>
            <a:normAutofit fontScale="90000"/>
          </a:bodyPr>
          <a:lstStyle/>
          <a:p>
            <a:pPr algn="ctr"/>
            <a:r>
              <a:rPr lang="en-US" dirty="0" smtClean="0"/>
              <a:t/>
            </a:r>
            <a:br>
              <a:rPr lang="en-US" dirty="0" smtClean="0"/>
            </a:br>
            <a:r>
              <a:rPr lang="en-US" dirty="0" err="1" smtClean="0"/>
              <a:t>Résolution</a:t>
            </a:r>
            <a:endParaRPr lang="fr-FR" dirty="0"/>
          </a:p>
        </p:txBody>
      </p:sp>
      <p:sp>
        <p:nvSpPr>
          <p:cNvPr id="3" name="Espace réservé du contenu 2"/>
          <p:cNvSpPr>
            <a:spLocks noGrp="1"/>
          </p:cNvSpPr>
          <p:nvPr>
            <p:ph idx="1"/>
          </p:nvPr>
        </p:nvSpPr>
        <p:spPr>
          <a:xfrm>
            <a:off x="457200" y="3861048"/>
            <a:ext cx="8229600" cy="2463552"/>
          </a:xfrm>
        </p:spPr>
        <p:txBody>
          <a:bodyPr/>
          <a:lstStyle/>
          <a:p>
            <a:pPr marL="363538" indent="-363538">
              <a:buSzPct val="90000"/>
              <a:buBlip>
                <a:blip r:embed="rId2"/>
              </a:buBlip>
            </a:pPr>
            <a:r>
              <a:rPr lang="fr-FR" sz="2400" dirty="0" smtClean="0">
                <a:latin typeface="Tahoma" pitchFamily="34" charset="0"/>
              </a:rPr>
              <a:t> Le serveur d'application génère un autre nombre aléatoire, qu'il crypte à l'aide de la clé de session et fait parvenir au client.</a:t>
            </a:r>
          </a:p>
          <a:p>
            <a:pPr marL="363538" indent="-363538">
              <a:buSzPct val="90000"/>
              <a:buBlip>
                <a:blip r:embed="rId2"/>
              </a:buBlip>
            </a:pPr>
            <a:r>
              <a:rPr lang="fr-FR" sz="2400" dirty="0" smtClean="0">
                <a:latin typeface="Tahoma" pitchFamily="34" charset="0"/>
              </a:rPr>
              <a:t> Le client décrypte alors ce nombre et doit, par exemple, lui ajouter une unité, puis le renvoyer crypté avec cette même clé de session.</a:t>
            </a:r>
          </a:p>
          <a:p>
            <a:pPr marL="363538" indent="-363538">
              <a:buSzPct val="90000"/>
              <a:buBlip>
                <a:blip r:embed="rId2"/>
              </a:buBlip>
            </a:pPr>
            <a:endParaRPr lang="fr-FR" sz="2400" dirty="0" smtClean="0">
              <a:latin typeface="Tahoma" pitchFamily="34" charset="0"/>
            </a:endParaRPr>
          </a:p>
          <a:p>
            <a:endParaRPr lang="fr-FR" sz="2400"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12</a:t>
            </a:fld>
            <a:endParaRPr lang="en-US"/>
          </a:p>
        </p:txBody>
      </p:sp>
      <p:pic>
        <p:nvPicPr>
          <p:cNvPr id="5" name="Picture 3" descr="PC"/>
          <p:cNvPicPr preferRelativeResize="0">
            <a:picLocks noChangeAspect="1" noChangeArrowheads="1"/>
          </p:cNvPicPr>
          <p:nvPr/>
        </p:nvPicPr>
        <p:blipFill>
          <a:blip r:embed="rId3">
            <a:clrChange>
              <a:clrFrom>
                <a:srgbClr val="08369A"/>
              </a:clrFrom>
              <a:clrTo>
                <a:srgbClr val="08369A">
                  <a:alpha val="0"/>
                </a:srgbClr>
              </a:clrTo>
            </a:clrChange>
            <a:extLst>
              <a:ext uri="{28A0092B-C50C-407E-A947-70E740481C1C}">
                <a14:useLocalDpi xmlns="" xmlns:a14="http://schemas.microsoft.com/office/drawing/2010/main" val="0"/>
              </a:ext>
            </a:extLst>
          </a:blip>
          <a:srcRect/>
          <a:stretch>
            <a:fillRect/>
          </a:stretch>
        </p:blipFill>
        <p:spPr bwMode="auto">
          <a:xfrm>
            <a:off x="1143000" y="2057400"/>
            <a:ext cx="1371600" cy="1252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4" descr="server"/>
          <p:cNvPicPr preferRelativeResize="0">
            <a:picLocks noChangeAspect="1" noChangeArrowheads="1"/>
          </p:cNvPicPr>
          <p:nvPr/>
        </p:nvPicPr>
        <p:blipFill>
          <a:blip r:embed="rId4">
            <a:clrChange>
              <a:clrFrom>
                <a:srgbClr val="08369A"/>
              </a:clrFrom>
              <a:clrTo>
                <a:srgbClr val="08369A">
                  <a:alpha val="0"/>
                </a:srgbClr>
              </a:clrTo>
            </a:clrChange>
            <a:extLst>
              <a:ext uri="{28A0092B-C50C-407E-A947-70E740481C1C}">
                <a14:useLocalDpi xmlns="" xmlns:a14="http://schemas.microsoft.com/office/drawing/2010/main" val="0"/>
              </a:ext>
            </a:extLst>
          </a:blip>
          <a:srcRect/>
          <a:stretch>
            <a:fillRect/>
          </a:stretch>
        </p:blipFill>
        <p:spPr bwMode="auto">
          <a:xfrm>
            <a:off x="7162800" y="1905000"/>
            <a:ext cx="1143000" cy="1524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5" descr="User1"/>
          <p:cNvPicPr preferRelativeResize="0">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914400" y="1981200"/>
            <a:ext cx="509588" cy="5334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11"/>
          <p:cNvGrpSpPr>
            <a:grpSpLocks/>
          </p:cNvGrpSpPr>
          <p:nvPr/>
        </p:nvGrpSpPr>
        <p:grpSpPr bwMode="auto">
          <a:xfrm>
            <a:off x="2357422" y="1928802"/>
            <a:ext cx="4572000" cy="652464"/>
            <a:chOff x="1536" y="1125"/>
            <a:chExt cx="2880" cy="411"/>
          </a:xfrm>
        </p:grpSpPr>
        <p:sp>
          <p:nvSpPr>
            <p:cNvPr id="9" name="Line 6"/>
            <p:cNvSpPr>
              <a:spLocks noChangeShapeType="1"/>
            </p:cNvSpPr>
            <p:nvPr/>
          </p:nvSpPr>
          <p:spPr bwMode="auto">
            <a:xfrm>
              <a:off x="1536" y="1536"/>
              <a:ext cx="288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Text Box 8"/>
            <p:cNvSpPr txBox="1">
              <a:spLocks noChangeArrowheads="1"/>
            </p:cNvSpPr>
            <p:nvPr/>
          </p:nvSpPr>
          <p:spPr bwMode="auto">
            <a:xfrm>
              <a:off x="2031" y="1125"/>
              <a:ext cx="1980" cy="407"/>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Nombre aléatoire</a:t>
              </a:r>
            </a:p>
            <a:p>
              <a:r>
                <a:rPr lang="fr-FR" b="1" dirty="0" smtClean="0"/>
                <a:t>Crypté avec clé de session</a:t>
              </a:r>
              <a:endParaRPr lang="fr-FR" b="1" dirty="0"/>
            </a:p>
          </p:txBody>
        </p:sp>
      </p:grpSp>
      <p:grpSp>
        <p:nvGrpSpPr>
          <p:cNvPr id="11" name="Group 12"/>
          <p:cNvGrpSpPr>
            <a:grpSpLocks/>
          </p:cNvGrpSpPr>
          <p:nvPr/>
        </p:nvGrpSpPr>
        <p:grpSpPr bwMode="auto">
          <a:xfrm>
            <a:off x="2428860" y="3000375"/>
            <a:ext cx="4572000" cy="785819"/>
            <a:chOff x="1536" y="1920"/>
            <a:chExt cx="2880" cy="582"/>
          </a:xfrm>
        </p:grpSpPr>
        <p:sp>
          <p:nvSpPr>
            <p:cNvPr id="12" name="Line 7"/>
            <p:cNvSpPr>
              <a:spLocks noChangeShapeType="1"/>
            </p:cNvSpPr>
            <p:nvPr/>
          </p:nvSpPr>
          <p:spPr bwMode="auto">
            <a:xfrm>
              <a:off x="1536" y="1920"/>
              <a:ext cx="2880" cy="0"/>
            </a:xfrm>
            <a:prstGeom prst="line">
              <a:avLst/>
            </a:prstGeom>
            <a:noFill/>
            <a:ln w="381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p:cNvSpPr txBox="1">
              <a:spLocks noChangeArrowheads="1"/>
            </p:cNvSpPr>
            <p:nvPr/>
          </p:nvSpPr>
          <p:spPr bwMode="auto">
            <a:xfrm>
              <a:off x="2016" y="1920"/>
              <a:ext cx="1995" cy="582"/>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Nombre aléatoire +1</a:t>
              </a:r>
            </a:p>
            <a:p>
              <a:r>
                <a:rPr lang="fr-FR" b="1" dirty="0" smtClean="0"/>
                <a:t>Crypté avec clé de session</a:t>
              </a:r>
            </a:p>
            <a:p>
              <a:endParaRPr lang="fr-FR" dirty="0"/>
            </a:p>
          </p:txBody>
        </p:sp>
      </p:grpSp>
    </p:spTree>
    <p:extLst>
      <p:ext uri="{BB962C8B-B14F-4D97-AF65-F5344CB8AC3E}">
        <p14:creationId xmlns="" xmlns:p14="http://schemas.microsoft.com/office/powerpoint/2010/main" val="187460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685800"/>
            <a:ext cx="8643998" cy="563563"/>
          </a:xfrm>
        </p:spPr>
        <p:txBody>
          <a:bodyPr>
            <a:normAutofit fontScale="90000"/>
          </a:bodyPr>
          <a:lstStyle/>
          <a:p>
            <a:r>
              <a:rPr lang="en-US" dirty="0" smtClean="0"/>
              <a:t>Le </a:t>
            </a:r>
            <a:r>
              <a:rPr lang="en-US" dirty="0" err="1" smtClean="0"/>
              <a:t>protocole</a:t>
            </a:r>
            <a:r>
              <a:rPr lang="en-US" dirty="0" smtClean="0"/>
              <a:t> </a:t>
            </a:r>
            <a:r>
              <a:rPr lang="en-US" dirty="0" smtClean="0"/>
              <a:t>NEEDHAM-SCHROEDER</a:t>
            </a:r>
            <a:endParaRPr lang="fr-FR" dirty="0"/>
          </a:p>
        </p:txBody>
      </p:sp>
      <p:sp>
        <p:nvSpPr>
          <p:cNvPr id="4" name="Rectangle 3"/>
          <p:cNvSpPr>
            <a:spLocks noGrp="1" noChangeArrowheads="1"/>
          </p:cNvSpPr>
          <p:nvPr>
            <p:ph idx="1"/>
          </p:nvPr>
        </p:nvSpPr>
        <p:spPr/>
        <p:txBody>
          <a:bodyPr/>
          <a:lstStyle/>
          <a:p>
            <a:pPr>
              <a:buNone/>
            </a:pPr>
            <a:endParaRPr lang="fr-FR" sz="2400" dirty="0" smtClean="0"/>
          </a:p>
          <a:p>
            <a:pPr>
              <a:buNone/>
            </a:pPr>
            <a:endParaRPr lang="fr-FR" sz="2400" dirty="0"/>
          </a:p>
          <a:p>
            <a:pPr lvl="1">
              <a:buNone/>
            </a:pPr>
            <a:endParaRPr lang="fr-FR" sz="2000" dirty="0"/>
          </a:p>
          <a:p>
            <a:pPr lvl="1"/>
            <a:r>
              <a:rPr lang="fr-FR" sz="2000" dirty="0" smtClean="0"/>
              <a:t> Le protocole </a:t>
            </a:r>
            <a:r>
              <a:rPr lang="fr-FR" sz="2000" dirty="0" err="1" smtClean="0"/>
              <a:t>Kerberos</a:t>
            </a:r>
            <a:r>
              <a:rPr lang="fr-FR" sz="2000" dirty="0" smtClean="0"/>
              <a:t> utilise une approche similaire pour éviter ce type d'attaque, mais il est basé sur </a:t>
            </a:r>
            <a:r>
              <a:rPr lang="fr-FR" sz="2000" dirty="0" smtClean="0">
                <a:solidFill>
                  <a:srgbClr val="FF0000"/>
                </a:solidFill>
              </a:rPr>
              <a:t>un système d'horloges synchronisées.</a:t>
            </a:r>
          </a:p>
          <a:p>
            <a:pPr lvl="1"/>
            <a:endParaRPr lang="fr-FR" sz="2000" dirty="0" smtClean="0"/>
          </a:p>
          <a:p>
            <a:pPr lvl="1">
              <a:buNone/>
            </a:pPr>
            <a:endParaRPr lang="fr-FR" sz="2000" dirty="0" smtClean="0"/>
          </a:p>
          <a:p>
            <a:pPr lvl="1">
              <a:buNone/>
            </a:pPr>
            <a:endParaRPr lang="fr-FR" sz="2000" dirty="0"/>
          </a:p>
        </p:txBody>
      </p:sp>
      <p:sp>
        <p:nvSpPr>
          <p:cNvPr id="6" name="Espace réservé du numéro de diapositive 5"/>
          <p:cNvSpPr>
            <a:spLocks noGrp="1"/>
          </p:cNvSpPr>
          <p:nvPr>
            <p:ph type="sldNum" sz="quarter" idx="12"/>
          </p:nvPr>
        </p:nvSpPr>
        <p:spPr/>
        <p:txBody>
          <a:bodyPr/>
          <a:lstStyle/>
          <a:p>
            <a:fld id="{7469DB74-49A3-4692-9A36-640B771723D7}" type="slidenum">
              <a:rPr lang="en-US" smtClean="0"/>
              <a:pPr/>
              <a:t>13</a:t>
            </a:fld>
            <a:endParaRPr lang="en-US"/>
          </a:p>
        </p:txBody>
      </p:sp>
    </p:spTree>
    <p:extLst>
      <p:ext uri="{BB962C8B-B14F-4D97-AF65-F5344CB8AC3E}">
        <p14:creationId xmlns="" xmlns:p14="http://schemas.microsoft.com/office/powerpoint/2010/main" val="16412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14</a:t>
            </a:fld>
            <a:endParaRPr lang="en-US"/>
          </a:p>
        </p:txBody>
      </p:sp>
      <p:pic>
        <p:nvPicPr>
          <p:cNvPr id="6" name="Picture 2" descr="C:\Users\Lynda\Desktop\Sécurité\image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7158" y="1071546"/>
            <a:ext cx="8358246" cy="5286412"/>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 </a:t>
            </a:r>
            <a:r>
              <a:rPr lang="fr-FR" dirty="0" err="1" smtClean="0"/>
              <a:t>Kerberos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15</a:t>
            </a:fld>
            <a:endParaRPr lang="en-US"/>
          </a:p>
        </p:txBody>
      </p:sp>
      <p:sp>
        <p:nvSpPr>
          <p:cNvPr id="5" name="Rectangle 4"/>
          <p:cNvSpPr/>
          <p:nvPr/>
        </p:nvSpPr>
        <p:spPr>
          <a:xfrm>
            <a:off x="1142976" y="2428868"/>
            <a:ext cx="1428760" cy="3429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solidFill>
                  <a:schemeClr val="tx1"/>
                </a:solidFill>
              </a:rPr>
              <a:t>Client A</a:t>
            </a:r>
            <a:endParaRPr lang="fr-FR" sz="2400" b="1" dirty="0">
              <a:solidFill>
                <a:schemeClr val="tx1"/>
              </a:solidFill>
            </a:endParaRPr>
          </a:p>
        </p:txBody>
      </p:sp>
      <p:sp>
        <p:nvSpPr>
          <p:cNvPr id="6" name="Rectangle 5"/>
          <p:cNvSpPr/>
          <p:nvPr/>
        </p:nvSpPr>
        <p:spPr>
          <a:xfrm>
            <a:off x="5929322" y="2643182"/>
            <a:ext cx="264320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Serveur D’Authentification</a:t>
            </a:r>
            <a:endParaRPr lang="fr-FR" b="1" dirty="0">
              <a:solidFill>
                <a:schemeClr val="tx1"/>
              </a:solidFill>
            </a:endParaRPr>
          </a:p>
        </p:txBody>
      </p:sp>
      <p:sp>
        <p:nvSpPr>
          <p:cNvPr id="7" name="Rectangle 6"/>
          <p:cNvSpPr/>
          <p:nvPr/>
        </p:nvSpPr>
        <p:spPr>
          <a:xfrm>
            <a:off x="5929322" y="3714752"/>
            <a:ext cx="271464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Serveur d’Attribution de  Tickets</a:t>
            </a:r>
            <a:endParaRPr lang="fr-FR" b="1" dirty="0">
              <a:solidFill>
                <a:schemeClr val="tx1"/>
              </a:solidFill>
            </a:endParaRPr>
          </a:p>
        </p:txBody>
      </p:sp>
      <p:sp>
        <p:nvSpPr>
          <p:cNvPr id="8" name="Rectangle 7"/>
          <p:cNvSpPr/>
          <p:nvPr/>
        </p:nvSpPr>
        <p:spPr>
          <a:xfrm>
            <a:off x="5929322" y="4714884"/>
            <a:ext cx="2714644"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Serveur d’Application B</a:t>
            </a:r>
            <a:endParaRPr lang="fr-FR" b="1" dirty="0">
              <a:solidFill>
                <a:schemeClr val="tx1"/>
              </a:solidFill>
            </a:endParaRPr>
          </a:p>
        </p:txBody>
      </p:sp>
      <p:cxnSp>
        <p:nvCxnSpPr>
          <p:cNvPr id="10" name="Connecteur droit avec flèche 9"/>
          <p:cNvCxnSpPr/>
          <p:nvPr/>
        </p:nvCxnSpPr>
        <p:spPr>
          <a:xfrm>
            <a:off x="2571736" y="2786058"/>
            <a:ext cx="3429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2928926" y="2571744"/>
            <a:ext cx="2500330"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1. Demande d’authentification</a:t>
            </a:r>
            <a:endParaRPr lang="fr-FR" sz="1100" dirty="0">
              <a:solidFill>
                <a:schemeClr val="tx1"/>
              </a:solidFill>
            </a:endParaRPr>
          </a:p>
        </p:txBody>
      </p:sp>
      <p:cxnSp>
        <p:nvCxnSpPr>
          <p:cNvPr id="13" name="Connecteur droit avec flèche 12"/>
          <p:cNvCxnSpPr/>
          <p:nvPr/>
        </p:nvCxnSpPr>
        <p:spPr>
          <a:xfrm rot="10800000">
            <a:off x="2500298" y="3286124"/>
            <a:ext cx="3429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Rectangle 16"/>
          <p:cNvSpPr/>
          <p:nvPr/>
        </p:nvSpPr>
        <p:spPr>
          <a:xfrm>
            <a:off x="2928926" y="3071810"/>
            <a:ext cx="2571768"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2. Authentification + ticket SAT </a:t>
            </a:r>
            <a:endParaRPr lang="fr-FR" sz="1100" dirty="0">
              <a:solidFill>
                <a:schemeClr val="tx1"/>
              </a:solidFill>
            </a:endParaRPr>
          </a:p>
        </p:txBody>
      </p:sp>
      <p:cxnSp>
        <p:nvCxnSpPr>
          <p:cNvPr id="19" name="Connecteur droit avec flèche 18"/>
          <p:cNvCxnSpPr/>
          <p:nvPr/>
        </p:nvCxnSpPr>
        <p:spPr>
          <a:xfrm>
            <a:off x="2571736" y="3786190"/>
            <a:ext cx="3429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2928926" y="3571876"/>
            <a:ext cx="2571768"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3. Demande de ticket pour B</a:t>
            </a:r>
            <a:endParaRPr lang="fr-FR" sz="1200" dirty="0">
              <a:solidFill>
                <a:schemeClr val="tx1"/>
              </a:solidFill>
            </a:endParaRPr>
          </a:p>
        </p:txBody>
      </p:sp>
      <p:cxnSp>
        <p:nvCxnSpPr>
          <p:cNvPr id="22" name="Connecteur droit avec flèche 21"/>
          <p:cNvCxnSpPr/>
          <p:nvPr/>
        </p:nvCxnSpPr>
        <p:spPr>
          <a:xfrm rot="10800000">
            <a:off x="2500298" y="4286256"/>
            <a:ext cx="3429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2928926" y="4071942"/>
            <a:ext cx="2571768"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4. Ticket pour B</a:t>
            </a:r>
            <a:endParaRPr lang="fr-FR" sz="1400" dirty="0">
              <a:solidFill>
                <a:schemeClr val="tx1"/>
              </a:solidFill>
            </a:endParaRPr>
          </a:p>
        </p:txBody>
      </p:sp>
      <p:cxnSp>
        <p:nvCxnSpPr>
          <p:cNvPr id="26" name="Connecteur droit avec flèche 25"/>
          <p:cNvCxnSpPr/>
          <p:nvPr/>
        </p:nvCxnSpPr>
        <p:spPr>
          <a:xfrm>
            <a:off x="2571736" y="4857760"/>
            <a:ext cx="3429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Rectangle 26"/>
          <p:cNvSpPr/>
          <p:nvPr/>
        </p:nvSpPr>
        <p:spPr>
          <a:xfrm>
            <a:off x="2928926" y="4643446"/>
            <a:ext cx="2643206"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5. Ticket pour B</a:t>
            </a:r>
            <a:endParaRPr lang="fr-FR" sz="1200" dirty="0">
              <a:solidFill>
                <a:schemeClr val="tx1"/>
              </a:solidFill>
            </a:endParaRPr>
          </a:p>
        </p:txBody>
      </p:sp>
      <p:cxnSp>
        <p:nvCxnSpPr>
          <p:cNvPr id="29" name="Connecteur droit avec flèche 28"/>
          <p:cNvCxnSpPr/>
          <p:nvPr/>
        </p:nvCxnSpPr>
        <p:spPr>
          <a:xfrm rot="10800000">
            <a:off x="2571736" y="5500702"/>
            <a:ext cx="3429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Rectangle 30"/>
          <p:cNvSpPr/>
          <p:nvPr/>
        </p:nvSpPr>
        <p:spPr>
          <a:xfrm>
            <a:off x="2928926" y="5286388"/>
            <a:ext cx="271464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6. Communication autorisée</a:t>
            </a:r>
            <a:endParaRPr lang="fr-FR" sz="1200" dirty="0">
              <a:solidFill>
                <a:schemeClr val="tx1"/>
              </a:solidFill>
            </a:endParaRPr>
          </a:p>
        </p:txBody>
      </p:sp>
    </p:spTree>
    <p:extLst>
      <p:ext uri="{BB962C8B-B14F-4D97-AF65-F5344CB8AC3E}">
        <p14:creationId xmlns="" xmlns:p14="http://schemas.microsoft.com/office/powerpoint/2010/main" val="37602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heckerboard(across)">
                                      <p:cBhvr>
                                        <p:cTn id="32" dur="500"/>
                                        <p:tgtEl>
                                          <p:spTgt spid="11"/>
                                        </p:tgtEl>
                                      </p:cBhvr>
                                    </p:animEffect>
                                  </p:childTnLst>
                                </p:cTn>
                              </p:par>
                              <p:par>
                                <p:cTn id="33" presetID="5" presetClass="entr" presetSubtype="1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heckerboard(across)">
                                      <p:cBhvr>
                                        <p:cTn id="40" dur="500"/>
                                        <p:tgtEl>
                                          <p:spTgt spid="17"/>
                                        </p:tgtEl>
                                      </p:cBhvr>
                                    </p:animEffect>
                                  </p:childTnLst>
                                </p:cTn>
                              </p:par>
                              <p:par>
                                <p:cTn id="41" presetID="5" presetClass="entr" presetSubtype="1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checkerboard(across)">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heckerboard(across)">
                                      <p:cBhvr>
                                        <p:cTn id="48" dur="500"/>
                                        <p:tgtEl>
                                          <p:spTgt spid="20"/>
                                        </p:tgtEl>
                                      </p:cBhvr>
                                    </p:animEffect>
                                  </p:childTnLst>
                                </p:cTn>
                              </p:par>
                              <p:par>
                                <p:cTn id="49" presetID="5" presetClass="entr" presetSubtype="1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heckerboard(across)">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checkerboard(across)">
                                      <p:cBhvr>
                                        <p:cTn id="56" dur="500"/>
                                        <p:tgtEl>
                                          <p:spTgt spid="24"/>
                                        </p:tgtEl>
                                      </p:cBhvr>
                                    </p:animEffect>
                                  </p:childTnLst>
                                </p:cTn>
                              </p:par>
                              <p:par>
                                <p:cTn id="57" presetID="5" presetClass="entr" presetSubtype="1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checkerboard(across)">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checkerboard(across)">
                                      <p:cBhvr>
                                        <p:cTn id="64" dur="500"/>
                                        <p:tgtEl>
                                          <p:spTgt spid="27"/>
                                        </p:tgtEl>
                                      </p:cBhvr>
                                    </p:animEffect>
                                  </p:childTnLst>
                                </p:cTn>
                              </p:par>
                              <p:par>
                                <p:cTn id="65" presetID="5" presetClass="entr" presetSubtype="1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checkerboard(across)">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checkerboard(across)">
                                      <p:cBhvr>
                                        <p:cTn id="72" dur="500"/>
                                        <p:tgtEl>
                                          <p:spTgt spid="31"/>
                                        </p:tgtEl>
                                      </p:cBhvr>
                                    </p:animEffect>
                                  </p:childTnLst>
                                </p:cTn>
                              </p:par>
                              <p:par>
                                <p:cTn id="73" presetID="5" presetClass="entr" presetSubtype="1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checkerboard(across)">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7" grpId="0" animBg="1"/>
      <p:bldP spid="20" grpId="0" animBg="1"/>
      <p:bldP spid="24" grpId="0" animBg="1"/>
      <p:bldP spid="27"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endParaRPr lang="fr-FR" dirty="0" smtClean="0"/>
          </a:p>
          <a:p>
            <a:endParaRPr lang="fr-FR" dirty="0" smtClean="0"/>
          </a:p>
          <a:p>
            <a:r>
              <a:rPr lang="fr-FR" b="1" dirty="0" smtClean="0"/>
              <a:t>La première étape:</a:t>
            </a:r>
          </a:p>
          <a:p>
            <a:pPr marL="982663">
              <a:buFont typeface="Wingdings" pitchFamily="2" charset="2"/>
              <a:buChar char="Ø"/>
            </a:pPr>
            <a:r>
              <a:rPr lang="fr-FR" dirty="0" smtClean="0"/>
              <a:t>L’Authentification</a:t>
            </a:r>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L’Authentification</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17</a:t>
            </a:fld>
            <a:endParaRPr lang="en-US"/>
          </a:p>
        </p:txBody>
      </p:sp>
      <p:sp>
        <p:nvSpPr>
          <p:cNvPr id="5" name="Rectangle 4"/>
          <p:cNvSpPr/>
          <p:nvPr/>
        </p:nvSpPr>
        <p:spPr>
          <a:xfrm>
            <a:off x="642910" y="2071678"/>
            <a:ext cx="1785950" cy="3714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Client   A</a:t>
            </a:r>
            <a:endParaRPr lang="fr-FR" sz="2000" b="1" dirty="0">
              <a:solidFill>
                <a:schemeClr val="tx1"/>
              </a:solidFill>
            </a:endParaRPr>
          </a:p>
        </p:txBody>
      </p:sp>
      <p:sp>
        <p:nvSpPr>
          <p:cNvPr id="6" name="Rectangle 5"/>
          <p:cNvSpPr/>
          <p:nvPr/>
        </p:nvSpPr>
        <p:spPr>
          <a:xfrm>
            <a:off x="6286512" y="2071678"/>
            <a:ext cx="2214578" cy="3714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cxnSp>
        <p:nvCxnSpPr>
          <p:cNvPr id="8" name="Connecteur droit avec flèche 7"/>
          <p:cNvCxnSpPr/>
          <p:nvPr/>
        </p:nvCxnSpPr>
        <p:spPr>
          <a:xfrm>
            <a:off x="2428860" y="2786058"/>
            <a:ext cx="385765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2928926" y="2571744"/>
            <a:ext cx="2428892"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KRB_AS_REQ ( A) </a:t>
            </a:r>
            <a:endParaRPr lang="fr-FR" sz="1400" dirty="0">
              <a:solidFill>
                <a:schemeClr val="tx1"/>
              </a:solidFill>
            </a:endParaRPr>
          </a:p>
        </p:txBody>
      </p:sp>
      <p:cxnSp>
        <p:nvCxnSpPr>
          <p:cNvPr id="12" name="Connecteur droit avec flèche 11"/>
          <p:cNvCxnSpPr/>
          <p:nvPr/>
        </p:nvCxnSpPr>
        <p:spPr>
          <a:xfrm rot="10800000">
            <a:off x="2428860" y="5500702"/>
            <a:ext cx="385765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2786050" y="5143512"/>
            <a:ext cx="342902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tx1"/>
                </a:solidFill>
              </a:rPr>
              <a:t>KRB_AS_REP (        ,               )</a:t>
            </a:r>
            <a:endParaRPr lang="fr-FR" dirty="0">
              <a:solidFill>
                <a:schemeClr val="tx1"/>
              </a:solidFill>
            </a:endParaRPr>
          </a:p>
        </p:txBody>
      </p:sp>
      <p:sp>
        <p:nvSpPr>
          <p:cNvPr id="15" name="Rectangle 14"/>
          <p:cNvSpPr/>
          <p:nvPr/>
        </p:nvSpPr>
        <p:spPr>
          <a:xfrm>
            <a:off x="5214942" y="5214950"/>
            <a:ext cx="107157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(A , C</a:t>
            </a:r>
            <a:r>
              <a:rPr lang="fr-FR" b="1" baseline="-25000" dirty="0" smtClean="0">
                <a:solidFill>
                  <a:schemeClr val="tx1"/>
                </a:solidFill>
              </a:rPr>
              <a:t>S</a:t>
            </a:r>
            <a:r>
              <a:rPr lang="fr-FR" b="1" dirty="0" smtClean="0">
                <a:solidFill>
                  <a:schemeClr val="tx1"/>
                </a:solidFill>
              </a:rPr>
              <a:t> )</a:t>
            </a:r>
            <a:endParaRPr lang="fr-FR" b="1" dirty="0">
              <a:solidFill>
                <a:schemeClr val="tx1"/>
              </a:solidFill>
            </a:endParaRPr>
          </a:p>
        </p:txBody>
      </p:sp>
      <p:sp>
        <p:nvSpPr>
          <p:cNvPr id="16" name="Rectangle 15"/>
          <p:cNvSpPr/>
          <p:nvPr/>
        </p:nvSpPr>
        <p:spPr>
          <a:xfrm>
            <a:off x="4429124" y="5214950"/>
            <a:ext cx="642942"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C</a:t>
            </a:r>
            <a:r>
              <a:rPr lang="fr-FR" b="1" baseline="-25000" dirty="0" smtClean="0">
                <a:solidFill>
                  <a:schemeClr val="tx1"/>
                </a:solidFill>
              </a:rPr>
              <a:t>S</a:t>
            </a:r>
            <a:endParaRPr lang="fr-FR" b="1" dirty="0"/>
          </a:p>
        </p:txBody>
      </p:sp>
      <p:sp>
        <p:nvSpPr>
          <p:cNvPr id="17" name="Rectangle 16"/>
          <p:cNvSpPr/>
          <p:nvPr/>
        </p:nvSpPr>
        <p:spPr>
          <a:xfrm>
            <a:off x="6572264" y="2214554"/>
            <a:ext cx="1643074"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chemeClr val="tx1"/>
                </a:solidFill>
              </a:rPr>
              <a:t>Serveur d’Authentification</a:t>
            </a:r>
            <a:endParaRPr lang="fr-FR" sz="1100" b="1" dirty="0">
              <a:solidFill>
                <a:schemeClr val="tx1"/>
              </a:solidFill>
            </a:endParaRPr>
          </a:p>
        </p:txBody>
      </p:sp>
      <p:sp>
        <p:nvSpPr>
          <p:cNvPr id="18" name="Rectangle 17"/>
          <p:cNvSpPr/>
          <p:nvPr/>
        </p:nvSpPr>
        <p:spPr>
          <a:xfrm>
            <a:off x="6572264" y="3071810"/>
            <a:ext cx="178595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Clé de A</a:t>
            </a:r>
            <a:endParaRPr lang="fr-FR" dirty="0">
              <a:solidFill>
                <a:schemeClr val="tx1"/>
              </a:solidFill>
            </a:endParaRPr>
          </a:p>
        </p:txBody>
      </p:sp>
      <p:sp>
        <p:nvSpPr>
          <p:cNvPr id="19" name="Rectangle 18"/>
          <p:cNvSpPr/>
          <p:nvPr/>
        </p:nvSpPr>
        <p:spPr>
          <a:xfrm>
            <a:off x="6572264" y="3643314"/>
            <a:ext cx="1785950" cy="2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chemeClr val="tx1"/>
                </a:solidFill>
              </a:rPr>
              <a:t>Clé Serveur Attribution de tickets</a:t>
            </a:r>
            <a:endParaRPr lang="fr-FR" sz="1100" b="1" dirty="0">
              <a:solidFill>
                <a:schemeClr val="tx1"/>
              </a:solidFill>
            </a:endParaRPr>
          </a:p>
        </p:txBody>
      </p:sp>
      <p:sp>
        <p:nvSpPr>
          <p:cNvPr id="20" name="Rectangle 19"/>
          <p:cNvSpPr/>
          <p:nvPr/>
        </p:nvSpPr>
        <p:spPr>
          <a:xfrm>
            <a:off x="6572264" y="4286256"/>
            <a:ext cx="1857388"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Clé aléatoire</a:t>
            </a:r>
          </a:p>
          <a:p>
            <a:pPr algn="ctr"/>
            <a:r>
              <a:rPr lang="fr-FR" sz="1200" b="1" dirty="0" smtClean="0">
                <a:solidFill>
                  <a:schemeClr val="tx1"/>
                </a:solidFill>
              </a:rPr>
              <a:t>C</a:t>
            </a:r>
            <a:r>
              <a:rPr lang="fr-FR" sz="1200" b="1" baseline="-25000" dirty="0" smtClean="0">
                <a:solidFill>
                  <a:schemeClr val="tx1"/>
                </a:solidFill>
              </a:rPr>
              <a:t>S</a:t>
            </a:r>
            <a:r>
              <a:rPr lang="fr-FR" sz="1200" b="1" dirty="0" smtClean="0">
                <a:solidFill>
                  <a:schemeClr val="tx1"/>
                </a:solidFill>
              </a:rPr>
              <a:t> </a:t>
            </a:r>
            <a:endParaRPr lang="fr-FR" sz="1200" b="1" dirty="0">
              <a:solidFill>
                <a:schemeClr val="tx1"/>
              </a:solidFill>
            </a:endParaRPr>
          </a:p>
        </p:txBody>
      </p:sp>
      <p:sp>
        <p:nvSpPr>
          <p:cNvPr id="21" name="Flèche vers le bas 20"/>
          <p:cNvSpPr/>
          <p:nvPr/>
        </p:nvSpPr>
        <p:spPr>
          <a:xfrm>
            <a:off x="7286644" y="2643182"/>
            <a:ext cx="285752" cy="4286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Croix 21"/>
          <p:cNvSpPr/>
          <p:nvPr/>
        </p:nvSpPr>
        <p:spPr>
          <a:xfrm>
            <a:off x="7358082" y="3429000"/>
            <a:ext cx="142876" cy="142876"/>
          </a:xfrm>
          <a:prstGeom prst="plu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sp>
        <p:nvSpPr>
          <p:cNvPr id="23" name="Croix 22"/>
          <p:cNvSpPr/>
          <p:nvPr/>
        </p:nvSpPr>
        <p:spPr>
          <a:xfrm>
            <a:off x="7358082" y="4071942"/>
            <a:ext cx="142876" cy="142876"/>
          </a:xfrm>
          <a:prstGeom prst="plu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cxnSp>
        <p:nvCxnSpPr>
          <p:cNvPr id="35" name="Connecteur en angle 34"/>
          <p:cNvCxnSpPr/>
          <p:nvPr/>
        </p:nvCxnSpPr>
        <p:spPr>
          <a:xfrm rot="5400000">
            <a:off x="6965173" y="4750603"/>
            <a:ext cx="500066" cy="571504"/>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40" name="Plus 39"/>
          <p:cNvSpPr/>
          <p:nvPr/>
        </p:nvSpPr>
        <p:spPr>
          <a:xfrm>
            <a:off x="5072066" y="5286388"/>
            <a:ext cx="142876" cy="142876"/>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1" name="Rectangle 40"/>
          <p:cNvSpPr/>
          <p:nvPr/>
        </p:nvSpPr>
        <p:spPr>
          <a:xfrm>
            <a:off x="5000628" y="5857892"/>
            <a:ext cx="192882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chemeClr val="tx1"/>
                </a:solidFill>
              </a:rPr>
              <a:t>Crypté à l’aide de la clé du serveur d’attribution de tickets</a:t>
            </a:r>
            <a:endParaRPr lang="fr-FR" sz="1100" b="1" dirty="0">
              <a:solidFill>
                <a:schemeClr val="tx1"/>
              </a:solidFill>
            </a:endParaRPr>
          </a:p>
        </p:txBody>
      </p:sp>
      <p:cxnSp>
        <p:nvCxnSpPr>
          <p:cNvPr id="43" name="Connecteur droit avec flèche 42"/>
          <p:cNvCxnSpPr>
            <a:stCxn id="41" idx="0"/>
          </p:cNvCxnSpPr>
          <p:nvPr/>
        </p:nvCxnSpPr>
        <p:spPr>
          <a:xfrm rot="16200000" flipV="1">
            <a:off x="5554273" y="5447123"/>
            <a:ext cx="428628" cy="392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2786050" y="5786454"/>
            <a:ext cx="1928826"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Crypté à l’aide de la clé du Client   A</a:t>
            </a:r>
            <a:endParaRPr lang="fr-FR" sz="1200" b="1" dirty="0">
              <a:solidFill>
                <a:schemeClr val="tx1"/>
              </a:solidFill>
            </a:endParaRPr>
          </a:p>
        </p:txBody>
      </p:sp>
      <p:cxnSp>
        <p:nvCxnSpPr>
          <p:cNvPr id="47" name="Connecteur droit avec flèche 46"/>
          <p:cNvCxnSpPr>
            <a:stCxn id="45" idx="0"/>
          </p:cNvCxnSpPr>
          <p:nvPr/>
        </p:nvCxnSpPr>
        <p:spPr>
          <a:xfrm rot="5400000" flipH="1" flipV="1">
            <a:off x="3946917" y="5232810"/>
            <a:ext cx="357190" cy="7500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par>
                                <p:cTn id="13" presetID="5"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heckerboard(across)">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5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heckerboard(across)">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checkerboard(across)">
                                      <p:cBhvr>
                                        <p:cTn id="36" dur="500"/>
                                        <p:tgtEl>
                                          <p:spTgt spid="2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checkerboard(across)">
                                      <p:cBhvr>
                                        <p:cTn id="44" dur="500"/>
                                        <p:tgtEl>
                                          <p:spTgt spid="23"/>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heckerboard(across)">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checkerboard(across)">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checkerboard(across)">
                                      <p:cBhvr>
                                        <p:cTn id="57" dur="500"/>
                                        <p:tgtEl>
                                          <p:spTgt spid="14"/>
                                        </p:tgtEl>
                                      </p:cBhvr>
                                    </p:animEffect>
                                  </p:childTnLst>
                                </p:cTn>
                              </p:par>
                              <p:par>
                                <p:cTn id="58" presetID="5" presetClass="entr" presetSubtype="1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checkerboard(across)">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checkerboard(across)">
                                      <p:cBhvr>
                                        <p:cTn id="65" dur="500"/>
                                        <p:tgtEl>
                                          <p:spTgt spid="15"/>
                                        </p:tgtEl>
                                      </p:cBhvr>
                                    </p:animEffect>
                                  </p:childTnLst>
                                </p:cTn>
                              </p:par>
                              <p:par>
                                <p:cTn id="66" presetID="5" presetClass="entr" presetSubtype="1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checkerboard(across)">
                                      <p:cBhvr>
                                        <p:cTn id="68" dur="500"/>
                                        <p:tgtEl>
                                          <p:spTgt spid="43"/>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checkerboard(across)">
                                      <p:cBhvr>
                                        <p:cTn id="71" dur="500"/>
                                        <p:tgtEl>
                                          <p:spTgt spid="41"/>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checkerboard(across)">
                                      <p:cBhvr>
                                        <p:cTn id="76" dur="500"/>
                                        <p:tgtEl>
                                          <p:spTgt spid="40"/>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checkerboard(across)">
                                      <p:cBhvr>
                                        <p:cTn id="81" dur="500"/>
                                        <p:tgtEl>
                                          <p:spTgt spid="16"/>
                                        </p:tgtEl>
                                      </p:cBhvr>
                                    </p:animEffect>
                                  </p:childTnLst>
                                </p:cTn>
                              </p:par>
                              <p:par>
                                <p:cTn id="82" presetID="5" presetClass="entr" presetSubtype="10" fill="hold"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checkerboard(across)">
                                      <p:cBhvr>
                                        <p:cTn id="84" dur="500"/>
                                        <p:tgtEl>
                                          <p:spTgt spid="47"/>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checkerboard(across)">
                                      <p:cBhvr>
                                        <p:cTn id="8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P spid="15" grpId="0"/>
      <p:bldP spid="16" grpId="0"/>
      <p:bldP spid="17" grpId="0" animBg="1"/>
      <p:bldP spid="18" grpId="0" animBg="1"/>
      <p:bldP spid="19" grpId="0" animBg="1"/>
      <p:bldP spid="20" grpId="0" animBg="1"/>
      <p:bldP spid="21" grpId="0" animBg="1"/>
      <p:bldP spid="22" grpId="0" animBg="1"/>
      <p:bldP spid="23" grpId="0" animBg="1"/>
      <p:bldP spid="40" grpId="0" animBg="1"/>
      <p:bldP spid="41"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endParaRPr lang="fr-FR" dirty="0" smtClean="0"/>
          </a:p>
          <a:p>
            <a:endParaRPr lang="fr-FR" dirty="0" smtClean="0"/>
          </a:p>
          <a:p>
            <a:r>
              <a:rPr lang="fr-FR" dirty="0" smtClean="0"/>
              <a:t>Deuxième partie:</a:t>
            </a:r>
          </a:p>
          <a:p>
            <a:pPr marL="982663">
              <a:buFont typeface="Wingdings" pitchFamily="2" charset="2"/>
              <a:buChar char="Ø"/>
            </a:pPr>
            <a:r>
              <a:rPr lang="fr-FR" dirty="0" smtClean="0"/>
              <a:t>L’attribution de tickets</a:t>
            </a:r>
            <a:endParaRPr lang="fr-FR"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L’Attribution de Tickets</a:t>
            </a:r>
            <a:endParaRPr lang="fr-FR" dirty="0"/>
          </a:p>
        </p:txBody>
      </p:sp>
      <p:sp>
        <p:nvSpPr>
          <p:cNvPr id="3" name="Espace réservé du contenu 2"/>
          <p:cNvSpPr>
            <a:spLocks noGrp="1"/>
          </p:cNvSpPr>
          <p:nvPr>
            <p:ph idx="1"/>
          </p:nvPr>
        </p:nvSpPr>
        <p:spPr/>
        <p:txBody>
          <a:bodyPr/>
          <a:lstStyle/>
          <a:p>
            <a:pPr>
              <a:buNone/>
            </a:pPr>
            <a:endParaRPr lang="fr-FR"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19</a:t>
            </a:fld>
            <a:endParaRPr lang="en-US"/>
          </a:p>
        </p:txBody>
      </p:sp>
      <p:sp>
        <p:nvSpPr>
          <p:cNvPr id="5" name="Rectangle 4"/>
          <p:cNvSpPr/>
          <p:nvPr/>
        </p:nvSpPr>
        <p:spPr>
          <a:xfrm>
            <a:off x="642910" y="1857364"/>
            <a:ext cx="1928826" cy="442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Client   A</a:t>
            </a:r>
            <a:endParaRPr lang="fr-FR" sz="2000" b="1" dirty="0">
              <a:solidFill>
                <a:schemeClr val="tx1"/>
              </a:solidFill>
            </a:endParaRPr>
          </a:p>
        </p:txBody>
      </p:sp>
      <p:sp>
        <p:nvSpPr>
          <p:cNvPr id="6" name="Rectangle 5"/>
          <p:cNvSpPr/>
          <p:nvPr/>
        </p:nvSpPr>
        <p:spPr>
          <a:xfrm>
            <a:off x="6786578" y="1857364"/>
            <a:ext cx="1928826" cy="442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p:nvPr/>
        </p:nvCxnSpPr>
        <p:spPr>
          <a:xfrm>
            <a:off x="2571736" y="2500306"/>
            <a:ext cx="42148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2928926" y="2143116"/>
            <a:ext cx="3357586"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KRB_TGS_REQ( (A, C</a:t>
            </a:r>
            <a:r>
              <a:rPr lang="fr-FR" sz="1400" b="1" baseline="-25000" dirty="0" smtClean="0">
                <a:solidFill>
                  <a:schemeClr val="tx1"/>
                </a:solidFill>
              </a:rPr>
              <a:t>S</a:t>
            </a:r>
            <a:r>
              <a:rPr lang="fr-FR" sz="1400" b="1" dirty="0" smtClean="0">
                <a:solidFill>
                  <a:schemeClr val="tx1"/>
                </a:solidFill>
              </a:rPr>
              <a:t> ) + B + C</a:t>
            </a:r>
            <a:r>
              <a:rPr lang="fr-FR" sz="1400" b="1" baseline="-25000" dirty="0" smtClean="0">
                <a:solidFill>
                  <a:schemeClr val="tx1"/>
                </a:solidFill>
              </a:rPr>
              <a:t>S</a:t>
            </a:r>
            <a:r>
              <a:rPr lang="fr-FR" sz="1400" b="1" dirty="0" smtClean="0">
                <a:solidFill>
                  <a:schemeClr val="tx1"/>
                </a:solidFill>
              </a:rPr>
              <a:t> (t) )   </a:t>
            </a:r>
            <a:endParaRPr lang="fr-FR" sz="1400" b="1" dirty="0">
              <a:solidFill>
                <a:schemeClr val="tx1"/>
              </a:solidFill>
            </a:endParaRPr>
          </a:p>
        </p:txBody>
      </p:sp>
      <p:cxnSp>
        <p:nvCxnSpPr>
          <p:cNvPr id="12" name="Connecteur droit avec flèche 11"/>
          <p:cNvCxnSpPr/>
          <p:nvPr/>
        </p:nvCxnSpPr>
        <p:spPr>
          <a:xfrm rot="5400000">
            <a:off x="4500562" y="1714488"/>
            <a:ext cx="714380"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rot="5400000">
            <a:off x="5036347" y="1750207"/>
            <a:ext cx="714380" cy="21431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8" name="Connecteur droit avec flèche 17"/>
          <p:cNvCxnSpPr/>
          <p:nvPr/>
        </p:nvCxnSpPr>
        <p:spPr>
          <a:xfrm rot="5400000">
            <a:off x="5750727" y="1750207"/>
            <a:ext cx="642942" cy="2857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0" name="Rectangle 19"/>
          <p:cNvSpPr/>
          <p:nvPr/>
        </p:nvSpPr>
        <p:spPr>
          <a:xfrm>
            <a:off x="7000892" y="2000240"/>
            <a:ext cx="1643074"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chemeClr val="tx1"/>
                </a:solidFill>
              </a:rPr>
              <a:t>Service d’attribution de tickets</a:t>
            </a:r>
            <a:endParaRPr lang="fr-FR" sz="1100" b="1" dirty="0">
              <a:solidFill>
                <a:schemeClr val="tx1"/>
              </a:solidFill>
            </a:endParaRPr>
          </a:p>
        </p:txBody>
      </p:sp>
      <p:sp>
        <p:nvSpPr>
          <p:cNvPr id="21" name="Rectangle 20"/>
          <p:cNvSpPr/>
          <p:nvPr/>
        </p:nvSpPr>
        <p:spPr>
          <a:xfrm>
            <a:off x="6858016" y="2714620"/>
            <a:ext cx="1785950" cy="5715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Décryptage de</a:t>
            </a:r>
          </a:p>
          <a:p>
            <a:pPr algn="ctr"/>
            <a:r>
              <a:rPr lang="fr-FR" sz="1400" b="1" dirty="0" smtClean="0">
                <a:solidFill>
                  <a:schemeClr val="tx1"/>
                </a:solidFill>
              </a:rPr>
              <a:t>( A , C</a:t>
            </a:r>
            <a:r>
              <a:rPr lang="fr-FR" sz="1400" b="1" baseline="-25000" dirty="0" smtClean="0">
                <a:solidFill>
                  <a:schemeClr val="tx1"/>
                </a:solidFill>
              </a:rPr>
              <a:t>S</a:t>
            </a:r>
            <a:r>
              <a:rPr lang="fr-FR" sz="1400" b="1" dirty="0" smtClean="0">
                <a:solidFill>
                  <a:schemeClr val="tx1"/>
                </a:solidFill>
              </a:rPr>
              <a:t>  ) </a:t>
            </a:r>
            <a:endParaRPr lang="fr-FR" sz="1400" b="1" dirty="0">
              <a:solidFill>
                <a:schemeClr val="tx1"/>
              </a:solidFill>
            </a:endParaRPr>
          </a:p>
        </p:txBody>
      </p:sp>
      <p:sp>
        <p:nvSpPr>
          <p:cNvPr id="22" name="Flèche vers le bas 21"/>
          <p:cNvSpPr/>
          <p:nvPr/>
        </p:nvSpPr>
        <p:spPr>
          <a:xfrm>
            <a:off x="7643834" y="2500306"/>
            <a:ext cx="214314" cy="28575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3" name="Flèche vers le bas 22"/>
          <p:cNvSpPr/>
          <p:nvPr/>
        </p:nvSpPr>
        <p:spPr>
          <a:xfrm>
            <a:off x="7572396" y="3286124"/>
            <a:ext cx="214314" cy="28575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4" name="Rectangle 23"/>
          <p:cNvSpPr/>
          <p:nvPr/>
        </p:nvSpPr>
        <p:spPr>
          <a:xfrm>
            <a:off x="7429520" y="3643314"/>
            <a:ext cx="500066"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C</a:t>
            </a:r>
            <a:r>
              <a:rPr lang="fr-FR" b="1" baseline="-25000" dirty="0" smtClean="0">
                <a:solidFill>
                  <a:schemeClr val="tx1"/>
                </a:solidFill>
              </a:rPr>
              <a:t>S</a:t>
            </a:r>
            <a:endParaRPr lang="fr-FR" dirty="0"/>
          </a:p>
        </p:txBody>
      </p:sp>
      <p:sp>
        <p:nvSpPr>
          <p:cNvPr id="26" name="Flèche vers le bas 25"/>
          <p:cNvSpPr/>
          <p:nvPr/>
        </p:nvSpPr>
        <p:spPr>
          <a:xfrm>
            <a:off x="7572396" y="4000504"/>
            <a:ext cx="214314" cy="28575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7" name="Rectangle 26"/>
          <p:cNvSpPr/>
          <p:nvPr/>
        </p:nvSpPr>
        <p:spPr>
          <a:xfrm>
            <a:off x="7500958" y="4357694"/>
            <a:ext cx="357190" cy="2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t</a:t>
            </a:r>
            <a:endParaRPr lang="fr-FR" b="1" dirty="0">
              <a:solidFill>
                <a:schemeClr val="tx1"/>
              </a:solidFill>
            </a:endParaRPr>
          </a:p>
        </p:txBody>
      </p:sp>
      <p:sp>
        <p:nvSpPr>
          <p:cNvPr id="28" name="Flèche vers le bas 27"/>
          <p:cNvSpPr/>
          <p:nvPr/>
        </p:nvSpPr>
        <p:spPr>
          <a:xfrm>
            <a:off x="7572396" y="4643446"/>
            <a:ext cx="214314" cy="28575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9" name="Rectangle 28"/>
          <p:cNvSpPr/>
          <p:nvPr/>
        </p:nvSpPr>
        <p:spPr>
          <a:xfrm>
            <a:off x="6858016" y="5000636"/>
            <a:ext cx="178595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Clé B + Clé Aléatoire C</a:t>
            </a:r>
            <a:r>
              <a:rPr lang="fr-FR" sz="1400" b="1" baseline="-25000" dirty="0" smtClean="0">
                <a:solidFill>
                  <a:schemeClr val="tx1"/>
                </a:solidFill>
              </a:rPr>
              <a:t>AB</a:t>
            </a:r>
            <a:endParaRPr lang="fr-FR" sz="1400" b="1" dirty="0">
              <a:solidFill>
                <a:schemeClr val="tx1"/>
              </a:solidFill>
            </a:endParaRPr>
          </a:p>
        </p:txBody>
      </p:sp>
      <p:cxnSp>
        <p:nvCxnSpPr>
          <p:cNvPr id="31" name="Connecteur droit avec flèche 30"/>
          <p:cNvCxnSpPr/>
          <p:nvPr/>
        </p:nvCxnSpPr>
        <p:spPr>
          <a:xfrm rot="10800000">
            <a:off x="2500298" y="6072206"/>
            <a:ext cx="42862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2786050" y="5715016"/>
            <a:ext cx="378621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KRB_TGS_REP(                                         )</a:t>
            </a:r>
            <a:endParaRPr lang="fr-FR" sz="1400" b="1" dirty="0">
              <a:solidFill>
                <a:schemeClr val="tx1"/>
              </a:solidFill>
            </a:endParaRPr>
          </a:p>
        </p:txBody>
      </p:sp>
      <p:sp>
        <p:nvSpPr>
          <p:cNvPr id="34" name="Rectangle 33"/>
          <p:cNvSpPr/>
          <p:nvPr/>
        </p:nvSpPr>
        <p:spPr>
          <a:xfrm>
            <a:off x="4357686" y="5786454"/>
            <a:ext cx="78581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B + C</a:t>
            </a:r>
            <a:r>
              <a:rPr lang="fr-FR" sz="1200" b="1" baseline="-25000" dirty="0" smtClean="0">
                <a:solidFill>
                  <a:schemeClr val="tx1"/>
                </a:solidFill>
              </a:rPr>
              <a:t>AB</a:t>
            </a:r>
            <a:r>
              <a:rPr lang="fr-FR" sz="1200" b="1" dirty="0" smtClean="0">
                <a:solidFill>
                  <a:schemeClr val="tx1"/>
                </a:solidFill>
              </a:rPr>
              <a:t> </a:t>
            </a:r>
            <a:endParaRPr lang="fr-FR" sz="1200" b="1" dirty="0">
              <a:solidFill>
                <a:schemeClr val="tx1"/>
              </a:solidFill>
            </a:endParaRPr>
          </a:p>
        </p:txBody>
      </p:sp>
      <p:sp>
        <p:nvSpPr>
          <p:cNvPr id="35" name="Plus 34"/>
          <p:cNvSpPr/>
          <p:nvPr/>
        </p:nvSpPr>
        <p:spPr>
          <a:xfrm>
            <a:off x="5072066" y="5786454"/>
            <a:ext cx="214314" cy="214314"/>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6" name="Rectangle 35"/>
          <p:cNvSpPr/>
          <p:nvPr/>
        </p:nvSpPr>
        <p:spPr>
          <a:xfrm>
            <a:off x="5357818" y="5786454"/>
            <a:ext cx="78581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A + C</a:t>
            </a:r>
            <a:r>
              <a:rPr lang="fr-FR" sz="1200" b="1" baseline="-25000" dirty="0" smtClean="0">
                <a:solidFill>
                  <a:schemeClr val="tx1"/>
                </a:solidFill>
              </a:rPr>
              <a:t>AB</a:t>
            </a:r>
            <a:endParaRPr lang="fr-FR" sz="1200" b="1" dirty="0">
              <a:solidFill>
                <a:schemeClr val="tx1"/>
              </a:solidFill>
            </a:endParaRPr>
          </a:p>
        </p:txBody>
      </p:sp>
      <p:sp>
        <p:nvSpPr>
          <p:cNvPr id="37" name="Rectangle 36"/>
          <p:cNvSpPr/>
          <p:nvPr/>
        </p:nvSpPr>
        <p:spPr>
          <a:xfrm>
            <a:off x="5214942" y="4714884"/>
            <a:ext cx="1285884"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Crypté avec la clé de B</a:t>
            </a:r>
            <a:endParaRPr lang="fr-FR" sz="1200" b="1" dirty="0">
              <a:solidFill>
                <a:schemeClr val="tx1"/>
              </a:solidFill>
            </a:endParaRPr>
          </a:p>
        </p:txBody>
      </p:sp>
      <p:cxnSp>
        <p:nvCxnSpPr>
          <p:cNvPr id="39" name="Connecteur droit avec flèche 38"/>
          <p:cNvCxnSpPr>
            <a:stCxn id="37" idx="2"/>
            <a:endCxn id="36" idx="0"/>
          </p:cNvCxnSpPr>
          <p:nvPr/>
        </p:nvCxnSpPr>
        <p:spPr>
          <a:xfrm rot="5400000">
            <a:off x="5482835" y="5411405"/>
            <a:ext cx="642942" cy="1071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Rectangle 39"/>
          <p:cNvSpPr/>
          <p:nvPr/>
        </p:nvSpPr>
        <p:spPr>
          <a:xfrm>
            <a:off x="3500430" y="4714884"/>
            <a:ext cx="128588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Crypté avec la clé de session  C</a:t>
            </a:r>
            <a:r>
              <a:rPr lang="fr-FR" sz="1200" b="1" baseline="-25000" dirty="0" smtClean="0">
                <a:solidFill>
                  <a:schemeClr val="tx1"/>
                </a:solidFill>
              </a:rPr>
              <a:t>S</a:t>
            </a:r>
            <a:endParaRPr lang="fr-FR" sz="1200" b="1" dirty="0" smtClean="0"/>
          </a:p>
          <a:p>
            <a:pPr algn="ctr"/>
            <a:r>
              <a:rPr lang="fr-FR" sz="1200" b="1" dirty="0" smtClean="0">
                <a:solidFill>
                  <a:schemeClr val="tx1"/>
                </a:solidFill>
              </a:rPr>
              <a:t> </a:t>
            </a:r>
            <a:endParaRPr lang="fr-FR" sz="1200" b="1" dirty="0">
              <a:solidFill>
                <a:schemeClr val="tx1"/>
              </a:solidFill>
            </a:endParaRPr>
          </a:p>
        </p:txBody>
      </p:sp>
      <p:cxnSp>
        <p:nvCxnSpPr>
          <p:cNvPr id="42" name="Connecteur droit avec flèche 41"/>
          <p:cNvCxnSpPr>
            <a:endCxn id="34" idx="0"/>
          </p:cNvCxnSpPr>
          <p:nvPr/>
        </p:nvCxnSpPr>
        <p:spPr>
          <a:xfrm rot="16200000" flipH="1">
            <a:off x="4232669" y="5268528"/>
            <a:ext cx="571504" cy="4643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Connecteur en angle 44"/>
          <p:cNvCxnSpPr/>
          <p:nvPr/>
        </p:nvCxnSpPr>
        <p:spPr>
          <a:xfrm rot="5400000">
            <a:off x="7304503" y="5482843"/>
            <a:ext cx="428628" cy="464347"/>
          </a:xfrm>
          <a:prstGeom prst="bentConnector2">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par>
                                <p:cTn id="13" presetID="5"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heckerboard(across)">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heckerboard(across)">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checkerboard(across)">
                                      <p:cBhvr>
                                        <p:cTn id="41" dur="500"/>
                                        <p:tgtEl>
                                          <p:spTgt spid="22"/>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checkerboard(across)">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checkerboard(across)">
                                      <p:cBhvr>
                                        <p:cTn id="49" dur="500"/>
                                        <p:tgtEl>
                                          <p:spTgt spid="23"/>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checkerboard(across)">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checkerboard(across)">
                                      <p:cBhvr>
                                        <p:cTn id="57" dur="500"/>
                                        <p:tgtEl>
                                          <p:spTgt spid="26"/>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checkerboard(across)">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checkerboard(across)">
                                      <p:cBhvr>
                                        <p:cTn id="65" dur="500"/>
                                        <p:tgtEl>
                                          <p:spTgt spid="28"/>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checkerboard(across)">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checkerboard(across)">
                                      <p:cBhvr>
                                        <p:cTn id="73" dur="500"/>
                                        <p:tgtEl>
                                          <p:spTgt spid="45"/>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checkerboard(across)">
                                      <p:cBhvr>
                                        <p:cTn id="76" dur="500"/>
                                        <p:tgtEl>
                                          <p:spTgt spid="33"/>
                                        </p:tgtEl>
                                      </p:cBhvr>
                                    </p:animEffect>
                                  </p:childTnLst>
                                </p:cTn>
                              </p:par>
                              <p:par>
                                <p:cTn id="77" presetID="5" presetClass="entr" presetSubtype="1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checkerboard(across)">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checkerboard(across)">
                                      <p:cBhvr>
                                        <p:cTn id="84" dur="500"/>
                                        <p:tgtEl>
                                          <p:spTgt spid="40"/>
                                        </p:tgtEl>
                                      </p:cBhvr>
                                    </p:animEffect>
                                  </p:childTnLst>
                                </p:cTn>
                              </p:par>
                              <p:par>
                                <p:cTn id="85" presetID="5" presetClass="entr" presetSubtype="1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checkerboard(across)">
                                      <p:cBhvr>
                                        <p:cTn id="87" dur="500"/>
                                        <p:tgtEl>
                                          <p:spTgt spid="42"/>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checkerboard(across)">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checkerboard(across)">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grpId="0" nodeType="click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checkerboard(across)">
                                      <p:cBhvr>
                                        <p:cTn id="100" dur="500"/>
                                        <p:tgtEl>
                                          <p:spTgt spid="36"/>
                                        </p:tgtEl>
                                      </p:cBhvr>
                                    </p:animEffect>
                                  </p:childTnLst>
                                </p:cTn>
                              </p:par>
                              <p:par>
                                <p:cTn id="101" presetID="5" presetClass="entr" presetSubtype="10"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checkerboard(across)">
                                      <p:cBhvr>
                                        <p:cTn id="103" dur="500"/>
                                        <p:tgtEl>
                                          <p:spTgt spid="39"/>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checkerboard(across)">
                                      <p:cBhvr>
                                        <p:cTn id="10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20" grpId="0" animBg="1"/>
      <p:bldP spid="21" grpId="0" animBg="1"/>
      <p:bldP spid="22" grpId="0" animBg="1"/>
      <p:bldP spid="23" grpId="0" animBg="1"/>
      <p:bldP spid="24" grpId="0" animBg="1"/>
      <p:bldP spid="26" grpId="0" animBg="1"/>
      <p:bldP spid="27" grpId="0" animBg="1"/>
      <p:bldP spid="28" grpId="0" animBg="1"/>
      <p:bldP spid="29" grpId="0" animBg="1"/>
      <p:bldP spid="33" grpId="0" animBg="1"/>
      <p:bldP spid="34" grpId="0"/>
      <p:bldP spid="35" grpId="0" animBg="1"/>
      <p:bldP spid="36" grpId="0"/>
      <p:bldP spid="37"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00014" y="604837"/>
            <a:ext cx="7391400" cy="563563"/>
          </a:xfrm>
        </p:spPr>
        <p:txBody>
          <a:bodyPr>
            <a:normAutofit fontScale="90000"/>
          </a:bodyPr>
          <a:lstStyle/>
          <a:p>
            <a:r>
              <a:rPr lang="en-US" sz="4000" dirty="0" smtClean="0"/>
              <a:t>Sommaire</a:t>
            </a:r>
            <a:endParaRPr lang="en-US" sz="2400" dirty="0">
              <a:solidFill>
                <a:schemeClr val="accent1"/>
              </a:solidFill>
            </a:endParaRPr>
          </a:p>
        </p:txBody>
      </p:sp>
      <p:sp>
        <p:nvSpPr>
          <p:cNvPr id="2" name="Espace réservé du numéro de diapositive 1"/>
          <p:cNvSpPr>
            <a:spLocks noGrp="1"/>
          </p:cNvSpPr>
          <p:nvPr>
            <p:ph type="sldNum" sz="quarter" idx="12"/>
          </p:nvPr>
        </p:nvSpPr>
        <p:spPr/>
        <p:txBody>
          <a:bodyPr/>
          <a:lstStyle/>
          <a:p>
            <a:fld id="{7469DB74-49A3-4692-9A36-640B771723D7}" type="slidenum">
              <a:rPr lang="en-US" smtClean="0"/>
              <a:pPr/>
              <a:t>2</a:t>
            </a:fld>
            <a:endParaRPr lang="en-US"/>
          </a:p>
        </p:txBody>
      </p:sp>
      <p:sp>
        <p:nvSpPr>
          <p:cNvPr id="40973" name="Text Box 13"/>
          <p:cNvSpPr txBox="1">
            <a:spLocks noChangeArrowheads="1"/>
          </p:cNvSpPr>
          <p:nvPr/>
        </p:nvSpPr>
        <p:spPr bwMode="gray">
          <a:xfrm>
            <a:off x="2076773" y="1685820"/>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rPr>
              <a:t>1</a:t>
            </a:r>
          </a:p>
        </p:txBody>
      </p:sp>
      <p:sp>
        <p:nvSpPr>
          <p:cNvPr id="75" name="AutoShape 46"/>
          <p:cNvSpPr>
            <a:spLocks noChangeArrowheads="1"/>
          </p:cNvSpPr>
          <p:nvPr/>
        </p:nvSpPr>
        <p:spPr bwMode="ltGray">
          <a:xfrm rot="5400000">
            <a:off x="-2412207" y="1956486"/>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76" name="AutoShape 47"/>
          <p:cNvSpPr>
            <a:spLocks noChangeArrowheads="1"/>
          </p:cNvSpPr>
          <p:nvPr/>
        </p:nvSpPr>
        <p:spPr bwMode="ltGray">
          <a:xfrm rot="5400000" flipH="1">
            <a:off x="-2006599" y="2392254"/>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1B9AD9">
                  <a:alpha val="36000"/>
                </a:srgbClr>
              </a:gs>
              <a:gs pos="100000">
                <a:srgbClr val="1B9AD9">
                  <a:gamma/>
                  <a:tint val="33725"/>
                  <a:invGamma/>
                </a:srgbClr>
              </a:gs>
            </a:gsLst>
            <a:lin ang="5400000" scaled="1"/>
          </a:gradFill>
          <a:ln>
            <a:noFill/>
          </a:ln>
          <a:effectLst/>
          <a:extLst>
            <a:ext uri="{91240B29-F687-4F45-9708-019B960494DF}">
              <a14:hiddenLine xmlns="" xmlns:a14="http://schemas.microsoft.com/office/drawing/2010/main" w="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145" name="AutoShape 48"/>
          <p:cNvSpPr>
            <a:spLocks noChangeArrowheads="1"/>
          </p:cNvSpPr>
          <p:nvPr/>
        </p:nvSpPr>
        <p:spPr bwMode="gray">
          <a:xfrm>
            <a:off x="2346520" y="4882900"/>
            <a:ext cx="4745759" cy="508000"/>
          </a:xfrm>
          <a:prstGeom prst="roundRect">
            <a:avLst>
              <a:gd name="adj" fmla="val 50000"/>
            </a:avLst>
          </a:prstGeom>
          <a:noFill/>
          <a:ln w="28575" algn="ctr">
            <a:solidFill>
              <a:schemeClr val="bg2"/>
            </a:solidFill>
            <a:round/>
            <a:headEnd/>
            <a:tailEnd/>
          </a:ln>
          <a:effectLst/>
          <a:extLst>
            <a:ext uri="{909E8E84-426E-40DD-AFC4-6F175D3DCCD1}">
              <a14:hiddenFill xmlns=""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endParaRPr lang="en-US" b="1" dirty="0">
              <a:solidFill>
                <a:schemeClr val="tx2"/>
              </a:solidFill>
            </a:endParaRPr>
          </a:p>
        </p:txBody>
      </p:sp>
      <p:sp>
        <p:nvSpPr>
          <p:cNvPr id="146" name="AutoShape 49"/>
          <p:cNvSpPr>
            <a:spLocks noChangeArrowheads="1"/>
          </p:cNvSpPr>
          <p:nvPr/>
        </p:nvSpPr>
        <p:spPr bwMode="gray">
          <a:xfrm>
            <a:off x="2464267" y="4225220"/>
            <a:ext cx="4628012" cy="508000"/>
          </a:xfrm>
          <a:prstGeom prst="roundRect">
            <a:avLst>
              <a:gd name="adj" fmla="val 50000"/>
            </a:avLst>
          </a:prstGeom>
          <a:noFill/>
          <a:ln w="28575" algn="ctr">
            <a:solidFill>
              <a:schemeClr val="bg2"/>
            </a:solidFill>
            <a:round/>
            <a:headEnd/>
            <a:tailEnd/>
          </a:ln>
          <a:effectLst/>
          <a:extLst>
            <a:ext uri="{909E8E84-426E-40DD-AFC4-6F175D3DCCD1}">
              <a14:hiddenFill xmlns=""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endParaRPr lang="en-US" b="1" dirty="0">
              <a:solidFill>
                <a:schemeClr val="tx2"/>
              </a:solidFill>
            </a:endParaRPr>
          </a:p>
        </p:txBody>
      </p:sp>
      <p:sp>
        <p:nvSpPr>
          <p:cNvPr id="147" name="AutoShape 50"/>
          <p:cNvSpPr>
            <a:spLocks noChangeArrowheads="1"/>
          </p:cNvSpPr>
          <p:nvPr/>
        </p:nvSpPr>
        <p:spPr bwMode="gray">
          <a:xfrm>
            <a:off x="2510244" y="3571729"/>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endParaRPr lang="en-US" b="1" dirty="0">
              <a:solidFill>
                <a:schemeClr val="tx2"/>
              </a:solidFill>
            </a:endParaRPr>
          </a:p>
        </p:txBody>
      </p:sp>
      <p:sp>
        <p:nvSpPr>
          <p:cNvPr id="148" name="AutoShape 51"/>
          <p:cNvSpPr>
            <a:spLocks noChangeArrowheads="1"/>
          </p:cNvSpPr>
          <p:nvPr/>
        </p:nvSpPr>
        <p:spPr bwMode="gray">
          <a:xfrm>
            <a:off x="2166451" y="2924944"/>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endParaRPr lang="en-US" b="1" dirty="0" smtClean="0">
              <a:solidFill>
                <a:schemeClr val="tx2"/>
              </a:solidFill>
            </a:endParaRPr>
          </a:p>
        </p:txBody>
      </p:sp>
      <p:sp>
        <p:nvSpPr>
          <p:cNvPr id="149" name="AutoShape 52"/>
          <p:cNvSpPr>
            <a:spLocks noChangeArrowheads="1"/>
          </p:cNvSpPr>
          <p:nvPr/>
        </p:nvSpPr>
        <p:spPr bwMode="gray">
          <a:xfrm>
            <a:off x="1858184" y="2299438"/>
            <a:ext cx="4499766" cy="508000"/>
          </a:xfrm>
          <a:prstGeom prst="roundRect">
            <a:avLst>
              <a:gd name="adj" fmla="val 50000"/>
            </a:avLst>
          </a:prstGeom>
          <a:noFill/>
          <a:ln w="28575" algn="ctr">
            <a:solidFill>
              <a:schemeClr val="bg2"/>
            </a:solidFill>
            <a:round/>
            <a:headEnd/>
            <a:tailEnd/>
          </a:ln>
          <a:effectLst/>
          <a:extLst>
            <a:ext uri="{909E8E84-426E-40DD-AFC4-6F175D3DCCD1}">
              <a14:hiddenFill xmlns=""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endParaRPr lang="en-US" b="1" dirty="0">
              <a:solidFill>
                <a:schemeClr val="tx2"/>
              </a:solidFill>
            </a:endParaRPr>
          </a:p>
        </p:txBody>
      </p:sp>
      <p:grpSp>
        <p:nvGrpSpPr>
          <p:cNvPr id="150" name="Group 53"/>
          <p:cNvGrpSpPr>
            <a:grpSpLocks/>
          </p:cNvGrpSpPr>
          <p:nvPr/>
        </p:nvGrpSpPr>
        <p:grpSpPr bwMode="auto">
          <a:xfrm>
            <a:off x="1489285" y="2402604"/>
            <a:ext cx="381000" cy="381000"/>
            <a:chOff x="2078" y="1680"/>
            <a:chExt cx="1615" cy="1615"/>
          </a:xfrm>
        </p:grpSpPr>
        <p:sp>
          <p:nvSpPr>
            <p:cNvPr id="151"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 xmlns:a14="http://schemas.microsoft.com/office/drawing/2010/main" w="57150" algn="ctr">
                  <a:solidFill>
                    <a:schemeClr val="bg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52"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53"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54"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55"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56"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grpSp>
      <p:grpSp>
        <p:nvGrpSpPr>
          <p:cNvPr id="157" name="Group 60"/>
          <p:cNvGrpSpPr>
            <a:grpSpLocks/>
          </p:cNvGrpSpPr>
          <p:nvPr/>
        </p:nvGrpSpPr>
        <p:grpSpPr bwMode="auto">
          <a:xfrm>
            <a:off x="1909918" y="2991079"/>
            <a:ext cx="381000" cy="381000"/>
            <a:chOff x="2078" y="1680"/>
            <a:chExt cx="1615" cy="1615"/>
          </a:xfrm>
        </p:grpSpPr>
        <p:sp>
          <p:nvSpPr>
            <p:cNvPr id="158"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 xmlns:a14="http://schemas.microsoft.com/office/drawing/2010/main" w="57150" algn="ctr">
                  <a:solidFill>
                    <a:schemeClr val="bg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59"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60"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61"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62"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63"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grpSp>
      <p:grpSp>
        <p:nvGrpSpPr>
          <p:cNvPr id="164" name="Group 67"/>
          <p:cNvGrpSpPr>
            <a:grpSpLocks/>
          </p:cNvGrpSpPr>
          <p:nvPr/>
        </p:nvGrpSpPr>
        <p:grpSpPr bwMode="auto">
          <a:xfrm>
            <a:off x="2162421" y="3632014"/>
            <a:ext cx="381000" cy="381000"/>
            <a:chOff x="2078" y="1680"/>
            <a:chExt cx="1615" cy="1615"/>
          </a:xfrm>
        </p:grpSpPr>
        <p:sp>
          <p:nvSpPr>
            <p:cNvPr id="16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 xmlns:a14="http://schemas.microsoft.com/office/drawing/2010/main" w="57150" algn="ctr">
                  <a:solidFill>
                    <a:schemeClr val="bg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66"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67"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68"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69"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70"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grpSp>
      <p:grpSp>
        <p:nvGrpSpPr>
          <p:cNvPr id="171" name="Group 74"/>
          <p:cNvGrpSpPr>
            <a:grpSpLocks/>
          </p:cNvGrpSpPr>
          <p:nvPr/>
        </p:nvGrpSpPr>
        <p:grpSpPr bwMode="auto">
          <a:xfrm>
            <a:off x="2077190" y="4920208"/>
            <a:ext cx="381000" cy="381000"/>
            <a:chOff x="2078" y="1680"/>
            <a:chExt cx="1615" cy="1615"/>
          </a:xfrm>
        </p:grpSpPr>
        <p:sp>
          <p:nvSpPr>
            <p:cNvPr id="172"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 xmlns:a14="http://schemas.microsoft.com/office/drawing/2010/main" w="57150" algn="ctr">
                  <a:solidFill>
                    <a:schemeClr val="bg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73"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74"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75"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76"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77"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grpSp>
      <p:grpSp>
        <p:nvGrpSpPr>
          <p:cNvPr id="178" name="Group 81"/>
          <p:cNvGrpSpPr>
            <a:grpSpLocks/>
          </p:cNvGrpSpPr>
          <p:nvPr/>
        </p:nvGrpSpPr>
        <p:grpSpPr bwMode="auto">
          <a:xfrm>
            <a:off x="2175121" y="4272136"/>
            <a:ext cx="355600" cy="381000"/>
            <a:chOff x="2078" y="1680"/>
            <a:chExt cx="1615" cy="1615"/>
          </a:xfrm>
        </p:grpSpPr>
        <p:sp>
          <p:nvSpPr>
            <p:cNvPr id="179"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 xmlns:a14="http://schemas.microsoft.com/office/drawing/2010/main" w="57150" algn="ctr">
                  <a:solidFill>
                    <a:schemeClr val="bg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80"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81"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82"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83"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84"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grpSp>
      <p:sp>
        <p:nvSpPr>
          <p:cNvPr id="185" name="AutoShape 52"/>
          <p:cNvSpPr>
            <a:spLocks noChangeArrowheads="1"/>
          </p:cNvSpPr>
          <p:nvPr/>
        </p:nvSpPr>
        <p:spPr bwMode="gray">
          <a:xfrm>
            <a:off x="929048" y="1685820"/>
            <a:ext cx="3888432" cy="508000"/>
          </a:xfrm>
          <a:prstGeom prst="roundRect">
            <a:avLst>
              <a:gd name="adj" fmla="val 50000"/>
            </a:avLst>
          </a:prstGeom>
          <a:noFill/>
          <a:ln w="28575" algn="ctr">
            <a:solidFill>
              <a:schemeClr val="bg2"/>
            </a:solidFill>
            <a:round/>
            <a:headEnd/>
            <a:tailEnd/>
          </a:ln>
          <a:effectLst/>
          <a:extLst>
            <a:ext uri="{909E8E84-426E-40DD-AFC4-6F175D3DCCD1}">
              <a14:hiddenFill xmlns=""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dirty="0" smtClean="0"/>
              <a:t>Introduction</a:t>
            </a:r>
            <a:endParaRPr lang="en-US" b="1" dirty="0"/>
          </a:p>
        </p:txBody>
      </p:sp>
      <p:sp>
        <p:nvSpPr>
          <p:cNvPr id="186" name="AutoShape 48"/>
          <p:cNvSpPr>
            <a:spLocks noChangeArrowheads="1"/>
          </p:cNvSpPr>
          <p:nvPr/>
        </p:nvSpPr>
        <p:spPr bwMode="gray">
          <a:xfrm>
            <a:off x="1969732" y="553476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endParaRPr lang="en-US" b="1" dirty="0">
              <a:solidFill>
                <a:schemeClr val="tx2"/>
              </a:solidFill>
            </a:endParaRPr>
          </a:p>
        </p:txBody>
      </p:sp>
      <p:grpSp>
        <p:nvGrpSpPr>
          <p:cNvPr id="187" name="Group 74"/>
          <p:cNvGrpSpPr>
            <a:grpSpLocks/>
          </p:cNvGrpSpPr>
          <p:nvPr/>
        </p:nvGrpSpPr>
        <p:grpSpPr bwMode="auto">
          <a:xfrm>
            <a:off x="646293" y="1839458"/>
            <a:ext cx="381000" cy="381000"/>
            <a:chOff x="2078" y="1680"/>
            <a:chExt cx="1615" cy="1615"/>
          </a:xfrm>
        </p:grpSpPr>
        <p:sp>
          <p:nvSpPr>
            <p:cNvPr id="188"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 xmlns:a14="http://schemas.microsoft.com/office/drawing/2010/main" w="57150" algn="ctr">
                  <a:solidFill>
                    <a:schemeClr val="bg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89"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90"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91"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92"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93"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grpSp>
      <p:sp>
        <p:nvSpPr>
          <p:cNvPr id="194" name="Rectangle 193"/>
          <p:cNvSpPr/>
          <p:nvPr/>
        </p:nvSpPr>
        <p:spPr>
          <a:xfrm>
            <a:off x="2340108" y="2991079"/>
            <a:ext cx="4375032" cy="369332"/>
          </a:xfrm>
          <a:prstGeom prst="rect">
            <a:avLst/>
          </a:prstGeom>
        </p:spPr>
        <p:txBody>
          <a:bodyPr wrap="square">
            <a:spAutoFit/>
          </a:bodyPr>
          <a:lstStyle/>
          <a:p>
            <a:pPr eaLnBrk="0" hangingPunct="0"/>
            <a:r>
              <a:rPr lang="fr-FR" b="1" dirty="0" smtClean="0"/>
              <a:t>Génération et composition d’un ticket</a:t>
            </a:r>
            <a:endParaRPr lang="en-US" b="1" dirty="0" smtClean="0"/>
          </a:p>
        </p:txBody>
      </p:sp>
      <p:sp>
        <p:nvSpPr>
          <p:cNvPr id="195" name="Rectangle 194"/>
          <p:cNvSpPr/>
          <p:nvPr/>
        </p:nvSpPr>
        <p:spPr>
          <a:xfrm>
            <a:off x="2661679" y="4312263"/>
            <a:ext cx="3570208" cy="369332"/>
          </a:xfrm>
          <a:prstGeom prst="rect">
            <a:avLst/>
          </a:prstGeom>
        </p:spPr>
        <p:txBody>
          <a:bodyPr wrap="none">
            <a:spAutoFit/>
          </a:bodyPr>
          <a:lstStyle/>
          <a:p>
            <a:pPr eaLnBrk="0" hangingPunct="0"/>
            <a:r>
              <a:rPr lang="fr-FR" b="1" dirty="0" smtClean="0"/>
              <a:t>Notion de ticket avec </a:t>
            </a:r>
            <a:r>
              <a:rPr lang="fr-FR" b="1" dirty="0" err="1" smtClean="0"/>
              <a:t>Kerberos</a:t>
            </a:r>
            <a:endParaRPr lang="en-US" b="1" dirty="0" smtClean="0"/>
          </a:p>
        </p:txBody>
      </p:sp>
      <p:sp>
        <p:nvSpPr>
          <p:cNvPr id="196" name="AutoShape 48"/>
          <p:cNvSpPr>
            <a:spLocks noChangeArrowheads="1"/>
          </p:cNvSpPr>
          <p:nvPr/>
        </p:nvSpPr>
        <p:spPr bwMode="gray">
          <a:xfrm>
            <a:off x="1356974" y="6179303"/>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endParaRPr lang="en-US" b="1" dirty="0">
              <a:solidFill>
                <a:schemeClr val="tx2"/>
              </a:solidFill>
            </a:endParaRPr>
          </a:p>
        </p:txBody>
      </p:sp>
      <p:grpSp>
        <p:nvGrpSpPr>
          <p:cNvPr id="197" name="Group 53"/>
          <p:cNvGrpSpPr>
            <a:grpSpLocks/>
          </p:cNvGrpSpPr>
          <p:nvPr/>
        </p:nvGrpSpPr>
        <p:grpSpPr bwMode="auto">
          <a:xfrm>
            <a:off x="1697298" y="5568280"/>
            <a:ext cx="381000" cy="381000"/>
            <a:chOff x="2078" y="1680"/>
            <a:chExt cx="1615" cy="1615"/>
          </a:xfrm>
        </p:grpSpPr>
        <p:sp>
          <p:nvSpPr>
            <p:cNvPr id="198"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 xmlns:a14="http://schemas.microsoft.com/office/drawing/2010/main" w="57150" algn="ctr">
                  <a:solidFill>
                    <a:schemeClr val="bg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199"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200"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201"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202"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203"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grpSp>
      <p:grpSp>
        <p:nvGrpSpPr>
          <p:cNvPr id="204" name="Group 60"/>
          <p:cNvGrpSpPr>
            <a:grpSpLocks/>
          </p:cNvGrpSpPr>
          <p:nvPr/>
        </p:nvGrpSpPr>
        <p:grpSpPr bwMode="auto">
          <a:xfrm>
            <a:off x="1066800" y="6179303"/>
            <a:ext cx="381000" cy="381000"/>
            <a:chOff x="2078" y="1680"/>
            <a:chExt cx="1615" cy="1615"/>
          </a:xfrm>
        </p:grpSpPr>
        <p:sp>
          <p:nvSpPr>
            <p:cNvPr id="205"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 xmlns:a14="http://schemas.microsoft.com/office/drawing/2010/main" w="57150" algn="ctr">
                  <a:solidFill>
                    <a:schemeClr val="bg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206"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fr-FR"/>
            </a:p>
          </p:txBody>
        </p:sp>
        <p:sp>
          <p:nvSpPr>
            <p:cNvPr id="207"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208"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209"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210" name="Oval 66"/>
            <p:cNvSpPr>
              <a:spLocks noChangeArrowheads="1"/>
            </p:cNvSpPr>
            <p:nvPr/>
          </p:nvSpPr>
          <p:spPr bwMode="gray">
            <a:xfrm>
              <a:off x="2275"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grpSp>
      <p:sp>
        <p:nvSpPr>
          <p:cNvPr id="211" name="Rectangle 210"/>
          <p:cNvSpPr/>
          <p:nvPr/>
        </p:nvSpPr>
        <p:spPr>
          <a:xfrm>
            <a:off x="2714612" y="3643314"/>
            <a:ext cx="2621230" cy="369332"/>
          </a:xfrm>
          <a:prstGeom prst="rect">
            <a:avLst/>
          </a:prstGeom>
        </p:spPr>
        <p:txBody>
          <a:bodyPr wrap="none">
            <a:spAutoFit/>
          </a:bodyPr>
          <a:lstStyle/>
          <a:p>
            <a:pPr eaLnBrk="0" hangingPunct="0"/>
            <a:r>
              <a:rPr lang="fr-FR" b="1" dirty="0" smtClean="0"/>
              <a:t>Architecture </a:t>
            </a:r>
            <a:r>
              <a:rPr lang="fr-FR" b="1" dirty="0" err="1" smtClean="0"/>
              <a:t>Kerberos</a:t>
            </a:r>
            <a:endParaRPr lang="en-US" b="1" dirty="0" smtClean="0"/>
          </a:p>
        </p:txBody>
      </p:sp>
      <p:sp>
        <p:nvSpPr>
          <p:cNvPr id="212" name="Rectangle 211"/>
          <p:cNvSpPr/>
          <p:nvPr/>
        </p:nvSpPr>
        <p:spPr>
          <a:xfrm>
            <a:off x="1625811" y="6248345"/>
            <a:ext cx="1428596" cy="369332"/>
          </a:xfrm>
          <a:prstGeom prst="rect">
            <a:avLst/>
          </a:prstGeom>
        </p:spPr>
        <p:txBody>
          <a:bodyPr wrap="none">
            <a:spAutoFit/>
          </a:bodyPr>
          <a:lstStyle/>
          <a:p>
            <a:pPr eaLnBrk="0" hangingPunct="0"/>
            <a:r>
              <a:rPr lang="fr-FR" b="1" dirty="0" smtClean="0"/>
              <a:t>Références</a:t>
            </a:r>
            <a:endParaRPr lang="en-US" b="1" dirty="0"/>
          </a:p>
        </p:txBody>
      </p:sp>
      <p:sp>
        <p:nvSpPr>
          <p:cNvPr id="213" name="Rectangle 212"/>
          <p:cNvSpPr/>
          <p:nvPr/>
        </p:nvSpPr>
        <p:spPr>
          <a:xfrm>
            <a:off x="2157605" y="5627265"/>
            <a:ext cx="3278491" cy="369332"/>
          </a:xfrm>
          <a:prstGeom prst="rect">
            <a:avLst/>
          </a:prstGeom>
        </p:spPr>
        <p:txBody>
          <a:bodyPr wrap="square">
            <a:spAutoFit/>
          </a:bodyPr>
          <a:lstStyle/>
          <a:p>
            <a:pPr eaLnBrk="0" hangingPunct="0"/>
            <a:r>
              <a:rPr lang="en-US" b="1" dirty="0" smtClean="0"/>
              <a:t>Conclusion</a:t>
            </a:r>
            <a:endParaRPr lang="en-US" b="1" dirty="0"/>
          </a:p>
        </p:txBody>
      </p:sp>
      <p:sp>
        <p:nvSpPr>
          <p:cNvPr id="78" name="Rectangle 77"/>
          <p:cNvSpPr/>
          <p:nvPr/>
        </p:nvSpPr>
        <p:spPr>
          <a:xfrm>
            <a:off x="2560817" y="4926160"/>
            <a:ext cx="4870836" cy="369332"/>
          </a:xfrm>
          <a:prstGeom prst="rect">
            <a:avLst/>
          </a:prstGeom>
        </p:spPr>
        <p:txBody>
          <a:bodyPr wrap="square">
            <a:spAutoFit/>
          </a:bodyPr>
          <a:lstStyle/>
          <a:p>
            <a:pPr eaLnBrk="0" hangingPunct="0"/>
            <a:r>
              <a:rPr lang="fr-FR" b="1" dirty="0" smtClean="0"/>
              <a:t>Problème rencontré</a:t>
            </a:r>
            <a:endParaRPr lang="en-US" b="1" dirty="0"/>
          </a:p>
        </p:txBody>
      </p:sp>
      <p:sp>
        <p:nvSpPr>
          <p:cNvPr id="80" name="Rectangle 79"/>
          <p:cNvSpPr/>
          <p:nvPr/>
        </p:nvSpPr>
        <p:spPr>
          <a:xfrm>
            <a:off x="2056358" y="2368772"/>
            <a:ext cx="4373030" cy="369332"/>
          </a:xfrm>
          <a:prstGeom prst="rect">
            <a:avLst/>
          </a:prstGeom>
        </p:spPr>
        <p:txBody>
          <a:bodyPr wrap="square">
            <a:spAutoFit/>
          </a:bodyPr>
          <a:lstStyle/>
          <a:p>
            <a:pPr algn="l" eaLnBrk="0" hangingPunct="0"/>
            <a:r>
              <a:rPr lang="en-US" b="1" dirty="0" smtClean="0"/>
              <a:t>Le </a:t>
            </a:r>
            <a:r>
              <a:rPr lang="en-US" b="1" dirty="0" err="1" smtClean="0"/>
              <a:t>protocole</a:t>
            </a:r>
            <a:r>
              <a:rPr lang="en-US" b="1" dirty="0" smtClean="0"/>
              <a:t> </a:t>
            </a:r>
            <a:r>
              <a:rPr lang="en-US" b="1" dirty="0" smtClean="0"/>
              <a:t>NEEDHAM-SCHROEDER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 calcmode="lin" valueType="num">
                                      <p:cBhvr additive="base">
                                        <p:cTn id="7" dur="500" fill="hold"/>
                                        <p:tgtEl>
                                          <p:spTgt spid="187"/>
                                        </p:tgtEl>
                                        <p:attrNameLst>
                                          <p:attrName>ppt_x</p:attrName>
                                        </p:attrNameLst>
                                      </p:cBhvr>
                                      <p:tavLst>
                                        <p:tav tm="0">
                                          <p:val>
                                            <p:strVal val="0-#ppt_w/2"/>
                                          </p:val>
                                        </p:tav>
                                        <p:tav tm="100000">
                                          <p:val>
                                            <p:strVal val="#ppt_x"/>
                                          </p:val>
                                        </p:tav>
                                      </p:tavLst>
                                    </p:anim>
                                    <p:anim calcmode="lin" valueType="num">
                                      <p:cBhvr additive="base">
                                        <p:cTn id="8" dur="500" fill="hold"/>
                                        <p:tgtEl>
                                          <p:spTgt spid="18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5"/>
                                        </p:tgtEl>
                                        <p:attrNameLst>
                                          <p:attrName>style.visibility</p:attrName>
                                        </p:attrNameLst>
                                      </p:cBhvr>
                                      <p:to>
                                        <p:strVal val="visible"/>
                                      </p:to>
                                    </p:set>
                                    <p:anim calcmode="lin" valueType="num">
                                      <p:cBhvr additive="base">
                                        <p:cTn id="11" dur="500" fill="hold"/>
                                        <p:tgtEl>
                                          <p:spTgt spid="185"/>
                                        </p:tgtEl>
                                        <p:attrNameLst>
                                          <p:attrName>ppt_x</p:attrName>
                                        </p:attrNameLst>
                                      </p:cBhvr>
                                      <p:tavLst>
                                        <p:tav tm="0">
                                          <p:val>
                                            <p:strVal val="0-#ppt_w/2"/>
                                          </p:val>
                                        </p:tav>
                                        <p:tav tm="100000">
                                          <p:val>
                                            <p:strVal val="#ppt_x"/>
                                          </p:val>
                                        </p:tav>
                                      </p:tavLst>
                                    </p:anim>
                                    <p:anim calcmode="lin" valueType="num">
                                      <p:cBhvr additive="base">
                                        <p:cTn id="12" dur="500" fill="hold"/>
                                        <p:tgtEl>
                                          <p:spTgt spid="18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additive="base">
                                        <p:cTn id="17" dur="500" fill="hold"/>
                                        <p:tgtEl>
                                          <p:spTgt spid="80"/>
                                        </p:tgtEl>
                                        <p:attrNameLst>
                                          <p:attrName>ppt_x</p:attrName>
                                        </p:attrNameLst>
                                      </p:cBhvr>
                                      <p:tavLst>
                                        <p:tav tm="0">
                                          <p:val>
                                            <p:strVal val="0-#ppt_w/2"/>
                                          </p:val>
                                        </p:tav>
                                        <p:tav tm="100000">
                                          <p:val>
                                            <p:strVal val="#ppt_x"/>
                                          </p:val>
                                        </p:tav>
                                      </p:tavLst>
                                    </p:anim>
                                    <p:anim calcmode="lin" valueType="num">
                                      <p:cBhvr additive="base">
                                        <p:cTn id="18" dur="500" fill="hold"/>
                                        <p:tgtEl>
                                          <p:spTgt spid="8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9"/>
                                        </p:tgtEl>
                                        <p:attrNameLst>
                                          <p:attrName>style.visibility</p:attrName>
                                        </p:attrNameLst>
                                      </p:cBhvr>
                                      <p:to>
                                        <p:strVal val="visible"/>
                                      </p:to>
                                    </p:set>
                                    <p:anim calcmode="lin" valueType="num">
                                      <p:cBhvr additive="base">
                                        <p:cTn id="21" dur="500" fill="hold"/>
                                        <p:tgtEl>
                                          <p:spTgt spid="149"/>
                                        </p:tgtEl>
                                        <p:attrNameLst>
                                          <p:attrName>ppt_x</p:attrName>
                                        </p:attrNameLst>
                                      </p:cBhvr>
                                      <p:tavLst>
                                        <p:tav tm="0">
                                          <p:val>
                                            <p:strVal val="0-#ppt_w/2"/>
                                          </p:val>
                                        </p:tav>
                                        <p:tav tm="100000">
                                          <p:val>
                                            <p:strVal val="#ppt_x"/>
                                          </p:val>
                                        </p:tav>
                                      </p:tavLst>
                                    </p:anim>
                                    <p:anim calcmode="lin" valueType="num">
                                      <p:cBhvr additive="base">
                                        <p:cTn id="22" dur="500" fill="hold"/>
                                        <p:tgtEl>
                                          <p:spTgt spid="149"/>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50"/>
                                        </p:tgtEl>
                                        <p:attrNameLst>
                                          <p:attrName>style.visibility</p:attrName>
                                        </p:attrNameLst>
                                      </p:cBhvr>
                                      <p:to>
                                        <p:strVal val="visible"/>
                                      </p:to>
                                    </p:set>
                                    <p:anim calcmode="lin" valueType="num">
                                      <p:cBhvr additive="base">
                                        <p:cTn id="25" dur="500" fill="hold"/>
                                        <p:tgtEl>
                                          <p:spTgt spid="150"/>
                                        </p:tgtEl>
                                        <p:attrNameLst>
                                          <p:attrName>ppt_x</p:attrName>
                                        </p:attrNameLst>
                                      </p:cBhvr>
                                      <p:tavLst>
                                        <p:tav tm="0">
                                          <p:val>
                                            <p:strVal val="0-#ppt_w/2"/>
                                          </p:val>
                                        </p:tav>
                                        <p:tav tm="100000">
                                          <p:val>
                                            <p:strVal val="#ppt_x"/>
                                          </p:val>
                                        </p:tav>
                                      </p:tavLst>
                                    </p:anim>
                                    <p:anim calcmode="lin" valueType="num">
                                      <p:cBhvr additive="base">
                                        <p:cTn id="26" dur="500" fill="hold"/>
                                        <p:tgtEl>
                                          <p:spTgt spid="15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
                                        </p:tgtEl>
                                        <p:attrNameLst>
                                          <p:attrName>style.visibility</p:attrName>
                                        </p:attrNameLst>
                                      </p:cBhvr>
                                      <p:to>
                                        <p:strVal val="visible"/>
                                      </p:to>
                                    </p:set>
                                    <p:anim calcmode="lin" valueType="num">
                                      <p:cBhvr additive="base">
                                        <p:cTn id="31" dur="500" fill="hold"/>
                                        <p:tgtEl>
                                          <p:spTgt spid="194"/>
                                        </p:tgtEl>
                                        <p:attrNameLst>
                                          <p:attrName>ppt_x</p:attrName>
                                        </p:attrNameLst>
                                      </p:cBhvr>
                                      <p:tavLst>
                                        <p:tav tm="0">
                                          <p:val>
                                            <p:strVal val="0-#ppt_w/2"/>
                                          </p:val>
                                        </p:tav>
                                        <p:tav tm="100000">
                                          <p:val>
                                            <p:strVal val="#ppt_x"/>
                                          </p:val>
                                        </p:tav>
                                      </p:tavLst>
                                    </p:anim>
                                    <p:anim calcmode="lin" valueType="num">
                                      <p:cBhvr additive="base">
                                        <p:cTn id="32" dur="500" fill="hold"/>
                                        <p:tgtEl>
                                          <p:spTgt spid="194"/>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57"/>
                                        </p:tgtEl>
                                        <p:attrNameLst>
                                          <p:attrName>style.visibility</p:attrName>
                                        </p:attrNameLst>
                                      </p:cBhvr>
                                      <p:to>
                                        <p:strVal val="visible"/>
                                      </p:to>
                                    </p:set>
                                    <p:anim calcmode="lin" valueType="num">
                                      <p:cBhvr additive="base">
                                        <p:cTn id="35" dur="500" fill="hold"/>
                                        <p:tgtEl>
                                          <p:spTgt spid="157"/>
                                        </p:tgtEl>
                                        <p:attrNameLst>
                                          <p:attrName>ppt_x</p:attrName>
                                        </p:attrNameLst>
                                      </p:cBhvr>
                                      <p:tavLst>
                                        <p:tav tm="0">
                                          <p:val>
                                            <p:strVal val="0-#ppt_w/2"/>
                                          </p:val>
                                        </p:tav>
                                        <p:tav tm="100000">
                                          <p:val>
                                            <p:strVal val="#ppt_x"/>
                                          </p:val>
                                        </p:tav>
                                      </p:tavLst>
                                    </p:anim>
                                    <p:anim calcmode="lin" valueType="num">
                                      <p:cBhvr additive="base">
                                        <p:cTn id="36" dur="500" fill="hold"/>
                                        <p:tgtEl>
                                          <p:spTgt spid="15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48"/>
                                        </p:tgtEl>
                                        <p:attrNameLst>
                                          <p:attrName>style.visibility</p:attrName>
                                        </p:attrNameLst>
                                      </p:cBhvr>
                                      <p:to>
                                        <p:strVal val="visible"/>
                                      </p:to>
                                    </p:set>
                                    <p:anim calcmode="lin" valueType="num">
                                      <p:cBhvr additive="base">
                                        <p:cTn id="39" dur="500" fill="hold"/>
                                        <p:tgtEl>
                                          <p:spTgt spid="148"/>
                                        </p:tgtEl>
                                        <p:attrNameLst>
                                          <p:attrName>ppt_x</p:attrName>
                                        </p:attrNameLst>
                                      </p:cBhvr>
                                      <p:tavLst>
                                        <p:tav tm="0">
                                          <p:val>
                                            <p:strVal val="0-#ppt_w/2"/>
                                          </p:val>
                                        </p:tav>
                                        <p:tav tm="100000">
                                          <p:val>
                                            <p:strVal val="#ppt_x"/>
                                          </p:val>
                                        </p:tav>
                                      </p:tavLst>
                                    </p:anim>
                                    <p:anim calcmode="lin" valueType="num">
                                      <p:cBhvr additive="base">
                                        <p:cTn id="40" dur="500" fill="hold"/>
                                        <p:tgtEl>
                                          <p:spTgt spid="14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47"/>
                                        </p:tgtEl>
                                        <p:attrNameLst>
                                          <p:attrName>style.visibility</p:attrName>
                                        </p:attrNameLst>
                                      </p:cBhvr>
                                      <p:to>
                                        <p:strVal val="visible"/>
                                      </p:to>
                                    </p:set>
                                    <p:anim calcmode="lin" valueType="num">
                                      <p:cBhvr additive="base">
                                        <p:cTn id="45" dur="500" fill="hold"/>
                                        <p:tgtEl>
                                          <p:spTgt spid="147"/>
                                        </p:tgtEl>
                                        <p:attrNameLst>
                                          <p:attrName>ppt_x</p:attrName>
                                        </p:attrNameLst>
                                      </p:cBhvr>
                                      <p:tavLst>
                                        <p:tav tm="0">
                                          <p:val>
                                            <p:strVal val="0-#ppt_w/2"/>
                                          </p:val>
                                        </p:tav>
                                        <p:tav tm="100000">
                                          <p:val>
                                            <p:strVal val="#ppt_x"/>
                                          </p:val>
                                        </p:tav>
                                      </p:tavLst>
                                    </p:anim>
                                    <p:anim calcmode="lin" valueType="num">
                                      <p:cBhvr additive="base">
                                        <p:cTn id="46" dur="500" fill="hold"/>
                                        <p:tgtEl>
                                          <p:spTgt spid="147"/>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164"/>
                                        </p:tgtEl>
                                        <p:attrNameLst>
                                          <p:attrName>style.visibility</p:attrName>
                                        </p:attrNameLst>
                                      </p:cBhvr>
                                      <p:to>
                                        <p:strVal val="visible"/>
                                      </p:to>
                                    </p:set>
                                    <p:anim calcmode="lin" valueType="num">
                                      <p:cBhvr additive="base">
                                        <p:cTn id="49" dur="500" fill="hold"/>
                                        <p:tgtEl>
                                          <p:spTgt spid="164"/>
                                        </p:tgtEl>
                                        <p:attrNameLst>
                                          <p:attrName>ppt_x</p:attrName>
                                        </p:attrNameLst>
                                      </p:cBhvr>
                                      <p:tavLst>
                                        <p:tav tm="0">
                                          <p:val>
                                            <p:strVal val="0-#ppt_w/2"/>
                                          </p:val>
                                        </p:tav>
                                        <p:tav tm="100000">
                                          <p:val>
                                            <p:strVal val="#ppt_x"/>
                                          </p:val>
                                        </p:tav>
                                      </p:tavLst>
                                    </p:anim>
                                    <p:anim calcmode="lin" valueType="num">
                                      <p:cBhvr additive="base">
                                        <p:cTn id="50" dur="500" fill="hold"/>
                                        <p:tgtEl>
                                          <p:spTgt spid="164"/>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11"/>
                                        </p:tgtEl>
                                        <p:attrNameLst>
                                          <p:attrName>style.visibility</p:attrName>
                                        </p:attrNameLst>
                                      </p:cBhvr>
                                      <p:to>
                                        <p:strVal val="visible"/>
                                      </p:to>
                                    </p:set>
                                    <p:anim calcmode="lin" valueType="num">
                                      <p:cBhvr additive="base">
                                        <p:cTn id="53" dur="500" fill="hold"/>
                                        <p:tgtEl>
                                          <p:spTgt spid="211"/>
                                        </p:tgtEl>
                                        <p:attrNameLst>
                                          <p:attrName>ppt_x</p:attrName>
                                        </p:attrNameLst>
                                      </p:cBhvr>
                                      <p:tavLst>
                                        <p:tav tm="0">
                                          <p:val>
                                            <p:strVal val="0-#ppt_w/2"/>
                                          </p:val>
                                        </p:tav>
                                        <p:tav tm="100000">
                                          <p:val>
                                            <p:strVal val="#ppt_x"/>
                                          </p:val>
                                        </p:tav>
                                      </p:tavLst>
                                    </p:anim>
                                    <p:anim calcmode="lin" valueType="num">
                                      <p:cBhvr additive="base">
                                        <p:cTn id="54" dur="500" fill="hold"/>
                                        <p:tgtEl>
                                          <p:spTgt spid="21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46"/>
                                        </p:tgtEl>
                                        <p:attrNameLst>
                                          <p:attrName>style.visibility</p:attrName>
                                        </p:attrNameLst>
                                      </p:cBhvr>
                                      <p:to>
                                        <p:strVal val="visible"/>
                                      </p:to>
                                    </p:set>
                                    <p:anim calcmode="lin" valueType="num">
                                      <p:cBhvr additive="base">
                                        <p:cTn id="59" dur="500" fill="hold"/>
                                        <p:tgtEl>
                                          <p:spTgt spid="146"/>
                                        </p:tgtEl>
                                        <p:attrNameLst>
                                          <p:attrName>ppt_x</p:attrName>
                                        </p:attrNameLst>
                                      </p:cBhvr>
                                      <p:tavLst>
                                        <p:tav tm="0">
                                          <p:val>
                                            <p:strVal val="0-#ppt_w/2"/>
                                          </p:val>
                                        </p:tav>
                                        <p:tav tm="100000">
                                          <p:val>
                                            <p:strVal val="#ppt_x"/>
                                          </p:val>
                                        </p:tav>
                                      </p:tavLst>
                                    </p:anim>
                                    <p:anim calcmode="lin" valueType="num">
                                      <p:cBhvr additive="base">
                                        <p:cTn id="60" dur="500" fill="hold"/>
                                        <p:tgtEl>
                                          <p:spTgt spid="14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95"/>
                                        </p:tgtEl>
                                        <p:attrNameLst>
                                          <p:attrName>style.visibility</p:attrName>
                                        </p:attrNameLst>
                                      </p:cBhvr>
                                      <p:to>
                                        <p:strVal val="visible"/>
                                      </p:to>
                                    </p:set>
                                    <p:anim calcmode="lin" valueType="num">
                                      <p:cBhvr additive="base">
                                        <p:cTn id="63" dur="500" fill="hold"/>
                                        <p:tgtEl>
                                          <p:spTgt spid="195"/>
                                        </p:tgtEl>
                                        <p:attrNameLst>
                                          <p:attrName>ppt_x</p:attrName>
                                        </p:attrNameLst>
                                      </p:cBhvr>
                                      <p:tavLst>
                                        <p:tav tm="0">
                                          <p:val>
                                            <p:strVal val="0-#ppt_w/2"/>
                                          </p:val>
                                        </p:tav>
                                        <p:tav tm="100000">
                                          <p:val>
                                            <p:strVal val="#ppt_x"/>
                                          </p:val>
                                        </p:tav>
                                      </p:tavLst>
                                    </p:anim>
                                    <p:anim calcmode="lin" valueType="num">
                                      <p:cBhvr additive="base">
                                        <p:cTn id="64" dur="500" fill="hold"/>
                                        <p:tgtEl>
                                          <p:spTgt spid="195"/>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178"/>
                                        </p:tgtEl>
                                        <p:attrNameLst>
                                          <p:attrName>style.visibility</p:attrName>
                                        </p:attrNameLst>
                                      </p:cBhvr>
                                      <p:to>
                                        <p:strVal val="visible"/>
                                      </p:to>
                                    </p:set>
                                    <p:anim calcmode="lin" valueType="num">
                                      <p:cBhvr additive="base">
                                        <p:cTn id="67" dur="500" fill="hold"/>
                                        <p:tgtEl>
                                          <p:spTgt spid="178"/>
                                        </p:tgtEl>
                                        <p:attrNameLst>
                                          <p:attrName>ppt_x</p:attrName>
                                        </p:attrNameLst>
                                      </p:cBhvr>
                                      <p:tavLst>
                                        <p:tav tm="0">
                                          <p:val>
                                            <p:strVal val="0-#ppt_w/2"/>
                                          </p:val>
                                        </p:tav>
                                        <p:tav tm="100000">
                                          <p:val>
                                            <p:strVal val="#ppt_x"/>
                                          </p:val>
                                        </p:tav>
                                      </p:tavLst>
                                    </p:anim>
                                    <p:anim calcmode="lin" valueType="num">
                                      <p:cBhvr additive="base">
                                        <p:cTn id="68" dur="500" fill="hold"/>
                                        <p:tgtEl>
                                          <p:spTgt spid="17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45"/>
                                        </p:tgtEl>
                                        <p:attrNameLst>
                                          <p:attrName>style.visibility</p:attrName>
                                        </p:attrNameLst>
                                      </p:cBhvr>
                                      <p:to>
                                        <p:strVal val="visible"/>
                                      </p:to>
                                    </p:set>
                                    <p:anim calcmode="lin" valueType="num">
                                      <p:cBhvr additive="base">
                                        <p:cTn id="73" dur="500" fill="hold"/>
                                        <p:tgtEl>
                                          <p:spTgt spid="145"/>
                                        </p:tgtEl>
                                        <p:attrNameLst>
                                          <p:attrName>ppt_x</p:attrName>
                                        </p:attrNameLst>
                                      </p:cBhvr>
                                      <p:tavLst>
                                        <p:tav tm="0">
                                          <p:val>
                                            <p:strVal val="0-#ppt_w/2"/>
                                          </p:val>
                                        </p:tav>
                                        <p:tav tm="100000">
                                          <p:val>
                                            <p:strVal val="#ppt_x"/>
                                          </p:val>
                                        </p:tav>
                                      </p:tavLst>
                                    </p:anim>
                                    <p:anim calcmode="lin" valueType="num">
                                      <p:cBhvr additive="base">
                                        <p:cTn id="74" dur="500" fill="hold"/>
                                        <p:tgtEl>
                                          <p:spTgt spid="145"/>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anim calcmode="lin" valueType="num">
                                      <p:cBhvr additive="base">
                                        <p:cTn id="77" dur="500" fill="hold"/>
                                        <p:tgtEl>
                                          <p:spTgt spid="78"/>
                                        </p:tgtEl>
                                        <p:attrNameLst>
                                          <p:attrName>ppt_x</p:attrName>
                                        </p:attrNameLst>
                                      </p:cBhvr>
                                      <p:tavLst>
                                        <p:tav tm="0">
                                          <p:val>
                                            <p:strVal val="0-#ppt_w/2"/>
                                          </p:val>
                                        </p:tav>
                                        <p:tav tm="100000">
                                          <p:val>
                                            <p:strVal val="#ppt_x"/>
                                          </p:val>
                                        </p:tav>
                                      </p:tavLst>
                                    </p:anim>
                                    <p:anim calcmode="lin" valueType="num">
                                      <p:cBhvr additive="base">
                                        <p:cTn id="78" dur="500" fill="hold"/>
                                        <p:tgtEl>
                                          <p:spTgt spid="78"/>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171"/>
                                        </p:tgtEl>
                                        <p:attrNameLst>
                                          <p:attrName>style.visibility</p:attrName>
                                        </p:attrNameLst>
                                      </p:cBhvr>
                                      <p:to>
                                        <p:strVal val="visible"/>
                                      </p:to>
                                    </p:set>
                                    <p:anim calcmode="lin" valueType="num">
                                      <p:cBhvr additive="base">
                                        <p:cTn id="81" dur="500" fill="hold"/>
                                        <p:tgtEl>
                                          <p:spTgt spid="171"/>
                                        </p:tgtEl>
                                        <p:attrNameLst>
                                          <p:attrName>ppt_x</p:attrName>
                                        </p:attrNameLst>
                                      </p:cBhvr>
                                      <p:tavLst>
                                        <p:tav tm="0">
                                          <p:val>
                                            <p:strVal val="0-#ppt_w/2"/>
                                          </p:val>
                                        </p:tav>
                                        <p:tav tm="100000">
                                          <p:val>
                                            <p:strVal val="#ppt_x"/>
                                          </p:val>
                                        </p:tav>
                                      </p:tavLst>
                                    </p:anim>
                                    <p:anim calcmode="lin" valueType="num">
                                      <p:cBhvr additive="base">
                                        <p:cTn id="82" dur="5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213"/>
                                        </p:tgtEl>
                                        <p:attrNameLst>
                                          <p:attrName>style.visibility</p:attrName>
                                        </p:attrNameLst>
                                      </p:cBhvr>
                                      <p:to>
                                        <p:strVal val="visible"/>
                                      </p:to>
                                    </p:set>
                                    <p:anim calcmode="lin" valueType="num">
                                      <p:cBhvr additive="base">
                                        <p:cTn id="87" dur="500" fill="hold"/>
                                        <p:tgtEl>
                                          <p:spTgt spid="213"/>
                                        </p:tgtEl>
                                        <p:attrNameLst>
                                          <p:attrName>ppt_x</p:attrName>
                                        </p:attrNameLst>
                                      </p:cBhvr>
                                      <p:tavLst>
                                        <p:tav tm="0">
                                          <p:val>
                                            <p:strVal val="0-#ppt_w/2"/>
                                          </p:val>
                                        </p:tav>
                                        <p:tav tm="100000">
                                          <p:val>
                                            <p:strVal val="#ppt_x"/>
                                          </p:val>
                                        </p:tav>
                                      </p:tavLst>
                                    </p:anim>
                                    <p:anim calcmode="lin" valueType="num">
                                      <p:cBhvr additive="base">
                                        <p:cTn id="88" dur="500" fill="hold"/>
                                        <p:tgtEl>
                                          <p:spTgt spid="213"/>
                                        </p:tgtEl>
                                        <p:attrNameLst>
                                          <p:attrName>ppt_y</p:attrName>
                                        </p:attrNameLst>
                                      </p:cBhvr>
                                      <p:tavLst>
                                        <p:tav tm="0">
                                          <p:val>
                                            <p:strVal val="#ppt_y"/>
                                          </p:val>
                                        </p:tav>
                                        <p:tav tm="100000">
                                          <p:val>
                                            <p:strVal val="#ppt_y"/>
                                          </p:val>
                                        </p:tav>
                                      </p:tavLst>
                                    </p:anim>
                                  </p:childTnLst>
                                </p:cTn>
                              </p:par>
                              <p:par>
                                <p:cTn id="89" presetID="2" presetClass="entr" presetSubtype="8" fill="hold" nodeType="withEffect">
                                  <p:stCondLst>
                                    <p:cond delay="0"/>
                                  </p:stCondLst>
                                  <p:childTnLst>
                                    <p:set>
                                      <p:cBhvr>
                                        <p:cTn id="90" dur="1" fill="hold">
                                          <p:stCondLst>
                                            <p:cond delay="0"/>
                                          </p:stCondLst>
                                        </p:cTn>
                                        <p:tgtEl>
                                          <p:spTgt spid="197"/>
                                        </p:tgtEl>
                                        <p:attrNameLst>
                                          <p:attrName>style.visibility</p:attrName>
                                        </p:attrNameLst>
                                      </p:cBhvr>
                                      <p:to>
                                        <p:strVal val="visible"/>
                                      </p:to>
                                    </p:set>
                                    <p:anim calcmode="lin" valueType="num">
                                      <p:cBhvr additive="base">
                                        <p:cTn id="91" dur="500" fill="hold"/>
                                        <p:tgtEl>
                                          <p:spTgt spid="197"/>
                                        </p:tgtEl>
                                        <p:attrNameLst>
                                          <p:attrName>ppt_x</p:attrName>
                                        </p:attrNameLst>
                                      </p:cBhvr>
                                      <p:tavLst>
                                        <p:tav tm="0">
                                          <p:val>
                                            <p:strVal val="0-#ppt_w/2"/>
                                          </p:val>
                                        </p:tav>
                                        <p:tav tm="100000">
                                          <p:val>
                                            <p:strVal val="#ppt_x"/>
                                          </p:val>
                                        </p:tav>
                                      </p:tavLst>
                                    </p:anim>
                                    <p:anim calcmode="lin" valueType="num">
                                      <p:cBhvr additive="base">
                                        <p:cTn id="92" dur="500" fill="hold"/>
                                        <p:tgtEl>
                                          <p:spTgt spid="197"/>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86"/>
                                        </p:tgtEl>
                                        <p:attrNameLst>
                                          <p:attrName>style.visibility</p:attrName>
                                        </p:attrNameLst>
                                      </p:cBhvr>
                                      <p:to>
                                        <p:strVal val="visible"/>
                                      </p:to>
                                    </p:set>
                                    <p:anim calcmode="lin" valueType="num">
                                      <p:cBhvr additive="base">
                                        <p:cTn id="95" dur="500" fill="hold"/>
                                        <p:tgtEl>
                                          <p:spTgt spid="186"/>
                                        </p:tgtEl>
                                        <p:attrNameLst>
                                          <p:attrName>ppt_x</p:attrName>
                                        </p:attrNameLst>
                                      </p:cBhvr>
                                      <p:tavLst>
                                        <p:tav tm="0">
                                          <p:val>
                                            <p:strVal val="0-#ppt_w/2"/>
                                          </p:val>
                                        </p:tav>
                                        <p:tav tm="100000">
                                          <p:val>
                                            <p:strVal val="#ppt_x"/>
                                          </p:val>
                                        </p:tav>
                                      </p:tavLst>
                                    </p:anim>
                                    <p:anim calcmode="lin" valueType="num">
                                      <p:cBhvr additive="base">
                                        <p:cTn id="96" dur="500" fill="hold"/>
                                        <p:tgtEl>
                                          <p:spTgt spid="186"/>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196"/>
                                        </p:tgtEl>
                                        <p:attrNameLst>
                                          <p:attrName>style.visibility</p:attrName>
                                        </p:attrNameLst>
                                      </p:cBhvr>
                                      <p:to>
                                        <p:strVal val="visible"/>
                                      </p:to>
                                    </p:set>
                                    <p:anim calcmode="lin" valueType="num">
                                      <p:cBhvr additive="base">
                                        <p:cTn id="101" dur="500" fill="hold"/>
                                        <p:tgtEl>
                                          <p:spTgt spid="196"/>
                                        </p:tgtEl>
                                        <p:attrNameLst>
                                          <p:attrName>ppt_x</p:attrName>
                                        </p:attrNameLst>
                                      </p:cBhvr>
                                      <p:tavLst>
                                        <p:tav tm="0">
                                          <p:val>
                                            <p:strVal val="0-#ppt_w/2"/>
                                          </p:val>
                                        </p:tav>
                                        <p:tav tm="100000">
                                          <p:val>
                                            <p:strVal val="#ppt_x"/>
                                          </p:val>
                                        </p:tav>
                                      </p:tavLst>
                                    </p:anim>
                                    <p:anim calcmode="lin" valueType="num">
                                      <p:cBhvr additive="base">
                                        <p:cTn id="102" dur="500" fill="hold"/>
                                        <p:tgtEl>
                                          <p:spTgt spid="196"/>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212"/>
                                        </p:tgtEl>
                                        <p:attrNameLst>
                                          <p:attrName>style.visibility</p:attrName>
                                        </p:attrNameLst>
                                      </p:cBhvr>
                                      <p:to>
                                        <p:strVal val="visible"/>
                                      </p:to>
                                    </p:set>
                                    <p:anim calcmode="lin" valueType="num">
                                      <p:cBhvr additive="base">
                                        <p:cTn id="105" dur="500" fill="hold"/>
                                        <p:tgtEl>
                                          <p:spTgt spid="212"/>
                                        </p:tgtEl>
                                        <p:attrNameLst>
                                          <p:attrName>ppt_x</p:attrName>
                                        </p:attrNameLst>
                                      </p:cBhvr>
                                      <p:tavLst>
                                        <p:tav tm="0">
                                          <p:val>
                                            <p:strVal val="0-#ppt_w/2"/>
                                          </p:val>
                                        </p:tav>
                                        <p:tav tm="100000">
                                          <p:val>
                                            <p:strVal val="#ppt_x"/>
                                          </p:val>
                                        </p:tav>
                                      </p:tavLst>
                                    </p:anim>
                                    <p:anim calcmode="lin" valueType="num">
                                      <p:cBhvr additive="base">
                                        <p:cTn id="106" dur="500" fill="hold"/>
                                        <p:tgtEl>
                                          <p:spTgt spid="212"/>
                                        </p:tgtEl>
                                        <p:attrNameLst>
                                          <p:attrName>ppt_y</p:attrName>
                                        </p:attrNameLst>
                                      </p:cBhvr>
                                      <p:tavLst>
                                        <p:tav tm="0">
                                          <p:val>
                                            <p:strVal val="#ppt_y"/>
                                          </p:val>
                                        </p:tav>
                                        <p:tav tm="100000">
                                          <p:val>
                                            <p:strVal val="#ppt_y"/>
                                          </p:val>
                                        </p:tav>
                                      </p:tavLst>
                                    </p:anim>
                                  </p:childTnLst>
                                </p:cTn>
                              </p:par>
                              <p:par>
                                <p:cTn id="107" presetID="2" presetClass="entr" presetSubtype="8" fill="hold" nodeType="withEffect">
                                  <p:stCondLst>
                                    <p:cond delay="0"/>
                                  </p:stCondLst>
                                  <p:childTnLst>
                                    <p:set>
                                      <p:cBhvr>
                                        <p:cTn id="108" dur="1" fill="hold">
                                          <p:stCondLst>
                                            <p:cond delay="0"/>
                                          </p:stCondLst>
                                        </p:cTn>
                                        <p:tgtEl>
                                          <p:spTgt spid="204"/>
                                        </p:tgtEl>
                                        <p:attrNameLst>
                                          <p:attrName>style.visibility</p:attrName>
                                        </p:attrNameLst>
                                      </p:cBhvr>
                                      <p:to>
                                        <p:strVal val="visible"/>
                                      </p:to>
                                    </p:set>
                                    <p:anim calcmode="lin" valueType="num">
                                      <p:cBhvr additive="base">
                                        <p:cTn id="109" dur="500" fill="hold"/>
                                        <p:tgtEl>
                                          <p:spTgt spid="204"/>
                                        </p:tgtEl>
                                        <p:attrNameLst>
                                          <p:attrName>ppt_x</p:attrName>
                                        </p:attrNameLst>
                                      </p:cBhvr>
                                      <p:tavLst>
                                        <p:tav tm="0">
                                          <p:val>
                                            <p:strVal val="0-#ppt_w/2"/>
                                          </p:val>
                                        </p:tav>
                                        <p:tav tm="100000">
                                          <p:val>
                                            <p:strVal val="#ppt_x"/>
                                          </p:val>
                                        </p:tav>
                                      </p:tavLst>
                                    </p:anim>
                                    <p:anim calcmode="lin" valueType="num">
                                      <p:cBhvr additive="base">
                                        <p:cTn id="110" dur="500" fill="hold"/>
                                        <p:tgtEl>
                                          <p:spTgt spid="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7" grpId="0" animBg="1"/>
      <p:bldP spid="148" grpId="0" animBg="1"/>
      <p:bldP spid="149" grpId="0" animBg="1"/>
      <p:bldP spid="185" grpId="0" animBg="1"/>
      <p:bldP spid="186" grpId="0" animBg="1"/>
      <p:bldP spid="194" grpId="0"/>
      <p:bldP spid="195" grpId="0"/>
      <p:bldP spid="196" grpId="0" animBg="1"/>
      <p:bldP spid="211" grpId="0"/>
      <p:bldP spid="212" grpId="0"/>
      <p:bldP spid="213" grpId="0"/>
      <p:bldP spid="78" grpId="0"/>
      <p:bldP spid="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endParaRPr lang="fr-FR" dirty="0" smtClean="0"/>
          </a:p>
          <a:p>
            <a:endParaRPr lang="fr-FR" dirty="0" smtClean="0"/>
          </a:p>
          <a:p>
            <a:r>
              <a:rPr lang="fr-FR" dirty="0" smtClean="0"/>
              <a:t>La troisième partie:</a:t>
            </a:r>
          </a:p>
          <a:p>
            <a:pPr marL="982663">
              <a:buFont typeface="Wingdings" pitchFamily="2" charset="2"/>
              <a:buChar char="Ø"/>
            </a:pPr>
            <a:r>
              <a:rPr lang="fr-FR" dirty="0" smtClean="0"/>
              <a:t>L’accès à la ressource</a:t>
            </a:r>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L’Accès à une Ressource</a:t>
            </a:r>
            <a:endParaRPr lang="fr-FR" dirty="0"/>
          </a:p>
        </p:txBody>
      </p:sp>
      <p:sp>
        <p:nvSpPr>
          <p:cNvPr id="3" name="Espace réservé du contenu 2"/>
          <p:cNvSpPr>
            <a:spLocks noGrp="1"/>
          </p:cNvSpPr>
          <p:nvPr>
            <p:ph idx="1"/>
          </p:nvPr>
        </p:nvSpPr>
        <p:spPr/>
        <p:txBody>
          <a:bodyPr/>
          <a:lstStyle/>
          <a:p>
            <a:pPr>
              <a:buNone/>
            </a:pPr>
            <a:endParaRPr lang="fr-FR"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21</a:t>
            </a:fld>
            <a:endParaRPr lang="en-US"/>
          </a:p>
        </p:txBody>
      </p:sp>
      <p:sp>
        <p:nvSpPr>
          <p:cNvPr id="5" name="Rectangle 4"/>
          <p:cNvSpPr/>
          <p:nvPr/>
        </p:nvSpPr>
        <p:spPr>
          <a:xfrm>
            <a:off x="500034" y="1857364"/>
            <a:ext cx="1928826" cy="4500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solidFill>
                  <a:schemeClr val="tx1"/>
                </a:solidFill>
              </a:rPr>
              <a:t>Client   A</a:t>
            </a:r>
            <a:endParaRPr lang="fr-FR" sz="2400" b="1" dirty="0">
              <a:solidFill>
                <a:schemeClr val="tx1"/>
              </a:solidFill>
            </a:endParaRPr>
          </a:p>
        </p:txBody>
      </p:sp>
      <p:sp>
        <p:nvSpPr>
          <p:cNvPr id="6" name="Rectangle 5"/>
          <p:cNvSpPr/>
          <p:nvPr/>
        </p:nvSpPr>
        <p:spPr>
          <a:xfrm>
            <a:off x="6929454" y="1857364"/>
            <a:ext cx="1785950" cy="442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Serveur B</a:t>
            </a:r>
            <a:endParaRPr lang="fr-FR" sz="2000" b="1" dirty="0">
              <a:solidFill>
                <a:schemeClr val="tx1"/>
              </a:solidFill>
            </a:endParaRPr>
          </a:p>
        </p:txBody>
      </p:sp>
      <p:cxnSp>
        <p:nvCxnSpPr>
          <p:cNvPr id="8" name="Connecteur droit avec flèche 7"/>
          <p:cNvCxnSpPr/>
          <p:nvPr/>
        </p:nvCxnSpPr>
        <p:spPr>
          <a:xfrm>
            <a:off x="2428860" y="2357430"/>
            <a:ext cx="457203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2857488" y="2000240"/>
            <a:ext cx="378621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KRB_AP_REQ(                        )</a:t>
            </a:r>
            <a:endParaRPr lang="fr-FR" b="1" dirty="0">
              <a:solidFill>
                <a:schemeClr val="tx1"/>
              </a:solidFill>
            </a:endParaRPr>
          </a:p>
        </p:txBody>
      </p:sp>
      <p:sp>
        <p:nvSpPr>
          <p:cNvPr id="10" name="Rectangle 9"/>
          <p:cNvSpPr/>
          <p:nvPr/>
        </p:nvSpPr>
        <p:spPr>
          <a:xfrm>
            <a:off x="4786314" y="2000240"/>
            <a:ext cx="928694"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 A + C</a:t>
            </a:r>
            <a:r>
              <a:rPr lang="fr-FR" sz="1200" b="1" baseline="-25000" dirty="0" smtClean="0">
                <a:solidFill>
                  <a:schemeClr val="tx1"/>
                </a:solidFill>
              </a:rPr>
              <a:t>AB</a:t>
            </a:r>
            <a:r>
              <a:rPr lang="fr-FR" sz="1200" b="1" dirty="0" smtClean="0">
                <a:solidFill>
                  <a:schemeClr val="tx1"/>
                </a:solidFill>
              </a:rPr>
              <a:t>)</a:t>
            </a:r>
            <a:endParaRPr lang="fr-FR" sz="1200" b="1" dirty="0">
              <a:solidFill>
                <a:schemeClr val="tx1"/>
              </a:solidFill>
            </a:endParaRPr>
          </a:p>
        </p:txBody>
      </p:sp>
      <p:sp>
        <p:nvSpPr>
          <p:cNvPr id="11" name="Plus 10"/>
          <p:cNvSpPr/>
          <p:nvPr/>
        </p:nvSpPr>
        <p:spPr>
          <a:xfrm>
            <a:off x="5643570" y="2143116"/>
            <a:ext cx="142876" cy="142876"/>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11"/>
          <p:cNvSpPr/>
          <p:nvPr/>
        </p:nvSpPr>
        <p:spPr>
          <a:xfrm>
            <a:off x="5857884" y="2000240"/>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1"/>
                </a:solidFill>
              </a:rPr>
              <a:t>t</a:t>
            </a:r>
            <a:endParaRPr lang="fr-FR" sz="1600" b="1" dirty="0">
              <a:solidFill>
                <a:schemeClr val="tx1"/>
              </a:solidFill>
            </a:endParaRPr>
          </a:p>
        </p:txBody>
      </p:sp>
      <p:sp>
        <p:nvSpPr>
          <p:cNvPr id="13" name="Rectangle 12"/>
          <p:cNvSpPr/>
          <p:nvPr/>
        </p:nvSpPr>
        <p:spPr>
          <a:xfrm>
            <a:off x="3428992" y="1214422"/>
            <a:ext cx="1428760"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Crypté avec la clé de session C</a:t>
            </a:r>
            <a:r>
              <a:rPr lang="fr-FR" sz="1400" b="1" baseline="-25000" dirty="0" smtClean="0">
                <a:solidFill>
                  <a:schemeClr val="tx1"/>
                </a:solidFill>
              </a:rPr>
              <a:t>S</a:t>
            </a:r>
            <a:r>
              <a:rPr lang="fr-FR" sz="1400" b="1" dirty="0" smtClean="0">
                <a:solidFill>
                  <a:schemeClr val="tx1"/>
                </a:solidFill>
              </a:rPr>
              <a:t> </a:t>
            </a:r>
            <a:endParaRPr lang="fr-FR" sz="1400" b="1" dirty="0">
              <a:solidFill>
                <a:schemeClr val="tx1"/>
              </a:solidFill>
            </a:endParaRPr>
          </a:p>
        </p:txBody>
      </p:sp>
      <p:cxnSp>
        <p:nvCxnSpPr>
          <p:cNvPr id="15" name="Connecteur droit avec flèche 14"/>
          <p:cNvCxnSpPr/>
          <p:nvPr/>
        </p:nvCxnSpPr>
        <p:spPr>
          <a:xfrm>
            <a:off x="4643438" y="1714488"/>
            <a:ext cx="500066"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5357818" y="1142984"/>
            <a:ext cx="1643074"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Crypté avec la clé partagée C</a:t>
            </a:r>
            <a:r>
              <a:rPr lang="fr-FR" sz="1400" b="1" baseline="-25000" dirty="0" smtClean="0">
                <a:solidFill>
                  <a:schemeClr val="tx1"/>
                </a:solidFill>
              </a:rPr>
              <a:t>AB</a:t>
            </a:r>
            <a:endParaRPr lang="fr-FR" sz="1400" b="1" dirty="0">
              <a:solidFill>
                <a:schemeClr val="tx1"/>
              </a:solidFill>
            </a:endParaRPr>
          </a:p>
        </p:txBody>
      </p:sp>
      <p:cxnSp>
        <p:nvCxnSpPr>
          <p:cNvPr id="19" name="Connecteur droit avec flèche 18"/>
          <p:cNvCxnSpPr/>
          <p:nvPr/>
        </p:nvCxnSpPr>
        <p:spPr>
          <a:xfrm rot="5400000">
            <a:off x="5929323" y="1785927"/>
            <a:ext cx="500067" cy="2143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Connecteur droit avec flèche 22"/>
          <p:cNvCxnSpPr>
            <a:stCxn id="6" idx="1"/>
          </p:cNvCxnSpPr>
          <p:nvPr/>
        </p:nvCxnSpPr>
        <p:spPr>
          <a:xfrm rot="10800000">
            <a:off x="2357422" y="4071942"/>
            <a:ext cx="457203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2786050" y="3786190"/>
            <a:ext cx="3714776"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KRB_AP_REP (   t+1  )</a:t>
            </a:r>
            <a:endParaRPr lang="fr-FR" b="1" dirty="0">
              <a:solidFill>
                <a:schemeClr val="tx1"/>
              </a:solidFill>
            </a:endParaRPr>
          </a:p>
        </p:txBody>
      </p:sp>
      <p:sp>
        <p:nvSpPr>
          <p:cNvPr id="25" name="Rectangle 24"/>
          <p:cNvSpPr/>
          <p:nvPr/>
        </p:nvSpPr>
        <p:spPr>
          <a:xfrm>
            <a:off x="3214678" y="2643182"/>
            <a:ext cx="1857388"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Crypté avec la clé partagée C</a:t>
            </a:r>
            <a:r>
              <a:rPr lang="fr-FR" sz="1400" baseline="-25000" dirty="0" smtClean="0">
                <a:solidFill>
                  <a:schemeClr val="tx1"/>
                </a:solidFill>
              </a:rPr>
              <a:t>AB</a:t>
            </a:r>
            <a:endParaRPr lang="fr-FR" sz="1400" dirty="0">
              <a:solidFill>
                <a:schemeClr val="tx1"/>
              </a:solidFill>
            </a:endParaRPr>
          </a:p>
        </p:txBody>
      </p:sp>
      <p:cxnSp>
        <p:nvCxnSpPr>
          <p:cNvPr id="27" name="Connecteur droit avec flèche 26"/>
          <p:cNvCxnSpPr/>
          <p:nvPr/>
        </p:nvCxnSpPr>
        <p:spPr>
          <a:xfrm>
            <a:off x="4429124" y="3143248"/>
            <a:ext cx="928694" cy="6429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Connecteur droit avec flèche 28"/>
          <p:cNvCxnSpPr/>
          <p:nvPr/>
        </p:nvCxnSpPr>
        <p:spPr>
          <a:xfrm rot="10800000">
            <a:off x="2357422" y="5786454"/>
            <a:ext cx="457203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Rectangle 29"/>
          <p:cNvSpPr/>
          <p:nvPr/>
        </p:nvSpPr>
        <p:spPr>
          <a:xfrm>
            <a:off x="2786050" y="5429264"/>
            <a:ext cx="38576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MESSAGE</a:t>
            </a:r>
            <a:endParaRPr lang="fr-FR" dirty="0">
              <a:solidFill>
                <a:schemeClr val="tx1"/>
              </a:solidFill>
            </a:endParaRPr>
          </a:p>
        </p:txBody>
      </p:sp>
      <p:sp>
        <p:nvSpPr>
          <p:cNvPr id="31" name="Rectangle 30"/>
          <p:cNvSpPr/>
          <p:nvPr/>
        </p:nvSpPr>
        <p:spPr>
          <a:xfrm>
            <a:off x="3428992" y="4500570"/>
            <a:ext cx="1857388"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FF0000"/>
                </a:solidFill>
              </a:rPr>
              <a:t>Crypté avec la clé partagée </a:t>
            </a:r>
            <a:r>
              <a:rPr lang="fr-FR" sz="1600" b="1" dirty="0" smtClean="0">
                <a:solidFill>
                  <a:srgbClr val="FF0000"/>
                </a:solidFill>
              </a:rPr>
              <a:t>C</a:t>
            </a:r>
            <a:r>
              <a:rPr lang="fr-FR" sz="1600" b="1" baseline="-25000" dirty="0" smtClean="0">
                <a:solidFill>
                  <a:srgbClr val="FF0000"/>
                </a:solidFill>
              </a:rPr>
              <a:t>AB</a:t>
            </a:r>
            <a:endParaRPr lang="fr-FR" sz="1600" dirty="0">
              <a:solidFill>
                <a:srgbClr val="FF0000"/>
              </a:solidFill>
            </a:endParaRPr>
          </a:p>
        </p:txBody>
      </p:sp>
      <p:cxnSp>
        <p:nvCxnSpPr>
          <p:cNvPr id="33" name="Connecteur droit avec flèche 32"/>
          <p:cNvCxnSpPr>
            <a:stCxn id="31" idx="2"/>
          </p:cNvCxnSpPr>
          <p:nvPr/>
        </p:nvCxnSpPr>
        <p:spPr>
          <a:xfrm rot="16200000" flipH="1">
            <a:off x="4250529" y="5179231"/>
            <a:ext cx="500066"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par>
                                <p:cTn id="24" presetID="5" presetClass="entr" presetSubtype="1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checkerboard(across)">
                                      <p:cBhvr>
                                        <p:cTn id="26" dur="500"/>
                                        <p:tgtEl>
                                          <p:spTgt spid="15"/>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heckerboard(across)">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checkerboard(across)">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checkerboard(across)">
                                      <p:cBhvr>
                                        <p:cTn id="39" dur="500"/>
                                        <p:tgtEl>
                                          <p:spTgt spid="12"/>
                                        </p:tgtEl>
                                      </p:cBhvr>
                                    </p:animEffect>
                                  </p:childTnLst>
                                </p:cTn>
                              </p:par>
                              <p:par>
                                <p:cTn id="40" presetID="5" presetClass="entr" presetSubtype="1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heckerboard(across)">
                                      <p:cBhvr>
                                        <p:cTn id="42" dur="500"/>
                                        <p:tgtEl>
                                          <p:spTgt spid="19"/>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checkerboard(across)">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checkerboard(across)">
                                      <p:cBhvr>
                                        <p:cTn id="50" dur="500"/>
                                        <p:tgtEl>
                                          <p:spTgt spid="23"/>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checkerboard(across)">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checkerboard(across)">
                                      <p:cBhvr>
                                        <p:cTn id="58" dur="500"/>
                                        <p:tgtEl>
                                          <p:spTgt spid="27"/>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checkerboard(across)">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checkerboard(across)">
                                      <p:cBhvr>
                                        <p:cTn id="66" dur="500"/>
                                        <p:tgtEl>
                                          <p:spTgt spid="29"/>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checkerboard(across)">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checkerboard(across)">
                                      <p:cBhvr>
                                        <p:cTn id="74" dur="500"/>
                                        <p:tgtEl>
                                          <p:spTgt spid="31"/>
                                        </p:tgtEl>
                                      </p:cBhvr>
                                    </p:animEffect>
                                  </p:childTnLst>
                                </p:cTn>
                              </p:par>
                              <p:par>
                                <p:cTn id="75" presetID="5" presetClass="entr" presetSubtype="1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checkerboard(across)">
                                      <p:cBhvr>
                                        <p:cTn id="7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p:bldP spid="11" grpId="0" animBg="1"/>
      <p:bldP spid="12" grpId="0"/>
      <p:bldP spid="13" grpId="0"/>
      <p:bldP spid="16" grpId="0"/>
      <p:bldP spid="24" grpId="0" animBg="1"/>
      <p:bldP spid="25" grpId="0"/>
      <p:bldP spid="30" grpId="0" animBg="1"/>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590" y="685800"/>
            <a:ext cx="8626152" cy="563563"/>
          </a:xfrm>
        </p:spPr>
        <p:txBody>
          <a:bodyPr>
            <a:normAutofit fontScale="90000"/>
          </a:bodyPr>
          <a:lstStyle/>
          <a:p>
            <a:r>
              <a:rPr lang="fr-FR" dirty="0" smtClean="0"/>
              <a:t>Problème rencontré</a:t>
            </a:r>
            <a:endParaRPr lang="fr-FR" dirty="0"/>
          </a:p>
        </p:txBody>
      </p:sp>
      <p:sp>
        <p:nvSpPr>
          <p:cNvPr id="3" name="Espace réservé du contenu 2"/>
          <p:cNvSpPr>
            <a:spLocks noGrp="1"/>
          </p:cNvSpPr>
          <p:nvPr>
            <p:ph idx="1"/>
          </p:nvPr>
        </p:nvSpPr>
        <p:spPr>
          <a:xfrm>
            <a:off x="323528" y="1772816"/>
            <a:ext cx="8435280" cy="1668864"/>
          </a:xfrm>
        </p:spPr>
        <p:txBody>
          <a:bodyPr/>
          <a:lstStyle/>
          <a:p>
            <a:r>
              <a:rPr lang="fr-FR" sz="2400" dirty="0" smtClean="0"/>
              <a:t>Problème </a:t>
            </a:r>
            <a:r>
              <a:rPr lang="fr-FR" sz="2400" dirty="0"/>
              <a:t>de durée de vie du ticket d’octroi de ticket et </a:t>
            </a:r>
            <a:r>
              <a:rPr lang="fr-FR" sz="2400" dirty="0" smtClean="0"/>
              <a:t>octroi de </a:t>
            </a:r>
            <a:r>
              <a:rPr lang="fr-FR" sz="2400" dirty="0"/>
              <a:t>service (ainsi que l’authentification de la personne </a:t>
            </a:r>
            <a:r>
              <a:rPr lang="fr-FR" sz="2400" dirty="0" smtClean="0"/>
              <a:t>utilisant le </a:t>
            </a:r>
            <a:r>
              <a:rPr lang="fr-FR" sz="2400" dirty="0"/>
              <a:t>ticket vis à vis du ticket</a:t>
            </a:r>
            <a:r>
              <a:rPr lang="fr-FR" sz="2400" dirty="0" smtClean="0"/>
              <a:t>).</a:t>
            </a:r>
          </a:p>
          <a:p>
            <a:r>
              <a:rPr lang="fr-FR" sz="2400" dirty="0" smtClean="0"/>
              <a:t>Authentification </a:t>
            </a:r>
            <a:r>
              <a:rPr lang="fr-FR" sz="2400" dirty="0"/>
              <a:t>des serveurs vis à vis des clients</a:t>
            </a:r>
            <a:r>
              <a:rPr lang="fr-FR" sz="2400" dirty="0" smtClean="0"/>
              <a:t>.</a:t>
            </a:r>
          </a:p>
        </p:txBody>
      </p:sp>
      <p:sp>
        <p:nvSpPr>
          <p:cNvPr id="5" name="Espace réservé du numéro de diapositive 4"/>
          <p:cNvSpPr>
            <a:spLocks noGrp="1"/>
          </p:cNvSpPr>
          <p:nvPr>
            <p:ph type="sldNum" sz="quarter" idx="12"/>
          </p:nvPr>
        </p:nvSpPr>
        <p:spPr/>
        <p:txBody>
          <a:bodyPr/>
          <a:lstStyle/>
          <a:p>
            <a:fld id="{7469DB74-49A3-4692-9A36-640B771723D7}" type="slidenum">
              <a:rPr lang="en-US" smtClean="0"/>
              <a:pPr/>
              <a:t>22</a:t>
            </a:fld>
            <a:endParaRPr lang="en-US"/>
          </a:p>
        </p:txBody>
      </p:sp>
      <p:sp>
        <p:nvSpPr>
          <p:cNvPr id="4" name="ZoneTexte 3"/>
          <p:cNvSpPr txBox="1"/>
          <p:nvPr/>
        </p:nvSpPr>
        <p:spPr>
          <a:xfrm>
            <a:off x="827584" y="2204864"/>
            <a:ext cx="7848872" cy="3170099"/>
          </a:xfrm>
          <a:prstGeom prst="rect">
            <a:avLst/>
          </a:prstGeom>
          <a:noFill/>
        </p:spPr>
        <p:txBody>
          <a:bodyPr wrap="square" rtlCol="0">
            <a:spAutoFit/>
          </a:bodyPr>
          <a:lstStyle/>
          <a:p>
            <a:pPr marL="0" indent="0">
              <a:buNone/>
            </a:pPr>
            <a:r>
              <a:rPr lang="fr-FR" sz="2800" b="1" dirty="0">
                <a:solidFill>
                  <a:schemeClr val="tx2"/>
                </a:solidFill>
              </a:rPr>
              <a:t>Solution</a:t>
            </a:r>
          </a:p>
          <a:p>
            <a:r>
              <a:rPr lang="fr-FR" sz="2400" dirty="0"/>
              <a:t>Le SA fournit à la fois au TGS et au client une information secrète de façon sûre (utilisation d’une clé de session).</a:t>
            </a:r>
          </a:p>
          <a:p>
            <a:pPr marL="800100" lvl="1" indent="-342900">
              <a:buFont typeface="Arial" pitchFamily="34" charset="0"/>
              <a:buChar char="•"/>
            </a:pPr>
            <a:r>
              <a:rPr lang="fr-FR" sz="2000" dirty="0"/>
              <a:t>La distribution de la clé se fait par le biais d’un message, du SA vers le client, contenant la clé de session ainsi que le ticket et chiffré avec une clé dérivée du mot de passe.</a:t>
            </a:r>
          </a:p>
          <a:p>
            <a:pPr marL="800100" lvl="1" indent="-342900">
              <a:buFont typeface="Arial" pitchFamily="34" charset="0"/>
              <a:buChar char="•"/>
            </a:pPr>
            <a:r>
              <a:rPr lang="fr-FR" sz="2000" dirty="0" smtClean="0"/>
              <a:t> Cette même clé est incluse dans le ticket (qui ne peut être lu que par le TGS).</a:t>
            </a:r>
            <a:endParaRPr lang="fr-FR" sz="2000" dirty="0"/>
          </a:p>
        </p:txBody>
      </p:sp>
    </p:spTree>
    <p:extLst>
      <p:ext uri="{BB962C8B-B14F-4D97-AF65-F5344CB8AC3E}">
        <p14:creationId xmlns="" xmlns:p14="http://schemas.microsoft.com/office/powerpoint/2010/main" val="329381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1" end="1"/>
                                            </p:txEl>
                                          </p:spTgt>
                                        </p:tgtEl>
                                      </p:cBhvr>
                                    </p:animEffect>
                                    <p:set>
                                      <p:cBhvr>
                                        <p:cTn id="2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ticket avec </a:t>
            </a:r>
            <a:r>
              <a:rPr lang="fr-FR" dirty="0" err="1" smtClean="0"/>
              <a:t>Kerberos</a:t>
            </a:r>
            <a:endParaRPr lang="fr-FR" dirty="0"/>
          </a:p>
        </p:txBody>
      </p:sp>
      <p:sp>
        <p:nvSpPr>
          <p:cNvPr id="3" name="Espace réservé du contenu 2"/>
          <p:cNvSpPr>
            <a:spLocks noGrp="1"/>
          </p:cNvSpPr>
          <p:nvPr>
            <p:ph idx="1"/>
          </p:nvPr>
        </p:nvSpPr>
        <p:spPr>
          <a:xfrm>
            <a:off x="467544" y="2060848"/>
            <a:ext cx="8482311" cy="3541303"/>
          </a:xfrm>
        </p:spPr>
        <p:txBody>
          <a:bodyPr/>
          <a:lstStyle/>
          <a:p>
            <a:r>
              <a:rPr lang="fr-FR" sz="2400" dirty="0"/>
              <a:t>Un ticket est une structure de données constituée d’une partie chiffrée et d’une partie claire.</a:t>
            </a:r>
          </a:p>
          <a:p>
            <a:r>
              <a:rPr lang="fr-FR" sz="2400" dirty="0"/>
              <a:t>Les tickets servent à authentifier les requêtes des principaux</a:t>
            </a:r>
          </a:p>
          <a:p>
            <a:r>
              <a:rPr lang="fr-FR" sz="2400" dirty="0" smtClean="0"/>
              <a:t>Deux type de Tickets :</a:t>
            </a:r>
          </a:p>
          <a:p>
            <a:pPr lvl="1"/>
            <a:r>
              <a:rPr lang="fr-FR" dirty="0" smtClean="0"/>
              <a:t>Ticket </a:t>
            </a:r>
            <a:r>
              <a:rPr lang="fr-FR" dirty="0" err="1" smtClean="0"/>
              <a:t>Granting</a:t>
            </a:r>
            <a:r>
              <a:rPr lang="fr-FR" dirty="0" smtClean="0"/>
              <a:t> Ticket (TGT)</a:t>
            </a:r>
          </a:p>
          <a:p>
            <a:pPr lvl="1"/>
            <a:r>
              <a:rPr lang="fr-FR" dirty="0" smtClean="0"/>
              <a:t>Service Ticket (ST)</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23</a:t>
            </a:fld>
            <a:endParaRPr lang="en-US"/>
          </a:p>
        </p:txBody>
      </p:sp>
    </p:spTree>
    <p:extLst>
      <p:ext uri="{BB962C8B-B14F-4D97-AF65-F5344CB8AC3E}">
        <p14:creationId xmlns="" xmlns:p14="http://schemas.microsoft.com/office/powerpoint/2010/main" val="391161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Structure d’un Ticket Kerberos</a:t>
            </a:r>
          </a:p>
        </p:txBody>
      </p:sp>
      <p:sp>
        <p:nvSpPr>
          <p:cNvPr id="3" name="Espace réservé du numéro de diapositive 2"/>
          <p:cNvSpPr>
            <a:spLocks noGrp="1"/>
          </p:cNvSpPr>
          <p:nvPr>
            <p:ph type="sldNum" sz="quarter" idx="12"/>
          </p:nvPr>
        </p:nvSpPr>
        <p:spPr/>
        <p:txBody>
          <a:bodyPr/>
          <a:lstStyle/>
          <a:p>
            <a:fld id="{7469DB74-49A3-4692-9A36-640B771723D7}" type="slidenum">
              <a:rPr lang="en-US" smtClean="0"/>
              <a:pPr/>
              <a:t>24</a:t>
            </a:fld>
            <a:endParaRPr lang="en-US"/>
          </a:p>
        </p:txBody>
      </p:sp>
      <p:graphicFrame>
        <p:nvGraphicFramePr>
          <p:cNvPr id="4" name="Objet 3"/>
          <p:cNvGraphicFramePr>
            <a:graphicFrameLocks noChangeAspect="1"/>
          </p:cNvGraphicFramePr>
          <p:nvPr>
            <p:extLst>
              <p:ext uri="{D42A27DB-BD31-4B8C-83A1-F6EECF244321}">
                <p14:modId xmlns="" xmlns:p14="http://schemas.microsoft.com/office/powerpoint/2010/main" val="1983969570"/>
              </p:ext>
            </p:extLst>
          </p:nvPr>
        </p:nvGraphicFramePr>
        <p:xfrm>
          <a:off x="899592" y="1772816"/>
          <a:ext cx="7637770" cy="4624536"/>
        </p:xfrm>
        <a:graphic>
          <a:graphicData uri="http://schemas.openxmlformats.org/presentationml/2006/ole">
            <p:oleObj spid="_x0000_s7185" name="Feuille de calcul" r:id="rId3" imgW="4815000" imgH="2733840" progId="Excel.Sheet.8">
              <p:embed/>
            </p:oleObj>
          </a:graphicData>
        </a:graphic>
      </p:graphicFrame>
    </p:spTree>
    <p:extLst>
      <p:ext uri="{BB962C8B-B14F-4D97-AF65-F5344CB8AC3E}">
        <p14:creationId xmlns="" xmlns:p14="http://schemas.microsoft.com/office/powerpoint/2010/main" val="3055373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a:xfrm>
            <a:off x="683568" y="2276872"/>
            <a:ext cx="7416824" cy="2827209"/>
          </a:xfrm>
        </p:spPr>
        <p:txBody>
          <a:bodyPr/>
          <a:lstStyle/>
          <a:p>
            <a:r>
              <a:rPr lang="fr-FR" sz="2400" dirty="0" smtClean="0"/>
              <a:t>KERBEROS </a:t>
            </a:r>
            <a:r>
              <a:rPr lang="fr-FR" sz="2400" dirty="0"/>
              <a:t>offre un moyen puissant et efficace de sécuriser un </a:t>
            </a:r>
            <a:r>
              <a:rPr lang="fr-FR" sz="2400" dirty="0" smtClean="0"/>
              <a:t>réseau. Son </a:t>
            </a:r>
            <a:r>
              <a:rPr lang="fr-FR" sz="2400" dirty="0"/>
              <a:t>adoption par un grand nombre de systèmes d’exploitation est gage de pérennité. Néanmoins, il est important d’en connaitre le fonctionnement, les limites ainsi que les difficultés de son déploiement et de son administration.</a:t>
            </a:r>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25</a:t>
            </a:fld>
            <a:endParaRPr lang="en-US"/>
          </a:p>
        </p:txBody>
      </p:sp>
    </p:spTree>
    <p:extLst>
      <p:ext uri="{BB962C8B-B14F-4D97-AF65-F5344CB8AC3E}">
        <p14:creationId xmlns="" xmlns:p14="http://schemas.microsoft.com/office/powerpoint/2010/main" val="231916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References</a:t>
            </a:r>
            <a:endParaRPr lang="fr-FR" dirty="0"/>
          </a:p>
        </p:txBody>
      </p:sp>
      <p:sp>
        <p:nvSpPr>
          <p:cNvPr id="3" name="Espace réservé du contenu 2"/>
          <p:cNvSpPr>
            <a:spLocks noGrp="1"/>
          </p:cNvSpPr>
          <p:nvPr>
            <p:ph idx="1"/>
          </p:nvPr>
        </p:nvSpPr>
        <p:spPr/>
        <p:txBody>
          <a:bodyPr>
            <a:normAutofit lnSpcReduction="10000"/>
          </a:bodyPr>
          <a:lstStyle/>
          <a:p>
            <a:r>
              <a:rPr lang="fr-FR" sz="2400" dirty="0"/>
              <a:t>http://www.faqxp.com/f/514.asp</a:t>
            </a:r>
          </a:p>
          <a:p>
            <a:r>
              <a:rPr lang="fr-FR" sz="2400" dirty="0"/>
              <a:t>http://monge.univ-mlv.fr/~duris/NTREZO/20032004/Debon-Victor-Kerberos-v10.pdf</a:t>
            </a:r>
          </a:p>
          <a:p>
            <a:r>
              <a:rPr lang="fr-FR" sz="2400" dirty="0"/>
              <a:t>http://www.monassistance.fr/CCM/authentification/kerberos.php</a:t>
            </a:r>
          </a:p>
          <a:p>
            <a:r>
              <a:rPr lang="fr-FR" sz="2400" dirty="0"/>
              <a:t>www.microelec.patricklecoq.fr/docs/</a:t>
            </a:r>
            <a:r>
              <a:rPr lang="fr-FR" sz="2400" b="1" dirty="0"/>
              <a:t>kerberos</a:t>
            </a:r>
            <a:r>
              <a:rPr lang="fr-FR" sz="2400" dirty="0"/>
              <a:t>_linux.pdf</a:t>
            </a:r>
          </a:p>
          <a:p>
            <a:r>
              <a:rPr lang="fr-FR" sz="2400" dirty="0"/>
              <a:t>www.irisa.fr/prive/sgambs/cours2_authentification.pdf</a:t>
            </a:r>
          </a:p>
          <a:p>
            <a:r>
              <a:rPr lang="en-US" sz="2400" dirty="0"/>
              <a:t>varrette.gforge.uni.lu/download/polys/Tutorial_</a:t>
            </a:r>
            <a:r>
              <a:rPr lang="en-US" sz="2400" b="1" dirty="0"/>
              <a:t>Kerberos</a:t>
            </a:r>
            <a:r>
              <a:rPr lang="en-US" sz="2400" dirty="0"/>
              <a:t>.pdf</a:t>
            </a:r>
            <a:endParaRPr lang="fr-FR" sz="2400" dirty="0"/>
          </a:p>
          <a:p>
            <a:r>
              <a:rPr lang="fr-FR" sz="2400" dirty="0"/>
              <a:t>dept-info.labri.fr/~</a:t>
            </a:r>
            <a:r>
              <a:rPr lang="fr-FR" sz="2400" dirty="0" err="1"/>
              <a:t>guermouc</a:t>
            </a:r>
            <a:r>
              <a:rPr lang="fr-FR" sz="2400" dirty="0"/>
              <a:t>/SR/SR/cours//cours5.pdf</a:t>
            </a:r>
          </a:p>
          <a:p>
            <a:pPr marL="0" indent="0">
              <a:buNone/>
            </a:pPr>
            <a:endParaRPr lang="fr-FR" sz="2400"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26</a:t>
            </a:fld>
            <a:endParaRPr lang="en-US"/>
          </a:p>
        </p:txBody>
      </p:sp>
    </p:spTree>
    <p:extLst>
      <p:ext uri="{BB962C8B-B14F-4D97-AF65-F5344CB8AC3E}">
        <p14:creationId xmlns="" xmlns:p14="http://schemas.microsoft.com/office/powerpoint/2010/main" val="1059203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1547664" y="2743200"/>
            <a:ext cx="6624736" cy="1045840"/>
          </a:xfrm>
          <a:prstGeom prst="rect">
            <a:avLst/>
          </a:prstGeom>
        </p:spPr>
        <p:txBody>
          <a:bodyPr wrap="none" fromWordArt="1">
            <a:prstTxWarp prst="textDeflate">
              <a:avLst>
                <a:gd name="adj" fmla="val 0"/>
              </a:avLst>
            </a:prstTxWarp>
          </a:bodyPr>
          <a:lstStyle/>
          <a:p>
            <a:pPr algn="ctr"/>
            <a:r>
              <a:rPr lang="fr-FR"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Merci pour votre attention </a:t>
            </a:r>
            <a:r>
              <a:rPr lang="fr-FR"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p>
        </p:txBody>
      </p:sp>
      <p:pic>
        <p:nvPicPr>
          <p:cNvPr id="5" name="Image 8" descr="esi.gif"/>
          <p:cNvPicPr>
            <a:picLocks noChangeAspect="1"/>
          </p:cNvPicPr>
          <p:nvPr/>
        </p:nvPicPr>
        <p:blipFill>
          <a:blip r:embed="rId2"/>
          <a:srcRect/>
          <a:stretch>
            <a:fillRect/>
          </a:stretch>
        </p:blipFill>
        <p:spPr bwMode="auto">
          <a:xfrm>
            <a:off x="-21323" y="0"/>
            <a:ext cx="1285875" cy="973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Espace réservé du numéro de diapositive 1"/>
          <p:cNvSpPr>
            <a:spLocks noGrp="1"/>
          </p:cNvSpPr>
          <p:nvPr>
            <p:ph type="sldNum" sz="quarter" idx="12"/>
          </p:nvPr>
        </p:nvSpPr>
        <p:spPr/>
        <p:txBody>
          <a:bodyPr/>
          <a:lstStyle/>
          <a:p>
            <a:fld id="{DEB72F01-29DC-4202-A998-0F7B14AFA9C7}" type="slidenum">
              <a:rPr lang="en-US" smtClean="0"/>
              <a:pPr/>
              <a:t>27</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4" name="Rectangle 3"/>
          <p:cNvSpPr>
            <a:spLocks noGrp="1" noChangeArrowheads="1"/>
          </p:cNvSpPr>
          <p:nvPr>
            <p:ph idx="1"/>
          </p:nvPr>
        </p:nvSpPr>
        <p:spPr/>
        <p:txBody>
          <a:bodyPr/>
          <a:lstStyle/>
          <a:p>
            <a:r>
              <a:rPr lang="fr-FR" sz="2400" dirty="0" err="1" smtClean="0"/>
              <a:t>KuÁ</a:t>
            </a:r>
            <a:r>
              <a:rPr lang="fr-FR" sz="2400" dirty="0" smtClean="0"/>
              <a:t> </a:t>
            </a:r>
            <a:r>
              <a:rPr lang="fr-FR" sz="2400" dirty="0" err="1" smtClean="0"/>
              <a:t>åØÜ</a:t>
            </a:r>
            <a:r>
              <a:rPr lang="fr-FR" sz="2400" dirty="0" smtClean="0"/>
              <a:t>¤Üm6uNt¡¤</a:t>
            </a:r>
            <a:r>
              <a:rPr lang="fr-FR" sz="2400" dirty="0" err="1" smtClean="0"/>
              <a:t>ƒŠ</a:t>
            </a:r>
            <a:r>
              <a:rPr lang="fr-FR" sz="2400" dirty="0" smtClean="0"/>
              <a:t> &gt;°zbÖ.gVÜ¼Ò</a:t>
            </a:r>
          </a:p>
          <a:p>
            <a:pPr lvl="1"/>
            <a:r>
              <a:rPr lang="fr-FR" sz="2000" dirty="0" smtClean="0"/>
              <a:t>pourquoi déciderions- nous de laisser ces informations à la vue de tous ?</a:t>
            </a:r>
          </a:p>
          <a:p>
            <a:pPr lvl="1"/>
            <a:r>
              <a:rPr lang="fr-FR" sz="2000" dirty="0" smtClean="0"/>
              <a:t>Comment savoir dans quel but vous voulez y avoir accès ?</a:t>
            </a:r>
          </a:p>
          <a:p>
            <a:pPr lvl="1"/>
            <a:r>
              <a:rPr lang="fr-FR" sz="2000" dirty="0" smtClean="0">
                <a:solidFill>
                  <a:srgbClr val="FF0000"/>
                </a:solidFill>
              </a:rPr>
              <a:t>qui êtes vous?</a:t>
            </a:r>
          </a:p>
        </p:txBody>
      </p:sp>
      <p:sp>
        <p:nvSpPr>
          <p:cNvPr id="6" name="Espace réservé du numéro de diapositive 5"/>
          <p:cNvSpPr>
            <a:spLocks noGrp="1"/>
          </p:cNvSpPr>
          <p:nvPr>
            <p:ph type="sldNum" sz="quarter" idx="12"/>
          </p:nvPr>
        </p:nvSpPr>
        <p:spPr/>
        <p:txBody>
          <a:bodyPr/>
          <a:lstStyle/>
          <a:p>
            <a:fld id="{7469DB74-49A3-4692-9A36-640B771723D7}" type="slidenum">
              <a:rPr lang="en-US" smtClean="0"/>
              <a:pPr/>
              <a:t>3</a:t>
            </a:fld>
            <a:endParaRPr lang="en-US"/>
          </a:p>
        </p:txBody>
      </p:sp>
      <p:sp>
        <p:nvSpPr>
          <p:cNvPr id="3" name="Rectangle à coins arrondis 2"/>
          <p:cNvSpPr/>
          <p:nvPr/>
        </p:nvSpPr>
        <p:spPr>
          <a:xfrm>
            <a:off x="1835696" y="4077072"/>
            <a:ext cx="6768752" cy="2088232"/>
          </a:xfrm>
          <a:prstGeom prst="roundRect">
            <a:avLst/>
          </a:prstGeom>
        </p:spPr>
        <p:style>
          <a:lnRef idx="1">
            <a:schemeClr val="dk1"/>
          </a:lnRef>
          <a:fillRef idx="1002">
            <a:schemeClr val="lt2"/>
          </a:fillRef>
          <a:effectRef idx="1">
            <a:schemeClr val="dk1"/>
          </a:effectRef>
          <a:fontRef idx="minor">
            <a:schemeClr val="dk1"/>
          </a:fontRef>
        </p:style>
        <p:txBody>
          <a:bodyPr rtlCol="0" anchor="ctr"/>
          <a:lstStyle/>
          <a:p>
            <a:pPr lvl="1"/>
            <a:r>
              <a:rPr lang="fr-FR" sz="2000" b="1" u="sng" dirty="0" smtClean="0"/>
              <a:t>Authentification: </a:t>
            </a:r>
            <a:r>
              <a:rPr lang="fr-FR" sz="2000" dirty="0" smtClean="0"/>
              <a:t>C’est la vérification d’informations relatives à une personne ou à un processus informatique. Elle complète le processus d’identification dans le sens où l’authentification permet de prouver une identité déclarée. </a:t>
            </a:r>
            <a:endParaRPr lang="fr-FR" sz="2000" dirty="0"/>
          </a:p>
        </p:txBody>
      </p:sp>
      <p:sp>
        <p:nvSpPr>
          <p:cNvPr id="5" name="Flèche à angle droit 4"/>
          <p:cNvSpPr/>
          <p:nvPr/>
        </p:nvSpPr>
        <p:spPr>
          <a:xfrm rot="10800000" flipH="1">
            <a:off x="4283969" y="3428999"/>
            <a:ext cx="1008112" cy="504055"/>
          </a:xfrm>
          <a:prstGeom prst="bentUpArrow">
            <a:avLst>
              <a:gd name="adj1" fmla="val 11680"/>
              <a:gd name="adj2" fmla="val 25000"/>
              <a:gd name="adj3" fmla="val 20560"/>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6412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685800"/>
            <a:ext cx="8643966" cy="563563"/>
          </a:xfrm>
        </p:spPr>
        <p:txBody>
          <a:bodyPr>
            <a:normAutofit fontScale="90000"/>
          </a:bodyPr>
          <a:lstStyle/>
          <a:p>
            <a:r>
              <a:rPr lang="en-US" dirty="0" smtClean="0"/>
              <a:t>Le </a:t>
            </a:r>
            <a:r>
              <a:rPr lang="en-US" dirty="0" err="1" smtClean="0"/>
              <a:t>protocole</a:t>
            </a:r>
            <a:r>
              <a:rPr lang="en-US" dirty="0" smtClean="0"/>
              <a:t> </a:t>
            </a:r>
            <a:r>
              <a:rPr lang="en-US" dirty="0" smtClean="0"/>
              <a:t>NEEDHAM-SCHROEDER</a:t>
            </a:r>
            <a:endParaRPr lang="fr-FR" dirty="0"/>
          </a:p>
        </p:txBody>
      </p:sp>
      <p:sp>
        <p:nvSpPr>
          <p:cNvPr id="3" name="Espace réservé du contenu 2"/>
          <p:cNvSpPr>
            <a:spLocks noGrp="1"/>
          </p:cNvSpPr>
          <p:nvPr>
            <p:ph idx="1"/>
          </p:nvPr>
        </p:nvSpPr>
        <p:spPr>
          <a:xfrm>
            <a:off x="457200" y="3861048"/>
            <a:ext cx="8229600" cy="2463552"/>
          </a:xfrm>
        </p:spPr>
        <p:txBody>
          <a:bodyPr/>
          <a:lstStyle/>
          <a:p>
            <a:pPr marL="363538" indent="-363538">
              <a:buSzPct val="90000"/>
              <a:buBlip>
                <a:blip r:embed="rId2"/>
              </a:buBlip>
            </a:pPr>
            <a:r>
              <a:rPr lang="fr-FR" sz="2400" dirty="0" smtClean="0">
                <a:latin typeface="Tahoma" pitchFamily="34" charset="0"/>
              </a:rPr>
              <a:t> Le serveur d'authentification reçoit ces informations, et recherche les clés privées de cryptage correspondant au service et à l'utilisateur.</a:t>
            </a:r>
          </a:p>
          <a:p>
            <a:pPr marL="363538" indent="-363538">
              <a:buSzPct val="90000"/>
              <a:buBlip>
                <a:blip r:embed="rId2"/>
              </a:buBlip>
            </a:pPr>
            <a:r>
              <a:rPr lang="fr-FR" sz="2400" dirty="0" smtClean="0">
                <a:latin typeface="Tahoma" pitchFamily="34" charset="0"/>
              </a:rPr>
              <a:t>Le serveur d'authentification retourne au client un message contenant la clé de session ainsi que l'identité vérifiée des deux parties.</a:t>
            </a:r>
          </a:p>
          <a:p>
            <a:pPr marL="363538" indent="-363538">
              <a:buSzPct val="90000"/>
              <a:buBlip>
                <a:blip r:embed="rId2"/>
              </a:buBlip>
            </a:pPr>
            <a:endParaRPr lang="fr-FR" sz="2400" dirty="0" smtClean="0">
              <a:latin typeface="Tahoma" pitchFamily="34" charset="0"/>
            </a:endParaRPr>
          </a:p>
          <a:p>
            <a:endParaRPr lang="fr-FR" sz="2400"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4</a:t>
            </a:fld>
            <a:endParaRPr lang="en-US"/>
          </a:p>
        </p:txBody>
      </p:sp>
      <p:pic>
        <p:nvPicPr>
          <p:cNvPr id="5" name="Picture 3" descr="PC"/>
          <p:cNvPicPr preferRelativeResize="0">
            <a:picLocks noChangeAspect="1" noChangeArrowheads="1"/>
          </p:cNvPicPr>
          <p:nvPr/>
        </p:nvPicPr>
        <p:blipFill>
          <a:blip r:embed="rId3">
            <a:clrChange>
              <a:clrFrom>
                <a:srgbClr val="08369A"/>
              </a:clrFrom>
              <a:clrTo>
                <a:srgbClr val="08369A">
                  <a:alpha val="0"/>
                </a:srgbClr>
              </a:clrTo>
            </a:clrChange>
            <a:extLst>
              <a:ext uri="{28A0092B-C50C-407E-A947-70E740481C1C}">
                <a14:useLocalDpi xmlns="" xmlns:a14="http://schemas.microsoft.com/office/drawing/2010/main" val="0"/>
              </a:ext>
            </a:extLst>
          </a:blip>
          <a:srcRect/>
          <a:stretch>
            <a:fillRect/>
          </a:stretch>
        </p:blipFill>
        <p:spPr bwMode="auto">
          <a:xfrm>
            <a:off x="1143000" y="2057400"/>
            <a:ext cx="1371600" cy="1252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4" descr="server"/>
          <p:cNvPicPr preferRelativeResize="0">
            <a:picLocks noChangeAspect="1" noChangeArrowheads="1"/>
          </p:cNvPicPr>
          <p:nvPr/>
        </p:nvPicPr>
        <p:blipFill>
          <a:blip r:embed="rId4">
            <a:clrChange>
              <a:clrFrom>
                <a:srgbClr val="08369A"/>
              </a:clrFrom>
              <a:clrTo>
                <a:srgbClr val="08369A">
                  <a:alpha val="0"/>
                </a:srgbClr>
              </a:clrTo>
            </a:clrChange>
            <a:extLst>
              <a:ext uri="{28A0092B-C50C-407E-A947-70E740481C1C}">
                <a14:useLocalDpi xmlns="" xmlns:a14="http://schemas.microsoft.com/office/drawing/2010/main" val="0"/>
              </a:ext>
            </a:extLst>
          </a:blip>
          <a:srcRect/>
          <a:stretch>
            <a:fillRect/>
          </a:stretch>
        </p:blipFill>
        <p:spPr bwMode="auto">
          <a:xfrm>
            <a:off x="7162800" y="1905000"/>
            <a:ext cx="1143000" cy="1524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5" descr="User1"/>
          <p:cNvPicPr preferRelativeResize="0">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914400" y="1981200"/>
            <a:ext cx="509588" cy="5334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11"/>
          <p:cNvGrpSpPr>
            <a:grpSpLocks/>
          </p:cNvGrpSpPr>
          <p:nvPr/>
        </p:nvGrpSpPr>
        <p:grpSpPr bwMode="auto">
          <a:xfrm>
            <a:off x="2357422" y="1571612"/>
            <a:ext cx="4572000" cy="938213"/>
            <a:chOff x="1536" y="945"/>
            <a:chExt cx="2880" cy="591"/>
          </a:xfrm>
        </p:grpSpPr>
        <p:sp>
          <p:nvSpPr>
            <p:cNvPr id="9" name="Line 6"/>
            <p:cNvSpPr>
              <a:spLocks noChangeShapeType="1"/>
            </p:cNvSpPr>
            <p:nvPr/>
          </p:nvSpPr>
          <p:spPr bwMode="auto">
            <a:xfrm>
              <a:off x="1536" y="1536"/>
              <a:ext cx="288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Text Box 8"/>
            <p:cNvSpPr txBox="1">
              <a:spLocks noChangeArrowheads="1"/>
            </p:cNvSpPr>
            <p:nvPr/>
          </p:nvSpPr>
          <p:spPr bwMode="auto">
            <a:xfrm>
              <a:off x="2025" y="945"/>
              <a:ext cx="1980" cy="582"/>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Nom client </a:t>
              </a:r>
            </a:p>
            <a:p>
              <a:r>
                <a:rPr lang="fr-FR" dirty="0" smtClean="0"/>
                <a:t>Nom serveur d’application </a:t>
              </a:r>
            </a:p>
            <a:p>
              <a:r>
                <a:rPr lang="fr-FR" dirty="0" smtClean="0"/>
                <a:t>Clé aléatoire</a:t>
              </a:r>
              <a:endParaRPr lang="fr-FR" dirty="0"/>
            </a:p>
          </p:txBody>
        </p:sp>
      </p:grpSp>
      <p:grpSp>
        <p:nvGrpSpPr>
          <p:cNvPr id="11" name="Group 12"/>
          <p:cNvGrpSpPr>
            <a:grpSpLocks/>
          </p:cNvGrpSpPr>
          <p:nvPr/>
        </p:nvGrpSpPr>
        <p:grpSpPr bwMode="auto">
          <a:xfrm>
            <a:off x="2428860" y="3000372"/>
            <a:ext cx="4572000" cy="923926"/>
            <a:chOff x="1536" y="1920"/>
            <a:chExt cx="2880" cy="582"/>
          </a:xfrm>
        </p:grpSpPr>
        <p:sp>
          <p:nvSpPr>
            <p:cNvPr id="12" name="Line 7"/>
            <p:cNvSpPr>
              <a:spLocks noChangeShapeType="1"/>
            </p:cNvSpPr>
            <p:nvPr/>
          </p:nvSpPr>
          <p:spPr bwMode="auto">
            <a:xfrm>
              <a:off x="1536" y="1920"/>
              <a:ext cx="2880" cy="0"/>
            </a:xfrm>
            <a:prstGeom prst="line">
              <a:avLst/>
            </a:prstGeom>
            <a:noFill/>
            <a:ln w="381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p:cNvSpPr txBox="1">
              <a:spLocks noChangeArrowheads="1"/>
            </p:cNvSpPr>
            <p:nvPr/>
          </p:nvSpPr>
          <p:spPr bwMode="auto">
            <a:xfrm>
              <a:off x="2016" y="1920"/>
              <a:ext cx="1899" cy="582"/>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Nom client </a:t>
              </a:r>
            </a:p>
            <a:p>
              <a:r>
                <a:rPr lang="fr-FR" dirty="0" smtClean="0"/>
                <a:t>Nom serveur d’application </a:t>
              </a:r>
            </a:p>
            <a:p>
              <a:r>
                <a:rPr lang="fr-FR" dirty="0" smtClean="0"/>
                <a:t>Clé de session</a:t>
              </a:r>
              <a:endParaRPr lang="fr-FR" dirty="0"/>
            </a:p>
          </p:txBody>
        </p:sp>
      </p:grpSp>
    </p:spTree>
    <p:extLst>
      <p:ext uri="{BB962C8B-B14F-4D97-AF65-F5344CB8AC3E}">
        <p14:creationId xmlns="" xmlns:p14="http://schemas.microsoft.com/office/powerpoint/2010/main" val="187460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685800"/>
            <a:ext cx="8643998" cy="563563"/>
          </a:xfrm>
        </p:spPr>
        <p:txBody>
          <a:bodyPr>
            <a:normAutofit fontScale="90000"/>
          </a:bodyPr>
          <a:lstStyle/>
          <a:p>
            <a:r>
              <a:rPr lang="en-US" dirty="0" smtClean="0"/>
              <a:t>Le </a:t>
            </a:r>
            <a:r>
              <a:rPr lang="en-US" dirty="0" err="1" smtClean="0"/>
              <a:t>protocole</a:t>
            </a:r>
            <a:r>
              <a:rPr lang="en-US" dirty="0" smtClean="0"/>
              <a:t> NEEDHAM-SCHROEDER</a:t>
            </a:r>
            <a:endParaRPr lang="fr-FR" dirty="0"/>
          </a:p>
        </p:txBody>
      </p:sp>
      <p:sp>
        <p:nvSpPr>
          <p:cNvPr id="4" name="Rectangle 3"/>
          <p:cNvSpPr>
            <a:spLocks noGrp="1" noChangeArrowheads="1"/>
          </p:cNvSpPr>
          <p:nvPr>
            <p:ph idx="1"/>
          </p:nvPr>
        </p:nvSpPr>
        <p:spPr/>
        <p:txBody>
          <a:bodyPr/>
          <a:lstStyle/>
          <a:p>
            <a:pPr>
              <a:buNone/>
            </a:pPr>
            <a:endParaRPr lang="fr-FR" sz="2400" dirty="0"/>
          </a:p>
          <a:p>
            <a:pPr lvl="1"/>
            <a:r>
              <a:rPr lang="fr-FR" sz="2000" dirty="0" smtClean="0"/>
              <a:t>Comment ce message peut- il être protégé d'une personne écoutant sur le réseau ?</a:t>
            </a:r>
          </a:p>
          <a:p>
            <a:pPr lvl="1">
              <a:buNone/>
            </a:pPr>
            <a:endParaRPr lang="fr-FR" sz="2000" dirty="0" smtClean="0"/>
          </a:p>
          <a:p>
            <a:pPr lvl="1">
              <a:buNone/>
            </a:pPr>
            <a:endParaRPr lang="fr-FR" sz="2000" dirty="0"/>
          </a:p>
          <a:p>
            <a:pPr lvl="1"/>
            <a:r>
              <a:rPr lang="fr-FR" sz="2000" dirty="0" smtClean="0"/>
              <a:t>Et avant cela, comment le serveur d'authentification peut- il être certain de l'identité du client lorsqu'il le contacte ?</a:t>
            </a:r>
          </a:p>
          <a:p>
            <a:pPr lvl="1">
              <a:buNone/>
            </a:pPr>
            <a:endParaRPr lang="fr-FR" sz="2000" dirty="0"/>
          </a:p>
        </p:txBody>
      </p:sp>
      <p:sp>
        <p:nvSpPr>
          <p:cNvPr id="6" name="Espace réservé du numéro de diapositive 5"/>
          <p:cNvSpPr>
            <a:spLocks noGrp="1"/>
          </p:cNvSpPr>
          <p:nvPr>
            <p:ph type="sldNum" sz="quarter" idx="12"/>
          </p:nvPr>
        </p:nvSpPr>
        <p:spPr/>
        <p:txBody>
          <a:bodyPr/>
          <a:lstStyle/>
          <a:p>
            <a:fld id="{7469DB74-49A3-4692-9A36-640B771723D7}" type="slidenum">
              <a:rPr lang="en-US" smtClean="0"/>
              <a:pPr/>
              <a:t>5</a:t>
            </a:fld>
            <a:endParaRPr lang="en-US"/>
          </a:p>
        </p:txBody>
      </p:sp>
    </p:spTree>
    <p:extLst>
      <p:ext uri="{BB962C8B-B14F-4D97-AF65-F5344CB8AC3E}">
        <p14:creationId xmlns="" xmlns:p14="http://schemas.microsoft.com/office/powerpoint/2010/main" val="16412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636912"/>
            <a:ext cx="7474024" cy="1087016"/>
          </a:xfrm>
        </p:spPr>
        <p:txBody>
          <a:bodyPr>
            <a:normAutofit fontScale="90000"/>
          </a:bodyPr>
          <a:lstStyle/>
          <a:p>
            <a:pPr algn="ctr"/>
            <a:r>
              <a:rPr lang="fr-FR" dirty="0" smtClean="0">
                <a:solidFill>
                  <a:schemeClr val="tx2"/>
                </a:solidFill>
              </a:rPr>
              <a:t>Génération et composition d’un ticket</a:t>
            </a:r>
            <a:endParaRPr lang="fr-FR" dirty="0">
              <a:solidFill>
                <a:schemeClr val="tx2"/>
              </a:solidFill>
            </a:endParaRPr>
          </a:p>
        </p:txBody>
      </p:sp>
      <p:sp>
        <p:nvSpPr>
          <p:cNvPr id="3" name="Espace réservé du numéro de diapositive 2"/>
          <p:cNvSpPr>
            <a:spLocks noGrp="1"/>
          </p:cNvSpPr>
          <p:nvPr>
            <p:ph type="sldNum" sz="quarter" idx="12"/>
          </p:nvPr>
        </p:nvSpPr>
        <p:spPr/>
        <p:txBody>
          <a:bodyPr/>
          <a:lstStyle/>
          <a:p>
            <a:fld id="{7469DB74-49A3-4692-9A36-640B771723D7}" type="slidenum">
              <a:rPr lang="en-US" smtClean="0"/>
              <a:pPr/>
              <a:t>6</a:t>
            </a:fld>
            <a:endParaRPr lang="en-US"/>
          </a:p>
        </p:txBody>
      </p:sp>
    </p:spTree>
    <p:extLst>
      <p:ext uri="{BB962C8B-B14F-4D97-AF65-F5344CB8AC3E}">
        <p14:creationId xmlns="" xmlns:p14="http://schemas.microsoft.com/office/powerpoint/2010/main" val="2817163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L’accès en 3 phases</a:t>
            </a:r>
            <a:endParaRPr lang="fr-FR" dirty="0"/>
          </a:p>
        </p:txBody>
      </p:sp>
      <p:sp>
        <p:nvSpPr>
          <p:cNvPr id="3" name="Espace réservé du contenu 2"/>
          <p:cNvSpPr>
            <a:spLocks noGrp="1"/>
          </p:cNvSpPr>
          <p:nvPr>
            <p:ph idx="1"/>
          </p:nvPr>
        </p:nvSpPr>
        <p:spPr>
          <a:xfrm>
            <a:off x="467544" y="2143116"/>
            <a:ext cx="8229600" cy="3534156"/>
          </a:xfrm>
        </p:spPr>
        <p:txBody>
          <a:bodyPr/>
          <a:lstStyle/>
          <a:p>
            <a:pPr marL="514350" indent="-514350">
              <a:buFont typeface="+mj-lt"/>
              <a:buAutoNum type="arabicPeriod"/>
            </a:pPr>
            <a:endParaRPr lang="fr-FR" sz="2000" dirty="0" smtClean="0"/>
          </a:p>
          <a:p>
            <a:pPr marL="514350" indent="-514350">
              <a:buNone/>
            </a:pPr>
            <a:endParaRPr lang="fr-FR" sz="2000" dirty="0" smtClean="0"/>
          </a:p>
          <a:p>
            <a:pPr marL="514350" indent="-514350">
              <a:buFont typeface="+mj-lt"/>
              <a:buAutoNum type="arabicPeriod"/>
            </a:pPr>
            <a:r>
              <a:rPr lang="fr-FR" sz="2000" dirty="0" smtClean="0"/>
              <a:t>Génération </a:t>
            </a:r>
            <a:r>
              <a:rPr lang="fr-FR" sz="2000" dirty="0"/>
              <a:t>du ticket par le serveur et transmission au </a:t>
            </a:r>
            <a:r>
              <a:rPr lang="fr-FR" sz="2000" dirty="0" smtClean="0"/>
              <a:t>client</a:t>
            </a:r>
          </a:p>
          <a:p>
            <a:pPr marL="514350" indent="-514350">
              <a:buFont typeface="+mj-lt"/>
              <a:buAutoNum type="arabicPeriod"/>
            </a:pPr>
            <a:r>
              <a:rPr lang="fr-FR" sz="2000" dirty="0" smtClean="0"/>
              <a:t>Traitement </a:t>
            </a:r>
            <a:r>
              <a:rPr lang="fr-FR" sz="2000" dirty="0"/>
              <a:t>du ticket par le client et préparation de la requête au serveur,</a:t>
            </a:r>
          </a:p>
          <a:p>
            <a:pPr marL="514350" indent="-514350">
              <a:buFont typeface="+mj-lt"/>
              <a:buAutoNum type="arabicPeriod"/>
            </a:pPr>
            <a:r>
              <a:rPr lang="fr-FR" sz="2000" dirty="0"/>
              <a:t>Traitement de la requête par le serveur et poursuite des échanges.</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7469DB74-49A3-4692-9A36-640B771723D7}" type="slidenum">
              <a:rPr lang="en-US" smtClean="0"/>
              <a:pPr/>
              <a:t>7</a:t>
            </a:fld>
            <a:endParaRPr lang="en-US"/>
          </a:p>
        </p:txBody>
      </p:sp>
    </p:spTree>
    <p:extLst>
      <p:ext uri="{BB962C8B-B14F-4D97-AF65-F5344CB8AC3E}">
        <p14:creationId xmlns="" xmlns:p14="http://schemas.microsoft.com/office/powerpoint/2010/main" val="51931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Génération d’un ticket</a:t>
            </a:r>
          </a:p>
        </p:txBody>
      </p:sp>
      <p:sp>
        <p:nvSpPr>
          <p:cNvPr id="3" name="Espace réservé du numéro de diapositive 2"/>
          <p:cNvSpPr>
            <a:spLocks noGrp="1"/>
          </p:cNvSpPr>
          <p:nvPr>
            <p:ph type="sldNum" sz="quarter" idx="12"/>
          </p:nvPr>
        </p:nvSpPr>
        <p:spPr/>
        <p:txBody>
          <a:bodyPr/>
          <a:lstStyle/>
          <a:p>
            <a:fld id="{7469DB74-49A3-4692-9A36-640B771723D7}" type="slidenum">
              <a:rPr lang="en-US" smtClean="0"/>
              <a:pPr/>
              <a:t>8</a:t>
            </a:fld>
            <a:endParaRPr lang="en-US"/>
          </a:p>
        </p:txBody>
      </p:sp>
      <p:grpSp>
        <p:nvGrpSpPr>
          <p:cNvPr id="4" name="Group 225"/>
          <p:cNvGrpSpPr>
            <a:grpSpLocks/>
          </p:cNvGrpSpPr>
          <p:nvPr/>
        </p:nvGrpSpPr>
        <p:grpSpPr bwMode="auto">
          <a:xfrm>
            <a:off x="2350213" y="2379240"/>
            <a:ext cx="2951162" cy="935038"/>
            <a:chOff x="1655" y="1298"/>
            <a:chExt cx="1859" cy="589"/>
          </a:xfrm>
        </p:grpSpPr>
        <p:grpSp>
          <p:nvGrpSpPr>
            <p:cNvPr id="5" name="Group 174"/>
            <p:cNvGrpSpPr>
              <a:grpSpLocks/>
            </p:cNvGrpSpPr>
            <p:nvPr/>
          </p:nvGrpSpPr>
          <p:grpSpPr bwMode="auto">
            <a:xfrm>
              <a:off x="3151" y="1298"/>
              <a:ext cx="363" cy="299"/>
              <a:chOff x="2426" y="3423"/>
              <a:chExt cx="295" cy="299"/>
            </a:xfrm>
          </p:grpSpPr>
          <p:sp>
            <p:nvSpPr>
              <p:cNvPr id="7" name="Freeform 175"/>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8" name="Freeform 176"/>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9" name="Freeform 177"/>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10" name="Freeform 178"/>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11" name="Freeform 179"/>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sp>
          <p:nvSpPr>
            <p:cNvPr id="6" name="Freeform 204"/>
            <p:cNvSpPr>
              <a:spLocks/>
            </p:cNvSpPr>
            <p:nvPr/>
          </p:nvSpPr>
          <p:spPr bwMode="auto">
            <a:xfrm>
              <a:off x="1655" y="1434"/>
              <a:ext cx="1451" cy="453"/>
            </a:xfrm>
            <a:custGeom>
              <a:avLst/>
              <a:gdLst>
                <a:gd name="T0" fmla="*/ 0 w 1451"/>
                <a:gd name="T1" fmla="*/ 453 h 453"/>
                <a:gd name="T2" fmla="*/ 0 w 1451"/>
                <a:gd name="T3" fmla="*/ 0 h 453"/>
                <a:gd name="T4" fmla="*/ 1451 w 1451"/>
                <a:gd name="T5" fmla="*/ 0 h 453"/>
              </a:gdLst>
              <a:ahLst/>
              <a:cxnLst>
                <a:cxn ang="0">
                  <a:pos x="T0" y="T1"/>
                </a:cxn>
                <a:cxn ang="0">
                  <a:pos x="T2" y="T3"/>
                </a:cxn>
                <a:cxn ang="0">
                  <a:pos x="T4" y="T5"/>
                </a:cxn>
              </a:cxnLst>
              <a:rect l="0" t="0" r="r" b="b"/>
              <a:pathLst>
                <a:path w="1451" h="453">
                  <a:moveTo>
                    <a:pt x="0" y="453"/>
                  </a:moveTo>
                  <a:lnTo>
                    <a:pt x="0" y="0"/>
                  </a:lnTo>
                  <a:lnTo>
                    <a:pt x="1451" y="0"/>
                  </a:lnTo>
                </a:path>
              </a:pathLst>
            </a:custGeom>
            <a:noFill/>
            <a:ln w="38100"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2" name="Group 226"/>
          <p:cNvGrpSpPr>
            <a:grpSpLocks/>
          </p:cNvGrpSpPr>
          <p:nvPr/>
        </p:nvGrpSpPr>
        <p:grpSpPr bwMode="auto">
          <a:xfrm>
            <a:off x="4366338" y="2163340"/>
            <a:ext cx="1223962" cy="3095625"/>
            <a:chOff x="2925" y="1162"/>
            <a:chExt cx="771" cy="1950"/>
          </a:xfrm>
        </p:grpSpPr>
        <p:sp>
          <p:nvSpPr>
            <p:cNvPr id="13" name="Rectangle 181"/>
            <p:cNvSpPr>
              <a:spLocks noChangeArrowheads="1"/>
            </p:cNvSpPr>
            <p:nvPr/>
          </p:nvSpPr>
          <p:spPr bwMode="auto">
            <a:xfrm>
              <a:off x="2925" y="1162"/>
              <a:ext cx="771" cy="122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4" name="Group 214"/>
            <p:cNvGrpSpPr>
              <a:grpSpLocks/>
            </p:cNvGrpSpPr>
            <p:nvPr/>
          </p:nvGrpSpPr>
          <p:grpSpPr bwMode="auto">
            <a:xfrm>
              <a:off x="3015" y="2386"/>
              <a:ext cx="486" cy="726"/>
              <a:chOff x="2290" y="2704"/>
              <a:chExt cx="486" cy="726"/>
            </a:xfrm>
          </p:grpSpPr>
          <p:sp>
            <p:nvSpPr>
              <p:cNvPr id="15" name="Line 205"/>
              <p:cNvSpPr>
                <a:spLocks noChangeShapeType="1"/>
              </p:cNvSpPr>
              <p:nvPr/>
            </p:nvSpPr>
            <p:spPr bwMode="auto">
              <a:xfrm flipV="1">
                <a:off x="2562" y="2704"/>
                <a:ext cx="0" cy="499"/>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6" name="Text Box 213"/>
              <p:cNvSpPr txBox="1">
                <a:spLocks noChangeArrowheads="1"/>
              </p:cNvSpPr>
              <p:nvPr/>
            </p:nvSpPr>
            <p:spPr bwMode="auto">
              <a:xfrm>
                <a:off x="2290" y="3218"/>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600" b="1"/>
                  <a:t>Ticket</a:t>
                </a:r>
              </a:p>
            </p:txBody>
          </p:sp>
        </p:grpSp>
      </p:grpSp>
      <p:grpSp>
        <p:nvGrpSpPr>
          <p:cNvPr id="17" name="Group 222"/>
          <p:cNvGrpSpPr>
            <a:grpSpLocks/>
          </p:cNvGrpSpPr>
          <p:nvPr/>
        </p:nvGrpSpPr>
        <p:grpSpPr bwMode="auto">
          <a:xfrm>
            <a:off x="1269125" y="3314278"/>
            <a:ext cx="1368425" cy="517525"/>
            <a:chOff x="974" y="1887"/>
            <a:chExt cx="862" cy="326"/>
          </a:xfrm>
        </p:grpSpPr>
        <p:grpSp>
          <p:nvGrpSpPr>
            <p:cNvPr id="18" name="Group 159"/>
            <p:cNvGrpSpPr>
              <a:grpSpLocks/>
            </p:cNvGrpSpPr>
            <p:nvPr/>
          </p:nvGrpSpPr>
          <p:grpSpPr bwMode="auto">
            <a:xfrm>
              <a:off x="1473" y="1887"/>
              <a:ext cx="363" cy="299"/>
              <a:chOff x="2426" y="3423"/>
              <a:chExt cx="295" cy="299"/>
            </a:xfrm>
          </p:grpSpPr>
          <p:sp>
            <p:nvSpPr>
              <p:cNvPr id="20" name="Freeform 154"/>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21" name="Freeform 155"/>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22" name="Freeform 156"/>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23" name="Freeform 157"/>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24" name="Freeform 158"/>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sp>
          <p:nvSpPr>
            <p:cNvPr id="19" name="Text Box 219"/>
            <p:cNvSpPr txBox="1">
              <a:spLocks noChangeArrowheads="1"/>
            </p:cNvSpPr>
            <p:nvPr/>
          </p:nvSpPr>
          <p:spPr bwMode="auto">
            <a:xfrm>
              <a:off x="974" y="1887"/>
              <a:ext cx="531"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400" b="1"/>
                <a:t>Clef de</a:t>
              </a:r>
            </a:p>
            <a:p>
              <a:r>
                <a:rPr lang="fr-FR" sz="1400" b="1"/>
                <a:t>session</a:t>
              </a:r>
            </a:p>
          </p:txBody>
        </p:sp>
      </p:grpSp>
      <p:grpSp>
        <p:nvGrpSpPr>
          <p:cNvPr id="25" name="Group 223"/>
          <p:cNvGrpSpPr>
            <a:grpSpLocks/>
          </p:cNvGrpSpPr>
          <p:nvPr/>
        </p:nvGrpSpPr>
        <p:grpSpPr bwMode="auto">
          <a:xfrm>
            <a:off x="621425" y="4395365"/>
            <a:ext cx="2016125" cy="517525"/>
            <a:chOff x="566" y="2568"/>
            <a:chExt cx="1270" cy="326"/>
          </a:xfrm>
        </p:grpSpPr>
        <p:grpSp>
          <p:nvGrpSpPr>
            <p:cNvPr id="26" name="Group 165"/>
            <p:cNvGrpSpPr>
              <a:grpSpLocks/>
            </p:cNvGrpSpPr>
            <p:nvPr/>
          </p:nvGrpSpPr>
          <p:grpSpPr bwMode="auto">
            <a:xfrm>
              <a:off x="1473" y="2568"/>
              <a:ext cx="363" cy="299"/>
              <a:chOff x="2426" y="3423"/>
              <a:chExt cx="295" cy="299"/>
            </a:xfrm>
          </p:grpSpPr>
          <p:sp>
            <p:nvSpPr>
              <p:cNvPr id="28" name="Freeform 160"/>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sp>
            <p:nvSpPr>
              <p:cNvPr id="29" name="Freeform 161"/>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sp>
            <p:nvSpPr>
              <p:cNvPr id="30" name="Freeform 162"/>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sp>
            <p:nvSpPr>
              <p:cNvPr id="31" name="Freeform 163"/>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sp>
            <p:nvSpPr>
              <p:cNvPr id="32" name="Freeform 164"/>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rgbClr val="3366FF">
                      <a:gamma/>
                      <a:shade val="46275"/>
                      <a:invGamma/>
                    </a:srgbClr>
                  </a:gs>
                  <a:gs pos="100000">
                    <a:srgbClr val="3366FF"/>
                  </a:gs>
                </a:gsLst>
                <a:lin ang="0" scaled="1"/>
              </a:gradFill>
              <a:ln w="19050" cap="rnd" cmpd="sng">
                <a:solidFill>
                  <a:srgbClr val="000000"/>
                </a:solidFill>
                <a:prstDash val="solid"/>
                <a:round/>
                <a:headEnd/>
                <a:tailEnd/>
              </a:ln>
            </p:spPr>
            <p:txBody>
              <a:bodyPr/>
              <a:lstStyle/>
              <a:p>
                <a:endParaRPr lang="fr-FR"/>
              </a:p>
            </p:txBody>
          </p:sp>
        </p:grpSp>
        <p:sp>
          <p:nvSpPr>
            <p:cNvPr id="27" name="Text Box 220"/>
            <p:cNvSpPr txBox="1">
              <a:spLocks noChangeArrowheads="1"/>
            </p:cNvSpPr>
            <p:nvPr/>
          </p:nvSpPr>
          <p:spPr bwMode="auto">
            <a:xfrm>
              <a:off x="566" y="2568"/>
              <a:ext cx="929"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sz="1400" b="1"/>
                <a:t>Clef du serveur</a:t>
              </a:r>
            </a:p>
            <a:p>
              <a:pPr algn="ctr"/>
              <a:r>
                <a:rPr lang="fr-FR" sz="1400" b="1"/>
                <a:t>de ressource</a:t>
              </a:r>
            </a:p>
          </p:txBody>
        </p:sp>
      </p:grpSp>
      <p:grpSp>
        <p:nvGrpSpPr>
          <p:cNvPr id="33" name="Group 224"/>
          <p:cNvGrpSpPr>
            <a:grpSpLocks/>
          </p:cNvGrpSpPr>
          <p:nvPr/>
        </p:nvGrpSpPr>
        <p:grpSpPr bwMode="auto">
          <a:xfrm>
            <a:off x="1197688" y="5474865"/>
            <a:ext cx="1439862" cy="517525"/>
            <a:chOff x="929" y="3248"/>
            <a:chExt cx="907" cy="326"/>
          </a:xfrm>
        </p:grpSpPr>
        <p:grpSp>
          <p:nvGrpSpPr>
            <p:cNvPr id="34" name="Group 166"/>
            <p:cNvGrpSpPr>
              <a:grpSpLocks/>
            </p:cNvGrpSpPr>
            <p:nvPr/>
          </p:nvGrpSpPr>
          <p:grpSpPr bwMode="auto">
            <a:xfrm>
              <a:off x="1473" y="3248"/>
              <a:ext cx="363" cy="299"/>
              <a:chOff x="2290" y="3287"/>
              <a:chExt cx="295" cy="299"/>
            </a:xfrm>
          </p:grpSpPr>
          <p:sp>
            <p:nvSpPr>
              <p:cNvPr id="36" name="Freeform 149"/>
              <p:cNvSpPr>
                <a:spLocks/>
              </p:cNvSpPr>
              <p:nvPr/>
            </p:nvSpPr>
            <p:spPr bwMode="auto">
              <a:xfrm>
                <a:off x="2312" y="3299"/>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sp>
            <p:nvSpPr>
              <p:cNvPr id="37" name="Freeform 150"/>
              <p:cNvSpPr>
                <a:spLocks/>
              </p:cNvSpPr>
              <p:nvPr/>
            </p:nvSpPr>
            <p:spPr bwMode="auto">
              <a:xfrm>
                <a:off x="2333" y="3447"/>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sp>
            <p:nvSpPr>
              <p:cNvPr id="38" name="Freeform 151"/>
              <p:cNvSpPr>
                <a:spLocks/>
              </p:cNvSpPr>
              <p:nvPr/>
            </p:nvSpPr>
            <p:spPr bwMode="auto">
              <a:xfrm>
                <a:off x="2328" y="3445"/>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sp>
            <p:nvSpPr>
              <p:cNvPr id="39" name="Freeform 152"/>
              <p:cNvSpPr>
                <a:spLocks/>
              </p:cNvSpPr>
              <p:nvPr/>
            </p:nvSpPr>
            <p:spPr bwMode="auto">
              <a:xfrm>
                <a:off x="2412" y="3287"/>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sp>
            <p:nvSpPr>
              <p:cNvPr id="40" name="Freeform 153"/>
              <p:cNvSpPr>
                <a:spLocks/>
              </p:cNvSpPr>
              <p:nvPr/>
            </p:nvSpPr>
            <p:spPr bwMode="auto">
              <a:xfrm>
                <a:off x="2290" y="3339"/>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grpSp>
        <p:sp>
          <p:nvSpPr>
            <p:cNvPr id="35" name="Text Box 221"/>
            <p:cNvSpPr txBox="1">
              <a:spLocks noChangeArrowheads="1"/>
            </p:cNvSpPr>
            <p:nvPr/>
          </p:nvSpPr>
          <p:spPr bwMode="auto">
            <a:xfrm>
              <a:off x="929" y="3248"/>
              <a:ext cx="494"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sz="1400" b="1"/>
                <a:t>Clef du</a:t>
              </a:r>
            </a:p>
            <a:p>
              <a:pPr algn="ctr"/>
              <a:r>
                <a:rPr lang="fr-FR" sz="1400" b="1"/>
                <a:t>client</a:t>
              </a:r>
            </a:p>
          </p:txBody>
        </p:sp>
      </p:grpSp>
      <p:grpSp>
        <p:nvGrpSpPr>
          <p:cNvPr id="41" name="Group 236"/>
          <p:cNvGrpSpPr>
            <a:grpSpLocks/>
          </p:cNvGrpSpPr>
          <p:nvPr/>
        </p:nvGrpSpPr>
        <p:grpSpPr bwMode="auto">
          <a:xfrm>
            <a:off x="2493088" y="2882478"/>
            <a:ext cx="2952750" cy="1800225"/>
            <a:chOff x="1745" y="1615"/>
            <a:chExt cx="1860" cy="1134"/>
          </a:xfrm>
        </p:grpSpPr>
        <p:grpSp>
          <p:nvGrpSpPr>
            <p:cNvPr id="42" name="Group 212"/>
            <p:cNvGrpSpPr>
              <a:grpSpLocks/>
            </p:cNvGrpSpPr>
            <p:nvPr/>
          </p:nvGrpSpPr>
          <p:grpSpPr bwMode="auto">
            <a:xfrm>
              <a:off x="3015" y="1842"/>
              <a:ext cx="590" cy="408"/>
              <a:chOff x="2290" y="2160"/>
              <a:chExt cx="590" cy="408"/>
            </a:xfrm>
          </p:grpSpPr>
          <p:sp>
            <p:nvSpPr>
              <p:cNvPr id="47" name="Rectangle 180"/>
              <p:cNvSpPr>
                <a:spLocks noChangeArrowheads="1"/>
              </p:cNvSpPr>
              <p:nvPr/>
            </p:nvSpPr>
            <p:spPr bwMode="auto">
              <a:xfrm>
                <a:off x="2290" y="2160"/>
                <a:ext cx="590" cy="408"/>
              </a:xfrm>
              <a:prstGeom prst="rect">
                <a:avLst/>
              </a:prstGeom>
              <a:pattFill prst="wdUpDiag">
                <a:fgClr>
                  <a:srgbClr val="3366FF"/>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48" name="Group 168"/>
              <p:cNvGrpSpPr>
                <a:grpSpLocks/>
              </p:cNvGrpSpPr>
              <p:nvPr/>
            </p:nvGrpSpPr>
            <p:grpSpPr bwMode="auto">
              <a:xfrm>
                <a:off x="2426" y="2205"/>
                <a:ext cx="363" cy="299"/>
                <a:chOff x="2426" y="3423"/>
                <a:chExt cx="295" cy="299"/>
              </a:xfrm>
            </p:grpSpPr>
            <p:sp>
              <p:nvSpPr>
                <p:cNvPr id="49" name="Freeform 169"/>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50" name="Freeform 170"/>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51" name="Freeform 171"/>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52" name="Freeform 172"/>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53" name="Freeform 173"/>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grpSp>
        <p:sp>
          <p:nvSpPr>
            <p:cNvPr id="43" name="Line 198"/>
            <p:cNvSpPr>
              <a:spLocks noChangeShapeType="1"/>
            </p:cNvSpPr>
            <p:nvPr/>
          </p:nvSpPr>
          <p:spPr bwMode="auto">
            <a:xfrm>
              <a:off x="1745" y="2069"/>
              <a:ext cx="127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 name="Freeform 202"/>
            <p:cNvSpPr>
              <a:spLocks/>
            </p:cNvSpPr>
            <p:nvPr/>
          </p:nvSpPr>
          <p:spPr bwMode="auto">
            <a:xfrm>
              <a:off x="1745" y="2250"/>
              <a:ext cx="681" cy="499"/>
            </a:xfrm>
            <a:custGeom>
              <a:avLst/>
              <a:gdLst>
                <a:gd name="T0" fmla="*/ 0 w 681"/>
                <a:gd name="T1" fmla="*/ 499 h 499"/>
                <a:gd name="T2" fmla="*/ 681 w 681"/>
                <a:gd name="T3" fmla="*/ 499 h 499"/>
                <a:gd name="T4" fmla="*/ 681 w 681"/>
                <a:gd name="T5" fmla="*/ 0 h 499"/>
              </a:gdLst>
              <a:ahLst/>
              <a:cxnLst>
                <a:cxn ang="0">
                  <a:pos x="T0" y="T1"/>
                </a:cxn>
                <a:cxn ang="0">
                  <a:pos x="T2" y="T3"/>
                </a:cxn>
                <a:cxn ang="0">
                  <a:pos x="T4" y="T5"/>
                </a:cxn>
              </a:cxnLst>
              <a:rect l="0" t="0" r="r" b="b"/>
              <a:pathLst>
                <a:path w="681" h="499">
                  <a:moveTo>
                    <a:pt x="0" y="499"/>
                  </a:moveTo>
                  <a:lnTo>
                    <a:pt x="681" y="499"/>
                  </a:lnTo>
                  <a:lnTo>
                    <a:pt x="681" y="0"/>
                  </a:lnTo>
                </a:path>
              </a:pathLst>
            </a:custGeom>
            <a:noFill/>
            <a:ln w="38100"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5" name="Text Box 216"/>
            <p:cNvSpPr txBox="1">
              <a:spLocks noChangeArrowheads="1"/>
            </p:cNvSpPr>
            <p:nvPr/>
          </p:nvSpPr>
          <p:spPr bwMode="auto">
            <a:xfrm>
              <a:off x="1927" y="1615"/>
              <a:ext cx="83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600" b="1"/>
                <a:t>Chiffrement</a:t>
              </a:r>
            </a:p>
          </p:txBody>
        </p:sp>
        <p:pic>
          <p:nvPicPr>
            <p:cNvPr id="46" name="Picture 23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04" y="1824"/>
              <a:ext cx="245"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4" name="Group 239"/>
          <p:cNvGrpSpPr>
            <a:grpSpLocks/>
          </p:cNvGrpSpPr>
          <p:nvPr/>
        </p:nvGrpSpPr>
        <p:grpSpPr bwMode="auto">
          <a:xfrm>
            <a:off x="2493088" y="2163340"/>
            <a:ext cx="5689600" cy="3600450"/>
            <a:chOff x="1745" y="1162"/>
            <a:chExt cx="3584" cy="2268"/>
          </a:xfrm>
        </p:grpSpPr>
        <p:grpSp>
          <p:nvGrpSpPr>
            <p:cNvPr id="55" name="Group 211"/>
            <p:cNvGrpSpPr>
              <a:grpSpLocks/>
            </p:cNvGrpSpPr>
            <p:nvPr/>
          </p:nvGrpSpPr>
          <p:grpSpPr bwMode="auto">
            <a:xfrm>
              <a:off x="4558" y="1162"/>
              <a:ext cx="771" cy="1224"/>
              <a:chOff x="3833" y="1480"/>
              <a:chExt cx="771" cy="1224"/>
            </a:xfrm>
          </p:grpSpPr>
          <p:sp>
            <p:nvSpPr>
              <p:cNvPr id="60" name="Rectangle 182"/>
              <p:cNvSpPr>
                <a:spLocks noChangeArrowheads="1"/>
              </p:cNvSpPr>
              <p:nvPr/>
            </p:nvSpPr>
            <p:spPr bwMode="auto">
              <a:xfrm>
                <a:off x="3833" y="1480"/>
                <a:ext cx="771" cy="1224"/>
              </a:xfrm>
              <a:prstGeom prst="rect">
                <a:avLst/>
              </a:prstGeom>
              <a:pattFill prst="wdUpDiag">
                <a:fgClr>
                  <a:srgbClr val="FFFF00"/>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 name="Rectangle 183"/>
              <p:cNvSpPr>
                <a:spLocks noChangeArrowheads="1"/>
              </p:cNvSpPr>
              <p:nvPr/>
            </p:nvSpPr>
            <p:spPr bwMode="auto">
              <a:xfrm>
                <a:off x="3923" y="2160"/>
                <a:ext cx="590" cy="408"/>
              </a:xfrm>
              <a:prstGeom prst="rect">
                <a:avLst/>
              </a:prstGeom>
              <a:pattFill prst="wdUpDiag">
                <a:fgClr>
                  <a:srgbClr val="3366FF"/>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62" name="Group 185"/>
              <p:cNvGrpSpPr>
                <a:grpSpLocks/>
              </p:cNvGrpSpPr>
              <p:nvPr/>
            </p:nvGrpSpPr>
            <p:grpSpPr bwMode="auto">
              <a:xfrm>
                <a:off x="4059" y="2205"/>
                <a:ext cx="363" cy="299"/>
                <a:chOff x="2426" y="3423"/>
                <a:chExt cx="295" cy="299"/>
              </a:xfrm>
            </p:grpSpPr>
            <p:sp>
              <p:nvSpPr>
                <p:cNvPr id="69" name="Freeform 186"/>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70" name="Freeform 187"/>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71" name="Freeform 188"/>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72" name="Freeform 189"/>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73" name="Freeform 190"/>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grpSp>
            <p:nvGrpSpPr>
              <p:cNvPr id="63" name="Group 191"/>
              <p:cNvGrpSpPr>
                <a:grpSpLocks/>
              </p:cNvGrpSpPr>
              <p:nvPr/>
            </p:nvGrpSpPr>
            <p:grpSpPr bwMode="auto">
              <a:xfrm>
                <a:off x="4059" y="1616"/>
                <a:ext cx="363" cy="299"/>
                <a:chOff x="2426" y="3423"/>
                <a:chExt cx="295" cy="299"/>
              </a:xfrm>
            </p:grpSpPr>
            <p:sp>
              <p:nvSpPr>
                <p:cNvPr id="64" name="Freeform 192"/>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65" name="Freeform 193"/>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66" name="Freeform 194"/>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67" name="Freeform 195"/>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68" name="Freeform 196"/>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grpSp>
        <p:sp>
          <p:nvSpPr>
            <p:cNvPr id="56" name="Text Box 215"/>
            <p:cNvSpPr txBox="1">
              <a:spLocks noChangeArrowheads="1"/>
            </p:cNvSpPr>
            <p:nvPr/>
          </p:nvSpPr>
          <p:spPr bwMode="auto">
            <a:xfrm>
              <a:off x="3696" y="1388"/>
              <a:ext cx="83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600" b="1"/>
                <a:t>Chiffrement</a:t>
              </a:r>
            </a:p>
          </p:txBody>
        </p:sp>
        <p:sp>
          <p:nvSpPr>
            <p:cNvPr id="57" name="Line 199"/>
            <p:cNvSpPr>
              <a:spLocks noChangeShapeType="1"/>
            </p:cNvSpPr>
            <p:nvPr/>
          </p:nvSpPr>
          <p:spPr bwMode="auto">
            <a:xfrm>
              <a:off x="3696" y="1842"/>
              <a:ext cx="862"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8" name="Freeform 203"/>
            <p:cNvSpPr>
              <a:spLocks/>
            </p:cNvSpPr>
            <p:nvPr/>
          </p:nvSpPr>
          <p:spPr bwMode="auto">
            <a:xfrm>
              <a:off x="1745" y="2023"/>
              <a:ext cx="2359" cy="1407"/>
            </a:xfrm>
            <a:custGeom>
              <a:avLst/>
              <a:gdLst>
                <a:gd name="T0" fmla="*/ 0 w 681"/>
                <a:gd name="T1" fmla="*/ 499 h 499"/>
                <a:gd name="T2" fmla="*/ 681 w 681"/>
                <a:gd name="T3" fmla="*/ 499 h 499"/>
                <a:gd name="T4" fmla="*/ 681 w 681"/>
                <a:gd name="T5" fmla="*/ 0 h 499"/>
              </a:gdLst>
              <a:ahLst/>
              <a:cxnLst>
                <a:cxn ang="0">
                  <a:pos x="T0" y="T1"/>
                </a:cxn>
                <a:cxn ang="0">
                  <a:pos x="T2" y="T3"/>
                </a:cxn>
                <a:cxn ang="0">
                  <a:pos x="T4" y="T5"/>
                </a:cxn>
              </a:cxnLst>
              <a:rect l="0" t="0" r="r" b="b"/>
              <a:pathLst>
                <a:path w="681" h="499">
                  <a:moveTo>
                    <a:pt x="0" y="499"/>
                  </a:moveTo>
                  <a:lnTo>
                    <a:pt x="681" y="499"/>
                  </a:lnTo>
                  <a:lnTo>
                    <a:pt x="681" y="0"/>
                  </a:lnTo>
                </a:path>
              </a:pathLst>
            </a:custGeom>
            <a:noFill/>
            <a:ln w="38100"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pic>
          <p:nvPicPr>
            <p:cNvPr id="59" name="Picture 23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84" y="1632"/>
              <a:ext cx="245"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 xmlns:p14="http://schemas.microsoft.com/office/powerpoint/2010/main" val="312604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Traitement par le client</a:t>
            </a:r>
          </a:p>
        </p:txBody>
      </p:sp>
      <p:sp>
        <p:nvSpPr>
          <p:cNvPr id="3" name="Espace réservé du numéro de diapositive 2"/>
          <p:cNvSpPr>
            <a:spLocks noGrp="1"/>
          </p:cNvSpPr>
          <p:nvPr>
            <p:ph type="sldNum" sz="quarter" idx="12"/>
          </p:nvPr>
        </p:nvSpPr>
        <p:spPr/>
        <p:txBody>
          <a:bodyPr/>
          <a:lstStyle/>
          <a:p>
            <a:fld id="{7469DB74-49A3-4692-9A36-640B771723D7}" type="slidenum">
              <a:rPr lang="en-US" smtClean="0"/>
              <a:pPr/>
              <a:t>9</a:t>
            </a:fld>
            <a:endParaRPr lang="en-US"/>
          </a:p>
        </p:txBody>
      </p:sp>
      <p:grpSp>
        <p:nvGrpSpPr>
          <p:cNvPr id="4" name="Group 313"/>
          <p:cNvGrpSpPr>
            <a:grpSpLocks/>
          </p:cNvGrpSpPr>
          <p:nvPr/>
        </p:nvGrpSpPr>
        <p:grpSpPr bwMode="auto">
          <a:xfrm>
            <a:off x="1044575" y="5227638"/>
            <a:ext cx="792163" cy="1022350"/>
            <a:chOff x="703" y="3203"/>
            <a:chExt cx="499" cy="644"/>
          </a:xfrm>
        </p:grpSpPr>
        <p:grpSp>
          <p:nvGrpSpPr>
            <p:cNvPr id="5" name="Group 240"/>
            <p:cNvGrpSpPr>
              <a:grpSpLocks/>
            </p:cNvGrpSpPr>
            <p:nvPr/>
          </p:nvGrpSpPr>
          <p:grpSpPr bwMode="auto">
            <a:xfrm>
              <a:off x="839" y="3203"/>
              <a:ext cx="363" cy="299"/>
              <a:chOff x="2290" y="3287"/>
              <a:chExt cx="295" cy="299"/>
            </a:xfrm>
          </p:grpSpPr>
          <p:sp>
            <p:nvSpPr>
              <p:cNvPr id="7" name="Freeform 241"/>
              <p:cNvSpPr>
                <a:spLocks/>
              </p:cNvSpPr>
              <p:nvPr/>
            </p:nvSpPr>
            <p:spPr bwMode="auto">
              <a:xfrm>
                <a:off x="2312" y="3299"/>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sp>
            <p:nvSpPr>
              <p:cNvPr id="8" name="Freeform 242"/>
              <p:cNvSpPr>
                <a:spLocks/>
              </p:cNvSpPr>
              <p:nvPr/>
            </p:nvSpPr>
            <p:spPr bwMode="auto">
              <a:xfrm>
                <a:off x="2333" y="3447"/>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sp>
            <p:nvSpPr>
              <p:cNvPr id="9" name="Freeform 243"/>
              <p:cNvSpPr>
                <a:spLocks/>
              </p:cNvSpPr>
              <p:nvPr/>
            </p:nvSpPr>
            <p:spPr bwMode="auto">
              <a:xfrm>
                <a:off x="2328" y="3445"/>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sp>
            <p:nvSpPr>
              <p:cNvPr id="10" name="Freeform 244"/>
              <p:cNvSpPr>
                <a:spLocks/>
              </p:cNvSpPr>
              <p:nvPr/>
            </p:nvSpPr>
            <p:spPr bwMode="auto">
              <a:xfrm>
                <a:off x="2412" y="3287"/>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sp>
            <p:nvSpPr>
              <p:cNvPr id="11" name="Freeform 245"/>
              <p:cNvSpPr>
                <a:spLocks/>
              </p:cNvSpPr>
              <p:nvPr/>
            </p:nvSpPr>
            <p:spPr bwMode="auto">
              <a:xfrm>
                <a:off x="2290" y="3339"/>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rgbClr val="FFFF00">
                      <a:gamma/>
                      <a:shade val="46275"/>
                      <a:invGamma/>
                    </a:srgbClr>
                  </a:gs>
                  <a:gs pos="100000">
                    <a:srgbClr val="FFFF00"/>
                  </a:gs>
                </a:gsLst>
                <a:lin ang="0" scaled="1"/>
              </a:gradFill>
              <a:ln w="19050" cap="rnd" cmpd="sng">
                <a:solidFill>
                  <a:srgbClr val="000000"/>
                </a:solidFill>
                <a:prstDash val="solid"/>
                <a:round/>
                <a:headEnd/>
                <a:tailEnd/>
              </a:ln>
            </p:spPr>
            <p:txBody>
              <a:bodyPr/>
              <a:lstStyle/>
              <a:p>
                <a:endParaRPr lang="fr-FR"/>
              </a:p>
            </p:txBody>
          </p:sp>
        </p:grpSp>
        <p:sp>
          <p:nvSpPr>
            <p:cNvPr id="6" name="Text Box 246"/>
            <p:cNvSpPr txBox="1">
              <a:spLocks noChangeArrowheads="1"/>
            </p:cNvSpPr>
            <p:nvPr/>
          </p:nvSpPr>
          <p:spPr bwMode="auto">
            <a:xfrm>
              <a:off x="703" y="3521"/>
              <a:ext cx="494"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sz="1400" b="1"/>
                <a:t>Clef du</a:t>
              </a:r>
            </a:p>
            <a:p>
              <a:pPr algn="ctr"/>
              <a:r>
                <a:rPr lang="fr-FR" sz="1400" b="1"/>
                <a:t>client</a:t>
              </a:r>
            </a:p>
          </p:txBody>
        </p:sp>
      </p:grpSp>
      <p:grpSp>
        <p:nvGrpSpPr>
          <p:cNvPr id="12" name="Group 303"/>
          <p:cNvGrpSpPr>
            <a:grpSpLocks/>
          </p:cNvGrpSpPr>
          <p:nvPr/>
        </p:nvGrpSpPr>
        <p:grpSpPr bwMode="auto">
          <a:xfrm>
            <a:off x="5005388" y="3787775"/>
            <a:ext cx="3238500" cy="647700"/>
            <a:chOff x="3198" y="2296"/>
            <a:chExt cx="2040" cy="408"/>
          </a:xfrm>
        </p:grpSpPr>
        <p:sp>
          <p:nvSpPr>
            <p:cNvPr id="13" name="Rectangle 280"/>
            <p:cNvSpPr>
              <a:spLocks noChangeArrowheads="1"/>
            </p:cNvSpPr>
            <p:nvPr/>
          </p:nvSpPr>
          <p:spPr bwMode="auto">
            <a:xfrm>
              <a:off x="4648" y="2296"/>
              <a:ext cx="590" cy="408"/>
            </a:xfrm>
            <a:prstGeom prst="rect">
              <a:avLst/>
            </a:prstGeom>
            <a:pattFill prst="wdUpDiag">
              <a:fgClr>
                <a:srgbClr val="3366FF"/>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4" name="Group 281"/>
            <p:cNvGrpSpPr>
              <a:grpSpLocks/>
            </p:cNvGrpSpPr>
            <p:nvPr/>
          </p:nvGrpSpPr>
          <p:grpSpPr bwMode="auto">
            <a:xfrm>
              <a:off x="4784" y="2341"/>
              <a:ext cx="363" cy="299"/>
              <a:chOff x="2426" y="3423"/>
              <a:chExt cx="295" cy="299"/>
            </a:xfrm>
          </p:grpSpPr>
          <p:sp>
            <p:nvSpPr>
              <p:cNvPr id="16" name="Freeform 282"/>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17" name="Freeform 283"/>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18" name="Freeform 284"/>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19" name="Freeform 285"/>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20" name="Freeform 286"/>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sp>
          <p:nvSpPr>
            <p:cNvPr id="15" name="Line 298"/>
            <p:cNvSpPr>
              <a:spLocks noChangeShapeType="1"/>
            </p:cNvSpPr>
            <p:nvPr/>
          </p:nvSpPr>
          <p:spPr bwMode="auto">
            <a:xfrm>
              <a:off x="3198" y="2523"/>
              <a:ext cx="1451"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21" name="Rectangle 293"/>
          <p:cNvSpPr>
            <a:spLocks noChangeArrowheads="1"/>
          </p:cNvSpPr>
          <p:nvPr/>
        </p:nvSpPr>
        <p:spPr bwMode="auto">
          <a:xfrm>
            <a:off x="3924300" y="2058988"/>
            <a:ext cx="1223963" cy="358775"/>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a:t>Authentifiant</a:t>
            </a:r>
          </a:p>
        </p:txBody>
      </p:sp>
      <p:sp>
        <p:nvSpPr>
          <p:cNvPr id="22" name="Rectangle 279"/>
          <p:cNvSpPr>
            <a:spLocks noChangeArrowheads="1"/>
          </p:cNvSpPr>
          <p:nvPr/>
        </p:nvSpPr>
        <p:spPr bwMode="auto">
          <a:xfrm>
            <a:off x="6948488" y="1916113"/>
            <a:ext cx="1655762" cy="2735262"/>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23" name="Group 335"/>
          <p:cNvGrpSpPr>
            <a:grpSpLocks/>
          </p:cNvGrpSpPr>
          <p:nvPr/>
        </p:nvGrpSpPr>
        <p:grpSpPr bwMode="auto">
          <a:xfrm>
            <a:off x="4860925" y="4651375"/>
            <a:ext cx="2808288" cy="1617663"/>
            <a:chOff x="3062" y="2930"/>
            <a:chExt cx="1769" cy="1019"/>
          </a:xfrm>
        </p:grpSpPr>
        <p:sp>
          <p:nvSpPr>
            <p:cNvPr id="24" name="Line 310"/>
            <p:cNvSpPr>
              <a:spLocks noChangeShapeType="1"/>
            </p:cNvSpPr>
            <p:nvPr/>
          </p:nvSpPr>
          <p:spPr bwMode="auto">
            <a:xfrm flipV="1">
              <a:off x="3924" y="2930"/>
              <a:ext cx="907" cy="77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5" name="Text Box 311"/>
            <p:cNvSpPr txBox="1">
              <a:spLocks noChangeArrowheads="1"/>
            </p:cNvSpPr>
            <p:nvPr/>
          </p:nvSpPr>
          <p:spPr bwMode="auto">
            <a:xfrm>
              <a:off x="3062" y="3429"/>
              <a:ext cx="926" cy="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sz="1600" b="1"/>
                <a:t>Transmis</a:t>
              </a:r>
            </a:p>
            <a:p>
              <a:pPr algn="ctr"/>
              <a:r>
                <a:rPr lang="fr-FR" sz="1600" b="1"/>
                <a:t>Au serveur</a:t>
              </a:r>
            </a:p>
            <a:p>
              <a:pPr algn="ctr"/>
              <a:r>
                <a:rPr lang="fr-FR" sz="1600" b="1"/>
                <a:t>De ressource</a:t>
              </a:r>
            </a:p>
          </p:txBody>
        </p:sp>
      </p:grpSp>
      <p:grpSp>
        <p:nvGrpSpPr>
          <p:cNvPr id="26" name="Group 318"/>
          <p:cNvGrpSpPr>
            <a:grpSpLocks/>
          </p:cNvGrpSpPr>
          <p:nvPr/>
        </p:nvGrpSpPr>
        <p:grpSpPr bwMode="auto">
          <a:xfrm>
            <a:off x="900113" y="2132013"/>
            <a:ext cx="1223962" cy="2519362"/>
            <a:chOff x="612" y="1253"/>
            <a:chExt cx="771" cy="1587"/>
          </a:xfrm>
        </p:grpSpPr>
        <p:grpSp>
          <p:nvGrpSpPr>
            <p:cNvPr id="27" name="Group 218"/>
            <p:cNvGrpSpPr>
              <a:grpSpLocks/>
            </p:cNvGrpSpPr>
            <p:nvPr/>
          </p:nvGrpSpPr>
          <p:grpSpPr bwMode="auto">
            <a:xfrm>
              <a:off x="612" y="1616"/>
              <a:ext cx="771" cy="1224"/>
              <a:chOff x="3833" y="1480"/>
              <a:chExt cx="771" cy="1224"/>
            </a:xfrm>
          </p:grpSpPr>
          <p:sp>
            <p:nvSpPr>
              <p:cNvPr id="29" name="Rectangle 219"/>
              <p:cNvSpPr>
                <a:spLocks noChangeArrowheads="1"/>
              </p:cNvSpPr>
              <p:nvPr/>
            </p:nvSpPr>
            <p:spPr bwMode="auto">
              <a:xfrm>
                <a:off x="3833" y="1480"/>
                <a:ext cx="771" cy="1224"/>
              </a:xfrm>
              <a:prstGeom prst="rect">
                <a:avLst/>
              </a:prstGeom>
              <a:pattFill prst="wdUpDiag">
                <a:fgClr>
                  <a:srgbClr val="FFFF00"/>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Rectangle 220"/>
              <p:cNvSpPr>
                <a:spLocks noChangeArrowheads="1"/>
              </p:cNvSpPr>
              <p:nvPr/>
            </p:nvSpPr>
            <p:spPr bwMode="auto">
              <a:xfrm>
                <a:off x="3923" y="2160"/>
                <a:ext cx="590" cy="408"/>
              </a:xfrm>
              <a:prstGeom prst="rect">
                <a:avLst/>
              </a:prstGeom>
              <a:pattFill prst="wdUpDiag">
                <a:fgClr>
                  <a:srgbClr val="3366FF"/>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31" name="Group 221"/>
              <p:cNvGrpSpPr>
                <a:grpSpLocks/>
              </p:cNvGrpSpPr>
              <p:nvPr/>
            </p:nvGrpSpPr>
            <p:grpSpPr bwMode="auto">
              <a:xfrm>
                <a:off x="4059" y="2205"/>
                <a:ext cx="363" cy="299"/>
                <a:chOff x="2426" y="3423"/>
                <a:chExt cx="295" cy="299"/>
              </a:xfrm>
            </p:grpSpPr>
            <p:sp>
              <p:nvSpPr>
                <p:cNvPr id="38" name="Freeform 222"/>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39" name="Freeform 223"/>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40" name="Freeform 224"/>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41" name="Freeform 225"/>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42" name="Freeform 226"/>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grpSp>
            <p:nvGrpSpPr>
              <p:cNvPr id="32" name="Group 227"/>
              <p:cNvGrpSpPr>
                <a:grpSpLocks/>
              </p:cNvGrpSpPr>
              <p:nvPr/>
            </p:nvGrpSpPr>
            <p:grpSpPr bwMode="auto">
              <a:xfrm>
                <a:off x="4059" y="1616"/>
                <a:ext cx="363" cy="299"/>
                <a:chOff x="2426" y="3423"/>
                <a:chExt cx="295" cy="299"/>
              </a:xfrm>
            </p:grpSpPr>
            <p:sp>
              <p:nvSpPr>
                <p:cNvPr id="33" name="Freeform 228"/>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34" name="Freeform 229"/>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35" name="Freeform 230"/>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36" name="Freeform 231"/>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37" name="Freeform 232"/>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grpSp>
        <p:sp>
          <p:nvSpPr>
            <p:cNvPr id="28" name="Text Box 317"/>
            <p:cNvSpPr txBox="1">
              <a:spLocks noChangeArrowheads="1"/>
            </p:cNvSpPr>
            <p:nvPr/>
          </p:nvSpPr>
          <p:spPr bwMode="auto">
            <a:xfrm>
              <a:off x="657" y="1253"/>
              <a:ext cx="66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sz="1600" b="1"/>
                <a:t>Reçu par</a:t>
              </a:r>
            </a:p>
            <a:p>
              <a:pPr algn="ctr"/>
              <a:r>
                <a:rPr lang="fr-FR" sz="1600" b="1"/>
                <a:t>Le client</a:t>
              </a:r>
            </a:p>
          </p:txBody>
        </p:sp>
      </p:grpSp>
      <p:grpSp>
        <p:nvGrpSpPr>
          <p:cNvPr id="43" name="Group 333"/>
          <p:cNvGrpSpPr>
            <a:grpSpLocks/>
          </p:cNvGrpSpPr>
          <p:nvPr/>
        </p:nvGrpSpPr>
        <p:grpSpPr bwMode="auto">
          <a:xfrm>
            <a:off x="1763713" y="2708275"/>
            <a:ext cx="3384550" cy="2808288"/>
            <a:chOff x="1111" y="1706"/>
            <a:chExt cx="2132" cy="1769"/>
          </a:xfrm>
        </p:grpSpPr>
        <p:sp>
          <p:nvSpPr>
            <p:cNvPr id="44" name="Text Box 261"/>
            <p:cNvSpPr txBox="1">
              <a:spLocks noChangeArrowheads="1"/>
            </p:cNvSpPr>
            <p:nvPr/>
          </p:nvSpPr>
          <p:spPr bwMode="auto">
            <a:xfrm>
              <a:off x="1429" y="1842"/>
              <a:ext cx="97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600" b="1"/>
                <a:t>Déchiffrement</a:t>
              </a:r>
            </a:p>
          </p:txBody>
        </p:sp>
        <p:grpSp>
          <p:nvGrpSpPr>
            <p:cNvPr id="45" name="Group 329"/>
            <p:cNvGrpSpPr>
              <a:grpSpLocks/>
            </p:cNvGrpSpPr>
            <p:nvPr/>
          </p:nvGrpSpPr>
          <p:grpSpPr bwMode="auto">
            <a:xfrm>
              <a:off x="1111" y="1706"/>
              <a:ext cx="2132" cy="1769"/>
              <a:chOff x="1111" y="1706"/>
              <a:chExt cx="2132" cy="1769"/>
            </a:xfrm>
          </p:grpSpPr>
          <p:sp>
            <p:nvSpPr>
              <p:cNvPr id="46" name="Line 258"/>
              <p:cNvSpPr>
                <a:spLocks noChangeShapeType="1"/>
              </p:cNvSpPr>
              <p:nvPr/>
            </p:nvSpPr>
            <p:spPr bwMode="auto">
              <a:xfrm>
                <a:off x="1384" y="2295"/>
                <a:ext cx="10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7" name="Freeform 260"/>
              <p:cNvSpPr>
                <a:spLocks/>
              </p:cNvSpPr>
              <p:nvPr/>
            </p:nvSpPr>
            <p:spPr bwMode="auto">
              <a:xfrm>
                <a:off x="1111" y="2431"/>
                <a:ext cx="772" cy="1044"/>
              </a:xfrm>
              <a:custGeom>
                <a:avLst/>
                <a:gdLst>
                  <a:gd name="T0" fmla="*/ 0 w 681"/>
                  <a:gd name="T1" fmla="*/ 499 h 499"/>
                  <a:gd name="T2" fmla="*/ 681 w 681"/>
                  <a:gd name="T3" fmla="*/ 499 h 499"/>
                  <a:gd name="T4" fmla="*/ 681 w 681"/>
                  <a:gd name="T5" fmla="*/ 0 h 499"/>
                </a:gdLst>
                <a:ahLst/>
                <a:cxnLst>
                  <a:cxn ang="0">
                    <a:pos x="T0" y="T1"/>
                  </a:cxn>
                  <a:cxn ang="0">
                    <a:pos x="T2" y="T3"/>
                  </a:cxn>
                  <a:cxn ang="0">
                    <a:pos x="T4" y="T5"/>
                  </a:cxn>
                </a:cxnLst>
                <a:rect l="0" t="0" r="r" b="b"/>
                <a:pathLst>
                  <a:path w="681" h="499">
                    <a:moveTo>
                      <a:pt x="0" y="499"/>
                    </a:moveTo>
                    <a:lnTo>
                      <a:pt x="681" y="499"/>
                    </a:lnTo>
                    <a:lnTo>
                      <a:pt x="681" y="0"/>
                    </a:lnTo>
                  </a:path>
                </a:pathLst>
              </a:custGeom>
              <a:noFill/>
              <a:ln w="38100"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48" name="Group 277"/>
              <p:cNvGrpSpPr>
                <a:grpSpLocks/>
              </p:cNvGrpSpPr>
              <p:nvPr/>
            </p:nvGrpSpPr>
            <p:grpSpPr bwMode="auto">
              <a:xfrm>
                <a:off x="2472" y="1706"/>
                <a:ext cx="771" cy="1224"/>
                <a:chOff x="2517" y="1616"/>
                <a:chExt cx="771" cy="1224"/>
              </a:xfrm>
            </p:grpSpPr>
            <p:sp>
              <p:nvSpPr>
                <p:cNvPr id="50" name="Rectangle 263"/>
                <p:cNvSpPr>
                  <a:spLocks noChangeArrowheads="1"/>
                </p:cNvSpPr>
                <p:nvPr/>
              </p:nvSpPr>
              <p:spPr bwMode="auto">
                <a:xfrm>
                  <a:off x="2517" y="1616"/>
                  <a:ext cx="771" cy="122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 name="Rectangle 264"/>
                <p:cNvSpPr>
                  <a:spLocks noChangeArrowheads="1"/>
                </p:cNvSpPr>
                <p:nvPr/>
              </p:nvSpPr>
              <p:spPr bwMode="auto">
                <a:xfrm>
                  <a:off x="2607" y="2296"/>
                  <a:ext cx="590" cy="408"/>
                </a:xfrm>
                <a:prstGeom prst="rect">
                  <a:avLst/>
                </a:prstGeom>
                <a:pattFill prst="wdUpDiag">
                  <a:fgClr>
                    <a:srgbClr val="3366FF"/>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52" name="Group 265"/>
                <p:cNvGrpSpPr>
                  <a:grpSpLocks/>
                </p:cNvGrpSpPr>
                <p:nvPr/>
              </p:nvGrpSpPr>
              <p:grpSpPr bwMode="auto">
                <a:xfrm>
                  <a:off x="2743" y="2341"/>
                  <a:ext cx="363" cy="299"/>
                  <a:chOff x="2426" y="3423"/>
                  <a:chExt cx="295" cy="299"/>
                </a:xfrm>
              </p:grpSpPr>
              <p:sp>
                <p:nvSpPr>
                  <p:cNvPr id="59" name="Freeform 266"/>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60" name="Freeform 267"/>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61" name="Freeform 268"/>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62" name="Freeform 269"/>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63" name="Freeform 270"/>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grpSp>
              <p:nvGrpSpPr>
                <p:cNvPr id="53" name="Group 271"/>
                <p:cNvGrpSpPr>
                  <a:grpSpLocks/>
                </p:cNvGrpSpPr>
                <p:nvPr/>
              </p:nvGrpSpPr>
              <p:grpSpPr bwMode="auto">
                <a:xfrm>
                  <a:off x="2743" y="1752"/>
                  <a:ext cx="363" cy="299"/>
                  <a:chOff x="2426" y="3423"/>
                  <a:chExt cx="295" cy="299"/>
                </a:xfrm>
              </p:grpSpPr>
              <p:sp>
                <p:nvSpPr>
                  <p:cNvPr id="54" name="Freeform 272"/>
                  <p:cNvSpPr>
                    <a:spLocks/>
                  </p:cNvSpPr>
                  <p:nvPr/>
                </p:nvSpPr>
                <p:spPr bwMode="auto">
                  <a:xfrm>
                    <a:off x="2448" y="3435"/>
                    <a:ext cx="273" cy="287"/>
                  </a:xfrm>
                  <a:custGeom>
                    <a:avLst/>
                    <a:gdLst>
                      <a:gd name="T0" fmla="*/ 728 w 728"/>
                      <a:gd name="T1" fmla="*/ 0 h 763"/>
                      <a:gd name="T2" fmla="*/ 728 w 728"/>
                      <a:gd name="T3" fmla="*/ 85 h 763"/>
                      <a:gd name="T4" fmla="*/ 681 w 728"/>
                      <a:gd name="T5" fmla="*/ 181 h 763"/>
                      <a:gd name="T6" fmla="*/ 499 w 728"/>
                      <a:gd name="T7" fmla="*/ 287 h 763"/>
                      <a:gd name="T8" fmla="*/ 440 w 728"/>
                      <a:gd name="T9" fmla="*/ 413 h 763"/>
                      <a:gd name="T10" fmla="*/ 279 w 728"/>
                      <a:gd name="T11" fmla="*/ 506 h 763"/>
                      <a:gd name="T12" fmla="*/ 211 w 728"/>
                      <a:gd name="T13" fmla="*/ 681 h 763"/>
                      <a:gd name="T14" fmla="*/ 149 w 728"/>
                      <a:gd name="T15" fmla="*/ 740 h 763"/>
                      <a:gd name="T16" fmla="*/ 50 w 728"/>
                      <a:gd name="T17" fmla="*/ 723 h 763"/>
                      <a:gd name="T18" fmla="*/ 45 w 728"/>
                      <a:gd name="T19" fmla="*/ 715 h 763"/>
                      <a:gd name="T20" fmla="*/ 0 w 728"/>
                      <a:gd name="T21" fmla="*/ 536 h 763"/>
                      <a:gd name="T22" fmla="*/ 44 w 728"/>
                      <a:gd name="T23" fmla="*/ 305 h 763"/>
                      <a:gd name="T24" fmla="*/ 149 w 728"/>
                      <a:gd name="T25" fmla="*/ 153 h 763"/>
                      <a:gd name="T26" fmla="*/ 253 w 728"/>
                      <a:gd name="T27" fmla="*/ 182 h 763"/>
                      <a:gd name="T28" fmla="*/ 285 w 728"/>
                      <a:gd name="T29" fmla="*/ 260 h 763"/>
                      <a:gd name="T30" fmla="*/ 285 w 728"/>
                      <a:gd name="T31" fmla="*/ 260 h 763"/>
                      <a:gd name="T32" fmla="*/ 728 w 728"/>
                      <a:gd name="T33"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763">
                        <a:moveTo>
                          <a:pt x="728" y="0"/>
                        </a:moveTo>
                        <a:lnTo>
                          <a:pt x="728" y="85"/>
                        </a:lnTo>
                        <a:lnTo>
                          <a:pt x="681" y="181"/>
                        </a:lnTo>
                        <a:lnTo>
                          <a:pt x="499" y="287"/>
                        </a:lnTo>
                        <a:lnTo>
                          <a:pt x="440" y="413"/>
                        </a:lnTo>
                        <a:lnTo>
                          <a:pt x="279" y="506"/>
                        </a:lnTo>
                        <a:cubicBezTo>
                          <a:pt x="265" y="567"/>
                          <a:pt x="242" y="626"/>
                          <a:pt x="211" y="681"/>
                        </a:cubicBezTo>
                        <a:cubicBezTo>
                          <a:pt x="194" y="704"/>
                          <a:pt x="173" y="724"/>
                          <a:pt x="149" y="740"/>
                        </a:cubicBezTo>
                        <a:cubicBezTo>
                          <a:pt x="117" y="763"/>
                          <a:pt x="73" y="756"/>
                          <a:pt x="50" y="723"/>
                        </a:cubicBezTo>
                        <a:cubicBezTo>
                          <a:pt x="48" y="721"/>
                          <a:pt x="46" y="718"/>
                          <a:pt x="45" y="715"/>
                        </a:cubicBezTo>
                        <a:cubicBezTo>
                          <a:pt x="15" y="660"/>
                          <a:pt x="0" y="598"/>
                          <a:pt x="0" y="536"/>
                        </a:cubicBezTo>
                        <a:cubicBezTo>
                          <a:pt x="3" y="457"/>
                          <a:pt x="18" y="379"/>
                          <a:pt x="44" y="305"/>
                        </a:cubicBezTo>
                        <a:cubicBezTo>
                          <a:pt x="64" y="245"/>
                          <a:pt x="101" y="192"/>
                          <a:pt x="149" y="153"/>
                        </a:cubicBezTo>
                        <a:cubicBezTo>
                          <a:pt x="186" y="133"/>
                          <a:pt x="232" y="146"/>
                          <a:pt x="253" y="182"/>
                        </a:cubicBezTo>
                        <a:cubicBezTo>
                          <a:pt x="269" y="206"/>
                          <a:pt x="280" y="232"/>
                          <a:pt x="285" y="260"/>
                        </a:cubicBezTo>
                        <a:lnTo>
                          <a:pt x="285" y="260"/>
                        </a:lnTo>
                        <a:lnTo>
                          <a:pt x="728" y="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55" name="Freeform 273"/>
                  <p:cNvSpPr>
                    <a:spLocks/>
                  </p:cNvSpPr>
                  <p:nvPr/>
                </p:nvSpPr>
                <p:spPr bwMode="auto">
                  <a:xfrm>
                    <a:off x="2469" y="3583"/>
                    <a:ext cx="32" cy="65"/>
                  </a:xfrm>
                  <a:custGeom>
                    <a:avLst/>
                    <a:gdLst>
                      <a:gd name="T0" fmla="*/ 13 w 32"/>
                      <a:gd name="T1" fmla="*/ 17 h 65"/>
                      <a:gd name="T2" fmla="*/ 0 w 32"/>
                      <a:gd name="T3" fmla="*/ 56 h 65"/>
                      <a:gd name="T4" fmla="*/ 13 w 32"/>
                      <a:gd name="T5" fmla="*/ 63 h 65"/>
                      <a:gd name="T6" fmla="*/ 16 w 32"/>
                      <a:gd name="T7" fmla="*/ 62 h 65"/>
                      <a:gd name="T8" fmla="*/ 27 w 32"/>
                      <a:gd name="T9" fmla="*/ 45 h 65"/>
                      <a:gd name="T10" fmla="*/ 30 w 32"/>
                      <a:gd name="T11" fmla="*/ 13 h 65"/>
                      <a:gd name="T12" fmla="*/ 19 w 32"/>
                      <a:gd name="T13" fmla="*/ 0 h 65"/>
                      <a:gd name="T14" fmla="*/ 9 w 32"/>
                      <a:gd name="T15" fmla="*/ 4 h 65"/>
                      <a:gd name="T16" fmla="*/ 13 w 32"/>
                      <a:gd name="T1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5">
                        <a:moveTo>
                          <a:pt x="13" y="17"/>
                        </a:moveTo>
                        <a:cubicBezTo>
                          <a:pt x="13" y="31"/>
                          <a:pt x="9" y="45"/>
                          <a:pt x="0" y="56"/>
                        </a:cubicBezTo>
                        <a:cubicBezTo>
                          <a:pt x="1" y="61"/>
                          <a:pt x="7" y="65"/>
                          <a:pt x="13" y="63"/>
                        </a:cubicBezTo>
                        <a:cubicBezTo>
                          <a:pt x="14" y="63"/>
                          <a:pt x="15" y="62"/>
                          <a:pt x="16" y="62"/>
                        </a:cubicBezTo>
                        <a:cubicBezTo>
                          <a:pt x="21" y="57"/>
                          <a:pt x="25" y="52"/>
                          <a:pt x="27" y="45"/>
                        </a:cubicBezTo>
                        <a:cubicBezTo>
                          <a:pt x="31" y="35"/>
                          <a:pt x="32" y="24"/>
                          <a:pt x="30" y="13"/>
                        </a:cubicBezTo>
                        <a:cubicBezTo>
                          <a:pt x="30" y="6"/>
                          <a:pt x="25" y="1"/>
                          <a:pt x="19" y="0"/>
                        </a:cubicBezTo>
                        <a:cubicBezTo>
                          <a:pt x="16" y="0"/>
                          <a:pt x="12" y="1"/>
                          <a:pt x="9" y="4"/>
                        </a:cubicBezTo>
                        <a:cubicBezTo>
                          <a:pt x="11" y="8"/>
                          <a:pt x="12" y="12"/>
                          <a:pt x="13" y="1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56" name="Freeform 274"/>
                  <p:cNvSpPr>
                    <a:spLocks/>
                  </p:cNvSpPr>
                  <p:nvPr/>
                </p:nvSpPr>
                <p:spPr bwMode="auto">
                  <a:xfrm>
                    <a:off x="2464" y="3581"/>
                    <a:ext cx="38" cy="67"/>
                  </a:xfrm>
                  <a:custGeom>
                    <a:avLst/>
                    <a:gdLst>
                      <a:gd name="T0" fmla="*/ 35 w 38"/>
                      <a:gd name="T1" fmla="*/ 37 h 67"/>
                      <a:gd name="T2" fmla="*/ 24 w 38"/>
                      <a:gd name="T3" fmla="*/ 2 h 67"/>
                      <a:gd name="T4" fmla="*/ 3 w 38"/>
                      <a:gd name="T5" fmla="*/ 31 h 67"/>
                      <a:gd name="T6" fmla="*/ 13 w 38"/>
                      <a:gd name="T7" fmla="*/ 66 h 67"/>
                      <a:gd name="T8" fmla="*/ 35 w 38"/>
                      <a:gd name="T9" fmla="*/ 37 h 67"/>
                    </a:gdLst>
                    <a:ahLst/>
                    <a:cxnLst>
                      <a:cxn ang="0">
                        <a:pos x="T0" y="T1"/>
                      </a:cxn>
                      <a:cxn ang="0">
                        <a:pos x="T2" y="T3"/>
                      </a:cxn>
                      <a:cxn ang="0">
                        <a:pos x="T4" y="T5"/>
                      </a:cxn>
                      <a:cxn ang="0">
                        <a:pos x="T6" y="T7"/>
                      </a:cxn>
                      <a:cxn ang="0">
                        <a:pos x="T8" y="T9"/>
                      </a:cxn>
                    </a:cxnLst>
                    <a:rect l="0" t="0" r="r" b="b"/>
                    <a:pathLst>
                      <a:path w="38" h="67">
                        <a:moveTo>
                          <a:pt x="35" y="37"/>
                        </a:moveTo>
                        <a:cubicBezTo>
                          <a:pt x="38" y="19"/>
                          <a:pt x="33" y="3"/>
                          <a:pt x="24" y="2"/>
                        </a:cubicBezTo>
                        <a:cubicBezTo>
                          <a:pt x="16" y="0"/>
                          <a:pt x="6" y="13"/>
                          <a:pt x="3" y="31"/>
                        </a:cubicBezTo>
                        <a:cubicBezTo>
                          <a:pt x="0" y="48"/>
                          <a:pt x="4" y="64"/>
                          <a:pt x="13" y="66"/>
                        </a:cubicBezTo>
                        <a:cubicBezTo>
                          <a:pt x="22" y="67"/>
                          <a:pt x="32" y="54"/>
                          <a:pt x="35" y="37"/>
                        </a:cubicBezTo>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57" name="Freeform 275"/>
                  <p:cNvSpPr>
                    <a:spLocks/>
                  </p:cNvSpPr>
                  <p:nvPr/>
                </p:nvSpPr>
                <p:spPr bwMode="auto">
                  <a:xfrm>
                    <a:off x="2548" y="3423"/>
                    <a:ext cx="173" cy="110"/>
                  </a:xfrm>
                  <a:custGeom>
                    <a:avLst/>
                    <a:gdLst>
                      <a:gd name="T0" fmla="*/ 0 w 173"/>
                      <a:gd name="T1" fmla="*/ 90 h 110"/>
                      <a:gd name="T2" fmla="*/ 7 w 173"/>
                      <a:gd name="T3" fmla="*/ 110 h 110"/>
                      <a:gd name="T4" fmla="*/ 173 w 173"/>
                      <a:gd name="T5" fmla="*/ 12 h 110"/>
                      <a:gd name="T6" fmla="*/ 152 w 173"/>
                      <a:gd name="T7" fmla="*/ 0 h 110"/>
                      <a:gd name="T8" fmla="*/ 0 w 173"/>
                      <a:gd name="T9" fmla="*/ 90 h 110"/>
                    </a:gdLst>
                    <a:ahLst/>
                    <a:cxnLst>
                      <a:cxn ang="0">
                        <a:pos x="T0" y="T1"/>
                      </a:cxn>
                      <a:cxn ang="0">
                        <a:pos x="T2" y="T3"/>
                      </a:cxn>
                      <a:cxn ang="0">
                        <a:pos x="T4" y="T5"/>
                      </a:cxn>
                      <a:cxn ang="0">
                        <a:pos x="T6" y="T7"/>
                      </a:cxn>
                      <a:cxn ang="0">
                        <a:pos x="T8" y="T9"/>
                      </a:cxn>
                    </a:cxnLst>
                    <a:rect l="0" t="0" r="r" b="b"/>
                    <a:pathLst>
                      <a:path w="173" h="110">
                        <a:moveTo>
                          <a:pt x="0" y="90"/>
                        </a:moveTo>
                        <a:lnTo>
                          <a:pt x="7" y="110"/>
                        </a:lnTo>
                        <a:lnTo>
                          <a:pt x="173" y="12"/>
                        </a:lnTo>
                        <a:lnTo>
                          <a:pt x="152" y="0"/>
                        </a:lnTo>
                        <a:lnTo>
                          <a:pt x="0" y="90"/>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sp>
                <p:nvSpPr>
                  <p:cNvPr id="58" name="Freeform 276"/>
                  <p:cNvSpPr>
                    <a:spLocks/>
                  </p:cNvSpPr>
                  <p:nvPr/>
                </p:nvSpPr>
                <p:spPr bwMode="auto">
                  <a:xfrm>
                    <a:off x="2426" y="3475"/>
                    <a:ext cx="104" cy="240"/>
                  </a:xfrm>
                  <a:custGeom>
                    <a:avLst/>
                    <a:gdLst>
                      <a:gd name="T0" fmla="*/ 130 w 276"/>
                      <a:gd name="T1" fmla="*/ 638 h 638"/>
                      <a:gd name="T2" fmla="*/ 58 w 276"/>
                      <a:gd name="T3" fmla="*/ 429 h 638"/>
                      <a:gd name="T4" fmla="*/ 103 w 276"/>
                      <a:gd name="T5" fmla="*/ 199 h 638"/>
                      <a:gd name="T6" fmla="*/ 207 w 276"/>
                      <a:gd name="T7" fmla="*/ 47 h 638"/>
                      <a:gd name="T8" fmla="*/ 276 w 276"/>
                      <a:gd name="T9" fmla="*/ 44 h 638"/>
                      <a:gd name="T10" fmla="*/ 276 w 276"/>
                      <a:gd name="T11" fmla="*/ 44 h 638"/>
                      <a:gd name="T12" fmla="*/ 245 w 276"/>
                      <a:gd name="T13" fmla="*/ 25 h 638"/>
                      <a:gd name="T14" fmla="*/ 150 w 276"/>
                      <a:gd name="T15" fmla="*/ 14 h 638"/>
                      <a:gd name="T16" fmla="*/ 57 w 276"/>
                      <a:gd name="T17" fmla="*/ 138 h 638"/>
                      <a:gd name="T18" fmla="*/ 0 w 276"/>
                      <a:gd name="T19" fmla="*/ 397 h 638"/>
                      <a:gd name="T20" fmla="*/ 58 w 276"/>
                      <a:gd name="T21" fmla="*/ 596 h 638"/>
                      <a:gd name="T22" fmla="*/ 58 w 276"/>
                      <a:gd name="T23" fmla="*/ 596 h 638"/>
                      <a:gd name="T24" fmla="*/ 130 w 276"/>
                      <a:gd name="T25"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38">
                        <a:moveTo>
                          <a:pt x="130" y="638"/>
                        </a:moveTo>
                        <a:cubicBezTo>
                          <a:pt x="80" y="581"/>
                          <a:pt x="54" y="506"/>
                          <a:pt x="58" y="429"/>
                        </a:cubicBezTo>
                        <a:cubicBezTo>
                          <a:pt x="60" y="351"/>
                          <a:pt x="75" y="272"/>
                          <a:pt x="103" y="199"/>
                        </a:cubicBezTo>
                        <a:cubicBezTo>
                          <a:pt x="124" y="140"/>
                          <a:pt x="160" y="88"/>
                          <a:pt x="207" y="47"/>
                        </a:cubicBezTo>
                        <a:cubicBezTo>
                          <a:pt x="228" y="35"/>
                          <a:pt x="254" y="34"/>
                          <a:pt x="276" y="44"/>
                        </a:cubicBezTo>
                        <a:lnTo>
                          <a:pt x="276" y="44"/>
                        </a:lnTo>
                        <a:lnTo>
                          <a:pt x="245" y="25"/>
                        </a:lnTo>
                        <a:cubicBezTo>
                          <a:pt x="218" y="4"/>
                          <a:pt x="181" y="0"/>
                          <a:pt x="150" y="14"/>
                        </a:cubicBezTo>
                        <a:cubicBezTo>
                          <a:pt x="108" y="45"/>
                          <a:pt x="76" y="89"/>
                          <a:pt x="57" y="138"/>
                        </a:cubicBezTo>
                        <a:cubicBezTo>
                          <a:pt x="22" y="220"/>
                          <a:pt x="2" y="308"/>
                          <a:pt x="0" y="397"/>
                        </a:cubicBezTo>
                        <a:cubicBezTo>
                          <a:pt x="0" y="467"/>
                          <a:pt x="20" y="537"/>
                          <a:pt x="58" y="596"/>
                        </a:cubicBezTo>
                        <a:lnTo>
                          <a:pt x="58" y="596"/>
                        </a:lnTo>
                        <a:lnTo>
                          <a:pt x="130" y="638"/>
                        </a:lnTo>
                        <a:close/>
                      </a:path>
                    </a:pathLst>
                  </a:custGeom>
                  <a:gradFill rotWithShape="1">
                    <a:gsLst>
                      <a:gs pos="0">
                        <a:schemeClr val="folHlink">
                          <a:gamma/>
                          <a:shade val="46275"/>
                          <a:invGamma/>
                        </a:schemeClr>
                      </a:gs>
                      <a:gs pos="100000">
                        <a:schemeClr val="folHlink"/>
                      </a:gs>
                    </a:gsLst>
                    <a:lin ang="0" scaled="1"/>
                  </a:gradFill>
                  <a:ln w="19050" cap="rnd" cmpd="sng">
                    <a:solidFill>
                      <a:srgbClr val="000000"/>
                    </a:solidFill>
                    <a:prstDash val="solid"/>
                    <a:round/>
                    <a:headEnd/>
                    <a:tailEnd/>
                  </a:ln>
                </p:spPr>
                <p:txBody>
                  <a:bodyPr/>
                  <a:lstStyle/>
                  <a:p>
                    <a:endParaRPr lang="fr-FR"/>
                  </a:p>
                </p:txBody>
              </p:sp>
            </p:grpSp>
          </p:grpSp>
          <p:pic>
            <p:nvPicPr>
              <p:cNvPr id="49" name="Picture 32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76" y="2064"/>
                <a:ext cx="245"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grpSp>
        <p:nvGrpSpPr>
          <p:cNvPr id="64" name="Group 332"/>
          <p:cNvGrpSpPr>
            <a:grpSpLocks/>
          </p:cNvGrpSpPr>
          <p:nvPr/>
        </p:nvGrpSpPr>
        <p:grpSpPr bwMode="auto">
          <a:xfrm>
            <a:off x="4645025" y="1627188"/>
            <a:ext cx="3743325" cy="1585912"/>
            <a:chOff x="2926" y="1025"/>
            <a:chExt cx="2358" cy="999"/>
          </a:xfrm>
        </p:grpSpPr>
        <p:sp>
          <p:nvSpPr>
            <p:cNvPr id="65" name="Text Box 300"/>
            <p:cNvSpPr txBox="1">
              <a:spLocks noChangeArrowheads="1"/>
            </p:cNvSpPr>
            <p:nvPr/>
          </p:nvSpPr>
          <p:spPr bwMode="auto">
            <a:xfrm>
              <a:off x="3470" y="1025"/>
              <a:ext cx="83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fr-FR" sz="1600" b="1"/>
                <a:t>Chiffrement</a:t>
              </a:r>
            </a:p>
          </p:txBody>
        </p:sp>
        <p:grpSp>
          <p:nvGrpSpPr>
            <p:cNvPr id="66" name="Group 330"/>
            <p:cNvGrpSpPr>
              <a:grpSpLocks/>
            </p:cNvGrpSpPr>
            <p:nvPr/>
          </p:nvGrpSpPr>
          <p:grpSpPr bwMode="auto">
            <a:xfrm>
              <a:off x="2926" y="1200"/>
              <a:ext cx="2358" cy="824"/>
              <a:chOff x="2926" y="1200"/>
              <a:chExt cx="2358" cy="824"/>
            </a:xfrm>
          </p:grpSpPr>
          <p:sp>
            <p:nvSpPr>
              <p:cNvPr id="67" name="Line 297"/>
              <p:cNvSpPr>
                <a:spLocks noChangeShapeType="1"/>
              </p:cNvSpPr>
              <p:nvPr/>
            </p:nvSpPr>
            <p:spPr bwMode="auto">
              <a:xfrm>
                <a:off x="3243" y="1388"/>
                <a:ext cx="127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8" name="Freeform 296"/>
              <p:cNvSpPr>
                <a:spLocks/>
              </p:cNvSpPr>
              <p:nvPr/>
            </p:nvSpPr>
            <p:spPr bwMode="auto">
              <a:xfrm>
                <a:off x="2926" y="1570"/>
                <a:ext cx="907" cy="454"/>
              </a:xfrm>
              <a:custGeom>
                <a:avLst/>
                <a:gdLst>
                  <a:gd name="T0" fmla="*/ 0 w 681"/>
                  <a:gd name="T1" fmla="*/ 499 h 499"/>
                  <a:gd name="T2" fmla="*/ 681 w 681"/>
                  <a:gd name="T3" fmla="*/ 499 h 499"/>
                  <a:gd name="T4" fmla="*/ 681 w 681"/>
                  <a:gd name="T5" fmla="*/ 0 h 499"/>
                </a:gdLst>
                <a:ahLst/>
                <a:cxnLst>
                  <a:cxn ang="0">
                    <a:pos x="T0" y="T1"/>
                  </a:cxn>
                  <a:cxn ang="0">
                    <a:pos x="T2" y="T3"/>
                  </a:cxn>
                  <a:cxn ang="0">
                    <a:pos x="T4" y="T5"/>
                  </a:cxn>
                </a:cxnLst>
                <a:rect l="0" t="0" r="r" b="b"/>
                <a:pathLst>
                  <a:path w="681" h="499">
                    <a:moveTo>
                      <a:pt x="0" y="499"/>
                    </a:moveTo>
                    <a:lnTo>
                      <a:pt x="681" y="499"/>
                    </a:lnTo>
                    <a:lnTo>
                      <a:pt x="681" y="0"/>
                    </a:lnTo>
                  </a:path>
                </a:pathLst>
              </a:custGeom>
              <a:noFill/>
              <a:ln w="38100"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9" name="Rectangle 324" descr="Diagonales larges vers le haut"/>
              <p:cNvSpPr>
                <a:spLocks noChangeArrowheads="1"/>
              </p:cNvSpPr>
              <p:nvPr/>
            </p:nvSpPr>
            <p:spPr bwMode="auto">
              <a:xfrm>
                <a:off x="4513" y="1298"/>
                <a:ext cx="771" cy="226"/>
              </a:xfrm>
              <a:prstGeom prst="rect">
                <a:avLst/>
              </a:prstGeom>
              <a:pattFill prst="wdUpDiag">
                <a:fgClr>
                  <a:schemeClr val="folHlink"/>
                </a:fgClr>
                <a:bgClr>
                  <a:schemeClr val="bg1"/>
                </a:bgClr>
              </a:patt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a:t>Authentifiant</a:t>
                </a:r>
              </a:p>
            </p:txBody>
          </p:sp>
          <p:pic>
            <p:nvPicPr>
              <p:cNvPr id="70" name="Picture 32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44" y="1200"/>
                <a:ext cx="245"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 xmlns:p14="http://schemas.microsoft.com/office/powerpoint/2010/main" val="277755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left)">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p:bldP spid="6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1447</TotalTime>
  <Words>974</Words>
  <Application>Microsoft Office PowerPoint</Application>
  <PresentationFormat>Affichage à l'écran (4:3)</PresentationFormat>
  <Paragraphs>223</Paragraphs>
  <Slides>27</Slides>
  <Notes>1</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27</vt:i4>
      </vt:variant>
    </vt:vector>
  </HeadingPairs>
  <TitlesOfParts>
    <vt:vector size="29" baseType="lpstr">
      <vt:lpstr>Débit</vt:lpstr>
      <vt:lpstr>Feuille de calcul</vt:lpstr>
      <vt:lpstr>KERBEROS</vt:lpstr>
      <vt:lpstr>Sommaire</vt:lpstr>
      <vt:lpstr>Introduction</vt:lpstr>
      <vt:lpstr>Le protocole NEEDHAM-SCHROEDER</vt:lpstr>
      <vt:lpstr>Le protocole NEEDHAM-SCHROEDER</vt:lpstr>
      <vt:lpstr>Génération et composition d’un ticket</vt:lpstr>
      <vt:lpstr>L’accès en 3 phases</vt:lpstr>
      <vt:lpstr>Génération d’un ticket</vt:lpstr>
      <vt:lpstr>Traitement par le client</vt:lpstr>
      <vt:lpstr>Traitement par le serveur</vt:lpstr>
      <vt:lpstr> Problème</vt:lpstr>
      <vt:lpstr> Résolution</vt:lpstr>
      <vt:lpstr>Le protocole NEEDHAM-SCHROEDER</vt:lpstr>
      <vt:lpstr>Diapositive 14</vt:lpstr>
      <vt:lpstr>Architecture Kerberos</vt:lpstr>
      <vt:lpstr>Diapositive 16</vt:lpstr>
      <vt:lpstr>1. L’Authentification</vt:lpstr>
      <vt:lpstr>Diapositive 18</vt:lpstr>
      <vt:lpstr>2. L’Attribution de Tickets</vt:lpstr>
      <vt:lpstr>Diapositive 20</vt:lpstr>
      <vt:lpstr>3. L’Accès à une Ressource</vt:lpstr>
      <vt:lpstr>Problème rencontré</vt:lpstr>
      <vt:lpstr>Notion de ticket avec Kerberos</vt:lpstr>
      <vt:lpstr>Structure d’un Ticket Kerberos</vt:lpstr>
      <vt:lpstr>Conclusion</vt:lpstr>
      <vt:lpstr>References</vt:lpstr>
      <vt:lpstr>Diapositive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d’un LAN</dc:title>
  <dc:creator>Lynda</dc:creator>
  <cp:lastModifiedBy>Acer 2012</cp:lastModifiedBy>
  <cp:revision>223</cp:revision>
  <dcterms:created xsi:type="dcterms:W3CDTF">2012-01-06T17:20:45Z</dcterms:created>
  <dcterms:modified xsi:type="dcterms:W3CDTF">2014-04-26T13:13:01Z</dcterms:modified>
</cp:coreProperties>
</file>