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9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72" r:id="rId14"/>
    <p:sldId id="300" r:id="rId15"/>
    <p:sldId id="301" r:id="rId16"/>
    <p:sldId id="302" r:id="rId17"/>
    <p:sldId id="303" r:id="rId18"/>
    <p:sldId id="304" r:id="rId19"/>
    <p:sldId id="305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>
        <p:scale>
          <a:sx n="66" d="100"/>
          <a:sy n="66" d="100"/>
        </p:scale>
        <p:origin x="-14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40C1F-1A56-49AF-9654-6F8DCBCE34DD}" type="datetimeFigureOut">
              <a:rPr lang="fr-FR" smtClean="0"/>
              <a:pPr/>
              <a:t>25/02/2018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96365-30CC-4178-992E-FF24BEB5F6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F96E-F001-448B-A610-CCB870623D2B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10E3F-C3CE-49F3-8FBB-FE09707667D3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B912-B91F-44FD-98FC-CF84641A873B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32A5-E2BA-4840-9C8F-340FF579DB17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59BA-11BE-4715-8208-7A522EC6CC9A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3C5F-4A47-434A-AE00-927E97584983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40E-E078-47D5-9658-C9967D0562CD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7987-DDED-4924-B91D-283149EFDFA1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4AD-EAE5-49D2-9998-A753A468356F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DD64-B210-4B1E-886E-D207AF333282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F2C-ECDE-43BD-AE06-1FF37CC6AC5C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1AC9-A80E-4EAF-86B2-E00D103A5331}" type="datetime1">
              <a:rPr lang="fr-FR" smtClean="0"/>
              <a:pPr/>
              <a:t>25/02/2018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NE.ABBAS\Desktop\Cybersécurité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1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4000504"/>
            <a:ext cx="4500562" cy="969959"/>
          </a:xfrm>
          <a:solidFill>
            <a:schemeClr val="tx1"/>
          </a:solidFill>
        </p:spPr>
        <p:txBody>
          <a:bodyPr/>
          <a:lstStyle/>
          <a:p>
            <a:r>
              <a:rPr lang="fr-F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Cryptographie</a:t>
            </a:r>
            <a:endParaRPr lang="fr-F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143644"/>
            <a:ext cx="6400800" cy="714356"/>
          </a:xfrm>
        </p:spPr>
        <p:txBody>
          <a:bodyPr>
            <a:normAutofit lnSpcReduction="10000"/>
          </a:bodyPr>
          <a:lstStyle/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A.ABBAS </a:t>
            </a:r>
          </a:p>
          <a:p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Février 2016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826" y="1604176"/>
            <a:ext cx="868902" cy="824692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428596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5720" y="45486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priv1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4149495" y="4895860"/>
            <a:ext cx="92869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file.sha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2357422" y="5857892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RSA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57158" y="59547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maximus.priv</a:t>
            </a:r>
            <a:endParaRPr lang="fr-FR" sz="1400" dirty="0"/>
          </a:p>
        </p:txBody>
      </p:sp>
      <p:cxnSp>
        <p:nvCxnSpPr>
          <p:cNvPr id="88" name="Connecteur droit avec flèche 87"/>
          <p:cNvCxnSpPr>
            <a:stCxn id="84" idx="3"/>
            <a:endCxn id="83" idx="1"/>
          </p:cNvCxnSpPr>
          <p:nvPr/>
        </p:nvCxnSpPr>
        <p:spPr>
          <a:xfrm>
            <a:off x="1857356" y="6139396"/>
            <a:ext cx="500066" cy="4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4084634" y="5960287"/>
            <a:ext cx="9874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file.sign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5" name="Connecteur droit avec flèche 94"/>
          <p:cNvCxnSpPr>
            <a:stCxn id="83" idx="3"/>
            <a:endCxn id="93" idx="1"/>
          </p:cNvCxnSpPr>
          <p:nvPr/>
        </p:nvCxnSpPr>
        <p:spPr>
          <a:xfrm>
            <a:off x="3714744" y="6143644"/>
            <a:ext cx="369890" cy="1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necteur en angle 113"/>
          <p:cNvCxnSpPr>
            <a:stCxn id="75" idx="2"/>
            <a:endCxn id="83" idx="0"/>
          </p:cNvCxnSpPr>
          <p:nvPr/>
        </p:nvCxnSpPr>
        <p:spPr>
          <a:xfrm rot="5400000">
            <a:off x="3528613" y="4772663"/>
            <a:ext cx="592700" cy="1577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85720" y="3214686"/>
            <a:ext cx="8715436" cy="446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300" b="1" dirty="0" smtClean="0"/>
              <a:t>$ </a:t>
            </a:r>
            <a:r>
              <a:rPr lang="fr-FR" sz="2300" b="1" dirty="0" err="1" smtClean="0"/>
              <a:t>openssl</a:t>
            </a:r>
            <a:r>
              <a:rPr lang="fr-FR" sz="2300" b="1" dirty="0" smtClean="0"/>
              <a:t>  </a:t>
            </a:r>
            <a:r>
              <a:rPr lang="fr-FR" sz="2300" b="1" dirty="0" err="1" smtClean="0"/>
              <a:t>rsautl</a:t>
            </a:r>
            <a:r>
              <a:rPr lang="fr-FR" sz="2300" b="1" dirty="0" smtClean="0"/>
              <a:t>   -</a:t>
            </a:r>
            <a:r>
              <a:rPr lang="fr-FR" sz="2300" b="1" dirty="0" err="1" smtClean="0"/>
              <a:t>sign</a:t>
            </a:r>
            <a:r>
              <a:rPr lang="fr-FR" sz="2300" b="1" dirty="0" smtClean="0"/>
              <a:t>  -in file.sha  -</a:t>
            </a:r>
            <a:r>
              <a:rPr lang="fr-FR" sz="2300" b="1" dirty="0" err="1" smtClean="0"/>
              <a:t>inkey</a:t>
            </a:r>
            <a:r>
              <a:rPr lang="fr-FR" sz="2300" b="1" dirty="0" smtClean="0"/>
              <a:t>  </a:t>
            </a:r>
            <a:r>
              <a:rPr lang="fr-FR" sz="2300" b="1" dirty="0" err="1" smtClean="0"/>
              <a:t>maximus.priv</a:t>
            </a:r>
            <a:r>
              <a:rPr lang="fr-FR" sz="2300" b="1" dirty="0" smtClean="0"/>
              <a:t> –out </a:t>
            </a:r>
            <a:r>
              <a:rPr lang="fr-FR" sz="2300" b="1" dirty="0" err="1" smtClean="0"/>
              <a:t>file.sign</a:t>
            </a:r>
            <a:endParaRPr lang="fr-FR" sz="2300" b="1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Premier niveau de contrôle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5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1773784"/>
            <a:ext cx="785818" cy="802222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8072462" y="14165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7643834" y="295965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file.aes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643834" y="331684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k.crypt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643834" y="367403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file.sign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7643834" y="403122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file.sha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7572396" y="2571744"/>
            <a:ext cx="14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 reçu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5286380" y="4488428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RSA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5035810" y="364331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maximus.public</a:t>
            </a:r>
            <a:endParaRPr lang="fr-FR" sz="1400" dirty="0"/>
          </a:p>
        </p:txBody>
      </p:sp>
      <p:cxnSp>
        <p:nvCxnSpPr>
          <p:cNvPr id="89" name="Connecteur en angle 88"/>
          <p:cNvCxnSpPr>
            <a:stCxn id="86" idx="2"/>
            <a:endCxn id="62" idx="0"/>
          </p:cNvCxnSpPr>
          <p:nvPr/>
        </p:nvCxnSpPr>
        <p:spPr>
          <a:xfrm rot="16200000" flipH="1">
            <a:off x="5726881" y="4250268"/>
            <a:ext cx="475782" cy="5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62" idx="1"/>
          </p:cNvCxnSpPr>
          <p:nvPr/>
        </p:nvCxnSpPr>
        <p:spPr>
          <a:xfrm rot="10800000" flipV="1">
            <a:off x="5000628" y="4774180"/>
            <a:ext cx="285752" cy="5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Forme 102"/>
          <p:cNvCxnSpPr>
            <a:stCxn id="107" idx="1"/>
            <a:endCxn id="62" idx="3"/>
          </p:cNvCxnSpPr>
          <p:nvPr/>
        </p:nvCxnSpPr>
        <p:spPr>
          <a:xfrm rot="10800000" flipV="1">
            <a:off x="6643702" y="3858700"/>
            <a:ext cx="1000132" cy="915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Picture 3" descr="C:\Users\AMINE.ABBAS\Desktop\ok-xx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572140"/>
            <a:ext cx="1141411" cy="1141411"/>
          </a:xfrm>
          <a:prstGeom prst="rect">
            <a:avLst/>
          </a:prstGeom>
          <a:noFill/>
        </p:spPr>
      </p:pic>
      <p:sp>
        <p:nvSpPr>
          <p:cNvPr id="70" name="ZoneTexte 69"/>
          <p:cNvSpPr txBox="1"/>
          <p:nvPr/>
        </p:nvSpPr>
        <p:spPr>
          <a:xfrm>
            <a:off x="3357554" y="4585750"/>
            <a:ext cx="1643074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/>
              <a:t>file.empreinte</a:t>
            </a:r>
            <a:endParaRPr lang="fr-FR" b="1" dirty="0"/>
          </a:p>
        </p:txBody>
      </p:sp>
      <p:sp>
        <p:nvSpPr>
          <p:cNvPr id="71" name="Losange 70"/>
          <p:cNvSpPr/>
          <p:nvPr/>
        </p:nvSpPr>
        <p:spPr>
          <a:xfrm>
            <a:off x="1785918" y="4307452"/>
            <a:ext cx="1143008" cy="9286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= ? </a:t>
            </a:r>
          </a:p>
        </p:txBody>
      </p:sp>
      <p:cxnSp>
        <p:nvCxnSpPr>
          <p:cNvPr id="72" name="Connecteur en angle 71"/>
          <p:cNvCxnSpPr>
            <a:stCxn id="70" idx="1"/>
            <a:endCxn id="71" idx="3"/>
          </p:cNvCxnSpPr>
          <p:nvPr/>
        </p:nvCxnSpPr>
        <p:spPr>
          <a:xfrm rot="10800000" flipV="1">
            <a:off x="2928926" y="4770415"/>
            <a:ext cx="428628" cy="13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71" idx="0"/>
          </p:cNvCxnSpPr>
          <p:nvPr/>
        </p:nvCxnSpPr>
        <p:spPr>
          <a:xfrm rot="5400000" flipH="1" flipV="1">
            <a:off x="2042021" y="3992051"/>
            <a:ext cx="63080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714480" y="384548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403648" y="2852936"/>
            <a:ext cx="1714512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Rejeter le paquet. Perte d’intégrité.</a:t>
            </a:r>
            <a:endParaRPr lang="fr-FR" sz="1600" dirty="0"/>
          </a:p>
        </p:txBody>
      </p:sp>
      <p:sp>
        <p:nvSpPr>
          <p:cNvPr id="76" name="ZoneTexte 75"/>
          <p:cNvSpPr txBox="1"/>
          <p:nvPr/>
        </p:nvSpPr>
        <p:spPr>
          <a:xfrm>
            <a:off x="1643042" y="59293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26A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 STEP 2</a:t>
            </a:r>
            <a:endParaRPr lang="fr-FR" b="1" dirty="0">
              <a:solidFill>
                <a:srgbClr val="26A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7" name="Forme 76"/>
          <p:cNvCxnSpPr>
            <a:stCxn id="71" idx="1"/>
            <a:endCxn id="69" idx="0"/>
          </p:cNvCxnSpPr>
          <p:nvPr/>
        </p:nvCxnSpPr>
        <p:spPr>
          <a:xfrm rot="10800000" flipV="1">
            <a:off x="1070740" y="4771798"/>
            <a:ext cx="715178" cy="80034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>
            <a:stCxn id="112" idx="2"/>
            <a:endCxn id="71" idx="2"/>
          </p:cNvCxnSpPr>
          <p:nvPr/>
        </p:nvCxnSpPr>
        <p:spPr>
          <a:xfrm rot="5400000">
            <a:off x="4904297" y="1853682"/>
            <a:ext cx="835589" cy="5929338"/>
          </a:xfrm>
          <a:prstGeom prst="bentConnector3">
            <a:avLst>
              <a:gd name="adj1" fmla="val 16079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-32" y="1357298"/>
            <a:ext cx="8286808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$</a:t>
            </a:r>
            <a:r>
              <a:rPr lang="fr-FR" b="1" dirty="0" err="1" smtClean="0"/>
              <a:t>openssl</a:t>
            </a:r>
            <a:r>
              <a:rPr lang="fr-FR" b="1" dirty="0" smtClean="0"/>
              <a:t> </a:t>
            </a:r>
            <a:r>
              <a:rPr lang="fr-FR" b="1" dirty="0" err="1" smtClean="0"/>
              <a:t>rsautl</a:t>
            </a:r>
            <a:r>
              <a:rPr lang="fr-FR" b="1" dirty="0" smtClean="0"/>
              <a:t> -</a:t>
            </a:r>
            <a:r>
              <a:rPr lang="fr-FR" b="1" dirty="0" err="1" smtClean="0"/>
              <a:t>verify</a:t>
            </a:r>
            <a:r>
              <a:rPr lang="fr-FR" b="1" dirty="0" smtClean="0"/>
              <a:t> -in </a:t>
            </a:r>
            <a:r>
              <a:rPr lang="fr-FR" b="1" dirty="0" err="1" smtClean="0"/>
              <a:t>file.sign</a:t>
            </a:r>
            <a:r>
              <a:rPr lang="fr-FR" b="1" dirty="0" smtClean="0"/>
              <a:t> -</a:t>
            </a:r>
            <a:r>
              <a:rPr lang="fr-FR" b="1" dirty="0" err="1" smtClean="0"/>
              <a:t>pubin</a:t>
            </a:r>
            <a:r>
              <a:rPr lang="fr-FR" b="1" dirty="0" smtClean="0"/>
              <a:t> -</a:t>
            </a:r>
            <a:r>
              <a:rPr lang="fr-FR" b="1" dirty="0" err="1" smtClean="0"/>
              <a:t>inkey</a:t>
            </a:r>
            <a:r>
              <a:rPr lang="fr-FR" b="1" dirty="0" smtClean="0"/>
              <a:t> </a:t>
            </a:r>
            <a:r>
              <a:rPr lang="fr-FR" b="1" dirty="0" err="1" smtClean="0"/>
              <a:t>maximus.public</a:t>
            </a:r>
            <a:r>
              <a:rPr lang="fr-FR" b="1" dirty="0" smtClean="0"/>
              <a:t> -out  </a:t>
            </a:r>
            <a:r>
              <a:rPr lang="fr-FR" b="1" dirty="0" err="1" smtClean="0"/>
              <a:t>file.empreinte</a:t>
            </a:r>
            <a:endParaRPr lang="fr-FR" b="1" dirty="0" smtClean="0"/>
          </a:p>
          <a:p>
            <a:r>
              <a:rPr lang="fr-FR" b="1" dirty="0" smtClean="0"/>
              <a:t>$</a:t>
            </a:r>
            <a:r>
              <a:rPr lang="fr-FR" b="1" dirty="0" err="1" smtClean="0"/>
              <a:t>diff</a:t>
            </a:r>
            <a:r>
              <a:rPr lang="fr-FR" b="1" dirty="0" smtClean="0"/>
              <a:t> </a:t>
            </a:r>
            <a:r>
              <a:rPr lang="fr-FR" b="1" dirty="0" err="1" smtClean="0"/>
              <a:t>file.empreinte</a:t>
            </a:r>
            <a:r>
              <a:rPr lang="fr-FR" b="1" dirty="0" smtClean="0"/>
              <a:t> file.sha</a:t>
            </a:r>
          </a:p>
          <a:p>
            <a:r>
              <a:rPr lang="fr-FR" b="1" dirty="0" err="1" smtClean="0"/>
              <a:t>Oubien</a:t>
            </a:r>
            <a:endParaRPr lang="fr-FR" b="1" dirty="0" smtClean="0"/>
          </a:p>
          <a:p>
            <a:r>
              <a:rPr lang="fr-FR" b="1" dirty="0" smtClean="0"/>
              <a:t>$ </a:t>
            </a:r>
            <a:r>
              <a:rPr lang="fr-FR" b="1" dirty="0" err="1" smtClean="0"/>
              <a:t>cmp</a:t>
            </a:r>
            <a:r>
              <a:rPr lang="fr-FR" b="1" dirty="0" smtClean="0"/>
              <a:t> </a:t>
            </a:r>
            <a:r>
              <a:rPr lang="fr-FR" b="1" dirty="0" err="1" smtClean="0"/>
              <a:t>file.empreinte</a:t>
            </a:r>
            <a:r>
              <a:rPr lang="fr-FR" b="1" dirty="0" smtClean="0"/>
              <a:t> file.sha</a:t>
            </a:r>
            <a:endParaRPr lang="fr-FR" b="1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5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1773784"/>
            <a:ext cx="785818" cy="802222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8072462" y="14165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571868" y="3954824"/>
            <a:ext cx="121444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k.session</a:t>
            </a:r>
            <a:endParaRPr lang="fr-FR" b="1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286380" y="3857628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RSA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357818" y="4792895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lucilla.priv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7643834" y="295965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file.aes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643834" y="331684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k.crypt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643834" y="367403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file.sign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7643834" y="403122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file.sha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7429520" y="4714884"/>
            <a:ext cx="14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 reçu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Connecteur droit avec flèche 42"/>
          <p:cNvCxnSpPr>
            <a:stCxn id="45" idx="0"/>
            <a:endCxn id="42" idx="2"/>
          </p:cNvCxnSpPr>
          <p:nvPr/>
        </p:nvCxnSpPr>
        <p:spPr>
          <a:xfrm rot="5400000" flipH="1" flipV="1">
            <a:off x="5783160" y="4611014"/>
            <a:ext cx="3637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2" idx="1"/>
            <a:endCxn id="31" idx="3"/>
          </p:cNvCxnSpPr>
          <p:nvPr/>
        </p:nvCxnSpPr>
        <p:spPr>
          <a:xfrm rot="10800000">
            <a:off x="4786314" y="4139490"/>
            <a:ext cx="500066" cy="3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" name="Picture 3" descr="C:\Users\AMINE.ABBAS\Desktop\ok-xx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14422"/>
            <a:ext cx="1141411" cy="1141411"/>
          </a:xfrm>
          <a:prstGeom prst="rect">
            <a:avLst/>
          </a:prstGeom>
          <a:noFill/>
        </p:spPr>
      </p:pic>
      <p:cxnSp>
        <p:nvCxnSpPr>
          <p:cNvPr id="115" name="Forme 114"/>
          <p:cNvCxnSpPr>
            <a:stCxn id="102" idx="1"/>
            <a:endCxn id="42" idx="0"/>
          </p:cNvCxnSpPr>
          <p:nvPr/>
        </p:nvCxnSpPr>
        <p:spPr>
          <a:xfrm rot="10800000" flipV="1">
            <a:off x="5965042" y="3501510"/>
            <a:ext cx="1678793" cy="3561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42876" y="5386344"/>
            <a:ext cx="8929718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$</a:t>
            </a:r>
            <a:r>
              <a:rPr lang="fr-FR" sz="2400" b="1" dirty="0" err="1" smtClean="0"/>
              <a:t>openssl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rsautl</a:t>
            </a:r>
            <a:r>
              <a:rPr lang="fr-FR" sz="2400" b="1" dirty="0" smtClean="0"/>
              <a:t> –</a:t>
            </a:r>
            <a:r>
              <a:rPr lang="fr-FR" sz="2400" b="1" dirty="0" err="1" smtClean="0"/>
              <a:t>decrypt</a:t>
            </a:r>
            <a:r>
              <a:rPr lang="fr-FR" sz="2400" b="1" dirty="0" smtClean="0"/>
              <a:t> –in </a:t>
            </a:r>
            <a:r>
              <a:rPr lang="fr-FR" sz="2400" b="1" dirty="0" err="1" smtClean="0"/>
              <a:t>k.crypt</a:t>
            </a:r>
            <a:r>
              <a:rPr lang="fr-FR" sz="2400" b="1" dirty="0" smtClean="0"/>
              <a:t> –</a:t>
            </a:r>
            <a:r>
              <a:rPr lang="fr-FR" sz="2400" b="1" dirty="0" err="1" smtClean="0"/>
              <a:t>inkey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lucilla.priv</a:t>
            </a:r>
            <a:r>
              <a:rPr lang="fr-FR" sz="2400" b="1" dirty="0" smtClean="0"/>
              <a:t> –out </a:t>
            </a:r>
            <a:r>
              <a:rPr lang="fr-FR" sz="2400" b="1" dirty="0" err="1" smtClean="0"/>
              <a:t>k.session</a:t>
            </a:r>
            <a:endParaRPr lang="fr-FR" sz="2400" b="1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5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1773784"/>
            <a:ext cx="785818" cy="802222"/>
          </a:xfrm>
          <a:prstGeom prst="rect">
            <a:avLst/>
          </a:prstGeom>
          <a:noFill/>
        </p:spPr>
      </p:pic>
      <p:sp>
        <p:nvSpPr>
          <p:cNvPr id="28" name="ZoneTexte 27"/>
          <p:cNvSpPr txBox="1"/>
          <p:nvPr/>
        </p:nvSpPr>
        <p:spPr>
          <a:xfrm>
            <a:off x="8072462" y="14165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643570" y="3954824"/>
            <a:ext cx="121444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k.session</a:t>
            </a:r>
            <a:endParaRPr lang="fr-FR" b="1" dirty="0"/>
          </a:p>
        </p:txBody>
      </p:sp>
      <p:sp>
        <p:nvSpPr>
          <p:cNvPr id="97" name="ZoneTexte 96"/>
          <p:cNvSpPr txBox="1"/>
          <p:nvPr/>
        </p:nvSpPr>
        <p:spPr>
          <a:xfrm>
            <a:off x="7643834" y="295965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file.aes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643834" y="331684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k.crypt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643834" y="367403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file.sign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7643834" y="4031225"/>
            <a:ext cx="128585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file.sha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7429520" y="4714884"/>
            <a:ext cx="14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 reçu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9" name="Picture 3" descr="C:\Users\AMINE.ABBAS\Desktop\ok-xx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214422"/>
            <a:ext cx="1141411" cy="1141411"/>
          </a:xfrm>
          <a:prstGeom prst="rect">
            <a:avLst/>
          </a:prstGeom>
          <a:noFill/>
        </p:spPr>
      </p:pic>
      <p:sp>
        <p:nvSpPr>
          <p:cNvPr id="20" name="Rectangle à coins arrondis 19"/>
          <p:cNvSpPr/>
          <p:nvPr/>
        </p:nvSpPr>
        <p:spPr>
          <a:xfrm>
            <a:off x="3857620" y="3854766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AES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046534" y="4929198"/>
            <a:ext cx="98743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file.txt</a:t>
            </a:r>
            <a:endParaRPr lang="fr-FR" sz="1600" b="1" dirty="0"/>
          </a:p>
        </p:txBody>
      </p:sp>
      <p:cxnSp>
        <p:nvCxnSpPr>
          <p:cNvPr id="30" name="Forme 29"/>
          <p:cNvCxnSpPr>
            <a:stCxn id="97" idx="1"/>
            <a:endCxn id="20" idx="0"/>
          </p:cNvCxnSpPr>
          <p:nvPr/>
        </p:nvCxnSpPr>
        <p:spPr>
          <a:xfrm rot="10800000" flipV="1">
            <a:off x="4536282" y="3144320"/>
            <a:ext cx="3107553" cy="71044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Forme 34"/>
          <p:cNvCxnSpPr>
            <a:stCxn id="31" idx="1"/>
            <a:endCxn id="20" idx="3"/>
          </p:cNvCxnSpPr>
          <p:nvPr/>
        </p:nvCxnSpPr>
        <p:spPr>
          <a:xfrm rot="10800000" flipV="1">
            <a:off x="5214942" y="4139490"/>
            <a:ext cx="428628" cy="1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0" idx="2"/>
            <a:endCxn id="21" idx="0"/>
          </p:cNvCxnSpPr>
          <p:nvPr/>
        </p:nvCxnSpPr>
        <p:spPr>
          <a:xfrm rot="16200000" flipH="1">
            <a:off x="4286801" y="4675749"/>
            <a:ext cx="502928" cy="3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42876" y="5386344"/>
            <a:ext cx="8929718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$</a:t>
            </a:r>
            <a:r>
              <a:rPr lang="fr-FR" sz="2400" b="1" dirty="0" err="1" smtClean="0"/>
              <a:t>openssl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enc</a:t>
            </a:r>
            <a:r>
              <a:rPr lang="fr-FR" sz="2400" b="1" dirty="0" smtClean="0"/>
              <a:t> –in file.aes –out file.txt –d -</a:t>
            </a:r>
            <a:r>
              <a:rPr lang="fr-FR" sz="2400" b="1" dirty="0" err="1" smtClean="0"/>
              <a:t>aes</a:t>
            </a:r>
            <a:r>
              <a:rPr lang="fr-FR" sz="2400" b="1" dirty="0" smtClean="0"/>
              <a:t> –k </a:t>
            </a:r>
            <a:r>
              <a:rPr lang="fr-FR" sz="2400" b="1" dirty="0" err="1" smtClean="0"/>
              <a:t>k.session</a:t>
            </a:r>
            <a:endParaRPr lang="fr-FR" sz="2400" b="1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DIVERSES MANIPULATIONS</a:t>
            </a:r>
            <a:endParaRPr lang="fr-FR" sz="4800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CHIFFREMENT FORT ET FAIBLE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Openssl</a:t>
            </a:r>
            <a:r>
              <a:rPr lang="fr-FR" dirty="0" smtClean="0"/>
              <a:t> fournit une liste des chiffres (combinaison en terme de système pour l'authentification, l'intégrité et la confidentialité) qu'il considère comme fort ou faible à l'aide des commandes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ciphers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-v 'HIGH‘</a:t>
            </a:r>
          </a:p>
          <a:p>
            <a:pPr>
              <a:buNone/>
            </a:pPr>
            <a:r>
              <a:rPr lang="fr-FR" b="1" dirty="0" smtClean="0"/>
              <a:t>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ciphers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-v 'LOW'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u="sng" dirty="0" err="1" smtClean="0"/>
              <a:t>Todo</a:t>
            </a:r>
            <a:r>
              <a:rPr lang="fr-FR" b="1" u="sng" dirty="0" smtClean="0"/>
              <a:t> </a:t>
            </a:r>
            <a:r>
              <a:rPr lang="fr-FR" dirty="0" smtClean="0"/>
              <a:t>: Analyzer les 2 ensembles et dites ce qui caractérise un chiffre faible pour </a:t>
            </a:r>
            <a:r>
              <a:rPr lang="fr-FR" dirty="0" err="1" smtClean="0"/>
              <a:t>openssl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Codage et décodage : base64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On code une chaîne de caractères « </a:t>
            </a:r>
            <a:r>
              <a:rPr lang="fr-FR" sz="3000" b="1" dirty="0" err="1" smtClean="0">
                <a:latin typeface="Courier New" pitchFamily="49" charset="0"/>
                <a:cs typeface="Courier New" pitchFamily="49" charset="0"/>
              </a:rPr>
              <a:t>Abacdef</a:t>
            </a:r>
            <a:r>
              <a:rPr lang="fr-FR" sz="3900" dirty="0" smtClean="0"/>
              <a:t> </a:t>
            </a:r>
            <a:r>
              <a:rPr lang="fr-FR" dirty="0" smtClean="0"/>
              <a:t>» que l'on veut coder en </a:t>
            </a:r>
            <a:r>
              <a:rPr lang="fr-FR" sz="3000" b="1" dirty="0" smtClean="0">
                <a:latin typeface="Courier New" pitchFamily="49" charset="0"/>
                <a:cs typeface="Courier New" pitchFamily="49" charset="0"/>
              </a:rPr>
              <a:t>base64</a:t>
            </a:r>
            <a:r>
              <a:rPr lang="fr-FR" sz="3900" dirty="0" smtClean="0"/>
              <a:t> </a:t>
            </a:r>
            <a:r>
              <a:rPr lang="fr-FR" dirty="0" smtClean="0"/>
              <a:t>que l'on stocke dans un fichier.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sz="2200" b="1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sz="2200" b="1" dirty="0" smtClean="0">
                <a:latin typeface="Courier New" pitchFamily="49" charset="0"/>
                <a:cs typeface="Courier New" pitchFamily="49" charset="0"/>
              </a:rPr>
              <a:t> " </a:t>
            </a:r>
            <a:r>
              <a:rPr lang="fr-FR" sz="2200" b="1" dirty="0" err="1" smtClean="0">
                <a:latin typeface="Courier New" pitchFamily="49" charset="0"/>
                <a:cs typeface="Courier New" pitchFamily="49" charset="0"/>
              </a:rPr>
              <a:t>Abacdef</a:t>
            </a:r>
            <a:r>
              <a:rPr lang="fr-FR" sz="2200" b="1" dirty="0" smtClean="0">
                <a:latin typeface="Courier New" pitchFamily="49" charset="0"/>
                <a:cs typeface="Courier New" pitchFamily="49" charset="0"/>
              </a:rPr>
              <a:t> " | </a:t>
            </a:r>
            <a:r>
              <a:rPr lang="fr-FR" sz="2200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fr-FR" sz="2200" b="1" dirty="0" smtClean="0">
                <a:latin typeface="Courier New" pitchFamily="49" charset="0"/>
                <a:cs typeface="Courier New" pitchFamily="49" charset="0"/>
              </a:rPr>
              <a:t> base64 &gt; </a:t>
            </a:r>
            <a:r>
              <a:rPr lang="fr-FR" sz="2200" b="1" dirty="0" err="1" smtClean="0">
                <a:latin typeface="Courier New" pitchFamily="49" charset="0"/>
                <a:cs typeface="Courier New" pitchFamily="49" charset="0"/>
              </a:rPr>
              <a:t>test.b64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	puis </a:t>
            </a:r>
            <a:r>
              <a:rPr lang="fr-FR" dirty="0" err="1" smtClean="0"/>
              <a:t>redécoder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2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sz="2200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fr-FR" sz="2200" b="1" dirty="0" smtClean="0">
                <a:latin typeface="Courier New" pitchFamily="49" charset="0"/>
                <a:cs typeface="Courier New" pitchFamily="49" charset="0"/>
              </a:rPr>
              <a:t> base64 -d &lt; </a:t>
            </a:r>
            <a:r>
              <a:rPr lang="fr-FR" sz="2200" b="1" dirty="0" err="1" smtClean="0">
                <a:latin typeface="Courier New" pitchFamily="49" charset="0"/>
                <a:cs typeface="Courier New" pitchFamily="49" charset="0"/>
              </a:rPr>
              <a:t>test.b64</a:t>
            </a:r>
            <a:endParaRPr lang="fr-FR" sz="2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TP : Vous devez être capable d'expliquer ce qu'est le base64.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1" dirty="0" smtClean="0"/>
              <a:t>Résumé - hachage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On veut calculer le md5 d'une chaîne de caractères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Abacdef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" |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md5</a:t>
            </a:r>
          </a:p>
          <a:p>
            <a:r>
              <a:rPr lang="fr-FR" dirty="0" smtClean="0"/>
              <a:t>Il est aussi possible d'utiliser la commande md5sum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Abacdef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" | md5sum</a:t>
            </a:r>
          </a:p>
          <a:p>
            <a:pPr algn="just">
              <a:buNone/>
            </a:pPr>
            <a:r>
              <a:rPr lang="fr-FR" b="1" dirty="0" smtClean="0"/>
              <a:t>Réflexions : </a:t>
            </a:r>
          </a:p>
          <a:p>
            <a:pPr algn="just"/>
            <a:r>
              <a:rPr lang="fr-FR" dirty="0" smtClean="0"/>
              <a:t>Combien de caractères diffèrent en sortie si vous changez un caractère en entrée ?</a:t>
            </a:r>
          </a:p>
          <a:p>
            <a:r>
              <a:rPr lang="fr-FR" dirty="0" smtClean="0"/>
              <a:t>Vous devez être capable d'expliquer la différence entre le base64 et le md5?</a:t>
            </a:r>
          </a:p>
          <a:p>
            <a:r>
              <a:rPr lang="fr-FR" dirty="0" smtClean="0"/>
              <a:t>Peut-on remonter au message initial depuis le base64 et depuis le md5?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/>
              <a:t>Résumé - hachage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L'appliquer à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/etc/passwd</a:t>
            </a:r>
          </a:p>
          <a:p>
            <a:pPr>
              <a:buNone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md5 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On peut aussi utiliser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sha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smtClean="0"/>
              <a:t>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sha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u="sng" dirty="0" smtClean="0"/>
              <a:t>Réflexion : </a:t>
            </a:r>
          </a:p>
          <a:p>
            <a:r>
              <a:rPr lang="fr-FR" dirty="0" smtClean="0"/>
              <a:t>Combien de bits utilise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md5</a:t>
            </a:r>
            <a:r>
              <a:rPr lang="fr-FR" dirty="0" smtClean="0"/>
              <a:t> et combien de bits utilise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sha</a:t>
            </a:r>
            <a:r>
              <a:rPr lang="fr-FR" dirty="0" smtClean="0"/>
              <a:t> dans les cas précédents? (utilisez la commande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fr-FR" dirty="0" smtClean="0"/>
              <a:t> pour compter le nombre de caractères puis trouvez le nombre de bits suivant le formatage des données – faire un man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md5</a:t>
            </a:r>
            <a:r>
              <a:rPr lang="fr-FR" dirty="0" smtClean="0"/>
              <a:t> ou man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sha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Chiffrement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Crypter un fichier avec </a:t>
            </a:r>
            <a:r>
              <a:rPr lang="fr-FR" sz="2700" b="1" dirty="0" smtClean="0">
                <a:latin typeface="Courier New" pitchFamily="49" charset="0"/>
                <a:cs typeface="Courier New" pitchFamily="49" charset="0"/>
              </a:rPr>
              <a:t>cast5</a:t>
            </a:r>
            <a:r>
              <a:rPr lang="fr-FR" dirty="0" smtClean="0"/>
              <a:t> en </a:t>
            </a:r>
            <a:r>
              <a:rPr lang="fr-FR" sz="2700" b="1" dirty="0" smtClean="0">
                <a:latin typeface="Courier New" pitchFamily="49" charset="0"/>
                <a:cs typeface="Courier New" pitchFamily="49" charset="0"/>
              </a:rPr>
              <a:t>CBC</a:t>
            </a:r>
            <a:r>
              <a:rPr lang="fr-FR" dirty="0" smtClean="0"/>
              <a:t> (</a:t>
            </a:r>
            <a:r>
              <a:rPr lang="fr-FR" i="1" dirty="0" err="1" smtClean="0"/>
              <a:t>Cypher</a:t>
            </a:r>
            <a:r>
              <a:rPr lang="fr-FR" i="1" dirty="0" smtClean="0"/>
              <a:t> Block </a:t>
            </a:r>
            <a:r>
              <a:rPr lang="fr-FR" i="1" dirty="0" err="1" smtClean="0"/>
              <a:t>Chaining</a:t>
            </a:r>
            <a:r>
              <a:rPr lang="fr-FR" i="1" dirty="0" smtClean="0"/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cast5-cbc -in /etc/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-out passwd.cast5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On le décrypte dans le fichier </a:t>
            </a:r>
            <a:r>
              <a:rPr lang="fr-FR" dirty="0" err="1" smtClean="0"/>
              <a:t>passwd.restore</a:t>
            </a:r>
            <a:endParaRPr lang="fr-FR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openssl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cast5-cbc -d -in passwd.cast5 -out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passwd.restore</a:t>
            </a:r>
            <a:endParaRPr lang="en-US" sz="3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Vérifions que le fichier est identique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sz="26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fr-FR" sz="2600" b="1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fr-FR" sz="26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fr-FR" sz="2600" b="1" dirty="0" err="1" smtClean="0">
                <a:latin typeface="Courier New" pitchFamily="49" charset="0"/>
                <a:cs typeface="Courier New" pitchFamily="49" charset="0"/>
              </a:rPr>
              <a:t>etc</a:t>
            </a:r>
            <a:r>
              <a:rPr lang="fr-FR" sz="2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2600" b="1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fr-FR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600" b="1" dirty="0" err="1" smtClean="0">
                <a:latin typeface="Courier New" pitchFamily="49" charset="0"/>
                <a:cs typeface="Courier New" pitchFamily="49" charset="0"/>
              </a:rPr>
              <a:t>passwd.restore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i="1" dirty="0" smtClean="0"/>
              <a:t>Le développement des transactions électroniques dans un nombre croissant de domaines économiques pose de manière de plus en plus critique le problème de la </a:t>
            </a:r>
            <a:r>
              <a:rPr lang="fr-FR" b="1" i="1" dirty="0" smtClean="0"/>
              <a:t>sécurité de telles transactions, notamment vis-à-vis des questions </a:t>
            </a:r>
            <a:r>
              <a:rPr lang="fr-FR" i="1" dirty="0" smtClean="0"/>
              <a:t>de confidentialité, d’authentification et de certification qui s’y rattachent. </a:t>
            </a:r>
          </a:p>
          <a:p>
            <a:pPr algn="just"/>
            <a:r>
              <a:rPr lang="fr-FR" i="1" dirty="0" smtClean="0"/>
              <a:t>Pour tous ces aspects, la </a:t>
            </a:r>
            <a:r>
              <a:rPr lang="fr-FR" b="1" i="1" dirty="0" smtClean="0"/>
              <a:t>cryptographie est appelée à devenir une technique de plus </a:t>
            </a:r>
            <a:r>
              <a:rPr lang="fr-FR" i="1" dirty="0" smtClean="0"/>
              <a:t>en plus fondamentale pour la </a:t>
            </a:r>
            <a:r>
              <a:rPr lang="fr-FR" b="1" i="1" dirty="0" smtClean="0"/>
              <a:t>protection des informations possédées et/ou </a:t>
            </a:r>
            <a:r>
              <a:rPr lang="fr-FR" i="1" dirty="0" smtClean="0"/>
              <a:t>échangées par des individus ou des organisations.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88" y="2357430"/>
            <a:ext cx="1869034" cy="1773936"/>
          </a:xfrm>
          <a:prstGeom prst="rect">
            <a:avLst/>
          </a:prstGeom>
          <a:noFill/>
        </p:spPr>
      </p:pic>
      <p:pic>
        <p:nvPicPr>
          <p:cNvPr id="2055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397551"/>
            <a:ext cx="1500198" cy="1531515"/>
          </a:xfrm>
          <a:prstGeom prst="rect">
            <a:avLst/>
          </a:prstGeom>
          <a:noFill/>
        </p:spPr>
      </p:pic>
      <p:pic>
        <p:nvPicPr>
          <p:cNvPr id="2057" name="Picture 9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071678"/>
            <a:ext cx="2071702" cy="1658814"/>
          </a:xfrm>
          <a:prstGeom prst="rect">
            <a:avLst/>
          </a:prstGeom>
          <a:noFill/>
        </p:spPr>
      </p:pic>
      <p:sp>
        <p:nvSpPr>
          <p:cNvPr id="19" name="Cylindre 18"/>
          <p:cNvSpPr/>
          <p:nvPr/>
        </p:nvSpPr>
        <p:spPr>
          <a:xfrm rot="5400000">
            <a:off x="4321967" y="1535893"/>
            <a:ext cx="428628" cy="435771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archemin vertical 20"/>
          <p:cNvSpPr/>
          <p:nvPr/>
        </p:nvSpPr>
        <p:spPr>
          <a:xfrm>
            <a:off x="1246663" y="4143380"/>
            <a:ext cx="1000132" cy="1143008"/>
          </a:xfrm>
          <a:prstGeom prst="verticalScroll">
            <a:avLst>
              <a:gd name="adj" fmla="val 10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Parchemin vertical 21"/>
          <p:cNvSpPr/>
          <p:nvPr/>
        </p:nvSpPr>
        <p:spPr>
          <a:xfrm>
            <a:off x="7072330" y="4071942"/>
            <a:ext cx="1071570" cy="1214446"/>
          </a:xfrm>
          <a:prstGeom prst="verticalScroll">
            <a:avLst>
              <a:gd name="adj" fmla="val 10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Parenthèse ouvrante 25"/>
          <p:cNvSpPr/>
          <p:nvPr/>
        </p:nvSpPr>
        <p:spPr>
          <a:xfrm rot="16200000">
            <a:off x="4357686" y="2428868"/>
            <a:ext cx="571504" cy="5000660"/>
          </a:xfrm>
          <a:prstGeom prst="leftBracket">
            <a:avLst>
              <a:gd name="adj" fmla="val 368750"/>
            </a:avLst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85786" y="192880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000892" y="200024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42876" y="5643578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Assurer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smtClean="0"/>
              <a:t>: 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Confidentialité, Intégrité, Authentification, Non-Répudiation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Génération des clés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88" y="2357430"/>
            <a:ext cx="1869034" cy="1773936"/>
          </a:xfrm>
          <a:prstGeom prst="rect">
            <a:avLst/>
          </a:prstGeom>
          <a:noFill/>
        </p:spPr>
      </p:pic>
      <p:pic>
        <p:nvPicPr>
          <p:cNvPr id="2055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397551"/>
            <a:ext cx="1500198" cy="1531515"/>
          </a:xfrm>
          <a:prstGeom prst="rect">
            <a:avLst/>
          </a:prstGeom>
          <a:noFill/>
        </p:spPr>
      </p:pic>
      <p:pic>
        <p:nvPicPr>
          <p:cNvPr id="2057" name="Picture 9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44" y="2071678"/>
            <a:ext cx="2071702" cy="1658814"/>
          </a:xfrm>
          <a:prstGeom prst="rect">
            <a:avLst/>
          </a:prstGeom>
          <a:noFill/>
        </p:spPr>
      </p:pic>
      <p:sp>
        <p:nvSpPr>
          <p:cNvPr id="19" name="Cylindre 18"/>
          <p:cNvSpPr/>
          <p:nvPr/>
        </p:nvSpPr>
        <p:spPr>
          <a:xfrm rot="5400000">
            <a:off x="4321967" y="1535893"/>
            <a:ext cx="428628" cy="435771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archemin vertical 20"/>
          <p:cNvSpPr/>
          <p:nvPr/>
        </p:nvSpPr>
        <p:spPr>
          <a:xfrm>
            <a:off x="1259726" y="4143380"/>
            <a:ext cx="1000132" cy="1143008"/>
          </a:xfrm>
          <a:prstGeom prst="verticalScroll">
            <a:avLst>
              <a:gd name="adj" fmla="val 10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Parchemin vertical 21"/>
          <p:cNvSpPr/>
          <p:nvPr/>
        </p:nvSpPr>
        <p:spPr>
          <a:xfrm>
            <a:off x="7072330" y="4071942"/>
            <a:ext cx="1071570" cy="1214446"/>
          </a:xfrm>
          <a:prstGeom prst="verticalScroll">
            <a:avLst>
              <a:gd name="adj" fmla="val 100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Parenthèse ouvrante 25"/>
          <p:cNvSpPr/>
          <p:nvPr/>
        </p:nvSpPr>
        <p:spPr>
          <a:xfrm rot="16200000">
            <a:off x="4357686" y="2428868"/>
            <a:ext cx="571504" cy="5000660"/>
          </a:xfrm>
          <a:prstGeom prst="leftBracket">
            <a:avLst>
              <a:gd name="adj" fmla="val 368750"/>
            </a:avLst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85786" y="192880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000892" y="200024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5786" y="545552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priv1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6858016" y="5500702"/>
            <a:ext cx="1643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priv2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Maximus</a:t>
            </a:r>
            <a:endParaRPr lang="fr-FR" sz="1600" b="1" i="1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Génération des clés avec OPENSSL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Générer la clé privée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fr-FR" sz="2400" b="1" dirty="0" err="1" smtClean="0"/>
              <a:t>Prérequis</a:t>
            </a:r>
            <a:r>
              <a:rPr lang="fr-FR" sz="2400" b="1" dirty="0" smtClean="0"/>
              <a:t> :</a:t>
            </a:r>
          </a:p>
          <a:p>
            <a:pPr>
              <a:buNone/>
            </a:pPr>
            <a:r>
              <a:rPr lang="fr-FR" sz="2400" b="1" dirty="0" smtClean="0"/>
              <a:t>$ </a:t>
            </a:r>
            <a:r>
              <a:rPr lang="fr-FR" sz="2400" b="1" dirty="0" err="1" smtClean="0"/>
              <a:t>mkdir</a:t>
            </a:r>
            <a:r>
              <a:rPr lang="fr-FR" sz="2400" b="1" dirty="0" smtClean="0"/>
              <a:t> REP ; chmod 700 REP ; cd REP</a:t>
            </a:r>
          </a:p>
          <a:p>
            <a:pPr>
              <a:buNone/>
            </a:pPr>
            <a:r>
              <a:rPr lang="fr-FR" sz="2400" b="1" dirty="0" smtClean="0"/>
              <a:t>$ # </a:t>
            </a:r>
            <a:r>
              <a:rPr lang="fr-FR" sz="2400" b="1" dirty="0" err="1" smtClean="0"/>
              <a:t>eventuellement</a:t>
            </a:r>
            <a:r>
              <a:rPr lang="fr-FR" sz="2400" b="1" dirty="0" smtClean="0"/>
              <a:t> changer la valeur du </a:t>
            </a:r>
            <a:r>
              <a:rPr lang="fr-FR" sz="2400" b="1" dirty="0" err="1" smtClean="0"/>
              <a:t>umask</a:t>
            </a:r>
            <a:r>
              <a:rPr lang="fr-FR" sz="2400" b="1" dirty="0" smtClean="0"/>
              <a:t> 077</a:t>
            </a:r>
          </a:p>
          <a:p>
            <a:pPr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$ </a:t>
            </a:r>
            <a:r>
              <a:rPr lang="fr-FR" sz="2400" b="1" dirty="0" err="1" smtClean="0">
                <a:solidFill>
                  <a:srgbClr val="FF0000"/>
                </a:solidFill>
              </a:rPr>
              <a:t>openssl</a:t>
            </a:r>
            <a:r>
              <a:rPr lang="fr-FR" sz="2400" b="1" dirty="0" smtClean="0">
                <a:solidFill>
                  <a:srgbClr val="FF0000"/>
                </a:solidFill>
              </a:rPr>
              <a:t>   </a:t>
            </a:r>
            <a:r>
              <a:rPr lang="fr-FR" sz="2400" b="1" dirty="0" err="1" smtClean="0">
                <a:solidFill>
                  <a:srgbClr val="FF0000"/>
                </a:solidFill>
              </a:rPr>
              <a:t>genrsa</a:t>
            </a:r>
            <a:r>
              <a:rPr lang="fr-FR" sz="2400" b="1" dirty="0" smtClean="0">
                <a:solidFill>
                  <a:srgbClr val="FF0000"/>
                </a:solidFill>
              </a:rPr>
              <a:t>   –out   </a:t>
            </a:r>
            <a:r>
              <a:rPr lang="fr-FR" sz="2400" b="1" dirty="0" err="1" smtClean="0">
                <a:solidFill>
                  <a:srgbClr val="FF0000"/>
                </a:solidFill>
              </a:rPr>
              <a:t>maximus.prive</a:t>
            </a:r>
            <a:r>
              <a:rPr lang="fr-FR" sz="2400" b="1" dirty="0" smtClean="0">
                <a:solidFill>
                  <a:srgbClr val="FF0000"/>
                </a:solidFill>
              </a:rPr>
              <a:t>   2048</a:t>
            </a:r>
          </a:p>
          <a:p>
            <a:pPr>
              <a:buNone/>
            </a:pPr>
            <a:r>
              <a:rPr lang="fr-FR" sz="2400" b="1" dirty="0" smtClean="0"/>
              <a:t>$ # rétablir la valeur du </a:t>
            </a:r>
            <a:r>
              <a:rPr lang="fr-FR" sz="2400" b="1" dirty="0" err="1" smtClean="0"/>
              <a:t>umask</a:t>
            </a:r>
            <a:r>
              <a:rPr lang="fr-FR" sz="2400" b="1" dirty="0" smtClean="0"/>
              <a:t> initial 022 par exemple</a:t>
            </a:r>
          </a:p>
          <a:p>
            <a:pPr>
              <a:buNone/>
            </a:pPr>
            <a:r>
              <a:rPr lang="fr-FR" sz="2400" b="1" dirty="0" smtClean="0"/>
              <a:t>$ # appliquer une sécurité en terme d’autorisations chmod 400</a:t>
            </a:r>
          </a:p>
          <a:p>
            <a:pPr>
              <a:buNone/>
            </a:pPr>
            <a:r>
              <a:rPr lang="fr-FR" sz="2400" b="1" dirty="0" smtClean="0"/>
              <a:t># Enlever l’écriture pour le propriétaire afin d’éviter tout risque de modification </a:t>
            </a:r>
          </a:p>
          <a:p>
            <a:pPr algn="ctr">
              <a:buNone/>
            </a:pP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Déduire la clé publique </a:t>
            </a:r>
          </a:p>
          <a:p>
            <a:pPr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$ </a:t>
            </a:r>
            <a:r>
              <a:rPr lang="fr-FR" sz="2400" b="1" dirty="0" err="1" smtClean="0">
                <a:solidFill>
                  <a:srgbClr val="FF0000"/>
                </a:solidFill>
              </a:rPr>
              <a:t>openssl</a:t>
            </a:r>
            <a:r>
              <a:rPr lang="fr-FR" sz="2400" b="1" dirty="0" smtClean="0">
                <a:solidFill>
                  <a:srgbClr val="FF0000"/>
                </a:solidFill>
              </a:rPr>
              <a:t>   </a:t>
            </a:r>
            <a:r>
              <a:rPr lang="fr-FR" sz="2400" b="1" dirty="0" err="1" smtClean="0">
                <a:solidFill>
                  <a:srgbClr val="FF0000"/>
                </a:solidFill>
              </a:rPr>
              <a:t>rsa</a:t>
            </a:r>
            <a:r>
              <a:rPr lang="fr-FR" sz="2400" b="1" dirty="0" smtClean="0">
                <a:solidFill>
                  <a:srgbClr val="FF0000"/>
                </a:solidFill>
              </a:rPr>
              <a:t>   –in   </a:t>
            </a:r>
            <a:r>
              <a:rPr lang="fr-FR" sz="2400" b="1" dirty="0" err="1" smtClean="0">
                <a:solidFill>
                  <a:srgbClr val="FF0000"/>
                </a:solidFill>
              </a:rPr>
              <a:t>maximus.prive</a:t>
            </a:r>
            <a:r>
              <a:rPr lang="fr-FR" sz="2400" b="1" dirty="0" smtClean="0">
                <a:solidFill>
                  <a:srgbClr val="FF0000"/>
                </a:solidFill>
              </a:rPr>
              <a:t>   –</a:t>
            </a:r>
            <a:r>
              <a:rPr lang="fr-FR" sz="2400" b="1" dirty="0" err="1" smtClean="0">
                <a:solidFill>
                  <a:srgbClr val="FF0000"/>
                </a:solidFill>
              </a:rPr>
              <a:t>pubout</a:t>
            </a:r>
            <a:r>
              <a:rPr lang="fr-FR" sz="2400" b="1" dirty="0" smtClean="0">
                <a:solidFill>
                  <a:srgbClr val="FF0000"/>
                </a:solidFill>
              </a:rPr>
              <a:t>   –out   </a:t>
            </a:r>
            <a:r>
              <a:rPr lang="fr-FR" sz="2400" b="1" dirty="0" err="1" smtClean="0">
                <a:solidFill>
                  <a:srgbClr val="FF0000"/>
                </a:solidFill>
              </a:rPr>
              <a:t>maximus.public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826" y="1604176"/>
            <a:ext cx="868902" cy="824692"/>
          </a:xfrm>
          <a:prstGeom prst="rect">
            <a:avLst/>
          </a:prstGeom>
          <a:noFill/>
        </p:spPr>
      </p:pic>
      <p:pic>
        <p:nvPicPr>
          <p:cNvPr id="2055" name="Picture 7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2462" y="1773784"/>
            <a:ext cx="785818" cy="802222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428596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072462" y="141659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Lucilla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5720" y="45486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priv1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357422" y="2428868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AES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12800" y="2526432"/>
            <a:ext cx="98743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file.txt</a:t>
            </a:r>
            <a:endParaRPr lang="fr-FR" sz="1600" b="1" dirty="0"/>
          </a:p>
        </p:txBody>
      </p:sp>
      <p:cxnSp>
        <p:nvCxnSpPr>
          <p:cNvPr id="20" name="Connecteur droit avec flèche 19"/>
          <p:cNvCxnSpPr>
            <a:stCxn id="17" idx="3"/>
            <a:endCxn id="16" idx="1"/>
          </p:cNvCxnSpPr>
          <p:nvPr/>
        </p:nvCxnSpPr>
        <p:spPr>
          <a:xfrm>
            <a:off x="2000232" y="2711098"/>
            <a:ext cx="357190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428860" y="3286124"/>
            <a:ext cx="121444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k.session</a:t>
            </a:r>
            <a:endParaRPr lang="fr-FR" b="1" dirty="0"/>
          </a:p>
        </p:txBody>
      </p:sp>
      <p:cxnSp>
        <p:nvCxnSpPr>
          <p:cNvPr id="35" name="Connecteur droit avec flèche 34"/>
          <p:cNvCxnSpPr>
            <a:stCxn id="31" idx="0"/>
            <a:endCxn id="16" idx="2"/>
          </p:cNvCxnSpPr>
          <p:nvPr/>
        </p:nvCxnSpPr>
        <p:spPr>
          <a:xfrm rot="5400000" flipH="1" flipV="1">
            <a:off x="2893207" y="314324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071934" y="2533476"/>
            <a:ext cx="10001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file.aes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>
            <a:stCxn id="36" idx="1"/>
            <a:endCxn id="16" idx="3"/>
          </p:cNvCxnSpPr>
          <p:nvPr/>
        </p:nvCxnSpPr>
        <p:spPr>
          <a:xfrm rot="10800000">
            <a:off x="3714744" y="2714620"/>
            <a:ext cx="357190" cy="35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2357422" y="3929066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RSA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>
            <a:stCxn id="31" idx="2"/>
            <a:endCxn id="42" idx="0"/>
          </p:cNvCxnSpPr>
          <p:nvPr/>
        </p:nvCxnSpPr>
        <p:spPr>
          <a:xfrm rot="5400000">
            <a:off x="2899278" y="3792261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85786" y="40266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lucilla.pub</a:t>
            </a:r>
            <a:endParaRPr lang="fr-FR" sz="1400" dirty="0"/>
          </a:p>
        </p:txBody>
      </p:sp>
      <p:cxnSp>
        <p:nvCxnSpPr>
          <p:cNvPr id="47" name="Connecteur droit avec flèche 46"/>
          <p:cNvCxnSpPr>
            <a:stCxn id="45" idx="3"/>
            <a:endCxn id="42" idx="1"/>
          </p:cNvCxnSpPr>
          <p:nvPr/>
        </p:nvCxnSpPr>
        <p:spPr>
          <a:xfrm>
            <a:off x="2000232" y="4211296"/>
            <a:ext cx="357190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143372" y="4026630"/>
            <a:ext cx="92869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k.crypt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/>
          <p:cNvCxnSpPr>
            <a:stCxn id="42" idx="3"/>
            <a:endCxn id="48" idx="1"/>
          </p:cNvCxnSpPr>
          <p:nvPr/>
        </p:nvCxnSpPr>
        <p:spPr>
          <a:xfrm flipV="1">
            <a:off x="3714744" y="4211296"/>
            <a:ext cx="428628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à coins arrondis 70"/>
          <p:cNvSpPr/>
          <p:nvPr/>
        </p:nvSpPr>
        <p:spPr>
          <a:xfrm>
            <a:off x="2311293" y="4786322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SHA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3" name="Connecteur en angle 72"/>
          <p:cNvCxnSpPr>
            <a:stCxn id="17" idx="1"/>
            <a:endCxn id="71" idx="1"/>
          </p:cNvCxnSpPr>
          <p:nvPr/>
        </p:nvCxnSpPr>
        <p:spPr>
          <a:xfrm rot="10800000" flipH="1" flipV="1">
            <a:off x="1012799" y="2711098"/>
            <a:ext cx="1298493" cy="2360976"/>
          </a:xfrm>
          <a:prstGeom prst="bentConnector3">
            <a:avLst>
              <a:gd name="adj1" fmla="val -4174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4149495" y="4895860"/>
            <a:ext cx="92869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file.sha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7" name="Connecteur droit avec flèche 76"/>
          <p:cNvCxnSpPr>
            <a:stCxn id="71" idx="3"/>
            <a:endCxn id="75" idx="1"/>
          </p:cNvCxnSpPr>
          <p:nvPr/>
        </p:nvCxnSpPr>
        <p:spPr>
          <a:xfrm>
            <a:off x="3668615" y="5072074"/>
            <a:ext cx="480880" cy="8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2357422" y="5857892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RSA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57158" y="595473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maximus.priv</a:t>
            </a:r>
            <a:endParaRPr lang="fr-FR" sz="1400" dirty="0"/>
          </a:p>
        </p:txBody>
      </p:sp>
      <p:cxnSp>
        <p:nvCxnSpPr>
          <p:cNvPr id="88" name="Connecteur droit avec flèche 87"/>
          <p:cNvCxnSpPr>
            <a:stCxn id="84" idx="3"/>
            <a:endCxn id="83" idx="1"/>
          </p:cNvCxnSpPr>
          <p:nvPr/>
        </p:nvCxnSpPr>
        <p:spPr>
          <a:xfrm>
            <a:off x="1857356" y="6139396"/>
            <a:ext cx="500066" cy="4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4084634" y="5960287"/>
            <a:ext cx="9874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file.sign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5" name="Connecteur droit avec flèche 94"/>
          <p:cNvCxnSpPr>
            <a:stCxn id="83" idx="3"/>
            <a:endCxn id="93" idx="1"/>
          </p:cNvCxnSpPr>
          <p:nvPr/>
        </p:nvCxnSpPr>
        <p:spPr>
          <a:xfrm>
            <a:off x="3714744" y="6143644"/>
            <a:ext cx="369890" cy="1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6000760" y="3714752"/>
            <a:ext cx="10001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file.aes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6000760" y="4071942"/>
            <a:ext cx="10001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k.crypt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000760" y="4429132"/>
            <a:ext cx="10001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file.sign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6000760" y="4786322"/>
            <a:ext cx="10001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file.sha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14" name="Connecteur en angle 113"/>
          <p:cNvCxnSpPr>
            <a:stCxn id="75" idx="2"/>
            <a:endCxn id="83" idx="0"/>
          </p:cNvCxnSpPr>
          <p:nvPr/>
        </p:nvCxnSpPr>
        <p:spPr>
          <a:xfrm rot="5400000">
            <a:off x="3528613" y="4772663"/>
            <a:ext cx="592700" cy="1577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5500694" y="327398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 à envoyer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1" name="Connecteur en arc 120"/>
          <p:cNvCxnSpPr/>
          <p:nvPr/>
        </p:nvCxnSpPr>
        <p:spPr>
          <a:xfrm rot="5400000" flipH="1" flipV="1">
            <a:off x="7072330" y="2857496"/>
            <a:ext cx="1643074" cy="1357322"/>
          </a:xfrm>
          <a:prstGeom prst="curvedConnector3">
            <a:avLst>
              <a:gd name="adj1" fmla="val 4443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b="1" smtClean="0">
                <a:solidFill>
                  <a:schemeClr val="tx1"/>
                </a:solidFill>
              </a:rPr>
              <a:pPr/>
              <a:t>6</a:t>
            </a:fld>
            <a:endParaRPr lang="fr-B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826" y="1604176"/>
            <a:ext cx="868902" cy="824692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428596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5720" y="45486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priv1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357422" y="2428868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AES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12800" y="2526432"/>
            <a:ext cx="98743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file.txt</a:t>
            </a:r>
            <a:endParaRPr lang="fr-FR" sz="1600" b="1" dirty="0"/>
          </a:p>
        </p:txBody>
      </p:sp>
      <p:cxnSp>
        <p:nvCxnSpPr>
          <p:cNvPr id="20" name="Connecteur droit avec flèche 19"/>
          <p:cNvCxnSpPr>
            <a:stCxn id="17" idx="3"/>
            <a:endCxn id="16" idx="1"/>
          </p:cNvCxnSpPr>
          <p:nvPr/>
        </p:nvCxnSpPr>
        <p:spPr>
          <a:xfrm>
            <a:off x="2000232" y="2711098"/>
            <a:ext cx="357190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428860" y="3286124"/>
            <a:ext cx="121444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k.session</a:t>
            </a:r>
            <a:endParaRPr lang="fr-FR" b="1" dirty="0"/>
          </a:p>
        </p:txBody>
      </p:sp>
      <p:cxnSp>
        <p:nvCxnSpPr>
          <p:cNvPr id="35" name="Connecteur droit avec flèche 34"/>
          <p:cNvCxnSpPr>
            <a:stCxn id="31" idx="0"/>
            <a:endCxn id="16" idx="2"/>
          </p:cNvCxnSpPr>
          <p:nvPr/>
        </p:nvCxnSpPr>
        <p:spPr>
          <a:xfrm rot="5400000" flipH="1" flipV="1">
            <a:off x="2893207" y="314324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071934" y="2533476"/>
            <a:ext cx="10001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file.aes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>
            <a:stCxn id="36" idx="1"/>
            <a:endCxn id="16" idx="3"/>
          </p:cNvCxnSpPr>
          <p:nvPr/>
        </p:nvCxnSpPr>
        <p:spPr>
          <a:xfrm rot="10800000">
            <a:off x="3714744" y="2714620"/>
            <a:ext cx="357190" cy="35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500166" y="1142984"/>
            <a:ext cx="739231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$ </a:t>
            </a:r>
            <a:r>
              <a:rPr lang="fr-FR" sz="2000" b="1" dirty="0" err="1" smtClean="0"/>
              <a:t>echo</a:t>
            </a:r>
            <a:r>
              <a:rPr lang="fr-FR" sz="2000" b="1" dirty="0" smtClean="0"/>
              <a:t> –n ‘’p@ssw0rd’’ &gt;&gt; </a:t>
            </a:r>
            <a:r>
              <a:rPr lang="fr-FR" sz="2000" b="1" dirty="0" err="1" smtClean="0"/>
              <a:t>k.session</a:t>
            </a:r>
            <a:endParaRPr lang="fr-FR" sz="2000" b="1" dirty="0" smtClean="0"/>
          </a:p>
          <a:p>
            <a:endParaRPr lang="fr-FR" sz="2000" b="1" dirty="0" smtClean="0"/>
          </a:p>
          <a:p>
            <a:r>
              <a:rPr lang="fr-FR" sz="2000" b="1" dirty="0" smtClean="0"/>
              <a:t>$ </a:t>
            </a:r>
            <a:r>
              <a:rPr lang="fr-FR" sz="2000" b="1" dirty="0" err="1" smtClean="0"/>
              <a:t>openssl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enc</a:t>
            </a:r>
            <a:r>
              <a:rPr lang="fr-FR" sz="2000" b="1" dirty="0" smtClean="0"/>
              <a:t>  –in  file.txt –out  file.aes  –e  </a:t>
            </a:r>
            <a:r>
              <a:rPr lang="fr-FR" sz="2000" b="1" dirty="0" smtClean="0">
                <a:solidFill>
                  <a:srgbClr val="FF0000"/>
                </a:solidFill>
              </a:rPr>
              <a:t>–aes256</a:t>
            </a:r>
            <a:r>
              <a:rPr lang="fr-FR" sz="2000" b="1" dirty="0" smtClean="0"/>
              <a:t>  –k  </a:t>
            </a:r>
            <a:r>
              <a:rPr lang="fr-FR" sz="2000" b="1" dirty="0" err="1" smtClean="0"/>
              <a:t>k.session</a:t>
            </a:r>
            <a:endParaRPr lang="fr-FR" sz="2000" b="1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15" name="Rectangle à coins arrondis 14"/>
          <p:cNvSpPr/>
          <p:nvPr/>
        </p:nvSpPr>
        <p:spPr>
          <a:xfrm>
            <a:off x="2357422" y="3929066"/>
            <a:ext cx="1357322" cy="5715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RSA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85786" y="4026630"/>
            <a:ext cx="12144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lucilla.pub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avec flèche 18"/>
          <p:cNvCxnSpPr>
            <a:stCxn id="18" idx="3"/>
            <a:endCxn id="15" idx="1"/>
          </p:cNvCxnSpPr>
          <p:nvPr/>
        </p:nvCxnSpPr>
        <p:spPr>
          <a:xfrm>
            <a:off x="2000232" y="4211296"/>
            <a:ext cx="357190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143372" y="4026630"/>
            <a:ext cx="9286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k.crypt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Connecteur droit avec flèche 21"/>
          <p:cNvCxnSpPr>
            <a:stCxn id="15" idx="3"/>
            <a:endCxn id="21" idx="1"/>
          </p:cNvCxnSpPr>
          <p:nvPr/>
        </p:nvCxnSpPr>
        <p:spPr>
          <a:xfrm flipV="1">
            <a:off x="3714744" y="4211296"/>
            <a:ext cx="428628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2311293" y="4786322"/>
            <a:ext cx="1357322" cy="5715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SHA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149495" y="4895860"/>
            <a:ext cx="9286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file.sha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Connecteur droit avec flèche 24"/>
          <p:cNvCxnSpPr>
            <a:stCxn id="23" idx="3"/>
            <a:endCxn id="24" idx="1"/>
          </p:cNvCxnSpPr>
          <p:nvPr/>
        </p:nvCxnSpPr>
        <p:spPr>
          <a:xfrm>
            <a:off x="3668615" y="5072074"/>
            <a:ext cx="480880" cy="8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2357422" y="5857892"/>
            <a:ext cx="1357322" cy="5715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RSA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57158" y="5954730"/>
            <a:ext cx="15001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maximus.priv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avec flèche 28"/>
          <p:cNvCxnSpPr>
            <a:stCxn id="28" idx="3"/>
            <a:endCxn id="26" idx="1"/>
          </p:cNvCxnSpPr>
          <p:nvPr/>
        </p:nvCxnSpPr>
        <p:spPr>
          <a:xfrm>
            <a:off x="1857356" y="6139396"/>
            <a:ext cx="500066" cy="4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084634" y="5960287"/>
            <a:ext cx="9874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file.sign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Connecteur droit avec flèche 31"/>
          <p:cNvCxnSpPr>
            <a:stCxn id="26" idx="3"/>
            <a:endCxn id="30" idx="1"/>
          </p:cNvCxnSpPr>
          <p:nvPr/>
        </p:nvCxnSpPr>
        <p:spPr>
          <a:xfrm>
            <a:off x="3714744" y="6143644"/>
            <a:ext cx="369890" cy="1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24" idx="2"/>
            <a:endCxn id="26" idx="0"/>
          </p:cNvCxnSpPr>
          <p:nvPr/>
        </p:nvCxnSpPr>
        <p:spPr>
          <a:xfrm rot="5400000">
            <a:off x="3528613" y="4772663"/>
            <a:ext cx="592700" cy="1577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1" idx="2"/>
            <a:endCxn id="15" idx="0"/>
          </p:cNvCxnSpPr>
          <p:nvPr/>
        </p:nvCxnSpPr>
        <p:spPr>
          <a:xfrm rot="5400000">
            <a:off x="2899278" y="3792261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/>
          <p:nvPr/>
        </p:nvCxnSpPr>
        <p:spPr>
          <a:xfrm rot="10800000" flipH="1" flipV="1">
            <a:off x="1012799" y="2711098"/>
            <a:ext cx="1298493" cy="2360976"/>
          </a:xfrm>
          <a:prstGeom prst="bentConnector3">
            <a:avLst>
              <a:gd name="adj1" fmla="val -4174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826" y="1604176"/>
            <a:ext cx="868902" cy="824692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428596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5720" y="45486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priv1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2428860" y="3286124"/>
            <a:ext cx="121444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k.session</a:t>
            </a:r>
            <a:endParaRPr lang="fr-FR" b="1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2357422" y="3929066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RSA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>
            <a:stCxn id="31" idx="2"/>
            <a:endCxn id="42" idx="0"/>
          </p:cNvCxnSpPr>
          <p:nvPr/>
        </p:nvCxnSpPr>
        <p:spPr>
          <a:xfrm rot="5400000">
            <a:off x="2899278" y="3792261"/>
            <a:ext cx="2736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85786" y="40266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lucilla.pub</a:t>
            </a:r>
            <a:endParaRPr lang="fr-FR" sz="1400" dirty="0"/>
          </a:p>
        </p:txBody>
      </p:sp>
      <p:cxnSp>
        <p:nvCxnSpPr>
          <p:cNvPr id="47" name="Connecteur droit avec flèche 46"/>
          <p:cNvCxnSpPr>
            <a:stCxn id="45" idx="3"/>
            <a:endCxn id="42" idx="1"/>
          </p:cNvCxnSpPr>
          <p:nvPr/>
        </p:nvCxnSpPr>
        <p:spPr>
          <a:xfrm>
            <a:off x="2000232" y="4211296"/>
            <a:ext cx="357190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143372" y="4026630"/>
            <a:ext cx="92869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tx1"/>
                </a:solidFill>
              </a:rPr>
              <a:t>k.crypt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/>
          <p:cNvCxnSpPr>
            <a:stCxn id="42" idx="3"/>
            <a:endCxn id="48" idx="1"/>
          </p:cNvCxnSpPr>
          <p:nvPr/>
        </p:nvCxnSpPr>
        <p:spPr>
          <a:xfrm flipV="1">
            <a:off x="3714744" y="4211296"/>
            <a:ext cx="428628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71472" y="1785926"/>
            <a:ext cx="82153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$ </a:t>
            </a:r>
            <a:r>
              <a:rPr lang="fr-FR" b="1" dirty="0" err="1" smtClean="0"/>
              <a:t>openssl</a:t>
            </a:r>
            <a:r>
              <a:rPr lang="fr-FR" b="1" dirty="0" smtClean="0"/>
              <a:t>  </a:t>
            </a:r>
            <a:r>
              <a:rPr lang="fr-FR" b="1" dirty="0" err="1" smtClean="0"/>
              <a:t>rsautl</a:t>
            </a:r>
            <a:r>
              <a:rPr lang="fr-FR" b="1" dirty="0" smtClean="0"/>
              <a:t>  –</a:t>
            </a:r>
            <a:r>
              <a:rPr lang="fr-FR" b="1" dirty="0" err="1" smtClean="0"/>
              <a:t>pubin</a:t>
            </a:r>
            <a:r>
              <a:rPr lang="fr-FR" b="1" dirty="0" smtClean="0"/>
              <a:t>  –</a:t>
            </a:r>
            <a:r>
              <a:rPr lang="fr-FR" b="1" dirty="0" err="1" smtClean="0"/>
              <a:t>encrypt</a:t>
            </a:r>
            <a:r>
              <a:rPr lang="fr-FR" b="1" dirty="0" smtClean="0"/>
              <a:t>   –in   </a:t>
            </a:r>
            <a:r>
              <a:rPr lang="fr-FR" b="1" dirty="0" err="1" smtClean="0"/>
              <a:t>k.session</a:t>
            </a:r>
            <a:r>
              <a:rPr lang="fr-FR" b="1" dirty="0" smtClean="0"/>
              <a:t>   –</a:t>
            </a:r>
            <a:r>
              <a:rPr lang="fr-FR" b="1" dirty="0" err="1" smtClean="0"/>
              <a:t>inkey</a:t>
            </a:r>
            <a:r>
              <a:rPr lang="fr-FR" b="1" dirty="0" smtClean="0"/>
              <a:t>   lucilla.pub   –out   </a:t>
            </a:r>
            <a:r>
              <a:rPr lang="fr-FR" b="1" dirty="0" err="1" smtClean="0"/>
              <a:t>k.crypt</a:t>
            </a:r>
            <a:endParaRPr lang="fr-FR" b="1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15" name="Rectangle à coins arrondis 14"/>
          <p:cNvSpPr/>
          <p:nvPr/>
        </p:nvSpPr>
        <p:spPr>
          <a:xfrm>
            <a:off x="2357422" y="2428868"/>
            <a:ext cx="1357322" cy="5715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AES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12800" y="2526432"/>
            <a:ext cx="9874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file.txt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Connecteur droit avec flèche 16"/>
          <p:cNvCxnSpPr>
            <a:stCxn id="16" idx="3"/>
            <a:endCxn id="15" idx="1"/>
          </p:cNvCxnSpPr>
          <p:nvPr/>
        </p:nvCxnSpPr>
        <p:spPr>
          <a:xfrm>
            <a:off x="2000232" y="2711098"/>
            <a:ext cx="357190" cy="3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071934" y="2533476"/>
            <a:ext cx="10001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file.aes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avec flèche 18"/>
          <p:cNvCxnSpPr>
            <a:stCxn id="18" idx="1"/>
            <a:endCxn id="15" idx="3"/>
          </p:cNvCxnSpPr>
          <p:nvPr/>
        </p:nvCxnSpPr>
        <p:spPr>
          <a:xfrm rot="10800000">
            <a:off x="3714744" y="2714620"/>
            <a:ext cx="357190" cy="352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2"/>
            <a:endCxn id="31" idx="0"/>
          </p:cNvCxnSpPr>
          <p:nvPr/>
        </p:nvCxnSpPr>
        <p:spPr>
          <a:xfrm rot="5400000">
            <a:off x="2893207" y="314324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2311293" y="4786322"/>
            <a:ext cx="1357322" cy="5715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SHA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49495" y="4895860"/>
            <a:ext cx="9286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file.sha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Connecteur droit avec flèche 23"/>
          <p:cNvCxnSpPr>
            <a:stCxn id="22" idx="3"/>
            <a:endCxn id="23" idx="1"/>
          </p:cNvCxnSpPr>
          <p:nvPr/>
        </p:nvCxnSpPr>
        <p:spPr>
          <a:xfrm>
            <a:off x="3668615" y="5072074"/>
            <a:ext cx="480880" cy="8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2357422" y="5857892"/>
            <a:ext cx="1357322" cy="5715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RSA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57158" y="5954730"/>
            <a:ext cx="15001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maximus.priv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Connecteur droit avec flèche 27"/>
          <p:cNvCxnSpPr>
            <a:stCxn id="26" idx="3"/>
            <a:endCxn id="25" idx="1"/>
          </p:cNvCxnSpPr>
          <p:nvPr/>
        </p:nvCxnSpPr>
        <p:spPr>
          <a:xfrm>
            <a:off x="1857356" y="6139396"/>
            <a:ext cx="500066" cy="4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084634" y="5960287"/>
            <a:ext cx="98743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file.sign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Connecteur droit avec flèche 29"/>
          <p:cNvCxnSpPr>
            <a:stCxn id="25" idx="3"/>
            <a:endCxn id="29" idx="1"/>
          </p:cNvCxnSpPr>
          <p:nvPr/>
        </p:nvCxnSpPr>
        <p:spPr>
          <a:xfrm>
            <a:off x="3714744" y="6143644"/>
            <a:ext cx="369890" cy="13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23" idx="2"/>
            <a:endCxn id="25" idx="0"/>
          </p:cNvCxnSpPr>
          <p:nvPr/>
        </p:nvCxnSpPr>
        <p:spPr>
          <a:xfrm rot="5400000">
            <a:off x="3528613" y="4772663"/>
            <a:ext cx="592700" cy="1577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/>
          <p:nvPr/>
        </p:nvCxnSpPr>
        <p:spPr>
          <a:xfrm rot="10800000" flipH="1" flipV="1">
            <a:off x="1012799" y="2711098"/>
            <a:ext cx="1298493" cy="2360976"/>
          </a:xfrm>
          <a:prstGeom prst="bentConnector3">
            <a:avLst>
              <a:gd name="adj1" fmla="val -4174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Processus-Côté </a:t>
            </a:r>
            <a:r>
              <a:rPr lang="fr-F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826" y="1604176"/>
            <a:ext cx="868902" cy="824692"/>
          </a:xfrm>
          <a:prstGeom prst="rect">
            <a:avLst/>
          </a:prstGeom>
          <a:noFill/>
        </p:spPr>
      </p:pic>
      <p:sp>
        <p:nvSpPr>
          <p:cNvPr id="27" name="ZoneTexte 26"/>
          <p:cNvSpPr txBox="1"/>
          <p:nvPr/>
        </p:nvSpPr>
        <p:spPr>
          <a:xfrm>
            <a:off x="428596" y="121442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5720" y="454863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priv1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Maxim</a:t>
            </a:r>
            <a:endParaRPr lang="fr-FR" sz="1600" b="1" i="1" dirty="0" smtClean="0"/>
          </a:p>
          <a:p>
            <a:r>
              <a:rPr lang="fr-FR" sz="1600" b="1" i="1" dirty="0" smtClean="0"/>
              <a:t>K</a:t>
            </a:r>
            <a:r>
              <a:rPr lang="fr-FR" sz="1600" b="1" i="1" baseline="-25000" dirty="0" smtClean="0"/>
              <a:t>pub2</a:t>
            </a:r>
            <a:r>
              <a:rPr lang="fr-FR" sz="1600" b="1" i="1" dirty="0" smtClean="0"/>
              <a:t> </a:t>
            </a:r>
            <a:r>
              <a:rPr lang="fr-FR" sz="1600" b="1" i="1" dirty="0" err="1" smtClean="0"/>
              <a:t>Lucilla</a:t>
            </a:r>
            <a:endParaRPr lang="fr-FR" sz="1600" b="1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012800" y="2526432"/>
            <a:ext cx="98743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file.txt</a:t>
            </a:r>
            <a:endParaRPr lang="fr-FR" sz="1600" b="1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2311293" y="4786322"/>
            <a:ext cx="1357322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SHA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3" name="Connecteur en angle 72"/>
          <p:cNvCxnSpPr>
            <a:stCxn id="17" idx="1"/>
            <a:endCxn id="71" idx="1"/>
          </p:cNvCxnSpPr>
          <p:nvPr/>
        </p:nvCxnSpPr>
        <p:spPr>
          <a:xfrm rot="10800000" flipH="1" flipV="1">
            <a:off x="1012799" y="2711098"/>
            <a:ext cx="1298493" cy="2360976"/>
          </a:xfrm>
          <a:prstGeom prst="bentConnector3">
            <a:avLst>
              <a:gd name="adj1" fmla="val -4174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4149495" y="4895860"/>
            <a:ext cx="92869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file.sha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7" name="Connecteur droit avec flèche 76"/>
          <p:cNvCxnSpPr>
            <a:stCxn id="71" idx="3"/>
            <a:endCxn id="75" idx="1"/>
          </p:cNvCxnSpPr>
          <p:nvPr/>
        </p:nvCxnSpPr>
        <p:spPr>
          <a:xfrm>
            <a:off x="3668615" y="5072074"/>
            <a:ext cx="480880" cy="84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071538" y="3500438"/>
            <a:ext cx="707236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$ </a:t>
            </a:r>
            <a:r>
              <a:rPr lang="fr-FR" sz="2800" b="1" dirty="0" err="1" smtClean="0"/>
              <a:t>openssl</a:t>
            </a:r>
            <a:r>
              <a:rPr lang="fr-FR" sz="2800" b="1" dirty="0" smtClean="0"/>
              <a:t>  </a:t>
            </a:r>
            <a:r>
              <a:rPr lang="fr-FR" sz="2800" b="1" dirty="0" err="1" smtClean="0"/>
              <a:t>dgst</a:t>
            </a:r>
            <a:r>
              <a:rPr lang="fr-FR" sz="2800" b="1" dirty="0" smtClean="0"/>
              <a:t>  -sha512  -out   file.sha   file.txt</a:t>
            </a:r>
            <a:endParaRPr lang="fr-FR" sz="2800" b="1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</TotalTime>
  <Words>579</Words>
  <Application>Microsoft Office PowerPoint</Application>
  <PresentationFormat>Affichage à l'écran (4:3)</PresentationFormat>
  <Paragraphs>210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Cryptographie</vt:lpstr>
      <vt:lpstr>Introduction</vt:lpstr>
      <vt:lpstr>Objectifs</vt:lpstr>
      <vt:lpstr>Génération des clés</vt:lpstr>
      <vt:lpstr>Génération des clés avec OPENSSL</vt:lpstr>
      <vt:lpstr>Processus-Côté Maximus</vt:lpstr>
      <vt:lpstr>Processus-Côté Maximus</vt:lpstr>
      <vt:lpstr>Processus-Côté Maximus</vt:lpstr>
      <vt:lpstr>Processus-Côté Maximus</vt:lpstr>
      <vt:lpstr>Processus-Côté Maximus</vt:lpstr>
      <vt:lpstr>Processus-Côté Lucilla Premier niveau de contrôle</vt:lpstr>
      <vt:lpstr>Processus-Côté Lucilla</vt:lpstr>
      <vt:lpstr>Processus-Côté Lucilla</vt:lpstr>
      <vt:lpstr>Diapositive 14</vt:lpstr>
      <vt:lpstr>CHIFFREMENT FORT ET FAIBLE</vt:lpstr>
      <vt:lpstr>Codage et décodage : base64</vt:lpstr>
      <vt:lpstr>Résumé - hachage</vt:lpstr>
      <vt:lpstr>Résumé - hachage</vt:lpstr>
      <vt:lpstr>Chiffrement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</dc:title>
  <dc:creator>AMINE.ABBAS</dc:creator>
  <cp:lastModifiedBy>Amine ABBAS</cp:lastModifiedBy>
  <cp:revision>86</cp:revision>
  <dcterms:created xsi:type="dcterms:W3CDTF">2016-02-23T07:56:39Z</dcterms:created>
  <dcterms:modified xsi:type="dcterms:W3CDTF">2018-02-25T08:22:55Z</dcterms:modified>
</cp:coreProperties>
</file>