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56500" cy="10680700"/>
  <p:notesSz cx="7556500" cy="10680700"/>
  <p:embeddedFontLst>
    <p:embeddedFont>
      <p:font typeface="VVDEIU+Inter Regular"/>
      <p:regular r:id="rId1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font" Target="fonts/font1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9.png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Relationship Id="rId6" Type="http://schemas.openxmlformats.org/officeDocument/2006/relationships/image" Target="../media/image5.png" /><Relationship Id="rId7" Type="http://schemas.openxmlformats.org/officeDocument/2006/relationships/image" Target="../media/image6.png" /><Relationship Id="rId8" Type="http://schemas.openxmlformats.org/officeDocument/2006/relationships/image" Target="../media/image7.png" /><Relationship Id="rId9" Type="http://schemas.openxmlformats.org/officeDocument/2006/relationships/image" Target="../media/image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Relationship Id="rId4" Type="http://schemas.openxmlformats.org/officeDocument/2006/relationships/image" Target="../media/image12.png" /><Relationship Id="rId5" Type="http://schemas.openxmlformats.org/officeDocument/2006/relationships/image" Target="../media/image13.png" /><Relationship Id="rId6" Type="http://schemas.openxmlformats.org/officeDocument/2006/relationships/image" Target="../media/image14.png" /><Relationship Id="rId7" Type="http://schemas.openxmlformats.org/officeDocument/2006/relationships/image" Target="../media/image15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Relationship Id="rId4" Type="http://schemas.openxmlformats.org/officeDocument/2006/relationships/image" Target="../media/image18.png" /><Relationship Id="rId5" Type="http://schemas.openxmlformats.org/officeDocument/2006/relationships/image" Target="../media/image1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Relationship Id="rId5" Type="http://schemas.openxmlformats.org/officeDocument/2006/relationships/image" Target="../media/image23.png" /><Relationship Id="rId6" Type="http://schemas.openxmlformats.org/officeDocument/2006/relationships/image" Target="../media/image2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33.png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image" Target="../media/image27.png" /><Relationship Id="rId5" Type="http://schemas.openxmlformats.org/officeDocument/2006/relationships/image" Target="../media/image28.png" /><Relationship Id="rId6" Type="http://schemas.openxmlformats.org/officeDocument/2006/relationships/image" Target="../media/image29.png" /><Relationship Id="rId7" Type="http://schemas.openxmlformats.org/officeDocument/2006/relationships/image" Target="../media/image30.png" /><Relationship Id="rId8" Type="http://schemas.openxmlformats.org/officeDocument/2006/relationships/image" Target="../media/image31.png" /><Relationship Id="rId9" Type="http://schemas.openxmlformats.org/officeDocument/2006/relationships/image" Target="../media/image3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Relationship Id="rId4" Type="http://schemas.openxmlformats.org/officeDocument/2006/relationships/image" Target="../media/image36.png" /><Relationship Id="rId5" Type="http://schemas.openxmlformats.org/officeDocument/2006/relationships/image" Target="../media/image37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6200" y="9494796"/>
            <a:ext cx="7415542" cy="2698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5457825" y="8027797"/>
            <a:ext cx="1819275" cy="1057275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76200" y="6944461"/>
            <a:ext cx="7415542" cy="2698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457825" y="5732272"/>
            <a:ext cx="1819275" cy="1057275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" y="4906187"/>
            <a:ext cx="7415542" cy="26987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457825" y="3465321"/>
            <a:ext cx="1819275" cy="1057275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6200" y="2413457"/>
            <a:ext cx="7415542" cy="26987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1242606"/>
            <a:ext cx="7407605" cy="12700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6200" y="64896"/>
            <a:ext cx="7415542" cy="26987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200" y="273617"/>
            <a:ext cx="7415862" cy="9271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 spc="47">
                <a:solidFill>
                  <a:srgbClr val="000000"/>
                </a:solidFill>
                <a:latin typeface="VVDEIU+Inter Regular"/>
                <a:cs typeface="VVDEIU+Inter Regular"/>
              </a:rPr>
              <a:t>Extended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8">
                <a:solidFill>
                  <a:srgbClr val="000000"/>
                </a:solidFill>
                <a:latin typeface="VVDEIU+Inter Regular"/>
                <a:cs typeface="VVDEIU+Inter Regular"/>
              </a:rPr>
              <a:t>Slide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7">
                <a:solidFill>
                  <a:srgbClr val="000000"/>
                </a:solidFill>
                <a:latin typeface="VVDEIU+Inter Regular"/>
                <a:cs typeface="VVDEIU+Inter Regular"/>
              </a:rPr>
              <a:t>Deck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8">
                <a:solidFill>
                  <a:srgbClr val="000000"/>
                </a:solidFill>
                <a:latin typeface="VVDEIU+Inter Regular"/>
                <a:cs typeface="VVDEIU+Inter Regular"/>
              </a:rPr>
              <a:t>for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7">
                <a:solidFill>
                  <a:srgbClr val="000000"/>
                </a:solidFill>
                <a:latin typeface="VVDEIU+Inter Regular"/>
                <a:cs typeface="VVDEIU+Inter Regular"/>
              </a:rPr>
              <a:t>1-Hour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9">
                <a:solidFill>
                  <a:srgbClr val="000000"/>
                </a:solidFill>
                <a:latin typeface="VVDEIU+Inter Regular"/>
                <a:cs typeface="VVDEIU+Inter Regular"/>
              </a:rPr>
              <a:t>Intro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50">
                <a:solidFill>
                  <a:srgbClr val="000000"/>
                </a:solidFill>
                <a:latin typeface="VVDEIU+Inter Regular"/>
                <a:cs typeface="VVDEIU+Inter Regular"/>
              </a:rPr>
              <a:t>to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5">
                <a:solidFill>
                  <a:srgbClr val="000000"/>
                </a:solidFill>
                <a:latin typeface="VVDEIU+Inter Regular"/>
                <a:cs typeface="VVDEIU+Inter Regular"/>
              </a:rPr>
              <a:t>Web</a:t>
            </a:r>
          </a:p>
          <a:p>
            <a:pPr marL="0" marR="0">
              <a:lnSpc>
                <a:spcPts val="32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 spc="47">
                <a:solidFill>
                  <a:srgbClr val="000000"/>
                </a:solidFill>
                <a:latin typeface="VVDEIU+Inter Regular"/>
                <a:cs typeface="VVDEIU+Inter Regular"/>
              </a:rPr>
              <a:t>Development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" y="1456174"/>
            <a:ext cx="6181295" cy="8310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Introduction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to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Web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Development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&amp;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Coding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Essentials</a:t>
            </a:r>
          </a:p>
          <a:p>
            <a:pPr marL="0" marR="0">
              <a:lnSpc>
                <a:spcPts val="2574"/>
              </a:lnSpc>
              <a:spcBef>
                <a:spcPts val="1044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Why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Web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is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Best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Place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to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Start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Coding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00" y="2596888"/>
            <a:ext cx="2334231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Why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Learn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Coding?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200" y="3307611"/>
            <a:ext cx="4964897" cy="4713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-44">
                <a:solidFill>
                  <a:srgbClr val="000000"/>
                </a:solidFill>
                <a:latin typeface="Times New Roman"/>
                <a:cs typeface="Times New Roman"/>
              </a:rPr>
              <a:t>Web</a:t>
            </a:r>
            <a:r>
              <a:rPr dirty="0" sz="1250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development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one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most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accessible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practical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ways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begin</a:t>
            </a:r>
          </a:p>
          <a:p>
            <a:pPr marL="0" marR="0">
              <a:lnSpc>
                <a:spcPts val="1395"/>
              </a:lnSpc>
              <a:spcBef>
                <a:spcPts val="62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learning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programming.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0" y="3998897"/>
            <a:ext cx="4058438" cy="21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Starting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web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gives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strong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foundation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because: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0" y="4434152"/>
            <a:ext cx="4940678" cy="21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50" spc="95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skills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learn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transferable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many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other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areas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technology.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200" y="5089619"/>
            <a:ext cx="3234609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Why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Learn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Coding?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(Part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2)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200" y="5800341"/>
            <a:ext cx="5089265" cy="21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Many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successful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desktop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mobile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apps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actually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began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simple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websites.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200" y="6235596"/>
            <a:ext cx="5041177" cy="471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50" spc="-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website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launched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anywhere,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making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easy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affordable</a:t>
            </a:r>
          </a:p>
          <a:p>
            <a:pPr marL="0" marR="0">
              <a:lnSpc>
                <a:spcPts val="1395"/>
              </a:lnSpc>
              <a:spcBef>
                <a:spcPts val="62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entry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point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development.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6200" y="7127893"/>
            <a:ext cx="3236395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Why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Learn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Coding?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(Part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3)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200" y="7838615"/>
            <a:ext cx="5169503" cy="7273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Unlike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desktop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mobile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apps—which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often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require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specialized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tools,</a:t>
            </a:r>
          </a:p>
          <a:p>
            <a:pPr marL="0" marR="0">
              <a:lnSpc>
                <a:spcPts val="1395"/>
              </a:lnSpc>
              <a:spcBef>
                <a:spcPts val="62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platforms,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distribution—web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development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allows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start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small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see</a:t>
            </a:r>
          </a:p>
          <a:p>
            <a:pPr marL="0" marR="0">
              <a:lnSpc>
                <a:spcPts val="1395"/>
              </a:lnSpc>
              <a:spcBef>
                <a:spcPts val="62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immediate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results.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6200" y="8785933"/>
            <a:ext cx="5161154" cy="471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spc="-38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50" spc="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build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something,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test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instantly,</a:t>
            </a:r>
            <a:r>
              <a:rPr dirty="0" sz="125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share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others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just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few</a:t>
            </a:r>
          </a:p>
          <a:p>
            <a:pPr marL="0" marR="0">
              <a:lnSpc>
                <a:spcPts val="1395"/>
              </a:lnSpc>
              <a:spcBef>
                <a:spcPts val="62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steps.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6200" y="9678229"/>
            <a:ext cx="3242869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Why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Learn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Coding?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(Part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4)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6200" y="10291469"/>
            <a:ext cx="7415542" cy="2698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6200" y="7424978"/>
            <a:ext cx="7415542" cy="2698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76200" y="5020411"/>
            <a:ext cx="7415542" cy="2698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457825" y="3617721"/>
            <a:ext cx="1819275" cy="1057275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" y="2598089"/>
            <a:ext cx="7415542" cy="26987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457825" y="855471"/>
            <a:ext cx="1819275" cy="1057275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200" y="397837"/>
            <a:ext cx="5142334" cy="21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50" spc="95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immediate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feedback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creates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motivation,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helps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understand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coding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6230" y="653869"/>
            <a:ext cx="4189075" cy="21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concepts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faster,</a:t>
            </a:r>
            <a:r>
              <a:rPr dirty="0" sz="125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gives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sense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achievement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early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1005913"/>
            <a:ext cx="5290476" cy="21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50" spc="95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Over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time,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these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skills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open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doors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career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paths: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starting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6230" y="1261945"/>
            <a:ext cx="5001850" cy="215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own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projects,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working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companies,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contributing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larger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applications.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" y="1613989"/>
            <a:ext cx="5133349" cy="727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50" spc="95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starting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here,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set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yourself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up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expand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confidently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more</a:t>
            </a:r>
          </a:p>
          <a:p>
            <a:pPr marL="240030" marR="0">
              <a:lnSpc>
                <a:spcPts val="1395"/>
              </a:lnSpc>
              <a:spcBef>
                <a:spcPts val="62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advanced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fields—whether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backend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systems,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mobile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development,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even</a:t>
            </a:r>
          </a:p>
          <a:p>
            <a:pPr marL="240030" marR="0">
              <a:lnSpc>
                <a:spcPts val="1395"/>
              </a:lnSpc>
              <a:spcBef>
                <a:spcPts val="62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artificial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intelligence.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00" y="2781521"/>
            <a:ext cx="4025619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Why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Start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with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Web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Development?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200" y="3492243"/>
            <a:ext cx="2556384" cy="567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50" spc="95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Accessible: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needs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only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browser.</a:t>
            </a:r>
          </a:p>
          <a:p>
            <a:pPr marL="0" marR="0">
              <a:lnSpc>
                <a:spcPts val="1395"/>
              </a:lnSpc>
              <a:spcBef>
                <a:spcPts val="1376"/>
              </a:spcBef>
              <a:spcAft>
                <a:spcPts val="0"/>
              </a:spcAft>
            </a:pPr>
            <a:r>
              <a:rPr dirty="0" sz="12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50" spc="95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Instant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feedback.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0" y="4196331"/>
            <a:ext cx="2116492" cy="567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50" spc="95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000000"/>
                </a:solidFill>
                <a:latin typeface="Times New Roman"/>
                <a:cs typeface="Times New Roman"/>
              </a:rPr>
              <a:t>Websites</a:t>
            </a:r>
            <a:r>
              <a:rPr dirty="0" sz="1250" spc="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universal.</a:t>
            </a:r>
          </a:p>
          <a:p>
            <a:pPr marL="0" marR="0">
              <a:lnSpc>
                <a:spcPts val="1395"/>
              </a:lnSpc>
              <a:spcBef>
                <a:spcPts val="1376"/>
              </a:spcBef>
              <a:spcAft>
                <a:spcPts val="0"/>
              </a:spcAft>
            </a:pPr>
            <a:r>
              <a:rPr dirty="0" sz="12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50" spc="95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Foundation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future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00000"/>
                </a:solidFill>
                <a:latin typeface="Times New Roman"/>
                <a:cs typeface="Times New Roman"/>
              </a:rPr>
              <a:t>tech.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0" y="5203843"/>
            <a:ext cx="5032913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Web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Developer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Jobs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and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Salaries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in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Algeria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200" y="5695958"/>
            <a:ext cx="3095010" cy="1984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Roles: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frontend,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backend,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full-stack,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freelance.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200" y="5944751"/>
            <a:ext cx="4474450" cy="1984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Demand: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growing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need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startups,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agencies,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freelancing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markets.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200" y="6193544"/>
            <a:ext cx="3463429" cy="1984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Salary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ranges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150" spc="-68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Algeria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(approximate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2025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data):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93369" y="6359477"/>
            <a:ext cx="221170" cy="679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</a:p>
          <a:p>
            <a:pPr marL="0" marR="0">
              <a:lnSpc>
                <a:spcPts val="119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</a:p>
          <a:p>
            <a:pPr marL="0" marR="0">
              <a:lnSpc>
                <a:spcPts val="1199"/>
              </a:lnSpc>
              <a:spcBef>
                <a:spcPts val="725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9681" y="6359477"/>
            <a:ext cx="2478844" cy="19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Entry-level: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40,000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100" spc="-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70,000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DZD/month.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9681" y="6603927"/>
            <a:ext cx="2471322" cy="19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Mid-level: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80,000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100" spc="-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150,000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DZD/month.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9681" y="6848376"/>
            <a:ext cx="3847268" cy="19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Senior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  <a:r>
              <a:rPr dirty="0" sz="1100" spc="-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freelance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remote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work: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150,000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100" spc="-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300,000+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DZD/month.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6200" y="7093161"/>
            <a:ext cx="4560345" cy="1984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Global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demand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opportunities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work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remotely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foreign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companies.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6200" y="7608410"/>
            <a:ext cx="5992015" cy="784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What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is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programming,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and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programming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languages?</a:t>
            </a:r>
          </a:p>
          <a:p>
            <a:pPr marL="0" marR="0">
              <a:lnSpc>
                <a:spcPts val="2059"/>
              </a:lnSpc>
              <a:spcBef>
                <a:spcPts val="1245"/>
              </a:spcBef>
              <a:spcAft>
                <a:spcPts val="0"/>
              </a:spcAft>
            </a:pP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Programming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5">
                <a:solidFill>
                  <a:srgbClr val="000000"/>
                </a:solidFill>
                <a:latin typeface="VVDEIU+Inter Regular"/>
                <a:cs typeface="VVDEIU+Inter Regular"/>
              </a:rPr>
              <a:t>is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giving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instructions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4">
                <a:solidFill>
                  <a:srgbClr val="000000"/>
                </a:solidFill>
                <a:latin typeface="VVDEIU+Inter Regular"/>
                <a:cs typeface="VVDEIU+Inter Regular"/>
              </a:rPr>
              <a:t>to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a</a:t>
            </a:r>
            <a:r>
              <a:rPr dirty="0" sz="1450" spc="19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computer.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6200" y="8517479"/>
            <a:ext cx="6448892" cy="29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A</a:t>
            </a:r>
            <a:r>
              <a:rPr dirty="0" sz="1450" spc="18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programming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language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5">
                <a:solidFill>
                  <a:srgbClr val="000000"/>
                </a:solidFill>
                <a:latin typeface="VVDEIU+Inter Regular"/>
                <a:cs typeface="VVDEIU+Inter Regular"/>
              </a:rPr>
              <a:t>is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the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tool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19">
                <a:solidFill>
                  <a:srgbClr val="000000"/>
                </a:solidFill>
                <a:latin typeface="VVDEIU+Inter Regular"/>
                <a:cs typeface="VVDEIU+Inter Regular"/>
              </a:rPr>
              <a:t>we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use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4">
                <a:solidFill>
                  <a:srgbClr val="000000"/>
                </a:solidFill>
                <a:latin typeface="VVDEIU+Inter Regular"/>
                <a:cs typeface="VVDEIU+Inter Regular"/>
              </a:rPr>
              <a:t>to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write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those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instructions.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6200" y="8937261"/>
            <a:ext cx="4069375" cy="784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Why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are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there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so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many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languages?</a:t>
            </a:r>
          </a:p>
          <a:p>
            <a:pPr marL="0" marR="0">
              <a:lnSpc>
                <a:spcPts val="2059"/>
              </a:lnSpc>
              <a:spcBef>
                <a:spcPts val="1245"/>
              </a:spcBef>
              <a:spcAft>
                <a:spcPts val="0"/>
              </a:spcAft>
            </a:pP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Because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none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of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them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are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perfect.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6200" y="9846331"/>
            <a:ext cx="5161675" cy="29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Each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language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5">
                <a:solidFill>
                  <a:srgbClr val="000000"/>
                </a:solidFill>
                <a:latin typeface="VVDEIU+Inter Regular"/>
                <a:cs typeface="VVDEIU+Inter Regular"/>
              </a:rPr>
              <a:t>is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built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for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different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needs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and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problems.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6200" y="9035696"/>
            <a:ext cx="7415542" cy="2698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6200" y="6496329"/>
            <a:ext cx="7415542" cy="2698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76200" y="3786275"/>
            <a:ext cx="7415542" cy="2698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76200" y="1931187"/>
            <a:ext cx="7415542" cy="26987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00" y="153078"/>
            <a:ext cx="4868951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Keep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in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mind: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you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will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not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learn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all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them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" y="638247"/>
            <a:ext cx="7302832" cy="11474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There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are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20+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coding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languages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5">
                <a:solidFill>
                  <a:srgbClr val="000000"/>
                </a:solidFill>
                <a:latin typeface="VVDEIU+Inter Regular"/>
                <a:cs typeface="VVDEIU+Inter Regular"/>
              </a:rPr>
              <a:t>in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demand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today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(not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counting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libraries).</a:t>
            </a:r>
          </a:p>
          <a:p>
            <a:pPr marL="0" marR="0">
              <a:lnSpc>
                <a:spcPts val="2059"/>
              </a:lnSpc>
              <a:spcBef>
                <a:spcPts val="1228"/>
              </a:spcBef>
              <a:spcAft>
                <a:spcPts val="0"/>
              </a:spcAft>
            </a:pPr>
            <a:r>
              <a:rPr dirty="0" sz="1450" spc="20">
                <a:solidFill>
                  <a:srgbClr val="000000"/>
                </a:solidFill>
                <a:latin typeface="VVDEIU+Inter Regular"/>
                <a:cs typeface="VVDEIU+Inter Regular"/>
              </a:rPr>
              <a:t>Some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are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more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wanted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than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others,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depending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on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the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market.</a:t>
            </a:r>
          </a:p>
          <a:p>
            <a:pPr marL="0" marR="0">
              <a:lnSpc>
                <a:spcPts val="2059"/>
              </a:lnSpc>
              <a:spcBef>
                <a:spcPts val="1228"/>
              </a:spcBef>
              <a:spcAft>
                <a:spcPts val="0"/>
              </a:spcAft>
            </a:pP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You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often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sacrifice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either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depth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(quality)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or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breadth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(quantity)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5">
                <a:solidFill>
                  <a:srgbClr val="000000"/>
                </a:solidFill>
                <a:latin typeface="VVDEIU+Inter Regular"/>
                <a:cs typeface="VVDEIU+Inter Regular"/>
              </a:rPr>
              <a:t>in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what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2">
                <a:solidFill>
                  <a:srgbClr val="000000"/>
                </a:solidFill>
                <a:latin typeface="VVDEIU+Inter Regular"/>
                <a:cs typeface="VVDEIU+Inter Regular"/>
              </a:rPr>
              <a:t>you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3">
                <a:solidFill>
                  <a:srgbClr val="000000"/>
                </a:solidFill>
                <a:latin typeface="VVDEIU+Inter Regular"/>
                <a:cs typeface="VVDEIU+Inter Regular"/>
              </a:rPr>
              <a:t>learn.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00" y="2114619"/>
            <a:ext cx="4905247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Frontend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vs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Backend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in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Web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Development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00" y="2607278"/>
            <a:ext cx="5396135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general,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programming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languages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web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often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split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sides: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frontend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development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languages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backend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development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languages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3120866"/>
            <a:ext cx="4022164" cy="549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Each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side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many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languages,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libraries,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frameworks.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Each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its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own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benefits,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trade-offs,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communities.</a:t>
            </a:r>
          </a:p>
          <a:p>
            <a:pPr marL="0" marR="0">
              <a:lnSpc>
                <a:spcPts val="1328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single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"best"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works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everything.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200" y="3969708"/>
            <a:ext cx="2647827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Frontend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(Client-Side)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" y="4462367"/>
            <a:ext cx="3470151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web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development,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main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frontend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languages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are: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HTML,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CSS,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00" y="5146643"/>
            <a:ext cx="2712913" cy="54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Along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libraries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frameworks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like:</a:t>
            </a:r>
          </a:p>
          <a:p>
            <a:pPr marL="0" marR="0">
              <a:lnSpc>
                <a:spcPts val="1328"/>
              </a:lnSpc>
              <a:spcBef>
                <a:spcPts val="1365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React,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Bootstrap,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Sass,</a:t>
            </a: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2">
                <a:solidFill>
                  <a:srgbClr val="000000"/>
                </a:solidFill>
                <a:latin typeface="Times New Roman"/>
                <a:cs typeface="Times New Roman"/>
              </a:rPr>
              <a:t>Tailwind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200" y="5830919"/>
            <a:ext cx="7005433" cy="549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These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work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directly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browser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client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side).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 spc="-24">
                <a:solidFill>
                  <a:srgbClr val="000000"/>
                </a:solidFill>
                <a:latin typeface="Times New Roman"/>
                <a:cs typeface="Times New Roman"/>
              </a:rPr>
              <a:t>We’ll</a:t>
            </a:r>
            <a:r>
              <a:rPr dirty="0" sz="1200" spc="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talk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about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difference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between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client-side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server-side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moment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6">
                <a:solidFill>
                  <a:srgbClr val="000000"/>
                </a:solidFill>
                <a:latin typeface="Times New Roman"/>
                <a:cs typeface="Times New Roman"/>
              </a:rPr>
              <a:t>now,</a:t>
            </a:r>
            <a:r>
              <a:rPr dirty="0" sz="1200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remember:</a:t>
            </a:r>
          </a:p>
          <a:p>
            <a:pPr marL="0" marR="0">
              <a:lnSpc>
                <a:spcPts val="1328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frontend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user</a:t>
            </a:r>
            <a:r>
              <a:rPr dirty="0" sz="1200" spc="-2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sees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interacts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9" b="1">
                <a:solidFill>
                  <a:srgbClr val="000000"/>
                </a:solidFill>
                <a:latin typeface="Times New Roman"/>
                <a:cs typeface="Times New Roman"/>
              </a:rPr>
              <a:t>browser.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0" y="6679761"/>
            <a:ext cx="2702531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Backend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(Server-Side)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0" y="7172420"/>
            <a:ext cx="3225180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backend,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usually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choices.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Almost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language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could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some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point: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200" y="7686008"/>
            <a:ext cx="354595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33">
                <a:solidFill>
                  <a:srgbClr val="000000"/>
                </a:solidFill>
                <a:latin typeface="Times New Roman"/>
                <a:cs typeface="Times New Roman"/>
              </a:rPr>
              <a:t>PHP,</a:t>
            </a:r>
            <a:r>
              <a:rPr dirty="0" sz="1200" spc="3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SQL,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Python,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Java,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even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C++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past.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200" y="8028146"/>
            <a:ext cx="7528843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Some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languages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frameworks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better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speed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some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security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some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balance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both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always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trade-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offs.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200" y="8541734"/>
            <a:ext cx="7445052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backend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about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happens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behind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scenes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storing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data,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handling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logic,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serving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right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content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 spc="-16">
                <a:solidFill>
                  <a:srgbClr val="000000"/>
                </a:solidFill>
                <a:latin typeface="Times New Roman"/>
                <a:cs typeface="Times New Roman"/>
              </a:rPr>
              <a:t>user.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6200" y="9219126"/>
            <a:ext cx="3247790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What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Does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“Coding”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Mean?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200" y="9711785"/>
            <a:ext cx="209058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say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000000"/>
                </a:solidFill>
                <a:latin typeface="Times New Roman"/>
                <a:cs typeface="Times New Roman"/>
              </a:rPr>
              <a:t>coding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mean: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6200" y="10053924"/>
            <a:ext cx="459462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Writing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instructions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programming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language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(syntax)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inside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files.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6200" y="10316814"/>
            <a:ext cx="529828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Then,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another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program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(like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browser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server)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reads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processes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those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files.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6200" y="8396606"/>
            <a:ext cx="7415542" cy="2698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6200" y="5845049"/>
            <a:ext cx="7415542" cy="2698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76200" y="3618103"/>
            <a:ext cx="7415542" cy="2698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76200" y="2448052"/>
            <a:ext cx="7415542" cy="26987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" y="1278001"/>
            <a:ext cx="7415542" cy="26987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200" y="-9963"/>
            <a:ext cx="329788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1">
                <a:solidFill>
                  <a:srgbClr val="000000"/>
                </a:solidFill>
                <a:latin typeface="Times New Roman"/>
                <a:cs typeface="Times New Roman"/>
              </a:rPr>
              <a:t>Finally,</a:t>
            </a:r>
            <a:r>
              <a:rPr dirty="0" sz="1200" spc="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displays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result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built.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00" y="332174"/>
            <a:ext cx="219119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Think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like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Microsoft</a:t>
            </a:r>
            <a:r>
              <a:rPr dirty="0" sz="1200" spc="-1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7" b="1">
                <a:solidFill>
                  <a:srgbClr val="000000"/>
                </a:solidFill>
                <a:latin typeface="Times New Roman"/>
                <a:cs typeface="Times New Roman"/>
              </a:rPr>
              <a:t>Word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00" y="674312"/>
            <a:ext cx="298989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4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00" spc="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type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text,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style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format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937202"/>
            <a:ext cx="487598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coding,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write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instructions,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style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things,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result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live.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200" y="1461432"/>
            <a:ext cx="1097883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Example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" y="1954091"/>
            <a:ext cx="6566753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6">
                <a:solidFill>
                  <a:srgbClr val="000000"/>
                </a:solidFill>
                <a:latin typeface="Times New Roman"/>
                <a:cs typeface="Times New Roman"/>
              </a:rPr>
              <a:t>Let’s</a:t>
            </a:r>
            <a:r>
              <a:rPr dirty="0" sz="1200" spc="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look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small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example.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Don’t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worry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about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understanding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details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just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show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how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turns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something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visual.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00" y="2631483"/>
            <a:ext cx="3323368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Where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Do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Put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Code?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200" y="3124142"/>
            <a:ext cx="3714090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Now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have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small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idea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looks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like...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question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is: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where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put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so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run?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0" y="3801534"/>
            <a:ext cx="2106422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What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Is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a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Server?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0" y="4294193"/>
            <a:ext cx="225593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96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 spc="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something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called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server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200" y="4636331"/>
            <a:ext cx="470207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Think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server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giant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computer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optimized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one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main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job: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200" y="4978470"/>
            <a:ext cx="138826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Stay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awake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24/7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200" y="5241360"/>
            <a:ext cx="4534380" cy="46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Respond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whenever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someone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its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address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URL</a:t>
            </a:r>
            <a:r>
              <a:rPr dirty="0" sz="12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IP</a:t>
            </a:r>
            <a:r>
              <a:rPr dirty="0" sz="12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address)</a:t>
            </a:r>
          </a:p>
          <a:p>
            <a:pPr marL="0" marR="0">
              <a:lnSpc>
                <a:spcPts val="13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Display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content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results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6200" y="6028480"/>
            <a:ext cx="2736047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How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Do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Servers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Work?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200" y="6521139"/>
            <a:ext cx="4393480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Servers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designed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handle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thousands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users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same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time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built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6200" y="7034727"/>
            <a:ext cx="77055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Speed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6200" y="7297617"/>
            <a:ext cx="1227162" cy="46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Security</a:t>
            </a:r>
          </a:p>
          <a:p>
            <a:pPr marL="0" marR="0">
              <a:lnSpc>
                <a:spcPts val="13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Performance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6200" y="7902645"/>
            <a:ext cx="6842767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3">
                <a:solidFill>
                  <a:srgbClr val="000000"/>
                </a:solidFill>
                <a:latin typeface="Times New Roman"/>
                <a:cs typeface="Times New Roman"/>
              </a:rPr>
              <a:t>That’s</a:t>
            </a:r>
            <a:r>
              <a:rPr dirty="0" sz="1200" spc="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usually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huge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storage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000"/>
                </a:solidFill>
                <a:latin typeface="Times New Roman"/>
                <a:cs typeface="Times New Roman"/>
              </a:rPr>
              <a:t>capacity,</a:t>
            </a:r>
            <a:r>
              <a:rPr dirty="0" sz="12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lots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RAM,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powerful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CPUs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run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code.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One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key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feature: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servers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1" b="1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dirty="0" sz="1200" spc="11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always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don’t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shut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down.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6200" y="8580038"/>
            <a:ext cx="3358052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Why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Can’t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Servers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Turn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Off?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6200" y="9072697"/>
            <a:ext cx="4754101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server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turned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off,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website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instantly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disappears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internet.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site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exists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only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server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powered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connected.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6200" y="9586285"/>
            <a:ext cx="222335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Servers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run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systems: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6200" y="9928423"/>
            <a:ext cx="2293005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versions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Windows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6200" y="10191313"/>
            <a:ext cx="207563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versions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Linux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6200" y="10454203"/>
            <a:ext cx="463443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other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operating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systems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configure,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depending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project.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6200" y="8174635"/>
            <a:ext cx="7415542" cy="2698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6200" y="6633872"/>
            <a:ext cx="7415542" cy="2698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76200" y="6394945"/>
            <a:ext cx="7407605" cy="127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76200" y="5626811"/>
            <a:ext cx="7415542" cy="26987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" y="4286072"/>
            <a:ext cx="7415542" cy="26987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76200" y="2755594"/>
            <a:ext cx="7415542" cy="26987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6200" y="2516669"/>
            <a:ext cx="7407605" cy="12700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6200" y="1748535"/>
            <a:ext cx="7415542" cy="26987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76200" y="64896"/>
            <a:ext cx="7415542" cy="26987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200" y="248328"/>
            <a:ext cx="1711080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For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Beginners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" y="740987"/>
            <a:ext cx="3064817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sound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like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lot.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Don’t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worry.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6">
                <a:solidFill>
                  <a:srgbClr val="000000"/>
                </a:solidFill>
                <a:latin typeface="Times New Roman"/>
                <a:cs typeface="Times New Roman"/>
              </a:rPr>
              <a:t>now,</a:t>
            </a:r>
            <a:r>
              <a:rPr dirty="0" sz="1200" spc="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it’s</a:t>
            </a:r>
            <a:r>
              <a:rPr dirty="0" sz="1200" spc="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best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focus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frontend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side.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00" y="1254575"/>
            <a:ext cx="6117315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way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learn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faster,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build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visual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projects,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understand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basics.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 spc="-10">
                <a:solidFill>
                  <a:srgbClr val="000000"/>
                </a:solidFill>
                <a:latin typeface="Times New Roman"/>
                <a:cs typeface="Times New Roman"/>
              </a:rPr>
              <a:t>Later,</a:t>
            </a:r>
            <a:r>
              <a:rPr dirty="0" sz="12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once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you’re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comfortable,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you’ll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explore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how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own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computer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act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like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mini-server.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200" y="1957256"/>
            <a:ext cx="7230868" cy="517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 spc="47">
                <a:solidFill>
                  <a:srgbClr val="000000"/>
                </a:solidFill>
                <a:latin typeface="VVDEIU+Inter Regular"/>
                <a:cs typeface="VVDEIU+Inter Regular"/>
              </a:rPr>
              <a:t>Small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9">
                <a:solidFill>
                  <a:srgbClr val="000000"/>
                </a:solidFill>
                <a:latin typeface="VVDEIU+Inter Regular"/>
                <a:cs typeface="VVDEIU+Inter Regular"/>
              </a:rPr>
              <a:t>Intro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9">
                <a:solidFill>
                  <a:srgbClr val="000000"/>
                </a:solidFill>
                <a:latin typeface="VVDEIU+Inter Regular"/>
                <a:cs typeface="VVDEIU+Inter Regular"/>
              </a:rPr>
              <a:t>into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6">
                <a:solidFill>
                  <a:srgbClr val="000000"/>
                </a:solidFill>
                <a:latin typeface="VVDEIU+Inter Regular"/>
                <a:cs typeface="VVDEIU+Inter Regular"/>
              </a:rPr>
              <a:t>HTML,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6">
                <a:solidFill>
                  <a:srgbClr val="000000"/>
                </a:solidFill>
                <a:latin typeface="VVDEIU+Inter Regular"/>
                <a:cs typeface="VVDEIU+Inter Regular"/>
              </a:rPr>
              <a:t>CSS,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7">
                <a:solidFill>
                  <a:srgbClr val="000000"/>
                </a:solidFill>
                <a:latin typeface="VVDEIU+Inter Regular"/>
                <a:cs typeface="VVDEIU+Inter Regular"/>
              </a:rPr>
              <a:t>and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8">
                <a:solidFill>
                  <a:srgbClr val="000000"/>
                </a:solidFill>
                <a:latin typeface="VVDEIU+Inter Regular"/>
                <a:cs typeface="VVDEIU+Inter Regular"/>
              </a:rPr>
              <a:t>JavaScript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0" y="2939026"/>
            <a:ext cx="2791168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Before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Start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Coding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0" y="3431686"/>
            <a:ext cx="265588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83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00" spc="8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write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code,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need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simple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tools: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5750" y="3773824"/>
            <a:ext cx="4884772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1.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VS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editor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helps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write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better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avoid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errors.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2.</a:t>
            </a:r>
            <a:r>
              <a:rPr dirty="0" sz="1200" spc="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 spc="-66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Browser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recommend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Chrome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Firefox.</a:t>
            </a: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They’re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enough.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200" y="4469504"/>
            <a:ext cx="2254859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First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Lines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Code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200" y="4962163"/>
            <a:ext cx="655573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Now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have</a:t>
            </a: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installed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browser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000000"/>
                </a:solidFill>
                <a:latin typeface="Times New Roman"/>
                <a:cs typeface="Times New Roman"/>
              </a:rPr>
              <a:t>ready,</a:t>
            </a:r>
            <a:r>
              <a:rPr dirty="0" sz="1200" spc="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write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our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first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lines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HTML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6200" y="5304301"/>
            <a:ext cx="214595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first…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even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HTML?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200" y="5835532"/>
            <a:ext cx="2631081" cy="517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2650" spc="46">
                <a:solidFill>
                  <a:srgbClr val="000000"/>
                </a:solidFill>
                <a:latin typeface="VVDEIU+Inter Regular"/>
                <a:cs typeface="VVDEIU+Inter Regular"/>
              </a:rPr>
              <a:t>What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50">
                <a:solidFill>
                  <a:srgbClr val="000000"/>
                </a:solidFill>
                <a:latin typeface="VVDEIU+Inter Regular"/>
                <a:cs typeface="VVDEIU+Inter Regular"/>
              </a:rPr>
              <a:t>Is</a:t>
            </a:r>
            <a:r>
              <a:rPr dirty="0" sz="26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2650" spc="46">
                <a:solidFill>
                  <a:srgbClr val="000000"/>
                </a:solidFill>
                <a:latin typeface="VVDEIU+Inter Regular"/>
                <a:cs typeface="VVDEIU+Inter Regular"/>
              </a:rPr>
              <a:t>HTML?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6200" y="6824948"/>
            <a:ext cx="315932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HTML,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short,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skeleton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dirty="0" sz="1200" spc="-2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website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6200" y="7167086"/>
            <a:ext cx="3694658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gives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structure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content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whatever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you’re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building.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It’s</a:t>
            </a:r>
            <a:r>
              <a:rPr dirty="0" sz="1200" spc="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old,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it’s</a:t>
            </a:r>
            <a:r>
              <a:rPr dirty="0" sz="1200" spc="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plain,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honestly—it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looks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9">
                <a:solidFill>
                  <a:srgbClr val="000000"/>
                </a:solidFill>
                <a:latin typeface="Times New Roman"/>
                <a:cs typeface="Times New Roman"/>
              </a:rPr>
              <a:t>ugly.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6200" y="7680674"/>
            <a:ext cx="3843008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it’s</a:t>
            </a:r>
            <a:r>
              <a:rPr dirty="0" sz="1200" spc="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also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most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necessary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6">
                <a:solidFill>
                  <a:srgbClr val="000000"/>
                </a:solidFill>
                <a:latin typeface="Times New Roman"/>
                <a:cs typeface="Times New Roman"/>
              </a:rPr>
              <a:t>ever.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Without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HTML,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wouldn’t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see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anything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browser.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6200" y="8358066"/>
            <a:ext cx="3152010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The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Structure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of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a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Website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6200" y="8850726"/>
            <a:ext cx="172238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Every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website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starts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here: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6200" y="9192864"/>
            <a:ext cx="855240" cy="469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Buttons</a:t>
            </a:r>
          </a:p>
          <a:p>
            <a:pPr marL="0" marR="0">
              <a:lnSpc>
                <a:spcPts val="13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Lists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6200" y="9718644"/>
            <a:ext cx="1079376" cy="732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Images</a:t>
            </a:r>
          </a:p>
          <a:p>
            <a:pPr marL="0" marR="0">
              <a:lnSpc>
                <a:spcPts val="13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Input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fields</a:t>
            </a:r>
          </a:p>
          <a:p>
            <a:pPr marL="0" marR="0">
              <a:lnSpc>
                <a:spcPts val="1328"/>
              </a:lnSpc>
              <a:spcBef>
                <a:spcPts val="791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Forms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76200" y="7931102"/>
            <a:ext cx="7415542" cy="26987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76200" y="5078856"/>
            <a:ext cx="7415542" cy="2698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76200" y="2680462"/>
            <a:ext cx="7415542" cy="26987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76200" y="654684"/>
            <a:ext cx="7415542" cy="26987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200" y="160724"/>
            <a:ext cx="4134872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these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defined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HTML.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point,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still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looks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nothing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like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Instagram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20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3">
                <a:solidFill>
                  <a:srgbClr val="000000"/>
                </a:solidFill>
                <a:latin typeface="Times New Roman"/>
                <a:cs typeface="Times New Roman"/>
              </a:rPr>
              <a:t>YouTube.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" y="838116"/>
            <a:ext cx="3171675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Making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It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Look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Good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–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CSS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200" y="1330775"/>
            <a:ext cx="277623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how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make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000000"/>
                </a:solidFill>
                <a:latin typeface="Times New Roman"/>
                <a:cs typeface="Times New Roman"/>
              </a:rPr>
              <a:t>look</a:t>
            </a:r>
            <a:r>
              <a:rPr dirty="0" sz="12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like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real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app?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00" y="1672913"/>
            <a:ext cx="207429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96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 spc="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another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language: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CSS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2015051"/>
            <a:ext cx="3724572" cy="549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CSS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about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style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makes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buttons,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images,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backgrounds,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text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look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nice.</a:t>
            </a:r>
          </a:p>
          <a:p>
            <a:pPr marL="0" marR="0">
              <a:lnSpc>
                <a:spcPts val="1328"/>
              </a:lnSpc>
              <a:spcBef>
                <a:spcPts val="21"/>
              </a:spcBef>
              <a:spcAft>
                <a:spcPts val="0"/>
              </a:spcAft>
            </a:pP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It’s</a:t>
            </a:r>
            <a:r>
              <a:rPr dirty="0" sz="1200" spc="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also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adds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animations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polish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site.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200" y="2863893"/>
            <a:ext cx="3298660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Making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It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Think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–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JavaScript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" y="3356552"/>
            <a:ext cx="3165872" cy="3783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Now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have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structure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(HTML)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style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(CSS).</a:t>
            </a:r>
          </a:p>
          <a:p>
            <a:pPr marL="0" marR="0">
              <a:lnSpc>
                <a:spcPts val="1328"/>
              </a:lnSpc>
              <a:spcBef>
                <a:spcPts val="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website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still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needs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logic.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200" y="3870140"/>
            <a:ext cx="230668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3">
                <a:solidFill>
                  <a:srgbClr val="000000"/>
                </a:solidFill>
                <a:latin typeface="Times New Roman"/>
                <a:cs typeface="Times New Roman"/>
              </a:rPr>
              <a:t>That’s</a:t>
            </a:r>
            <a:r>
              <a:rPr dirty="0" sz="1200" spc="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where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comes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200" y="4212278"/>
            <a:ext cx="23113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It’s</a:t>
            </a:r>
            <a:r>
              <a:rPr dirty="0" sz="1200" spc="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Java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it’s</a:t>
            </a:r>
            <a:r>
              <a:rPr dirty="0" sz="1200" spc="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0" y="4475168"/>
            <a:ext cx="346910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handles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logic,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interactions,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13">
                <a:solidFill>
                  <a:srgbClr val="000000"/>
                </a:solidFill>
                <a:latin typeface="Times New Roman"/>
                <a:cs typeface="Times New Roman"/>
              </a:rPr>
              <a:t>memory,</a:t>
            </a:r>
            <a:r>
              <a:rPr dirty="0" sz="1200" spc="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checks.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200" y="4738059"/>
            <a:ext cx="742615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200" spc="9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spc="-22">
                <a:solidFill>
                  <a:srgbClr val="000000"/>
                </a:solidFill>
                <a:latin typeface="Times New Roman"/>
                <a:cs typeface="Times New Roman"/>
              </a:rPr>
              <a:t>It’s</a:t>
            </a:r>
            <a:r>
              <a:rPr dirty="0" sz="1200" spc="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validates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forms,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adds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interactivity,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makes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site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feel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alive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client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side</a:t>
            </a:r>
            <a:r>
              <a:rPr dirty="0" sz="12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(in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imes New Roman"/>
                <a:cs typeface="Times New Roman"/>
              </a:rPr>
              <a:t>browser).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200" y="5262289"/>
            <a:ext cx="3669242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A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Good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Roadmap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for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Beginners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200" y="5747458"/>
            <a:ext cx="1141575" cy="29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20">
                <a:solidFill>
                  <a:srgbClr val="000000"/>
                </a:solidFill>
                <a:latin typeface="VVDEIU+Inter Regular"/>
                <a:cs typeface="VVDEIU+Inter Regular"/>
              </a:rPr>
              <a:t>What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4">
                <a:solidFill>
                  <a:srgbClr val="000000"/>
                </a:solidFill>
                <a:latin typeface="VVDEIU+Inter Regular"/>
                <a:cs typeface="VVDEIU+Inter Regular"/>
              </a:rPr>
              <a:t>to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0">
                <a:solidFill>
                  <a:srgbClr val="000000"/>
                </a:solidFill>
                <a:latin typeface="VVDEIU+Inter Regular"/>
                <a:cs typeface="VVDEIU+Inter Regular"/>
              </a:rPr>
              <a:t>Do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200" y="6193392"/>
            <a:ext cx="2798947" cy="1984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Start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HTML,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CSS,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93369" y="6359326"/>
            <a:ext cx="221170" cy="19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9681" y="6359326"/>
            <a:ext cx="4817309" cy="19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spc="-23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10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about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1100" spc="-13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hour</a:t>
            </a:r>
            <a:r>
              <a:rPr dirty="0" sz="1100" spc="-22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practice</a:t>
            </a: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per</a:t>
            </a:r>
            <a:r>
              <a:rPr dirty="0" sz="1100" spc="-23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000000"/>
                </a:solidFill>
                <a:latin typeface="Times New Roman"/>
                <a:cs typeface="Times New Roman"/>
              </a:rPr>
              <a:t>day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learn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basics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roughly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10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Times New Roman"/>
                <a:cs typeface="Times New Roman"/>
              </a:rPr>
              <a:t>month.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6200" y="6604111"/>
            <a:ext cx="5873266" cy="11936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possible,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learn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very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basics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GitHub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(just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enough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save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share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code).</a:t>
            </a:r>
          </a:p>
          <a:p>
            <a:pPr marL="0" marR="0">
              <a:lnSpc>
                <a:spcPts val="1262"/>
              </a:lnSpc>
              <a:spcBef>
                <a:spcPts val="646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simple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tools: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000000"/>
                </a:solidFill>
                <a:latin typeface="Times New Roman"/>
                <a:cs typeface="Times New Roman"/>
              </a:rPr>
              <a:t>Chrome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dirty="0" sz="1150" spc="-29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VS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Live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Server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more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than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enough.</a:t>
            </a:r>
          </a:p>
          <a:p>
            <a:pPr marL="0" marR="0">
              <a:lnSpc>
                <a:spcPts val="1262"/>
              </a:lnSpc>
              <a:spcBef>
                <a:spcPts val="696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spc="-36">
                <a:solidFill>
                  <a:srgbClr val="000000"/>
                </a:solidFill>
                <a:latin typeface="Times New Roman"/>
                <a:cs typeface="Times New Roman"/>
              </a:rPr>
              <a:t>Work</a:t>
            </a:r>
            <a:r>
              <a:rPr dirty="0" sz="1150" spc="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during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day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can.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Night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learning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possible,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ideal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focus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spc="-18">
                <a:solidFill>
                  <a:srgbClr val="000000"/>
                </a:solidFill>
                <a:latin typeface="Times New Roman"/>
                <a:cs typeface="Times New Roman"/>
              </a:rPr>
              <a:t>memory.</a:t>
            </a:r>
          </a:p>
          <a:p>
            <a:pPr marL="0" marR="0">
              <a:lnSpc>
                <a:spcPts val="1262"/>
              </a:lnSpc>
              <a:spcBef>
                <a:spcPts val="646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Build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small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projects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go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dirty="0" sz="1150" spc="-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they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give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real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results.</a:t>
            </a:r>
          </a:p>
          <a:p>
            <a:pPr marL="0" marR="0">
              <a:lnSpc>
                <a:spcPts val="1262"/>
              </a:lnSpc>
              <a:spcBef>
                <a:spcPts val="696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dirty="0" sz="1150" spc="-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AI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tools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wisely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(for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help,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replace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learning).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6200" y="8114532"/>
            <a:ext cx="3669242" cy="36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A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Good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Roadmap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for</a:t>
            </a:r>
            <a:r>
              <a:rPr dirty="0" sz="180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800" spc="34">
                <a:solidFill>
                  <a:srgbClr val="000000"/>
                </a:solidFill>
                <a:latin typeface="VVDEIU+Inter Regular"/>
                <a:cs typeface="VVDEIU+Inter Regular"/>
              </a:rPr>
              <a:t>Beginners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6200" y="8599701"/>
            <a:ext cx="1510705" cy="299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20">
                <a:solidFill>
                  <a:srgbClr val="000000"/>
                </a:solidFill>
                <a:latin typeface="VVDEIU+Inter Regular"/>
                <a:cs typeface="VVDEIU+Inter Regular"/>
              </a:rPr>
              <a:t>What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1">
                <a:solidFill>
                  <a:srgbClr val="000000"/>
                </a:solidFill>
                <a:latin typeface="VVDEIU+Inter Regular"/>
                <a:cs typeface="VVDEIU+Inter Regular"/>
              </a:rPr>
              <a:t>Not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4">
                <a:solidFill>
                  <a:srgbClr val="000000"/>
                </a:solidFill>
                <a:latin typeface="VVDEIU+Inter Regular"/>
                <a:cs typeface="VVDEIU+Inter Regular"/>
              </a:rPr>
              <a:t>to</a:t>
            </a:r>
            <a:r>
              <a:rPr dirty="0" sz="1450">
                <a:solidFill>
                  <a:srgbClr val="000000"/>
                </a:solidFill>
                <a:latin typeface="VVDEIU+Inter Regular"/>
                <a:cs typeface="VVDEIU+Inter Regular"/>
              </a:rPr>
              <a:t> </a:t>
            </a:r>
            <a:r>
              <a:rPr dirty="0" sz="1450" spc="20">
                <a:solidFill>
                  <a:srgbClr val="000000"/>
                </a:solidFill>
                <a:latin typeface="VVDEIU+Inter Regular"/>
                <a:cs typeface="VVDEIU+Inter Regular"/>
              </a:rPr>
              <a:t>Do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6200" y="9045636"/>
            <a:ext cx="5674113" cy="11936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00000"/>
                </a:solidFill>
                <a:latin typeface="Times New Roman"/>
                <a:cs typeface="Times New Roman"/>
              </a:rPr>
              <a:t>Don’t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start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something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complex.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Keep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simple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achievable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0" marR="0">
              <a:lnSpc>
                <a:spcPts val="1262"/>
              </a:lnSpc>
              <a:spcBef>
                <a:spcPts val="646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00000"/>
                </a:solidFill>
                <a:latin typeface="Times New Roman"/>
                <a:cs typeface="Times New Roman"/>
              </a:rPr>
              <a:t>Don’t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waste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time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learning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Figma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other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advanced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tools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stage.</a:t>
            </a:r>
          </a:p>
          <a:p>
            <a:pPr marL="0" marR="0">
              <a:lnSpc>
                <a:spcPts val="1262"/>
              </a:lnSpc>
              <a:spcBef>
                <a:spcPts val="696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00000"/>
                </a:solidFill>
                <a:latin typeface="Times New Roman"/>
                <a:cs typeface="Times New Roman"/>
              </a:rPr>
              <a:t>Don’t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follow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multiple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playlists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tutorials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once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dirty="0" sz="1150" spc="-1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stick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one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clear</a:t>
            </a:r>
            <a:r>
              <a:rPr dirty="0" sz="1150" spc="-23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000000"/>
                </a:solidFill>
                <a:latin typeface="Times New Roman"/>
                <a:cs typeface="Times New Roman"/>
              </a:rPr>
              <a:t>resource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0" marR="0">
              <a:lnSpc>
                <a:spcPts val="1262"/>
              </a:lnSpc>
              <a:spcBef>
                <a:spcPts val="646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00000"/>
                </a:solidFill>
                <a:latin typeface="Times New Roman"/>
                <a:cs typeface="Times New Roman"/>
              </a:rPr>
              <a:t>Don’t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jump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big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projects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like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“building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Spotify”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“cloning</a:t>
            </a:r>
            <a:r>
              <a:rPr dirty="0" sz="1150" spc="-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spc="-15">
                <a:solidFill>
                  <a:srgbClr val="000000"/>
                </a:solidFill>
                <a:latin typeface="Times New Roman"/>
                <a:cs typeface="Times New Roman"/>
              </a:rPr>
              <a:t>Twitter”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first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steps.</a:t>
            </a:r>
          </a:p>
          <a:p>
            <a:pPr marL="0" marR="0">
              <a:lnSpc>
                <a:spcPts val="1262"/>
              </a:lnSpc>
              <a:spcBef>
                <a:spcPts val="696"/>
              </a:spcBef>
              <a:spcAft>
                <a:spcPts val="0"/>
              </a:spcAft>
            </a:pPr>
            <a:r>
              <a:rPr dirty="0" sz="1150" b="1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dirty="0" sz="1150" spc="847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00000"/>
                </a:solidFill>
                <a:latin typeface="Times New Roman"/>
                <a:cs typeface="Times New Roman"/>
              </a:rPr>
              <a:t>Don’t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overload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computer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unnecessary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00000"/>
                </a:solidFill>
                <a:latin typeface="Times New Roman"/>
                <a:cs typeface="Times New Roman"/>
              </a:rPr>
              <a:t>tools.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root</cp:lastModifiedBy>
  <cp:revision>1</cp:revision>
  <dcterms:modified xsi:type="dcterms:W3CDTF">2025-09-22T18:01:08+00:00</dcterms:modified>
</cp:coreProperties>
</file>