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47720" y="3061440"/>
            <a:ext cx="941832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trike="noStrike" u="none">
                <a:solidFill>
                  <a:srgbClr val="224466"/>
                </a:solidFill>
                <a:uFillTx/>
                <a:latin typeface="NotoSans"/>
                <a:ea typeface="NotoSans"/>
              </a:rPr>
              <a:t>HOW THE WEB WORKS BEHIND THE SCENES</a:t>
            </a:r>
            <a:endParaRPr b="0" lang="en-US" sz="348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104760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747720" y="1082880"/>
            <a:ext cx="57636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Server Processing and Response</a:t>
            </a:r>
            <a:endParaRPr b="0" lang="en-US" sz="28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1599840" y="240012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3"/>
                </a:cubicBezTo>
                <a:cubicBezTo>
                  <a:pt x="263" y="99"/>
                  <a:pt x="266" y="116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300320" y="1838160"/>
            <a:ext cx="5410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Step 5: Server Processing and Response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852560" y="2247840"/>
            <a:ext cx="9261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The server processes the request—this may involve running server-side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1599840" y="329544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852560" y="2666880"/>
            <a:ext cx="6489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scripts, querying databases, or reading static ﬁles.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2152440" y="371448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0" y="0"/>
                </a:moveTo>
                <a:lnTo>
                  <a:pt x="266" y="0"/>
                </a:lnTo>
                <a:lnTo>
                  <a:pt x="266" y="266"/>
                </a:lnTo>
                <a:lnTo>
                  <a:pt x="0" y="266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852560" y="3143160"/>
            <a:ext cx="68356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It then sends back an HTTP response which includes: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2405160" y="3562200"/>
            <a:ext cx="77961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Status Code: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Indicates success (200), redirection (3xx), error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2152440" y="460980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0" y="0"/>
                </a:moveTo>
                <a:lnTo>
                  <a:pt x="266" y="0"/>
                </a:lnTo>
                <a:lnTo>
                  <a:pt x="266" y="266"/>
                </a:lnTo>
                <a:lnTo>
                  <a:pt x="0" y="266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2405160" y="3971880"/>
            <a:ext cx="17751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(4xx/5xx), etc.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2405160" y="4457520"/>
            <a:ext cx="8681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Headers: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Metadata about the response (e.g., content type, caching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2152440" y="550512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0" y="0"/>
                </a:moveTo>
                <a:lnTo>
                  <a:pt x="266" y="0"/>
                </a:lnTo>
                <a:lnTo>
                  <a:pt x="266" y="266"/>
                </a:lnTo>
                <a:lnTo>
                  <a:pt x="0" y="266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2405160" y="4876920"/>
            <a:ext cx="11275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policies).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2405160" y="5353200"/>
            <a:ext cx="67939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Body: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The actual content (HTML, JSON, images, etc.).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1047600" y="3333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747720" y="2435400"/>
            <a:ext cx="18565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Rendering</a:t>
            </a:r>
            <a:endParaRPr b="0" lang="en-US" sz="28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1599840" y="374328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300320" y="3181320"/>
            <a:ext cx="4274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Step 6: Rendering the webpage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852560" y="3591000"/>
            <a:ext cx="87955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The browser receives the response, parses the HTML, loads CSS and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852560" y="4010040"/>
            <a:ext cx="8702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JavaScript, and ﬁnally renders the webpage for you to interact with.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1047600" y="26668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747720" y="1768680"/>
            <a:ext cx="705348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4. What is DNS (Domain Name System)?</a:t>
            </a:r>
            <a:endParaRPr b="0" lang="en-US" sz="28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300320" y="2514600"/>
            <a:ext cx="9151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Deﬁnition: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DNS is the Internet's system for converting human-friendly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3904920" y="2981160"/>
            <a:ext cx="2305440" cy="362160"/>
          </a:xfrm>
          <a:custGeom>
            <a:avLst/>
            <a:gdLst/>
            <a:ahLst/>
            <a:rect l="0" t="0" r="r" b="b"/>
            <a:pathLst>
              <a:path w="6404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9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6246" y="0"/>
                </a:lnTo>
                <a:cubicBezTo>
                  <a:pt x="6256" y="0"/>
                  <a:pt x="6266" y="1"/>
                  <a:pt x="6277" y="3"/>
                </a:cubicBezTo>
                <a:cubicBezTo>
                  <a:pt x="6287" y="5"/>
                  <a:pt x="6297" y="8"/>
                  <a:pt x="6306" y="12"/>
                </a:cubicBezTo>
                <a:cubicBezTo>
                  <a:pt x="6316" y="16"/>
                  <a:pt x="6325" y="21"/>
                  <a:pt x="6334" y="27"/>
                </a:cubicBezTo>
                <a:cubicBezTo>
                  <a:pt x="6342" y="33"/>
                  <a:pt x="6350" y="39"/>
                  <a:pt x="6358" y="46"/>
                </a:cubicBezTo>
                <a:cubicBezTo>
                  <a:pt x="6365" y="54"/>
                  <a:pt x="6372" y="62"/>
                  <a:pt x="6378" y="71"/>
                </a:cubicBezTo>
                <a:cubicBezTo>
                  <a:pt x="6383" y="79"/>
                  <a:pt x="6388" y="88"/>
                  <a:pt x="6392" y="98"/>
                </a:cubicBezTo>
                <a:cubicBezTo>
                  <a:pt x="6396" y="108"/>
                  <a:pt x="6399" y="118"/>
                  <a:pt x="6401" y="128"/>
                </a:cubicBezTo>
                <a:cubicBezTo>
                  <a:pt x="6403" y="138"/>
                  <a:pt x="6404" y="148"/>
                  <a:pt x="6404" y="159"/>
                </a:cubicBezTo>
                <a:lnTo>
                  <a:pt x="6404" y="848"/>
                </a:lnTo>
                <a:cubicBezTo>
                  <a:pt x="6404" y="858"/>
                  <a:pt x="6403" y="868"/>
                  <a:pt x="6401" y="879"/>
                </a:cubicBezTo>
                <a:cubicBezTo>
                  <a:pt x="6399" y="889"/>
                  <a:pt x="6396" y="899"/>
                  <a:pt x="6392" y="908"/>
                </a:cubicBezTo>
                <a:cubicBezTo>
                  <a:pt x="6388" y="918"/>
                  <a:pt x="6383" y="927"/>
                  <a:pt x="6378" y="936"/>
                </a:cubicBezTo>
                <a:cubicBezTo>
                  <a:pt x="6372" y="944"/>
                  <a:pt x="6365" y="953"/>
                  <a:pt x="6358" y="960"/>
                </a:cubicBezTo>
                <a:cubicBezTo>
                  <a:pt x="6350" y="967"/>
                  <a:pt x="6342" y="974"/>
                  <a:pt x="6334" y="980"/>
                </a:cubicBezTo>
                <a:cubicBezTo>
                  <a:pt x="6325" y="985"/>
                  <a:pt x="6316" y="990"/>
                  <a:pt x="6306" y="994"/>
                </a:cubicBezTo>
                <a:cubicBezTo>
                  <a:pt x="6297" y="998"/>
                  <a:pt x="6287" y="1001"/>
                  <a:pt x="6277" y="1003"/>
                </a:cubicBezTo>
                <a:cubicBezTo>
                  <a:pt x="6266" y="1005"/>
                  <a:pt x="6256" y="1006"/>
                  <a:pt x="6246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5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40" y="953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9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300320" y="2933640"/>
            <a:ext cx="26056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domain names (like 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4002480" y="3032640"/>
            <a:ext cx="21132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trike="noStrike" u="none">
                <a:solidFill>
                  <a:srgbClr val="1f2328"/>
                </a:solidFill>
                <a:uFillTx/>
                <a:latin typeface="Courier New"/>
                <a:ea typeface="Courier New"/>
              </a:rPr>
              <a:t>www.example.com</a:t>
            </a:r>
            <a:endParaRPr b="0" lang="en-US" sz="1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9258120" y="2981160"/>
            <a:ext cx="1457640" cy="362160"/>
          </a:xfrm>
          <a:custGeom>
            <a:avLst/>
            <a:gdLst/>
            <a:ahLst/>
            <a:rect l="0" t="0" r="r" b="b"/>
            <a:pathLst>
              <a:path w="4049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6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890" y="0"/>
                </a:lnTo>
                <a:cubicBezTo>
                  <a:pt x="3901" y="0"/>
                  <a:pt x="3911" y="1"/>
                  <a:pt x="3921" y="3"/>
                </a:cubicBezTo>
                <a:cubicBezTo>
                  <a:pt x="3932" y="5"/>
                  <a:pt x="3941" y="8"/>
                  <a:pt x="3951" y="12"/>
                </a:cubicBezTo>
                <a:cubicBezTo>
                  <a:pt x="3961" y="16"/>
                  <a:pt x="3970" y="21"/>
                  <a:pt x="3979" y="27"/>
                </a:cubicBezTo>
                <a:cubicBezTo>
                  <a:pt x="3987" y="33"/>
                  <a:pt x="3995" y="39"/>
                  <a:pt x="4003" y="46"/>
                </a:cubicBezTo>
                <a:cubicBezTo>
                  <a:pt x="4010" y="54"/>
                  <a:pt x="4017" y="62"/>
                  <a:pt x="4022" y="71"/>
                </a:cubicBezTo>
                <a:cubicBezTo>
                  <a:pt x="4028" y="79"/>
                  <a:pt x="4033" y="88"/>
                  <a:pt x="4037" y="98"/>
                </a:cubicBezTo>
                <a:cubicBezTo>
                  <a:pt x="4041" y="108"/>
                  <a:pt x="4044" y="118"/>
                  <a:pt x="4046" y="128"/>
                </a:cubicBezTo>
                <a:cubicBezTo>
                  <a:pt x="4048" y="138"/>
                  <a:pt x="4049" y="148"/>
                  <a:pt x="4049" y="159"/>
                </a:cubicBezTo>
                <a:lnTo>
                  <a:pt x="4049" y="848"/>
                </a:lnTo>
                <a:cubicBezTo>
                  <a:pt x="4049" y="858"/>
                  <a:pt x="4048" y="868"/>
                  <a:pt x="4046" y="879"/>
                </a:cubicBezTo>
                <a:cubicBezTo>
                  <a:pt x="4044" y="889"/>
                  <a:pt x="4041" y="899"/>
                  <a:pt x="4037" y="908"/>
                </a:cubicBezTo>
                <a:cubicBezTo>
                  <a:pt x="4033" y="918"/>
                  <a:pt x="4028" y="927"/>
                  <a:pt x="4022" y="936"/>
                </a:cubicBezTo>
                <a:cubicBezTo>
                  <a:pt x="4017" y="944"/>
                  <a:pt x="4010" y="953"/>
                  <a:pt x="4003" y="960"/>
                </a:cubicBezTo>
                <a:cubicBezTo>
                  <a:pt x="3995" y="967"/>
                  <a:pt x="3987" y="974"/>
                  <a:pt x="3979" y="980"/>
                </a:cubicBezTo>
                <a:cubicBezTo>
                  <a:pt x="3970" y="985"/>
                  <a:pt x="3961" y="990"/>
                  <a:pt x="3951" y="994"/>
                </a:cubicBezTo>
                <a:cubicBezTo>
                  <a:pt x="3941" y="998"/>
                  <a:pt x="3932" y="1001"/>
                  <a:pt x="3921" y="1003"/>
                </a:cubicBezTo>
                <a:cubicBezTo>
                  <a:pt x="3911" y="1005"/>
                  <a:pt x="3901" y="1006"/>
                  <a:pt x="3890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8" y="990"/>
                  <a:pt x="79" y="985"/>
                  <a:pt x="71" y="980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3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6209280" y="2933640"/>
            <a:ext cx="30538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) into IP addresses (like 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9355320" y="3032640"/>
            <a:ext cx="12682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trike="noStrike" u="none">
                <a:solidFill>
                  <a:srgbClr val="1f2328"/>
                </a:solidFill>
                <a:uFillTx/>
                <a:latin typeface="Courier New"/>
                <a:ea typeface="Courier New"/>
              </a:rPr>
              <a:t>192.0.2.1</a:t>
            </a:r>
            <a:endParaRPr b="0" lang="en-US" sz="1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0716840" y="293364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),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1047600" y="4000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300320" y="3362400"/>
            <a:ext cx="8778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which are used by computers to identify each other on the network.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300320" y="3848040"/>
            <a:ext cx="97657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How it works: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When you type a URL, the DNS resolves the domain name to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300320" y="4257720"/>
            <a:ext cx="99676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the corresponding IP address, allowing the browser to connect to the correct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300320" y="4676760"/>
            <a:ext cx="8859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server.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1047600" y="2228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8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8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747720" y="1330560"/>
            <a:ext cx="321264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DNS Functionality</a:t>
            </a:r>
            <a:endParaRPr b="0" lang="en-US" sz="28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1599840" y="263808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300320" y="2076480"/>
            <a:ext cx="18918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Functionality: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852560" y="2486160"/>
            <a:ext cx="93956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Lookup Process: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When you type a URL, your browser sends a request to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1599840" y="354312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3"/>
                </a:cubicBezTo>
                <a:cubicBezTo>
                  <a:pt x="263" y="99"/>
                  <a:pt x="266" y="116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852560" y="2905200"/>
            <a:ext cx="64846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a DNS server to get the corresponding IP address.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852560" y="3390840"/>
            <a:ext cx="88214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Hierarchy: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The DNS system is hierarchical and distributed, ensuring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852560" y="3800520"/>
            <a:ext cx="85190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reliability and scalability. It comprises root servers, TLD (Top-Level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1599840" y="484812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266" y="133"/>
                </a:moveTo>
                <a:cubicBezTo>
                  <a:pt x="266" y="151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1"/>
                  <a:pt x="0" y="133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852560" y="4219560"/>
            <a:ext cx="64008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Domain) servers, and authoritative name servers.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852560" y="4695840"/>
            <a:ext cx="91011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Eﬃciency: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DNS caching improves speed by temporarily storing recent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1852560" y="5114880"/>
            <a:ext cx="87764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domain resolutions locally, reducing the need for repeated lookups.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747720" y="1883160"/>
            <a:ext cx="17157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Summary</a:t>
            </a:r>
            <a:endParaRPr b="0" lang="en-US" sz="28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300320" y="2628720"/>
            <a:ext cx="9289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The web is a system of interlinked documents accessed via the Internet.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300320" y="3114720"/>
            <a:ext cx="9847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The client-server model enables communication between users and servers.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300320" y="3591000"/>
            <a:ext cx="9037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The Internet uses protocols and data packets to transmit information.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300320" y="4076640"/>
            <a:ext cx="72658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Web pages are loaded through requests and responses.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1300320" y="4562640"/>
            <a:ext cx="62971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DNS translates domain names into IP addresses.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1047600" y="2228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8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8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747720" y="1330560"/>
            <a:ext cx="196344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Conclusion</a:t>
            </a:r>
            <a:endParaRPr b="0" lang="en-US" sz="28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300320" y="2076480"/>
            <a:ext cx="101156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Integration of Components: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The web relies on a combination of client-server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300320" y="2486160"/>
            <a:ext cx="9645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architecture, standardized protocols (HTTP/HTTPS), and the DNS system to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300320" y="2905200"/>
            <a:ext cx="5058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deliver content eﬃciently and securely.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1300320" y="3390840"/>
            <a:ext cx="99014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Behind-the-Scenes Complexity: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While users interact with a simple interface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300320" y="3800520"/>
            <a:ext cx="100530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(like a browser), a series of complex, well-orchestrated steps occur seamlessly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1047600" y="4848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1300320" y="4219560"/>
            <a:ext cx="39787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to fetch and render webpages.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1300320" y="4695840"/>
            <a:ext cx="10119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Relevance for Web Developers: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Understanding these fundamentals is crucial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1300320" y="5114880"/>
            <a:ext cx="36568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for optimizing performance.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1047600" y="2438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747720" y="1530720"/>
            <a:ext cx="34887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1. What is the Web?</a:t>
            </a:r>
            <a:endParaRPr b="0" lang="en-US" sz="28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300320" y="2286000"/>
            <a:ext cx="10062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Deﬁnition: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The Web is a vast, interconnected network of resources accessible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300320" y="2695680"/>
            <a:ext cx="10101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via the Internet. It comprises websites, web applications, and services that are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300320" y="3114720"/>
            <a:ext cx="47131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hosted on servers around the globe.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300320" y="3591000"/>
            <a:ext cx="98568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The World Wide Web (WWW) is a system of interlinked hypertext documents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1047600" y="4647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300320" y="4010040"/>
            <a:ext cx="33048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accessed via the Internet.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300320" y="4495680"/>
            <a:ext cx="9971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It is a way to share information globally using a standardized set of protocols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300320" y="4905360"/>
            <a:ext cx="2303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and technologies.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1047600" y="2438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47720" y="1530720"/>
            <a:ext cx="66459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Components and Purpose of the Web</a:t>
            </a:r>
            <a:endParaRPr b="0" lang="en-US" sz="28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1599840" y="284796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4"/>
                  <a:pt x="4" y="97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7"/>
                  <a:pt x="266" y="114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300320" y="2286000"/>
            <a:ext cx="18248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Components: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852560" y="2695680"/>
            <a:ext cx="85269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Websites &amp; Webpages: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Collections of ﬁles (HTML, CSS, JavaScript,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1599840" y="374328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852560" y="3114720"/>
            <a:ext cx="7023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images) that render the visual and interactive content.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852560" y="3591000"/>
            <a:ext cx="81050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Protocols: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Standards like HTTP/HTTPS govern the exchange of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1047600" y="4647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1852560" y="4010040"/>
            <a:ext cx="52934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information between clients and servers.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300320" y="4495680"/>
            <a:ext cx="9699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Purpose: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To facilitate the exchange and display of digital content, enabling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1300320" y="4905360"/>
            <a:ext cx="90468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seamless communication and interaction between users and services.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1047600" y="2638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747720" y="1740240"/>
            <a:ext cx="50727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2. Client-Server Architecture</a:t>
            </a:r>
            <a:endParaRPr b="0" lang="en-US" sz="28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1599840" y="305748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300320" y="2486160"/>
            <a:ext cx="8838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Client: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852560" y="2905200"/>
            <a:ext cx="9529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Deﬁnition: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A client is any device (e.g., computer, smartphone, tablet) that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1599840" y="395280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266" y="132"/>
                </a:moveTo>
                <a:cubicBezTo>
                  <a:pt x="266" y="150"/>
                  <a:pt x="263" y="166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6"/>
                  <a:pt x="0" y="150"/>
                  <a:pt x="0" y="132"/>
                </a:cubicBezTo>
                <a:cubicBezTo>
                  <a:pt x="0" y="114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4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852560" y="3314520"/>
            <a:ext cx="2920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accesses web services.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1599840" y="443844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852560" y="3800520"/>
            <a:ext cx="75787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Role: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It sends requests for data (like webpages) to servers.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852560" y="4286160"/>
            <a:ext cx="87768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Example: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Your web browser (Chrome, Firefox, etc.) that fetches and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852560" y="4695840"/>
            <a:ext cx="2796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displays web content.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1047600" y="1780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747720" y="873360"/>
            <a:ext cx="59083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Server in the Client-Server Model</a:t>
            </a:r>
            <a:endParaRPr b="0" lang="en-US" sz="28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1599840" y="219060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300320" y="1628640"/>
            <a:ext cx="9637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Server: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852560" y="2038320"/>
            <a:ext cx="90889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Deﬁnition: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A server is a powerful computer or a set of computers that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1599840" y="309528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39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852560" y="2457360"/>
            <a:ext cx="57128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stores, processes, and delivers web content.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852560" y="2943360"/>
            <a:ext cx="89485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Role: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It listens for incoming client requests, processes them (possibly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852560" y="3352680"/>
            <a:ext cx="88358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querying databases or running code), and sends back the requested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1599840" y="440028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852560" y="3771720"/>
            <a:ext cx="1069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content.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852560" y="4248000"/>
            <a:ext cx="9446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Example: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A hosting server running a web application that serves content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1047600" y="5305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852560" y="4667400"/>
            <a:ext cx="4570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to millions of users simultaneously.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300320" y="5153040"/>
            <a:ext cx="98197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How it works: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The client sends a request to the server, which processes the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300320" y="5562720"/>
            <a:ext cx="65221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request and sends back the appropriate response.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1047600" y="3333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47720" y="2435400"/>
            <a:ext cx="101901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2. How a Webpage Gets Loaded: Requests and Responses</a:t>
            </a:r>
            <a:endParaRPr b="0" lang="en-US" sz="28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1599840" y="374328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300320" y="3181320"/>
            <a:ext cx="40899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Step 1: URL Request Initiation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852560" y="3591000"/>
            <a:ext cx="90792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When you enter a URL in your browser, it translates the address into a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852560" y="4010040"/>
            <a:ext cx="35118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series of network requests.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1047600" y="31143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747720" y="2216520"/>
            <a:ext cx="218268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DNS Lookup</a:t>
            </a:r>
            <a:endParaRPr b="0" lang="en-US" sz="28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1599840" y="353376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300320" y="2962440"/>
            <a:ext cx="26636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Step 2: DNS Lookup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852560" y="3381480"/>
            <a:ext cx="9485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The browser contacts a DNS (Domain Name System) server to resolve the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5848200" y="3848040"/>
            <a:ext cx="1733760" cy="352800"/>
          </a:xfrm>
          <a:custGeom>
            <a:avLst/>
            <a:gdLst/>
            <a:ahLst/>
            <a:rect l="0" t="0" r="r" b="b"/>
            <a:pathLst>
              <a:path w="4816" h="980">
                <a:moveTo>
                  <a:pt x="0" y="821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658" y="0"/>
                </a:lnTo>
                <a:cubicBezTo>
                  <a:pt x="4668" y="0"/>
                  <a:pt x="4678" y="1"/>
                  <a:pt x="4689" y="3"/>
                </a:cubicBezTo>
                <a:cubicBezTo>
                  <a:pt x="4699" y="5"/>
                  <a:pt x="4709" y="8"/>
                  <a:pt x="4718" y="12"/>
                </a:cubicBezTo>
                <a:cubicBezTo>
                  <a:pt x="4728" y="16"/>
                  <a:pt x="4737" y="21"/>
                  <a:pt x="4746" y="26"/>
                </a:cubicBezTo>
                <a:cubicBezTo>
                  <a:pt x="4754" y="32"/>
                  <a:pt x="4762" y="39"/>
                  <a:pt x="4770" y="46"/>
                </a:cubicBezTo>
                <a:cubicBezTo>
                  <a:pt x="4777" y="54"/>
                  <a:pt x="4784" y="62"/>
                  <a:pt x="4790" y="70"/>
                </a:cubicBezTo>
                <a:cubicBezTo>
                  <a:pt x="4795" y="79"/>
                  <a:pt x="4800" y="88"/>
                  <a:pt x="4804" y="98"/>
                </a:cubicBezTo>
                <a:cubicBezTo>
                  <a:pt x="4808" y="107"/>
                  <a:pt x="4811" y="117"/>
                  <a:pt x="4813" y="127"/>
                </a:cubicBezTo>
                <a:cubicBezTo>
                  <a:pt x="4815" y="138"/>
                  <a:pt x="4816" y="148"/>
                  <a:pt x="4816" y="158"/>
                </a:cubicBezTo>
                <a:lnTo>
                  <a:pt x="4816" y="821"/>
                </a:lnTo>
                <a:cubicBezTo>
                  <a:pt x="4816" y="831"/>
                  <a:pt x="4815" y="842"/>
                  <a:pt x="4813" y="852"/>
                </a:cubicBezTo>
                <a:cubicBezTo>
                  <a:pt x="4811" y="862"/>
                  <a:pt x="4808" y="872"/>
                  <a:pt x="4804" y="882"/>
                </a:cubicBezTo>
                <a:cubicBezTo>
                  <a:pt x="4800" y="891"/>
                  <a:pt x="4795" y="900"/>
                  <a:pt x="4790" y="909"/>
                </a:cubicBezTo>
                <a:cubicBezTo>
                  <a:pt x="4784" y="918"/>
                  <a:pt x="4777" y="926"/>
                  <a:pt x="4770" y="933"/>
                </a:cubicBezTo>
                <a:cubicBezTo>
                  <a:pt x="4762" y="940"/>
                  <a:pt x="4754" y="947"/>
                  <a:pt x="4746" y="953"/>
                </a:cubicBezTo>
                <a:cubicBezTo>
                  <a:pt x="4737" y="959"/>
                  <a:pt x="4728" y="964"/>
                  <a:pt x="4718" y="968"/>
                </a:cubicBezTo>
                <a:cubicBezTo>
                  <a:pt x="4709" y="972"/>
                  <a:pt x="4699" y="975"/>
                  <a:pt x="4689" y="977"/>
                </a:cubicBezTo>
                <a:cubicBezTo>
                  <a:pt x="4678" y="979"/>
                  <a:pt x="4668" y="980"/>
                  <a:pt x="4658" y="980"/>
                </a:cubicBezTo>
                <a:lnTo>
                  <a:pt x="159" y="980"/>
                </a:lnTo>
                <a:cubicBezTo>
                  <a:pt x="148" y="980"/>
                  <a:pt x="138" y="979"/>
                  <a:pt x="128" y="977"/>
                </a:cubicBezTo>
                <a:cubicBezTo>
                  <a:pt x="117" y="975"/>
                  <a:pt x="108" y="972"/>
                  <a:pt x="98" y="968"/>
                </a:cubicBezTo>
                <a:cubicBezTo>
                  <a:pt x="88" y="964"/>
                  <a:pt x="79" y="959"/>
                  <a:pt x="70" y="953"/>
                </a:cubicBezTo>
                <a:cubicBezTo>
                  <a:pt x="62" y="947"/>
                  <a:pt x="54" y="940"/>
                  <a:pt x="46" y="933"/>
                </a:cubicBezTo>
                <a:cubicBezTo>
                  <a:pt x="39" y="926"/>
                  <a:pt x="32" y="918"/>
                  <a:pt x="27" y="909"/>
                </a:cubicBezTo>
                <a:cubicBezTo>
                  <a:pt x="21" y="900"/>
                  <a:pt x="16" y="891"/>
                  <a:pt x="12" y="882"/>
                </a:cubicBezTo>
                <a:cubicBezTo>
                  <a:pt x="8" y="872"/>
                  <a:pt x="5" y="862"/>
                  <a:pt x="3" y="852"/>
                </a:cubicBezTo>
                <a:cubicBezTo>
                  <a:pt x="1" y="842"/>
                  <a:pt x="0" y="831"/>
                  <a:pt x="0" y="821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852560" y="3790800"/>
            <a:ext cx="3994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human-readable domain (e.g., 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5940360" y="3899520"/>
            <a:ext cx="1549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trike="noStrike" u="none">
                <a:solidFill>
                  <a:srgbClr val="1f2328"/>
                </a:solidFill>
                <a:uFillTx/>
                <a:latin typeface="Courier New"/>
                <a:ea typeface="Courier New"/>
              </a:rPr>
              <a:t>example.com</a:t>
            </a:r>
            <a:endParaRPr b="0" lang="en-US" sz="1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7583400" y="3790800"/>
            <a:ext cx="3088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) into an IP address that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852560" y="4219560"/>
            <a:ext cx="52246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points to the server hosting the website.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1047600" y="3095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747720" y="2187720"/>
            <a:ext cx="418428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Making the Connection</a:t>
            </a:r>
            <a:endParaRPr b="0" lang="en-US" sz="28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1599840" y="350496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2"/>
                </a:moveTo>
                <a:cubicBezTo>
                  <a:pt x="266" y="150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300320" y="2943360"/>
            <a:ext cx="4417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Step 3: Connecting to the Server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1599840" y="399096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4"/>
                  <a:pt x="4" y="97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7"/>
                  <a:pt x="266" y="114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852560" y="3352680"/>
            <a:ext cx="74959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Your browser uses the IP address to connect to the server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852560" y="3838680"/>
            <a:ext cx="9024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If the website uses HTTPS, a security handshake happens to make the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852560" y="4248000"/>
            <a:ext cx="20462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connection safe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1047600" y="2609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8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747720" y="1702080"/>
            <a:ext cx="43063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Asking for the Webpage</a:t>
            </a:r>
            <a:endParaRPr b="0" lang="en-US" sz="28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1599840" y="301932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266" y="132"/>
                </a:moveTo>
                <a:cubicBezTo>
                  <a:pt x="266" y="150"/>
                  <a:pt x="263" y="166"/>
                  <a:pt x="256" y="183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6"/>
                  <a:pt x="0" y="150"/>
                  <a:pt x="0" y="132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300320" y="2457360"/>
            <a:ext cx="37519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Step 4: Making the Request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1599840" y="350496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2"/>
                </a:moveTo>
                <a:cubicBezTo>
                  <a:pt x="266" y="150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852560" y="2867040"/>
            <a:ext cx="8091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Your browser asks the server for the webpage you want to see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2152440" y="392400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0" y="0"/>
                </a:moveTo>
                <a:lnTo>
                  <a:pt x="266" y="0"/>
                </a:lnTo>
                <a:lnTo>
                  <a:pt x="266" y="266"/>
                </a:lnTo>
                <a:lnTo>
                  <a:pt x="0" y="266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852560" y="3352680"/>
            <a:ext cx="2767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The request includes: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2152440" y="440028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0" y="0"/>
                </a:moveTo>
                <a:lnTo>
                  <a:pt x="266" y="0"/>
                </a:lnTo>
                <a:lnTo>
                  <a:pt x="266" y="266"/>
                </a:lnTo>
                <a:lnTo>
                  <a:pt x="0" y="266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2405160" y="3771720"/>
            <a:ext cx="5652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What to do: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Get a page, submit a form, etc.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2152440" y="488628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0" y="0"/>
                </a:moveTo>
                <a:lnTo>
                  <a:pt x="266" y="0"/>
                </a:lnTo>
                <a:lnTo>
                  <a:pt x="266" y="265"/>
                </a:lnTo>
                <a:lnTo>
                  <a:pt x="0" y="265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2405160" y="4248000"/>
            <a:ext cx="63572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Browser info: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What kind of browser you're using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2405160" y="4734000"/>
            <a:ext cx="7696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Extra data: </a:t>
            </a:r>
            <a:r>
              <a:rPr b="0" lang="en-US" sz="2170" strike="noStrike" u="none">
                <a:solidFill>
                  <a:srgbClr val="1f2328"/>
                </a:solidFill>
                <a:uFillTx/>
                <a:latin typeface="NotoSans"/>
                <a:ea typeface="NotoSans"/>
              </a:rPr>
              <a:t>Any information you're sending (like form data)</a:t>
            </a:r>
            <a:endParaRPr b="0" lang="en-US" sz="217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LibreOffice/24.8.4.2$Linux_X86_64 LibreOffice_project/bb3cfa12c7b1bf994ecc5649a80400d06cd71002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