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DM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DMSans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italic.fntdata"/><Relationship Id="rId6" Type="http://schemas.openxmlformats.org/officeDocument/2006/relationships/slide" Target="slides/slide1.xml"/><Relationship Id="rId18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ccc222e9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2ccc222e9e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d31bab50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2d31bab502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c9cb6b707421db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c9cb6b707421db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5.png"/><Relationship Id="rId5" Type="http://schemas.openxmlformats.org/officeDocument/2006/relationships/image" Target="../media/image2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Relationship Id="rId8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jpg"/><Relationship Id="rId4" Type="http://schemas.openxmlformats.org/officeDocument/2006/relationships/image" Target="../media/image19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D4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4"/>
          <p:cNvGrpSpPr/>
          <p:nvPr/>
        </p:nvGrpSpPr>
        <p:grpSpPr>
          <a:xfrm rot="-5400000">
            <a:off x="11338296" y="4100704"/>
            <a:ext cx="11958151" cy="2037819"/>
            <a:chOff x="0" y="-28575"/>
            <a:chExt cx="3149472" cy="536710"/>
          </a:xfrm>
        </p:grpSpPr>
        <p:sp>
          <p:nvSpPr>
            <p:cNvPr id="86" name="Google Shape;86;p14"/>
            <p:cNvSpPr/>
            <p:nvPr/>
          </p:nvSpPr>
          <p:spPr>
            <a:xfrm>
              <a:off x="0" y="0"/>
              <a:ext cx="3149472" cy="508135"/>
            </a:xfrm>
            <a:custGeom>
              <a:rect b="b" l="l" r="r" t="t"/>
              <a:pathLst>
                <a:path extrusionOk="0" h="508135" w="3149472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</p:sp>
        <p:sp>
          <p:nvSpPr>
            <p:cNvPr id="87" name="Google Shape;87;p1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3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4"/>
          <p:cNvSpPr/>
          <p:nvPr/>
        </p:nvSpPr>
        <p:spPr>
          <a:xfrm>
            <a:off x="11208957" y="-1011147"/>
            <a:ext cx="2647750" cy="2647750"/>
          </a:xfrm>
          <a:custGeom>
            <a:rect b="b" l="l" r="r" t="t"/>
            <a:pathLst>
              <a:path extrusionOk="0"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4"/>
          <p:cNvSpPr txBox="1"/>
          <p:nvPr/>
        </p:nvSpPr>
        <p:spPr>
          <a:xfrm>
            <a:off x="1140598" y="2572291"/>
            <a:ext cx="10959000" cy="51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906">
                <a:solidFill>
                  <a:srgbClr val="FFFBFB"/>
                </a:solidFill>
              </a:rPr>
              <a:t>WEB </a:t>
            </a:r>
            <a:r>
              <a:rPr b="1" lang="en-US" sz="9906">
                <a:solidFill>
                  <a:schemeClr val="accent1"/>
                </a:solidFill>
              </a:rPr>
              <a:t>DEVELOPMENT</a:t>
            </a:r>
            <a:br>
              <a:rPr b="1" lang="en-US" sz="9906">
                <a:solidFill>
                  <a:srgbClr val="FFFBFB"/>
                </a:solidFill>
              </a:rPr>
            </a:br>
            <a:r>
              <a:rPr b="1" lang="en-US" sz="9906">
                <a:solidFill>
                  <a:srgbClr val="FFFBFB"/>
                </a:solidFill>
                <a:highlight>
                  <a:schemeClr val="dk2"/>
                </a:highlight>
              </a:rPr>
              <a:t>WORKSHOP</a:t>
            </a:r>
            <a:endParaRPr b="1" sz="100">
              <a:highlight>
                <a:schemeClr val="dk2"/>
              </a:highlight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-295175" y="8630507"/>
            <a:ext cx="2647750" cy="2647750"/>
          </a:xfrm>
          <a:custGeom>
            <a:rect b="b" l="l" r="r" t="t"/>
            <a:pathLst>
              <a:path extrusionOk="0"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1"/>
                </a:lnTo>
                <a:lnTo>
                  <a:pt x="0" y="26477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4"/>
          <p:cNvSpPr txBox="1"/>
          <p:nvPr/>
        </p:nvSpPr>
        <p:spPr>
          <a:xfrm>
            <a:off x="6224850" y="8201725"/>
            <a:ext cx="7796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14700" y="2037188"/>
            <a:ext cx="4955400" cy="6464700"/>
          </a:xfrm>
          <a:prstGeom prst="snip2DiagRect">
            <a:avLst>
              <a:gd fmla="val 0" name="adj1"/>
              <a:gd fmla="val 16667" name="adj2"/>
            </a:avLst>
          </a:prstGeom>
          <a:noFill/>
          <a:ln cap="flat" cmpd="sng" w="38100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93" name="Google Shape;9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D4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15"/>
          <p:cNvGrpSpPr/>
          <p:nvPr/>
        </p:nvGrpSpPr>
        <p:grpSpPr>
          <a:xfrm>
            <a:off x="2986667" y="2983770"/>
            <a:ext cx="2613061" cy="2373554"/>
            <a:chOff x="0" y="-38100"/>
            <a:chExt cx="991873" cy="900960"/>
          </a:xfrm>
        </p:grpSpPr>
        <p:sp>
          <p:nvSpPr>
            <p:cNvPr id="99" name="Google Shape;99;p15"/>
            <p:cNvSpPr/>
            <p:nvPr/>
          </p:nvSpPr>
          <p:spPr>
            <a:xfrm>
              <a:off x="0" y="0"/>
              <a:ext cx="991873" cy="862860"/>
            </a:xfrm>
            <a:custGeom>
              <a:rect b="b" l="l" r="r" t="t"/>
              <a:pathLst>
                <a:path extrusionOk="0" h="86286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cap="sq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0" name="Google Shape;100;p15"/>
            <p:cNvSpPr txBox="1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93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DAY</a:t>
              </a:r>
              <a:endParaRPr b="1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1" name="Google Shape;101;p15"/>
          <p:cNvCxnSpPr/>
          <p:nvPr/>
        </p:nvCxnSpPr>
        <p:spPr>
          <a:xfrm>
            <a:off x="3133964" y="4640463"/>
            <a:ext cx="220312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2" name="Google Shape;102;p15"/>
          <p:cNvGrpSpPr/>
          <p:nvPr/>
        </p:nvGrpSpPr>
        <p:grpSpPr>
          <a:xfrm>
            <a:off x="5844564" y="2983770"/>
            <a:ext cx="2613061" cy="2373554"/>
            <a:chOff x="0" y="-38100"/>
            <a:chExt cx="991873" cy="900960"/>
          </a:xfrm>
        </p:grpSpPr>
        <p:sp>
          <p:nvSpPr>
            <p:cNvPr id="103" name="Google Shape;103;p15"/>
            <p:cNvSpPr/>
            <p:nvPr/>
          </p:nvSpPr>
          <p:spPr>
            <a:xfrm>
              <a:off x="0" y="0"/>
              <a:ext cx="991873" cy="862860"/>
            </a:xfrm>
            <a:custGeom>
              <a:rect b="b" l="l" r="r" t="t"/>
              <a:pathLst>
                <a:path extrusionOk="0" h="86286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cap="sq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4" name="Google Shape;104;p15"/>
            <p:cNvSpPr txBox="1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93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5" name="Google Shape;105;p15"/>
          <p:cNvCxnSpPr/>
          <p:nvPr/>
        </p:nvCxnSpPr>
        <p:spPr>
          <a:xfrm>
            <a:off x="5991861" y="4640463"/>
            <a:ext cx="220312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" name="Google Shape;106;p15"/>
          <p:cNvGrpSpPr/>
          <p:nvPr/>
        </p:nvGrpSpPr>
        <p:grpSpPr>
          <a:xfrm>
            <a:off x="2986667" y="5770360"/>
            <a:ext cx="2613089" cy="2353056"/>
            <a:chOff x="0" y="-38100"/>
            <a:chExt cx="991873" cy="893170"/>
          </a:xfrm>
        </p:grpSpPr>
        <p:sp>
          <p:nvSpPr>
            <p:cNvPr id="107" name="Google Shape;107;p15"/>
            <p:cNvSpPr/>
            <p:nvPr/>
          </p:nvSpPr>
          <p:spPr>
            <a:xfrm>
              <a:off x="0" y="0"/>
              <a:ext cx="991873" cy="855070"/>
            </a:xfrm>
            <a:custGeom>
              <a:rect b="b" l="l" r="r" t="t"/>
              <a:pathLst>
                <a:path extrusionOk="0" h="85507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cap="sq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8" name="Google Shape;108;p15"/>
            <p:cNvSpPr txBox="1"/>
            <p:nvPr/>
          </p:nvSpPr>
          <p:spPr>
            <a:xfrm>
              <a:off x="0" y="-38100"/>
              <a:ext cx="991873" cy="893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93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09" name="Google Shape;109;p15"/>
          <p:cNvCxnSpPr/>
          <p:nvPr/>
        </p:nvCxnSpPr>
        <p:spPr>
          <a:xfrm>
            <a:off x="3133964" y="7427054"/>
            <a:ext cx="220312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0" name="Google Shape;110;p15"/>
          <p:cNvGrpSpPr/>
          <p:nvPr/>
        </p:nvGrpSpPr>
        <p:grpSpPr>
          <a:xfrm>
            <a:off x="5844564" y="5770361"/>
            <a:ext cx="2613061" cy="2353031"/>
            <a:chOff x="0" y="-38100"/>
            <a:chExt cx="991873" cy="893170"/>
          </a:xfrm>
        </p:grpSpPr>
        <p:sp>
          <p:nvSpPr>
            <p:cNvPr id="111" name="Google Shape;111;p15"/>
            <p:cNvSpPr/>
            <p:nvPr/>
          </p:nvSpPr>
          <p:spPr>
            <a:xfrm>
              <a:off x="0" y="0"/>
              <a:ext cx="991873" cy="855070"/>
            </a:xfrm>
            <a:custGeom>
              <a:rect b="b" l="l" r="r" t="t"/>
              <a:pathLst>
                <a:path extrusionOk="0" h="85507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cap="sq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2" name="Google Shape;112;p15"/>
            <p:cNvSpPr txBox="1"/>
            <p:nvPr/>
          </p:nvSpPr>
          <p:spPr>
            <a:xfrm>
              <a:off x="0" y="-38100"/>
              <a:ext cx="991873" cy="893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93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3" name="Google Shape;113;p15"/>
          <p:cNvCxnSpPr/>
          <p:nvPr/>
        </p:nvCxnSpPr>
        <p:spPr>
          <a:xfrm>
            <a:off x="5991861" y="7427054"/>
            <a:ext cx="220312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" name="Google Shape;114;p15"/>
          <p:cNvSpPr/>
          <p:nvPr/>
        </p:nvSpPr>
        <p:spPr>
          <a:xfrm>
            <a:off x="10000675" y="1509629"/>
            <a:ext cx="6992751" cy="8074770"/>
          </a:xfrm>
          <a:custGeom>
            <a:rect b="b" l="l" r="r" t="t"/>
            <a:pathLst>
              <a:path extrusionOk="0" h="6350000" w="5499100">
                <a:moveTo>
                  <a:pt x="2749550" y="6350000"/>
                </a:moveTo>
                <a:lnTo>
                  <a:pt x="0" y="4762500"/>
                </a:lnTo>
                <a:lnTo>
                  <a:pt x="0" y="1587500"/>
                </a:lnTo>
                <a:lnTo>
                  <a:pt x="2749550" y="0"/>
                </a:lnTo>
                <a:lnTo>
                  <a:pt x="5499100" y="1587500"/>
                </a:lnTo>
                <a:lnTo>
                  <a:pt x="5499100" y="4762500"/>
                </a:lnTo>
                <a:lnTo>
                  <a:pt x="2749550" y="6350000"/>
                </a:lnTo>
                <a:close/>
              </a:path>
            </a:pathLst>
          </a:custGeom>
          <a:solidFill>
            <a:srgbClr val="56AE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5"/>
          <p:cNvSpPr/>
          <p:nvPr/>
        </p:nvSpPr>
        <p:spPr>
          <a:xfrm>
            <a:off x="10143550" y="1698193"/>
            <a:ext cx="6697476" cy="7733806"/>
          </a:xfrm>
          <a:custGeom>
            <a:rect b="b" l="l" r="r" t="t"/>
            <a:pathLst>
              <a:path extrusionOk="0" h="6350000" w="5499100">
                <a:moveTo>
                  <a:pt x="2749550" y="6350000"/>
                </a:moveTo>
                <a:lnTo>
                  <a:pt x="0" y="4762500"/>
                </a:lnTo>
                <a:lnTo>
                  <a:pt x="0" y="1587500"/>
                </a:lnTo>
                <a:lnTo>
                  <a:pt x="2749550" y="0"/>
                </a:lnTo>
                <a:lnTo>
                  <a:pt x="5499100" y="1587500"/>
                </a:lnTo>
                <a:lnTo>
                  <a:pt x="5499100" y="4762500"/>
                </a:lnTo>
                <a:lnTo>
                  <a:pt x="2749550" y="6350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6655" r="-36657" t="0"/>
            </a:stretch>
          </a:blip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6" name="Google Shape;116;p15"/>
          <p:cNvGrpSpPr/>
          <p:nvPr/>
        </p:nvGrpSpPr>
        <p:grpSpPr>
          <a:xfrm>
            <a:off x="8705275" y="2983770"/>
            <a:ext cx="2613061" cy="2373554"/>
            <a:chOff x="0" y="-38100"/>
            <a:chExt cx="991873" cy="900960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0"/>
              <a:ext cx="991873" cy="862860"/>
            </a:xfrm>
            <a:custGeom>
              <a:rect b="b" l="l" r="r" t="t"/>
              <a:pathLst>
                <a:path extrusionOk="0" h="86286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62860"/>
                  </a:lnTo>
                  <a:lnTo>
                    <a:pt x="0" y="862860"/>
                  </a:lnTo>
                  <a:close/>
                </a:path>
              </a:pathLst>
            </a:custGeom>
            <a:solidFill>
              <a:srgbClr val="145DA0"/>
            </a:solidFill>
            <a:ln cap="sq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18" name="Google Shape;118;p15"/>
            <p:cNvSpPr txBox="1"/>
            <p:nvPr/>
          </p:nvSpPr>
          <p:spPr>
            <a:xfrm>
              <a:off x="0" y="-38100"/>
              <a:ext cx="991873" cy="900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93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9" name="Google Shape;119;p15"/>
          <p:cNvCxnSpPr/>
          <p:nvPr/>
        </p:nvCxnSpPr>
        <p:spPr>
          <a:xfrm>
            <a:off x="8852572" y="4640463"/>
            <a:ext cx="220312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0" name="Google Shape;120;p15"/>
          <p:cNvGrpSpPr/>
          <p:nvPr/>
        </p:nvGrpSpPr>
        <p:grpSpPr>
          <a:xfrm>
            <a:off x="8705275" y="5770361"/>
            <a:ext cx="2613061" cy="2353031"/>
            <a:chOff x="0" y="-38100"/>
            <a:chExt cx="991873" cy="893170"/>
          </a:xfrm>
        </p:grpSpPr>
        <p:sp>
          <p:nvSpPr>
            <p:cNvPr id="121" name="Google Shape;121;p15"/>
            <p:cNvSpPr/>
            <p:nvPr/>
          </p:nvSpPr>
          <p:spPr>
            <a:xfrm>
              <a:off x="0" y="0"/>
              <a:ext cx="991873" cy="855070"/>
            </a:xfrm>
            <a:custGeom>
              <a:rect b="b" l="l" r="r" t="t"/>
              <a:pathLst>
                <a:path extrusionOk="0" h="855070" w="991873">
                  <a:moveTo>
                    <a:pt x="0" y="0"/>
                  </a:moveTo>
                  <a:lnTo>
                    <a:pt x="991873" y="0"/>
                  </a:lnTo>
                  <a:lnTo>
                    <a:pt x="991873" y="855070"/>
                  </a:lnTo>
                  <a:lnTo>
                    <a:pt x="0" y="855070"/>
                  </a:lnTo>
                  <a:close/>
                </a:path>
              </a:pathLst>
            </a:custGeom>
            <a:solidFill>
              <a:srgbClr val="145DA0"/>
            </a:solidFill>
            <a:ln cap="sq" cmpd="sng" w="9525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</p:sp>
        <p:sp>
          <p:nvSpPr>
            <p:cNvPr id="122" name="Google Shape;122;p15"/>
            <p:cNvSpPr txBox="1"/>
            <p:nvPr/>
          </p:nvSpPr>
          <p:spPr>
            <a:xfrm>
              <a:off x="0" y="-38100"/>
              <a:ext cx="991873" cy="89317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935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Arial"/>
                <a:buNone/>
              </a:pPr>
              <a:r>
                <a:rPr b="1"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DAY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3" name="Google Shape;123;p15"/>
          <p:cNvCxnSpPr/>
          <p:nvPr/>
        </p:nvCxnSpPr>
        <p:spPr>
          <a:xfrm>
            <a:off x="8852572" y="7427054"/>
            <a:ext cx="2203125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4" name="Google Shape;124;p15"/>
          <p:cNvSpPr/>
          <p:nvPr/>
        </p:nvSpPr>
        <p:spPr>
          <a:xfrm>
            <a:off x="-7631327" y="597505"/>
            <a:ext cx="9077445" cy="9077445"/>
          </a:xfrm>
          <a:custGeom>
            <a:rect b="b" l="l" r="r" t="t"/>
            <a:pathLst>
              <a:path extrusionOk="0" h="9077445" w="9077445">
                <a:moveTo>
                  <a:pt x="0" y="0"/>
                </a:moveTo>
                <a:lnTo>
                  <a:pt x="9077444" y="0"/>
                </a:lnTo>
                <a:lnTo>
                  <a:pt x="9077444" y="9077445"/>
                </a:lnTo>
                <a:lnTo>
                  <a:pt x="0" y="90774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15"/>
          <p:cNvSpPr txBox="1"/>
          <p:nvPr/>
        </p:nvSpPr>
        <p:spPr>
          <a:xfrm>
            <a:off x="2986667" y="1698193"/>
            <a:ext cx="84372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19">
                <a:solidFill>
                  <a:srgbClr val="56AEFF"/>
                </a:solidFill>
              </a:rPr>
              <a:t>Workshop Plan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3133964" y="4795854"/>
            <a:ext cx="2318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Intro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3447970" y="3225902"/>
            <a:ext cx="1690500" cy="9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35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5991861" y="4795854"/>
            <a:ext cx="23184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HTML</a:t>
            </a:r>
            <a:endParaRPr sz="1887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7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6305867" y="3225902"/>
            <a:ext cx="16905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35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b="1" lang="en-US" sz="57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3133964" y="7582446"/>
            <a:ext cx="23184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Javascript</a:t>
            </a:r>
            <a:endParaRPr sz="1887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7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3447970" y="6012493"/>
            <a:ext cx="16905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35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b="1" lang="en-US" sz="57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 b="1" sz="573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573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5991861" y="7582446"/>
            <a:ext cx="2318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First Project</a:t>
            </a:r>
            <a:endParaRPr sz="1887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6305867" y="6012493"/>
            <a:ext cx="16905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35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b="1" lang="en-US" sz="57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 b="1" sz="573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573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8852572" y="4795854"/>
            <a:ext cx="23184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CSS</a:t>
            </a:r>
            <a:endParaRPr sz="1887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l">
              <a:lnSpc>
                <a:spcPct val="13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87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5" name="Google Shape;135;p15"/>
          <p:cNvSpPr txBox="1"/>
          <p:nvPr/>
        </p:nvSpPr>
        <p:spPr>
          <a:xfrm>
            <a:off x="9166578" y="3225902"/>
            <a:ext cx="16905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35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b="1" lang="en-US" sz="57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8852572" y="7582446"/>
            <a:ext cx="2318400" cy="2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87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Second Project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9166578" y="6012493"/>
            <a:ext cx="16905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35" u="none" cap="none" strike="noStrik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b="1" lang="en-US" sz="573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D40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>
            <a:off x="10982623" y="4586506"/>
            <a:ext cx="4433007" cy="1427098"/>
          </a:xfrm>
          <a:custGeom>
            <a:rect b="b" l="l" r="r" t="t"/>
            <a:pathLst>
              <a:path extrusionOk="0" h="1380998" w="4289806">
                <a:moveTo>
                  <a:pt x="4013454" y="876173"/>
                </a:moveTo>
                <a:lnTo>
                  <a:pt x="3530854" y="0"/>
                </a:lnTo>
                <a:lnTo>
                  <a:pt x="758825" y="0"/>
                </a:lnTo>
                <a:lnTo>
                  <a:pt x="279400" y="876173"/>
                </a:lnTo>
                <a:lnTo>
                  <a:pt x="0" y="1380998"/>
                </a:lnTo>
                <a:lnTo>
                  <a:pt x="4289806" y="1380998"/>
                </a:lnTo>
                <a:lnTo>
                  <a:pt x="4013454" y="876173"/>
                </a:lnTo>
                <a:close/>
              </a:path>
            </a:pathLst>
          </a:custGeom>
          <a:solidFill>
            <a:srgbClr val="4BD1FB"/>
          </a:solidFill>
          <a:ln>
            <a:noFill/>
          </a:ln>
        </p:spPr>
      </p:sp>
      <p:sp>
        <p:nvSpPr>
          <p:cNvPr id="143" name="Google Shape;143;p16"/>
          <p:cNvSpPr/>
          <p:nvPr/>
        </p:nvSpPr>
        <p:spPr>
          <a:xfrm>
            <a:off x="11815942" y="1873011"/>
            <a:ext cx="2769284" cy="2611534"/>
          </a:xfrm>
          <a:custGeom>
            <a:rect b="b" l="l" r="r" t="t"/>
            <a:pathLst>
              <a:path extrusionOk="0" h="2527173" w="2679827">
                <a:moveTo>
                  <a:pt x="1343152" y="0"/>
                </a:moveTo>
                <a:lnTo>
                  <a:pt x="0" y="2527173"/>
                </a:lnTo>
                <a:lnTo>
                  <a:pt x="2679827" y="2527173"/>
                </a:lnTo>
                <a:lnTo>
                  <a:pt x="1343152" y="0"/>
                </a:lnTo>
                <a:close/>
              </a:path>
            </a:pathLst>
          </a:custGeom>
          <a:solidFill>
            <a:srgbClr val="CFF4FF"/>
          </a:solidFill>
          <a:ln>
            <a:noFill/>
          </a:ln>
        </p:spPr>
      </p:sp>
      <p:sp>
        <p:nvSpPr>
          <p:cNvPr id="144" name="Google Shape;144;p16"/>
          <p:cNvSpPr/>
          <p:nvPr/>
        </p:nvSpPr>
        <p:spPr>
          <a:xfrm>
            <a:off x="9135929" y="7686899"/>
            <a:ext cx="8123329" cy="1571461"/>
          </a:xfrm>
          <a:custGeom>
            <a:rect b="b" l="l" r="r" t="t"/>
            <a:pathLst>
              <a:path extrusionOk="0" h="1520698" w="7860919">
                <a:moveTo>
                  <a:pt x="879475" y="0"/>
                </a:moveTo>
                <a:lnTo>
                  <a:pt x="0" y="1520698"/>
                </a:lnTo>
                <a:lnTo>
                  <a:pt x="3933698" y="1520698"/>
                </a:lnTo>
                <a:lnTo>
                  <a:pt x="7860919" y="1520698"/>
                </a:lnTo>
                <a:lnTo>
                  <a:pt x="6981571" y="0"/>
                </a:lnTo>
                <a:lnTo>
                  <a:pt x="879475" y="0"/>
                </a:lnTo>
                <a:close/>
              </a:path>
            </a:pathLst>
          </a:custGeom>
          <a:solidFill>
            <a:srgbClr val="0071C9"/>
          </a:solidFill>
          <a:ln>
            <a:noFill/>
          </a:ln>
        </p:spPr>
      </p:sp>
      <p:sp>
        <p:nvSpPr>
          <p:cNvPr id="145" name="Google Shape;145;p16"/>
          <p:cNvSpPr/>
          <p:nvPr/>
        </p:nvSpPr>
        <p:spPr>
          <a:xfrm>
            <a:off x="10116567" y="6131866"/>
            <a:ext cx="6167992" cy="1424079"/>
          </a:xfrm>
          <a:custGeom>
            <a:rect b="b" l="l" r="r" t="t"/>
            <a:pathLst>
              <a:path extrusionOk="0" h="1378077" w="5968746">
                <a:moveTo>
                  <a:pt x="5194173" y="0"/>
                </a:moveTo>
                <a:lnTo>
                  <a:pt x="774700" y="0"/>
                </a:lnTo>
                <a:lnTo>
                  <a:pt x="0" y="1378077"/>
                </a:lnTo>
                <a:lnTo>
                  <a:pt x="5968746" y="1378077"/>
                </a:lnTo>
                <a:lnTo>
                  <a:pt x="5194173" y="0"/>
                </a:lnTo>
                <a:close/>
              </a:path>
            </a:pathLst>
          </a:custGeom>
          <a:solidFill>
            <a:srgbClr val="56AEFF"/>
          </a:solidFill>
          <a:ln>
            <a:noFill/>
          </a:ln>
        </p:spPr>
      </p:sp>
      <p:sp>
        <p:nvSpPr>
          <p:cNvPr id="146" name="Google Shape;146;p16"/>
          <p:cNvSpPr/>
          <p:nvPr/>
        </p:nvSpPr>
        <p:spPr>
          <a:xfrm>
            <a:off x="12557312" y="4699474"/>
            <a:ext cx="1137117" cy="1137117"/>
          </a:xfrm>
          <a:custGeom>
            <a:rect b="b" l="l" r="r" t="t"/>
            <a:pathLst>
              <a:path extrusionOk="0" h="1137117" w="1137117">
                <a:moveTo>
                  <a:pt x="0" y="0"/>
                </a:moveTo>
                <a:lnTo>
                  <a:pt x="1137117" y="0"/>
                </a:lnTo>
                <a:lnTo>
                  <a:pt x="1137117" y="1137117"/>
                </a:lnTo>
                <a:lnTo>
                  <a:pt x="0" y="11371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16"/>
          <p:cNvSpPr/>
          <p:nvPr/>
        </p:nvSpPr>
        <p:spPr>
          <a:xfrm>
            <a:off x="12557312" y="6363602"/>
            <a:ext cx="1280605" cy="973260"/>
          </a:xfrm>
          <a:custGeom>
            <a:rect b="b" l="l" r="r" t="t"/>
            <a:pathLst>
              <a:path extrusionOk="0" h="973260" w="1280605">
                <a:moveTo>
                  <a:pt x="0" y="0"/>
                </a:moveTo>
                <a:lnTo>
                  <a:pt x="1280605" y="0"/>
                </a:lnTo>
                <a:lnTo>
                  <a:pt x="1280605" y="973260"/>
                </a:lnTo>
                <a:lnTo>
                  <a:pt x="0" y="973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16"/>
          <p:cNvSpPr/>
          <p:nvPr/>
        </p:nvSpPr>
        <p:spPr>
          <a:xfrm>
            <a:off x="12434923" y="7852312"/>
            <a:ext cx="1525382" cy="1240575"/>
          </a:xfrm>
          <a:custGeom>
            <a:rect b="b" l="l" r="r" t="t"/>
            <a:pathLst>
              <a:path extrusionOk="0" h="1240575" w="1525382">
                <a:moveTo>
                  <a:pt x="0" y="0"/>
                </a:moveTo>
                <a:lnTo>
                  <a:pt x="1525383" y="0"/>
                </a:lnTo>
                <a:lnTo>
                  <a:pt x="1525383" y="1240575"/>
                </a:lnTo>
                <a:lnTo>
                  <a:pt x="0" y="1240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16"/>
          <p:cNvSpPr/>
          <p:nvPr/>
        </p:nvSpPr>
        <p:spPr>
          <a:xfrm>
            <a:off x="12650582" y="2884820"/>
            <a:ext cx="1187335" cy="1187335"/>
          </a:xfrm>
          <a:custGeom>
            <a:rect b="b" l="l" r="r" t="t"/>
            <a:pathLst>
              <a:path extrusionOk="0" h="1187335" w="1187335">
                <a:moveTo>
                  <a:pt x="0" y="0"/>
                </a:moveTo>
                <a:lnTo>
                  <a:pt x="1187335" y="0"/>
                </a:lnTo>
                <a:lnTo>
                  <a:pt x="1187335" y="1187336"/>
                </a:lnTo>
                <a:lnTo>
                  <a:pt x="0" y="11873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16"/>
          <p:cNvSpPr txBox="1"/>
          <p:nvPr/>
        </p:nvSpPr>
        <p:spPr>
          <a:xfrm>
            <a:off x="2596626" y="1779075"/>
            <a:ext cx="8385900" cy="18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739">
                <a:solidFill>
                  <a:schemeClr val="lt1"/>
                </a:solidFill>
              </a:rPr>
              <a:t>GOALS AND OBJECTIVES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268">
              <a:solidFill>
                <a:srgbClr val="FFFFFF"/>
              </a:solidFill>
            </a:endParaRPr>
          </a:p>
        </p:txBody>
      </p:sp>
      <p:sp>
        <p:nvSpPr>
          <p:cNvPr id="151" name="Google Shape;151;p16"/>
          <p:cNvSpPr txBox="1"/>
          <p:nvPr/>
        </p:nvSpPr>
        <p:spPr>
          <a:xfrm>
            <a:off x="2533666" y="4471042"/>
            <a:ext cx="957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57" u="none" cap="none" strike="noStrike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b="1" lang="en-US" sz="4357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2533666" y="5601460"/>
            <a:ext cx="957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57" u="none" cap="none" strike="noStrike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b="1" lang="en-US" sz="4357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3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2533666" y="6736216"/>
            <a:ext cx="957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57" u="none" cap="none" strike="noStrike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b="1" lang="en-US" sz="4357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2</a:t>
            </a:r>
            <a:endParaRPr/>
          </a:p>
        </p:txBody>
      </p:sp>
      <p:sp>
        <p:nvSpPr>
          <p:cNvPr id="154" name="Google Shape;154;p16"/>
          <p:cNvSpPr txBox="1"/>
          <p:nvPr/>
        </p:nvSpPr>
        <p:spPr>
          <a:xfrm>
            <a:off x="2533666" y="7904728"/>
            <a:ext cx="957600" cy="6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357" u="none" cap="none" strike="noStrike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0</a:t>
            </a:r>
            <a:r>
              <a:rPr b="1" lang="en-US" sz="4357">
                <a:solidFill>
                  <a:srgbClr val="4BD1FB"/>
                </a:solidFill>
                <a:latin typeface="DM Sans"/>
                <a:ea typeface="DM Sans"/>
                <a:cs typeface="DM Sans"/>
                <a:sym typeface="DM Sans"/>
              </a:rPr>
              <a:t>1</a:t>
            </a:r>
            <a:endParaRPr/>
          </a:p>
        </p:txBody>
      </p:sp>
      <p:sp>
        <p:nvSpPr>
          <p:cNvPr id="155" name="Google Shape;155;p16"/>
          <p:cNvSpPr txBox="1"/>
          <p:nvPr/>
        </p:nvSpPr>
        <p:spPr>
          <a:xfrm>
            <a:off x="2596623" y="2693483"/>
            <a:ext cx="86787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1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throughout this week we will learn the web development :</a:t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15128164" y="-2586935"/>
            <a:ext cx="5956513" cy="5956513"/>
          </a:xfrm>
          <a:custGeom>
            <a:rect b="b" l="l" r="r" t="t"/>
            <a:pathLst>
              <a:path extrusionOk="0"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16"/>
          <p:cNvSpPr/>
          <p:nvPr/>
        </p:nvSpPr>
        <p:spPr>
          <a:xfrm>
            <a:off x="-3359890" y="7239384"/>
            <a:ext cx="5956513" cy="5956513"/>
          </a:xfrm>
          <a:custGeom>
            <a:rect b="b" l="l" r="r" t="t"/>
            <a:pathLst>
              <a:path extrusionOk="0"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16"/>
          <p:cNvSpPr txBox="1"/>
          <p:nvPr/>
        </p:nvSpPr>
        <p:spPr>
          <a:xfrm>
            <a:off x="3491320" y="4449142"/>
            <a:ext cx="63453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>
                <a:solidFill>
                  <a:schemeClr val="lt1"/>
                </a:solidFill>
              </a:rPr>
              <a:t>Final Project: Build a Twitter login page using HTML, CSS, and JavaScript.</a:t>
            </a:r>
            <a:endParaRPr b="1" sz="2600">
              <a:solidFill>
                <a:schemeClr val="lt1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3491320" y="5590960"/>
            <a:ext cx="63453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2050">
                <a:solidFill>
                  <a:srgbClr val="E2E2E5"/>
                </a:solidFill>
              </a:rPr>
              <a:t>JavaScript Basics: Learn to add interactivity to </a:t>
            </a:r>
            <a:r>
              <a:rPr b="1" lang="en-US" sz="2050">
                <a:solidFill>
                  <a:srgbClr val="E2E2E5"/>
                </a:solidFill>
              </a:rPr>
              <a:t>web pages</a:t>
            </a:r>
            <a:r>
              <a:rPr b="1" lang="en-US" sz="2050">
                <a:solidFill>
                  <a:srgbClr val="E2E2E5"/>
                </a:solidFill>
              </a:rPr>
              <a:t>.</a:t>
            </a:r>
            <a:endParaRPr b="1" sz="291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3491320" y="6732616"/>
            <a:ext cx="63453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E2E2E5"/>
                </a:solidFill>
              </a:rPr>
              <a:t>CSS Fundamentals: Learn to style </a:t>
            </a:r>
            <a:r>
              <a:rPr b="1" lang="en-US" sz="1850">
                <a:solidFill>
                  <a:srgbClr val="E2E2E5"/>
                </a:solidFill>
              </a:rPr>
              <a:t>web pages</a:t>
            </a:r>
            <a:r>
              <a:rPr b="1" lang="en-US" sz="1850">
                <a:solidFill>
                  <a:srgbClr val="E2E2E5"/>
                </a:solidFill>
              </a:rPr>
              <a:t> with colors, fonts, and layouts.</a:t>
            </a:r>
            <a:endParaRPr b="1" sz="2200"/>
          </a:p>
        </p:txBody>
      </p:sp>
      <p:sp>
        <p:nvSpPr>
          <p:cNvPr id="161" name="Google Shape;161;p16"/>
          <p:cNvSpPr txBox="1"/>
          <p:nvPr/>
        </p:nvSpPr>
        <p:spPr>
          <a:xfrm>
            <a:off x="3491320" y="7875478"/>
            <a:ext cx="6345300" cy="6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-US" sz="1850">
                <a:solidFill>
                  <a:srgbClr val="E2E2E5"/>
                </a:solidFill>
              </a:rPr>
              <a:t>HTML Essentials: Learn to structure web content with HTML.</a:t>
            </a:r>
            <a:endParaRPr b="1" sz="2715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62" name="Google Shape;162;p16"/>
          <p:cNvCxnSpPr/>
          <p:nvPr/>
        </p:nvCxnSpPr>
        <p:spPr>
          <a:xfrm rot="10800000">
            <a:off x="2750831" y="5270029"/>
            <a:ext cx="586200" cy="0"/>
          </a:xfrm>
          <a:prstGeom prst="straightConnector1">
            <a:avLst/>
          </a:prstGeom>
          <a:noFill/>
          <a:ln cap="flat" cmpd="sng" w="47625">
            <a:solidFill>
              <a:srgbClr val="4BD1F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6"/>
          <p:cNvCxnSpPr/>
          <p:nvPr/>
        </p:nvCxnSpPr>
        <p:spPr>
          <a:xfrm rot="10800000">
            <a:off x="2764075" y="6481444"/>
            <a:ext cx="586200" cy="0"/>
          </a:xfrm>
          <a:prstGeom prst="straightConnector1">
            <a:avLst/>
          </a:prstGeom>
          <a:noFill/>
          <a:ln cap="flat" cmpd="sng" w="47625">
            <a:solidFill>
              <a:srgbClr val="4BD1F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4" name="Google Shape;164;p16"/>
          <p:cNvCxnSpPr/>
          <p:nvPr/>
        </p:nvCxnSpPr>
        <p:spPr>
          <a:xfrm rot="10800000">
            <a:off x="2764075" y="7466350"/>
            <a:ext cx="586200" cy="0"/>
          </a:xfrm>
          <a:prstGeom prst="straightConnector1">
            <a:avLst/>
          </a:prstGeom>
          <a:noFill/>
          <a:ln cap="flat" cmpd="sng" w="47625">
            <a:solidFill>
              <a:srgbClr val="4BD1F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" name="Google Shape;165;p16"/>
          <p:cNvCxnSpPr/>
          <p:nvPr/>
        </p:nvCxnSpPr>
        <p:spPr>
          <a:xfrm rot="10800000">
            <a:off x="2750825" y="8628750"/>
            <a:ext cx="586200" cy="0"/>
          </a:xfrm>
          <a:prstGeom prst="straightConnector1">
            <a:avLst/>
          </a:prstGeom>
          <a:noFill/>
          <a:ln cap="flat" cmpd="sng" w="47625">
            <a:solidFill>
              <a:srgbClr val="4BD1F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5DA0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/>
          <p:nvPr/>
        </p:nvSpPr>
        <p:spPr>
          <a:xfrm rot="1312875">
            <a:off x="-4260130" y="6572900"/>
            <a:ext cx="9081141" cy="5366129"/>
          </a:xfrm>
          <a:custGeom>
            <a:rect b="b" l="l" r="r" t="t"/>
            <a:pathLst>
              <a:path extrusionOk="0" h="5368780" w="9085628">
                <a:moveTo>
                  <a:pt x="0" y="0"/>
                </a:moveTo>
                <a:lnTo>
                  <a:pt x="9085628" y="0"/>
                </a:lnTo>
                <a:lnTo>
                  <a:pt x="9085628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17"/>
          <p:cNvSpPr/>
          <p:nvPr/>
        </p:nvSpPr>
        <p:spPr>
          <a:xfrm>
            <a:off x="6763761" y="8412696"/>
            <a:ext cx="4319810" cy="426581"/>
          </a:xfrm>
          <a:custGeom>
            <a:rect b="b" l="l" r="r" t="t"/>
            <a:pathLst>
              <a:path extrusionOk="0" h="426581" w="4319810">
                <a:moveTo>
                  <a:pt x="0" y="0"/>
                </a:moveTo>
                <a:lnTo>
                  <a:pt x="4319809" y="0"/>
                </a:lnTo>
                <a:lnTo>
                  <a:pt x="4319809" y="426581"/>
                </a:lnTo>
                <a:lnTo>
                  <a:pt x="0" y="4265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99996"/>
            </a:stretch>
          </a:blipFill>
          <a:ln>
            <a:noFill/>
          </a:ln>
        </p:spPr>
      </p:sp>
      <p:grpSp>
        <p:nvGrpSpPr>
          <p:cNvPr id="172" name="Google Shape;172;p17"/>
          <p:cNvGrpSpPr/>
          <p:nvPr/>
        </p:nvGrpSpPr>
        <p:grpSpPr>
          <a:xfrm>
            <a:off x="6786522" y="4062019"/>
            <a:ext cx="4297077" cy="4350704"/>
            <a:chOff x="0" y="-38100"/>
            <a:chExt cx="1131733" cy="1145857"/>
          </a:xfrm>
        </p:grpSpPr>
        <p:sp>
          <p:nvSpPr>
            <p:cNvPr id="173" name="Google Shape;173;p17"/>
            <p:cNvSpPr/>
            <p:nvPr/>
          </p:nvSpPr>
          <p:spPr>
            <a:xfrm>
              <a:off x="0" y="0"/>
              <a:ext cx="1131733" cy="1107757"/>
            </a:xfrm>
            <a:custGeom>
              <a:rect b="b" l="l" r="r" t="t"/>
              <a:pathLst>
                <a:path extrusionOk="0" h="1107757" w="1131733">
                  <a:moveTo>
                    <a:pt x="0" y="0"/>
                  </a:moveTo>
                  <a:lnTo>
                    <a:pt x="1131733" y="0"/>
                  </a:lnTo>
                  <a:lnTo>
                    <a:pt x="1131733" y="1107757"/>
                  </a:lnTo>
                  <a:lnTo>
                    <a:pt x="0" y="1107757"/>
                  </a:lnTo>
                  <a:close/>
                </a:path>
              </a:pathLst>
            </a:custGeom>
            <a:solidFill>
              <a:srgbClr val="CFF4FF"/>
            </a:solidFill>
            <a:ln cap="sq" cmpd="sng" w="190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74" name="Google Shape;174;p17"/>
            <p:cNvSpPr txBox="1"/>
            <p:nvPr/>
          </p:nvSpPr>
          <p:spPr>
            <a:xfrm>
              <a:off x="0" y="-38100"/>
              <a:ext cx="1131733" cy="11458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7"/>
          <p:cNvSpPr/>
          <p:nvPr/>
        </p:nvSpPr>
        <p:spPr>
          <a:xfrm rot="1313163">
            <a:off x="14330817" y="-1655690"/>
            <a:ext cx="9085628" cy="5368780"/>
          </a:xfrm>
          <a:custGeom>
            <a:rect b="b" l="l" r="r" t="t"/>
            <a:pathLst>
              <a:path extrusionOk="0" h="5368780" w="9085628">
                <a:moveTo>
                  <a:pt x="0" y="0"/>
                </a:moveTo>
                <a:lnTo>
                  <a:pt x="9085629" y="0"/>
                </a:lnTo>
                <a:lnTo>
                  <a:pt x="9085629" y="5368780"/>
                </a:lnTo>
                <a:lnTo>
                  <a:pt x="0" y="53687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17"/>
          <p:cNvSpPr txBox="1"/>
          <p:nvPr/>
        </p:nvSpPr>
        <p:spPr>
          <a:xfrm>
            <a:off x="5045356" y="1718581"/>
            <a:ext cx="8197200" cy="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7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lang="en-US" sz="5376">
                <a:solidFill>
                  <a:srgbClr val="FFFFFF"/>
                </a:solidFill>
              </a:rPr>
              <a:t>ext</a:t>
            </a:r>
            <a:r>
              <a:rPr b="1" i="0" lang="en-US" sz="5376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5376">
                <a:solidFill>
                  <a:srgbClr val="FFFFFF"/>
                </a:solidFill>
              </a:rPr>
              <a:t>Workshop (maybe)</a:t>
            </a:r>
            <a:endParaRPr/>
          </a:p>
        </p:txBody>
      </p:sp>
      <p:sp>
        <p:nvSpPr>
          <p:cNvPr id="177" name="Google Shape;177;p17"/>
          <p:cNvSpPr txBox="1"/>
          <p:nvPr/>
        </p:nvSpPr>
        <p:spPr>
          <a:xfrm>
            <a:off x="3843721" y="2641730"/>
            <a:ext cx="10596900" cy="25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50">
                <a:solidFill>
                  <a:srgbClr val="E2E2E5"/>
                </a:solidFill>
              </a:rPr>
              <a:t>We're considering a React workshop next! But mastering the fundamentals of HTML, CSS, and JavaScript is essential to succeed with React. Strong basics make learning advanced frameworks much easier.</a:t>
            </a:r>
            <a:endParaRPr b="1" sz="2150">
              <a:solidFill>
                <a:srgbClr val="E2E2E5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43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8" name="Google Shape;178;p17"/>
          <p:cNvSpPr txBox="1"/>
          <p:nvPr/>
        </p:nvSpPr>
        <p:spPr>
          <a:xfrm>
            <a:off x="7207592" y="6262377"/>
            <a:ext cx="343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300" u="none" cap="none" strike="noStrike">
                <a:solidFill>
                  <a:srgbClr val="0071C9"/>
                </a:solidFill>
                <a:latin typeface="DM Sans"/>
                <a:ea typeface="DM Sans"/>
                <a:cs typeface="DM Sans"/>
                <a:sym typeface="DM Sans"/>
              </a:rPr>
              <a:t>a lot of practice </a:t>
            </a:r>
            <a:endParaRPr/>
          </a:p>
        </p:txBody>
      </p:sp>
      <p:sp>
        <p:nvSpPr>
          <p:cNvPr id="179" name="Google Shape;179;p17"/>
          <p:cNvSpPr txBox="1"/>
          <p:nvPr/>
        </p:nvSpPr>
        <p:spPr>
          <a:xfrm>
            <a:off x="7336162" y="6762249"/>
            <a:ext cx="3200700" cy="21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2857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50">
                <a:solidFill>
                  <a:schemeClr val="dk2"/>
                </a:solidFill>
              </a:rPr>
              <a:t>React builds upon the core web technologies. Solidify your HTML, CSS, and JavaScript skills now to prepare for a potential deep dive into React.</a:t>
            </a:r>
            <a:endParaRPr b="1" sz="135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379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71"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0" name="Google Shape;1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55686" y="4351249"/>
            <a:ext cx="1758748" cy="175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45DA0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/>
        </p:nvSpPr>
        <p:spPr>
          <a:xfrm>
            <a:off x="6847387" y="7447977"/>
            <a:ext cx="6015900" cy="10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lang="en-US" sz="1850">
                <a:solidFill>
                  <a:srgbClr val="E2E2E5"/>
                </a:solidFill>
              </a:rPr>
              <a:t>The need for websites and web applications isn't going away. Learning web development is a solid investment in your future. Every company needs a website.</a:t>
            </a:r>
            <a:endParaRPr sz="2731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-227600" y="0"/>
            <a:ext cx="6279570" cy="10287000"/>
          </a:xfrm>
          <a:custGeom>
            <a:rect b="b" l="l" r="r" t="t"/>
            <a:pathLst>
              <a:path extrusionOk="0" h="10287000" w="6279570">
                <a:moveTo>
                  <a:pt x="0" y="0"/>
                </a:moveTo>
                <a:lnTo>
                  <a:pt x="6279571" y="0"/>
                </a:lnTo>
                <a:lnTo>
                  <a:pt x="627957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899" l="0" r="-11109" t="-899"/>
            </a:stretch>
          </a:blipFill>
          <a:ln>
            <a:noFill/>
          </a:ln>
        </p:spPr>
      </p:sp>
      <p:sp>
        <p:nvSpPr>
          <p:cNvPr id="187" name="Google Shape;187;p18"/>
          <p:cNvSpPr/>
          <p:nvPr/>
        </p:nvSpPr>
        <p:spPr>
          <a:xfrm>
            <a:off x="-5993373" y="-5458262"/>
            <a:ext cx="10196686" cy="10196686"/>
          </a:xfrm>
          <a:custGeom>
            <a:rect b="b" l="l" r="r" t="t"/>
            <a:pathLst>
              <a:path extrusionOk="0" h="10196686" w="10196686">
                <a:moveTo>
                  <a:pt x="0" y="0"/>
                </a:moveTo>
                <a:lnTo>
                  <a:pt x="10196686" y="0"/>
                </a:lnTo>
                <a:lnTo>
                  <a:pt x="10196686" y="10196685"/>
                </a:lnTo>
                <a:lnTo>
                  <a:pt x="0" y="101966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29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18"/>
          <p:cNvSpPr/>
          <p:nvPr/>
        </p:nvSpPr>
        <p:spPr>
          <a:xfrm>
            <a:off x="14697329" y="6667836"/>
            <a:ext cx="8414387" cy="8414387"/>
          </a:xfrm>
          <a:custGeom>
            <a:rect b="b" l="l" r="r" t="t"/>
            <a:pathLst>
              <a:path extrusionOk="0" h="8414387" w="8414387">
                <a:moveTo>
                  <a:pt x="0" y="0"/>
                </a:moveTo>
                <a:lnTo>
                  <a:pt x="8414387" y="0"/>
                </a:lnTo>
                <a:lnTo>
                  <a:pt x="8414387" y="8414387"/>
                </a:lnTo>
                <a:lnTo>
                  <a:pt x="0" y="84143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29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9" name="Google Shape;189;p18"/>
          <p:cNvGrpSpPr/>
          <p:nvPr/>
        </p:nvGrpSpPr>
        <p:grpSpPr>
          <a:xfrm>
            <a:off x="5520658" y="3240029"/>
            <a:ext cx="1142390" cy="1142390"/>
            <a:chOff x="0" y="0"/>
            <a:chExt cx="812800" cy="812800"/>
          </a:xfrm>
        </p:grpSpPr>
        <p:sp>
          <p:nvSpPr>
            <p:cNvPr id="190" name="Google Shape;190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2" name="Google Shape;192;p18"/>
          <p:cNvSpPr txBox="1"/>
          <p:nvPr/>
        </p:nvSpPr>
        <p:spPr>
          <a:xfrm>
            <a:off x="6597011" y="1254989"/>
            <a:ext cx="9879000" cy="16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42857"/>
              </a:lnSpc>
              <a:spcBef>
                <a:spcPts val="1100"/>
              </a:spcBef>
              <a:spcAft>
                <a:spcPts val="1400"/>
              </a:spcAft>
              <a:buSzPts val="1100"/>
              <a:buNone/>
            </a:pPr>
            <a:r>
              <a:rPr b="1" lang="en-US" sz="4450">
                <a:solidFill>
                  <a:srgbClr val="E2E2E5"/>
                </a:solidFill>
              </a:rPr>
              <a:t>Why Learn Web Developmen</a:t>
            </a:r>
            <a:r>
              <a:rPr b="1" lang="en-US" sz="4450">
                <a:solidFill>
                  <a:srgbClr val="E2E2E5"/>
                </a:solidFill>
              </a:rPr>
              <a:t>t?</a:t>
            </a:r>
            <a:endParaRPr b="1" sz="8166">
              <a:solidFill>
                <a:srgbClr val="FFFFFF"/>
              </a:solidFill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6830047" y="2933916"/>
            <a:ext cx="4402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3802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150">
                <a:solidFill>
                  <a:srgbClr val="4BD1FB"/>
                </a:solidFill>
              </a:rPr>
              <a:t>High Earning Potential</a:t>
            </a:r>
            <a:endParaRPr sz="2700">
              <a:solidFill>
                <a:srgbClr val="4BD1FB"/>
              </a:solidFill>
            </a:endParaRPr>
          </a:p>
        </p:txBody>
      </p:sp>
      <p:sp>
        <p:nvSpPr>
          <p:cNvPr id="194" name="Google Shape;194;p18"/>
          <p:cNvSpPr txBox="1"/>
          <p:nvPr/>
        </p:nvSpPr>
        <p:spPr>
          <a:xfrm>
            <a:off x="6847387" y="3562737"/>
            <a:ext cx="60159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E2E2E5"/>
                </a:solidFill>
                <a:latin typeface="DM Sans"/>
                <a:ea typeface="DM Sans"/>
                <a:cs typeface="DM Sans"/>
                <a:sym typeface="DM Sans"/>
              </a:rPr>
              <a:t>Web developers are in high demand, and that translates to competitive salaries. The potential to earn a good living is a significant motivator.</a:t>
            </a:r>
            <a:endParaRPr sz="22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5725261" y="3453964"/>
            <a:ext cx="733166" cy="714504"/>
          </a:xfrm>
          <a:custGeom>
            <a:rect b="b" l="l" r="r" t="t"/>
            <a:pathLst>
              <a:path extrusionOk="0" h="714504" w="733166">
                <a:moveTo>
                  <a:pt x="0" y="0"/>
                </a:moveTo>
                <a:lnTo>
                  <a:pt x="733166" y="0"/>
                </a:lnTo>
                <a:lnTo>
                  <a:pt x="733166" y="714504"/>
                </a:lnTo>
                <a:lnTo>
                  <a:pt x="0" y="7145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6" name="Google Shape;196;p18"/>
          <p:cNvGrpSpPr/>
          <p:nvPr/>
        </p:nvGrpSpPr>
        <p:grpSpPr>
          <a:xfrm>
            <a:off x="5520658" y="5182483"/>
            <a:ext cx="1142390" cy="1142390"/>
            <a:chOff x="0" y="0"/>
            <a:chExt cx="812800" cy="812800"/>
          </a:xfrm>
        </p:grpSpPr>
        <p:sp>
          <p:nvSpPr>
            <p:cNvPr id="197" name="Google Shape;197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18"/>
          <p:cNvSpPr txBox="1"/>
          <p:nvPr/>
        </p:nvSpPr>
        <p:spPr>
          <a:xfrm>
            <a:off x="6830047" y="4876370"/>
            <a:ext cx="44025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50">
                <a:solidFill>
                  <a:srgbClr val="4BD1FB"/>
                </a:solidFill>
              </a:rPr>
              <a:t>In-Demand Skills</a:t>
            </a:r>
            <a:endParaRPr sz="3600">
              <a:solidFill>
                <a:srgbClr val="4BD1FB"/>
              </a:solidFill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6847387" y="5505191"/>
            <a:ext cx="6015900" cy="10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rgbClr val="E2E2E5"/>
                </a:solidFill>
              </a:rPr>
              <a:t>Web development skills are highly sought after in today's job market. You'll be well-equipped for a variety of roles in the tech industry.</a:t>
            </a:r>
            <a:endParaRPr sz="2200"/>
          </a:p>
        </p:txBody>
      </p:sp>
      <p:sp>
        <p:nvSpPr>
          <p:cNvPr id="201" name="Google Shape;201;p18"/>
          <p:cNvSpPr/>
          <p:nvPr/>
        </p:nvSpPr>
        <p:spPr>
          <a:xfrm>
            <a:off x="5799040" y="5431446"/>
            <a:ext cx="585607" cy="669613"/>
          </a:xfrm>
          <a:custGeom>
            <a:rect b="b" l="l" r="r" t="t"/>
            <a:pathLst>
              <a:path extrusionOk="0" h="669613" w="585607">
                <a:moveTo>
                  <a:pt x="0" y="0"/>
                </a:moveTo>
                <a:lnTo>
                  <a:pt x="585608" y="0"/>
                </a:lnTo>
                <a:lnTo>
                  <a:pt x="585608" y="669613"/>
                </a:lnTo>
                <a:lnTo>
                  <a:pt x="0" y="6696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2" name="Google Shape;202;p18"/>
          <p:cNvGrpSpPr/>
          <p:nvPr/>
        </p:nvGrpSpPr>
        <p:grpSpPr>
          <a:xfrm>
            <a:off x="5520658" y="7125268"/>
            <a:ext cx="1142390" cy="1142390"/>
            <a:chOff x="0" y="0"/>
            <a:chExt cx="812800" cy="812800"/>
          </a:xfrm>
        </p:grpSpPr>
        <p:sp>
          <p:nvSpPr>
            <p:cNvPr id="203" name="Google Shape;203;p1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1D4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8"/>
            <p:cNvSpPr txBox="1"/>
            <p:nvPr/>
          </p:nvSpPr>
          <p:spPr>
            <a:xfrm>
              <a:off x="76200" y="38100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8"/>
          <p:cNvSpPr txBox="1"/>
          <p:nvPr/>
        </p:nvSpPr>
        <p:spPr>
          <a:xfrm>
            <a:off x="6830047" y="6819156"/>
            <a:ext cx="44025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50">
                <a:solidFill>
                  <a:srgbClr val="4BD1FB"/>
                </a:solidFill>
              </a:rPr>
              <a:t>Future-Proof Career</a:t>
            </a:r>
            <a:endParaRPr sz="3600">
              <a:solidFill>
                <a:srgbClr val="4BD1FB"/>
              </a:solidFill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5818393" y="7372606"/>
            <a:ext cx="566255" cy="720926"/>
          </a:xfrm>
          <a:custGeom>
            <a:rect b="b" l="l" r="r" t="t"/>
            <a:pathLst>
              <a:path extrusionOk="0" h="720926" w="566255">
                <a:moveTo>
                  <a:pt x="0" y="0"/>
                </a:moveTo>
                <a:lnTo>
                  <a:pt x="566255" y="0"/>
                </a:lnTo>
                <a:lnTo>
                  <a:pt x="566255" y="720926"/>
                </a:lnTo>
                <a:lnTo>
                  <a:pt x="0" y="7209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D40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19"/>
          <p:cNvGrpSpPr/>
          <p:nvPr/>
        </p:nvGrpSpPr>
        <p:grpSpPr>
          <a:xfrm>
            <a:off x="-6286157" y="0"/>
            <a:ext cx="15430306" cy="10545992"/>
            <a:chOff x="0" y="0"/>
            <a:chExt cx="5508856" cy="3765081"/>
          </a:xfrm>
        </p:grpSpPr>
        <p:sp>
          <p:nvSpPr>
            <p:cNvPr id="212" name="Google Shape;212;p19"/>
            <p:cNvSpPr/>
            <p:nvPr/>
          </p:nvSpPr>
          <p:spPr>
            <a:xfrm>
              <a:off x="0" y="0"/>
              <a:ext cx="5508856" cy="3765081"/>
            </a:xfrm>
            <a:custGeom>
              <a:rect b="b" l="l" r="r" t="t"/>
              <a:pathLst>
                <a:path extrusionOk="0" h="3765081" w="5508856">
                  <a:moveTo>
                    <a:pt x="0" y="0"/>
                  </a:moveTo>
                  <a:lnTo>
                    <a:pt x="3335085" y="0"/>
                  </a:lnTo>
                  <a:lnTo>
                    <a:pt x="5508856" y="3765081"/>
                  </a:lnTo>
                  <a:lnTo>
                    <a:pt x="2173770" y="37650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945B"/>
            </a:solidFill>
            <a:ln>
              <a:noFill/>
            </a:ln>
          </p:spPr>
        </p:sp>
        <p:sp>
          <p:nvSpPr>
            <p:cNvPr id="213" name="Google Shape;213;p19"/>
            <p:cNvSpPr/>
            <p:nvPr/>
          </p:nvSpPr>
          <p:spPr>
            <a:xfrm>
              <a:off x="0" y="0"/>
              <a:ext cx="5508856" cy="3765081"/>
            </a:xfrm>
            <a:custGeom>
              <a:rect b="b" l="l" r="r" t="t"/>
              <a:pathLst>
                <a:path extrusionOk="0" h="3765081" w="5508856">
                  <a:moveTo>
                    <a:pt x="0" y="0"/>
                  </a:moveTo>
                  <a:lnTo>
                    <a:pt x="3335085" y="0"/>
                  </a:lnTo>
                  <a:lnTo>
                    <a:pt x="5508856" y="3765081"/>
                  </a:lnTo>
                  <a:lnTo>
                    <a:pt x="2173770" y="376508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-1259" r="-1259" t="0"/>
              </a:stretch>
            </a:blipFill>
            <a:ln>
              <a:noFill/>
            </a:ln>
          </p:spPr>
        </p:sp>
      </p:grpSp>
      <p:sp>
        <p:nvSpPr>
          <p:cNvPr id="214" name="Google Shape;214;p19"/>
          <p:cNvSpPr txBox="1"/>
          <p:nvPr/>
        </p:nvSpPr>
        <p:spPr>
          <a:xfrm>
            <a:off x="7333825" y="4051481"/>
            <a:ext cx="8457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lt1"/>
                </a:solidFill>
              </a:rPr>
              <a:t>What do you need to know?</a:t>
            </a:r>
            <a:endParaRPr b="1" sz="3900">
              <a:solidFill>
                <a:schemeClr val="lt1"/>
              </a:solidFill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-2622339" y="7919689"/>
            <a:ext cx="6452848" cy="5596379"/>
          </a:xfrm>
          <a:custGeom>
            <a:rect b="b" l="l" r="r" t="t"/>
            <a:pathLst>
              <a:path extrusionOk="0"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79"/>
                </a:lnTo>
                <a:lnTo>
                  <a:pt x="0" y="55963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19"/>
          <p:cNvSpPr/>
          <p:nvPr/>
        </p:nvSpPr>
        <p:spPr>
          <a:xfrm rot="10800000">
            <a:off x="13367400" y="-2798190"/>
            <a:ext cx="6452848" cy="5596379"/>
          </a:xfrm>
          <a:custGeom>
            <a:rect b="b" l="l" r="r" t="t"/>
            <a:pathLst>
              <a:path extrusionOk="0" h="5596379" w="6452848">
                <a:moveTo>
                  <a:pt x="0" y="0"/>
                </a:moveTo>
                <a:lnTo>
                  <a:pt x="6452849" y="0"/>
                </a:lnTo>
                <a:lnTo>
                  <a:pt x="6452849" y="5596380"/>
                </a:lnTo>
                <a:lnTo>
                  <a:pt x="0" y="5596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19"/>
          <p:cNvSpPr/>
          <p:nvPr/>
        </p:nvSpPr>
        <p:spPr>
          <a:xfrm>
            <a:off x="11122654" y="2425000"/>
            <a:ext cx="879643" cy="1273167"/>
          </a:xfrm>
          <a:custGeom>
            <a:rect b="b" l="l" r="r" t="t"/>
            <a:pathLst>
              <a:path extrusionOk="0" h="1273167" w="879643">
                <a:moveTo>
                  <a:pt x="0" y="0"/>
                </a:moveTo>
                <a:lnTo>
                  <a:pt x="879643" y="0"/>
                </a:lnTo>
                <a:lnTo>
                  <a:pt x="879643" y="1273168"/>
                </a:lnTo>
                <a:lnTo>
                  <a:pt x="0" y="1273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19"/>
          <p:cNvSpPr txBox="1"/>
          <p:nvPr/>
        </p:nvSpPr>
        <p:spPr>
          <a:xfrm>
            <a:off x="6901675" y="4806275"/>
            <a:ext cx="9321600" cy="17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E2E2E5"/>
                </a:solidFill>
              </a:rPr>
              <a:t>Absolutely nothing! </a:t>
            </a:r>
            <a:endParaRPr b="1" sz="2150">
              <a:solidFill>
                <a:srgbClr val="E2E2E5"/>
              </a:solidFill>
            </a:endParaRPr>
          </a:p>
          <a:p>
            <a:pPr indent="0" lvl="0" marL="0" marR="0" rtl="0" algn="ctr">
              <a:lnSpc>
                <a:spcPct val="1380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0">
                <a:solidFill>
                  <a:srgbClr val="E2E2E5"/>
                </a:solidFill>
              </a:rPr>
              <a:t>This workshop is designed for complete beginners. We'll start from the very basics, so don't worry if you've never written a line of code before. Just bring your enthusiasm and willingness to learn!</a:t>
            </a:r>
            <a:endParaRPr b="1"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D40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/>
          <p:nvPr/>
        </p:nvSpPr>
        <p:spPr>
          <a:xfrm>
            <a:off x="15128164" y="-2586935"/>
            <a:ext cx="5956513" cy="5956513"/>
          </a:xfrm>
          <a:custGeom>
            <a:rect b="b" l="l" r="r" t="t"/>
            <a:pathLst>
              <a:path extrusionOk="0"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20"/>
          <p:cNvSpPr/>
          <p:nvPr/>
        </p:nvSpPr>
        <p:spPr>
          <a:xfrm>
            <a:off x="-3359890" y="7239384"/>
            <a:ext cx="5956513" cy="5956513"/>
          </a:xfrm>
          <a:custGeom>
            <a:rect b="b" l="l" r="r" t="t"/>
            <a:pathLst>
              <a:path extrusionOk="0" h="5956513" w="5956513">
                <a:moveTo>
                  <a:pt x="0" y="0"/>
                </a:moveTo>
                <a:lnTo>
                  <a:pt x="5956513" y="0"/>
                </a:lnTo>
                <a:lnTo>
                  <a:pt x="5956513" y="5956513"/>
                </a:lnTo>
                <a:lnTo>
                  <a:pt x="0" y="59565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5" name="Google Shape;225;p20"/>
          <p:cNvGrpSpPr/>
          <p:nvPr/>
        </p:nvGrpSpPr>
        <p:grpSpPr>
          <a:xfrm>
            <a:off x="1996392" y="3148719"/>
            <a:ext cx="4427835" cy="2743818"/>
            <a:chOff x="1660800" y="1171213"/>
            <a:chExt cx="1942800" cy="1569600"/>
          </a:xfrm>
        </p:grpSpPr>
        <p:sp>
          <p:nvSpPr>
            <p:cNvPr id="226" name="Google Shape;226;p20"/>
            <p:cNvSpPr/>
            <p:nvPr/>
          </p:nvSpPr>
          <p:spPr>
            <a:xfrm>
              <a:off x="1660800" y="1171213"/>
              <a:ext cx="1942800" cy="1569600"/>
            </a:xfrm>
            <a:prstGeom prst="round1Rect">
              <a:avLst>
                <a:gd fmla="val 17446" name="adj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0"/>
            <p:cNvSpPr txBox="1"/>
            <p:nvPr/>
          </p:nvSpPr>
          <p:spPr>
            <a:xfrm>
              <a:off x="1879865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Prettirer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20"/>
            <p:cNvSpPr txBox="1"/>
            <p:nvPr/>
          </p:nvSpPr>
          <p:spPr>
            <a:xfrm>
              <a:off x="1879868" y="1669647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lang="en-US" sz="1750">
                  <a:solidFill>
                    <a:srgbClr val="E2E2E5"/>
                  </a:solidFill>
                </a:rPr>
                <a:t>A code formatter that automatically formats your code to make it clean, consistent, and easy to read.</a:t>
              </a:r>
              <a:endParaRPr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9" name="Google Shape;229;p20"/>
          <p:cNvGrpSpPr/>
          <p:nvPr/>
        </p:nvGrpSpPr>
        <p:grpSpPr>
          <a:xfrm>
            <a:off x="6417390" y="3148719"/>
            <a:ext cx="4427835" cy="2743818"/>
            <a:chOff x="3600600" y="1170963"/>
            <a:chExt cx="1942800" cy="1569600"/>
          </a:xfrm>
        </p:grpSpPr>
        <p:sp>
          <p:nvSpPr>
            <p:cNvPr id="230" name="Google Shape;230;p20"/>
            <p:cNvSpPr/>
            <p:nvPr/>
          </p:nvSpPr>
          <p:spPr>
            <a:xfrm>
              <a:off x="3600600" y="1170963"/>
              <a:ext cx="1942800" cy="1569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1F887E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0"/>
            <p:cNvSpPr txBox="1"/>
            <p:nvPr/>
          </p:nvSpPr>
          <p:spPr>
            <a:xfrm>
              <a:off x="3819008" y="1413573"/>
              <a:ext cx="14517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Live Server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20"/>
            <p:cNvSpPr txBox="1"/>
            <p:nvPr/>
          </p:nvSpPr>
          <p:spPr>
            <a:xfrm>
              <a:off x="3830931" y="1657376"/>
              <a:ext cx="14517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lang="en-US" sz="1750">
                  <a:solidFill>
                    <a:srgbClr val="E2E2E5"/>
                  </a:solidFill>
                </a:rPr>
                <a:t>A simple development server that automatically reloads your web page in the browser whenever you make changes to your code.</a:t>
              </a:r>
              <a:endParaRPr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3" name="Google Shape;233;p20"/>
          <p:cNvGrpSpPr/>
          <p:nvPr/>
        </p:nvGrpSpPr>
        <p:grpSpPr>
          <a:xfrm>
            <a:off x="6222149" y="4513891"/>
            <a:ext cx="395700" cy="455159"/>
            <a:chOff x="3157188" y="909150"/>
            <a:chExt cx="470400" cy="470400"/>
          </a:xfrm>
        </p:grpSpPr>
        <p:sp>
          <p:nvSpPr>
            <p:cNvPr id="234" name="Google Shape;234;p20"/>
            <p:cNvSpPr/>
            <p:nvPr/>
          </p:nvSpPr>
          <p:spPr>
            <a:xfrm>
              <a:off x="3157188" y="909150"/>
              <a:ext cx="470400" cy="47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3243138" y="995100"/>
              <a:ext cx="298500" cy="298500"/>
            </a:xfrm>
            <a:prstGeom prst="mathPlus">
              <a:avLst>
                <a:gd fmla="val 9900" name="adj1"/>
              </a:avLst>
            </a:prstGeom>
            <a:solidFill>
              <a:srgbClr val="249C91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0"/>
          <p:cNvGrpSpPr/>
          <p:nvPr/>
        </p:nvGrpSpPr>
        <p:grpSpPr>
          <a:xfrm>
            <a:off x="1995560" y="5863038"/>
            <a:ext cx="8848884" cy="2182678"/>
            <a:chOff x="1660800" y="2723938"/>
            <a:chExt cx="5822400" cy="1248600"/>
          </a:xfrm>
        </p:grpSpPr>
        <p:sp>
          <p:nvSpPr>
            <p:cNvPr id="237" name="Google Shape;237;p20"/>
            <p:cNvSpPr/>
            <p:nvPr/>
          </p:nvSpPr>
          <p:spPr>
            <a:xfrm rot="10800000">
              <a:off x="1660800" y="2723938"/>
              <a:ext cx="5822400" cy="1248600"/>
            </a:xfrm>
            <a:prstGeom prst="round2SameRect">
              <a:avLst>
                <a:gd fmla="val 18098" name="adj1"/>
                <a:gd fmla="val 0" name="adj2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 txBox="1"/>
            <p:nvPr/>
          </p:nvSpPr>
          <p:spPr>
            <a:xfrm>
              <a:off x="2583300" y="2804389"/>
              <a:ext cx="39774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Visual Studio Code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9" name="Google Shape;239;p20"/>
            <p:cNvSpPr txBox="1"/>
            <p:nvPr/>
          </p:nvSpPr>
          <p:spPr>
            <a:xfrm>
              <a:off x="2583300" y="3066784"/>
              <a:ext cx="3977400" cy="38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3200"/>
                </a:spcAft>
                <a:buNone/>
              </a:pPr>
              <a:r>
                <a:rPr b="1" lang="en-US" sz="1650">
                  <a:solidFill>
                    <a:srgbClr val="E2E2E5"/>
                  </a:solidFill>
                </a:rPr>
                <a:t>A powerful and popular code editor with built-in support for HTML, CSS, and JavaScript. It's beginner-friendly and has a large extension library (including Prettier and Live Server).</a:t>
              </a:r>
              <a:endParaRPr b="1"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20"/>
          <p:cNvGrpSpPr/>
          <p:nvPr/>
        </p:nvGrpSpPr>
        <p:grpSpPr>
          <a:xfrm>
            <a:off x="10769025" y="3148794"/>
            <a:ext cx="6002400" cy="4959779"/>
            <a:chOff x="5015938" y="2013875"/>
            <a:chExt cx="3001200" cy="1569600"/>
          </a:xfrm>
        </p:grpSpPr>
        <p:sp>
          <p:nvSpPr>
            <p:cNvPr id="241" name="Google Shape;241;p20"/>
            <p:cNvSpPr/>
            <p:nvPr/>
          </p:nvSpPr>
          <p:spPr>
            <a:xfrm>
              <a:off x="5015938" y="2013875"/>
              <a:ext cx="3001200" cy="1569600"/>
            </a:xfrm>
            <a:prstGeom prst="round2DiagRect">
              <a:avLst>
                <a:gd fmla="val 0" name="adj1"/>
                <a:gd fmla="val 17764" name="adj2"/>
              </a:avLst>
            </a:prstGeom>
            <a:solidFill>
              <a:srgbClr val="155B5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/>
            </a:p>
          </p:txBody>
        </p:sp>
        <p:sp>
          <p:nvSpPr>
            <p:cNvPr id="242" name="Google Shape;242;p20"/>
            <p:cNvSpPr txBox="1"/>
            <p:nvPr/>
          </p:nvSpPr>
          <p:spPr>
            <a:xfrm>
              <a:off x="5360226" y="2376960"/>
              <a:ext cx="2417100" cy="45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Chrome</a:t>
              </a:r>
              <a:endParaRPr sz="2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20"/>
            <p:cNvSpPr txBox="1"/>
            <p:nvPr/>
          </p:nvSpPr>
          <p:spPr>
            <a:xfrm>
              <a:off x="5345525" y="2560255"/>
              <a:ext cx="2446500" cy="51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2850" lIns="182850" spcFirstLastPara="1" rIns="182850" wrap="square" tIns="182850">
              <a:noAutofit/>
            </a:bodyPr>
            <a:lstStyle/>
            <a:p>
              <a:pPr indent="0" lvl="0" marL="0" rtl="0" algn="l">
                <a:lnSpc>
                  <a:spcPct val="142857"/>
                </a:lnSpc>
                <a:spcBef>
                  <a:spcPts val="1100"/>
                </a:spcBef>
                <a:spcAft>
                  <a:spcPts val="1100"/>
                </a:spcAft>
                <a:buNone/>
              </a:pPr>
              <a:r>
                <a:rPr b="1" lang="en-US" sz="1750">
                  <a:solidFill>
                    <a:srgbClr val="E2E2E5"/>
                  </a:solidFill>
                </a:rPr>
                <a:t>A web browser for testing and viewing your web pages. While other browsers work, Chrome has excellent developer tools.</a:t>
              </a:r>
              <a:endParaRPr b="1" sz="2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4" name="Google Shape;244;p20"/>
          <p:cNvGrpSpPr/>
          <p:nvPr/>
        </p:nvGrpSpPr>
        <p:grpSpPr>
          <a:xfrm>
            <a:off x="10528068" y="5592665"/>
            <a:ext cx="523141" cy="520758"/>
            <a:chOff x="4858109" y="2631368"/>
            <a:chExt cx="316442" cy="315000"/>
          </a:xfrm>
        </p:grpSpPr>
        <p:sp>
          <p:nvSpPr>
            <p:cNvPr id="245" name="Google Shape;245;p20"/>
            <p:cNvSpPr/>
            <p:nvPr/>
          </p:nvSpPr>
          <p:spPr>
            <a:xfrm>
              <a:off x="4859551" y="2631368"/>
              <a:ext cx="315000" cy="3150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4858109" y="2739300"/>
              <a:ext cx="239100" cy="99000"/>
            </a:xfrm>
            <a:prstGeom prst="rightArrow">
              <a:avLst>
                <a:gd fmla="val 32020" name="adj1"/>
                <a:gd fmla="val 66970" name="adj2"/>
              </a:avLst>
            </a:prstGeom>
            <a:solidFill>
              <a:srgbClr val="1D7E75"/>
            </a:solidFill>
            <a:ln>
              <a:noFill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-US" sz="2800"/>
              </a:br>
              <a:endParaRPr sz="2800"/>
            </a:p>
          </p:txBody>
        </p:sp>
      </p:grpSp>
      <p:sp>
        <p:nvSpPr>
          <p:cNvPr id="247" name="Google Shape;247;p20"/>
          <p:cNvSpPr txBox="1"/>
          <p:nvPr/>
        </p:nvSpPr>
        <p:spPr>
          <a:xfrm>
            <a:off x="4937400" y="1482225"/>
            <a:ext cx="8413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rgbClr val="FFFBFB"/>
                </a:solidFill>
                <a:latin typeface="Calibri"/>
                <a:ea typeface="Calibri"/>
                <a:cs typeface="Calibri"/>
                <a:sym typeface="Calibri"/>
              </a:rPr>
              <a:t>What are the tools you Need?</a:t>
            </a:r>
            <a:endParaRPr b="1" sz="4600">
              <a:solidFill>
                <a:srgbClr val="FFFBF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