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7" r:id="rId3"/>
    <p:sldId id="258" r:id="rId4"/>
    <p:sldId id="311" r:id="rId5"/>
    <p:sldId id="263" r:id="rId6"/>
    <p:sldId id="312" r:id="rId7"/>
    <p:sldId id="264" r:id="rId8"/>
    <p:sldId id="265" r:id="rId9"/>
    <p:sldId id="276" r:id="rId10"/>
    <p:sldId id="313" r:id="rId11"/>
    <p:sldId id="315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  <p:bold r:id="rId15"/>
    </p:embeddedFont>
    <p:embeddedFont>
      <p:font typeface="Averia Serif Libre" panose="020B0604020202020204" charset="0"/>
      <p:regular r:id="rId16"/>
      <p:bold r:id="rId17"/>
      <p:italic r:id="rId18"/>
      <p:boldItalic r:id="rId19"/>
    </p:embeddedFont>
    <p:embeddedFont>
      <p:font typeface="Baloo 2" panose="020B0604020202020204" charset="0"/>
      <p:regular r:id="rId20"/>
      <p:bold r:id="rId21"/>
    </p:embeddedFont>
    <p:embeddedFont>
      <p:font typeface="Nunito Light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2F7388-11DC-4336-9300-00EB103E1E45}">
  <a:tblStyle styleId="{422F7388-11DC-4336-9300-00EB103E1E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3d9f8ba33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3d9f8ba33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F2EDF587-3470-2C32-3DC2-A98EF0267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>
            <a:extLst>
              <a:ext uri="{FF2B5EF4-FFF2-40B4-BE49-F238E27FC236}">
                <a16:creationId xmlns:a16="http://schemas.microsoft.com/office/drawing/2014/main" id="{D8440532-DA92-96C8-4182-4C2410A9EB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>
            <a:extLst>
              <a:ext uri="{FF2B5EF4-FFF2-40B4-BE49-F238E27FC236}">
                <a16:creationId xmlns:a16="http://schemas.microsoft.com/office/drawing/2014/main" id="{85F0346C-2601-38DE-8B89-6C16EC4EC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139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>
          <a:extLst>
            <a:ext uri="{FF2B5EF4-FFF2-40B4-BE49-F238E27FC236}">
              <a16:creationId xmlns:a16="http://schemas.microsoft.com/office/drawing/2014/main" id="{4D17ED45-AEA4-7E11-3D6E-AF08FBE16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3d9f8ba334_0_22:notes">
            <a:extLst>
              <a:ext uri="{FF2B5EF4-FFF2-40B4-BE49-F238E27FC236}">
                <a16:creationId xmlns:a16="http://schemas.microsoft.com/office/drawing/2014/main" id="{6392AC85-C6C6-10F5-5CB9-30C2459696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3d9f8ba334_0_22:notes">
            <a:extLst>
              <a:ext uri="{FF2B5EF4-FFF2-40B4-BE49-F238E27FC236}">
                <a16:creationId xmlns:a16="http://schemas.microsoft.com/office/drawing/2014/main" id="{54D8592B-D3FB-6A12-AAEC-D67F689D78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59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34164" y="1623893"/>
            <a:ext cx="4675800" cy="25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34164" y="4128790"/>
            <a:ext cx="4675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766597" y="-1212865"/>
            <a:ext cx="5104500" cy="7569227"/>
          </a:xfrm>
          <a:custGeom>
            <a:avLst/>
            <a:gdLst/>
            <a:ahLst/>
            <a:cxnLst/>
            <a:rect l="l" t="t" r="r" b="b"/>
            <a:pathLst>
              <a:path w="131019" h="194282" extrusionOk="0">
                <a:moveTo>
                  <a:pt x="55074" y="0"/>
                </a:moveTo>
                <a:cubicBezTo>
                  <a:pt x="27771" y="0"/>
                  <a:pt x="0" y="23822"/>
                  <a:pt x="3784" y="58539"/>
                </a:cubicBezTo>
                <a:cubicBezTo>
                  <a:pt x="5481" y="75201"/>
                  <a:pt x="14150" y="90215"/>
                  <a:pt x="16260" y="106812"/>
                </a:cubicBezTo>
                <a:cubicBezTo>
                  <a:pt x="18666" y="124380"/>
                  <a:pt x="9799" y="141043"/>
                  <a:pt x="10739" y="158562"/>
                </a:cubicBezTo>
                <a:cubicBezTo>
                  <a:pt x="10871" y="175191"/>
                  <a:pt x="23314" y="186118"/>
                  <a:pt x="38444" y="190420"/>
                </a:cubicBezTo>
                <a:cubicBezTo>
                  <a:pt x="46126" y="192918"/>
                  <a:pt x="54268" y="194282"/>
                  <a:pt x="62382" y="194282"/>
                </a:cubicBezTo>
                <a:cubicBezTo>
                  <a:pt x="71188" y="194282"/>
                  <a:pt x="79962" y="192675"/>
                  <a:pt x="88085" y="189167"/>
                </a:cubicBezTo>
                <a:cubicBezTo>
                  <a:pt x="115493" y="178603"/>
                  <a:pt x="131018" y="142889"/>
                  <a:pt x="113334" y="117623"/>
                </a:cubicBezTo>
                <a:cubicBezTo>
                  <a:pt x="107796" y="109350"/>
                  <a:pt x="98122" y="104488"/>
                  <a:pt x="93853" y="95308"/>
                </a:cubicBezTo>
                <a:cubicBezTo>
                  <a:pt x="84937" y="73322"/>
                  <a:pt x="110252" y="50891"/>
                  <a:pt x="97133" y="29268"/>
                </a:cubicBezTo>
                <a:cubicBezTo>
                  <a:pt x="88071" y="8790"/>
                  <a:pt x="71659" y="0"/>
                  <a:pt x="55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824323" y="-263272"/>
            <a:ext cx="5062423" cy="6177965"/>
          </a:xfrm>
          <a:custGeom>
            <a:avLst/>
            <a:gdLst/>
            <a:ahLst/>
            <a:cxnLst/>
            <a:rect l="l" t="t" r="r" b="b"/>
            <a:pathLst>
              <a:path w="129939" h="158572" extrusionOk="0">
                <a:moveTo>
                  <a:pt x="92723" y="0"/>
                </a:moveTo>
                <a:cubicBezTo>
                  <a:pt x="82524" y="0"/>
                  <a:pt x="72194" y="2810"/>
                  <a:pt x="66469" y="7591"/>
                </a:cubicBezTo>
                <a:cubicBezTo>
                  <a:pt x="49345" y="24088"/>
                  <a:pt x="65909" y="51068"/>
                  <a:pt x="52905" y="69345"/>
                </a:cubicBezTo>
                <a:cubicBezTo>
                  <a:pt x="36309" y="90078"/>
                  <a:pt x="1" y="91858"/>
                  <a:pt x="10565" y="128199"/>
                </a:cubicBezTo>
                <a:cubicBezTo>
                  <a:pt x="18668" y="149286"/>
                  <a:pt x="42257" y="158571"/>
                  <a:pt x="65582" y="158571"/>
                </a:cubicBezTo>
                <a:cubicBezTo>
                  <a:pt x="79830" y="158571"/>
                  <a:pt x="93980" y="155107"/>
                  <a:pt x="104442" y="148751"/>
                </a:cubicBezTo>
                <a:cubicBezTo>
                  <a:pt x="128801" y="130902"/>
                  <a:pt x="125966" y="96193"/>
                  <a:pt x="129147" y="69213"/>
                </a:cubicBezTo>
                <a:cubicBezTo>
                  <a:pt x="129938" y="48744"/>
                  <a:pt x="129180" y="19984"/>
                  <a:pt x="116852" y="7788"/>
                </a:cubicBezTo>
                <a:cubicBezTo>
                  <a:pt x="111379" y="2379"/>
                  <a:pt x="102106" y="0"/>
                  <a:pt x="927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36944">
            <a:off x="7701923" y="3829984"/>
            <a:ext cx="1539502" cy="1911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0092" y="3530642"/>
            <a:ext cx="1433000" cy="226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68241">
            <a:off x="331244" y="2116970"/>
            <a:ext cx="297661" cy="377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465" y="2594506"/>
            <a:ext cx="557000" cy="134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3180" y="-671007"/>
            <a:ext cx="557000" cy="2586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/>
          <p:nvPr/>
        </p:nvSpPr>
        <p:spPr>
          <a:xfrm rot="10800000">
            <a:off x="-1964087" y="-1517005"/>
            <a:ext cx="6764116" cy="4495212"/>
          </a:xfrm>
          <a:custGeom>
            <a:avLst/>
            <a:gdLst/>
            <a:ahLst/>
            <a:cxnLst/>
            <a:rect l="l" t="t" r="r" b="b"/>
            <a:pathLst>
              <a:path w="176909" h="117568" extrusionOk="0">
                <a:moveTo>
                  <a:pt x="149056" y="0"/>
                </a:moveTo>
                <a:cubicBezTo>
                  <a:pt x="129872" y="1286"/>
                  <a:pt x="120692" y="21475"/>
                  <a:pt x="113143" y="36605"/>
                </a:cubicBezTo>
                <a:cubicBezTo>
                  <a:pt x="108974" y="52575"/>
                  <a:pt x="93745" y="63238"/>
                  <a:pt x="77824" y="65545"/>
                </a:cubicBezTo>
                <a:cubicBezTo>
                  <a:pt x="75544" y="65861"/>
                  <a:pt x="73268" y="65992"/>
                  <a:pt x="70994" y="65992"/>
                </a:cubicBezTo>
                <a:cubicBezTo>
                  <a:pt x="59891" y="65992"/>
                  <a:pt x="48851" y="62867"/>
                  <a:pt x="37738" y="62867"/>
                </a:cubicBezTo>
                <a:cubicBezTo>
                  <a:pt x="35567" y="62867"/>
                  <a:pt x="33393" y="62986"/>
                  <a:pt x="31216" y="63271"/>
                </a:cubicBezTo>
                <a:cubicBezTo>
                  <a:pt x="14075" y="64804"/>
                  <a:pt x="0" y="81433"/>
                  <a:pt x="10697" y="97651"/>
                </a:cubicBezTo>
                <a:cubicBezTo>
                  <a:pt x="21574" y="114230"/>
                  <a:pt x="43593" y="114197"/>
                  <a:pt x="61294" y="116307"/>
                </a:cubicBezTo>
                <a:cubicBezTo>
                  <a:pt x="67565" y="117131"/>
                  <a:pt x="74085" y="117568"/>
                  <a:pt x="80685" y="117568"/>
                </a:cubicBezTo>
                <a:cubicBezTo>
                  <a:pt x="120172" y="117568"/>
                  <a:pt x="162555" y="101925"/>
                  <a:pt x="172031" y="59859"/>
                </a:cubicBezTo>
                <a:cubicBezTo>
                  <a:pt x="176909" y="40445"/>
                  <a:pt x="173843" y="3214"/>
                  <a:pt x="149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0"/>
          <p:cNvSpPr/>
          <p:nvPr/>
        </p:nvSpPr>
        <p:spPr>
          <a:xfrm rot="-5400000" flipH="1">
            <a:off x="6575933" y="2776641"/>
            <a:ext cx="3577100" cy="2377225"/>
          </a:xfrm>
          <a:custGeom>
            <a:avLst/>
            <a:gdLst/>
            <a:ahLst/>
            <a:cxnLst/>
            <a:rect l="l" t="t" r="r" b="b"/>
            <a:pathLst>
              <a:path w="176909" h="117568" extrusionOk="0">
                <a:moveTo>
                  <a:pt x="149056" y="0"/>
                </a:moveTo>
                <a:cubicBezTo>
                  <a:pt x="129872" y="1286"/>
                  <a:pt x="120692" y="21475"/>
                  <a:pt x="113143" y="36605"/>
                </a:cubicBezTo>
                <a:cubicBezTo>
                  <a:pt x="108974" y="52575"/>
                  <a:pt x="93745" y="63238"/>
                  <a:pt x="77824" y="65545"/>
                </a:cubicBezTo>
                <a:cubicBezTo>
                  <a:pt x="75544" y="65861"/>
                  <a:pt x="73268" y="65992"/>
                  <a:pt x="70994" y="65992"/>
                </a:cubicBezTo>
                <a:cubicBezTo>
                  <a:pt x="59891" y="65992"/>
                  <a:pt x="48851" y="62867"/>
                  <a:pt x="37738" y="62867"/>
                </a:cubicBezTo>
                <a:cubicBezTo>
                  <a:pt x="35567" y="62867"/>
                  <a:pt x="33393" y="62986"/>
                  <a:pt x="31216" y="63271"/>
                </a:cubicBezTo>
                <a:cubicBezTo>
                  <a:pt x="14075" y="64804"/>
                  <a:pt x="0" y="81433"/>
                  <a:pt x="10697" y="97651"/>
                </a:cubicBezTo>
                <a:cubicBezTo>
                  <a:pt x="21574" y="114230"/>
                  <a:pt x="43593" y="114197"/>
                  <a:pt x="61294" y="116307"/>
                </a:cubicBezTo>
                <a:cubicBezTo>
                  <a:pt x="67565" y="117131"/>
                  <a:pt x="74085" y="117568"/>
                  <a:pt x="80685" y="117568"/>
                </a:cubicBezTo>
                <a:cubicBezTo>
                  <a:pt x="120172" y="117568"/>
                  <a:pt x="162555" y="101925"/>
                  <a:pt x="172031" y="59859"/>
                </a:cubicBezTo>
                <a:cubicBezTo>
                  <a:pt x="176909" y="40445"/>
                  <a:pt x="173843" y="3214"/>
                  <a:pt x="149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4" name="Google Shape;34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9465" y="268905"/>
            <a:ext cx="557000" cy="134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099852">
            <a:off x="829731" y="68892"/>
            <a:ext cx="364095" cy="46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237074" flipH="1">
            <a:off x="8024748" y="4245434"/>
            <a:ext cx="812053" cy="1191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531760" flipH="1">
            <a:off x="8322104" y="242288"/>
            <a:ext cx="481442" cy="609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921237" flipH="1">
            <a:off x="8537324" y="1209937"/>
            <a:ext cx="408550" cy="18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 flipH="1">
            <a:off x="-408125" y="1558975"/>
            <a:ext cx="1114601" cy="2506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"/>
          <p:cNvSpPr/>
          <p:nvPr/>
        </p:nvSpPr>
        <p:spPr>
          <a:xfrm rot="9716712">
            <a:off x="-399459" y="-231555"/>
            <a:ext cx="2677097" cy="1779112"/>
          </a:xfrm>
          <a:custGeom>
            <a:avLst/>
            <a:gdLst/>
            <a:ahLst/>
            <a:cxnLst/>
            <a:rect l="l" t="t" r="r" b="b"/>
            <a:pathLst>
              <a:path w="176909" h="117568" extrusionOk="0">
                <a:moveTo>
                  <a:pt x="149056" y="0"/>
                </a:moveTo>
                <a:cubicBezTo>
                  <a:pt x="129872" y="1286"/>
                  <a:pt x="120692" y="21475"/>
                  <a:pt x="113143" y="36605"/>
                </a:cubicBezTo>
                <a:cubicBezTo>
                  <a:pt x="108974" y="52575"/>
                  <a:pt x="93745" y="63238"/>
                  <a:pt x="77824" y="65545"/>
                </a:cubicBezTo>
                <a:cubicBezTo>
                  <a:pt x="75544" y="65861"/>
                  <a:pt x="73268" y="65992"/>
                  <a:pt x="70994" y="65992"/>
                </a:cubicBezTo>
                <a:cubicBezTo>
                  <a:pt x="59891" y="65992"/>
                  <a:pt x="48851" y="62867"/>
                  <a:pt x="37738" y="62867"/>
                </a:cubicBezTo>
                <a:cubicBezTo>
                  <a:pt x="35567" y="62867"/>
                  <a:pt x="33393" y="62986"/>
                  <a:pt x="31216" y="63271"/>
                </a:cubicBezTo>
                <a:cubicBezTo>
                  <a:pt x="14075" y="64804"/>
                  <a:pt x="0" y="81433"/>
                  <a:pt x="10697" y="97651"/>
                </a:cubicBezTo>
                <a:cubicBezTo>
                  <a:pt x="21574" y="114230"/>
                  <a:pt x="43593" y="114197"/>
                  <a:pt x="61294" y="116307"/>
                </a:cubicBezTo>
                <a:cubicBezTo>
                  <a:pt x="67565" y="117131"/>
                  <a:pt x="74085" y="117568"/>
                  <a:pt x="80685" y="117568"/>
                </a:cubicBezTo>
                <a:cubicBezTo>
                  <a:pt x="120172" y="117568"/>
                  <a:pt x="162555" y="101925"/>
                  <a:pt x="172031" y="59859"/>
                </a:cubicBezTo>
                <a:cubicBezTo>
                  <a:pt x="176909" y="40445"/>
                  <a:pt x="173843" y="3214"/>
                  <a:pt x="149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2" name="Google Shape;35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49465" y="522096"/>
            <a:ext cx="557000" cy="134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099852">
            <a:off x="757043" y="221832"/>
            <a:ext cx="364095" cy="46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0" y="2714540"/>
            <a:ext cx="1114601" cy="2506447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1"/>
          <p:cNvSpPr/>
          <p:nvPr/>
        </p:nvSpPr>
        <p:spPr>
          <a:xfrm rot="-5400000" flipH="1">
            <a:off x="6575933" y="3029831"/>
            <a:ext cx="3577100" cy="2377225"/>
          </a:xfrm>
          <a:custGeom>
            <a:avLst/>
            <a:gdLst/>
            <a:ahLst/>
            <a:cxnLst/>
            <a:rect l="l" t="t" r="r" b="b"/>
            <a:pathLst>
              <a:path w="176909" h="117568" extrusionOk="0">
                <a:moveTo>
                  <a:pt x="149056" y="0"/>
                </a:moveTo>
                <a:cubicBezTo>
                  <a:pt x="129872" y="1286"/>
                  <a:pt x="120692" y="21475"/>
                  <a:pt x="113143" y="36605"/>
                </a:cubicBezTo>
                <a:cubicBezTo>
                  <a:pt x="108974" y="52575"/>
                  <a:pt x="93745" y="63238"/>
                  <a:pt x="77824" y="65545"/>
                </a:cubicBezTo>
                <a:cubicBezTo>
                  <a:pt x="75544" y="65861"/>
                  <a:pt x="73268" y="65992"/>
                  <a:pt x="70994" y="65992"/>
                </a:cubicBezTo>
                <a:cubicBezTo>
                  <a:pt x="59891" y="65992"/>
                  <a:pt x="48851" y="62867"/>
                  <a:pt x="37738" y="62867"/>
                </a:cubicBezTo>
                <a:cubicBezTo>
                  <a:pt x="35567" y="62867"/>
                  <a:pt x="33393" y="62986"/>
                  <a:pt x="31216" y="63271"/>
                </a:cubicBezTo>
                <a:cubicBezTo>
                  <a:pt x="14075" y="64804"/>
                  <a:pt x="0" y="81433"/>
                  <a:pt x="10697" y="97651"/>
                </a:cubicBezTo>
                <a:cubicBezTo>
                  <a:pt x="21574" y="114230"/>
                  <a:pt x="43593" y="114197"/>
                  <a:pt x="61294" y="116307"/>
                </a:cubicBezTo>
                <a:cubicBezTo>
                  <a:pt x="67565" y="117131"/>
                  <a:pt x="74085" y="117568"/>
                  <a:pt x="80685" y="117568"/>
                </a:cubicBezTo>
                <a:cubicBezTo>
                  <a:pt x="120172" y="117568"/>
                  <a:pt x="162555" y="101925"/>
                  <a:pt x="172031" y="59859"/>
                </a:cubicBezTo>
                <a:cubicBezTo>
                  <a:pt x="176909" y="40445"/>
                  <a:pt x="173843" y="3214"/>
                  <a:pt x="149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6" name="Google Shape;35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237074" flipH="1">
            <a:off x="8024748" y="4498624"/>
            <a:ext cx="812053" cy="1191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531760" flipH="1">
            <a:off x="8322104" y="495478"/>
            <a:ext cx="481442" cy="609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78763">
            <a:off x="8537324" y="1463127"/>
            <a:ext cx="408550" cy="18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421175" y="445025"/>
            <a:ext cx="6301800" cy="12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4923137" y="3167133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1715263" y="3167133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715263" y="268651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solidFill>
                  <a:schemeClr val="accent3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923137" y="268651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solidFill>
                  <a:schemeClr val="accent3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-1964087" y="2172991"/>
            <a:ext cx="6764116" cy="4495212"/>
          </a:xfrm>
          <a:custGeom>
            <a:avLst/>
            <a:gdLst/>
            <a:ahLst/>
            <a:cxnLst/>
            <a:rect l="l" t="t" r="r" b="b"/>
            <a:pathLst>
              <a:path w="176909" h="117568" extrusionOk="0">
                <a:moveTo>
                  <a:pt x="149056" y="0"/>
                </a:moveTo>
                <a:cubicBezTo>
                  <a:pt x="129872" y="1286"/>
                  <a:pt x="120692" y="21475"/>
                  <a:pt x="113143" y="36605"/>
                </a:cubicBezTo>
                <a:cubicBezTo>
                  <a:pt x="108974" y="52575"/>
                  <a:pt x="93745" y="63238"/>
                  <a:pt x="77824" y="65545"/>
                </a:cubicBezTo>
                <a:cubicBezTo>
                  <a:pt x="75544" y="65861"/>
                  <a:pt x="73268" y="65992"/>
                  <a:pt x="70994" y="65992"/>
                </a:cubicBezTo>
                <a:cubicBezTo>
                  <a:pt x="59891" y="65992"/>
                  <a:pt x="48851" y="62867"/>
                  <a:pt x="37738" y="62867"/>
                </a:cubicBezTo>
                <a:cubicBezTo>
                  <a:pt x="35567" y="62867"/>
                  <a:pt x="33393" y="62986"/>
                  <a:pt x="31216" y="63271"/>
                </a:cubicBezTo>
                <a:cubicBezTo>
                  <a:pt x="14075" y="64804"/>
                  <a:pt x="0" y="81433"/>
                  <a:pt x="10697" y="97651"/>
                </a:cubicBezTo>
                <a:cubicBezTo>
                  <a:pt x="21574" y="114230"/>
                  <a:pt x="43593" y="114197"/>
                  <a:pt x="61294" y="116307"/>
                </a:cubicBezTo>
                <a:cubicBezTo>
                  <a:pt x="67565" y="117131"/>
                  <a:pt x="74085" y="117568"/>
                  <a:pt x="80685" y="117568"/>
                </a:cubicBezTo>
                <a:cubicBezTo>
                  <a:pt x="120172" y="117568"/>
                  <a:pt x="162555" y="101925"/>
                  <a:pt x="172031" y="59859"/>
                </a:cubicBezTo>
                <a:cubicBezTo>
                  <a:pt x="176909" y="40445"/>
                  <a:pt x="173843" y="3214"/>
                  <a:pt x="149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465" y="3534606"/>
            <a:ext cx="557000" cy="134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48" flipH="1">
            <a:off x="829731" y="4621120"/>
            <a:ext cx="364095" cy="46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08125" y="1085777"/>
            <a:ext cx="1114601" cy="250644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/>
          <p:nvPr/>
        </p:nvSpPr>
        <p:spPr>
          <a:xfrm rot="-5400000">
            <a:off x="6575933" y="-2667"/>
            <a:ext cx="3577100" cy="2377225"/>
          </a:xfrm>
          <a:custGeom>
            <a:avLst/>
            <a:gdLst/>
            <a:ahLst/>
            <a:cxnLst/>
            <a:rect l="l" t="t" r="r" b="b"/>
            <a:pathLst>
              <a:path w="176909" h="117568" extrusionOk="0">
                <a:moveTo>
                  <a:pt x="149056" y="0"/>
                </a:moveTo>
                <a:cubicBezTo>
                  <a:pt x="129872" y="1286"/>
                  <a:pt x="120692" y="21475"/>
                  <a:pt x="113143" y="36605"/>
                </a:cubicBezTo>
                <a:cubicBezTo>
                  <a:pt x="108974" y="52575"/>
                  <a:pt x="93745" y="63238"/>
                  <a:pt x="77824" y="65545"/>
                </a:cubicBezTo>
                <a:cubicBezTo>
                  <a:pt x="75544" y="65861"/>
                  <a:pt x="73268" y="65992"/>
                  <a:pt x="70994" y="65992"/>
                </a:cubicBezTo>
                <a:cubicBezTo>
                  <a:pt x="59891" y="65992"/>
                  <a:pt x="48851" y="62867"/>
                  <a:pt x="37738" y="62867"/>
                </a:cubicBezTo>
                <a:cubicBezTo>
                  <a:pt x="35567" y="62867"/>
                  <a:pt x="33393" y="62986"/>
                  <a:pt x="31216" y="63271"/>
                </a:cubicBezTo>
                <a:cubicBezTo>
                  <a:pt x="14075" y="64804"/>
                  <a:pt x="0" y="81433"/>
                  <a:pt x="10697" y="97651"/>
                </a:cubicBezTo>
                <a:cubicBezTo>
                  <a:pt x="21574" y="114230"/>
                  <a:pt x="43593" y="114197"/>
                  <a:pt x="61294" y="116307"/>
                </a:cubicBezTo>
                <a:cubicBezTo>
                  <a:pt x="67565" y="117131"/>
                  <a:pt x="74085" y="117568"/>
                  <a:pt x="80685" y="117568"/>
                </a:cubicBezTo>
                <a:cubicBezTo>
                  <a:pt x="120172" y="117568"/>
                  <a:pt x="162555" y="101925"/>
                  <a:pt x="172031" y="59859"/>
                </a:cubicBezTo>
                <a:cubicBezTo>
                  <a:pt x="176909" y="40445"/>
                  <a:pt x="173843" y="3214"/>
                  <a:pt x="149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562926">
            <a:off x="8024748" y="-286126"/>
            <a:ext cx="812053" cy="1191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268240">
            <a:off x="8322104" y="4299089"/>
            <a:ext cx="481442" cy="609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78763">
            <a:off x="8537324" y="2043837"/>
            <a:ext cx="408550" cy="18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-5400000">
            <a:off x="-1712742" y="4383908"/>
            <a:ext cx="3577100" cy="2377225"/>
          </a:xfrm>
          <a:custGeom>
            <a:avLst/>
            <a:gdLst/>
            <a:ahLst/>
            <a:cxnLst/>
            <a:rect l="l" t="t" r="r" b="b"/>
            <a:pathLst>
              <a:path w="176909" h="117568" extrusionOk="0">
                <a:moveTo>
                  <a:pt x="149056" y="0"/>
                </a:moveTo>
                <a:cubicBezTo>
                  <a:pt x="129872" y="1286"/>
                  <a:pt x="120692" y="21475"/>
                  <a:pt x="113143" y="36605"/>
                </a:cubicBezTo>
                <a:cubicBezTo>
                  <a:pt x="108974" y="52575"/>
                  <a:pt x="93745" y="63238"/>
                  <a:pt x="77824" y="65545"/>
                </a:cubicBezTo>
                <a:cubicBezTo>
                  <a:pt x="75544" y="65861"/>
                  <a:pt x="73268" y="65992"/>
                  <a:pt x="70994" y="65992"/>
                </a:cubicBezTo>
                <a:cubicBezTo>
                  <a:pt x="59891" y="65992"/>
                  <a:pt x="48851" y="62867"/>
                  <a:pt x="37738" y="62867"/>
                </a:cubicBezTo>
                <a:cubicBezTo>
                  <a:pt x="35567" y="62867"/>
                  <a:pt x="33393" y="62986"/>
                  <a:pt x="31216" y="63271"/>
                </a:cubicBezTo>
                <a:cubicBezTo>
                  <a:pt x="14075" y="64804"/>
                  <a:pt x="0" y="81433"/>
                  <a:pt x="10697" y="97651"/>
                </a:cubicBezTo>
                <a:cubicBezTo>
                  <a:pt x="21574" y="114230"/>
                  <a:pt x="43593" y="114197"/>
                  <a:pt x="61294" y="116307"/>
                </a:cubicBezTo>
                <a:cubicBezTo>
                  <a:pt x="67565" y="117131"/>
                  <a:pt x="74085" y="117568"/>
                  <a:pt x="80685" y="117568"/>
                </a:cubicBezTo>
                <a:cubicBezTo>
                  <a:pt x="120172" y="117568"/>
                  <a:pt x="162555" y="101925"/>
                  <a:pt x="172031" y="59859"/>
                </a:cubicBezTo>
                <a:cubicBezTo>
                  <a:pt x="176909" y="40445"/>
                  <a:pt x="173843" y="3214"/>
                  <a:pt x="149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534561">
            <a:off x="-236417" y="3972142"/>
            <a:ext cx="1432999" cy="22604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/>
          <p:nvPr/>
        </p:nvSpPr>
        <p:spPr>
          <a:xfrm rot="-5400000">
            <a:off x="6575933" y="-2667"/>
            <a:ext cx="3577100" cy="2377225"/>
          </a:xfrm>
          <a:custGeom>
            <a:avLst/>
            <a:gdLst/>
            <a:ahLst/>
            <a:cxnLst/>
            <a:rect l="l" t="t" r="r" b="b"/>
            <a:pathLst>
              <a:path w="176909" h="117568" extrusionOk="0">
                <a:moveTo>
                  <a:pt x="149056" y="0"/>
                </a:moveTo>
                <a:cubicBezTo>
                  <a:pt x="129872" y="1286"/>
                  <a:pt x="120692" y="21475"/>
                  <a:pt x="113143" y="36605"/>
                </a:cubicBezTo>
                <a:cubicBezTo>
                  <a:pt x="108974" y="52575"/>
                  <a:pt x="93745" y="63238"/>
                  <a:pt x="77824" y="65545"/>
                </a:cubicBezTo>
                <a:cubicBezTo>
                  <a:pt x="75544" y="65861"/>
                  <a:pt x="73268" y="65992"/>
                  <a:pt x="70994" y="65992"/>
                </a:cubicBezTo>
                <a:cubicBezTo>
                  <a:pt x="59891" y="65992"/>
                  <a:pt x="48851" y="62867"/>
                  <a:pt x="37738" y="62867"/>
                </a:cubicBezTo>
                <a:cubicBezTo>
                  <a:pt x="35567" y="62867"/>
                  <a:pt x="33393" y="62986"/>
                  <a:pt x="31216" y="63271"/>
                </a:cubicBezTo>
                <a:cubicBezTo>
                  <a:pt x="14075" y="64804"/>
                  <a:pt x="0" y="81433"/>
                  <a:pt x="10697" y="97651"/>
                </a:cubicBezTo>
                <a:cubicBezTo>
                  <a:pt x="21574" y="114230"/>
                  <a:pt x="43593" y="114197"/>
                  <a:pt x="61294" y="116307"/>
                </a:cubicBezTo>
                <a:cubicBezTo>
                  <a:pt x="67565" y="117131"/>
                  <a:pt x="74085" y="117568"/>
                  <a:pt x="80685" y="117568"/>
                </a:cubicBezTo>
                <a:cubicBezTo>
                  <a:pt x="120172" y="117568"/>
                  <a:pt x="162555" y="101925"/>
                  <a:pt x="172031" y="59859"/>
                </a:cubicBezTo>
                <a:cubicBezTo>
                  <a:pt x="176909" y="40445"/>
                  <a:pt x="173843" y="3214"/>
                  <a:pt x="149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562926">
            <a:off x="8024748" y="-286126"/>
            <a:ext cx="812053" cy="1191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23080">
            <a:off x="8390050" y="969609"/>
            <a:ext cx="750251" cy="1024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68241">
            <a:off x="488194" y="4427912"/>
            <a:ext cx="297661" cy="377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17342" flipH="1">
            <a:off x="58165" y="3422457"/>
            <a:ext cx="557000" cy="134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1128438" y="1919200"/>
            <a:ext cx="3630600" cy="19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4759038" y="1253900"/>
            <a:ext cx="3256500" cy="3256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1" name="Google Shape;61;p7"/>
          <p:cNvSpPr/>
          <p:nvPr/>
        </p:nvSpPr>
        <p:spPr>
          <a:xfrm rot="5400000" flipH="1">
            <a:off x="7351940" y="4171533"/>
            <a:ext cx="3577100" cy="2377225"/>
          </a:xfrm>
          <a:custGeom>
            <a:avLst/>
            <a:gdLst/>
            <a:ahLst/>
            <a:cxnLst/>
            <a:rect l="l" t="t" r="r" b="b"/>
            <a:pathLst>
              <a:path w="176909" h="117568" extrusionOk="0">
                <a:moveTo>
                  <a:pt x="149056" y="0"/>
                </a:moveTo>
                <a:cubicBezTo>
                  <a:pt x="129872" y="1286"/>
                  <a:pt x="120692" y="21475"/>
                  <a:pt x="113143" y="36605"/>
                </a:cubicBezTo>
                <a:cubicBezTo>
                  <a:pt x="108974" y="52575"/>
                  <a:pt x="93745" y="63238"/>
                  <a:pt x="77824" y="65545"/>
                </a:cubicBezTo>
                <a:cubicBezTo>
                  <a:pt x="75544" y="65861"/>
                  <a:pt x="73268" y="65992"/>
                  <a:pt x="70994" y="65992"/>
                </a:cubicBezTo>
                <a:cubicBezTo>
                  <a:pt x="59891" y="65992"/>
                  <a:pt x="48851" y="62867"/>
                  <a:pt x="37738" y="62867"/>
                </a:cubicBezTo>
                <a:cubicBezTo>
                  <a:pt x="35567" y="62867"/>
                  <a:pt x="33393" y="62986"/>
                  <a:pt x="31216" y="63271"/>
                </a:cubicBezTo>
                <a:cubicBezTo>
                  <a:pt x="14075" y="64804"/>
                  <a:pt x="0" y="81433"/>
                  <a:pt x="10697" y="97651"/>
                </a:cubicBezTo>
                <a:cubicBezTo>
                  <a:pt x="21574" y="114230"/>
                  <a:pt x="43593" y="114197"/>
                  <a:pt x="61294" y="116307"/>
                </a:cubicBezTo>
                <a:cubicBezTo>
                  <a:pt x="67565" y="117131"/>
                  <a:pt x="74085" y="117568"/>
                  <a:pt x="80685" y="117568"/>
                </a:cubicBezTo>
                <a:cubicBezTo>
                  <a:pt x="120172" y="117568"/>
                  <a:pt x="162555" y="101925"/>
                  <a:pt x="172031" y="59859"/>
                </a:cubicBezTo>
                <a:cubicBezTo>
                  <a:pt x="176909" y="40445"/>
                  <a:pt x="173843" y="3214"/>
                  <a:pt x="149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534561" flipH="1">
            <a:off x="7931991" y="3972142"/>
            <a:ext cx="1432999" cy="226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68241" flipH="1">
            <a:off x="8266517" y="4364245"/>
            <a:ext cx="297661" cy="377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17342">
            <a:off x="8513408" y="3422457"/>
            <a:ext cx="557000" cy="134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744442">
            <a:off x="-511278" y="3779293"/>
            <a:ext cx="2250104" cy="187231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/>
          <p:nvPr/>
        </p:nvSpPr>
        <p:spPr>
          <a:xfrm rot="6342186" flipH="1">
            <a:off x="-1433179" y="-259266"/>
            <a:ext cx="3577039" cy="2377184"/>
          </a:xfrm>
          <a:custGeom>
            <a:avLst/>
            <a:gdLst/>
            <a:ahLst/>
            <a:cxnLst/>
            <a:rect l="l" t="t" r="r" b="b"/>
            <a:pathLst>
              <a:path w="176909" h="117568" extrusionOk="0">
                <a:moveTo>
                  <a:pt x="149056" y="0"/>
                </a:moveTo>
                <a:cubicBezTo>
                  <a:pt x="129872" y="1286"/>
                  <a:pt x="120692" y="21475"/>
                  <a:pt x="113143" y="36605"/>
                </a:cubicBezTo>
                <a:cubicBezTo>
                  <a:pt x="108974" y="52575"/>
                  <a:pt x="93745" y="63238"/>
                  <a:pt x="77824" y="65545"/>
                </a:cubicBezTo>
                <a:cubicBezTo>
                  <a:pt x="75544" y="65861"/>
                  <a:pt x="73268" y="65992"/>
                  <a:pt x="70994" y="65992"/>
                </a:cubicBezTo>
                <a:cubicBezTo>
                  <a:pt x="59891" y="65992"/>
                  <a:pt x="48851" y="62867"/>
                  <a:pt x="37738" y="62867"/>
                </a:cubicBezTo>
                <a:cubicBezTo>
                  <a:pt x="35567" y="62867"/>
                  <a:pt x="33393" y="62986"/>
                  <a:pt x="31216" y="63271"/>
                </a:cubicBezTo>
                <a:cubicBezTo>
                  <a:pt x="14075" y="64804"/>
                  <a:pt x="0" y="81433"/>
                  <a:pt x="10697" y="97651"/>
                </a:cubicBezTo>
                <a:cubicBezTo>
                  <a:pt x="21574" y="114230"/>
                  <a:pt x="43593" y="114197"/>
                  <a:pt x="61294" y="116307"/>
                </a:cubicBezTo>
                <a:cubicBezTo>
                  <a:pt x="67565" y="117131"/>
                  <a:pt x="74085" y="117568"/>
                  <a:pt x="80685" y="117568"/>
                </a:cubicBezTo>
                <a:cubicBezTo>
                  <a:pt x="120172" y="117568"/>
                  <a:pt x="162555" y="101925"/>
                  <a:pt x="172031" y="59859"/>
                </a:cubicBezTo>
                <a:cubicBezTo>
                  <a:pt x="176909" y="40445"/>
                  <a:pt x="173843" y="3214"/>
                  <a:pt x="149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835713" flipH="1">
            <a:off x="-50666" y="61161"/>
            <a:ext cx="812052" cy="1191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700148" flipH="1">
            <a:off x="829728" y="17120"/>
            <a:ext cx="364095" cy="46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2151268" y="217571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"/>
          </p:nvPr>
        </p:nvSpPr>
        <p:spPr>
          <a:xfrm>
            <a:off x="5810213" y="217571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3"/>
          </p:nvPr>
        </p:nvSpPr>
        <p:spPr>
          <a:xfrm>
            <a:off x="2151268" y="359240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4"/>
          </p:nvPr>
        </p:nvSpPr>
        <p:spPr>
          <a:xfrm>
            <a:off x="5810213" y="359240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5" hasCustomPrompt="1"/>
          </p:nvPr>
        </p:nvSpPr>
        <p:spPr>
          <a:xfrm>
            <a:off x="1218246" y="21152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6" hasCustomPrompt="1"/>
          </p:nvPr>
        </p:nvSpPr>
        <p:spPr>
          <a:xfrm>
            <a:off x="1218246" y="35345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7" hasCustomPrompt="1"/>
          </p:nvPr>
        </p:nvSpPr>
        <p:spPr>
          <a:xfrm>
            <a:off x="4878771" y="21152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8" hasCustomPrompt="1"/>
          </p:nvPr>
        </p:nvSpPr>
        <p:spPr>
          <a:xfrm>
            <a:off x="4878771" y="35345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2151268" y="1920886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solidFill>
                  <a:schemeClr val="accent3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5810213" y="1920886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solidFill>
                  <a:schemeClr val="accent3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2151268" y="33376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solidFill>
                  <a:schemeClr val="accent3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5"/>
          </p:nvPr>
        </p:nvSpPr>
        <p:spPr>
          <a:xfrm>
            <a:off x="5810213" y="33376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solidFill>
                  <a:schemeClr val="accent3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/>
          <p:nvPr/>
        </p:nvSpPr>
        <p:spPr>
          <a:xfrm flipH="1">
            <a:off x="-1964087" y="2172991"/>
            <a:ext cx="6764116" cy="4495212"/>
          </a:xfrm>
          <a:custGeom>
            <a:avLst/>
            <a:gdLst/>
            <a:ahLst/>
            <a:cxnLst/>
            <a:rect l="l" t="t" r="r" b="b"/>
            <a:pathLst>
              <a:path w="176909" h="117568" extrusionOk="0">
                <a:moveTo>
                  <a:pt x="149056" y="0"/>
                </a:moveTo>
                <a:cubicBezTo>
                  <a:pt x="129872" y="1286"/>
                  <a:pt x="120692" y="21475"/>
                  <a:pt x="113143" y="36605"/>
                </a:cubicBezTo>
                <a:cubicBezTo>
                  <a:pt x="108974" y="52575"/>
                  <a:pt x="93745" y="63238"/>
                  <a:pt x="77824" y="65545"/>
                </a:cubicBezTo>
                <a:cubicBezTo>
                  <a:pt x="75544" y="65861"/>
                  <a:pt x="73268" y="65992"/>
                  <a:pt x="70994" y="65992"/>
                </a:cubicBezTo>
                <a:cubicBezTo>
                  <a:pt x="59891" y="65992"/>
                  <a:pt x="48851" y="62867"/>
                  <a:pt x="37738" y="62867"/>
                </a:cubicBezTo>
                <a:cubicBezTo>
                  <a:pt x="35567" y="62867"/>
                  <a:pt x="33393" y="62986"/>
                  <a:pt x="31216" y="63271"/>
                </a:cubicBezTo>
                <a:cubicBezTo>
                  <a:pt x="14075" y="64804"/>
                  <a:pt x="0" y="81433"/>
                  <a:pt x="10697" y="97651"/>
                </a:cubicBezTo>
                <a:cubicBezTo>
                  <a:pt x="21574" y="114230"/>
                  <a:pt x="43593" y="114197"/>
                  <a:pt x="61294" y="116307"/>
                </a:cubicBezTo>
                <a:cubicBezTo>
                  <a:pt x="67565" y="117131"/>
                  <a:pt x="74085" y="117568"/>
                  <a:pt x="80685" y="117568"/>
                </a:cubicBezTo>
                <a:cubicBezTo>
                  <a:pt x="120172" y="117568"/>
                  <a:pt x="162555" y="101925"/>
                  <a:pt x="172031" y="59859"/>
                </a:cubicBezTo>
                <a:cubicBezTo>
                  <a:pt x="176909" y="40445"/>
                  <a:pt x="173843" y="3214"/>
                  <a:pt x="149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465" y="3534606"/>
            <a:ext cx="557000" cy="134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48" flipH="1">
            <a:off x="829731" y="4621120"/>
            <a:ext cx="364095" cy="46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08125" y="1085777"/>
            <a:ext cx="1114601" cy="250644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/>
          <p:nvPr/>
        </p:nvSpPr>
        <p:spPr>
          <a:xfrm rot="-5400000">
            <a:off x="6575933" y="-2667"/>
            <a:ext cx="3577100" cy="2377225"/>
          </a:xfrm>
          <a:custGeom>
            <a:avLst/>
            <a:gdLst/>
            <a:ahLst/>
            <a:cxnLst/>
            <a:rect l="l" t="t" r="r" b="b"/>
            <a:pathLst>
              <a:path w="176909" h="117568" extrusionOk="0">
                <a:moveTo>
                  <a:pt x="149056" y="0"/>
                </a:moveTo>
                <a:cubicBezTo>
                  <a:pt x="129872" y="1286"/>
                  <a:pt x="120692" y="21475"/>
                  <a:pt x="113143" y="36605"/>
                </a:cubicBezTo>
                <a:cubicBezTo>
                  <a:pt x="108974" y="52575"/>
                  <a:pt x="93745" y="63238"/>
                  <a:pt x="77824" y="65545"/>
                </a:cubicBezTo>
                <a:cubicBezTo>
                  <a:pt x="75544" y="65861"/>
                  <a:pt x="73268" y="65992"/>
                  <a:pt x="70994" y="65992"/>
                </a:cubicBezTo>
                <a:cubicBezTo>
                  <a:pt x="59891" y="65992"/>
                  <a:pt x="48851" y="62867"/>
                  <a:pt x="37738" y="62867"/>
                </a:cubicBezTo>
                <a:cubicBezTo>
                  <a:pt x="35567" y="62867"/>
                  <a:pt x="33393" y="62986"/>
                  <a:pt x="31216" y="63271"/>
                </a:cubicBezTo>
                <a:cubicBezTo>
                  <a:pt x="14075" y="64804"/>
                  <a:pt x="0" y="81433"/>
                  <a:pt x="10697" y="97651"/>
                </a:cubicBezTo>
                <a:cubicBezTo>
                  <a:pt x="21574" y="114230"/>
                  <a:pt x="43593" y="114197"/>
                  <a:pt x="61294" y="116307"/>
                </a:cubicBezTo>
                <a:cubicBezTo>
                  <a:pt x="67565" y="117131"/>
                  <a:pt x="74085" y="117568"/>
                  <a:pt x="80685" y="117568"/>
                </a:cubicBezTo>
                <a:cubicBezTo>
                  <a:pt x="120172" y="117568"/>
                  <a:pt x="162555" y="101925"/>
                  <a:pt x="172031" y="59859"/>
                </a:cubicBezTo>
                <a:cubicBezTo>
                  <a:pt x="176909" y="40445"/>
                  <a:pt x="173843" y="3214"/>
                  <a:pt x="149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562926">
            <a:off x="8024748" y="-286126"/>
            <a:ext cx="812053" cy="1191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268240">
            <a:off x="8322104" y="4299089"/>
            <a:ext cx="481442" cy="609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78763">
            <a:off x="8537324" y="2043837"/>
            <a:ext cx="408550" cy="18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/>
          <p:nvPr/>
        </p:nvSpPr>
        <p:spPr>
          <a:xfrm flipH="1">
            <a:off x="5816181" y="-1270171"/>
            <a:ext cx="5305947" cy="3779721"/>
          </a:xfrm>
          <a:custGeom>
            <a:avLst/>
            <a:gdLst/>
            <a:ahLst/>
            <a:cxnLst/>
            <a:rect l="l" t="t" r="r" b="b"/>
            <a:pathLst>
              <a:path w="138772" h="98855" extrusionOk="0">
                <a:moveTo>
                  <a:pt x="105901" y="1"/>
                </a:moveTo>
                <a:cubicBezTo>
                  <a:pt x="91900" y="1"/>
                  <a:pt x="78421" y="9122"/>
                  <a:pt x="66980" y="16930"/>
                </a:cubicBezTo>
                <a:cubicBezTo>
                  <a:pt x="55739" y="25237"/>
                  <a:pt x="41253" y="23605"/>
                  <a:pt x="28793" y="28484"/>
                </a:cubicBezTo>
                <a:cubicBezTo>
                  <a:pt x="3725" y="39279"/>
                  <a:pt x="0" y="79459"/>
                  <a:pt x="21030" y="95743"/>
                </a:cubicBezTo>
                <a:cubicBezTo>
                  <a:pt x="24237" y="98016"/>
                  <a:pt x="29214" y="98855"/>
                  <a:pt x="34544" y="98855"/>
                </a:cubicBezTo>
                <a:cubicBezTo>
                  <a:pt x="41814" y="98855"/>
                  <a:pt x="49742" y="97293"/>
                  <a:pt x="54734" y="95677"/>
                </a:cubicBezTo>
                <a:cubicBezTo>
                  <a:pt x="85290" y="87123"/>
                  <a:pt x="86658" y="51194"/>
                  <a:pt x="114198" y="42278"/>
                </a:cubicBezTo>
                <a:cubicBezTo>
                  <a:pt x="136777" y="38290"/>
                  <a:pt x="138771" y="12266"/>
                  <a:pt x="118879" y="2872"/>
                </a:cubicBezTo>
                <a:cubicBezTo>
                  <a:pt x="114533" y="858"/>
                  <a:pt x="110192" y="1"/>
                  <a:pt x="1059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71259" flipH="1">
            <a:off x="7836028" y="-947519"/>
            <a:ext cx="1146700" cy="32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>
            <a:spLocks noGrp="1"/>
          </p:cNvSpPr>
          <p:nvPr>
            <p:ph type="title"/>
          </p:nvPr>
        </p:nvSpPr>
        <p:spPr>
          <a:xfrm>
            <a:off x="5643650" y="1821450"/>
            <a:ext cx="278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1"/>
          </p:nvPr>
        </p:nvSpPr>
        <p:spPr>
          <a:xfrm>
            <a:off x="5643782" y="2317950"/>
            <a:ext cx="27870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4" name="Google Shape;1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334">
            <a:off x="360709" y="4194006"/>
            <a:ext cx="508392" cy="643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078026" flipH="1">
            <a:off x="7841132" y="3660583"/>
            <a:ext cx="779793" cy="1886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subTitle" idx="1"/>
          </p:nvPr>
        </p:nvSpPr>
        <p:spPr>
          <a:xfrm>
            <a:off x="4428153" y="1793700"/>
            <a:ext cx="3996000" cy="21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2"/>
          </p:nvPr>
        </p:nvSpPr>
        <p:spPr>
          <a:xfrm>
            <a:off x="720050" y="1793700"/>
            <a:ext cx="3708000" cy="21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/>
          <p:nvPr/>
        </p:nvSpPr>
        <p:spPr>
          <a:xfrm rot="5400000" flipH="1">
            <a:off x="-1012010" y="-2667"/>
            <a:ext cx="3577100" cy="2377225"/>
          </a:xfrm>
          <a:custGeom>
            <a:avLst/>
            <a:gdLst/>
            <a:ahLst/>
            <a:cxnLst/>
            <a:rect l="l" t="t" r="r" b="b"/>
            <a:pathLst>
              <a:path w="176909" h="117568" extrusionOk="0">
                <a:moveTo>
                  <a:pt x="149056" y="0"/>
                </a:moveTo>
                <a:cubicBezTo>
                  <a:pt x="129872" y="1286"/>
                  <a:pt x="120692" y="21475"/>
                  <a:pt x="113143" y="36605"/>
                </a:cubicBezTo>
                <a:cubicBezTo>
                  <a:pt x="108974" y="52575"/>
                  <a:pt x="93745" y="63238"/>
                  <a:pt x="77824" y="65545"/>
                </a:cubicBezTo>
                <a:cubicBezTo>
                  <a:pt x="75544" y="65861"/>
                  <a:pt x="73268" y="65992"/>
                  <a:pt x="70994" y="65992"/>
                </a:cubicBezTo>
                <a:cubicBezTo>
                  <a:pt x="59891" y="65992"/>
                  <a:pt x="48851" y="62867"/>
                  <a:pt x="37738" y="62867"/>
                </a:cubicBezTo>
                <a:cubicBezTo>
                  <a:pt x="35567" y="62867"/>
                  <a:pt x="33393" y="62986"/>
                  <a:pt x="31216" y="63271"/>
                </a:cubicBezTo>
                <a:cubicBezTo>
                  <a:pt x="14075" y="64804"/>
                  <a:pt x="0" y="81433"/>
                  <a:pt x="10697" y="97651"/>
                </a:cubicBezTo>
                <a:cubicBezTo>
                  <a:pt x="21574" y="114230"/>
                  <a:pt x="43593" y="114197"/>
                  <a:pt x="61294" y="116307"/>
                </a:cubicBezTo>
                <a:cubicBezTo>
                  <a:pt x="67565" y="117131"/>
                  <a:pt x="74085" y="117568"/>
                  <a:pt x="80685" y="117568"/>
                </a:cubicBezTo>
                <a:cubicBezTo>
                  <a:pt x="120172" y="117568"/>
                  <a:pt x="162555" y="101925"/>
                  <a:pt x="172031" y="59859"/>
                </a:cubicBezTo>
                <a:cubicBezTo>
                  <a:pt x="176909" y="40445"/>
                  <a:pt x="173843" y="3214"/>
                  <a:pt x="149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562926" flipH="1">
            <a:off x="304222" y="-286126"/>
            <a:ext cx="812053" cy="1191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557823" flipH="1">
            <a:off x="280176" y="3259736"/>
            <a:ext cx="408550" cy="189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68240" flipH="1">
            <a:off x="158702" y="623064"/>
            <a:ext cx="481442" cy="60982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2"/>
          <p:cNvSpPr/>
          <p:nvPr/>
        </p:nvSpPr>
        <p:spPr>
          <a:xfrm>
            <a:off x="4340994" y="2172991"/>
            <a:ext cx="6764116" cy="4495212"/>
          </a:xfrm>
          <a:custGeom>
            <a:avLst/>
            <a:gdLst/>
            <a:ahLst/>
            <a:cxnLst/>
            <a:rect l="l" t="t" r="r" b="b"/>
            <a:pathLst>
              <a:path w="176909" h="117568" extrusionOk="0">
                <a:moveTo>
                  <a:pt x="149056" y="0"/>
                </a:moveTo>
                <a:cubicBezTo>
                  <a:pt x="129872" y="1286"/>
                  <a:pt x="120692" y="21475"/>
                  <a:pt x="113143" y="36605"/>
                </a:cubicBezTo>
                <a:cubicBezTo>
                  <a:pt x="108974" y="52575"/>
                  <a:pt x="93745" y="63238"/>
                  <a:pt x="77824" y="65545"/>
                </a:cubicBezTo>
                <a:cubicBezTo>
                  <a:pt x="75544" y="65861"/>
                  <a:pt x="73268" y="65992"/>
                  <a:pt x="70994" y="65992"/>
                </a:cubicBezTo>
                <a:cubicBezTo>
                  <a:pt x="59891" y="65992"/>
                  <a:pt x="48851" y="62867"/>
                  <a:pt x="37738" y="62867"/>
                </a:cubicBezTo>
                <a:cubicBezTo>
                  <a:pt x="35567" y="62867"/>
                  <a:pt x="33393" y="62986"/>
                  <a:pt x="31216" y="63271"/>
                </a:cubicBezTo>
                <a:cubicBezTo>
                  <a:pt x="14075" y="64804"/>
                  <a:pt x="0" y="81433"/>
                  <a:pt x="10697" y="97651"/>
                </a:cubicBezTo>
                <a:cubicBezTo>
                  <a:pt x="21574" y="114230"/>
                  <a:pt x="43593" y="114197"/>
                  <a:pt x="61294" y="116307"/>
                </a:cubicBezTo>
                <a:cubicBezTo>
                  <a:pt x="67565" y="117131"/>
                  <a:pt x="74085" y="117568"/>
                  <a:pt x="80685" y="117568"/>
                </a:cubicBezTo>
                <a:cubicBezTo>
                  <a:pt x="120172" y="117568"/>
                  <a:pt x="162555" y="101925"/>
                  <a:pt x="172031" y="59859"/>
                </a:cubicBezTo>
                <a:cubicBezTo>
                  <a:pt x="176909" y="40445"/>
                  <a:pt x="173843" y="3214"/>
                  <a:pt x="149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434558" y="3534606"/>
            <a:ext cx="557000" cy="134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31573">
            <a:off x="7998566" y="1032033"/>
            <a:ext cx="2014625" cy="2505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1"/>
          </p:nvPr>
        </p:nvSpPr>
        <p:spPr>
          <a:xfrm>
            <a:off x="937625" y="3167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2"/>
          </p:nvPr>
        </p:nvSpPr>
        <p:spPr>
          <a:xfrm>
            <a:off x="3484350" y="3167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3"/>
          </p:nvPr>
        </p:nvSpPr>
        <p:spPr>
          <a:xfrm>
            <a:off x="6031075" y="3167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4"/>
          </p:nvPr>
        </p:nvSpPr>
        <p:spPr>
          <a:xfrm>
            <a:off x="937625" y="2686525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solidFill>
                  <a:schemeClr val="accent3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9pPr>
          </a:lstStyle>
          <a:p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subTitle" idx="5"/>
          </p:nvPr>
        </p:nvSpPr>
        <p:spPr>
          <a:xfrm>
            <a:off x="3484350" y="2686525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solidFill>
                  <a:schemeClr val="accent3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9pPr>
          </a:lstStyle>
          <a:p>
            <a:endParaRPr/>
          </a:p>
        </p:txBody>
      </p:sp>
      <p:sp>
        <p:nvSpPr>
          <p:cNvPr id="231" name="Google Shape;231;p23"/>
          <p:cNvSpPr txBox="1">
            <a:spLocks noGrp="1"/>
          </p:cNvSpPr>
          <p:nvPr>
            <p:ph type="subTitle" idx="6"/>
          </p:nvPr>
        </p:nvSpPr>
        <p:spPr>
          <a:xfrm>
            <a:off x="6031075" y="2686525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solidFill>
                  <a:schemeClr val="accent3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veria Serif Libre"/>
              <a:buNone/>
              <a:defRPr sz="2400">
                <a:latin typeface="Averia Serif Libre"/>
                <a:ea typeface="Averia Serif Libre"/>
                <a:cs typeface="Averia Serif Libre"/>
                <a:sym typeface="Averia Serif Libre"/>
              </a:defRPr>
            </a:lvl9pPr>
          </a:lstStyle>
          <a:p>
            <a:endParaRPr/>
          </a:p>
        </p:txBody>
      </p:sp>
      <p:sp>
        <p:nvSpPr>
          <p:cNvPr id="232" name="Google Shape;232;p23"/>
          <p:cNvSpPr/>
          <p:nvPr/>
        </p:nvSpPr>
        <p:spPr>
          <a:xfrm flipH="1">
            <a:off x="-1964087" y="2172991"/>
            <a:ext cx="6764116" cy="4495212"/>
          </a:xfrm>
          <a:custGeom>
            <a:avLst/>
            <a:gdLst/>
            <a:ahLst/>
            <a:cxnLst/>
            <a:rect l="l" t="t" r="r" b="b"/>
            <a:pathLst>
              <a:path w="176909" h="117568" extrusionOk="0">
                <a:moveTo>
                  <a:pt x="149056" y="0"/>
                </a:moveTo>
                <a:cubicBezTo>
                  <a:pt x="129872" y="1286"/>
                  <a:pt x="120692" y="21475"/>
                  <a:pt x="113143" y="36605"/>
                </a:cubicBezTo>
                <a:cubicBezTo>
                  <a:pt x="108974" y="52575"/>
                  <a:pt x="93745" y="63238"/>
                  <a:pt x="77824" y="65545"/>
                </a:cubicBezTo>
                <a:cubicBezTo>
                  <a:pt x="75544" y="65861"/>
                  <a:pt x="73268" y="65992"/>
                  <a:pt x="70994" y="65992"/>
                </a:cubicBezTo>
                <a:cubicBezTo>
                  <a:pt x="59891" y="65992"/>
                  <a:pt x="48851" y="62867"/>
                  <a:pt x="37738" y="62867"/>
                </a:cubicBezTo>
                <a:cubicBezTo>
                  <a:pt x="35567" y="62867"/>
                  <a:pt x="33393" y="62986"/>
                  <a:pt x="31216" y="63271"/>
                </a:cubicBezTo>
                <a:cubicBezTo>
                  <a:pt x="14075" y="64804"/>
                  <a:pt x="0" y="81433"/>
                  <a:pt x="10697" y="97651"/>
                </a:cubicBezTo>
                <a:cubicBezTo>
                  <a:pt x="21574" y="114230"/>
                  <a:pt x="43593" y="114197"/>
                  <a:pt x="61294" y="116307"/>
                </a:cubicBezTo>
                <a:cubicBezTo>
                  <a:pt x="67565" y="117131"/>
                  <a:pt x="74085" y="117568"/>
                  <a:pt x="80685" y="117568"/>
                </a:cubicBezTo>
                <a:cubicBezTo>
                  <a:pt x="120172" y="117568"/>
                  <a:pt x="162555" y="101925"/>
                  <a:pt x="172031" y="59859"/>
                </a:cubicBezTo>
                <a:cubicBezTo>
                  <a:pt x="176909" y="40445"/>
                  <a:pt x="173843" y="3214"/>
                  <a:pt x="149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465" y="3534606"/>
            <a:ext cx="557000" cy="134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148" flipH="1">
            <a:off x="829731" y="4621120"/>
            <a:ext cx="364095" cy="46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08125" y="1085777"/>
            <a:ext cx="1114601" cy="250644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3"/>
          <p:cNvSpPr/>
          <p:nvPr/>
        </p:nvSpPr>
        <p:spPr>
          <a:xfrm rot="-5400000">
            <a:off x="6575933" y="-2667"/>
            <a:ext cx="3577100" cy="2377225"/>
          </a:xfrm>
          <a:custGeom>
            <a:avLst/>
            <a:gdLst/>
            <a:ahLst/>
            <a:cxnLst/>
            <a:rect l="l" t="t" r="r" b="b"/>
            <a:pathLst>
              <a:path w="176909" h="117568" extrusionOk="0">
                <a:moveTo>
                  <a:pt x="149056" y="0"/>
                </a:moveTo>
                <a:cubicBezTo>
                  <a:pt x="129872" y="1286"/>
                  <a:pt x="120692" y="21475"/>
                  <a:pt x="113143" y="36605"/>
                </a:cubicBezTo>
                <a:cubicBezTo>
                  <a:pt x="108974" y="52575"/>
                  <a:pt x="93745" y="63238"/>
                  <a:pt x="77824" y="65545"/>
                </a:cubicBezTo>
                <a:cubicBezTo>
                  <a:pt x="75544" y="65861"/>
                  <a:pt x="73268" y="65992"/>
                  <a:pt x="70994" y="65992"/>
                </a:cubicBezTo>
                <a:cubicBezTo>
                  <a:pt x="59891" y="65992"/>
                  <a:pt x="48851" y="62867"/>
                  <a:pt x="37738" y="62867"/>
                </a:cubicBezTo>
                <a:cubicBezTo>
                  <a:pt x="35567" y="62867"/>
                  <a:pt x="33393" y="62986"/>
                  <a:pt x="31216" y="63271"/>
                </a:cubicBezTo>
                <a:cubicBezTo>
                  <a:pt x="14075" y="64804"/>
                  <a:pt x="0" y="81433"/>
                  <a:pt x="10697" y="97651"/>
                </a:cubicBezTo>
                <a:cubicBezTo>
                  <a:pt x="21574" y="114230"/>
                  <a:pt x="43593" y="114197"/>
                  <a:pt x="61294" y="116307"/>
                </a:cubicBezTo>
                <a:cubicBezTo>
                  <a:pt x="67565" y="117131"/>
                  <a:pt x="74085" y="117568"/>
                  <a:pt x="80685" y="117568"/>
                </a:cubicBezTo>
                <a:cubicBezTo>
                  <a:pt x="120172" y="117568"/>
                  <a:pt x="162555" y="101925"/>
                  <a:pt x="172031" y="59859"/>
                </a:cubicBezTo>
                <a:cubicBezTo>
                  <a:pt x="176909" y="40445"/>
                  <a:pt x="173843" y="3214"/>
                  <a:pt x="149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562926">
            <a:off x="8024748" y="-286126"/>
            <a:ext cx="812053" cy="1191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268240">
            <a:off x="8322104" y="4299089"/>
            <a:ext cx="481442" cy="609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78763">
            <a:off x="8537324" y="2043837"/>
            <a:ext cx="408550" cy="18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veria Serif Libre"/>
              <a:buNone/>
              <a:defRPr sz="3500">
                <a:solidFill>
                  <a:schemeClr val="accent1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Serif Libre"/>
              <a:buNone/>
              <a:defRPr sz="3500">
                <a:solidFill>
                  <a:schemeClr val="dk1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Serif Libre"/>
              <a:buNone/>
              <a:defRPr sz="3500">
                <a:solidFill>
                  <a:schemeClr val="dk1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Serif Libre"/>
              <a:buNone/>
              <a:defRPr sz="3500">
                <a:solidFill>
                  <a:schemeClr val="dk1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Serif Libre"/>
              <a:buNone/>
              <a:defRPr sz="3500">
                <a:solidFill>
                  <a:schemeClr val="dk1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Serif Libre"/>
              <a:buNone/>
              <a:defRPr sz="3500">
                <a:solidFill>
                  <a:schemeClr val="dk1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Serif Libre"/>
              <a:buNone/>
              <a:defRPr sz="3500">
                <a:solidFill>
                  <a:schemeClr val="dk1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Serif Libre"/>
              <a:buNone/>
              <a:defRPr sz="3500">
                <a:solidFill>
                  <a:schemeClr val="dk1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Serif Libre"/>
              <a:buNone/>
              <a:defRPr sz="3500">
                <a:solidFill>
                  <a:schemeClr val="dk1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  <p:sldLayoutId id="2147483659" r:id="rId6"/>
    <p:sldLayoutId id="2147483665" r:id="rId7"/>
    <p:sldLayoutId id="2147483668" r:id="rId8"/>
    <p:sldLayoutId id="2147483669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drive.google.com/file/d/17P12VCx0Jgw1DxOXdssrlSTJWEl3NhlX/view?usp=sharing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>
            <a:spLocks noGrp="1"/>
          </p:cNvSpPr>
          <p:nvPr>
            <p:ph type="ctrTitle"/>
          </p:nvPr>
        </p:nvSpPr>
        <p:spPr>
          <a:xfrm>
            <a:off x="1949825" y="1533480"/>
            <a:ext cx="5235909" cy="1313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>
                <a:solidFill>
                  <a:schemeClr val="accent3"/>
                </a:solidFill>
              </a:rPr>
              <a:t>YummyGo!</a:t>
            </a:r>
            <a:endParaRPr sz="7500" dirty="0">
              <a:solidFill>
                <a:schemeClr val="accent3"/>
              </a:solidFill>
            </a:endParaRPr>
          </a:p>
        </p:txBody>
      </p:sp>
      <p:sp>
        <p:nvSpPr>
          <p:cNvPr id="370" name="Google Shape;370;p35"/>
          <p:cNvSpPr txBox="1">
            <a:spLocks noGrp="1"/>
          </p:cNvSpPr>
          <p:nvPr>
            <p:ph type="subTitle" idx="1"/>
          </p:nvPr>
        </p:nvSpPr>
        <p:spPr>
          <a:xfrm>
            <a:off x="1816183" y="2571751"/>
            <a:ext cx="5503195" cy="2058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Proyecto Final – Desarrollo de Aplicaciones Multiplataforma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r" rtl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1371600" lvl="3" indent="0" algn="r">
              <a:lnSpc>
                <a:spcPts val="1920"/>
              </a:lnSpc>
            </a:pPr>
            <a:r>
              <a:rPr lang="es-ES" dirty="0"/>
              <a:t>      Autor: Víctor González Devesa</a:t>
            </a:r>
            <a:endParaRPr lang="es-ES" sz="1000" dirty="0"/>
          </a:p>
          <a:p>
            <a:pPr marL="1371600" lvl="3" indent="0" algn="r">
              <a:lnSpc>
                <a:spcPts val="1920"/>
              </a:lnSpc>
            </a:pPr>
            <a:r>
              <a:rPr lang="es-ES" dirty="0"/>
              <a:t>  </a:t>
            </a:r>
          </a:p>
          <a:p>
            <a:pPr marL="457200" lvl="1" indent="0" algn="r">
              <a:lnSpc>
                <a:spcPts val="1920"/>
              </a:lnSpc>
            </a:pPr>
            <a:r>
              <a:rPr lang="es-ES" dirty="0"/>
              <a:t>Curso: 2024/2025</a:t>
            </a:r>
          </a:p>
          <a:p>
            <a:pPr marL="0" indent="0" algn="r">
              <a:lnSpc>
                <a:spcPts val="1920"/>
              </a:lnSpc>
            </a:pPr>
            <a:endParaRPr lang="es-ES" sz="800" dirty="0"/>
          </a:p>
          <a:p>
            <a:pPr marL="457200" lvl="1" indent="0" algn="r">
              <a:lnSpc>
                <a:spcPts val="1920"/>
              </a:lnSpc>
            </a:pPr>
            <a:r>
              <a:rPr lang="es-ES" dirty="0"/>
              <a:t>Centro: Florida Universitaria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71" name="Google Shape;3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2787" y="255383"/>
            <a:ext cx="2532018" cy="21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4480" y="1221823"/>
            <a:ext cx="2014625" cy="216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4063" y="388709"/>
            <a:ext cx="894600" cy="1313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100075">
            <a:off x="7763630" y="951531"/>
            <a:ext cx="364095" cy="46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5640" y="4484263"/>
            <a:ext cx="375620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167304" flipH="1">
            <a:off x="7862428" y="3082294"/>
            <a:ext cx="556999" cy="134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700148" flipH="1">
            <a:off x="1394681" y="4254970"/>
            <a:ext cx="364095" cy="46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97650" y="512981"/>
            <a:ext cx="1148700" cy="10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62;p42">
            <a:extLst>
              <a:ext uri="{FF2B5EF4-FFF2-40B4-BE49-F238E27FC236}">
                <a16:creationId xmlns:a16="http://schemas.microsoft.com/office/drawing/2014/main" id="{3D56D6DE-4A33-D721-3A7F-9C1CF8731AE9}"/>
              </a:ext>
            </a:extLst>
          </p:cNvPr>
          <p:cNvSpPr txBox="1">
            <a:spLocks/>
          </p:cNvSpPr>
          <p:nvPr/>
        </p:nvSpPr>
        <p:spPr>
          <a:xfrm>
            <a:off x="716550" y="2735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veria Serif Libre"/>
              <a:buNone/>
              <a:defRPr sz="6000" b="0" i="0" u="none" strike="noStrike" cap="none">
                <a:solidFill>
                  <a:schemeClr val="accent1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veria Serif Libre"/>
              <a:buNone/>
              <a:defRPr sz="5200" b="0" i="0" u="none" strike="noStrike" cap="none">
                <a:solidFill>
                  <a:srgbClr val="191919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veria Serif Libre"/>
              <a:buNone/>
              <a:defRPr sz="5200" b="0" i="0" u="none" strike="noStrike" cap="none">
                <a:solidFill>
                  <a:srgbClr val="191919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veria Serif Libre"/>
              <a:buNone/>
              <a:defRPr sz="5200" b="0" i="0" u="none" strike="noStrike" cap="none">
                <a:solidFill>
                  <a:srgbClr val="191919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veria Serif Libre"/>
              <a:buNone/>
              <a:defRPr sz="5200" b="0" i="0" u="none" strike="noStrike" cap="none">
                <a:solidFill>
                  <a:srgbClr val="191919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veria Serif Libre"/>
              <a:buNone/>
              <a:defRPr sz="5200" b="0" i="0" u="none" strike="noStrike" cap="none">
                <a:solidFill>
                  <a:srgbClr val="191919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veria Serif Libre"/>
              <a:buNone/>
              <a:defRPr sz="5200" b="0" i="0" u="none" strike="noStrike" cap="none">
                <a:solidFill>
                  <a:srgbClr val="191919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veria Serif Libre"/>
              <a:buNone/>
              <a:defRPr sz="5200" b="0" i="0" u="none" strike="noStrike" cap="none">
                <a:solidFill>
                  <a:srgbClr val="191919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veria Serif Libre"/>
              <a:buNone/>
              <a:defRPr sz="5200" b="0" i="0" u="none" strike="noStrike" cap="none">
                <a:solidFill>
                  <a:srgbClr val="191919"/>
                </a:solidFill>
                <a:latin typeface="Averia Serif Libre"/>
                <a:ea typeface="Averia Serif Libre"/>
                <a:cs typeface="Averia Serif Libre"/>
                <a:sym typeface="Averia Serif Libre"/>
              </a:defRPr>
            </a:lvl9pPr>
          </a:lstStyle>
          <a:p>
            <a:r>
              <a:rPr lang="es-ES" sz="3500" dirty="0"/>
              <a:t>Vídeo de demostración</a:t>
            </a:r>
          </a:p>
        </p:txBody>
      </p:sp>
      <p:pic>
        <p:nvPicPr>
          <p:cNvPr id="8" name="Imagen 7" descr="Texto&#10;&#10;El contenido generado por IA puede ser incorrecto.">
            <a:hlinkClick r:id="rId2"/>
            <a:extLst>
              <a:ext uri="{FF2B5EF4-FFF2-40B4-BE49-F238E27FC236}">
                <a16:creationId xmlns:a16="http://schemas.microsoft.com/office/drawing/2014/main" id="{2473A612-38A2-C5A9-7C9B-F35719D29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475" y="846275"/>
            <a:ext cx="19210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4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>
          <a:extLst>
            <a:ext uri="{FF2B5EF4-FFF2-40B4-BE49-F238E27FC236}">
              <a16:creationId xmlns:a16="http://schemas.microsoft.com/office/drawing/2014/main" id="{06C98055-5450-DDCE-7C9B-2810F5AAD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>
            <a:extLst>
              <a:ext uri="{FF2B5EF4-FFF2-40B4-BE49-F238E27FC236}">
                <a16:creationId xmlns:a16="http://schemas.microsoft.com/office/drawing/2014/main" id="{A2223EFB-E38A-AD2E-C09F-FB8AA64E5A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49825" y="1533480"/>
            <a:ext cx="5235909" cy="1313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>
                <a:solidFill>
                  <a:schemeClr val="accent3"/>
                </a:solidFill>
              </a:rPr>
              <a:t>¡Gracias por vuestra atención!</a:t>
            </a:r>
            <a:endParaRPr sz="7500" dirty="0">
              <a:solidFill>
                <a:schemeClr val="accent3"/>
              </a:solidFill>
            </a:endParaRPr>
          </a:p>
        </p:txBody>
      </p:sp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654A1B7B-F3F7-D6A5-35CA-BB5EB68132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2787" y="255383"/>
            <a:ext cx="2532018" cy="21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>
            <a:extLst>
              <a:ext uri="{FF2B5EF4-FFF2-40B4-BE49-F238E27FC236}">
                <a16:creationId xmlns:a16="http://schemas.microsoft.com/office/drawing/2014/main" id="{90BD8BC1-169F-94D8-8693-E0A4A3F1E32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4480" y="1221823"/>
            <a:ext cx="2014625" cy="216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5">
            <a:extLst>
              <a:ext uri="{FF2B5EF4-FFF2-40B4-BE49-F238E27FC236}">
                <a16:creationId xmlns:a16="http://schemas.microsoft.com/office/drawing/2014/main" id="{5A827A80-AC95-0D07-176F-94AF2675A6A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4063" y="388709"/>
            <a:ext cx="894600" cy="1313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5">
            <a:extLst>
              <a:ext uri="{FF2B5EF4-FFF2-40B4-BE49-F238E27FC236}">
                <a16:creationId xmlns:a16="http://schemas.microsoft.com/office/drawing/2014/main" id="{128497D7-E300-8DAA-AC08-84CE83C0532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100075">
            <a:off x="7763630" y="951531"/>
            <a:ext cx="364095" cy="46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5">
            <a:extLst>
              <a:ext uri="{FF2B5EF4-FFF2-40B4-BE49-F238E27FC236}">
                <a16:creationId xmlns:a16="http://schemas.microsoft.com/office/drawing/2014/main" id="{763F7D40-72D8-FF5E-733C-FC59C185FE7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5640" y="4484263"/>
            <a:ext cx="375620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5">
            <a:extLst>
              <a:ext uri="{FF2B5EF4-FFF2-40B4-BE49-F238E27FC236}">
                <a16:creationId xmlns:a16="http://schemas.microsoft.com/office/drawing/2014/main" id="{F425BB40-8CAD-AE55-BF42-E401BFC9625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167304" flipH="1">
            <a:off x="7862428" y="3082294"/>
            <a:ext cx="556999" cy="134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5">
            <a:extLst>
              <a:ext uri="{FF2B5EF4-FFF2-40B4-BE49-F238E27FC236}">
                <a16:creationId xmlns:a16="http://schemas.microsoft.com/office/drawing/2014/main" id="{CD973440-6B03-3971-7C02-7CC409CF20D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700148" flipH="1">
            <a:off x="1394681" y="4254970"/>
            <a:ext cx="364095" cy="46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5">
            <a:extLst>
              <a:ext uri="{FF2B5EF4-FFF2-40B4-BE49-F238E27FC236}">
                <a16:creationId xmlns:a16="http://schemas.microsoft.com/office/drawing/2014/main" id="{68560F48-5791-626E-ADED-AA145E25E25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97650" y="512981"/>
            <a:ext cx="1148700" cy="106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55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Idea principal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85" name="Google Shape;385;p36"/>
          <p:cNvSpPr txBox="1"/>
          <p:nvPr/>
        </p:nvSpPr>
        <p:spPr>
          <a:xfrm>
            <a:off x="720000" y="1131325"/>
            <a:ext cx="770400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¿Que és YummyGo y que quiero conseguir con ella?</a:t>
            </a:r>
            <a:endParaRPr sz="1200" b="1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388" name="Google Shape;388;p36"/>
          <p:cNvSpPr/>
          <p:nvPr/>
        </p:nvSpPr>
        <p:spPr>
          <a:xfrm>
            <a:off x="8742407" y="2285351"/>
            <a:ext cx="45525" cy="133925"/>
          </a:xfrm>
          <a:custGeom>
            <a:avLst/>
            <a:gdLst/>
            <a:ahLst/>
            <a:cxnLst/>
            <a:rect l="l" t="t" r="r" b="b"/>
            <a:pathLst>
              <a:path w="1821" h="5357" extrusionOk="0">
                <a:moveTo>
                  <a:pt x="1821" y="2113"/>
                </a:moveTo>
                <a:cubicBezTo>
                  <a:pt x="1821" y="3000"/>
                  <a:pt x="1705" y="5287"/>
                  <a:pt x="1401" y="5334"/>
                </a:cubicBezTo>
                <a:cubicBezTo>
                  <a:pt x="1098" y="5381"/>
                  <a:pt x="0" y="3280"/>
                  <a:pt x="0" y="2393"/>
                </a:cubicBezTo>
                <a:cubicBezTo>
                  <a:pt x="0" y="1506"/>
                  <a:pt x="1098" y="59"/>
                  <a:pt x="1401" y="12"/>
                </a:cubicBezTo>
                <a:cubicBezTo>
                  <a:pt x="1705" y="-35"/>
                  <a:pt x="1821" y="1226"/>
                  <a:pt x="1821" y="2113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89" name="Google Shape;389;p36"/>
          <p:cNvSpPr/>
          <p:nvPr/>
        </p:nvSpPr>
        <p:spPr>
          <a:xfrm rot="-10042340">
            <a:off x="8555839" y="2175696"/>
            <a:ext cx="45501" cy="87107"/>
          </a:xfrm>
          <a:custGeom>
            <a:avLst/>
            <a:gdLst/>
            <a:ahLst/>
            <a:cxnLst/>
            <a:rect l="l" t="t" r="r" b="b"/>
            <a:pathLst>
              <a:path w="1821" h="5357" extrusionOk="0">
                <a:moveTo>
                  <a:pt x="1821" y="2113"/>
                </a:moveTo>
                <a:cubicBezTo>
                  <a:pt x="1821" y="3000"/>
                  <a:pt x="1705" y="5287"/>
                  <a:pt x="1401" y="5334"/>
                </a:cubicBezTo>
                <a:cubicBezTo>
                  <a:pt x="1098" y="5381"/>
                  <a:pt x="0" y="3280"/>
                  <a:pt x="0" y="2393"/>
                </a:cubicBezTo>
                <a:cubicBezTo>
                  <a:pt x="0" y="1506"/>
                  <a:pt x="1098" y="59"/>
                  <a:pt x="1401" y="12"/>
                </a:cubicBezTo>
                <a:cubicBezTo>
                  <a:pt x="1705" y="-35"/>
                  <a:pt x="1821" y="1226"/>
                  <a:pt x="1821" y="2113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90" name="Google Shape;390;p36"/>
          <p:cNvSpPr/>
          <p:nvPr/>
        </p:nvSpPr>
        <p:spPr>
          <a:xfrm rot="-10042082">
            <a:off x="8619583" y="2389312"/>
            <a:ext cx="18923" cy="87120"/>
          </a:xfrm>
          <a:custGeom>
            <a:avLst/>
            <a:gdLst/>
            <a:ahLst/>
            <a:cxnLst/>
            <a:rect l="l" t="t" r="r" b="b"/>
            <a:pathLst>
              <a:path w="1821" h="5357" extrusionOk="0">
                <a:moveTo>
                  <a:pt x="1821" y="2113"/>
                </a:moveTo>
                <a:cubicBezTo>
                  <a:pt x="1821" y="3000"/>
                  <a:pt x="1705" y="5287"/>
                  <a:pt x="1401" y="5334"/>
                </a:cubicBezTo>
                <a:cubicBezTo>
                  <a:pt x="1098" y="5381"/>
                  <a:pt x="0" y="3280"/>
                  <a:pt x="0" y="2393"/>
                </a:cubicBezTo>
                <a:cubicBezTo>
                  <a:pt x="0" y="1506"/>
                  <a:pt x="1098" y="59"/>
                  <a:pt x="1401" y="12"/>
                </a:cubicBezTo>
                <a:cubicBezTo>
                  <a:pt x="1705" y="-35"/>
                  <a:pt x="1821" y="1226"/>
                  <a:pt x="1821" y="2113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91" name="Google Shape;391;p36"/>
          <p:cNvSpPr/>
          <p:nvPr/>
        </p:nvSpPr>
        <p:spPr>
          <a:xfrm rot="330997">
            <a:off x="8624844" y="2067444"/>
            <a:ext cx="8429" cy="37766"/>
          </a:xfrm>
          <a:custGeom>
            <a:avLst/>
            <a:gdLst/>
            <a:ahLst/>
            <a:cxnLst/>
            <a:rect l="l" t="t" r="r" b="b"/>
            <a:pathLst>
              <a:path w="1821" h="5357" extrusionOk="0">
                <a:moveTo>
                  <a:pt x="1821" y="2113"/>
                </a:moveTo>
                <a:cubicBezTo>
                  <a:pt x="1821" y="3000"/>
                  <a:pt x="1705" y="5287"/>
                  <a:pt x="1401" y="5334"/>
                </a:cubicBezTo>
                <a:cubicBezTo>
                  <a:pt x="1098" y="5381"/>
                  <a:pt x="0" y="3280"/>
                  <a:pt x="0" y="2393"/>
                </a:cubicBezTo>
                <a:cubicBezTo>
                  <a:pt x="0" y="1506"/>
                  <a:pt x="1098" y="59"/>
                  <a:pt x="1401" y="12"/>
                </a:cubicBezTo>
                <a:cubicBezTo>
                  <a:pt x="1705" y="-35"/>
                  <a:pt x="1821" y="1226"/>
                  <a:pt x="1821" y="2113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92" name="Google Shape;392;p36"/>
          <p:cNvSpPr/>
          <p:nvPr/>
        </p:nvSpPr>
        <p:spPr>
          <a:xfrm rot="-10042030">
            <a:off x="8686121" y="2200369"/>
            <a:ext cx="8430" cy="37768"/>
          </a:xfrm>
          <a:custGeom>
            <a:avLst/>
            <a:gdLst/>
            <a:ahLst/>
            <a:cxnLst/>
            <a:rect l="l" t="t" r="r" b="b"/>
            <a:pathLst>
              <a:path w="1821" h="5357" extrusionOk="0">
                <a:moveTo>
                  <a:pt x="1821" y="2113"/>
                </a:moveTo>
                <a:cubicBezTo>
                  <a:pt x="1821" y="3000"/>
                  <a:pt x="1705" y="5287"/>
                  <a:pt x="1401" y="5334"/>
                </a:cubicBezTo>
                <a:cubicBezTo>
                  <a:pt x="1098" y="5381"/>
                  <a:pt x="0" y="3280"/>
                  <a:pt x="0" y="2393"/>
                </a:cubicBezTo>
                <a:cubicBezTo>
                  <a:pt x="0" y="1506"/>
                  <a:pt x="1098" y="59"/>
                  <a:pt x="1401" y="12"/>
                </a:cubicBezTo>
                <a:cubicBezTo>
                  <a:pt x="1705" y="-35"/>
                  <a:pt x="1821" y="1226"/>
                  <a:pt x="1821" y="2113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393" name="Google Shape;393;p36"/>
          <p:cNvSpPr/>
          <p:nvPr/>
        </p:nvSpPr>
        <p:spPr>
          <a:xfrm rot="-352922">
            <a:off x="8755703" y="2067862"/>
            <a:ext cx="18924" cy="87122"/>
          </a:xfrm>
          <a:custGeom>
            <a:avLst/>
            <a:gdLst/>
            <a:ahLst/>
            <a:cxnLst/>
            <a:rect l="l" t="t" r="r" b="b"/>
            <a:pathLst>
              <a:path w="1821" h="5357" extrusionOk="0">
                <a:moveTo>
                  <a:pt x="1821" y="2113"/>
                </a:moveTo>
                <a:cubicBezTo>
                  <a:pt x="1821" y="3000"/>
                  <a:pt x="1705" y="5287"/>
                  <a:pt x="1401" y="5334"/>
                </a:cubicBezTo>
                <a:cubicBezTo>
                  <a:pt x="1098" y="5381"/>
                  <a:pt x="0" y="3280"/>
                  <a:pt x="0" y="2393"/>
                </a:cubicBezTo>
                <a:cubicBezTo>
                  <a:pt x="0" y="1506"/>
                  <a:pt x="1098" y="59"/>
                  <a:pt x="1401" y="12"/>
                </a:cubicBezTo>
                <a:cubicBezTo>
                  <a:pt x="1705" y="-35"/>
                  <a:pt x="1821" y="1226"/>
                  <a:pt x="1821" y="2113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ES"/>
          </a:p>
        </p:txBody>
      </p:sp>
      <p:pic>
        <p:nvPicPr>
          <p:cNvPr id="394" name="Google Shape;3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51367">
            <a:off x="7856426" y="4018205"/>
            <a:ext cx="1148699" cy="10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0B62D1B-9BDE-8BD5-E419-8EA3A0662824}"/>
              </a:ext>
            </a:extLst>
          </p:cNvPr>
          <p:cNvSpPr txBox="1"/>
          <p:nvPr/>
        </p:nvSpPr>
        <p:spPr>
          <a:xfrm>
            <a:off x="835293" y="1593410"/>
            <a:ext cx="7473413" cy="305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err="1">
                <a:latin typeface="Baloo 2" panose="020B0604020202020204" charset="0"/>
                <a:cs typeface="Baloo 2" panose="020B0604020202020204" charset="0"/>
              </a:rPr>
              <a:t>YummyGo</a:t>
            </a:r>
            <a:r>
              <a:rPr lang="es-ES" b="1" dirty="0">
                <a:latin typeface="Baloo 2" panose="020B0604020202020204" charset="0"/>
                <a:cs typeface="Baloo 2" panose="020B0604020202020204" charset="0"/>
              </a:rPr>
              <a:t>! </a:t>
            </a: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Es una aplicación creada para facilitar la vida a las personas que no tienen mucho tiempo y quieran cocinar y aprovechar los alimentos que tienen en casa. Además de eso también permite escanear productos para obtener su valor nutricional y saber exactamente que estás comprando.</a:t>
            </a:r>
          </a:p>
          <a:p>
            <a:pPr algn="just"/>
            <a:endParaRPr lang="es-ES" dirty="0">
              <a:latin typeface="Baloo 2" panose="020B0604020202020204" charset="0"/>
              <a:cs typeface="Baloo 2" panose="020B0604020202020204" charset="0"/>
            </a:endParaRP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¿Qué quiero conseguir con ella?</a:t>
            </a:r>
          </a:p>
          <a:p>
            <a:pPr marL="285750" indent="-2857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Facilitar el momento de decisión a la hora de cocinar.</a:t>
            </a:r>
          </a:p>
          <a:p>
            <a:pPr marL="285750" indent="-2857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Aprovechar los alimentos que hay en casa y no desperdiciar comida.</a:t>
            </a:r>
          </a:p>
          <a:p>
            <a:pPr marL="285750" indent="-2857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Ofrecer una herramienta útil y sencilla para el día a día.</a:t>
            </a:r>
          </a:p>
          <a:p>
            <a:pPr marL="285750" indent="-2857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Unir, en una sola aplicación, un “libro de recetas” y el poder escanear que es lo que vas a comprar para esas recetas.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Tecnologías utilizadas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4" name="Subtítulo 23">
            <a:extLst>
              <a:ext uri="{FF2B5EF4-FFF2-40B4-BE49-F238E27FC236}">
                <a16:creationId xmlns:a16="http://schemas.microsoft.com/office/drawing/2014/main" id="{77C8E30B-A5E5-870D-EE3F-CD69E49AF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618578"/>
            <a:ext cx="2180589" cy="1673262"/>
          </a:xfrm>
        </p:spPr>
        <p:txBody>
          <a:bodyPr/>
          <a:lstStyle/>
          <a:p>
            <a:pPr marL="285750" indent="-180000" algn="l">
              <a:buSzPct val="100000"/>
              <a:buFont typeface="Arial" panose="020B0604020202020204" pitchFamily="34" charset="0"/>
              <a:buChar char="•"/>
            </a:pPr>
            <a:r>
              <a:rPr lang="es-ES" dirty="0" err="1"/>
              <a:t>React</a:t>
            </a:r>
            <a:r>
              <a:rPr lang="es-ES" dirty="0"/>
              <a:t> Native con Expo</a:t>
            </a:r>
          </a:p>
          <a:p>
            <a:pPr marL="285750" indent="-180000" algn="l">
              <a:buSzPct val="100000"/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180000" algn="l">
              <a:buSzPct val="100000"/>
              <a:buFont typeface="Arial" panose="020B0604020202020204" pitchFamily="34" charset="0"/>
              <a:buChar char="•"/>
            </a:pPr>
            <a:r>
              <a:rPr lang="es-ES" dirty="0"/>
              <a:t>Almacenamiento con         </a:t>
            </a:r>
            <a:r>
              <a:rPr lang="es-ES" dirty="0" err="1"/>
              <a:t>AsyncStorage</a:t>
            </a:r>
            <a:endParaRPr lang="es-ES" dirty="0"/>
          </a:p>
          <a:p>
            <a:pPr marL="0" indent="0" algn="l"/>
            <a:endParaRPr lang="es-ES" dirty="0"/>
          </a:p>
          <a:p>
            <a:pPr marL="252000" algn="l"/>
            <a:endParaRPr lang="es-ES" dirty="0"/>
          </a:p>
        </p:txBody>
      </p:sp>
      <p:sp>
        <p:nvSpPr>
          <p:cNvPr id="25" name="Subtítulo 24">
            <a:extLst>
              <a:ext uri="{FF2B5EF4-FFF2-40B4-BE49-F238E27FC236}">
                <a16:creationId xmlns:a16="http://schemas.microsoft.com/office/drawing/2014/main" id="{FA28ED2A-CCEE-C561-C2BF-68649311639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895300" y="1605304"/>
            <a:ext cx="2349305" cy="2875256"/>
          </a:xfrm>
        </p:spPr>
        <p:txBody>
          <a:bodyPr/>
          <a:lstStyle/>
          <a:p>
            <a:pPr marL="284400" indent="-180000" algn="l">
              <a:buFont typeface="Arial" panose="020B0604020202020204" pitchFamily="34" charset="0"/>
              <a:buChar char="•"/>
            </a:pPr>
            <a:r>
              <a:rPr lang="es-ES" dirty="0"/>
              <a:t>Java + Spring </a:t>
            </a:r>
            <a:r>
              <a:rPr lang="es-ES" dirty="0" err="1"/>
              <a:t>Boot</a:t>
            </a:r>
            <a:endParaRPr lang="es-ES" dirty="0"/>
          </a:p>
          <a:p>
            <a:pPr marL="284400" indent="-1800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284400" indent="-180000" algn="l">
              <a:buFont typeface="Arial" panose="020B0604020202020204" pitchFamily="34" charset="0"/>
              <a:buChar char="•"/>
            </a:pPr>
            <a:r>
              <a:rPr lang="es-ES" dirty="0"/>
              <a:t>MongoDB Atlas</a:t>
            </a:r>
          </a:p>
          <a:p>
            <a:pPr marL="104400" indent="0" algn="l"/>
            <a:endParaRPr lang="es-ES" dirty="0"/>
          </a:p>
          <a:p>
            <a:pPr marL="284400" indent="-180000" algn="l">
              <a:buFont typeface="Arial" panose="020B0604020202020204" pitchFamily="34" charset="0"/>
              <a:buChar char="•"/>
            </a:pPr>
            <a:r>
              <a:rPr lang="es-ES" dirty="0"/>
              <a:t>API </a:t>
            </a:r>
            <a:r>
              <a:rPr lang="es-ES" dirty="0" err="1"/>
              <a:t>Rest</a:t>
            </a:r>
            <a:endParaRPr lang="es-ES" dirty="0"/>
          </a:p>
          <a:p>
            <a:pPr marL="104400" indent="0" algn="l"/>
            <a:endParaRPr lang="es-ES" dirty="0"/>
          </a:p>
          <a:p>
            <a:pPr marL="284400" indent="-180000" algn="l">
              <a:buFont typeface="Arial" panose="020B0604020202020204" pitchFamily="34" charset="0"/>
              <a:buChar char="•"/>
            </a:pPr>
            <a:r>
              <a:rPr lang="es-ES" dirty="0" err="1"/>
              <a:t>DTOs</a:t>
            </a:r>
            <a:r>
              <a:rPr lang="es-ES" dirty="0"/>
              <a:t> para estructurar las respuestas</a:t>
            </a:r>
          </a:p>
          <a:p>
            <a:pPr marL="104400" indent="0" algn="l"/>
            <a:endParaRPr lang="es-ES" dirty="0"/>
          </a:p>
          <a:p>
            <a:pPr marL="284400" indent="-180000" algn="l">
              <a:buFont typeface="Arial" panose="020B0604020202020204" pitchFamily="34" charset="0"/>
              <a:buChar char="•"/>
            </a:pPr>
            <a:r>
              <a:rPr lang="es-ES" dirty="0"/>
              <a:t>Lombok para la repetición innecesaria de código</a:t>
            </a:r>
          </a:p>
        </p:txBody>
      </p:sp>
      <p:sp>
        <p:nvSpPr>
          <p:cNvPr id="26" name="Subtítulo 25">
            <a:extLst>
              <a:ext uri="{FF2B5EF4-FFF2-40B4-BE49-F238E27FC236}">
                <a16:creationId xmlns:a16="http://schemas.microsoft.com/office/drawing/2014/main" id="{976689B1-C8D5-A5E0-C031-B0274B0030C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486400" y="1618578"/>
            <a:ext cx="2686928" cy="2981557"/>
          </a:xfrm>
        </p:spPr>
        <p:txBody>
          <a:bodyPr/>
          <a:lstStyle/>
          <a:p>
            <a:pPr marL="390150" indent="-285750" algn="l">
              <a:buFont typeface="Arial" panose="020B0604020202020204" pitchFamily="34" charset="0"/>
              <a:buChar char="•"/>
            </a:pPr>
            <a:r>
              <a:rPr lang="es-ES" dirty="0"/>
              <a:t>JSON Web Token(JWT) para la autenticación.</a:t>
            </a:r>
          </a:p>
          <a:p>
            <a:pPr marL="390150" indent="-28575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390150" indent="-285750" algn="l">
              <a:buFont typeface="Arial" panose="020B0604020202020204" pitchFamily="34" charset="0"/>
              <a:buChar char="•"/>
            </a:pPr>
            <a:r>
              <a:rPr lang="es-ES" dirty="0" err="1"/>
              <a:t>APIs</a:t>
            </a:r>
            <a:r>
              <a:rPr lang="es-ES" dirty="0"/>
              <a:t> externas:</a:t>
            </a:r>
          </a:p>
          <a:p>
            <a:pPr marL="847350" lvl="1" indent="-285750" algn="l">
              <a:buFont typeface="Wingdings" panose="05000000000000000000" pitchFamily="2" charset="2"/>
              <a:buChar char="§"/>
            </a:pPr>
            <a:r>
              <a:rPr lang="es-ES" b="1" dirty="0" err="1"/>
              <a:t>Spoonacular</a:t>
            </a:r>
            <a:r>
              <a:rPr lang="es-ES" dirty="0"/>
              <a:t> para las recetas</a:t>
            </a:r>
          </a:p>
          <a:p>
            <a:pPr marL="847350" lvl="1" indent="-285750" algn="l">
              <a:buFont typeface="Wingdings" panose="05000000000000000000" pitchFamily="2" charset="2"/>
              <a:buChar char="§"/>
            </a:pPr>
            <a:endParaRPr lang="es-ES" dirty="0"/>
          </a:p>
          <a:p>
            <a:pPr marL="847350" lvl="1" indent="-285750" algn="l">
              <a:buFont typeface="Wingdings" panose="05000000000000000000" pitchFamily="2" charset="2"/>
              <a:buChar char="§"/>
            </a:pPr>
            <a:r>
              <a:rPr lang="es-ES" b="1" dirty="0"/>
              <a:t>Open </a:t>
            </a:r>
            <a:r>
              <a:rPr lang="es-ES" b="1" dirty="0" err="1"/>
              <a:t>Food</a:t>
            </a:r>
            <a:r>
              <a:rPr lang="es-ES" b="1" dirty="0"/>
              <a:t> </a:t>
            </a:r>
            <a:r>
              <a:rPr lang="es-ES" b="1" dirty="0" err="1"/>
              <a:t>Facts</a:t>
            </a:r>
            <a:r>
              <a:rPr lang="es-ES" b="1" dirty="0"/>
              <a:t> </a:t>
            </a:r>
            <a:r>
              <a:rPr lang="es-ES" dirty="0"/>
              <a:t>para los productos escaneados</a:t>
            </a:r>
          </a:p>
          <a:p>
            <a:pPr marL="847350" lvl="1" indent="-285750" algn="l">
              <a:buFont typeface="Wingdings" panose="05000000000000000000" pitchFamily="2" charset="2"/>
              <a:buChar char="§"/>
            </a:pPr>
            <a:r>
              <a:rPr lang="es-ES" b="1" dirty="0"/>
              <a:t>Google </a:t>
            </a:r>
            <a:r>
              <a:rPr lang="es-ES" b="1" dirty="0" err="1"/>
              <a:t>Translate</a:t>
            </a:r>
            <a:r>
              <a:rPr lang="es-ES" b="1" dirty="0"/>
              <a:t> </a:t>
            </a:r>
            <a:r>
              <a:rPr lang="es-ES" dirty="0"/>
              <a:t>para traducir las respuestas</a:t>
            </a:r>
          </a:p>
          <a:p>
            <a:pPr marL="104400" indent="0" algn="l"/>
            <a:endParaRPr lang="es-ES" dirty="0"/>
          </a:p>
          <a:p>
            <a:pPr marL="104400" indent="0" algn="l"/>
            <a:endParaRPr lang="es-ES" dirty="0"/>
          </a:p>
        </p:txBody>
      </p:sp>
      <p:sp>
        <p:nvSpPr>
          <p:cNvPr id="27" name="Subtítulo 26">
            <a:extLst>
              <a:ext uri="{FF2B5EF4-FFF2-40B4-BE49-F238E27FC236}">
                <a16:creationId xmlns:a16="http://schemas.microsoft.com/office/drawing/2014/main" id="{B518645F-0BB7-F3C4-A2C2-D4DBE478A26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20000" y="1137975"/>
            <a:ext cx="2175300" cy="558900"/>
          </a:xfrm>
        </p:spPr>
        <p:txBody>
          <a:bodyPr/>
          <a:lstStyle/>
          <a:p>
            <a:r>
              <a:rPr lang="es-ES" dirty="0" err="1"/>
              <a:t>Frontend</a:t>
            </a:r>
            <a:endParaRPr lang="es-ES" dirty="0"/>
          </a:p>
        </p:txBody>
      </p:sp>
      <p:sp>
        <p:nvSpPr>
          <p:cNvPr id="28" name="Subtítulo 27">
            <a:extLst>
              <a:ext uri="{FF2B5EF4-FFF2-40B4-BE49-F238E27FC236}">
                <a16:creationId xmlns:a16="http://schemas.microsoft.com/office/drawing/2014/main" id="{4C8FD5A9-3304-4A0F-3FBF-928B394C0517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806458" y="1135251"/>
            <a:ext cx="2175300" cy="558900"/>
          </a:xfrm>
        </p:spPr>
        <p:txBody>
          <a:bodyPr/>
          <a:lstStyle/>
          <a:p>
            <a:r>
              <a:rPr lang="es-ES" dirty="0" err="1"/>
              <a:t>Backend</a:t>
            </a:r>
            <a:endParaRPr lang="es-ES" dirty="0"/>
          </a:p>
        </p:txBody>
      </p:sp>
      <p:sp>
        <p:nvSpPr>
          <p:cNvPr id="29" name="Subtítulo 28">
            <a:extLst>
              <a:ext uri="{FF2B5EF4-FFF2-40B4-BE49-F238E27FC236}">
                <a16:creationId xmlns:a16="http://schemas.microsoft.com/office/drawing/2014/main" id="{DC1C3A96-A478-89FE-449F-4FCF35471CFE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5249893" y="1137975"/>
            <a:ext cx="2923435" cy="558900"/>
          </a:xfrm>
        </p:spPr>
        <p:txBody>
          <a:bodyPr/>
          <a:lstStyle/>
          <a:p>
            <a:r>
              <a:rPr lang="es-ES" dirty="0"/>
              <a:t>Otras tecnologías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F41C2-95EB-5925-0AE3-1728670D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E4497-F395-2A5A-4F8F-72EBEE9D8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7950" y="1371669"/>
            <a:ext cx="3996000" cy="3059654"/>
          </a:xfrm>
        </p:spPr>
        <p:txBody>
          <a:bodyPr/>
          <a:lstStyle/>
          <a:p>
            <a:pPr algn="l">
              <a:spcBef>
                <a:spcPts val="600"/>
              </a:spcBef>
              <a:spcAft>
                <a:spcPts val="200"/>
              </a:spcAft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Preparado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escalar</a:t>
            </a: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s-ES" sz="1400" dirty="0"/>
          </a:p>
          <a:p>
            <a:pPr marL="425450" indent="-285750" algn="l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1400" dirty="0"/>
              <a:t>En el back ya separo la lógica de los controladores.</a:t>
            </a:r>
          </a:p>
          <a:p>
            <a:pPr marL="425450" indent="-285750" algn="l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dirty="0"/>
              <a:t>Por esto, se puede migrar más fácilmente a una arquitectura hexagonal si se quiere escalar la aplicación.</a:t>
            </a:r>
          </a:p>
          <a:p>
            <a:pPr marL="425450" indent="-285750" algn="l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1400" dirty="0"/>
              <a:t>La arquitectura hexagonal facilitaría:</a:t>
            </a:r>
          </a:p>
          <a:p>
            <a:pPr marL="882650" lvl="1" indent="-285750" algn="l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s-ES" dirty="0"/>
              <a:t>La escalabilidad del sistema.</a:t>
            </a:r>
          </a:p>
          <a:p>
            <a:pPr marL="882650" lvl="1" indent="-285750" algn="l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s-ES" dirty="0"/>
              <a:t>Mejoraría el testeo y la mantenibilidad.</a:t>
            </a:r>
          </a:p>
          <a:p>
            <a:pPr marL="882650" lvl="1" indent="-285750" algn="l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s-ES" dirty="0"/>
              <a:t>Se podrían sustituir tecnologías sin tocar el núcleo de la aplicación.</a:t>
            </a:r>
          </a:p>
          <a:p>
            <a:pPr algn="l"/>
            <a:endParaRPr lang="es-ES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2CFFA0B-F269-70EF-5BC4-4B43E7E1749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19950" y="1371669"/>
            <a:ext cx="3708000" cy="2983662"/>
          </a:xfrm>
        </p:spPr>
        <p:txBody>
          <a:bodyPr/>
          <a:lstStyle/>
          <a:p>
            <a:pPr algn="l">
              <a:spcBef>
                <a:spcPts val="600"/>
              </a:spcBef>
              <a:spcAft>
                <a:spcPts val="200"/>
              </a:spcAft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actual:</a:t>
            </a:r>
          </a:p>
          <a:p>
            <a:pPr marL="390150" indent="-285750" algn="l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dirty="0"/>
              <a:t>Arquitectura cliente – servidor clásica</a:t>
            </a:r>
          </a:p>
          <a:p>
            <a:pPr marL="390150" indent="-285750" algn="l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dirty="0"/>
              <a:t>Organización por capas:</a:t>
            </a:r>
          </a:p>
          <a:p>
            <a:pPr marL="847350" lvl="1" indent="-285750" algn="l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s-ES" b="1" dirty="0"/>
              <a:t>Controladores:  </a:t>
            </a:r>
            <a:r>
              <a:rPr lang="es-ES" dirty="0"/>
              <a:t>Reciben las peticiones del </a:t>
            </a:r>
            <a:r>
              <a:rPr lang="es-ES" dirty="0" err="1"/>
              <a:t>front</a:t>
            </a:r>
            <a:r>
              <a:rPr lang="es-ES" dirty="0"/>
              <a:t>.</a:t>
            </a:r>
          </a:p>
          <a:p>
            <a:pPr marL="847350" lvl="1" indent="-285750" algn="l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s-ES" b="1" dirty="0"/>
              <a:t>Servicios:  </a:t>
            </a:r>
            <a:r>
              <a:rPr lang="es-ES" dirty="0"/>
              <a:t>Tienen la lógica de la aplicación.</a:t>
            </a:r>
          </a:p>
          <a:p>
            <a:pPr marL="847350" lvl="1" indent="-285750" algn="l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s-ES" b="1" dirty="0"/>
              <a:t>Repositorios:  </a:t>
            </a:r>
            <a:r>
              <a:rPr lang="es-ES" dirty="0"/>
              <a:t>Gestiona los accesos a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265500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16550" y="1402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Funcionalidades (perfíl y recetas)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1538013" y="751416"/>
            <a:ext cx="3630600" cy="1963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 de recetas: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/>
              <a:t>Busca recetas por ingrediente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/>
              <a:t>Recomendaciones según tus ingredientes favoritos.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/>
              <a:t>Vista rápida de las recetas con imagen, tiempo de preparación y raciones.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/>
              <a:t>Traducción al español.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/>
              <a:t>Posibilidad de guardar las recetas en favoritos.</a:t>
            </a:r>
          </a:p>
        </p:txBody>
      </p:sp>
      <p:pic>
        <p:nvPicPr>
          <p:cNvPr id="5" name="Imagen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0A1AC80-80A4-DA38-04DD-11838CD11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5" y="742537"/>
            <a:ext cx="1108615" cy="2152185"/>
          </a:xfrm>
          <a:prstGeom prst="rect">
            <a:avLst/>
          </a:prstGeom>
        </p:spPr>
      </p:pic>
      <p:sp>
        <p:nvSpPr>
          <p:cNvPr id="6" name="Google Shape;463;p42">
            <a:extLst>
              <a:ext uri="{FF2B5EF4-FFF2-40B4-BE49-F238E27FC236}">
                <a16:creationId xmlns:a16="http://schemas.microsoft.com/office/drawing/2014/main" id="{B3CB8F71-0594-63B3-0736-212F6756A3BF}"/>
              </a:ext>
            </a:extLst>
          </p:cNvPr>
          <p:cNvSpPr txBox="1">
            <a:spLocks/>
          </p:cNvSpPr>
          <p:nvPr/>
        </p:nvSpPr>
        <p:spPr>
          <a:xfrm>
            <a:off x="4572000" y="3110358"/>
            <a:ext cx="3630600" cy="164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Perfil: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/>
              <a:t>Modificar los datos personales.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/>
              <a:t>Modificar los ingredientes favoritos.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/>
              <a:t>Información sobre la fecha de registro e idioma.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/>
              <a:t>Botón para guardar los cambios.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/>
              <a:t>Botón para cerrar sesión.</a:t>
            </a:r>
          </a:p>
        </p:txBody>
      </p:sp>
      <p:pic>
        <p:nvPicPr>
          <p:cNvPr id="8" name="Imagen 7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C9F41112-E576-0162-9CF8-C13DAEE8A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103" y="2839232"/>
            <a:ext cx="1034510" cy="21344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>
          <a:extLst>
            <a:ext uri="{FF2B5EF4-FFF2-40B4-BE49-F238E27FC236}">
              <a16:creationId xmlns:a16="http://schemas.microsoft.com/office/drawing/2014/main" id="{29053DB1-61A0-D50A-36E0-D781B2D33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>
            <a:extLst>
              <a:ext uri="{FF2B5EF4-FFF2-40B4-BE49-F238E27FC236}">
                <a16:creationId xmlns:a16="http://schemas.microsoft.com/office/drawing/2014/main" id="{0990EBE7-2106-CAC5-AE06-235A308B39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140225"/>
            <a:ext cx="8160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Funcionalidades (escaneo y favoritos)</a:t>
            </a:r>
            <a:endParaRPr dirty="0"/>
          </a:p>
        </p:txBody>
      </p:sp>
      <p:sp>
        <p:nvSpPr>
          <p:cNvPr id="463" name="Google Shape;463;p42">
            <a:extLst>
              <a:ext uri="{FF2B5EF4-FFF2-40B4-BE49-F238E27FC236}">
                <a16:creationId xmlns:a16="http://schemas.microsoft.com/office/drawing/2014/main" id="{BE5DE729-800F-F044-7CD9-F4D24041BB4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38013" y="751416"/>
            <a:ext cx="3630600" cy="1963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Escaneo de productos: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/>
              <a:t>Escaneo de códigos de barras con la cámara o introduciendo los códigos a mano.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/>
              <a:t>Visualización del </a:t>
            </a:r>
            <a:r>
              <a:rPr lang="es-ES" dirty="0" err="1"/>
              <a:t>Nutri</a:t>
            </a:r>
            <a:r>
              <a:rPr lang="es-ES" dirty="0"/>
              <a:t>-Score, marca e ingredientes de los productos.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/>
              <a:t>Posibilidad de guardar en favoritos el producto escaneado.</a:t>
            </a:r>
          </a:p>
        </p:txBody>
      </p:sp>
      <p:sp>
        <p:nvSpPr>
          <p:cNvPr id="6" name="Google Shape;463;p42">
            <a:extLst>
              <a:ext uri="{FF2B5EF4-FFF2-40B4-BE49-F238E27FC236}">
                <a16:creationId xmlns:a16="http://schemas.microsoft.com/office/drawing/2014/main" id="{E54755EA-C861-7E97-C872-97875E58D55B}"/>
              </a:ext>
            </a:extLst>
          </p:cNvPr>
          <p:cNvSpPr txBox="1">
            <a:spLocks/>
          </p:cNvSpPr>
          <p:nvPr/>
        </p:nvSpPr>
        <p:spPr>
          <a:xfrm>
            <a:off x="4555857" y="2901682"/>
            <a:ext cx="3630600" cy="164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Favoritos: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/>
              <a:t>Pantalla para ver las recetas y productos favoritos.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/>
              <a:t>Puedes acceder rápidamente desde cualquier pantalla.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 err="1"/>
              <a:t>Tab</a:t>
            </a:r>
            <a:r>
              <a:rPr lang="es-ES" dirty="0"/>
              <a:t> para cambiar rápido entre productos y recetas.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/>
              <a:t>Persistencia con la base de datos.</a:t>
            </a:r>
          </a:p>
        </p:txBody>
      </p:sp>
      <p:pic>
        <p:nvPicPr>
          <p:cNvPr id="3" name="Imagen 2" descr="Interfaz de usuario gráfica, Aplicación, PowerPoint&#10;&#10;El contenido generado por IA puede ser incorrecto.">
            <a:extLst>
              <a:ext uri="{FF2B5EF4-FFF2-40B4-BE49-F238E27FC236}">
                <a16:creationId xmlns:a16="http://schemas.microsoft.com/office/drawing/2014/main" id="{4733CAE7-2111-0590-BE2E-7276DBEE5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067" y="656927"/>
            <a:ext cx="1042465" cy="2152185"/>
          </a:xfrm>
          <a:prstGeom prst="rect">
            <a:avLst/>
          </a:prstGeom>
        </p:spPr>
      </p:pic>
      <p:pic>
        <p:nvPicPr>
          <p:cNvPr id="7" name="Imagen 6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B42DD755-091F-9A05-619C-13D716C6A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231" y="2693008"/>
            <a:ext cx="1006695" cy="20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6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3"/>
          <p:cNvSpPr txBox="1">
            <a:spLocks noGrp="1"/>
          </p:cNvSpPr>
          <p:nvPr>
            <p:ph type="title"/>
          </p:nvPr>
        </p:nvSpPr>
        <p:spPr>
          <a:xfrm>
            <a:off x="1421175" y="445025"/>
            <a:ext cx="6301800" cy="7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Retos y soluciones aplicadas</a:t>
            </a:r>
            <a:endParaRPr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042B890-8A69-2B22-DE72-5D08B5D3EBA5}"/>
              </a:ext>
            </a:extLst>
          </p:cNvPr>
          <p:cNvSpPr txBox="1"/>
          <p:nvPr/>
        </p:nvSpPr>
        <p:spPr>
          <a:xfrm>
            <a:off x="1276350" y="1190625"/>
            <a:ext cx="7010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oo 2" panose="020B0604020202020204" charset="0"/>
                <a:cs typeface="Baloo 2" panose="020B0604020202020204" charset="0"/>
              </a:rPr>
              <a:t>Integración de </a:t>
            </a:r>
            <a:r>
              <a:rPr lang="es-E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oo 2" panose="020B0604020202020204" charset="0"/>
                <a:cs typeface="Baloo 2" panose="020B0604020202020204" charset="0"/>
              </a:rPr>
              <a:t>APIs</a:t>
            </a: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oo 2" panose="020B0604020202020204" charset="0"/>
                <a:cs typeface="Baloo 2" panose="020B0604020202020204" charset="0"/>
              </a:rPr>
              <a:t> externas: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Estructuras JSON complejas, extensas y con campos vacíos.</a:t>
            </a:r>
          </a:p>
          <a:p>
            <a:pPr marL="285750" indent="-285750">
              <a:buSzPct val="100000"/>
              <a:buFont typeface="Courier New" panose="02070309020205020404" pitchFamily="49" charset="0"/>
              <a:buChar char="o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Solución: Crear </a:t>
            </a:r>
            <a:r>
              <a:rPr lang="es-ES" dirty="0" err="1">
                <a:latin typeface="Baloo 2" panose="020B0604020202020204" charset="0"/>
                <a:cs typeface="Baloo 2" panose="020B0604020202020204" charset="0"/>
              </a:rPr>
              <a:t>DTOs</a:t>
            </a: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 personalizados para poder filtrar y organizar los datos recogidos.</a:t>
            </a:r>
          </a:p>
          <a:p>
            <a:pPr>
              <a:buSzPct val="100000"/>
            </a:pPr>
            <a:endParaRPr lang="es-ES" dirty="0">
              <a:latin typeface="Baloo 2" panose="020B0604020202020204" charset="0"/>
              <a:cs typeface="Baloo 2" panose="020B0604020202020204" charset="0"/>
            </a:endParaRPr>
          </a:p>
          <a:p>
            <a:pPr>
              <a:buSzPct val="100000"/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oo 2" panose="020B0604020202020204" charset="0"/>
                <a:cs typeface="Baloo 2" panose="020B0604020202020204" charset="0"/>
              </a:rPr>
              <a:t>Problemas técnicos con Expo SDK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El escáner de la cámara no funcionaba correctamente con SDK 53.</a:t>
            </a:r>
          </a:p>
          <a:p>
            <a:pPr marL="285750" indent="-285750">
              <a:buSzPct val="100000"/>
              <a:buFont typeface="Courier New" panose="02070309020205020404" pitchFamily="49" charset="0"/>
              <a:buChar char="o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Solución: Bajé a SDK 52 y así solucioné los problemas de la cámara.</a:t>
            </a:r>
          </a:p>
          <a:p>
            <a:pPr>
              <a:buSzPct val="100000"/>
            </a:pPr>
            <a:endParaRPr lang="es-ES" dirty="0">
              <a:latin typeface="Baloo 2" panose="020B0604020202020204" charset="0"/>
              <a:cs typeface="Baloo 2" panose="020B0604020202020204" charset="0"/>
            </a:endParaRPr>
          </a:p>
          <a:p>
            <a:pPr>
              <a:buSzPct val="100000"/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oo 2" panose="020B0604020202020204" charset="0"/>
                <a:cs typeface="Baloo 2" panose="020B0604020202020204" charset="0"/>
              </a:rPr>
              <a:t>Validaciones y respuestas esperadas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Errores por la incompatibilidad de las respuestas entre el </a:t>
            </a:r>
            <a:r>
              <a:rPr lang="es-ES" dirty="0" err="1">
                <a:latin typeface="Baloo 2" panose="020B0604020202020204" charset="0"/>
                <a:cs typeface="Baloo 2" panose="020B0604020202020204" charset="0"/>
              </a:rPr>
              <a:t>front</a:t>
            </a: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 y back.</a:t>
            </a:r>
          </a:p>
          <a:p>
            <a:pPr marL="285750" indent="-285750">
              <a:buSzPct val="100000"/>
              <a:buFont typeface="Courier New" panose="02070309020205020404" pitchFamily="49" charset="0"/>
              <a:buChar char="o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Solución: Muchas pruebas con Bruno y depurar desde la consola.</a:t>
            </a:r>
          </a:p>
          <a:p>
            <a:pPr>
              <a:buSzPct val="100000"/>
            </a:pPr>
            <a:endParaRPr lang="es-ES" dirty="0">
              <a:latin typeface="Baloo 2" panose="020B0604020202020204" charset="0"/>
              <a:cs typeface="Baloo 2" panose="020B0604020202020204" charset="0"/>
            </a:endParaRPr>
          </a:p>
          <a:p>
            <a:pPr>
              <a:buSzPct val="100000"/>
            </a:pP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oo 2" panose="020B0604020202020204" charset="0"/>
                <a:cs typeface="Baloo 2" panose="020B0604020202020204" charset="0"/>
              </a:rPr>
              <a:t>Gestión del tiempo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Dificultad para compaginar las prácticas y el desarrollo del proyecto.</a:t>
            </a:r>
          </a:p>
          <a:p>
            <a:pPr marL="285750" indent="-285750">
              <a:buSzPct val="100000"/>
              <a:buFont typeface="Courier New" panose="02070309020205020404" pitchFamily="49" charset="0"/>
              <a:buChar char="o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Solución: Ponerme objetivos semanales que fueran pequeños e ir funcionalidad por funcionalidad.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 y conclusiones</a:t>
            </a:r>
            <a:endParaRPr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FF15292-86B2-EE72-9933-F285B2F4C12D}"/>
              </a:ext>
            </a:extLst>
          </p:cNvPr>
          <p:cNvSpPr txBox="1"/>
          <p:nvPr/>
        </p:nvSpPr>
        <p:spPr>
          <a:xfrm>
            <a:off x="952499" y="1434469"/>
            <a:ext cx="732472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oo 2" panose="020B0604020202020204" charset="0"/>
                <a:cs typeface="Baloo 2" panose="020B0604020202020204" charset="0"/>
              </a:rPr>
              <a:t>Resultados obtenidos: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Aplicación funcional, fluida y bien estructurada.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Los objetivos que me impuse al principio los he conseguido.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Interfaz clara y fácil de utilizar.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Autenticación JWT bien implementada y funcional.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Traducción automática de toda la información.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2E2B597-E48A-B168-3336-504E2EBA0BE4}"/>
              </a:ext>
            </a:extLst>
          </p:cNvPr>
          <p:cNvSpPr txBox="1"/>
          <p:nvPr/>
        </p:nvSpPr>
        <p:spPr>
          <a:xfrm>
            <a:off x="952498" y="3019335"/>
            <a:ext cx="7324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oo 2" panose="020B0604020202020204" charset="0"/>
                <a:cs typeface="Baloo 2" panose="020B0604020202020204" charset="0"/>
              </a:rPr>
              <a:t>Conclusiones personales: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He conseguido trabajar con diferentes </a:t>
            </a:r>
            <a:r>
              <a:rPr lang="es-ES" dirty="0" err="1">
                <a:latin typeface="Baloo 2" panose="020B0604020202020204" charset="0"/>
                <a:cs typeface="Baloo 2" panose="020B0604020202020204" charset="0"/>
              </a:rPr>
              <a:t>APIs</a:t>
            </a: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 externas y estructuras de datos complejas.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He adquirido conocimientos tanto en </a:t>
            </a:r>
            <a:r>
              <a:rPr lang="es-ES" dirty="0" err="1">
                <a:latin typeface="Baloo 2" panose="020B0604020202020204" charset="0"/>
                <a:cs typeface="Baloo 2" panose="020B0604020202020204" charset="0"/>
              </a:rPr>
              <a:t>frontend</a:t>
            </a: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 como en </a:t>
            </a:r>
            <a:r>
              <a:rPr lang="es-ES" dirty="0" err="1">
                <a:latin typeface="Baloo 2" panose="020B0604020202020204" charset="0"/>
                <a:cs typeface="Baloo 2" panose="020B0604020202020204" charset="0"/>
              </a:rPr>
              <a:t>backend</a:t>
            </a: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He mejorado la organización, tanto de tiempo como de programación.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He conseguido una buena base con la que poder seguir desarrollando.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oogle Shape;80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71257" flipH="1">
            <a:off x="7381016" y="-705357"/>
            <a:ext cx="1397926" cy="3143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96901" flipH="1">
            <a:off x="416026" y="-222434"/>
            <a:ext cx="1147479" cy="168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524976" flipH="1">
            <a:off x="7916974" y="4036634"/>
            <a:ext cx="326011" cy="41295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62;p42">
            <a:extLst>
              <a:ext uri="{FF2B5EF4-FFF2-40B4-BE49-F238E27FC236}">
                <a16:creationId xmlns:a16="http://schemas.microsoft.com/office/drawing/2014/main" id="{0E10F8AD-7598-3A4C-CDE2-D91E3A6BEA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1624" y="283838"/>
            <a:ext cx="8160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Líneas futuras de trabajo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496543-7F03-F10B-8A55-DAA80BA9914F}"/>
              </a:ext>
            </a:extLst>
          </p:cNvPr>
          <p:cNvSpPr txBox="1"/>
          <p:nvPr/>
        </p:nvSpPr>
        <p:spPr>
          <a:xfrm>
            <a:off x="692562" y="856538"/>
            <a:ext cx="775887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oo 2" panose="020B0604020202020204" charset="0"/>
                <a:cs typeface="Baloo 2" panose="020B0604020202020204" charset="0"/>
              </a:rPr>
              <a:t>Validación por correo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Verificar que los emails utilizados en el registro existan.</a:t>
            </a:r>
          </a:p>
          <a:p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oo 2" panose="020B0604020202020204" charset="0"/>
              <a:cs typeface="Baloo 2" panose="020B0604020202020204" charset="0"/>
            </a:endParaRPr>
          </a:p>
          <a:p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oo 2" panose="020B0604020202020204" charset="0"/>
                <a:cs typeface="Baloo 2" panose="020B0604020202020204" charset="0"/>
              </a:rPr>
              <a:t>Asistente con IA (a futuro)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Pequeño asistente(</a:t>
            </a:r>
            <a:r>
              <a:rPr lang="es-ES" dirty="0" err="1">
                <a:latin typeface="Baloo 2" panose="020B0604020202020204" charset="0"/>
                <a:cs typeface="Baloo 2" panose="020B0604020202020204" charset="0"/>
              </a:rPr>
              <a:t>prompt</a:t>
            </a: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) que ayude a elegir recetas mediante unas preguntas previas.</a:t>
            </a:r>
          </a:p>
          <a:p>
            <a:endParaRPr lang="es-ES" dirty="0">
              <a:latin typeface="Baloo 2" panose="020B0604020202020204" charset="0"/>
              <a:cs typeface="Baloo 2" panose="020B0604020202020204" charset="0"/>
            </a:endParaRPr>
          </a:p>
          <a:p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oo 2" panose="020B0604020202020204" charset="0"/>
                <a:cs typeface="Baloo 2" panose="020B0604020202020204" charset="0"/>
              </a:rPr>
              <a:t>Recetas vistas recientemente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Mostrar un pequeño historial ordenado de las recetas que has ido viendo.</a:t>
            </a:r>
          </a:p>
          <a:p>
            <a:endParaRPr lang="es-ES" dirty="0">
              <a:latin typeface="Baloo 2" panose="020B0604020202020204" charset="0"/>
              <a:cs typeface="Baloo 2" panose="020B0604020202020204" charset="0"/>
            </a:endParaRPr>
          </a:p>
          <a:p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oo 2" panose="020B0604020202020204" charset="0"/>
                <a:cs typeface="Baloo 2" panose="020B0604020202020204" charset="0"/>
              </a:rPr>
              <a:t>Base de datos propia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Dejar de utilizar las </a:t>
            </a:r>
            <a:r>
              <a:rPr lang="es-ES" dirty="0" err="1">
                <a:latin typeface="Baloo 2" panose="020B0604020202020204" charset="0"/>
                <a:cs typeface="Baloo 2" panose="020B0604020202020204" charset="0"/>
              </a:rPr>
              <a:t>APIs</a:t>
            </a: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 externas y utilizar una base de datos propia ya traducida.</a:t>
            </a:r>
          </a:p>
          <a:p>
            <a:endParaRPr lang="es-ES" dirty="0">
              <a:latin typeface="Baloo 2" panose="020B0604020202020204" charset="0"/>
              <a:cs typeface="Baloo 2" panose="020B0604020202020204" charset="0"/>
            </a:endParaRPr>
          </a:p>
          <a:p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oo 2" panose="020B0604020202020204" charset="0"/>
                <a:cs typeface="Baloo 2" panose="020B0604020202020204" charset="0"/>
              </a:rPr>
              <a:t>Introducir recetas creadas por los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Los usuarios podrían subir sus recetas para alimentar la base de datos de la aplicación.</a:t>
            </a:r>
          </a:p>
          <a:p>
            <a:endParaRPr lang="es-ES" dirty="0">
              <a:latin typeface="Baloo 2" panose="020B0604020202020204" charset="0"/>
              <a:cs typeface="Baloo 2" panose="020B0604020202020204" charset="0"/>
            </a:endParaRPr>
          </a:p>
          <a:p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oo 2" panose="020B0604020202020204" charset="0"/>
                <a:cs typeface="Baloo 2" panose="020B0604020202020204" charset="0"/>
              </a:rPr>
              <a:t>Sistema de misiones y recompensas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Baloo 2" panose="020B0604020202020204" charset="0"/>
                <a:cs typeface="Baloo 2" panose="020B0604020202020204" charset="0"/>
              </a:rPr>
              <a:t>Incentivar a los usuarios a que ayuden a ampliar las bases de datos de las recetas y productos con recompensas por producto o receta subida.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ppy Culinarians Day! by Slidesgo">
  <a:themeElements>
    <a:clrScheme name="Simple Light">
      <a:dk1>
        <a:srgbClr val="51271D"/>
      </a:dk1>
      <a:lt1>
        <a:srgbClr val="F6EFEB"/>
      </a:lt1>
      <a:dk2>
        <a:srgbClr val="FEE0C4"/>
      </a:dk2>
      <a:lt2>
        <a:srgbClr val="E44C40"/>
      </a:lt2>
      <a:accent1>
        <a:srgbClr val="CB2127"/>
      </a:accent1>
      <a:accent2>
        <a:srgbClr val="F8A41C"/>
      </a:accent2>
      <a:accent3>
        <a:srgbClr val="CC6600"/>
      </a:accent3>
      <a:accent4>
        <a:srgbClr val="ABB94B"/>
      </a:accent4>
      <a:accent5>
        <a:srgbClr val="7B8B41"/>
      </a:accent5>
      <a:accent6>
        <a:srgbClr val="BF8E73"/>
      </a:accent6>
      <a:hlink>
        <a:srgbClr val="5127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834</Words>
  <Application>Microsoft Office PowerPoint</Application>
  <PresentationFormat>Presentación en pantalla (16:9)</PresentationFormat>
  <Paragraphs>126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Averia Serif Libre</vt:lpstr>
      <vt:lpstr>Anaheim</vt:lpstr>
      <vt:lpstr>Nunito Light</vt:lpstr>
      <vt:lpstr>Courier New</vt:lpstr>
      <vt:lpstr>Baloo 2</vt:lpstr>
      <vt:lpstr>Wingdings</vt:lpstr>
      <vt:lpstr>Happy Culinarians Day! by Slidesgo</vt:lpstr>
      <vt:lpstr>YummyGo!</vt:lpstr>
      <vt:lpstr>Idea principal</vt:lpstr>
      <vt:lpstr>Tecnologías utilizadas</vt:lpstr>
      <vt:lpstr>Arquitectura</vt:lpstr>
      <vt:lpstr>Funcionalidades (perfíl y recetas)</vt:lpstr>
      <vt:lpstr>Funcionalidades (escaneo y favoritos)</vt:lpstr>
      <vt:lpstr>Retos y soluciones aplicadas</vt:lpstr>
      <vt:lpstr>Resultados y conclusiones</vt:lpstr>
      <vt:lpstr>Líneas futuras de trabajo</vt:lpstr>
      <vt:lpstr>Presentación de PowerPoint</vt:lpstr>
      <vt:lpstr>¡Gracias por vuestra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VICTOR GONZALEZ DEVESA</cp:lastModifiedBy>
  <cp:revision>5</cp:revision>
  <dcterms:modified xsi:type="dcterms:W3CDTF">2025-05-25T19:53:16Z</dcterms:modified>
</cp:coreProperties>
</file>