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7"/>
  </p:notesMasterIdLst>
  <p:sldIdLst>
    <p:sldId id="266" r:id="rId2"/>
    <p:sldId id="259" r:id="rId3"/>
    <p:sldId id="268" r:id="rId4"/>
    <p:sldId id="260" r:id="rId5"/>
    <p:sldId id="281" r:id="rId6"/>
    <p:sldId id="302" r:id="rId7"/>
    <p:sldId id="301" r:id="rId8"/>
    <p:sldId id="278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93" r:id="rId17"/>
    <p:sldId id="290" r:id="rId18"/>
    <p:sldId id="291" r:id="rId19"/>
    <p:sldId id="292" r:id="rId20"/>
    <p:sldId id="294" r:id="rId21"/>
    <p:sldId id="295" r:id="rId22"/>
    <p:sldId id="296" r:id="rId23"/>
    <p:sldId id="298" r:id="rId24"/>
    <p:sldId id="299" r:id="rId25"/>
    <p:sldId id="300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8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4396621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56997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84695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17049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1404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1174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0816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50841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20470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37865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50903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338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98660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10066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67963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82170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59313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62468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9127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0225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1715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3346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9666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9736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17667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6845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1"/>
          </p:nvPr>
        </p:nvSpPr>
        <p:spPr>
          <a:xfrm>
            <a:off x="311701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2"/>
          </p:nvPr>
        </p:nvSpPr>
        <p:spPr>
          <a:xfrm>
            <a:off x="4832401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490251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6896400" y="174363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F99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200"/>
            </a:pPr>
            <a:r>
              <a:rPr lang="pt-BR" sz="1200" dirty="0"/>
              <a:t>Contexto </a:t>
            </a:r>
            <a:endParaRPr sz="1200" dirty="0"/>
          </a:p>
          <a:p>
            <a:pPr algn="ctr">
              <a:buSzPts val="1200"/>
            </a:pPr>
            <a:r>
              <a:rPr lang="pt-BR" sz="1200" dirty="0"/>
              <a:t>ABC Livros e Brinquedos</a:t>
            </a:r>
            <a:endParaRPr sz="1200" dirty="0"/>
          </a:p>
        </p:txBody>
      </p:sp>
      <p:sp>
        <p:nvSpPr>
          <p:cNvPr id="76" name="Google Shape;76;p13"/>
          <p:cNvSpPr txBox="1"/>
          <p:nvPr/>
        </p:nvSpPr>
        <p:spPr>
          <a:xfrm>
            <a:off x="7924500" y="4591850"/>
            <a:ext cx="11595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000"/>
            </a:pPr>
            <a:r>
              <a:rPr lang="pt-BR" sz="1000">
                <a:solidFill>
                  <a:schemeClr val="dk1"/>
                </a:solidFill>
              </a:rPr>
              <a:t>Legenda:</a:t>
            </a:r>
            <a:endParaRPr sz="1000">
              <a:solidFill>
                <a:schemeClr val="dk1"/>
              </a:solidFill>
            </a:endParaRPr>
          </a:p>
          <a:p>
            <a:pPr marL="457200" indent="-292100">
              <a:buSzPts val="1000"/>
              <a:buFont typeface="Arial"/>
              <a:buChar char="❖"/>
            </a:pPr>
            <a:r>
              <a:rPr lang="pt-BR" sz="1000">
                <a:solidFill>
                  <a:schemeClr val="dk1"/>
                </a:solidFill>
              </a:rPr>
              <a:t>Cenários</a:t>
            </a:r>
            <a:endParaRPr sz="1000"/>
          </a:p>
        </p:txBody>
      </p:sp>
      <p:grpSp>
        <p:nvGrpSpPr>
          <p:cNvPr id="79" name="Google Shape;79;p13"/>
          <p:cNvGrpSpPr/>
          <p:nvPr/>
        </p:nvGrpSpPr>
        <p:grpSpPr>
          <a:xfrm>
            <a:off x="4207539" y="3882738"/>
            <a:ext cx="308885" cy="587735"/>
            <a:chOff x="1499725" y="1450826"/>
            <a:chExt cx="497400" cy="843599"/>
          </a:xfrm>
        </p:grpSpPr>
        <p:sp>
          <p:nvSpPr>
            <p:cNvPr id="80" name="Google Shape;80;p13"/>
            <p:cNvSpPr/>
            <p:nvPr/>
          </p:nvSpPr>
          <p:spPr>
            <a:xfrm>
              <a:off x="1597825" y="1450826"/>
              <a:ext cx="313200" cy="281400"/>
            </a:xfrm>
            <a:prstGeom prst="flowChartConnector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cxnSp>
          <p:nvCxnSpPr>
            <p:cNvPr id="81" name="Google Shape;81;p13"/>
            <p:cNvCxnSpPr>
              <a:stCxn id="80" idx="4"/>
            </p:cNvCxnSpPr>
            <p:nvPr/>
          </p:nvCxnSpPr>
          <p:spPr>
            <a:xfrm flipH="1">
              <a:off x="1748725" y="1732226"/>
              <a:ext cx="5700" cy="293101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2" name="Google Shape;82;p13"/>
            <p:cNvCxnSpPr/>
            <p:nvPr/>
          </p:nvCxnSpPr>
          <p:spPr>
            <a:xfrm>
              <a:off x="1527475" y="1858775"/>
              <a:ext cx="453900" cy="18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" name="Google Shape;83;p13"/>
            <p:cNvCxnSpPr/>
            <p:nvPr/>
          </p:nvCxnSpPr>
          <p:spPr>
            <a:xfrm flipH="1">
              <a:off x="1499725" y="2022925"/>
              <a:ext cx="248700" cy="2715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" name="Google Shape;84;p13"/>
            <p:cNvCxnSpPr/>
            <p:nvPr/>
          </p:nvCxnSpPr>
          <p:spPr>
            <a:xfrm rot="10800000">
              <a:off x="1748425" y="2022925"/>
              <a:ext cx="248700" cy="2715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85" name="Google Shape;85;p13"/>
          <p:cNvSpPr txBox="1"/>
          <p:nvPr/>
        </p:nvSpPr>
        <p:spPr>
          <a:xfrm>
            <a:off x="3808631" y="4420400"/>
            <a:ext cx="11067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1200"/>
            </a:pPr>
            <a:r>
              <a:rPr lang="pt-BR" sz="1200" b="1" dirty="0"/>
              <a:t>Fornecedor</a:t>
            </a:r>
            <a:endParaRPr sz="1200" b="1" dirty="0"/>
          </a:p>
        </p:txBody>
      </p:sp>
      <p:sp>
        <p:nvSpPr>
          <p:cNvPr id="45" name="Google Shape;88;p13">
            <a:extLst>
              <a:ext uri="{FF2B5EF4-FFF2-40B4-BE49-F238E27FC236}">
                <a16:creationId xmlns:a16="http://schemas.microsoft.com/office/drawing/2014/main" id="{6D1347B6-C984-4F0F-8F20-682BCF8C43EE}"/>
              </a:ext>
            </a:extLst>
          </p:cNvPr>
          <p:cNvSpPr txBox="1"/>
          <p:nvPr/>
        </p:nvSpPr>
        <p:spPr>
          <a:xfrm>
            <a:off x="4962742" y="2837550"/>
            <a:ext cx="2001987" cy="9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292100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Receber ordem para Entregar Produtos</a:t>
            </a:r>
          </a:p>
          <a:p>
            <a:pPr marL="457200" indent="-292100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Receber pagamento</a:t>
            </a:r>
          </a:p>
          <a:p>
            <a:pPr marL="457200" indent="-292100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Receber ordem para retirar produto em caso de devolução</a:t>
            </a:r>
            <a:endParaRPr sz="1000" dirty="0">
              <a:solidFill>
                <a:schemeClr val="dk1"/>
              </a:solidFill>
            </a:endParaRPr>
          </a:p>
          <a:p>
            <a:pPr marL="457200"/>
            <a:endParaRPr sz="1000" dirty="0">
              <a:solidFill>
                <a:schemeClr val="dk1"/>
              </a:solidFill>
            </a:endParaRPr>
          </a:p>
        </p:txBody>
      </p:sp>
      <p:sp>
        <p:nvSpPr>
          <p:cNvPr id="46" name="Google Shape;77;p13">
            <a:extLst>
              <a:ext uri="{FF2B5EF4-FFF2-40B4-BE49-F238E27FC236}">
                <a16:creationId xmlns:a16="http://schemas.microsoft.com/office/drawing/2014/main" id="{4F61AC1C-CB52-4D28-B6AC-78741B7C5A1D}"/>
              </a:ext>
            </a:extLst>
          </p:cNvPr>
          <p:cNvSpPr/>
          <p:nvPr/>
        </p:nvSpPr>
        <p:spPr>
          <a:xfrm>
            <a:off x="3874200" y="2305950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000"/>
            </a:pPr>
            <a:r>
              <a:rPr lang="pt-BR" sz="1000" dirty="0"/>
              <a:t>Sistema da ABC Livros e Brinquedos</a:t>
            </a:r>
            <a:endParaRPr sz="1000" dirty="0"/>
          </a:p>
        </p:txBody>
      </p:sp>
      <p:grpSp>
        <p:nvGrpSpPr>
          <p:cNvPr id="47" name="Google Shape;78;p13">
            <a:extLst>
              <a:ext uri="{FF2B5EF4-FFF2-40B4-BE49-F238E27FC236}">
                <a16:creationId xmlns:a16="http://schemas.microsoft.com/office/drawing/2014/main" id="{D902C505-EEAC-41A9-8AFF-3D36290E8591}"/>
              </a:ext>
            </a:extLst>
          </p:cNvPr>
          <p:cNvGrpSpPr/>
          <p:nvPr/>
        </p:nvGrpSpPr>
        <p:grpSpPr>
          <a:xfrm>
            <a:off x="6896400" y="1877818"/>
            <a:ext cx="1336914" cy="865382"/>
            <a:chOff x="2692342" y="3424900"/>
            <a:chExt cx="1336914" cy="865382"/>
          </a:xfrm>
        </p:grpSpPr>
        <p:grpSp>
          <p:nvGrpSpPr>
            <p:cNvPr id="48" name="Google Shape;79;p13">
              <a:extLst>
                <a:ext uri="{FF2B5EF4-FFF2-40B4-BE49-F238E27FC236}">
                  <a16:creationId xmlns:a16="http://schemas.microsoft.com/office/drawing/2014/main" id="{4DCA2E91-0E68-46F7-B0B8-BBAC58BEDF82}"/>
                </a:ext>
              </a:extLst>
            </p:cNvPr>
            <p:cNvGrpSpPr/>
            <p:nvPr/>
          </p:nvGrpSpPr>
          <p:grpSpPr>
            <a:xfrm>
              <a:off x="3206356" y="3424900"/>
              <a:ext cx="308885" cy="587736"/>
              <a:chOff x="1499725" y="1450825"/>
              <a:chExt cx="497400" cy="843600"/>
            </a:xfrm>
          </p:grpSpPr>
          <p:sp>
            <p:nvSpPr>
              <p:cNvPr id="50" name="Google Shape;80;p13">
                <a:extLst>
                  <a:ext uri="{FF2B5EF4-FFF2-40B4-BE49-F238E27FC236}">
                    <a16:creationId xmlns:a16="http://schemas.microsoft.com/office/drawing/2014/main" id="{834AEFFA-20E5-40A3-B550-1C63156B4E70}"/>
                  </a:ext>
                </a:extLst>
              </p:cNvPr>
              <p:cNvSpPr/>
              <p:nvPr/>
            </p:nvSpPr>
            <p:spPr>
              <a:xfrm>
                <a:off x="1597825" y="1450825"/>
                <a:ext cx="313200" cy="281399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SzPts val="1400"/>
                </a:pPr>
                <a:endParaRPr/>
              </a:p>
            </p:txBody>
          </p:sp>
          <p:cxnSp>
            <p:nvCxnSpPr>
              <p:cNvPr id="51" name="Google Shape;81;p13">
                <a:extLst>
                  <a:ext uri="{FF2B5EF4-FFF2-40B4-BE49-F238E27FC236}">
                    <a16:creationId xmlns:a16="http://schemas.microsoft.com/office/drawing/2014/main" id="{2B62B423-832F-450A-A60A-F2188A021EC5}"/>
                  </a:ext>
                </a:extLst>
              </p:cNvPr>
              <p:cNvCxnSpPr>
                <a:stCxn id="50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2" name="Google Shape;82;p13">
                <a:extLst>
                  <a:ext uri="{FF2B5EF4-FFF2-40B4-BE49-F238E27FC236}">
                    <a16:creationId xmlns:a16="http://schemas.microsoft.com/office/drawing/2014/main" id="{B6709A2B-E2DD-4CD3-9BEB-CAB3325842C8}"/>
                  </a:ext>
                </a:extLst>
              </p:cNvPr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3" name="Google Shape;83;p13">
                <a:extLst>
                  <a:ext uri="{FF2B5EF4-FFF2-40B4-BE49-F238E27FC236}">
                    <a16:creationId xmlns:a16="http://schemas.microsoft.com/office/drawing/2014/main" id="{958439E0-D411-4BF7-9F1C-194D1250FA7B}"/>
                  </a:ext>
                </a:extLst>
              </p:cNvPr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9" name="Google Shape;84;p13">
                <a:extLst>
                  <a:ext uri="{FF2B5EF4-FFF2-40B4-BE49-F238E27FC236}">
                    <a16:creationId xmlns:a16="http://schemas.microsoft.com/office/drawing/2014/main" id="{5DBE23F5-0584-4808-8480-0921381CBD33}"/>
                  </a:ext>
                </a:extLst>
              </p:cNvPr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49" name="Google Shape;85;p13">
              <a:extLst>
                <a:ext uri="{FF2B5EF4-FFF2-40B4-BE49-F238E27FC236}">
                  <a16:creationId xmlns:a16="http://schemas.microsoft.com/office/drawing/2014/main" id="{69846943-0568-4D64-99CA-85D3AF7393EF}"/>
                </a:ext>
              </a:extLst>
            </p:cNvPr>
            <p:cNvSpPr txBox="1"/>
            <p:nvPr/>
          </p:nvSpPr>
          <p:spPr>
            <a:xfrm>
              <a:off x="2692342" y="3947382"/>
              <a:ext cx="1336914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>
                <a:buSzPts val="1200"/>
              </a:pPr>
              <a:r>
                <a:rPr lang="pt-BR" sz="1200" b="1" dirty="0"/>
                <a:t>Transportadora</a:t>
              </a:r>
              <a:endParaRPr sz="1200" b="1" dirty="0"/>
            </a:p>
          </p:txBody>
        </p:sp>
      </p:grp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02254BDB-1A51-4B47-A20F-80F680819ACD}"/>
              </a:ext>
            </a:extLst>
          </p:cNvPr>
          <p:cNvCxnSpPr>
            <a:stCxn id="46" idx="3"/>
            <a:endCxn id="49" idx="1"/>
          </p:cNvCxnSpPr>
          <p:nvPr/>
        </p:nvCxnSpPr>
        <p:spPr>
          <a:xfrm>
            <a:off x="4876800" y="2571750"/>
            <a:ext cx="201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oogle Shape;57;p13">
            <a:extLst>
              <a:ext uri="{FF2B5EF4-FFF2-40B4-BE49-F238E27FC236}">
                <a16:creationId xmlns:a16="http://schemas.microsoft.com/office/drawing/2014/main" id="{7F1EBCFA-3635-4883-B542-7E52D5218A46}"/>
              </a:ext>
            </a:extLst>
          </p:cNvPr>
          <p:cNvGrpSpPr/>
          <p:nvPr/>
        </p:nvGrpSpPr>
        <p:grpSpPr>
          <a:xfrm>
            <a:off x="1222812" y="1882102"/>
            <a:ext cx="308885" cy="587736"/>
            <a:chOff x="1499725" y="1450825"/>
            <a:chExt cx="497400" cy="843600"/>
          </a:xfrm>
        </p:grpSpPr>
        <p:sp>
          <p:nvSpPr>
            <p:cNvPr id="93" name="Google Shape;58;p13">
              <a:extLst>
                <a:ext uri="{FF2B5EF4-FFF2-40B4-BE49-F238E27FC236}">
                  <a16:creationId xmlns:a16="http://schemas.microsoft.com/office/drawing/2014/main" id="{04AFF360-3B7E-4314-95ED-5C0791197DCB}"/>
                </a:ext>
              </a:extLst>
            </p:cNvPr>
            <p:cNvSpPr/>
            <p:nvPr/>
          </p:nvSpPr>
          <p:spPr>
            <a:xfrm>
              <a:off x="1597825" y="1450825"/>
              <a:ext cx="313200" cy="281400"/>
            </a:xfrm>
            <a:prstGeom prst="flowChartConnector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SzPts val="1400"/>
              </a:pPr>
              <a:endParaRPr/>
            </a:p>
          </p:txBody>
        </p:sp>
        <p:cxnSp>
          <p:nvCxnSpPr>
            <p:cNvPr id="94" name="Google Shape;59;p13">
              <a:extLst>
                <a:ext uri="{FF2B5EF4-FFF2-40B4-BE49-F238E27FC236}">
                  <a16:creationId xmlns:a16="http://schemas.microsoft.com/office/drawing/2014/main" id="{1AB6B5F6-B713-43D2-840B-823D0188AB0F}"/>
                </a:ext>
              </a:extLst>
            </p:cNvPr>
            <p:cNvCxnSpPr>
              <a:stCxn id="93" idx="4"/>
            </p:cNvCxnSpPr>
            <p:nvPr/>
          </p:nvCxnSpPr>
          <p:spPr>
            <a:xfrm flipH="1">
              <a:off x="1748725" y="1732225"/>
              <a:ext cx="5700" cy="293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5" name="Google Shape;60;p13">
              <a:extLst>
                <a:ext uri="{FF2B5EF4-FFF2-40B4-BE49-F238E27FC236}">
                  <a16:creationId xmlns:a16="http://schemas.microsoft.com/office/drawing/2014/main" id="{59CA059C-AB41-43EF-8573-465E23844D6E}"/>
                </a:ext>
              </a:extLst>
            </p:cNvPr>
            <p:cNvCxnSpPr/>
            <p:nvPr/>
          </p:nvCxnSpPr>
          <p:spPr>
            <a:xfrm>
              <a:off x="1527475" y="1858775"/>
              <a:ext cx="453900" cy="18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" name="Google Shape;61;p13">
              <a:extLst>
                <a:ext uri="{FF2B5EF4-FFF2-40B4-BE49-F238E27FC236}">
                  <a16:creationId xmlns:a16="http://schemas.microsoft.com/office/drawing/2014/main" id="{ACD5F6BC-FAC1-4380-A4C2-8A4B890ACEE8}"/>
                </a:ext>
              </a:extLst>
            </p:cNvPr>
            <p:cNvCxnSpPr/>
            <p:nvPr/>
          </p:nvCxnSpPr>
          <p:spPr>
            <a:xfrm flipH="1">
              <a:off x="1499725" y="2022925"/>
              <a:ext cx="248700" cy="2715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" name="Google Shape;62;p13">
              <a:extLst>
                <a:ext uri="{FF2B5EF4-FFF2-40B4-BE49-F238E27FC236}">
                  <a16:creationId xmlns:a16="http://schemas.microsoft.com/office/drawing/2014/main" id="{3FAD8D11-F237-403F-87E5-FC84E8E52E15}"/>
                </a:ext>
              </a:extLst>
            </p:cNvPr>
            <p:cNvCxnSpPr/>
            <p:nvPr/>
          </p:nvCxnSpPr>
          <p:spPr>
            <a:xfrm rot="10800000">
              <a:off x="1748425" y="2022925"/>
              <a:ext cx="248700" cy="2715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92" name="Google Shape;63;p13">
            <a:extLst>
              <a:ext uri="{FF2B5EF4-FFF2-40B4-BE49-F238E27FC236}">
                <a16:creationId xmlns:a16="http://schemas.microsoft.com/office/drawing/2014/main" id="{0A55CFAE-42BE-4BC2-9133-8F81487277CA}"/>
              </a:ext>
            </a:extLst>
          </p:cNvPr>
          <p:cNvSpPr txBox="1"/>
          <p:nvPr/>
        </p:nvSpPr>
        <p:spPr>
          <a:xfrm>
            <a:off x="965955" y="2421123"/>
            <a:ext cx="822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1200"/>
            </a:pPr>
            <a:r>
              <a:rPr lang="pt-BR" sz="1200" b="1" dirty="0"/>
              <a:t>Cliente</a:t>
            </a:r>
            <a:endParaRPr sz="1200" b="1" dirty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932218F0-7535-4AF7-8CB3-60AB267805B7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1744042" y="2571750"/>
            <a:ext cx="21301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Google Shape;88;p13">
            <a:extLst>
              <a:ext uri="{FF2B5EF4-FFF2-40B4-BE49-F238E27FC236}">
                <a16:creationId xmlns:a16="http://schemas.microsoft.com/office/drawing/2014/main" id="{D3EE9DD3-2CDD-4C81-9999-6C1B10457EBA}"/>
              </a:ext>
            </a:extLst>
          </p:cNvPr>
          <p:cNvSpPr txBox="1"/>
          <p:nvPr/>
        </p:nvSpPr>
        <p:spPr>
          <a:xfrm>
            <a:off x="1703465" y="1520105"/>
            <a:ext cx="2001987" cy="9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292100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Solicitar Orçamento</a:t>
            </a:r>
          </a:p>
          <a:p>
            <a:pPr marL="457200" indent="-292100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Comprar Produtos</a:t>
            </a:r>
          </a:p>
          <a:p>
            <a:pPr marL="457200" indent="-292100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Devolver Produto</a:t>
            </a:r>
          </a:p>
          <a:p>
            <a:pPr marL="457200" indent="-292100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Cancelar Compra</a:t>
            </a:r>
          </a:p>
          <a:p>
            <a:pPr marL="457200" indent="-292100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Receber validação de pagamento</a:t>
            </a:r>
            <a:endParaRPr sz="1000" dirty="0">
              <a:solidFill>
                <a:schemeClr val="dk1"/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E94958C4-D6D7-4F59-B38F-0F31442D4606}"/>
              </a:ext>
            </a:extLst>
          </p:cNvPr>
          <p:cNvCxnSpPr>
            <a:cxnSpLocks/>
            <a:stCxn id="46" idx="2"/>
            <a:endCxn id="80" idx="0"/>
          </p:cNvCxnSpPr>
          <p:nvPr/>
        </p:nvCxnSpPr>
        <p:spPr>
          <a:xfrm flipH="1">
            <a:off x="4365708" y="2837550"/>
            <a:ext cx="9792" cy="1045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Google Shape;88;p13">
            <a:extLst>
              <a:ext uri="{FF2B5EF4-FFF2-40B4-BE49-F238E27FC236}">
                <a16:creationId xmlns:a16="http://schemas.microsoft.com/office/drawing/2014/main" id="{A988561A-3248-4EE9-B6DC-D005DA3435AF}"/>
              </a:ext>
            </a:extLst>
          </p:cNvPr>
          <p:cNvSpPr txBox="1"/>
          <p:nvPr/>
        </p:nvSpPr>
        <p:spPr>
          <a:xfrm>
            <a:off x="2315096" y="3027144"/>
            <a:ext cx="2001987" cy="9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292100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Fornecer Orçamento</a:t>
            </a:r>
          </a:p>
          <a:p>
            <a:pPr marL="457200" indent="-292100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Atender Pedido</a:t>
            </a:r>
          </a:p>
          <a:p>
            <a:pPr marL="457200" indent="-292100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Receber Pagamento</a:t>
            </a:r>
          </a:p>
          <a:p>
            <a:pPr marL="457200" indent="-292100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Disponibilizar produtos para a transportadora entregar</a:t>
            </a:r>
            <a:endParaRPr sz="1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242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Nós Operacionais</a:t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Cancelar Compra</a:t>
            </a:r>
          </a:p>
        </p:txBody>
      </p:sp>
      <p:grpSp>
        <p:nvGrpSpPr>
          <p:cNvPr id="95" name="Google Shape;95;p14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96" name="Google Shape;96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97" name="Google Shape;97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SzPts val="1400"/>
                </a:pPr>
                <a:endParaRPr/>
              </a:p>
            </p:txBody>
          </p:sp>
          <p:cxnSp>
            <p:nvCxnSpPr>
              <p:cNvPr id="98" name="Google Shape;98;p14"/>
              <p:cNvCxnSpPr>
                <a:stCxn id="97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9" name="Google Shape;99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0" name="Google Shape;100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1" name="Google Shape;101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02" name="Google Shape;102;p14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>
                <a:buSzPts val="1200"/>
              </a:pPr>
              <a:r>
                <a:rPr lang="pt-BR" sz="1200" b="1"/>
                <a:t>Cliente</a:t>
              </a:r>
              <a:endParaRPr sz="1200" b="1"/>
            </a:p>
          </p:txBody>
        </p:sp>
      </p:grpSp>
      <p:sp>
        <p:nvSpPr>
          <p:cNvPr id="105" name="Google Shape;105;p14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Capacidades Operacionais</a:t>
            </a:r>
            <a:endParaRPr dirty="0"/>
          </a:p>
        </p:txBody>
      </p:sp>
      <p:cxnSp>
        <p:nvCxnSpPr>
          <p:cNvPr id="106" name="Google Shape;106;p14"/>
          <p:cNvCxnSpPr>
            <a:stCxn id="97" idx="0"/>
            <a:endCxn id="94" idx="2"/>
          </p:cNvCxnSpPr>
          <p:nvPr/>
        </p:nvCxnSpPr>
        <p:spPr>
          <a:xfrm rot="-5400000">
            <a:off x="2790150" y="111815"/>
            <a:ext cx="984600" cy="2569200"/>
          </a:xfrm>
          <a:prstGeom prst="curvedConnector3">
            <a:avLst>
              <a:gd name="adj1" fmla="val 4735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03;p14">
            <a:extLst>
              <a:ext uri="{FF2B5EF4-FFF2-40B4-BE49-F238E27FC236}">
                <a16:creationId xmlns:a16="http://schemas.microsoft.com/office/drawing/2014/main" id="{09AA9F77-1BBE-4BCB-90B0-326D576E5F3F}"/>
              </a:ext>
            </a:extLst>
          </p:cNvPr>
          <p:cNvCxnSpPr>
            <a:cxnSpLocks/>
            <a:stCxn id="21" idx="0"/>
            <a:endCxn id="94" idx="2"/>
          </p:cNvCxnSpPr>
          <p:nvPr/>
        </p:nvCxnSpPr>
        <p:spPr>
          <a:xfrm rot="16200000" flipV="1">
            <a:off x="4792067" y="679133"/>
            <a:ext cx="978432" cy="1428466"/>
          </a:xfrm>
          <a:prstGeom prst="curvedConnector3">
            <a:avLst>
              <a:gd name="adj1" fmla="val 4651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" name="Google Shape;107;p14">
            <a:extLst>
              <a:ext uri="{FF2B5EF4-FFF2-40B4-BE49-F238E27FC236}">
                <a16:creationId xmlns:a16="http://schemas.microsoft.com/office/drawing/2014/main" id="{58AA8082-062B-4FE0-AF21-2241E23AFF2E}"/>
              </a:ext>
            </a:extLst>
          </p:cNvPr>
          <p:cNvCxnSpPr>
            <a:cxnSpLocks/>
            <a:stCxn id="21" idx="2"/>
            <a:endCxn id="20" idx="1"/>
          </p:cNvCxnSpPr>
          <p:nvPr/>
        </p:nvCxnSpPr>
        <p:spPr>
          <a:xfrm rot="5400000">
            <a:off x="4743332" y="2375622"/>
            <a:ext cx="1213625" cy="1290744"/>
          </a:xfrm>
          <a:prstGeom prst="curvedConnector4">
            <a:avLst>
              <a:gd name="adj1" fmla="val 39049"/>
              <a:gd name="adj2" fmla="val 1177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108;p14">
            <a:extLst>
              <a:ext uri="{FF2B5EF4-FFF2-40B4-BE49-F238E27FC236}">
                <a16:creationId xmlns:a16="http://schemas.microsoft.com/office/drawing/2014/main" id="{60B79288-76B2-43E8-88AD-16B697C1BBB8}"/>
              </a:ext>
            </a:extLst>
          </p:cNvPr>
          <p:cNvSpPr/>
          <p:nvPr/>
        </p:nvSpPr>
        <p:spPr>
          <a:xfrm>
            <a:off x="4704772" y="3362007"/>
            <a:ext cx="1723200" cy="5316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Font typeface="Arial"/>
              <a:buChar char="●"/>
            </a:pPr>
            <a:r>
              <a:rPr lang="pt-BR" sz="1000" dirty="0"/>
              <a:t>Analisar e retornar solicitação</a:t>
            </a:r>
          </a:p>
        </p:txBody>
      </p:sp>
      <p:sp>
        <p:nvSpPr>
          <p:cNvPr id="21" name="Google Shape;104;p14">
            <a:extLst>
              <a:ext uri="{FF2B5EF4-FFF2-40B4-BE49-F238E27FC236}">
                <a16:creationId xmlns:a16="http://schemas.microsoft.com/office/drawing/2014/main" id="{E886D15D-2B36-49D8-8DE3-8BA86BA0BD3B}"/>
              </a:ext>
            </a:extLst>
          </p:cNvPr>
          <p:cNvSpPr/>
          <p:nvPr/>
        </p:nvSpPr>
        <p:spPr>
          <a:xfrm>
            <a:off x="5456299" y="1882582"/>
            <a:ext cx="1078434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000"/>
            </a:pPr>
            <a:r>
              <a:rPr lang="pt-BR" sz="1000" dirty="0"/>
              <a:t>Cancelamento</a:t>
            </a:r>
          </a:p>
        </p:txBody>
      </p:sp>
    </p:spTree>
    <p:extLst>
      <p:ext uri="{BB962C8B-B14F-4D97-AF65-F5344CB8AC3E}">
        <p14:creationId xmlns:p14="http://schemas.microsoft.com/office/powerpoint/2010/main" val="4122869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CB71098-12C1-4DFD-A21A-FCF79C42FC84}"/>
              </a:ext>
            </a:extLst>
          </p:cNvPr>
          <p:cNvSpPr/>
          <p:nvPr/>
        </p:nvSpPr>
        <p:spPr>
          <a:xfrm>
            <a:off x="1110828" y="738292"/>
            <a:ext cx="1171786" cy="9008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Cliente</a:t>
            </a:r>
          </a:p>
        </p:txBody>
      </p:sp>
      <p:sp>
        <p:nvSpPr>
          <p:cNvPr id="9" name="Fluxograma: Conector 8">
            <a:extLst>
              <a:ext uri="{FF2B5EF4-FFF2-40B4-BE49-F238E27FC236}">
                <a16:creationId xmlns:a16="http://schemas.microsoft.com/office/drawing/2014/main" id="{CCBBC49D-0E9B-4174-900C-CE13969784FE}"/>
              </a:ext>
            </a:extLst>
          </p:cNvPr>
          <p:cNvSpPr/>
          <p:nvPr/>
        </p:nvSpPr>
        <p:spPr>
          <a:xfrm>
            <a:off x="1196321" y="2357120"/>
            <a:ext cx="1000800" cy="1000800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Receber Solicitação de Cancelamento</a:t>
            </a:r>
          </a:p>
        </p:txBody>
      </p:sp>
      <p:sp>
        <p:nvSpPr>
          <p:cNvPr id="39" name="Fluxograma: Conector 38">
            <a:extLst>
              <a:ext uri="{FF2B5EF4-FFF2-40B4-BE49-F238E27FC236}">
                <a16:creationId xmlns:a16="http://schemas.microsoft.com/office/drawing/2014/main" id="{D96C0A82-86AD-4A03-BF1B-081299BDE882}"/>
              </a:ext>
            </a:extLst>
          </p:cNvPr>
          <p:cNvSpPr/>
          <p:nvPr/>
        </p:nvSpPr>
        <p:spPr>
          <a:xfrm>
            <a:off x="3054773" y="2357120"/>
            <a:ext cx="1000800" cy="1000800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Retornar Solicitação</a:t>
            </a:r>
          </a:p>
        </p:txBody>
      </p:sp>
      <p:cxnSp>
        <p:nvCxnSpPr>
          <p:cNvPr id="11" name="Conector: Curvo 10">
            <a:extLst>
              <a:ext uri="{FF2B5EF4-FFF2-40B4-BE49-F238E27FC236}">
                <a16:creationId xmlns:a16="http://schemas.microsoft.com/office/drawing/2014/main" id="{BC480F18-D7E5-4B96-BEC5-F5938BBF3113}"/>
              </a:ext>
            </a:extLst>
          </p:cNvPr>
          <p:cNvCxnSpPr>
            <a:stCxn id="39" idx="0"/>
            <a:endCxn id="4" idx="3"/>
          </p:cNvCxnSpPr>
          <p:nvPr/>
        </p:nvCxnSpPr>
        <p:spPr>
          <a:xfrm rot="16200000" flipV="1">
            <a:off x="2334694" y="1136640"/>
            <a:ext cx="1168401" cy="127255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1FDC15DB-7ABF-4523-B0F2-29B4BCC790EA}"/>
              </a:ext>
            </a:extLst>
          </p:cNvPr>
          <p:cNvCxnSpPr>
            <a:stCxn id="4" idx="2"/>
            <a:endCxn id="9" idx="0"/>
          </p:cNvCxnSpPr>
          <p:nvPr/>
        </p:nvCxnSpPr>
        <p:spPr>
          <a:xfrm>
            <a:off x="1696721" y="1639145"/>
            <a:ext cx="0" cy="717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3D2CCA17-1518-4918-87E2-D3C1602FDF61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1696721" y="3357920"/>
            <a:ext cx="0" cy="665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AA7E06CF-2C11-41FF-9671-4407DE0531AE}"/>
              </a:ext>
            </a:extLst>
          </p:cNvPr>
          <p:cNvCxnSpPr/>
          <p:nvPr/>
        </p:nvCxnSpPr>
        <p:spPr>
          <a:xfrm>
            <a:off x="1293707" y="4023360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238B8BEF-AC1A-4394-AA1F-E9C35FE22F03}"/>
              </a:ext>
            </a:extLst>
          </p:cNvPr>
          <p:cNvCxnSpPr/>
          <p:nvPr/>
        </p:nvCxnSpPr>
        <p:spPr>
          <a:xfrm>
            <a:off x="1293707" y="4456853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46E0310-8733-42E5-957A-3A2353319F8A}"/>
              </a:ext>
            </a:extLst>
          </p:cNvPr>
          <p:cNvSpPr txBox="1"/>
          <p:nvPr/>
        </p:nvSpPr>
        <p:spPr>
          <a:xfrm>
            <a:off x="1070186" y="4132384"/>
            <a:ext cx="1253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Pedido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1AC4D1C-DB9E-4105-9D6E-7D96DB1677C0}"/>
              </a:ext>
            </a:extLst>
          </p:cNvPr>
          <p:cNvSpPr txBox="1"/>
          <p:nvPr/>
        </p:nvSpPr>
        <p:spPr>
          <a:xfrm>
            <a:off x="1245016" y="1772919"/>
            <a:ext cx="90340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Solicitação de cancelamento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A8B83EA6-88EA-4C5B-80A0-8F13598FCBE9}"/>
              </a:ext>
            </a:extLst>
          </p:cNvPr>
          <p:cNvCxnSpPr>
            <a:cxnSpLocks/>
          </p:cNvCxnSpPr>
          <p:nvPr/>
        </p:nvCxnSpPr>
        <p:spPr>
          <a:xfrm flipV="1">
            <a:off x="1889760" y="3349096"/>
            <a:ext cx="1038879" cy="6742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AF95DECB-F250-4D39-99F1-7CEEF2EFA167}"/>
              </a:ext>
            </a:extLst>
          </p:cNvPr>
          <p:cNvCxnSpPr>
            <a:cxnSpLocks/>
          </p:cNvCxnSpPr>
          <p:nvPr/>
        </p:nvCxnSpPr>
        <p:spPr>
          <a:xfrm>
            <a:off x="3555999" y="3368082"/>
            <a:ext cx="0" cy="665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996C345B-2A7A-45C6-830B-EB9BEC84F497}"/>
              </a:ext>
            </a:extLst>
          </p:cNvPr>
          <p:cNvCxnSpPr/>
          <p:nvPr/>
        </p:nvCxnSpPr>
        <p:spPr>
          <a:xfrm>
            <a:off x="3145386" y="4023360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6A2A95C0-766A-40BF-8528-1377590F3E1C}"/>
              </a:ext>
            </a:extLst>
          </p:cNvPr>
          <p:cNvCxnSpPr/>
          <p:nvPr/>
        </p:nvCxnSpPr>
        <p:spPr>
          <a:xfrm>
            <a:off x="3145386" y="4456853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045AD5D-A3A0-4E02-8A71-C068FB7B333B}"/>
              </a:ext>
            </a:extLst>
          </p:cNvPr>
          <p:cNvSpPr txBox="1"/>
          <p:nvPr/>
        </p:nvSpPr>
        <p:spPr>
          <a:xfrm>
            <a:off x="2921865" y="4132384"/>
            <a:ext cx="1253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Cancelamento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7D82406-896F-4AC3-B233-9ED57251FA05}"/>
              </a:ext>
            </a:extLst>
          </p:cNvPr>
          <p:cNvSpPr txBox="1"/>
          <p:nvPr/>
        </p:nvSpPr>
        <p:spPr>
          <a:xfrm>
            <a:off x="3289281" y="1247596"/>
            <a:ext cx="851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Retorno da solicitação de cancelamento</a:t>
            </a:r>
          </a:p>
        </p:txBody>
      </p:sp>
    </p:spTree>
    <p:extLst>
      <p:ext uri="{BB962C8B-B14F-4D97-AF65-F5344CB8AC3E}">
        <p14:creationId xmlns:p14="http://schemas.microsoft.com/office/powerpoint/2010/main" val="2371212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Nós Operacionais</a:t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 algn="ctr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Receber ordem para Entregar Produtos</a:t>
            </a:r>
          </a:p>
        </p:txBody>
      </p:sp>
      <p:grpSp>
        <p:nvGrpSpPr>
          <p:cNvPr id="95" name="Google Shape;95;p14"/>
          <p:cNvGrpSpPr/>
          <p:nvPr/>
        </p:nvGrpSpPr>
        <p:grpSpPr>
          <a:xfrm>
            <a:off x="2007618" y="1790993"/>
            <a:ext cx="1403788" cy="872295"/>
            <a:chOff x="2687662" y="3424900"/>
            <a:chExt cx="1403788" cy="872295"/>
          </a:xfrm>
        </p:grpSpPr>
        <p:grpSp>
          <p:nvGrpSpPr>
            <p:cNvPr id="96" name="Google Shape;96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97" name="Google Shape;97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SzPts val="1400"/>
                </a:pPr>
                <a:endParaRPr/>
              </a:p>
            </p:txBody>
          </p:sp>
          <p:cxnSp>
            <p:nvCxnSpPr>
              <p:cNvPr id="98" name="Google Shape;98;p14"/>
              <p:cNvCxnSpPr>
                <a:stCxn id="97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9" name="Google Shape;99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0" name="Google Shape;100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1" name="Google Shape;101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02" name="Google Shape;102;p14"/>
            <p:cNvSpPr txBox="1"/>
            <p:nvPr/>
          </p:nvSpPr>
          <p:spPr>
            <a:xfrm>
              <a:off x="2687662" y="3954295"/>
              <a:ext cx="1403788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>
                <a:buSzPts val="1200"/>
              </a:pPr>
              <a:r>
                <a:rPr lang="pt-BR" sz="1200" b="1" dirty="0"/>
                <a:t>Transportadora</a:t>
              </a:r>
              <a:endParaRPr sz="1200" b="1" dirty="0"/>
            </a:p>
          </p:txBody>
        </p:sp>
      </p:grpSp>
      <p:sp>
        <p:nvSpPr>
          <p:cNvPr id="105" name="Google Shape;105;p14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Capacidades Operacionais</a:t>
            </a:r>
            <a:endParaRPr dirty="0"/>
          </a:p>
        </p:txBody>
      </p:sp>
      <p:cxnSp>
        <p:nvCxnSpPr>
          <p:cNvPr id="106" name="Google Shape;106;p14"/>
          <p:cNvCxnSpPr>
            <a:stCxn id="97" idx="0"/>
            <a:endCxn id="94" idx="2"/>
          </p:cNvCxnSpPr>
          <p:nvPr/>
        </p:nvCxnSpPr>
        <p:spPr>
          <a:xfrm rot="5400000" flipH="1" flipV="1">
            <a:off x="3182344" y="406287"/>
            <a:ext cx="886843" cy="1882570"/>
          </a:xfrm>
          <a:prstGeom prst="curvedConnector3">
            <a:avLst>
              <a:gd name="adj1" fmla="val 2008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03;p14">
            <a:extLst>
              <a:ext uri="{FF2B5EF4-FFF2-40B4-BE49-F238E27FC236}">
                <a16:creationId xmlns:a16="http://schemas.microsoft.com/office/drawing/2014/main" id="{09AA9F77-1BBE-4BCB-90B0-326D576E5F3F}"/>
              </a:ext>
            </a:extLst>
          </p:cNvPr>
          <p:cNvCxnSpPr>
            <a:cxnSpLocks/>
            <a:stCxn id="21" idx="0"/>
            <a:endCxn id="94" idx="2"/>
          </p:cNvCxnSpPr>
          <p:nvPr/>
        </p:nvCxnSpPr>
        <p:spPr>
          <a:xfrm rot="16200000" flipV="1">
            <a:off x="4938017" y="533183"/>
            <a:ext cx="1077706" cy="1819639"/>
          </a:xfrm>
          <a:prstGeom prst="curvedConnector3">
            <a:avLst>
              <a:gd name="adj1" fmla="val 5786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" name="Google Shape;107;p14">
            <a:extLst>
              <a:ext uri="{FF2B5EF4-FFF2-40B4-BE49-F238E27FC236}">
                <a16:creationId xmlns:a16="http://schemas.microsoft.com/office/drawing/2014/main" id="{58AA8082-062B-4FE0-AF21-2241E23AFF2E}"/>
              </a:ext>
            </a:extLst>
          </p:cNvPr>
          <p:cNvCxnSpPr>
            <a:cxnSpLocks/>
            <a:stCxn id="21" idx="2"/>
            <a:endCxn id="20" idx="1"/>
          </p:cNvCxnSpPr>
          <p:nvPr/>
        </p:nvCxnSpPr>
        <p:spPr>
          <a:xfrm rot="5400000">
            <a:off x="5589355" y="2809490"/>
            <a:ext cx="1093369" cy="501300"/>
          </a:xfrm>
          <a:prstGeom prst="curvedConnector4">
            <a:avLst>
              <a:gd name="adj1" fmla="val 37845"/>
              <a:gd name="adj2" fmla="val 14560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108;p14">
            <a:extLst>
              <a:ext uri="{FF2B5EF4-FFF2-40B4-BE49-F238E27FC236}">
                <a16:creationId xmlns:a16="http://schemas.microsoft.com/office/drawing/2014/main" id="{60B79288-76B2-43E8-88AD-16B697C1BBB8}"/>
              </a:ext>
            </a:extLst>
          </p:cNvPr>
          <p:cNvSpPr/>
          <p:nvPr/>
        </p:nvSpPr>
        <p:spPr>
          <a:xfrm>
            <a:off x="5885389" y="3341025"/>
            <a:ext cx="1723200" cy="5316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Font typeface="Arial"/>
              <a:buChar char="●"/>
            </a:pPr>
            <a:r>
              <a:rPr lang="pt-BR" sz="1000" dirty="0"/>
              <a:t>Solicitar entrega do produto</a:t>
            </a:r>
            <a:endParaRPr sz="1000" dirty="0"/>
          </a:p>
        </p:txBody>
      </p:sp>
      <p:sp>
        <p:nvSpPr>
          <p:cNvPr id="21" name="Google Shape;104;p14">
            <a:extLst>
              <a:ext uri="{FF2B5EF4-FFF2-40B4-BE49-F238E27FC236}">
                <a16:creationId xmlns:a16="http://schemas.microsoft.com/office/drawing/2014/main" id="{E886D15D-2B36-49D8-8DE3-8BA86BA0BD3B}"/>
              </a:ext>
            </a:extLst>
          </p:cNvPr>
          <p:cNvSpPr/>
          <p:nvPr/>
        </p:nvSpPr>
        <p:spPr>
          <a:xfrm>
            <a:off x="5885389" y="1981856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000"/>
            </a:pPr>
            <a:r>
              <a:rPr lang="pt-BR" sz="1000" dirty="0"/>
              <a:t>Entrega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849645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CB71098-12C1-4DFD-A21A-FCF79C42FC84}"/>
              </a:ext>
            </a:extLst>
          </p:cNvPr>
          <p:cNvSpPr/>
          <p:nvPr/>
        </p:nvSpPr>
        <p:spPr>
          <a:xfrm>
            <a:off x="1110828" y="738292"/>
            <a:ext cx="1171786" cy="9008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Entrega</a:t>
            </a:r>
          </a:p>
        </p:txBody>
      </p:sp>
      <p:sp>
        <p:nvSpPr>
          <p:cNvPr id="9" name="Fluxograma: Conector 8">
            <a:extLst>
              <a:ext uri="{FF2B5EF4-FFF2-40B4-BE49-F238E27FC236}">
                <a16:creationId xmlns:a16="http://schemas.microsoft.com/office/drawing/2014/main" id="{CCBBC49D-0E9B-4174-900C-CE13969784FE}"/>
              </a:ext>
            </a:extLst>
          </p:cNvPr>
          <p:cNvSpPr/>
          <p:nvPr/>
        </p:nvSpPr>
        <p:spPr>
          <a:xfrm>
            <a:off x="1196321" y="2357120"/>
            <a:ext cx="1000800" cy="1000800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Receber Solicitação de Entrega</a:t>
            </a:r>
          </a:p>
        </p:txBody>
      </p:sp>
      <p:sp>
        <p:nvSpPr>
          <p:cNvPr id="39" name="Fluxograma: Conector 38">
            <a:extLst>
              <a:ext uri="{FF2B5EF4-FFF2-40B4-BE49-F238E27FC236}">
                <a16:creationId xmlns:a16="http://schemas.microsoft.com/office/drawing/2014/main" id="{D96C0A82-86AD-4A03-BF1B-081299BDE882}"/>
              </a:ext>
            </a:extLst>
          </p:cNvPr>
          <p:cNvSpPr/>
          <p:nvPr/>
        </p:nvSpPr>
        <p:spPr>
          <a:xfrm>
            <a:off x="3054773" y="2357120"/>
            <a:ext cx="1000800" cy="1000800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Solicitar entrega do Produto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1FDC15DB-7ABF-4523-B0F2-29B4BCC790EA}"/>
              </a:ext>
            </a:extLst>
          </p:cNvPr>
          <p:cNvCxnSpPr>
            <a:stCxn id="4" idx="2"/>
            <a:endCxn id="9" idx="0"/>
          </p:cNvCxnSpPr>
          <p:nvPr/>
        </p:nvCxnSpPr>
        <p:spPr>
          <a:xfrm>
            <a:off x="1696721" y="1639145"/>
            <a:ext cx="0" cy="717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3D2CCA17-1518-4918-87E2-D3C1602FDF61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1696721" y="3357920"/>
            <a:ext cx="0" cy="665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AA7E06CF-2C11-41FF-9671-4407DE0531AE}"/>
              </a:ext>
            </a:extLst>
          </p:cNvPr>
          <p:cNvCxnSpPr/>
          <p:nvPr/>
        </p:nvCxnSpPr>
        <p:spPr>
          <a:xfrm>
            <a:off x="1293707" y="4023360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238B8BEF-AC1A-4394-AA1F-E9C35FE22F03}"/>
              </a:ext>
            </a:extLst>
          </p:cNvPr>
          <p:cNvCxnSpPr/>
          <p:nvPr/>
        </p:nvCxnSpPr>
        <p:spPr>
          <a:xfrm>
            <a:off x="1293707" y="4456853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81968FDB-685C-443A-B901-7FC7D4BC0185}"/>
              </a:ext>
            </a:extLst>
          </p:cNvPr>
          <p:cNvCxnSpPr>
            <a:cxnSpLocks/>
          </p:cNvCxnSpPr>
          <p:nvPr/>
        </p:nvCxnSpPr>
        <p:spPr>
          <a:xfrm>
            <a:off x="3555999" y="3368082"/>
            <a:ext cx="0" cy="665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5305BFE0-4951-44D3-B766-69F4FCDC32A0}"/>
              </a:ext>
            </a:extLst>
          </p:cNvPr>
          <p:cNvCxnSpPr/>
          <p:nvPr/>
        </p:nvCxnSpPr>
        <p:spPr>
          <a:xfrm>
            <a:off x="3152985" y="4033522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3BE1572F-C7A0-4B1D-85A5-0D08775DB0D5}"/>
              </a:ext>
            </a:extLst>
          </p:cNvPr>
          <p:cNvCxnSpPr/>
          <p:nvPr/>
        </p:nvCxnSpPr>
        <p:spPr>
          <a:xfrm>
            <a:off x="3152985" y="4467015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46E0310-8733-42E5-957A-3A2353319F8A}"/>
              </a:ext>
            </a:extLst>
          </p:cNvPr>
          <p:cNvSpPr txBox="1"/>
          <p:nvPr/>
        </p:nvSpPr>
        <p:spPr>
          <a:xfrm>
            <a:off x="1060026" y="4130853"/>
            <a:ext cx="1253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Entrega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BC532581-5968-4827-989E-75F1B7D5A793}"/>
              </a:ext>
            </a:extLst>
          </p:cNvPr>
          <p:cNvSpPr txBox="1"/>
          <p:nvPr/>
        </p:nvSpPr>
        <p:spPr>
          <a:xfrm>
            <a:off x="2928639" y="4142546"/>
            <a:ext cx="1253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Pedido</a:t>
            </a:r>
          </a:p>
        </p:txBody>
      </p: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7E4BE891-1E32-4C55-899A-27CAA8E0937A}"/>
              </a:ext>
            </a:extLst>
          </p:cNvPr>
          <p:cNvCxnSpPr>
            <a:cxnSpLocks/>
          </p:cNvCxnSpPr>
          <p:nvPr/>
        </p:nvCxnSpPr>
        <p:spPr>
          <a:xfrm flipV="1">
            <a:off x="1889760" y="3349096"/>
            <a:ext cx="1038879" cy="6742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1AC4D1C-DB9E-4105-9D6E-7D96DB1677C0}"/>
              </a:ext>
            </a:extLst>
          </p:cNvPr>
          <p:cNvSpPr txBox="1"/>
          <p:nvPr/>
        </p:nvSpPr>
        <p:spPr>
          <a:xfrm>
            <a:off x="1245016" y="1772919"/>
            <a:ext cx="90340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Solicitação de entrega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A4A7F5BC-1AD1-4F90-A85C-84036DDD505E}"/>
              </a:ext>
            </a:extLst>
          </p:cNvPr>
          <p:cNvCxnSpPr>
            <a:cxnSpLocks/>
            <a:stCxn id="39" idx="0"/>
          </p:cNvCxnSpPr>
          <p:nvPr/>
        </p:nvCxnSpPr>
        <p:spPr>
          <a:xfrm flipH="1" flipV="1">
            <a:off x="3545838" y="1639145"/>
            <a:ext cx="9335" cy="717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21">
            <a:extLst>
              <a:ext uri="{FF2B5EF4-FFF2-40B4-BE49-F238E27FC236}">
                <a16:creationId xmlns:a16="http://schemas.microsoft.com/office/drawing/2014/main" id="{CC4C56D2-19D7-4A24-8677-26BC96AC6472}"/>
              </a:ext>
            </a:extLst>
          </p:cNvPr>
          <p:cNvSpPr/>
          <p:nvPr/>
        </p:nvSpPr>
        <p:spPr>
          <a:xfrm>
            <a:off x="2907417" y="738292"/>
            <a:ext cx="1171786" cy="9008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Transportadora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35859F1-B6AB-4818-90FB-5E9FC309156D}"/>
              </a:ext>
            </a:extLst>
          </p:cNvPr>
          <p:cNvSpPr txBox="1"/>
          <p:nvPr/>
        </p:nvSpPr>
        <p:spPr>
          <a:xfrm>
            <a:off x="2928639" y="1828855"/>
            <a:ext cx="128693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Envio da solicitação de entrega</a:t>
            </a:r>
          </a:p>
        </p:txBody>
      </p:sp>
    </p:spTree>
    <p:extLst>
      <p:ext uri="{BB962C8B-B14F-4D97-AF65-F5344CB8AC3E}">
        <p14:creationId xmlns:p14="http://schemas.microsoft.com/office/powerpoint/2010/main" val="2352802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Nós Operacionais</a:t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Receber pagamento (Transportadora)</a:t>
            </a:r>
          </a:p>
        </p:txBody>
      </p:sp>
      <p:grpSp>
        <p:nvGrpSpPr>
          <p:cNvPr id="95" name="Google Shape;95;p14"/>
          <p:cNvGrpSpPr/>
          <p:nvPr/>
        </p:nvGrpSpPr>
        <p:grpSpPr>
          <a:xfrm>
            <a:off x="1320989" y="1888715"/>
            <a:ext cx="1403788" cy="872295"/>
            <a:chOff x="2687662" y="3424900"/>
            <a:chExt cx="1403788" cy="872295"/>
          </a:xfrm>
        </p:grpSpPr>
        <p:grpSp>
          <p:nvGrpSpPr>
            <p:cNvPr id="96" name="Google Shape;96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97" name="Google Shape;97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SzPts val="1400"/>
                </a:pPr>
                <a:endParaRPr/>
              </a:p>
            </p:txBody>
          </p:sp>
          <p:cxnSp>
            <p:nvCxnSpPr>
              <p:cNvPr id="98" name="Google Shape;98;p14"/>
              <p:cNvCxnSpPr>
                <a:stCxn id="97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9" name="Google Shape;99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0" name="Google Shape;100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1" name="Google Shape;101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02" name="Google Shape;102;p14"/>
            <p:cNvSpPr txBox="1"/>
            <p:nvPr/>
          </p:nvSpPr>
          <p:spPr>
            <a:xfrm>
              <a:off x="2687662" y="3954295"/>
              <a:ext cx="1403788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>
                <a:buSzPts val="1200"/>
              </a:pPr>
              <a:r>
                <a:rPr lang="pt-BR" sz="1200" b="1" dirty="0"/>
                <a:t>Transportadora</a:t>
              </a:r>
              <a:endParaRPr sz="1200" b="1" dirty="0"/>
            </a:p>
          </p:txBody>
        </p:sp>
      </p:grpSp>
      <p:sp>
        <p:nvSpPr>
          <p:cNvPr id="105" name="Google Shape;105;p14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Capacidades Operacionais</a:t>
            </a:r>
            <a:endParaRPr dirty="0"/>
          </a:p>
        </p:txBody>
      </p:sp>
      <p:cxnSp>
        <p:nvCxnSpPr>
          <p:cNvPr id="106" name="Google Shape;106;p14"/>
          <p:cNvCxnSpPr>
            <a:stCxn id="97" idx="0"/>
            <a:endCxn id="94" idx="2"/>
          </p:cNvCxnSpPr>
          <p:nvPr/>
        </p:nvCxnSpPr>
        <p:spPr>
          <a:xfrm rot="-5400000">
            <a:off x="2790150" y="111815"/>
            <a:ext cx="984600" cy="2569200"/>
          </a:xfrm>
          <a:prstGeom prst="curvedConnector3">
            <a:avLst>
              <a:gd name="adj1" fmla="val 4735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03;p14">
            <a:extLst>
              <a:ext uri="{FF2B5EF4-FFF2-40B4-BE49-F238E27FC236}">
                <a16:creationId xmlns:a16="http://schemas.microsoft.com/office/drawing/2014/main" id="{09AA9F77-1BBE-4BCB-90B0-326D576E5F3F}"/>
              </a:ext>
            </a:extLst>
          </p:cNvPr>
          <p:cNvCxnSpPr>
            <a:cxnSpLocks/>
            <a:stCxn id="21" idx="0"/>
            <a:endCxn id="94" idx="2"/>
          </p:cNvCxnSpPr>
          <p:nvPr/>
        </p:nvCxnSpPr>
        <p:spPr>
          <a:xfrm rot="16200000" flipV="1">
            <a:off x="4773109" y="698091"/>
            <a:ext cx="978432" cy="1390549"/>
          </a:xfrm>
          <a:prstGeom prst="curvedConnector3">
            <a:avLst>
              <a:gd name="adj1" fmla="val 5966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" name="Google Shape;107;p14">
            <a:extLst>
              <a:ext uri="{FF2B5EF4-FFF2-40B4-BE49-F238E27FC236}">
                <a16:creationId xmlns:a16="http://schemas.microsoft.com/office/drawing/2014/main" id="{58AA8082-062B-4FE0-AF21-2241E23AFF2E}"/>
              </a:ext>
            </a:extLst>
          </p:cNvPr>
          <p:cNvCxnSpPr>
            <a:stCxn id="21" idx="2"/>
            <a:endCxn id="20" idx="1"/>
          </p:cNvCxnSpPr>
          <p:nvPr/>
        </p:nvCxnSpPr>
        <p:spPr>
          <a:xfrm rot="5400000">
            <a:off x="4724373" y="2394580"/>
            <a:ext cx="1213625" cy="1252828"/>
          </a:xfrm>
          <a:prstGeom prst="curvedConnector4">
            <a:avLst>
              <a:gd name="adj1" fmla="val 39049"/>
              <a:gd name="adj2" fmla="val 11824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108;p14">
            <a:extLst>
              <a:ext uri="{FF2B5EF4-FFF2-40B4-BE49-F238E27FC236}">
                <a16:creationId xmlns:a16="http://schemas.microsoft.com/office/drawing/2014/main" id="{60B79288-76B2-43E8-88AD-16B697C1BBB8}"/>
              </a:ext>
            </a:extLst>
          </p:cNvPr>
          <p:cNvSpPr/>
          <p:nvPr/>
        </p:nvSpPr>
        <p:spPr>
          <a:xfrm>
            <a:off x="4704771" y="3362007"/>
            <a:ext cx="1841943" cy="5316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Font typeface="Arial"/>
              <a:buChar char="●"/>
            </a:pPr>
            <a:r>
              <a:rPr lang="pt-BR" sz="1000" dirty="0"/>
              <a:t>Efetuar pagamento</a:t>
            </a:r>
            <a:endParaRPr sz="1000" dirty="0"/>
          </a:p>
        </p:txBody>
      </p:sp>
      <p:sp>
        <p:nvSpPr>
          <p:cNvPr id="21" name="Google Shape;104;p14">
            <a:extLst>
              <a:ext uri="{FF2B5EF4-FFF2-40B4-BE49-F238E27FC236}">
                <a16:creationId xmlns:a16="http://schemas.microsoft.com/office/drawing/2014/main" id="{E886D15D-2B36-49D8-8DE3-8BA86BA0BD3B}"/>
              </a:ext>
            </a:extLst>
          </p:cNvPr>
          <p:cNvSpPr/>
          <p:nvPr/>
        </p:nvSpPr>
        <p:spPr>
          <a:xfrm>
            <a:off x="5456299" y="1882582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000"/>
            </a:pPr>
            <a:r>
              <a:rPr lang="pt-BR" sz="1000" dirty="0"/>
              <a:t>Pagamentos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277869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CB71098-12C1-4DFD-A21A-FCF79C42FC84}"/>
              </a:ext>
            </a:extLst>
          </p:cNvPr>
          <p:cNvSpPr/>
          <p:nvPr/>
        </p:nvSpPr>
        <p:spPr>
          <a:xfrm>
            <a:off x="1110828" y="738292"/>
            <a:ext cx="1171786" cy="9008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Transportadora</a:t>
            </a:r>
          </a:p>
        </p:txBody>
      </p:sp>
      <p:sp>
        <p:nvSpPr>
          <p:cNvPr id="9" name="Fluxograma: Conector 8">
            <a:extLst>
              <a:ext uri="{FF2B5EF4-FFF2-40B4-BE49-F238E27FC236}">
                <a16:creationId xmlns:a16="http://schemas.microsoft.com/office/drawing/2014/main" id="{CCBBC49D-0E9B-4174-900C-CE13969784FE}"/>
              </a:ext>
            </a:extLst>
          </p:cNvPr>
          <p:cNvSpPr/>
          <p:nvPr/>
        </p:nvSpPr>
        <p:spPr>
          <a:xfrm>
            <a:off x="1206628" y="2348296"/>
            <a:ext cx="1000800" cy="1000800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Receber Solicitação de Pagamento</a:t>
            </a:r>
          </a:p>
        </p:txBody>
      </p:sp>
      <p:sp>
        <p:nvSpPr>
          <p:cNvPr id="39" name="Fluxograma: Conector 38">
            <a:extLst>
              <a:ext uri="{FF2B5EF4-FFF2-40B4-BE49-F238E27FC236}">
                <a16:creationId xmlns:a16="http://schemas.microsoft.com/office/drawing/2014/main" id="{D96C0A82-86AD-4A03-BF1B-081299BDE882}"/>
              </a:ext>
            </a:extLst>
          </p:cNvPr>
          <p:cNvSpPr/>
          <p:nvPr/>
        </p:nvSpPr>
        <p:spPr>
          <a:xfrm>
            <a:off x="3054773" y="2357120"/>
            <a:ext cx="1000800" cy="1000800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Efetuar Pagamento</a:t>
            </a:r>
          </a:p>
        </p:txBody>
      </p:sp>
      <p:cxnSp>
        <p:nvCxnSpPr>
          <p:cNvPr id="11" name="Conector: Curvo 10">
            <a:extLst>
              <a:ext uri="{FF2B5EF4-FFF2-40B4-BE49-F238E27FC236}">
                <a16:creationId xmlns:a16="http://schemas.microsoft.com/office/drawing/2014/main" id="{BC480F18-D7E5-4B96-BEC5-F5938BBF3113}"/>
              </a:ext>
            </a:extLst>
          </p:cNvPr>
          <p:cNvCxnSpPr>
            <a:stCxn id="39" idx="0"/>
            <a:endCxn id="4" idx="3"/>
          </p:cNvCxnSpPr>
          <p:nvPr/>
        </p:nvCxnSpPr>
        <p:spPr>
          <a:xfrm rot="16200000" flipV="1">
            <a:off x="2334694" y="1136640"/>
            <a:ext cx="1168401" cy="127255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1FDC15DB-7ABF-4523-B0F2-29B4BCC790EA}"/>
              </a:ext>
            </a:extLst>
          </p:cNvPr>
          <p:cNvCxnSpPr>
            <a:stCxn id="4" idx="2"/>
            <a:endCxn id="9" idx="0"/>
          </p:cNvCxnSpPr>
          <p:nvPr/>
        </p:nvCxnSpPr>
        <p:spPr>
          <a:xfrm>
            <a:off x="1696721" y="1639145"/>
            <a:ext cx="10307" cy="7091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3D2CCA17-1518-4918-87E2-D3C1602FDF61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1707028" y="3349096"/>
            <a:ext cx="0" cy="665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AA7E06CF-2C11-41FF-9671-4407DE0531AE}"/>
              </a:ext>
            </a:extLst>
          </p:cNvPr>
          <p:cNvCxnSpPr/>
          <p:nvPr/>
        </p:nvCxnSpPr>
        <p:spPr>
          <a:xfrm>
            <a:off x="1293707" y="4023360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238B8BEF-AC1A-4394-AA1F-E9C35FE22F03}"/>
              </a:ext>
            </a:extLst>
          </p:cNvPr>
          <p:cNvCxnSpPr/>
          <p:nvPr/>
        </p:nvCxnSpPr>
        <p:spPr>
          <a:xfrm>
            <a:off x="1293707" y="4456853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81968FDB-685C-443A-B901-7FC7D4BC0185}"/>
              </a:ext>
            </a:extLst>
          </p:cNvPr>
          <p:cNvCxnSpPr>
            <a:cxnSpLocks/>
          </p:cNvCxnSpPr>
          <p:nvPr/>
        </p:nvCxnSpPr>
        <p:spPr>
          <a:xfrm>
            <a:off x="3555999" y="3368082"/>
            <a:ext cx="0" cy="665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5305BFE0-4951-44D3-B766-69F4FCDC32A0}"/>
              </a:ext>
            </a:extLst>
          </p:cNvPr>
          <p:cNvCxnSpPr/>
          <p:nvPr/>
        </p:nvCxnSpPr>
        <p:spPr>
          <a:xfrm>
            <a:off x="3152985" y="4033522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3BE1572F-C7A0-4B1D-85A5-0D08775DB0D5}"/>
              </a:ext>
            </a:extLst>
          </p:cNvPr>
          <p:cNvCxnSpPr/>
          <p:nvPr/>
        </p:nvCxnSpPr>
        <p:spPr>
          <a:xfrm>
            <a:off x="3152985" y="4467015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46E0310-8733-42E5-957A-3A2353319F8A}"/>
              </a:ext>
            </a:extLst>
          </p:cNvPr>
          <p:cNvSpPr txBox="1"/>
          <p:nvPr/>
        </p:nvSpPr>
        <p:spPr>
          <a:xfrm>
            <a:off x="916110" y="4125628"/>
            <a:ext cx="14930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 err="1"/>
              <a:t>PagamentoTransportadora</a:t>
            </a:r>
            <a:endParaRPr lang="pt-BR" sz="800" dirty="0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BC532581-5968-4827-989E-75F1B7D5A793}"/>
              </a:ext>
            </a:extLst>
          </p:cNvPr>
          <p:cNvSpPr txBox="1"/>
          <p:nvPr/>
        </p:nvSpPr>
        <p:spPr>
          <a:xfrm>
            <a:off x="2928639" y="4142546"/>
            <a:ext cx="1253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Pagamento</a:t>
            </a:r>
          </a:p>
        </p:txBody>
      </p: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7E4BE891-1E32-4C55-899A-27CAA8E0937A}"/>
              </a:ext>
            </a:extLst>
          </p:cNvPr>
          <p:cNvCxnSpPr>
            <a:cxnSpLocks/>
          </p:cNvCxnSpPr>
          <p:nvPr/>
        </p:nvCxnSpPr>
        <p:spPr>
          <a:xfrm flipV="1">
            <a:off x="1889760" y="3349096"/>
            <a:ext cx="1038879" cy="6742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1AC4D1C-DB9E-4105-9D6E-7D96DB1677C0}"/>
              </a:ext>
            </a:extLst>
          </p:cNvPr>
          <p:cNvSpPr txBox="1"/>
          <p:nvPr/>
        </p:nvSpPr>
        <p:spPr>
          <a:xfrm>
            <a:off x="1245016" y="1772919"/>
            <a:ext cx="90340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Solicitação de Pagamento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7DA53ED-48B2-4FE4-BE81-546C3A3768A8}"/>
              </a:ext>
            </a:extLst>
          </p:cNvPr>
          <p:cNvSpPr txBox="1"/>
          <p:nvPr/>
        </p:nvSpPr>
        <p:spPr>
          <a:xfrm>
            <a:off x="3289281" y="1247596"/>
            <a:ext cx="851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Pagamento realizado</a:t>
            </a:r>
          </a:p>
        </p:txBody>
      </p:sp>
    </p:spTree>
    <p:extLst>
      <p:ext uri="{BB962C8B-B14F-4D97-AF65-F5344CB8AC3E}">
        <p14:creationId xmlns:p14="http://schemas.microsoft.com/office/powerpoint/2010/main" val="3357244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Nós Operacionais</a:t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Receber ordem para retirar produto em caso de devolução</a:t>
            </a:r>
          </a:p>
        </p:txBody>
      </p:sp>
      <p:grpSp>
        <p:nvGrpSpPr>
          <p:cNvPr id="95" name="Google Shape;95;p14"/>
          <p:cNvGrpSpPr/>
          <p:nvPr/>
        </p:nvGrpSpPr>
        <p:grpSpPr>
          <a:xfrm>
            <a:off x="2007618" y="1790993"/>
            <a:ext cx="1403788" cy="872295"/>
            <a:chOff x="2687662" y="3424900"/>
            <a:chExt cx="1403788" cy="872295"/>
          </a:xfrm>
        </p:grpSpPr>
        <p:grpSp>
          <p:nvGrpSpPr>
            <p:cNvPr id="96" name="Google Shape;96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97" name="Google Shape;97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SzPts val="1400"/>
                </a:pPr>
                <a:endParaRPr/>
              </a:p>
            </p:txBody>
          </p:sp>
          <p:cxnSp>
            <p:nvCxnSpPr>
              <p:cNvPr id="98" name="Google Shape;98;p14"/>
              <p:cNvCxnSpPr>
                <a:stCxn id="97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9" name="Google Shape;99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0" name="Google Shape;100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1" name="Google Shape;101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02" name="Google Shape;102;p14"/>
            <p:cNvSpPr txBox="1"/>
            <p:nvPr/>
          </p:nvSpPr>
          <p:spPr>
            <a:xfrm>
              <a:off x="2687662" y="3954295"/>
              <a:ext cx="1403788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>
                <a:buSzPts val="1200"/>
              </a:pPr>
              <a:r>
                <a:rPr lang="pt-BR" sz="1200" b="1" dirty="0"/>
                <a:t>Transportadora</a:t>
              </a:r>
              <a:endParaRPr sz="1200" b="1" dirty="0"/>
            </a:p>
          </p:txBody>
        </p:sp>
      </p:grpSp>
      <p:sp>
        <p:nvSpPr>
          <p:cNvPr id="105" name="Google Shape;105;p14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Capacidades Operacionais</a:t>
            </a:r>
            <a:endParaRPr dirty="0"/>
          </a:p>
        </p:txBody>
      </p:sp>
      <p:cxnSp>
        <p:nvCxnSpPr>
          <p:cNvPr id="106" name="Google Shape;106;p14"/>
          <p:cNvCxnSpPr>
            <a:stCxn id="97" idx="0"/>
            <a:endCxn id="94" idx="2"/>
          </p:cNvCxnSpPr>
          <p:nvPr/>
        </p:nvCxnSpPr>
        <p:spPr>
          <a:xfrm rot="5400000" flipH="1" flipV="1">
            <a:off x="3182344" y="406287"/>
            <a:ext cx="886843" cy="1882570"/>
          </a:xfrm>
          <a:prstGeom prst="curvedConnector3">
            <a:avLst>
              <a:gd name="adj1" fmla="val 2008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03;p14">
            <a:extLst>
              <a:ext uri="{FF2B5EF4-FFF2-40B4-BE49-F238E27FC236}">
                <a16:creationId xmlns:a16="http://schemas.microsoft.com/office/drawing/2014/main" id="{09AA9F77-1BBE-4BCB-90B0-326D576E5F3F}"/>
              </a:ext>
            </a:extLst>
          </p:cNvPr>
          <p:cNvCxnSpPr>
            <a:cxnSpLocks/>
            <a:stCxn id="21" idx="0"/>
            <a:endCxn id="94" idx="2"/>
          </p:cNvCxnSpPr>
          <p:nvPr/>
        </p:nvCxnSpPr>
        <p:spPr>
          <a:xfrm rot="16200000" flipV="1">
            <a:off x="4938017" y="533183"/>
            <a:ext cx="1077706" cy="1819639"/>
          </a:xfrm>
          <a:prstGeom prst="curvedConnector3">
            <a:avLst>
              <a:gd name="adj1" fmla="val 5786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" name="Google Shape;107;p14">
            <a:extLst>
              <a:ext uri="{FF2B5EF4-FFF2-40B4-BE49-F238E27FC236}">
                <a16:creationId xmlns:a16="http://schemas.microsoft.com/office/drawing/2014/main" id="{58AA8082-062B-4FE0-AF21-2241E23AFF2E}"/>
              </a:ext>
            </a:extLst>
          </p:cNvPr>
          <p:cNvCxnSpPr>
            <a:cxnSpLocks/>
            <a:stCxn id="21" idx="2"/>
            <a:endCxn id="20" idx="1"/>
          </p:cNvCxnSpPr>
          <p:nvPr/>
        </p:nvCxnSpPr>
        <p:spPr>
          <a:xfrm rot="5400000">
            <a:off x="5589355" y="2809490"/>
            <a:ext cx="1093369" cy="501300"/>
          </a:xfrm>
          <a:prstGeom prst="curvedConnector4">
            <a:avLst>
              <a:gd name="adj1" fmla="val 37845"/>
              <a:gd name="adj2" fmla="val 14560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108;p14">
            <a:extLst>
              <a:ext uri="{FF2B5EF4-FFF2-40B4-BE49-F238E27FC236}">
                <a16:creationId xmlns:a16="http://schemas.microsoft.com/office/drawing/2014/main" id="{60B79288-76B2-43E8-88AD-16B697C1BBB8}"/>
              </a:ext>
            </a:extLst>
          </p:cNvPr>
          <p:cNvSpPr/>
          <p:nvPr/>
        </p:nvSpPr>
        <p:spPr>
          <a:xfrm>
            <a:off x="5885389" y="3341025"/>
            <a:ext cx="1723200" cy="5316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Font typeface="Arial"/>
              <a:buChar char="●"/>
            </a:pPr>
            <a:r>
              <a:rPr lang="pt-BR" sz="1000" dirty="0"/>
              <a:t>Solicitar retirada do produto</a:t>
            </a:r>
            <a:endParaRPr sz="1000" dirty="0"/>
          </a:p>
        </p:txBody>
      </p:sp>
      <p:sp>
        <p:nvSpPr>
          <p:cNvPr id="21" name="Google Shape;104;p14">
            <a:extLst>
              <a:ext uri="{FF2B5EF4-FFF2-40B4-BE49-F238E27FC236}">
                <a16:creationId xmlns:a16="http://schemas.microsoft.com/office/drawing/2014/main" id="{E886D15D-2B36-49D8-8DE3-8BA86BA0BD3B}"/>
              </a:ext>
            </a:extLst>
          </p:cNvPr>
          <p:cNvSpPr/>
          <p:nvPr/>
        </p:nvSpPr>
        <p:spPr>
          <a:xfrm>
            <a:off x="5885389" y="1981856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000"/>
            </a:pPr>
            <a:r>
              <a:rPr lang="pt-BR" sz="1000" dirty="0"/>
              <a:t>Devolução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116786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CB71098-12C1-4DFD-A21A-FCF79C42FC84}"/>
              </a:ext>
            </a:extLst>
          </p:cNvPr>
          <p:cNvSpPr/>
          <p:nvPr/>
        </p:nvSpPr>
        <p:spPr>
          <a:xfrm>
            <a:off x="1110828" y="738292"/>
            <a:ext cx="1171786" cy="9008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Vendas</a:t>
            </a:r>
          </a:p>
        </p:txBody>
      </p:sp>
      <p:sp>
        <p:nvSpPr>
          <p:cNvPr id="9" name="Fluxograma: Conector 8">
            <a:extLst>
              <a:ext uri="{FF2B5EF4-FFF2-40B4-BE49-F238E27FC236}">
                <a16:creationId xmlns:a16="http://schemas.microsoft.com/office/drawing/2014/main" id="{CCBBC49D-0E9B-4174-900C-CE13969784FE}"/>
              </a:ext>
            </a:extLst>
          </p:cNvPr>
          <p:cNvSpPr/>
          <p:nvPr/>
        </p:nvSpPr>
        <p:spPr>
          <a:xfrm>
            <a:off x="1206628" y="2348296"/>
            <a:ext cx="1000800" cy="1000800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Receber Solicitação de Devolução</a:t>
            </a:r>
          </a:p>
        </p:txBody>
      </p:sp>
      <p:sp>
        <p:nvSpPr>
          <p:cNvPr id="39" name="Fluxograma: Conector 38">
            <a:extLst>
              <a:ext uri="{FF2B5EF4-FFF2-40B4-BE49-F238E27FC236}">
                <a16:creationId xmlns:a16="http://schemas.microsoft.com/office/drawing/2014/main" id="{D96C0A82-86AD-4A03-BF1B-081299BDE882}"/>
              </a:ext>
            </a:extLst>
          </p:cNvPr>
          <p:cNvSpPr/>
          <p:nvPr/>
        </p:nvSpPr>
        <p:spPr>
          <a:xfrm>
            <a:off x="3054772" y="2348296"/>
            <a:ext cx="1000800" cy="1000800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Solicitar retirada do Produto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1FDC15DB-7ABF-4523-B0F2-29B4BCC790EA}"/>
              </a:ext>
            </a:extLst>
          </p:cNvPr>
          <p:cNvCxnSpPr>
            <a:stCxn id="4" idx="2"/>
            <a:endCxn id="9" idx="0"/>
          </p:cNvCxnSpPr>
          <p:nvPr/>
        </p:nvCxnSpPr>
        <p:spPr>
          <a:xfrm>
            <a:off x="1696721" y="1639145"/>
            <a:ext cx="10307" cy="7091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3D2CCA17-1518-4918-87E2-D3C1602FDF61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1707028" y="3349096"/>
            <a:ext cx="0" cy="665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AA7E06CF-2C11-41FF-9671-4407DE0531AE}"/>
              </a:ext>
            </a:extLst>
          </p:cNvPr>
          <p:cNvCxnSpPr/>
          <p:nvPr/>
        </p:nvCxnSpPr>
        <p:spPr>
          <a:xfrm>
            <a:off x="1293707" y="4023360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238B8BEF-AC1A-4394-AA1F-E9C35FE22F03}"/>
              </a:ext>
            </a:extLst>
          </p:cNvPr>
          <p:cNvCxnSpPr/>
          <p:nvPr/>
        </p:nvCxnSpPr>
        <p:spPr>
          <a:xfrm>
            <a:off x="1293707" y="4456853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81968FDB-685C-443A-B901-7FC7D4BC0185}"/>
              </a:ext>
            </a:extLst>
          </p:cNvPr>
          <p:cNvCxnSpPr>
            <a:cxnSpLocks/>
          </p:cNvCxnSpPr>
          <p:nvPr/>
        </p:nvCxnSpPr>
        <p:spPr>
          <a:xfrm>
            <a:off x="3555999" y="3368082"/>
            <a:ext cx="0" cy="665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5305BFE0-4951-44D3-B766-69F4FCDC32A0}"/>
              </a:ext>
            </a:extLst>
          </p:cNvPr>
          <p:cNvCxnSpPr/>
          <p:nvPr/>
        </p:nvCxnSpPr>
        <p:spPr>
          <a:xfrm>
            <a:off x="3152985" y="4033522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3BE1572F-C7A0-4B1D-85A5-0D08775DB0D5}"/>
              </a:ext>
            </a:extLst>
          </p:cNvPr>
          <p:cNvCxnSpPr/>
          <p:nvPr/>
        </p:nvCxnSpPr>
        <p:spPr>
          <a:xfrm>
            <a:off x="3152985" y="4467015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46E0310-8733-42E5-957A-3A2353319F8A}"/>
              </a:ext>
            </a:extLst>
          </p:cNvPr>
          <p:cNvSpPr txBox="1"/>
          <p:nvPr/>
        </p:nvSpPr>
        <p:spPr>
          <a:xfrm>
            <a:off x="1080494" y="4123560"/>
            <a:ext cx="1253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Devolução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BC532581-5968-4827-989E-75F1B7D5A793}"/>
              </a:ext>
            </a:extLst>
          </p:cNvPr>
          <p:cNvSpPr txBox="1"/>
          <p:nvPr/>
        </p:nvSpPr>
        <p:spPr>
          <a:xfrm>
            <a:off x="2928639" y="4142546"/>
            <a:ext cx="1253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Produto</a:t>
            </a:r>
          </a:p>
        </p:txBody>
      </p: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7E4BE891-1E32-4C55-899A-27CAA8E0937A}"/>
              </a:ext>
            </a:extLst>
          </p:cNvPr>
          <p:cNvCxnSpPr>
            <a:cxnSpLocks/>
          </p:cNvCxnSpPr>
          <p:nvPr/>
        </p:nvCxnSpPr>
        <p:spPr>
          <a:xfrm flipV="1">
            <a:off x="1889760" y="3349096"/>
            <a:ext cx="1038879" cy="6742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1AC4D1C-DB9E-4105-9D6E-7D96DB1677C0}"/>
              </a:ext>
            </a:extLst>
          </p:cNvPr>
          <p:cNvSpPr txBox="1"/>
          <p:nvPr/>
        </p:nvSpPr>
        <p:spPr>
          <a:xfrm>
            <a:off x="1245016" y="1772919"/>
            <a:ext cx="90340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Solicitação de Devolução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3C9A33E7-FF7E-4D0E-BEE8-75C9C484A0BC}"/>
              </a:ext>
            </a:extLst>
          </p:cNvPr>
          <p:cNvSpPr/>
          <p:nvPr/>
        </p:nvSpPr>
        <p:spPr>
          <a:xfrm>
            <a:off x="2959945" y="738292"/>
            <a:ext cx="1171786" cy="9008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Transportadora</a:t>
            </a: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478B23F9-E8B4-42AF-B64D-DE7B48C1FE2F}"/>
              </a:ext>
            </a:extLst>
          </p:cNvPr>
          <p:cNvCxnSpPr>
            <a:cxnSpLocks/>
            <a:stCxn id="39" idx="0"/>
            <a:endCxn id="19" idx="2"/>
          </p:cNvCxnSpPr>
          <p:nvPr/>
        </p:nvCxnSpPr>
        <p:spPr>
          <a:xfrm flipH="1" flipV="1">
            <a:off x="3545838" y="1639145"/>
            <a:ext cx="9334" cy="7091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DC66CEDE-9886-450D-AF73-C003D0064F54}"/>
              </a:ext>
            </a:extLst>
          </p:cNvPr>
          <p:cNvSpPr txBox="1"/>
          <p:nvPr/>
        </p:nvSpPr>
        <p:spPr>
          <a:xfrm>
            <a:off x="2829145" y="1866593"/>
            <a:ext cx="145205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Solicitação de retirada do Produto</a:t>
            </a:r>
          </a:p>
        </p:txBody>
      </p:sp>
    </p:spTree>
    <p:extLst>
      <p:ext uri="{BB962C8B-B14F-4D97-AF65-F5344CB8AC3E}">
        <p14:creationId xmlns:p14="http://schemas.microsoft.com/office/powerpoint/2010/main" val="1383559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Nós Operacionais</a:t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Atender Pedido</a:t>
            </a:r>
          </a:p>
        </p:txBody>
      </p:sp>
      <p:grpSp>
        <p:nvGrpSpPr>
          <p:cNvPr id="95" name="Google Shape;95;p14"/>
          <p:cNvGrpSpPr/>
          <p:nvPr/>
        </p:nvGrpSpPr>
        <p:grpSpPr>
          <a:xfrm>
            <a:off x="1320989" y="1888715"/>
            <a:ext cx="1403788" cy="872295"/>
            <a:chOff x="2687662" y="3424900"/>
            <a:chExt cx="1403788" cy="872295"/>
          </a:xfrm>
        </p:grpSpPr>
        <p:grpSp>
          <p:nvGrpSpPr>
            <p:cNvPr id="96" name="Google Shape;96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97" name="Google Shape;97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SzPts val="1400"/>
                </a:pPr>
                <a:endParaRPr/>
              </a:p>
            </p:txBody>
          </p:sp>
          <p:cxnSp>
            <p:nvCxnSpPr>
              <p:cNvPr id="98" name="Google Shape;98;p14"/>
              <p:cNvCxnSpPr>
                <a:stCxn id="97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9" name="Google Shape;99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0" name="Google Shape;100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1" name="Google Shape;101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02" name="Google Shape;102;p14"/>
            <p:cNvSpPr txBox="1"/>
            <p:nvPr/>
          </p:nvSpPr>
          <p:spPr>
            <a:xfrm>
              <a:off x="2687662" y="3954295"/>
              <a:ext cx="1403788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>
                <a:buSzPts val="1200"/>
              </a:pPr>
              <a:r>
                <a:rPr lang="pt-BR" sz="1200" b="1" dirty="0"/>
                <a:t>Fornecedor</a:t>
              </a:r>
              <a:endParaRPr sz="1200" b="1" dirty="0"/>
            </a:p>
          </p:txBody>
        </p:sp>
      </p:grpSp>
      <p:sp>
        <p:nvSpPr>
          <p:cNvPr id="105" name="Google Shape;105;p14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Capacidades Operacionais</a:t>
            </a:r>
            <a:endParaRPr dirty="0"/>
          </a:p>
        </p:txBody>
      </p:sp>
      <p:cxnSp>
        <p:nvCxnSpPr>
          <p:cNvPr id="106" name="Google Shape;106;p14"/>
          <p:cNvCxnSpPr>
            <a:stCxn id="97" idx="0"/>
            <a:endCxn id="94" idx="2"/>
          </p:cNvCxnSpPr>
          <p:nvPr/>
        </p:nvCxnSpPr>
        <p:spPr>
          <a:xfrm rot="-5400000">
            <a:off x="2790150" y="111815"/>
            <a:ext cx="984600" cy="2569200"/>
          </a:xfrm>
          <a:prstGeom prst="curvedConnector3">
            <a:avLst>
              <a:gd name="adj1" fmla="val 4735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03;p14">
            <a:extLst>
              <a:ext uri="{FF2B5EF4-FFF2-40B4-BE49-F238E27FC236}">
                <a16:creationId xmlns:a16="http://schemas.microsoft.com/office/drawing/2014/main" id="{09AA9F77-1BBE-4BCB-90B0-326D576E5F3F}"/>
              </a:ext>
            </a:extLst>
          </p:cNvPr>
          <p:cNvCxnSpPr>
            <a:cxnSpLocks/>
            <a:stCxn id="21" idx="0"/>
            <a:endCxn id="94" idx="2"/>
          </p:cNvCxnSpPr>
          <p:nvPr/>
        </p:nvCxnSpPr>
        <p:spPr>
          <a:xfrm rot="16200000" flipV="1">
            <a:off x="4773109" y="698091"/>
            <a:ext cx="978432" cy="1390549"/>
          </a:xfrm>
          <a:prstGeom prst="curvedConnector3">
            <a:avLst>
              <a:gd name="adj1" fmla="val 5966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" name="Google Shape;107;p14">
            <a:extLst>
              <a:ext uri="{FF2B5EF4-FFF2-40B4-BE49-F238E27FC236}">
                <a16:creationId xmlns:a16="http://schemas.microsoft.com/office/drawing/2014/main" id="{58AA8082-062B-4FE0-AF21-2241E23AFF2E}"/>
              </a:ext>
            </a:extLst>
          </p:cNvPr>
          <p:cNvCxnSpPr>
            <a:stCxn id="21" idx="2"/>
            <a:endCxn id="20" idx="1"/>
          </p:cNvCxnSpPr>
          <p:nvPr/>
        </p:nvCxnSpPr>
        <p:spPr>
          <a:xfrm rot="5400000">
            <a:off x="4724373" y="2394580"/>
            <a:ext cx="1213625" cy="1252828"/>
          </a:xfrm>
          <a:prstGeom prst="curvedConnector4">
            <a:avLst>
              <a:gd name="adj1" fmla="val 39049"/>
              <a:gd name="adj2" fmla="val 11824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108;p14">
            <a:extLst>
              <a:ext uri="{FF2B5EF4-FFF2-40B4-BE49-F238E27FC236}">
                <a16:creationId xmlns:a16="http://schemas.microsoft.com/office/drawing/2014/main" id="{60B79288-76B2-43E8-88AD-16B697C1BBB8}"/>
              </a:ext>
            </a:extLst>
          </p:cNvPr>
          <p:cNvSpPr/>
          <p:nvPr/>
        </p:nvSpPr>
        <p:spPr>
          <a:xfrm>
            <a:off x="4704771" y="3362007"/>
            <a:ext cx="1841943" cy="5316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Font typeface="Arial"/>
              <a:buChar char="●"/>
            </a:pPr>
            <a:r>
              <a:rPr lang="pt-BR" sz="1000" dirty="0"/>
              <a:t>Solicitar atendimento do Pedido</a:t>
            </a:r>
            <a:endParaRPr sz="1000" dirty="0"/>
          </a:p>
        </p:txBody>
      </p:sp>
      <p:sp>
        <p:nvSpPr>
          <p:cNvPr id="21" name="Google Shape;104;p14">
            <a:extLst>
              <a:ext uri="{FF2B5EF4-FFF2-40B4-BE49-F238E27FC236}">
                <a16:creationId xmlns:a16="http://schemas.microsoft.com/office/drawing/2014/main" id="{E886D15D-2B36-49D8-8DE3-8BA86BA0BD3B}"/>
              </a:ext>
            </a:extLst>
          </p:cNvPr>
          <p:cNvSpPr/>
          <p:nvPr/>
        </p:nvSpPr>
        <p:spPr>
          <a:xfrm>
            <a:off x="5456299" y="1882582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000"/>
            </a:pPr>
            <a:r>
              <a:rPr lang="pt-BR" sz="1000" dirty="0"/>
              <a:t>Vendas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916149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CB71098-12C1-4DFD-A21A-FCF79C42FC84}"/>
              </a:ext>
            </a:extLst>
          </p:cNvPr>
          <p:cNvSpPr/>
          <p:nvPr/>
        </p:nvSpPr>
        <p:spPr>
          <a:xfrm>
            <a:off x="1110828" y="738292"/>
            <a:ext cx="1171786" cy="9008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Vendas</a:t>
            </a:r>
          </a:p>
        </p:txBody>
      </p:sp>
      <p:sp>
        <p:nvSpPr>
          <p:cNvPr id="9" name="Fluxograma: Conector 8">
            <a:extLst>
              <a:ext uri="{FF2B5EF4-FFF2-40B4-BE49-F238E27FC236}">
                <a16:creationId xmlns:a16="http://schemas.microsoft.com/office/drawing/2014/main" id="{CCBBC49D-0E9B-4174-900C-CE13969784FE}"/>
              </a:ext>
            </a:extLst>
          </p:cNvPr>
          <p:cNvSpPr/>
          <p:nvPr/>
        </p:nvSpPr>
        <p:spPr>
          <a:xfrm>
            <a:off x="1206628" y="2348296"/>
            <a:ext cx="1000800" cy="1000800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Receber Solicitação de Pedido</a:t>
            </a:r>
          </a:p>
        </p:txBody>
      </p:sp>
      <p:sp>
        <p:nvSpPr>
          <p:cNvPr id="39" name="Fluxograma: Conector 38">
            <a:extLst>
              <a:ext uri="{FF2B5EF4-FFF2-40B4-BE49-F238E27FC236}">
                <a16:creationId xmlns:a16="http://schemas.microsoft.com/office/drawing/2014/main" id="{D96C0A82-86AD-4A03-BF1B-081299BDE882}"/>
              </a:ext>
            </a:extLst>
          </p:cNvPr>
          <p:cNvSpPr/>
          <p:nvPr/>
        </p:nvSpPr>
        <p:spPr>
          <a:xfrm>
            <a:off x="3054772" y="2348296"/>
            <a:ext cx="1000800" cy="1000800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Solicitar atendimento do Pedido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1FDC15DB-7ABF-4523-B0F2-29B4BCC790EA}"/>
              </a:ext>
            </a:extLst>
          </p:cNvPr>
          <p:cNvCxnSpPr>
            <a:stCxn id="4" idx="2"/>
            <a:endCxn id="9" idx="0"/>
          </p:cNvCxnSpPr>
          <p:nvPr/>
        </p:nvCxnSpPr>
        <p:spPr>
          <a:xfrm>
            <a:off x="1696721" y="1639145"/>
            <a:ext cx="10307" cy="7091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3D2CCA17-1518-4918-87E2-D3C1602FDF61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1707028" y="3349096"/>
            <a:ext cx="0" cy="665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AA7E06CF-2C11-41FF-9671-4407DE0531AE}"/>
              </a:ext>
            </a:extLst>
          </p:cNvPr>
          <p:cNvCxnSpPr/>
          <p:nvPr/>
        </p:nvCxnSpPr>
        <p:spPr>
          <a:xfrm>
            <a:off x="1293707" y="4023360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238B8BEF-AC1A-4394-AA1F-E9C35FE22F03}"/>
              </a:ext>
            </a:extLst>
          </p:cNvPr>
          <p:cNvCxnSpPr/>
          <p:nvPr/>
        </p:nvCxnSpPr>
        <p:spPr>
          <a:xfrm>
            <a:off x="1293707" y="4456853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46E0310-8733-42E5-957A-3A2353319F8A}"/>
              </a:ext>
            </a:extLst>
          </p:cNvPr>
          <p:cNvSpPr txBox="1"/>
          <p:nvPr/>
        </p:nvSpPr>
        <p:spPr>
          <a:xfrm>
            <a:off x="1026164" y="4134451"/>
            <a:ext cx="13617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Pedido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1AC4D1C-DB9E-4105-9D6E-7D96DB1677C0}"/>
              </a:ext>
            </a:extLst>
          </p:cNvPr>
          <p:cNvSpPr txBox="1"/>
          <p:nvPr/>
        </p:nvSpPr>
        <p:spPr>
          <a:xfrm>
            <a:off x="1245016" y="1772919"/>
            <a:ext cx="90340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Solicitação de Pedido</a:t>
            </a: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2F1EBC57-DBF2-4971-9BE9-6DCC877E8418}"/>
              </a:ext>
            </a:extLst>
          </p:cNvPr>
          <p:cNvCxnSpPr/>
          <p:nvPr/>
        </p:nvCxnSpPr>
        <p:spPr>
          <a:xfrm flipV="1">
            <a:off x="2079413" y="3251200"/>
            <a:ext cx="1022774" cy="67733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>
            <a:extLst>
              <a:ext uri="{FF2B5EF4-FFF2-40B4-BE49-F238E27FC236}">
                <a16:creationId xmlns:a16="http://schemas.microsoft.com/office/drawing/2014/main" id="{8752B8A8-3678-482D-A077-A39BF67F9553}"/>
              </a:ext>
            </a:extLst>
          </p:cNvPr>
          <p:cNvSpPr/>
          <p:nvPr/>
        </p:nvSpPr>
        <p:spPr>
          <a:xfrm>
            <a:off x="2969279" y="733031"/>
            <a:ext cx="1171786" cy="9008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Fornecedor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B3A6C9B0-A971-45FC-AC68-E77CEA08C421}"/>
              </a:ext>
            </a:extLst>
          </p:cNvPr>
          <p:cNvCxnSpPr>
            <a:cxnSpLocks/>
            <a:stCxn id="39" idx="0"/>
            <a:endCxn id="14" idx="2"/>
          </p:cNvCxnSpPr>
          <p:nvPr/>
        </p:nvCxnSpPr>
        <p:spPr>
          <a:xfrm flipV="1">
            <a:off x="3555172" y="1633884"/>
            <a:ext cx="0" cy="7144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EC4767A-2459-4E7F-A8DD-F5808D8905AE}"/>
              </a:ext>
            </a:extLst>
          </p:cNvPr>
          <p:cNvSpPr txBox="1"/>
          <p:nvPr/>
        </p:nvSpPr>
        <p:spPr>
          <a:xfrm>
            <a:off x="2969279" y="1822719"/>
            <a:ext cx="127338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Solicitação de atendimento do pedido</a:t>
            </a:r>
          </a:p>
        </p:txBody>
      </p:sp>
    </p:spTree>
    <p:extLst>
      <p:ext uri="{BB962C8B-B14F-4D97-AF65-F5344CB8AC3E}">
        <p14:creationId xmlns:p14="http://schemas.microsoft.com/office/powerpoint/2010/main" val="2620830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Nós Operacionais</a:t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Solicitar Orçamento</a:t>
            </a:r>
          </a:p>
        </p:txBody>
      </p:sp>
      <p:grpSp>
        <p:nvGrpSpPr>
          <p:cNvPr id="95" name="Google Shape;95;p14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96" name="Google Shape;96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97" name="Google Shape;97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SzPts val="1400"/>
                </a:pPr>
                <a:endParaRPr/>
              </a:p>
            </p:txBody>
          </p:sp>
          <p:cxnSp>
            <p:nvCxnSpPr>
              <p:cNvPr id="98" name="Google Shape;98;p14"/>
              <p:cNvCxnSpPr>
                <a:stCxn id="97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9" name="Google Shape;99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0" name="Google Shape;100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1" name="Google Shape;101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02" name="Google Shape;102;p14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>
                <a:buSzPts val="1200"/>
              </a:pPr>
              <a:r>
                <a:rPr lang="pt-BR" sz="1200" b="1"/>
                <a:t>Cliente</a:t>
              </a:r>
              <a:endParaRPr sz="1200" b="1"/>
            </a:p>
          </p:txBody>
        </p:sp>
      </p:grpSp>
      <p:sp>
        <p:nvSpPr>
          <p:cNvPr id="105" name="Google Shape;105;p14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Capacidades Operacionais</a:t>
            </a:r>
            <a:endParaRPr dirty="0"/>
          </a:p>
        </p:txBody>
      </p:sp>
      <p:cxnSp>
        <p:nvCxnSpPr>
          <p:cNvPr id="106" name="Google Shape;106;p14"/>
          <p:cNvCxnSpPr>
            <a:stCxn id="97" idx="0"/>
            <a:endCxn id="94" idx="2"/>
          </p:cNvCxnSpPr>
          <p:nvPr/>
        </p:nvCxnSpPr>
        <p:spPr>
          <a:xfrm rot="-5400000">
            <a:off x="2790150" y="111815"/>
            <a:ext cx="984600" cy="2569200"/>
          </a:xfrm>
          <a:prstGeom prst="curvedConnector3">
            <a:avLst>
              <a:gd name="adj1" fmla="val 4735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03;p14">
            <a:extLst>
              <a:ext uri="{FF2B5EF4-FFF2-40B4-BE49-F238E27FC236}">
                <a16:creationId xmlns:a16="http://schemas.microsoft.com/office/drawing/2014/main" id="{09AA9F77-1BBE-4BCB-90B0-326D576E5F3F}"/>
              </a:ext>
            </a:extLst>
          </p:cNvPr>
          <p:cNvCxnSpPr>
            <a:cxnSpLocks/>
            <a:stCxn id="21" idx="0"/>
            <a:endCxn id="94" idx="2"/>
          </p:cNvCxnSpPr>
          <p:nvPr/>
        </p:nvCxnSpPr>
        <p:spPr>
          <a:xfrm rot="16200000" flipV="1">
            <a:off x="4773109" y="698091"/>
            <a:ext cx="978432" cy="1390549"/>
          </a:xfrm>
          <a:prstGeom prst="curvedConnector3">
            <a:avLst>
              <a:gd name="adj1" fmla="val 5966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" name="Google Shape;107;p14">
            <a:extLst>
              <a:ext uri="{FF2B5EF4-FFF2-40B4-BE49-F238E27FC236}">
                <a16:creationId xmlns:a16="http://schemas.microsoft.com/office/drawing/2014/main" id="{58AA8082-062B-4FE0-AF21-2241E23AFF2E}"/>
              </a:ext>
            </a:extLst>
          </p:cNvPr>
          <p:cNvCxnSpPr>
            <a:stCxn id="21" idx="2"/>
            <a:endCxn id="20" idx="1"/>
          </p:cNvCxnSpPr>
          <p:nvPr/>
        </p:nvCxnSpPr>
        <p:spPr>
          <a:xfrm rot="5400000">
            <a:off x="4724374" y="2394581"/>
            <a:ext cx="1213625" cy="1252827"/>
          </a:xfrm>
          <a:prstGeom prst="curvedConnector4">
            <a:avLst>
              <a:gd name="adj1" fmla="val 39049"/>
              <a:gd name="adj2" fmla="val 11824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108;p14">
            <a:extLst>
              <a:ext uri="{FF2B5EF4-FFF2-40B4-BE49-F238E27FC236}">
                <a16:creationId xmlns:a16="http://schemas.microsoft.com/office/drawing/2014/main" id="{60B79288-76B2-43E8-88AD-16B697C1BBB8}"/>
              </a:ext>
            </a:extLst>
          </p:cNvPr>
          <p:cNvSpPr/>
          <p:nvPr/>
        </p:nvSpPr>
        <p:spPr>
          <a:xfrm>
            <a:off x="4704772" y="3362007"/>
            <a:ext cx="1723200" cy="5316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Font typeface="Arial"/>
              <a:buChar char="●"/>
            </a:pPr>
            <a:r>
              <a:rPr lang="pt-BR" sz="1000" dirty="0"/>
              <a:t>Gerar Orçamento</a:t>
            </a:r>
            <a:endParaRPr sz="1000" dirty="0"/>
          </a:p>
        </p:txBody>
      </p:sp>
      <p:sp>
        <p:nvSpPr>
          <p:cNvPr id="21" name="Google Shape;104;p14">
            <a:extLst>
              <a:ext uri="{FF2B5EF4-FFF2-40B4-BE49-F238E27FC236}">
                <a16:creationId xmlns:a16="http://schemas.microsoft.com/office/drawing/2014/main" id="{E886D15D-2B36-49D8-8DE3-8BA86BA0BD3B}"/>
              </a:ext>
            </a:extLst>
          </p:cNvPr>
          <p:cNvSpPr/>
          <p:nvPr/>
        </p:nvSpPr>
        <p:spPr>
          <a:xfrm>
            <a:off x="5456299" y="1882582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000"/>
            </a:pPr>
            <a:r>
              <a:rPr lang="pt-BR" sz="1000" dirty="0"/>
              <a:t>Vendas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3281389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Nós Operacionais</a:t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Fornecer Orçamento</a:t>
            </a:r>
          </a:p>
        </p:txBody>
      </p:sp>
      <p:grpSp>
        <p:nvGrpSpPr>
          <p:cNvPr id="95" name="Google Shape;95;p14"/>
          <p:cNvGrpSpPr/>
          <p:nvPr/>
        </p:nvGrpSpPr>
        <p:grpSpPr>
          <a:xfrm>
            <a:off x="1320989" y="1888715"/>
            <a:ext cx="1403788" cy="872295"/>
            <a:chOff x="2687662" y="3424900"/>
            <a:chExt cx="1403788" cy="872295"/>
          </a:xfrm>
        </p:grpSpPr>
        <p:grpSp>
          <p:nvGrpSpPr>
            <p:cNvPr id="96" name="Google Shape;96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97" name="Google Shape;97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SzPts val="1400"/>
                </a:pPr>
                <a:endParaRPr/>
              </a:p>
            </p:txBody>
          </p:sp>
          <p:cxnSp>
            <p:nvCxnSpPr>
              <p:cNvPr id="98" name="Google Shape;98;p14"/>
              <p:cNvCxnSpPr>
                <a:stCxn id="97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9" name="Google Shape;99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0" name="Google Shape;100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1" name="Google Shape;101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02" name="Google Shape;102;p14"/>
            <p:cNvSpPr txBox="1"/>
            <p:nvPr/>
          </p:nvSpPr>
          <p:spPr>
            <a:xfrm>
              <a:off x="2687662" y="3954295"/>
              <a:ext cx="1403788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>
                <a:buSzPts val="1200"/>
              </a:pPr>
              <a:r>
                <a:rPr lang="pt-BR" sz="1200" b="1" dirty="0"/>
                <a:t>Fornecedor</a:t>
              </a:r>
              <a:endParaRPr sz="1200" b="1" dirty="0"/>
            </a:p>
          </p:txBody>
        </p:sp>
      </p:grpSp>
      <p:sp>
        <p:nvSpPr>
          <p:cNvPr id="105" name="Google Shape;105;p14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Capacidades Operacionais</a:t>
            </a:r>
            <a:endParaRPr dirty="0"/>
          </a:p>
        </p:txBody>
      </p:sp>
      <p:cxnSp>
        <p:nvCxnSpPr>
          <p:cNvPr id="106" name="Google Shape;106;p14"/>
          <p:cNvCxnSpPr>
            <a:stCxn id="97" idx="0"/>
            <a:endCxn id="94" idx="2"/>
          </p:cNvCxnSpPr>
          <p:nvPr/>
        </p:nvCxnSpPr>
        <p:spPr>
          <a:xfrm rot="-5400000">
            <a:off x="2790150" y="111815"/>
            <a:ext cx="984600" cy="2569200"/>
          </a:xfrm>
          <a:prstGeom prst="curvedConnector3">
            <a:avLst>
              <a:gd name="adj1" fmla="val 4735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03;p14">
            <a:extLst>
              <a:ext uri="{FF2B5EF4-FFF2-40B4-BE49-F238E27FC236}">
                <a16:creationId xmlns:a16="http://schemas.microsoft.com/office/drawing/2014/main" id="{09AA9F77-1BBE-4BCB-90B0-326D576E5F3F}"/>
              </a:ext>
            </a:extLst>
          </p:cNvPr>
          <p:cNvCxnSpPr>
            <a:cxnSpLocks/>
            <a:stCxn id="21" idx="0"/>
            <a:endCxn id="94" idx="2"/>
          </p:cNvCxnSpPr>
          <p:nvPr/>
        </p:nvCxnSpPr>
        <p:spPr>
          <a:xfrm rot="16200000" flipV="1">
            <a:off x="4773109" y="698091"/>
            <a:ext cx="978432" cy="1390549"/>
          </a:xfrm>
          <a:prstGeom prst="curvedConnector3">
            <a:avLst>
              <a:gd name="adj1" fmla="val 5966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" name="Google Shape;107;p14">
            <a:extLst>
              <a:ext uri="{FF2B5EF4-FFF2-40B4-BE49-F238E27FC236}">
                <a16:creationId xmlns:a16="http://schemas.microsoft.com/office/drawing/2014/main" id="{58AA8082-062B-4FE0-AF21-2241E23AFF2E}"/>
              </a:ext>
            </a:extLst>
          </p:cNvPr>
          <p:cNvCxnSpPr>
            <a:stCxn id="21" idx="2"/>
            <a:endCxn id="20" idx="1"/>
          </p:cNvCxnSpPr>
          <p:nvPr/>
        </p:nvCxnSpPr>
        <p:spPr>
          <a:xfrm rot="5400000">
            <a:off x="4724373" y="2394580"/>
            <a:ext cx="1213625" cy="1252828"/>
          </a:xfrm>
          <a:prstGeom prst="curvedConnector4">
            <a:avLst>
              <a:gd name="adj1" fmla="val 39049"/>
              <a:gd name="adj2" fmla="val 11824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108;p14">
            <a:extLst>
              <a:ext uri="{FF2B5EF4-FFF2-40B4-BE49-F238E27FC236}">
                <a16:creationId xmlns:a16="http://schemas.microsoft.com/office/drawing/2014/main" id="{60B79288-76B2-43E8-88AD-16B697C1BBB8}"/>
              </a:ext>
            </a:extLst>
          </p:cNvPr>
          <p:cNvSpPr/>
          <p:nvPr/>
        </p:nvSpPr>
        <p:spPr>
          <a:xfrm>
            <a:off x="4704771" y="3362007"/>
            <a:ext cx="1841943" cy="5316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Font typeface="Arial"/>
              <a:buChar char="●"/>
            </a:pPr>
            <a:r>
              <a:rPr lang="pt-BR" sz="1000" dirty="0"/>
              <a:t>Validar orçamento</a:t>
            </a:r>
            <a:endParaRPr lang="pt-PT" dirty="0"/>
          </a:p>
        </p:txBody>
      </p:sp>
      <p:sp>
        <p:nvSpPr>
          <p:cNvPr id="21" name="Google Shape;104;p14">
            <a:extLst>
              <a:ext uri="{FF2B5EF4-FFF2-40B4-BE49-F238E27FC236}">
                <a16:creationId xmlns:a16="http://schemas.microsoft.com/office/drawing/2014/main" id="{E886D15D-2B36-49D8-8DE3-8BA86BA0BD3B}"/>
              </a:ext>
            </a:extLst>
          </p:cNvPr>
          <p:cNvSpPr/>
          <p:nvPr/>
        </p:nvSpPr>
        <p:spPr>
          <a:xfrm>
            <a:off x="5456299" y="1882582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000"/>
            </a:pPr>
            <a:r>
              <a:rPr lang="pt-BR" sz="1000" dirty="0"/>
              <a:t>Vendas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3646785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CB71098-12C1-4DFD-A21A-FCF79C42FC84}"/>
              </a:ext>
            </a:extLst>
          </p:cNvPr>
          <p:cNvSpPr/>
          <p:nvPr/>
        </p:nvSpPr>
        <p:spPr>
          <a:xfrm>
            <a:off x="1110828" y="738292"/>
            <a:ext cx="1171786" cy="9008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Fornecedor</a:t>
            </a:r>
          </a:p>
        </p:txBody>
      </p:sp>
      <p:sp>
        <p:nvSpPr>
          <p:cNvPr id="9" name="Fluxograma: Conector 8">
            <a:extLst>
              <a:ext uri="{FF2B5EF4-FFF2-40B4-BE49-F238E27FC236}">
                <a16:creationId xmlns:a16="http://schemas.microsoft.com/office/drawing/2014/main" id="{CCBBC49D-0E9B-4174-900C-CE13969784FE}"/>
              </a:ext>
            </a:extLst>
          </p:cNvPr>
          <p:cNvSpPr/>
          <p:nvPr/>
        </p:nvSpPr>
        <p:spPr>
          <a:xfrm>
            <a:off x="1206628" y="2348296"/>
            <a:ext cx="1000800" cy="1000800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Receber Solicitação de validação de orçamento</a:t>
            </a:r>
          </a:p>
        </p:txBody>
      </p:sp>
      <p:sp>
        <p:nvSpPr>
          <p:cNvPr id="39" name="Fluxograma: Conector 38">
            <a:extLst>
              <a:ext uri="{FF2B5EF4-FFF2-40B4-BE49-F238E27FC236}">
                <a16:creationId xmlns:a16="http://schemas.microsoft.com/office/drawing/2014/main" id="{D96C0A82-86AD-4A03-BF1B-081299BDE882}"/>
              </a:ext>
            </a:extLst>
          </p:cNvPr>
          <p:cNvSpPr/>
          <p:nvPr/>
        </p:nvSpPr>
        <p:spPr>
          <a:xfrm>
            <a:off x="3054772" y="2348296"/>
            <a:ext cx="1000800" cy="1000800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Validar orçamento</a:t>
            </a:r>
          </a:p>
        </p:txBody>
      </p:sp>
      <p:cxnSp>
        <p:nvCxnSpPr>
          <p:cNvPr id="11" name="Conector: Curvo 10">
            <a:extLst>
              <a:ext uri="{FF2B5EF4-FFF2-40B4-BE49-F238E27FC236}">
                <a16:creationId xmlns:a16="http://schemas.microsoft.com/office/drawing/2014/main" id="{BC480F18-D7E5-4B96-BEC5-F5938BBF3113}"/>
              </a:ext>
            </a:extLst>
          </p:cNvPr>
          <p:cNvCxnSpPr>
            <a:stCxn id="39" idx="0"/>
            <a:endCxn id="4" idx="3"/>
          </p:cNvCxnSpPr>
          <p:nvPr/>
        </p:nvCxnSpPr>
        <p:spPr>
          <a:xfrm rot="16200000" flipV="1">
            <a:off x="2339105" y="1132229"/>
            <a:ext cx="1159577" cy="127255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1FDC15DB-7ABF-4523-B0F2-29B4BCC790EA}"/>
              </a:ext>
            </a:extLst>
          </p:cNvPr>
          <p:cNvCxnSpPr>
            <a:stCxn id="4" idx="2"/>
            <a:endCxn id="9" idx="0"/>
          </p:cNvCxnSpPr>
          <p:nvPr/>
        </p:nvCxnSpPr>
        <p:spPr>
          <a:xfrm>
            <a:off x="1696721" y="1639145"/>
            <a:ext cx="10307" cy="7091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3D2CCA17-1518-4918-87E2-D3C1602FDF61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1707028" y="3349096"/>
            <a:ext cx="0" cy="665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AA7E06CF-2C11-41FF-9671-4407DE0531AE}"/>
              </a:ext>
            </a:extLst>
          </p:cNvPr>
          <p:cNvCxnSpPr/>
          <p:nvPr/>
        </p:nvCxnSpPr>
        <p:spPr>
          <a:xfrm>
            <a:off x="1293707" y="4023360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238B8BEF-AC1A-4394-AA1F-E9C35FE22F03}"/>
              </a:ext>
            </a:extLst>
          </p:cNvPr>
          <p:cNvCxnSpPr/>
          <p:nvPr/>
        </p:nvCxnSpPr>
        <p:spPr>
          <a:xfrm>
            <a:off x="1293707" y="4456853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46E0310-8733-42E5-957A-3A2353319F8A}"/>
              </a:ext>
            </a:extLst>
          </p:cNvPr>
          <p:cNvSpPr txBox="1"/>
          <p:nvPr/>
        </p:nvSpPr>
        <p:spPr>
          <a:xfrm>
            <a:off x="1005696" y="4132385"/>
            <a:ext cx="13617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Orçamento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1AC4D1C-DB9E-4105-9D6E-7D96DB1677C0}"/>
              </a:ext>
            </a:extLst>
          </p:cNvPr>
          <p:cNvSpPr txBox="1"/>
          <p:nvPr/>
        </p:nvSpPr>
        <p:spPr>
          <a:xfrm>
            <a:off x="1245016" y="1772919"/>
            <a:ext cx="90340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Solicitação de validação de orçamento</a:t>
            </a: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DE1DB527-9612-4CEA-B10B-591AE07C5B51}"/>
              </a:ext>
            </a:extLst>
          </p:cNvPr>
          <p:cNvCxnSpPr/>
          <p:nvPr/>
        </p:nvCxnSpPr>
        <p:spPr>
          <a:xfrm flipV="1">
            <a:off x="2079413" y="3251200"/>
            <a:ext cx="1022774" cy="67733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F67130B-8A7F-47D4-8A33-2D7C9AFD130A}"/>
              </a:ext>
            </a:extLst>
          </p:cNvPr>
          <p:cNvSpPr txBox="1"/>
          <p:nvPr/>
        </p:nvSpPr>
        <p:spPr>
          <a:xfrm>
            <a:off x="3289281" y="1247596"/>
            <a:ext cx="851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Orçamento validado</a:t>
            </a:r>
          </a:p>
        </p:txBody>
      </p:sp>
    </p:spTree>
    <p:extLst>
      <p:ext uri="{BB962C8B-B14F-4D97-AF65-F5344CB8AC3E}">
        <p14:creationId xmlns:p14="http://schemas.microsoft.com/office/powerpoint/2010/main" val="30850662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Nós Operacionais</a:t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Receber Pagamento (Fornecedor)</a:t>
            </a:r>
          </a:p>
        </p:txBody>
      </p:sp>
      <p:grpSp>
        <p:nvGrpSpPr>
          <p:cNvPr id="95" name="Google Shape;95;p14"/>
          <p:cNvGrpSpPr/>
          <p:nvPr/>
        </p:nvGrpSpPr>
        <p:grpSpPr>
          <a:xfrm>
            <a:off x="1320989" y="1888715"/>
            <a:ext cx="1403788" cy="872295"/>
            <a:chOff x="2687662" y="3424900"/>
            <a:chExt cx="1403788" cy="872295"/>
          </a:xfrm>
        </p:grpSpPr>
        <p:grpSp>
          <p:nvGrpSpPr>
            <p:cNvPr id="96" name="Google Shape;96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97" name="Google Shape;97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SzPts val="1400"/>
                </a:pPr>
                <a:endParaRPr/>
              </a:p>
            </p:txBody>
          </p:sp>
          <p:cxnSp>
            <p:nvCxnSpPr>
              <p:cNvPr id="98" name="Google Shape;98;p14"/>
              <p:cNvCxnSpPr>
                <a:stCxn id="97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9" name="Google Shape;99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0" name="Google Shape;100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1" name="Google Shape;101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02" name="Google Shape;102;p14"/>
            <p:cNvSpPr txBox="1"/>
            <p:nvPr/>
          </p:nvSpPr>
          <p:spPr>
            <a:xfrm>
              <a:off x="2687662" y="3954295"/>
              <a:ext cx="1403788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>
                <a:buSzPts val="1200"/>
              </a:pPr>
              <a:r>
                <a:rPr lang="pt-BR" sz="1200" b="1" dirty="0"/>
                <a:t>Fornecedor</a:t>
              </a:r>
              <a:endParaRPr sz="1200" b="1" dirty="0"/>
            </a:p>
          </p:txBody>
        </p:sp>
      </p:grpSp>
      <p:sp>
        <p:nvSpPr>
          <p:cNvPr id="105" name="Google Shape;105;p14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Capacidades Operacionais</a:t>
            </a:r>
            <a:endParaRPr dirty="0"/>
          </a:p>
        </p:txBody>
      </p:sp>
      <p:cxnSp>
        <p:nvCxnSpPr>
          <p:cNvPr id="106" name="Google Shape;106;p14"/>
          <p:cNvCxnSpPr>
            <a:stCxn id="97" idx="0"/>
            <a:endCxn id="94" idx="2"/>
          </p:cNvCxnSpPr>
          <p:nvPr/>
        </p:nvCxnSpPr>
        <p:spPr>
          <a:xfrm rot="-5400000">
            <a:off x="2790150" y="111815"/>
            <a:ext cx="984600" cy="2569200"/>
          </a:xfrm>
          <a:prstGeom prst="curvedConnector3">
            <a:avLst>
              <a:gd name="adj1" fmla="val 4735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03;p14">
            <a:extLst>
              <a:ext uri="{FF2B5EF4-FFF2-40B4-BE49-F238E27FC236}">
                <a16:creationId xmlns:a16="http://schemas.microsoft.com/office/drawing/2014/main" id="{09AA9F77-1BBE-4BCB-90B0-326D576E5F3F}"/>
              </a:ext>
            </a:extLst>
          </p:cNvPr>
          <p:cNvCxnSpPr>
            <a:cxnSpLocks/>
            <a:stCxn id="21" idx="0"/>
            <a:endCxn id="94" idx="2"/>
          </p:cNvCxnSpPr>
          <p:nvPr/>
        </p:nvCxnSpPr>
        <p:spPr>
          <a:xfrm rot="16200000" flipV="1">
            <a:off x="4773109" y="698091"/>
            <a:ext cx="978432" cy="1390549"/>
          </a:xfrm>
          <a:prstGeom prst="curvedConnector3">
            <a:avLst>
              <a:gd name="adj1" fmla="val 5966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" name="Google Shape;107;p14">
            <a:extLst>
              <a:ext uri="{FF2B5EF4-FFF2-40B4-BE49-F238E27FC236}">
                <a16:creationId xmlns:a16="http://schemas.microsoft.com/office/drawing/2014/main" id="{58AA8082-062B-4FE0-AF21-2241E23AFF2E}"/>
              </a:ext>
            </a:extLst>
          </p:cNvPr>
          <p:cNvCxnSpPr>
            <a:stCxn id="21" idx="2"/>
            <a:endCxn id="20" idx="1"/>
          </p:cNvCxnSpPr>
          <p:nvPr/>
        </p:nvCxnSpPr>
        <p:spPr>
          <a:xfrm rot="5400000">
            <a:off x="4724373" y="2394580"/>
            <a:ext cx="1213625" cy="1252828"/>
          </a:xfrm>
          <a:prstGeom prst="curvedConnector4">
            <a:avLst>
              <a:gd name="adj1" fmla="val 39049"/>
              <a:gd name="adj2" fmla="val 11824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108;p14">
            <a:extLst>
              <a:ext uri="{FF2B5EF4-FFF2-40B4-BE49-F238E27FC236}">
                <a16:creationId xmlns:a16="http://schemas.microsoft.com/office/drawing/2014/main" id="{60B79288-76B2-43E8-88AD-16B697C1BBB8}"/>
              </a:ext>
            </a:extLst>
          </p:cNvPr>
          <p:cNvSpPr/>
          <p:nvPr/>
        </p:nvSpPr>
        <p:spPr>
          <a:xfrm>
            <a:off x="4704771" y="3362007"/>
            <a:ext cx="1841943" cy="5316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Font typeface="Arial"/>
              <a:buChar char="●"/>
            </a:pPr>
            <a:r>
              <a:rPr lang="pt-BR" sz="1000" dirty="0"/>
              <a:t>Efetuar pagamento</a:t>
            </a:r>
            <a:endParaRPr lang="pt-PT" dirty="0"/>
          </a:p>
        </p:txBody>
      </p:sp>
      <p:sp>
        <p:nvSpPr>
          <p:cNvPr id="21" name="Google Shape;104;p14">
            <a:extLst>
              <a:ext uri="{FF2B5EF4-FFF2-40B4-BE49-F238E27FC236}">
                <a16:creationId xmlns:a16="http://schemas.microsoft.com/office/drawing/2014/main" id="{E886D15D-2B36-49D8-8DE3-8BA86BA0BD3B}"/>
              </a:ext>
            </a:extLst>
          </p:cNvPr>
          <p:cNvSpPr/>
          <p:nvPr/>
        </p:nvSpPr>
        <p:spPr>
          <a:xfrm>
            <a:off x="5456299" y="1882582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000"/>
            </a:pPr>
            <a:r>
              <a:rPr lang="pt-BR" sz="1000" dirty="0"/>
              <a:t>Pagamentos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37276797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CB71098-12C1-4DFD-A21A-FCF79C42FC84}"/>
              </a:ext>
            </a:extLst>
          </p:cNvPr>
          <p:cNvSpPr/>
          <p:nvPr/>
        </p:nvSpPr>
        <p:spPr>
          <a:xfrm>
            <a:off x="1110828" y="738292"/>
            <a:ext cx="1171786" cy="9008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Fornecedor</a:t>
            </a:r>
          </a:p>
        </p:txBody>
      </p:sp>
      <p:sp>
        <p:nvSpPr>
          <p:cNvPr id="9" name="Fluxograma: Conector 8">
            <a:extLst>
              <a:ext uri="{FF2B5EF4-FFF2-40B4-BE49-F238E27FC236}">
                <a16:creationId xmlns:a16="http://schemas.microsoft.com/office/drawing/2014/main" id="{CCBBC49D-0E9B-4174-900C-CE13969784FE}"/>
              </a:ext>
            </a:extLst>
          </p:cNvPr>
          <p:cNvSpPr/>
          <p:nvPr/>
        </p:nvSpPr>
        <p:spPr>
          <a:xfrm>
            <a:off x="1206628" y="2348296"/>
            <a:ext cx="1000800" cy="1000800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Receber Solicitação de Pagamento</a:t>
            </a:r>
          </a:p>
        </p:txBody>
      </p:sp>
      <p:sp>
        <p:nvSpPr>
          <p:cNvPr id="39" name="Fluxograma: Conector 38">
            <a:extLst>
              <a:ext uri="{FF2B5EF4-FFF2-40B4-BE49-F238E27FC236}">
                <a16:creationId xmlns:a16="http://schemas.microsoft.com/office/drawing/2014/main" id="{D96C0A82-86AD-4A03-BF1B-081299BDE882}"/>
              </a:ext>
            </a:extLst>
          </p:cNvPr>
          <p:cNvSpPr/>
          <p:nvPr/>
        </p:nvSpPr>
        <p:spPr>
          <a:xfrm>
            <a:off x="3054773" y="2357120"/>
            <a:ext cx="1000800" cy="1000800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Efetuar Pagamento</a:t>
            </a:r>
          </a:p>
        </p:txBody>
      </p:sp>
      <p:cxnSp>
        <p:nvCxnSpPr>
          <p:cNvPr id="11" name="Conector: Curvo 10">
            <a:extLst>
              <a:ext uri="{FF2B5EF4-FFF2-40B4-BE49-F238E27FC236}">
                <a16:creationId xmlns:a16="http://schemas.microsoft.com/office/drawing/2014/main" id="{BC480F18-D7E5-4B96-BEC5-F5938BBF3113}"/>
              </a:ext>
            </a:extLst>
          </p:cNvPr>
          <p:cNvCxnSpPr>
            <a:stCxn id="39" idx="0"/>
            <a:endCxn id="4" idx="3"/>
          </p:cNvCxnSpPr>
          <p:nvPr/>
        </p:nvCxnSpPr>
        <p:spPr>
          <a:xfrm rot="16200000" flipV="1">
            <a:off x="2334694" y="1136640"/>
            <a:ext cx="1168401" cy="127255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1FDC15DB-7ABF-4523-B0F2-29B4BCC790EA}"/>
              </a:ext>
            </a:extLst>
          </p:cNvPr>
          <p:cNvCxnSpPr>
            <a:stCxn id="4" idx="2"/>
            <a:endCxn id="9" idx="0"/>
          </p:cNvCxnSpPr>
          <p:nvPr/>
        </p:nvCxnSpPr>
        <p:spPr>
          <a:xfrm>
            <a:off x="1696721" y="1639145"/>
            <a:ext cx="10307" cy="7091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3D2CCA17-1518-4918-87E2-D3C1602FDF61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1707028" y="3349096"/>
            <a:ext cx="0" cy="665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AA7E06CF-2C11-41FF-9671-4407DE0531AE}"/>
              </a:ext>
            </a:extLst>
          </p:cNvPr>
          <p:cNvCxnSpPr/>
          <p:nvPr/>
        </p:nvCxnSpPr>
        <p:spPr>
          <a:xfrm>
            <a:off x="1293707" y="4023360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238B8BEF-AC1A-4394-AA1F-E9C35FE22F03}"/>
              </a:ext>
            </a:extLst>
          </p:cNvPr>
          <p:cNvCxnSpPr/>
          <p:nvPr/>
        </p:nvCxnSpPr>
        <p:spPr>
          <a:xfrm>
            <a:off x="1293707" y="4456853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81968FDB-685C-443A-B901-7FC7D4BC0185}"/>
              </a:ext>
            </a:extLst>
          </p:cNvPr>
          <p:cNvCxnSpPr>
            <a:cxnSpLocks/>
          </p:cNvCxnSpPr>
          <p:nvPr/>
        </p:nvCxnSpPr>
        <p:spPr>
          <a:xfrm>
            <a:off x="3555999" y="3368082"/>
            <a:ext cx="0" cy="665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5305BFE0-4951-44D3-B766-69F4FCDC32A0}"/>
              </a:ext>
            </a:extLst>
          </p:cNvPr>
          <p:cNvCxnSpPr/>
          <p:nvPr/>
        </p:nvCxnSpPr>
        <p:spPr>
          <a:xfrm>
            <a:off x="3152985" y="4033522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3BE1572F-C7A0-4B1D-85A5-0D08775DB0D5}"/>
              </a:ext>
            </a:extLst>
          </p:cNvPr>
          <p:cNvCxnSpPr/>
          <p:nvPr/>
        </p:nvCxnSpPr>
        <p:spPr>
          <a:xfrm>
            <a:off x="3152985" y="4467015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46E0310-8733-42E5-957A-3A2353319F8A}"/>
              </a:ext>
            </a:extLst>
          </p:cNvPr>
          <p:cNvSpPr txBox="1"/>
          <p:nvPr/>
        </p:nvSpPr>
        <p:spPr>
          <a:xfrm>
            <a:off x="1070186" y="4123560"/>
            <a:ext cx="1253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 err="1"/>
              <a:t>PagamentoFornecedor</a:t>
            </a:r>
            <a:endParaRPr lang="pt-BR" sz="800" dirty="0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BC532581-5968-4827-989E-75F1B7D5A793}"/>
              </a:ext>
            </a:extLst>
          </p:cNvPr>
          <p:cNvSpPr txBox="1"/>
          <p:nvPr/>
        </p:nvSpPr>
        <p:spPr>
          <a:xfrm>
            <a:off x="2928639" y="4142546"/>
            <a:ext cx="1253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Pagamento</a:t>
            </a:r>
          </a:p>
        </p:txBody>
      </p: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7E4BE891-1E32-4C55-899A-27CAA8E0937A}"/>
              </a:ext>
            </a:extLst>
          </p:cNvPr>
          <p:cNvCxnSpPr>
            <a:cxnSpLocks/>
          </p:cNvCxnSpPr>
          <p:nvPr/>
        </p:nvCxnSpPr>
        <p:spPr>
          <a:xfrm flipV="1">
            <a:off x="1889760" y="3349096"/>
            <a:ext cx="1038879" cy="6742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1AC4D1C-DB9E-4105-9D6E-7D96DB1677C0}"/>
              </a:ext>
            </a:extLst>
          </p:cNvPr>
          <p:cNvSpPr txBox="1"/>
          <p:nvPr/>
        </p:nvSpPr>
        <p:spPr>
          <a:xfrm>
            <a:off x="1245016" y="1772919"/>
            <a:ext cx="90340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Solicitação de Pagamento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03530E3-F81F-44C9-8E99-71DF9F66AE69}"/>
              </a:ext>
            </a:extLst>
          </p:cNvPr>
          <p:cNvSpPr txBox="1"/>
          <p:nvPr/>
        </p:nvSpPr>
        <p:spPr>
          <a:xfrm>
            <a:off x="3289281" y="1247596"/>
            <a:ext cx="851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Pagamento efetuado</a:t>
            </a:r>
          </a:p>
        </p:txBody>
      </p:sp>
    </p:spTree>
    <p:extLst>
      <p:ext uri="{BB962C8B-B14F-4D97-AF65-F5344CB8AC3E}">
        <p14:creationId xmlns:p14="http://schemas.microsoft.com/office/powerpoint/2010/main" val="7981259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Nós Operacionais</a:t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Disponibilizar produtos para a transportadora entregar</a:t>
            </a:r>
          </a:p>
        </p:txBody>
      </p:sp>
      <p:grpSp>
        <p:nvGrpSpPr>
          <p:cNvPr id="95" name="Google Shape;95;p14"/>
          <p:cNvGrpSpPr/>
          <p:nvPr/>
        </p:nvGrpSpPr>
        <p:grpSpPr>
          <a:xfrm>
            <a:off x="1320989" y="1888715"/>
            <a:ext cx="1403788" cy="872295"/>
            <a:chOff x="2687662" y="3424900"/>
            <a:chExt cx="1403788" cy="872295"/>
          </a:xfrm>
        </p:grpSpPr>
        <p:grpSp>
          <p:nvGrpSpPr>
            <p:cNvPr id="96" name="Google Shape;96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97" name="Google Shape;97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SzPts val="1400"/>
                </a:pPr>
                <a:endParaRPr/>
              </a:p>
            </p:txBody>
          </p:sp>
          <p:cxnSp>
            <p:nvCxnSpPr>
              <p:cNvPr id="98" name="Google Shape;98;p14"/>
              <p:cNvCxnSpPr>
                <a:stCxn id="97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9" name="Google Shape;99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0" name="Google Shape;100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1" name="Google Shape;101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02" name="Google Shape;102;p14"/>
            <p:cNvSpPr txBox="1"/>
            <p:nvPr/>
          </p:nvSpPr>
          <p:spPr>
            <a:xfrm>
              <a:off x="2687662" y="3954295"/>
              <a:ext cx="1403788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>
                <a:buSzPts val="1200"/>
              </a:pPr>
              <a:r>
                <a:rPr lang="pt-BR" sz="1200" b="1" dirty="0"/>
                <a:t>Fornecedor</a:t>
              </a:r>
              <a:endParaRPr sz="1200" b="1" dirty="0"/>
            </a:p>
          </p:txBody>
        </p:sp>
      </p:grpSp>
      <p:sp>
        <p:nvSpPr>
          <p:cNvPr id="105" name="Google Shape;105;p14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Capacidades Operacionais</a:t>
            </a:r>
            <a:endParaRPr dirty="0"/>
          </a:p>
        </p:txBody>
      </p:sp>
      <p:cxnSp>
        <p:nvCxnSpPr>
          <p:cNvPr id="106" name="Google Shape;106;p14"/>
          <p:cNvCxnSpPr>
            <a:stCxn id="97" idx="0"/>
            <a:endCxn id="94" idx="2"/>
          </p:cNvCxnSpPr>
          <p:nvPr/>
        </p:nvCxnSpPr>
        <p:spPr>
          <a:xfrm rot="-5400000">
            <a:off x="2790150" y="111815"/>
            <a:ext cx="984600" cy="2569200"/>
          </a:xfrm>
          <a:prstGeom prst="curvedConnector3">
            <a:avLst>
              <a:gd name="adj1" fmla="val 4735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03;p14">
            <a:extLst>
              <a:ext uri="{FF2B5EF4-FFF2-40B4-BE49-F238E27FC236}">
                <a16:creationId xmlns:a16="http://schemas.microsoft.com/office/drawing/2014/main" id="{09AA9F77-1BBE-4BCB-90B0-326D576E5F3F}"/>
              </a:ext>
            </a:extLst>
          </p:cNvPr>
          <p:cNvCxnSpPr>
            <a:cxnSpLocks/>
            <a:stCxn id="21" idx="0"/>
            <a:endCxn id="94" idx="2"/>
          </p:cNvCxnSpPr>
          <p:nvPr/>
        </p:nvCxnSpPr>
        <p:spPr>
          <a:xfrm rot="16200000" flipV="1">
            <a:off x="4773109" y="698091"/>
            <a:ext cx="978432" cy="1390549"/>
          </a:xfrm>
          <a:prstGeom prst="curvedConnector3">
            <a:avLst>
              <a:gd name="adj1" fmla="val 5966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" name="Google Shape;107;p14">
            <a:extLst>
              <a:ext uri="{FF2B5EF4-FFF2-40B4-BE49-F238E27FC236}">
                <a16:creationId xmlns:a16="http://schemas.microsoft.com/office/drawing/2014/main" id="{58AA8082-062B-4FE0-AF21-2241E23AFF2E}"/>
              </a:ext>
            </a:extLst>
          </p:cNvPr>
          <p:cNvCxnSpPr>
            <a:cxnSpLocks/>
            <a:stCxn id="21" idx="2"/>
            <a:endCxn id="20" idx="1"/>
          </p:cNvCxnSpPr>
          <p:nvPr/>
        </p:nvCxnSpPr>
        <p:spPr>
          <a:xfrm rot="5400000">
            <a:off x="4724373" y="2394580"/>
            <a:ext cx="1213625" cy="1252828"/>
          </a:xfrm>
          <a:prstGeom prst="curvedConnector4">
            <a:avLst>
              <a:gd name="adj1" fmla="val 39049"/>
              <a:gd name="adj2" fmla="val 11824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108;p14">
            <a:extLst>
              <a:ext uri="{FF2B5EF4-FFF2-40B4-BE49-F238E27FC236}">
                <a16:creationId xmlns:a16="http://schemas.microsoft.com/office/drawing/2014/main" id="{60B79288-76B2-43E8-88AD-16B697C1BBB8}"/>
              </a:ext>
            </a:extLst>
          </p:cNvPr>
          <p:cNvSpPr/>
          <p:nvPr/>
        </p:nvSpPr>
        <p:spPr>
          <a:xfrm>
            <a:off x="4704771" y="3362007"/>
            <a:ext cx="1927523" cy="5316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Font typeface="Arial"/>
              <a:buChar char="●"/>
            </a:pPr>
            <a:r>
              <a:rPr lang="pt-BR" sz="1000" dirty="0"/>
              <a:t>Confirmar solicitação para a entrega do produto</a:t>
            </a:r>
            <a:endParaRPr lang="pt-PT" dirty="0"/>
          </a:p>
        </p:txBody>
      </p:sp>
      <p:sp>
        <p:nvSpPr>
          <p:cNvPr id="21" name="Google Shape;104;p14">
            <a:extLst>
              <a:ext uri="{FF2B5EF4-FFF2-40B4-BE49-F238E27FC236}">
                <a16:creationId xmlns:a16="http://schemas.microsoft.com/office/drawing/2014/main" id="{E886D15D-2B36-49D8-8DE3-8BA86BA0BD3B}"/>
              </a:ext>
            </a:extLst>
          </p:cNvPr>
          <p:cNvSpPr/>
          <p:nvPr/>
        </p:nvSpPr>
        <p:spPr>
          <a:xfrm>
            <a:off x="5456299" y="1882582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000"/>
            </a:pPr>
            <a:r>
              <a:rPr lang="pt-BR" sz="1000" dirty="0"/>
              <a:t>Entrega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36122464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>
            <a:extLst>
              <a:ext uri="{FF2B5EF4-FFF2-40B4-BE49-F238E27FC236}">
                <a16:creationId xmlns:a16="http://schemas.microsoft.com/office/drawing/2014/main" id="{27730757-3718-46E3-9F07-5C05C89D1FB3}"/>
              </a:ext>
            </a:extLst>
          </p:cNvPr>
          <p:cNvSpPr/>
          <p:nvPr/>
        </p:nvSpPr>
        <p:spPr>
          <a:xfrm>
            <a:off x="1110828" y="738292"/>
            <a:ext cx="1171786" cy="9008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Fornecedor</a:t>
            </a:r>
          </a:p>
        </p:txBody>
      </p:sp>
      <p:sp>
        <p:nvSpPr>
          <p:cNvPr id="26" name="Fluxograma: Conector 25">
            <a:extLst>
              <a:ext uri="{FF2B5EF4-FFF2-40B4-BE49-F238E27FC236}">
                <a16:creationId xmlns:a16="http://schemas.microsoft.com/office/drawing/2014/main" id="{033E15F2-CC28-4127-8278-BC83E06F85A3}"/>
              </a:ext>
            </a:extLst>
          </p:cNvPr>
          <p:cNvSpPr/>
          <p:nvPr/>
        </p:nvSpPr>
        <p:spPr>
          <a:xfrm>
            <a:off x="1206628" y="2348296"/>
            <a:ext cx="1000800" cy="1000800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Receber Solicitação de Entrega</a:t>
            </a:r>
          </a:p>
        </p:txBody>
      </p:sp>
      <p:sp>
        <p:nvSpPr>
          <p:cNvPr id="27" name="Fluxograma: Conector 26">
            <a:extLst>
              <a:ext uri="{FF2B5EF4-FFF2-40B4-BE49-F238E27FC236}">
                <a16:creationId xmlns:a16="http://schemas.microsoft.com/office/drawing/2014/main" id="{121F246A-EE85-4625-93B0-7150AC3F767D}"/>
              </a:ext>
            </a:extLst>
          </p:cNvPr>
          <p:cNvSpPr/>
          <p:nvPr/>
        </p:nvSpPr>
        <p:spPr>
          <a:xfrm>
            <a:off x="3054773" y="2357120"/>
            <a:ext cx="1000800" cy="1000800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Confirmar o recebimento da solicitação de entrega do Produto</a:t>
            </a:r>
          </a:p>
        </p:txBody>
      </p:sp>
      <p:cxnSp>
        <p:nvCxnSpPr>
          <p:cNvPr id="28" name="Conector: Curvo 27">
            <a:extLst>
              <a:ext uri="{FF2B5EF4-FFF2-40B4-BE49-F238E27FC236}">
                <a16:creationId xmlns:a16="http://schemas.microsoft.com/office/drawing/2014/main" id="{E82D9588-EACE-4028-ABAD-70F666A38CC7}"/>
              </a:ext>
            </a:extLst>
          </p:cNvPr>
          <p:cNvCxnSpPr>
            <a:stCxn id="27" idx="0"/>
            <a:endCxn id="25" idx="3"/>
          </p:cNvCxnSpPr>
          <p:nvPr/>
        </p:nvCxnSpPr>
        <p:spPr>
          <a:xfrm rot="16200000" flipV="1">
            <a:off x="2334694" y="1136640"/>
            <a:ext cx="1168401" cy="127255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1B4134B2-9833-4A36-BF6C-072D3347B32F}"/>
              </a:ext>
            </a:extLst>
          </p:cNvPr>
          <p:cNvCxnSpPr>
            <a:stCxn id="25" idx="2"/>
            <a:endCxn id="26" idx="0"/>
          </p:cNvCxnSpPr>
          <p:nvPr/>
        </p:nvCxnSpPr>
        <p:spPr>
          <a:xfrm>
            <a:off x="1696721" y="1639145"/>
            <a:ext cx="10307" cy="7091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81EA7A9B-ACC9-425C-A771-01C263BD3D4C}"/>
              </a:ext>
            </a:extLst>
          </p:cNvPr>
          <p:cNvCxnSpPr>
            <a:cxnSpLocks/>
            <a:stCxn id="26" idx="4"/>
          </p:cNvCxnSpPr>
          <p:nvPr/>
        </p:nvCxnSpPr>
        <p:spPr>
          <a:xfrm>
            <a:off x="1707028" y="3349096"/>
            <a:ext cx="0" cy="665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1CE23720-652E-4152-91AD-7574BE986839}"/>
              </a:ext>
            </a:extLst>
          </p:cNvPr>
          <p:cNvCxnSpPr/>
          <p:nvPr/>
        </p:nvCxnSpPr>
        <p:spPr>
          <a:xfrm>
            <a:off x="1293707" y="4023360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290B13D5-62C4-4DEA-A54F-8AF0C21C8107}"/>
              </a:ext>
            </a:extLst>
          </p:cNvPr>
          <p:cNvCxnSpPr/>
          <p:nvPr/>
        </p:nvCxnSpPr>
        <p:spPr>
          <a:xfrm>
            <a:off x="1293707" y="4456853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32EDD051-0B14-4395-8524-FD9A78D573C1}"/>
              </a:ext>
            </a:extLst>
          </p:cNvPr>
          <p:cNvCxnSpPr>
            <a:cxnSpLocks/>
          </p:cNvCxnSpPr>
          <p:nvPr/>
        </p:nvCxnSpPr>
        <p:spPr>
          <a:xfrm>
            <a:off x="3555999" y="3368082"/>
            <a:ext cx="0" cy="665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1EE73EC9-89B1-424A-B78E-1D4BA0DB6BD0}"/>
              </a:ext>
            </a:extLst>
          </p:cNvPr>
          <p:cNvCxnSpPr/>
          <p:nvPr/>
        </p:nvCxnSpPr>
        <p:spPr>
          <a:xfrm>
            <a:off x="3152985" y="4033522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4027316E-AC6E-4892-AA4E-29932A980F0D}"/>
              </a:ext>
            </a:extLst>
          </p:cNvPr>
          <p:cNvCxnSpPr/>
          <p:nvPr/>
        </p:nvCxnSpPr>
        <p:spPr>
          <a:xfrm>
            <a:off x="3152985" y="4467015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35E2B5DA-09EF-432B-869D-2B493C6E736E}"/>
              </a:ext>
            </a:extLst>
          </p:cNvPr>
          <p:cNvSpPr txBox="1"/>
          <p:nvPr/>
        </p:nvSpPr>
        <p:spPr>
          <a:xfrm>
            <a:off x="1080494" y="4142546"/>
            <a:ext cx="1253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Entrega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A05B04D0-34E7-4A1E-9509-1764BC139846}"/>
              </a:ext>
            </a:extLst>
          </p:cNvPr>
          <p:cNvSpPr txBox="1"/>
          <p:nvPr/>
        </p:nvSpPr>
        <p:spPr>
          <a:xfrm>
            <a:off x="2928639" y="4142546"/>
            <a:ext cx="1253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Pedido</a:t>
            </a:r>
          </a:p>
        </p:txBody>
      </p: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AF6F9738-8A5C-421D-B5E8-5D433C4FD03F}"/>
              </a:ext>
            </a:extLst>
          </p:cNvPr>
          <p:cNvCxnSpPr>
            <a:cxnSpLocks/>
          </p:cNvCxnSpPr>
          <p:nvPr/>
        </p:nvCxnSpPr>
        <p:spPr>
          <a:xfrm flipV="1">
            <a:off x="1889760" y="3349096"/>
            <a:ext cx="1038879" cy="6742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64E39B2-D630-472A-89E2-9908D1297543}"/>
              </a:ext>
            </a:extLst>
          </p:cNvPr>
          <p:cNvSpPr txBox="1"/>
          <p:nvPr/>
        </p:nvSpPr>
        <p:spPr>
          <a:xfrm>
            <a:off x="1245016" y="1772919"/>
            <a:ext cx="90340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Solicitação de Entrega</a:t>
            </a:r>
          </a:p>
        </p:txBody>
      </p:sp>
    </p:spTree>
    <p:extLst>
      <p:ext uri="{BB962C8B-B14F-4D97-AF65-F5344CB8AC3E}">
        <p14:creationId xmlns:p14="http://schemas.microsoft.com/office/powerpoint/2010/main" val="2245970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CB71098-12C1-4DFD-A21A-FCF79C42FC84}"/>
              </a:ext>
            </a:extLst>
          </p:cNvPr>
          <p:cNvSpPr/>
          <p:nvPr/>
        </p:nvSpPr>
        <p:spPr>
          <a:xfrm>
            <a:off x="1110828" y="738292"/>
            <a:ext cx="1171786" cy="9008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Cliente</a:t>
            </a:r>
          </a:p>
        </p:txBody>
      </p:sp>
      <p:sp>
        <p:nvSpPr>
          <p:cNvPr id="9" name="Fluxograma: Conector 8">
            <a:extLst>
              <a:ext uri="{FF2B5EF4-FFF2-40B4-BE49-F238E27FC236}">
                <a16:creationId xmlns:a16="http://schemas.microsoft.com/office/drawing/2014/main" id="{CCBBC49D-0E9B-4174-900C-CE13969784FE}"/>
              </a:ext>
            </a:extLst>
          </p:cNvPr>
          <p:cNvSpPr/>
          <p:nvPr/>
        </p:nvSpPr>
        <p:spPr>
          <a:xfrm>
            <a:off x="1196321" y="2357120"/>
            <a:ext cx="1000800" cy="1000800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Receber Solicitação de Orçamento</a:t>
            </a:r>
          </a:p>
        </p:txBody>
      </p:sp>
      <p:sp>
        <p:nvSpPr>
          <p:cNvPr id="39" name="Fluxograma: Conector 38">
            <a:extLst>
              <a:ext uri="{FF2B5EF4-FFF2-40B4-BE49-F238E27FC236}">
                <a16:creationId xmlns:a16="http://schemas.microsoft.com/office/drawing/2014/main" id="{D96C0A82-86AD-4A03-BF1B-081299BDE882}"/>
              </a:ext>
            </a:extLst>
          </p:cNvPr>
          <p:cNvSpPr/>
          <p:nvPr/>
        </p:nvSpPr>
        <p:spPr>
          <a:xfrm>
            <a:off x="3054773" y="2357120"/>
            <a:ext cx="1000800" cy="1000800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Enviar Orçamento</a:t>
            </a:r>
          </a:p>
        </p:txBody>
      </p:sp>
      <p:cxnSp>
        <p:nvCxnSpPr>
          <p:cNvPr id="11" name="Conector: Curvo 10">
            <a:extLst>
              <a:ext uri="{FF2B5EF4-FFF2-40B4-BE49-F238E27FC236}">
                <a16:creationId xmlns:a16="http://schemas.microsoft.com/office/drawing/2014/main" id="{BC480F18-D7E5-4B96-BEC5-F5938BBF3113}"/>
              </a:ext>
            </a:extLst>
          </p:cNvPr>
          <p:cNvCxnSpPr>
            <a:stCxn id="39" idx="0"/>
            <a:endCxn id="4" idx="3"/>
          </p:cNvCxnSpPr>
          <p:nvPr/>
        </p:nvCxnSpPr>
        <p:spPr>
          <a:xfrm rot="16200000" flipV="1">
            <a:off x="2334694" y="1136640"/>
            <a:ext cx="1168401" cy="127255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1FDC15DB-7ABF-4523-B0F2-29B4BCC790EA}"/>
              </a:ext>
            </a:extLst>
          </p:cNvPr>
          <p:cNvCxnSpPr>
            <a:stCxn id="4" idx="2"/>
            <a:endCxn id="9" idx="0"/>
          </p:cNvCxnSpPr>
          <p:nvPr/>
        </p:nvCxnSpPr>
        <p:spPr>
          <a:xfrm>
            <a:off x="1696721" y="1639145"/>
            <a:ext cx="0" cy="717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3D2CCA17-1518-4918-87E2-D3C1602FDF61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1696721" y="3357920"/>
            <a:ext cx="0" cy="665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AA7E06CF-2C11-41FF-9671-4407DE0531AE}"/>
              </a:ext>
            </a:extLst>
          </p:cNvPr>
          <p:cNvCxnSpPr/>
          <p:nvPr/>
        </p:nvCxnSpPr>
        <p:spPr>
          <a:xfrm>
            <a:off x="1293707" y="4023360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238B8BEF-AC1A-4394-AA1F-E9C35FE22F03}"/>
              </a:ext>
            </a:extLst>
          </p:cNvPr>
          <p:cNvCxnSpPr/>
          <p:nvPr/>
        </p:nvCxnSpPr>
        <p:spPr>
          <a:xfrm>
            <a:off x="1293707" y="4456853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46E0310-8733-42E5-957A-3A2353319F8A}"/>
              </a:ext>
            </a:extLst>
          </p:cNvPr>
          <p:cNvSpPr txBox="1"/>
          <p:nvPr/>
        </p:nvSpPr>
        <p:spPr>
          <a:xfrm>
            <a:off x="1070186" y="4132384"/>
            <a:ext cx="1253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Orçamento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1AC4D1C-DB9E-4105-9D6E-7D96DB1677C0}"/>
              </a:ext>
            </a:extLst>
          </p:cNvPr>
          <p:cNvSpPr txBox="1"/>
          <p:nvPr/>
        </p:nvSpPr>
        <p:spPr>
          <a:xfrm>
            <a:off x="1245016" y="1772919"/>
            <a:ext cx="90340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Solicitação de orçamento</a:t>
            </a: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2CE33546-F672-4A13-A3EB-17ED39CDC5D1}"/>
              </a:ext>
            </a:extLst>
          </p:cNvPr>
          <p:cNvCxnSpPr/>
          <p:nvPr/>
        </p:nvCxnSpPr>
        <p:spPr>
          <a:xfrm flipV="1">
            <a:off x="2079413" y="3251200"/>
            <a:ext cx="1022774" cy="67733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0A9D4950-92D4-4F0C-B56D-7CB22E4F9802}"/>
              </a:ext>
            </a:extLst>
          </p:cNvPr>
          <p:cNvSpPr txBox="1"/>
          <p:nvPr/>
        </p:nvSpPr>
        <p:spPr>
          <a:xfrm>
            <a:off x="3289281" y="1247596"/>
            <a:ext cx="8517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Orçamento</a:t>
            </a:r>
            <a:r>
              <a:rPr lang="pt-BR" dirty="0"/>
              <a:t> </a:t>
            </a:r>
            <a:r>
              <a:rPr lang="pt-BR" sz="800" dirty="0"/>
              <a:t>entregue</a:t>
            </a:r>
          </a:p>
        </p:txBody>
      </p:sp>
    </p:spTree>
    <p:extLst>
      <p:ext uri="{BB962C8B-B14F-4D97-AF65-F5344CB8AC3E}">
        <p14:creationId xmlns:p14="http://schemas.microsoft.com/office/powerpoint/2010/main" val="3926283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Nós Operacionais</a:t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Comprar Produtos</a:t>
            </a:r>
          </a:p>
        </p:txBody>
      </p:sp>
      <p:grpSp>
        <p:nvGrpSpPr>
          <p:cNvPr id="95" name="Google Shape;95;p14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96" name="Google Shape;96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97" name="Google Shape;97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SzPts val="1400"/>
                </a:pPr>
                <a:endParaRPr/>
              </a:p>
            </p:txBody>
          </p:sp>
          <p:cxnSp>
            <p:nvCxnSpPr>
              <p:cNvPr id="98" name="Google Shape;98;p14"/>
              <p:cNvCxnSpPr>
                <a:stCxn id="97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9" name="Google Shape;99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0" name="Google Shape;100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1" name="Google Shape;101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02" name="Google Shape;102;p14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>
                <a:buSzPts val="1200"/>
              </a:pPr>
              <a:r>
                <a:rPr lang="pt-BR" sz="1200" b="1"/>
                <a:t>Cliente</a:t>
              </a:r>
              <a:endParaRPr sz="1200" b="1"/>
            </a:p>
          </p:txBody>
        </p:sp>
      </p:grpSp>
      <p:sp>
        <p:nvSpPr>
          <p:cNvPr id="105" name="Google Shape;105;p14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Capacidades Operacionais</a:t>
            </a:r>
            <a:endParaRPr dirty="0"/>
          </a:p>
        </p:txBody>
      </p:sp>
      <p:cxnSp>
        <p:nvCxnSpPr>
          <p:cNvPr id="106" name="Google Shape;106;p14"/>
          <p:cNvCxnSpPr>
            <a:stCxn id="97" idx="0"/>
            <a:endCxn id="94" idx="2"/>
          </p:cNvCxnSpPr>
          <p:nvPr/>
        </p:nvCxnSpPr>
        <p:spPr>
          <a:xfrm rot="-5400000">
            <a:off x="2790150" y="111815"/>
            <a:ext cx="984600" cy="2569200"/>
          </a:xfrm>
          <a:prstGeom prst="curvedConnector3">
            <a:avLst>
              <a:gd name="adj1" fmla="val 4735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03;p14">
            <a:extLst>
              <a:ext uri="{FF2B5EF4-FFF2-40B4-BE49-F238E27FC236}">
                <a16:creationId xmlns:a16="http://schemas.microsoft.com/office/drawing/2014/main" id="{09AA9F77-1BBE-4BCB-90B0-326D576E5F3F}"/>
              </a:ext>
            </a:extLst>
          </p:cNvPr>
          <p:cNvCxnSpPr>
            <a:cxnSpLocks/>
            <a:stCxn id="21" idx="0"/>
            <a:endCxn id="94" idx="2"/>
          </p:cNvCxnSpPr>
          <p:nvPr/>
        </p:nvCxnSpPr>
        <p:spPr>
          <a:xfrm rot="16200000" flipV="1">
            <a:off x="4773109" y="698091"/>
            <a:ext cx="978432" cy="1390549"/>
          </a:xfrm>
          <a:prstGeom prst="curvedConnector3">
            <a:avLst>
              <a:gd name="adj1" fmla="val 5966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" name="Google Shape;107;p14">
            <a:extLst>
              <a:ext uri="{FF2B5EF4-FFF2-40B4-BE49-F238E27FC236}">
                <a16:creationId xmlns:a16="http://schemas.microsoft.com/office/drawing/2014/main" id="{58AA8082-062B-4FE0-AF21-2241E23AFF2E}"/>
              </a:ext>
            </a:extLst>
          </p:cNvPr>
          <p:cNvCxnSpPr>
            <a:stCxn id="21" idx="2"/>
            <a:endCxn id="20" idx="1"/>
          </p:cNvCxnSpPr>
          <p:nvPr/>
        </p:nvCxnSpPr>
        <p:spPr>
          <a:xfrm rot="5400000">
            <a:off x="4724374" y="2394581"/>
            <a:ext cx="1213625" cy="1252827"/>
          </a:xfrm>
          <a:prstGeom prst="curvedConnector4">
            <a:avLst>
              <a:gd name="adj1" fmla="val 39049"/>
              <a:gd name="adj2" fmla="val 11824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108;p14">
            <a:extLst>
              <a:ext uri="{FF2B5EF4-FFF2-40B4-BE49-F238E27FC236}">
                <a16:creationId xmlns:a16="http://schemas.microsoft.com/office/drawing/2014/main" id="{60B79288-76B2-43E8-88AD-16B697C1BBB8}"/>
              </a:ext>
            </a:extLst>
          </p:cNvPr>
          <p:cNvSpPr/>
          <p:nvPr/>
        </p:nvSpPr>
        <p:spPr>
          <a:xfrm>
            <a:off x="4704772" y="3362007"/>
            <a:ext cx="1723200" cy="5316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Font typeface="Arial"/>
              <a:buChar char="●"/>
            </a:pPr>
            <a:r>
              <a:rPr lang="pt-BR" sz="1000" dirty="0"/>
              <a:t>Vende produtos</a:t>
            </a:r>
            <a:endParaRPr sz="1000" dirty="0"/>
          </a:p>
        </p:txBody>
      </p:sp>
      <p:sp>
        <p:nvSpPr>
          <p:cNvPr id="21" name="Google Shape;104;p14">
            <a:extLst>
              <a:ext uri="{FF2B5EF4-FFF2-40B4-BE49-F238E27FC236}">
                <a16:creationId xmlns:a16="http://schemas.microsoft.com/office/drawing/2014/main" id="{E886D15D-2B36-49D8-8DE3-8BA86BA0BD3B}"/>
              </a:ext>
            </a:extLst>
          </p:cNvPr>
          <p:cNvSpPr/>
          <p:nvPr/>
        </p:nvSpPr>
        <p:spPr>
          <a:xfrm>
            <a:off x="5456299" y="1882582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000"/>
            </a:pPr>
            <a:r>
              <a:rPr lang="pt-BR" sz="1000" dirty="0"/>
              <a:t>Vendas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1851592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CB71098-12C1-4DFD-A21A-FCF79C42FC84}"/>
              </a:ext>
            </a:extLst>
          </p:cNvPr>
          <p:cNvSpPr/>
          <p:nvPr/>
        </p:nvSpPr>
        <p:spPr>
          <a:xfrm>
            <a:off x="1110828" y="738292"/>
            <a:ext cx="1171786" cy="9008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Cliente</a:t>
            </a:r>
          </a:p>
        </p:txBody>
      </p:sp>
      <p:sp>
        <p:nvSpPr>
          <p:cNvPr id="9" name="Fluxograma: Conector 8">
            <a:extLst>
              <a:ext uri="{FF2B5EF4-FFF2-40B4-BE49-F238E27FC236}">
                <a16:creationId xmlns:a16="http://schemas.microsoft.com/office/drawing/2014/main" id="{CCBBC49D-0E9B-4174-900C-CE13969784FE}"/>
              </a:ext>
            </a:extLst>
          </p:cNvPr>
          <p:cNvSpPr/>
          <p:nvPr/>
        </p:nvSpPr>
        <p:spPr>
          <a:xfrm>
            <a:off x="1196321" y="2357120"/>
            <a:ext cx="1000800" cy="1000800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Receber solicitação de compra</a:t>
            </a:r>
          </a:p>
        </p:txBody>
      </p:sp>
      <p:sp>
        <p:nvSpPr>
          <p:cNvPr id="39" name="Fluxograma: Conector 38">
            <a:extLst>
              <a:ext uri="{FF2B5EF4-FFF2-40B4-BE49-F238E27FC236}">
                <a16:creationId xmlns:a16="http://schemas.microsoft.com/office/drawing/2014/main" id="{D96C0A82-86AD-4A03-BF1B-081299BDE882}"/>
              </a:ext>
            </a:extLst>
          </p:cNvPr>
          <p:cNvSpPr/>
          <p:nvPr/>
        </p:nvSpPr>
        <p:spPr>
          <a:xfrm>
            <a:off x="3054773" y="2357120"/>
            <a:ext cx="1000800" cy="1000800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Vender Produtos</a:t>
            </a:r>
          </a:p>
        </p:txBody>
      </p:sp>
      <p:cxnSp>
        <p:nvCxnSpPr>
          <p:cNvPr id="11" name="Conector: Curvo 10">
            <a:extLst>
              <a:ext uri="{FF2B5EF4-FFF2-40B4-BE49-F238E27FC236}">
                <a16:creationId xmlns:a16="http://schemas.microsoft.com/office/drawing/2014/main" id="{BC480F18-D7E5-4B96-BEC5-F5938BBF3113}"/>
              </a:ext>
            </a:extLst>
          </p:cNvPr>
          <p:cNvCxnSpPr>
            <a:stCxn id="39" idx="0"/>
            <a:endCxn id="4" idx="3"/>
          </p:cNvCxnSpPr>
          <p:nvPr/>
        </p:nvCxnSpPr>
        <p:spPr>
          <a:xfrm rot="16200000" flipV="1">
            <a:off x="2334694" y="1136640"/>
            <a:ext cx="1168401" cy="127255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1FDC15DB-7ABF-4523-B0F2-29B4BCC790EA}"/>
              </a:ext>
            </a:extLst>
          </p:cNvPr>
          <p:cNvCxnSpPr>
            <a:stCxn id="4" idx="2"/>
            <a:endCxn id="9" idx="0"/>
          </p:cNvCxnSpPr>
          <p:nvPr/>
        </p:nvCxnSpPr>
        <p:spPr>
          <a:xfrm>
            <a:off x="1696721" y="1639145"/>
            <a:ext cx="0" cy="717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3D2CCA17-1518-4918-87E2-D3C1602FDF61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1696721" y="3357920"/>
            <a:ext cx="0" cy="665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AA7E06CF-2C11-41FF-9671-4407DE0531AE}"/>
              </a:ext>
            </a:extLst>
          </p:cNvPr>
          <p:cNvCxnSpPr/>
          <p:nvPr/>
        </p:nvCxnSpPr>
        <p:spPr>
          <a:xfrm>
            <a:off x="1293707" y="4023360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238B8BEF-AC1A-4394-AA1F-E9C35FE22F03}"/>
              </a:ext>
            </a:extLst>
          </p:cNvPr>
          <p:cNvCxnSpPr/>
          <p:nvPr/>
        </p:nvCxnSpPr>
        <p:spPr>
          <a:xfrm>
            <a:off x="1293707" y="4456853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81968FDB-685C-443A-B901-7FC7D4BC0185}"/>
              </a:ext>
            </a:extLst>
          </p:cNvPr>
          <p:cNvCxnSpPr>
            <a:cxnSpLocks/>
          </p:cNvCxnSpPr>
          <p:nvPr/>
        </p:nvCxnSpPr>
        <p:spPr>
          <a:xfrm>
            <a:off x="3555999" y="3368082"/>
            <a:ext cx="0" cy="665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5305BFE0-4951-44D3-B766-69F4FCDC32A0}"/>
              </a:ext>
            </a:extLst>
          </p:cNvPr>
          <p:cNvCxnSpPr/>
          <p:nvPr/>
        </p:nvCxnSpPr>
        <p:spPr>
          <a:xfrm>
            <a:off x="3152985" y="4033522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3BE1572F-C7A0-4B1D-85A5-0D08775DB0D5}"/>
              </a:ext>
            </a:extLst>
          </p:cNvPr>
          <p:cNvCxnSpPr/>
          <p:nvPr/>
        </p:nvCxnSpPr>
        <p:spPr>
          <a:xfrm>
            <a:off x="3152985" y="4467015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46E0310-8733-42E5-957A-3A2353319F8A}"/>
              </a:ext>
            </a:extLst>
          </p:cNvPr>
          <p:cNvSpPr txBox="1"/>
          <p:nvPr/>
        </p:nvSpPr>
        <p:spPr>
          <a:xfrm>
            <a:off x="1070187" y="4132384"/>
            <a:ext cx="1253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Pedido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BC532581-5968-4827-989E-75F1B7D5A793}"/>
              </a:ext>
            </a:extLst>
          </p:cNvPr>
          <p:cNvSpPr txBox="1"/>
          <p:nvPr/>
        </p:nvSpPr>
        <p:spPr>
          <a:xfrm>
            <a:off x="2928639" y="4142546"/>
            <a:ext cx="1253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Produto</a:t>
            </a:r>
          </a:p>
        </p:txBody>
      </p: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7E4BE891-1E32-4C55-899A-27CAA8E0937A}"/>
              </a:ext>
            </a:extLst>
          </p:cNvPr>
          <p:cNvCxnSpPr>
            <a:cxnSpLocks/>
          </p:cNvCxnSpPr>
          <p:nvPr/>
        </p:nvCxnSpPr>
        <p:spPr>
          <a:xfrm flipV="1">
            <a:off x="1889760" y="3349096"/>
            <a:ext cx="1038879" cy="6742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1AC4D1C-DB9E-4105-9D6E-7D96DB1677C0}"/>
              </a:ext>
            </a:extLst>
          </p:cNvPr>
          <p:cNvSpPr txBox="1"/>
          <p:nvPr/>
        </p:nvSpPr>
        <p:spPr>
          <a:xfrm>
            <a:off x="1245016" y="1772919"/>
            <a:ext cx="90340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Solicitação de compra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66320E3-357C-4384-8A8E-07BCD2D718BD}"/>
              </a:ext>
            </a:extLst>
          </p:cNvPr>
          <p:cNvSpPr txBox="1"/>
          <p:nvPr/>
        </p:nvSpPr>
        <p:spPr>
          <a:xfrm>
            <a:off x="3214775" y="1251101"/>
            <a:ext cx="851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Produto vendido </a:t>
            </a:r>
          </a:p>
        </p:txBody>
      </p:sp>
    </p:spTree>
    <p:extLst>
      <p:ext uri="{BB962C8B-B14F-4D97-AF65-F5344CB8AC3E}">
        <p14:creationId xmlns:p14="http://schemas.microsoft.com/office/powerpoint/2010/main" val="3918778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Nós Operacionais</a:t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Receber validação de pagamento</a:t>
            </a:r>
          </a:p>
        </p:txBody>
      </p:sp>
      <p:grpSp>
        <p:nvGrpSpPr>
          <p:cNvPr id="95" name="Google Shape;95;p14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96" name="Google Shape;96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97" name="Google Shape;97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SzPts val="1400"/>
                </a:pPr>
                <a:endParaRPr/>
              </a:p>
            </p:txBody>
          </p:sp>
          <p:cxnSp>
            <p:nvCxnSpPr>
              <p:cNvPr id="98" name="Google Shape;98;p14"/>
              <p:cNvCxnSpPr>
                <a:stCxn id="97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9" name="Google Shape;99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0" name="Google Shape;100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1" name="Google Shape;101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02" name="Google Shape;102;p14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>
                <a:buSzPts val="1200"/>
              </a:pPr>
              <a:r>
                <a:rPr lang="pt-BR" sz="1200" b="1"/>
                <a:t>Cliente</a:t>
              </a:r>
              <a:endParaRPr sz="1200" b="1"/>
            </a:p>
          </p:txBody>
        </p:sp>
      </p:grpSp>
      <p:sp>
        <p:nvSpPr>
          <p:cNvPr id="105" name="Google Shape;105;p14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Capacidades Operacionais</a:t>
            </a:r>
            <a:endParaRPr dirty="0"/>
          </a:p>
        </p:txBody>
      </p:sp>
      <p:cxnSp>
        <p:nvCxnSpPr>
          <p:cNvPr id="106" name="Google Shape;106;p14"/>
          <p:cNvCxnSpPr>
            <a:stCxn id="97" idx="0"/>
            <a:endCxn id="94" idx="2"/>
          </p:cNvCxnSpPr>
          <p:nvPr/>
        </p:nvCxnSpPr>
        <p:spPr>
          <a:xfrm rot="-5400000">
            <a:off x="2790150" y="111815"/>
            <a:ext cx="984600" cy="2569200"/>
          </a:xfrm>
          <a:prstGeom prst="curvedConnector3">
            <a:avLst>
              <a:gd name="adj1" fmla="val 4735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03;p14">
            <a:extLst>
              <a:ext uri="{FF2B5EF4-FFF2-40B4-BE49-F238E27FC236}">
                <a16:creationId xmlns:a16="http://schemas.microsoft.com/office/drawing/2014/main" id="{09AA9F77-1BBE-4BCB-90B0-326D576E5F3F}"/>
              </a:ext>
            </a:extLst>
          </p:cNvPr>
          <p:cNvCxnSpPr>
            <a:cxnSpLocks/>
            <a:stCxn id="21" idx="0"/>
            <a:endCxn id="94" idx="2"/>
          </p:cNvCxnSpPr>
          <p:nvPr/>
        </p:nvCxnSpPr>
        <p:spPr>
          <a:xfrm rot="16200000" flipV="1">
            <a:off x="4773109" y="698091"/>
            <a:ext cx="978432" cy="1390549"/>
          </a:xfrm>
          <a:prstGeom prst="curvedConnector3">
            <a:avLst>
              <a:gd name="adj1" fmla="val 5966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" name="Google Shape;107;p14">
            <a:extLst>
              <a:ext uri="{FF2B5EF4-FFF2-40B4-BE49-F238E27FC236}">
                <a16:creationId xmlns:a16="http://schemas.microsoft.com/office/drawing/2014/main" id="{58AA8082-062B-4FE0-AF21-2241E23AFF2E}"/>
              </a:ext>
            </a:extLst>
          </p:cNvPr>
          <p:cNvCxnSpPr>
            <a:stCxn id="21" idx="2"/>
            <a:endCxn id="20" idx="1"/>
          </p:cNvCxnSpPr>
          <p:nvPr/>
        </p:nvCxnSpPr>
        <p:spPr>
          <a:xfrm rot="5400000">
            <a:off x="4724374" y="2394581"/>
            <a:ext cx="1213625" cy="1252827"/>
          </a:xfrm>
          <a:prstGeom prst="curvedConnector4">
            <a:avLst>
              <a:gd name="adj1" fmla="val 39049"/>
              <a:gd name="adj2" fmla="val 11824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108;p14">
            <a:extLst>
              <a:ext uri="{FF2B5EF4-FFF2-40B4-BE49-F238E27FC236}">
                <a16:creationId xmlns:a16="http://schemas.microsoft.com/office/drawing/2014/main" id="{60B79288-76B2-43E8-88AD-16B697C1BBB8}"/>
              </a:ext>
            </a:extLst>
          </p:cNvPr>
          <p:cNvSpPr/>
          <p:nvPr/>
        </p:nvSpPr>
        <p:spPr>
          <a:xfrm>
            <a:off x="4704772" y="3362007"/>
            <a:ext cx="1723200" cy="5316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Font typeface="Arial"/>
              <a:buChar char="●"/>
            </a:pPr>
            <a:r>
              <a:rPr lang="pt-BR" sz="1000" dirty="0"/>
              <a:t>Validar pagamento</a:t>
            </a:r>
            <a:endParaRPr sz="1000" dirty="0"/>
          </a:p>
        </p:txBody>
      </p:sp>
      <p:sp>
        <p:nvSpPr>
          <p:cNvPr id="21" name="Google Shape;104;p14">
            <a:extLst>
              <a:ext uri="{FF2B5EF4-FFF2-40B4-BE49-F238E27FC236}">
                <a16:creationId xmlns:a16="http://schemas.microsoft.com/office/drawing/2014/main" id="{E886D15D-2B36-49D8-8DE3-8BA86BA0BD3B}"/>
              </a:ext>
            </a:extLst>
          </p:cNvPr>
          <p:cNvSpPr/>
          <p:nvPr/>
        </p:nvSpPr>
        <p:spPr>
          <a:xfrm>
            <a:off x="5456299" y="1882582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000"/>
            </a:pPr>
            <a:r>
              <a:rPr lang="pt-BR" sz="1000" dirty="0"/>
              <a:t>Vendas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3720904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CB71098-12C1-4DFD-A21A-FCF79C42FC84}"/>
              </a:ext>
            </a:extLst>
          </p:cNvPr>
          <p:cNvSpPr/>
          <p:nvPr/>
        </p:nvSpPr>
        <p:spPr>
          <a:xfrm>
            <a:off x="1110828" y="738292"/>
            <a:ext cx="1171786" cy="9008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Cliente</a:t>
            </a:r>
          </a:p>
        </p:txBody>
      </p:sp>
      <p:sp>
        <p:nvSpPr>
          <p:cNvPr id="9" name="Fluxograma: Conector 8">
            <a:extLst>
              <a:ext uri="{FF2B5EF4-FFF2-40B4-BE49-F238E27FC236}">
                <a16:creationId xmlns:a16="http://schemas.microsoft.com/office/drawing/2014/main" id="{CCBBC49D-0E9B-4174-900C-CE13969784FE}"/>
              </a:ext>
            </a:extLst>
          </p:cNvPr>
          <p:cNvSpPr/>
          <p:nvPr/>
        </p:nvSpPr>
        <p:spPr>
          <a:xfrm>
            <a:off x="1196321" y="2357120"/>
            <a:ext cx="1000800" cy="1000800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Realizar validação do pagamento</a:t>
            </a:r>
          </a:p>
        </p:txBody>
      </p:sp>
      <p:sp>
        <p:nvSpPr>
          <p:cNvPr id="39" name="Fluxograma: Conector 38">
            <a:extLst>
              <a:ext uri="{FF2B5EF4-FFF2-40B4-BE49-F238E27FC236}">
                <a16:creationId xmlns:a16="http://schemas.microsoft.com/office/drawing/2014/main" id="{D96C0A82-86AD-4A03-BF1B-081299BDE882}"/>
              </a:ext>
            </a:extLst>
          </p:cNvPr>
          <p:cNvSpPr/>
          <p:nvPr/>
        </p:nvSpPr>
        <p:spPr>
          <a:xfrm>
            <a:off x="3054773" y="2357120"/>
            <a:ext cx="1000800" cy="1000800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Validar pagamento</a:t>
            </a:r>
          </a:p>
        </p:txBody>
      </p:sp>
      <p:cxnSp>
        <p:nvCxnSpPr>
          <p:cNvPr id="11" name="Conector: Curvo 10">
            <a:extLst>
              <a:ext uri="{FF2B5EF4-FFF2-40B4-BE49-F238E27FC236}">
                <a16:creationId xmlns:a16="http://schemas.microsoft.com/office/drawing/2014/main" id="{BC480F18-D7E5-4B96-BEC5-F5938BBF3113}"/>
              </a:ext>
            </a:extLst>
          </p:cNvPr>
          <p:cNvCxnSpPr>
            <a:stCxn id="39" idx="0"/>
            <a:endCxn id="4" idx="3"/>
          </p:cNvCxnSpPr>
          <p:nvPr/>
        </p:nvCxnSpPr>
        <p:spPr>
          <a:xfrm rot="16200000" flipV="1">
            <a:off x="2334694" y="1136640"/>
            <a:ext cx="1168401" cy="127255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1FDC15DB-7ABF-4523-B0F2-29B4BCC790EA}"/>
              </a:ext>
            </a:extLst>
          </p:cNvPr>
          <p:cNvCxnSpPr>
            <a:stCxn id="4" idx="2"/>
            <a:endCxn id="9" idx="0"/>
          </p:cNvCxnSpPr>
          <p:nvPr/>
        </p:nvCxnSpPr>
        <p:spPr>
          <a:xfrm>
            <a:off x="1696721" y="1639145"/>
            <a:ext cx="0" cy="717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3D2CCA17-1518-4918-87E2-D3C1602FDF61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1696721" y="3357920"/>
            <a:ext cx="0" cy="665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AA7E06CF-2C11-41FF-9671-4407DE0531AE}"/>
              </a:ext>
            </a:extLst>
          </p:cNvPr>
          <p:cNvCxnSpPr/>
          <p:nvPr/>
        </p:nvCxnSpPr>
        <p:spPr>
          <a:xfrm>
            <a:off x="1293707" y="4023360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238B8BEF-AC1A-4394-AA1F-E9C35FE22F03}"/>
              </a:ext>
            </a:extLst>
          </p:cNvPr>
          <p:cNvCxnSpPr/>
          <p:nvPr/>
        </p:nvCxnSpPr>
        <p:spPr>
          <a:xfrm>
            <a:off x="1293707" y="4456853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46E0310-8733-42E5-957A-3A2353319F8A}"/>
              </a:ext>
            </a:extLst>
          </p:cNvPr>
          <p:cNvSpPr txBox="1"/>
          <p:nvPr/>
        </p:nvSpPr>
        <p:spPr>
          <a:xfrm>
            <a:off x="1070187" y="4132384"/>
            <a:ext cx="1253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 err="1"/>
              <a:t>PagamentoPedido</a:t>
            </a:r>
            <a:endParaRPr lang="pt-BR" sz="800" dirty="0"/>
          </a:p>
          <a:p>
            <a:pPr algn="ctr"/>
            <a:endParaRPr lang="pt-BR" sz="800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1AC4D1C-DB9E-4105-9D6E-7D96DB1677C0}"/>
              </a:ext>
            </a:extLst>
          </p:cNvPr>
          <p:cNvSpPr txBox="1"/>
          <p:nvPr/>
        </p:nvSpPr>
        <p:spPr>
          <a:xfrm>
            <a:off x="1245016" y="1772919"/>
            <a:ext cx="90340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Validação de pagamento</a:t>
            </a: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E8618E46-E2E9-4C68-A427-F79229AF11A1}"/>
              </a:ext>
            </a:extLst>
          </p:cNvPr>
          <p:cNvCxnSpPr/>
          <p:nvPr/>
        </p:nvCxnSpPr>
        <p:spPr>
          <a:xfrm flipV="1">
            <a:off x="2079413" y="3251200"/>
            <a:ext cx="1022774" cy="67733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2ED7D00-A13F-4C4B-88DA-287D7FF320C2}"/>
              </a:ext>
            </a:extLst>
          </p:cNvPr>
          <p:cNvSpPr txBox="1"/>
          <p:nvPr/>
        </p:nvSpPr>
        <p:spPr>
          <a:xfrm>
            <a:off x="3289281" y="1247596"/>
            <a:ext cx="851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Validação do pagamento</a:t>
            </a:r>
          </a:p>
        </p:txBody>
      </p:sp>
    </p:spTree>
    <p:extLst>
      <p:ext uri="{BB962C8B-B14F-4D97-AF65-F5344CB8AC3E}">
        <p14:creationId xmlns:p14="http://schemas.microsoft.com/office/powerpoint/2010/main" val="1590265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Nós Operacionais</a:t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Devolver Produto</a:t>
            </a:r>
          </a:p>
        </p:txBody>
      </p:sp>
      <p:grpSp>
        <p:nvGrpSpPr>
          <p:cNvPr id="95" name="Google Shape;95;p14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96" name="Google Shape;96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97" name="Google Shape;97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SzPts val="1400"/>
                </a:pPr>
                <a:endParaRPr/>
              </a:p>
            </p:txBody>
          </p:sp>
          <p:cxnSp>
            <p:nvCxnSpPr>
              <p:cNvPr id="98" name="Google Shape;98;p14"/>
              <p:cNvCxnSpPr>
                <a:stCxn id="97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9" name="Google Shape;99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0" name="Google Shape;100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1" name="Google Shape;101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02" name="Google Shape;102;p14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>
                <a:buSzPts val="1200"/>
              </a:pPr>
              <a:r>
                <a:rPr lang="pt-BR" sz="1200" b="1"/>
                <a:t>Cliente</a:t>
              </a:r>
              <a:endParaRPr sz="1200" b="1"/>
            </a:p>
          </p:txBody>
        </p:sp>
      </p:grpSp>
      <p:sp>
        <p:nvSpPr>
          <p:cNvPr id="105" name="Google Shape;105;p14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pt-BR"/>
              <a:t>Capacidades Operacionais</a:t>
            </a:r>
            <a:endParaRPr dirty="0"/>
          </a:p>
        </p:txBody>
      </p:sp>
      <p:cxnSp>
        <p:nvCxnSpPr>
          <p:cNvPr id="106" name="Google Shape;106;p14"/>
          <p:cNvCxnSpPr>
            <a:stCxn id="97" idx="0"/>
            <a:endCxn id="94" idx="2"/>
          </p:cNvCxnSpPr>
          <p:nvPr/>
        </p:nvCxnSpPr>
        <p:spPr>
          <a:xfrm rot="-5400000">
            <a:off x="2790150" y="111815"/>
            <a:ext cx="984600" cy="2569200"/>
          </a:xfrm>
          <a:prstGeom prst="curvedConnector3">
            <a:avLst>
              <a:gd name="adj1" fmla="val 4735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03;p14">
            <a:extLst>
              <a:ext uri="{FF2B5EF4-FFF2-40B4-BE49-F238E27FC236}">
                <a16:creationId xmlns:a16="http://schemas.microsoft.com/office/drawing/2014/main" id="{09AA9F77-1BBE-4BCB-90B0-326D576E5F3F}"/>
              </a:ext>
            </a:extLst>
          </p:cNvPr>
          <p:cNvCxnSpPr>
            <a:cxnSpLocks/>
            <a:stCxn id="21" idx="0"/>
            <a:endCxn id="94" idx="2"/>
          </p:cNvCxnSpPr>
          <p:nvPr/>
        </p:nvCxnSpPr>
        <p:spPr>
          <a:xfrm rot="16200000" flipV="1">
            <a:off x="4773109" y="698091"/>
            <a:ext cx="978432" cy="1390549"/>
          </a:xfrm>
          <a:prstGeom prst="curvedConnector3">
            <a:avLst>
              <a:gd name="adj1" fmla="val 5966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" name="Google Shape;107;p14">
            <a:extLst>
              <a:ext uri="{FF2B5EF4-FFF2-40B4-BE49-F238E27FC236}">
                <a16:creationId xmlns:a16="http://schemas.microsoft.com/office/drawing/2014/main" id="{58AA8082-062B-4FE0-AF21-2241E23AFF2E}"/>
              </a:ext>
            </a:extLst>
          </p:cNvPr>
          <p:cNvCxnSpPr>
            <a:stCxn id="21" idx="2"/>
            <a:endCxn id="20" idx="1"/>
          </p:cNvCxnSpPr>
          <p:nvPr/>
        </p:nvCxnSpPr>
        <p:spPr>
          <a:xfrm rot="5400000">
            <a:off x="4724374" y="2394581"/>
            <a:ext cx="1213625" cy="1252827"/>
          </a:xfrm>
          <a:prstGeom prst="curvedConnector4">
            <a:avLst>
              <a:gd name="adj1" fmla="val 39049"/>
              <a:gd name="adj2" fmla="val 11824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108;p14">
            <a:extLst>
              <a:ext uri="{FF2B5EF4-FFF2-40B4-BE49-F238E27FC236}">
                <a16:creationId xmlns:a16="http://schemas.microsoft.com/office/drawing/2014/main" id="{60B79288-76B2-43E8-88AD-16B697C1BBB8}"/>
              </a:ext>
            </a:extLst>
          </p:cNvPr>
          <p:cNvSpPr/>
          <p:nvPr/>
        </p:nvSpPr>
        <p:spPr>
          <a:xfrm>
            <a:off x="4704772" y="3362007"/>
            <a:ext cx="1723200" cy="5316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Font typeface="Arial"/>
              <a:buChar char="●"/>
            </a:pPr>
            <a:r>
              <a:rPr lang="pt-BR" sz="1000" dirty="0"/>
              <a:t>Analisar e retornar solicitação</a:t>
            </a:r>
          </a:p>
        </p:txBody>
      </p:sp>
      <p:sp>
        <p:nvSpPr>
          <p:cNvPr id="21" name="Google Shape;104;p14">
            <a:extLst>
              <a:ext uri="{FF2B5EF4-FFF2-40B4-BE49-F238E27FC236}">
                <a16:creationId xmlns:a16="http://schemas.microsoft.com/office/drawing/2014/main" id="{E886D15D-2B36-49D8-8DE3-8BA86BA0BD3B}"/>
              </a:ext>
            </a:extLst>
          </p:cNvPr>
          <p:cNvSpPr/>
          <p:nvPr/>
        </p:nvSpPr>
        <p:spPr>
          <a:xfrm>
            <a:off x="5456299" y="1882582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000"/>
            </a:pPr>
            <a:r>
              <a:rPr lang="pt-BR" sz="1000" dirty="0"/>
              <a:t>Devolução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2553210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CB71098-12C1-4DFD-A21A-FCF79C42FC84}"/>
              </a:ext>
            </a:extLst>
          </p:cNvPr>
          <p:cNvSpPr/>
          <p:nvPr/>
        </p:nvSpPr>
        <p:spPr>
          <a:xfrm>
            <a:off x="1110828" y="738292"/>
            <a:ext cx="1171786" cy="9008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Cliente</a:t>
            </a:r>
          </a:p>
        </p:txBody>
      </p:sp>
      <p:sp>
        <p:nvSpPr>
          <p:cNvPr id="9" name="Fluxograma: Conector 8">
            <a:extLst>
              <a:ext uri="{FF2B5EF4-FFF2-40B4-BE49-F238E27FC236}">
                <a16:creationId xmlns:a16="http://schemas.microsoft.com/office/drawing/2014/main" id="{CCBBC49D-0E9B-4174-900C-CE13969784FE}"/>
              </a:ext>
            </a:extLst>
          </p:cNvPr>
          <p:cNvSpPr/>
          <p:nvPr/>
        </p:nvSpPr>
        <p:spPr>
          <a:xfrm>
            <a:off x="1196321" y="2357120"/>
            <a:ext cx="1000800" cy="1000800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Receber Solicitação de Devolução</a:t>
            </a:r>
          </a:p>
        </p:txBody>
      </p:sp>
      <p:sp>
        <p:nvSpPr>
          <p:cNvPr id="39" name="Fluxograma: Conector 38">
            <a:extLst>
              <a:ext uri="{FF2B5EF4-FFF2-40B4-BE49-F238E27FC236}">
                <a16:creationId xmlns:a16="http://schemas.microsoft.com/office/drawing/2014/main" id="{D96C0A82-86AD-4A03-BF1B-081299BDE882}"/>
              </a:ext>
            </a:extLst>
          </p:cNvPr>
          <p:cNvSpPr/>
          <p:nvPr/>
        </p:nvSpPr>
        <p:spPr>
          <a:xfrm>
            <a:off x="3054773" y="2357120"/>
            <a:ext cx="1000800" cy="1000800"/>
          </a:xfrm>
          <a:prstGeom prst="flowChartConnec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Retornar Solicitação</a:t>
            </a:r>
          </a:p>
        </p:txBody>
      </p:sp>
      <p:cxnSp>
        <p:nvCxnSpPr>
          <p:cNvPr id="11" name="Conector: Curvo 10">
            <a:extLst>
              <a:ext uri="{FF2B5EF4-FFF2-40B4-BE49-F238E27FC236}">
                <a16:creationId xmlns:a16="http://schemas.microsoft.com/office/drawing/2014/main" id="{BC480F18-D7E5-4B96-BEC5-F5938BBF3113}"/>
              </a:ext>
            </a:extLst>
          </p:cNvPr>
          <p:cNvCxnSpPr>
            <a:stCxn id="39" idx="0"/>
            <a:endCxn id="4" idx="3"/>
          </p:cNvCxnSpPr>
          <p:nvPr/>
        </p:nvCxnSpPr>
        <p:spPr>
          <a:xfrm rot="16200000" flipV="1">
            <a:off x="2334694" y="1136640"/>
            <a:ext cx="1168401" cy="127255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1FDC15DB-7ABF-4523-B0F2-29B4BCC790EA}"/>
              </a:ext>
            </a:extLst>
          </p:cNvPr>
          <p:cNvCxnSpPr>
            <a:stCxn id="4" idx="2"/>
            <a:endCxn id="9" idx="0"/>
          </p:cNvCxnSpPr>
          <p:nvPr/>
        </p:nvCxnSpPr>
        <p:spPr>
          <a:xfrm>
            <a:off x="1696721" y="1639145"/>
            <a:ext cx="0" cy="717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3D2CCA17-1518-4918-87E2-D3C1602FDF61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1696721" y="3357920"/>
            <a:ext cx="0" cy="665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AA7E06CF-2C11-41FF-9671-4407DE0531AE}"/>
              </a:ext>
            </a:extLst>
          </p:cNvPr>
          <p:cNvCxnSpPr/>
          <p:nvPr/>
        </p:nvCxnSpPr>
        <p:spPr>
          <a:xfrm>
            <a:off x="1293707" y="4023360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238B8BEF-AC1A-4394-AA1F-E9C35FE22F03}"/>
              </a:ext>
            </a:extLst>
          </p:cNvPr>
          <p:cNvCxnSpPr/>
          <p:nvPr/>
        </p:nvCxnSpPr>
        <p:spPr>
          <a:xfrm>
            <a:off x="1293707" y="4456853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46E0310-8733-42E5-957A-3A2353319F8A}"/>
              </a:ext>
            </a:extLst>
          </p:cNvPr>
          <p:cNvSpPr txBox="1"/>
          <p:nvPr/>
        </p:nvSpPr>
        <p:spPr>
          <a:xfrm>
            <a:off x="1070186" y="4132384"/>
            <a:ext cx="1253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Produto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1AC4D1C-DB9E-4105-9D6E-7D96DB1677C0}"/>
              </a:ext>
            </a:extLst>
          </p:cNvPr>
          <p:cNvSpPr txBox="1"/>
          <p:nvPr/>
        </p:nvSpPr>
        <p:spPr>
          <a:xfrm>
            <a:off x="1245016" y="1772919"/>
            <a:ext cx="90340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Solicitação de devolução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02CC1C05-D9F2-4B33-9DF5-2B4E180C23FE}"/>
              </a:ext>
            </a:extLst>
          </p:cNvPr>
          <p:cNvCxnSpPr>
            <a:cxnSpLocks/>
          </p:cNvCxnSpPr>
          <p:nvPr/>
        </p:nvCxnSpPr>
        <p:spPr>
          <a:xfrm flipV="1">
            <a:off x="1889760" y="3349096"/>
            <a:ext cx="1038879" cy="6742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9138043B-6941-4C50-A38B-C62EB7BA3103}"/>
              </a:ext>
            </a:extLst>
          </p:cNvPr>
          <p:cNvCxnSpPr>
            <a:cxnSpLocks/>
          </p:cNvCxnSpPr>
          <p:nvPr/>
        </p:nvCxnSpPr>
        <p:spPr>
          <a:xfrm>
            <a:off x="3555999" y="3368082"/>
            <a:ext cx="0" cy="665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747A2350-2FF9-4333-9FB8-849B1AD8A7FD}"/>
              </a:ext>
            </a:extLst>
          </p:cNvPr>
          <p:cNvCxnSpPr/>
          <p:nvPr/>
        </p:nvCxnSpPr>
        <p:spPr>
          <a:xfrm>
            <a:off x="3152160" y="4023360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8A430AA7-A432-4526-BE27-9C1952C8EA52}"/>
              </a:ext>
            </a:extLst>
          </p:cNvPr>
          <p:cNvCxnSpPr/>
          <p:nvPr/>
        </p:nvCxnSpPr>
        <p:spPr>
          <a:xfrm>
            <a:off x="3152160" y="4456853"/>
            <a:ext cx="7857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F17F973-A7AE-4496-B045-273EC3CF4029}"/>
              </a:ext>
            </a:extLst>
          </p:cNvPr>
          <p:cNvSpPr txBox="1"/>
          <p:nvPr/>
        </p:nvSpPr>
        <p:spPr>
          <a:xfrm>
            <a:off x="2928639" y="4132384"/>
            <a:ext cx="1253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 err="1"/>
              <a:t>Devolucao</a:t>
            </a:r>
            <a:endParaRPr lang="pt-BR" sz="800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EA67FF9-A4A6-49D1-901F-F28A7D44B6B5}"/>
              </a:ext>
            </a:extLst>
          </p:cNvPr>
          <p:cNvSpPr txBox="1"/>
          <p:nvPr/>
        </p:nvSpPr>
        <p:spPr>
          <a:xfrm>
            <a:off x="3318934" y="1311254"/>
            <a:ext cx="851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Retorno da solicitação de devolução</a:t>
            </a:r>
          </a:p>
        </p:txBody>
      </p:sp>
    </p:spTree>
    <p:extLst>
      <p:ext uri="{BB962C8B-B14F-4D97-AF65-F5344CB8AC3E}">
        <p14:creationId xmlns:p14="http://schemas.microsoft.com/office/powerpoint/2010/main" val="308667611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412</Words>
  <Application>Microsoft Office PowerPoint</Application>
  <PresentationFormat>Apresentação na tela (16:9)</PresentationFormat>
  <Paragraphs>174</Paragraphs>
  <Slides>25</Slides>
  <Notes>25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7" baseType="lpstr">
      <vt:lpstr>Arial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Vitor Hugo Guerra</cp:lastModifiedBy>
  <cp:revision>71</cp:revision>
  <dcterms:modified xsi:type="dcterms:W3CDTF">2020-05-17T22:45:25Z</dcterms:modified>
</cp:coreProperties>
</file>