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8" r:id="rId2"/>
    <p:sldId id="281" r:id="rId3"/>
    <p:sldId id="301" r:id="rId4"/>
    <p:sldId id="282" r:id="rId5"/>
    <p:sldId id="284" r:id="rId6"/>
    <p:sldId id="286" r:id="rId7"/>
    <p:sldId id="288" r:id="rId8"/>
    <p:sldId id="290" r:id="rId9"/>
    <p:sldId id="292" r:id="rId10"/>
    <p:sldId id="295" r:id="rId11"/>
    <p:sldId id="298" r:id="rId12"/>
    <p:sldId id="30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25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9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3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2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4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4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04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8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3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31C66E3-BB80-4C1E-9D76-83F5EFFDA5C8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Solicitar Orçamento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B2D34BA9-1B97-4A06-B573-FB661A725770}"/>
              </a:ext>
            </a:extLst>
          </p:cNvPr>
          <p:cNvSpPr txBox="1"/>
          <p:nvPr/>
        </p:nvSpPr>
        <p:spPr>
          <a:xfrm>
            <a:off x="4511043" y="368425"/>
            <a:ext cx="4401483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Gerar Orçamento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Cliente solicita orçamento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Vendedor (Setor de Vendas) do ABC Livros e Brinquedos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Gerar orçamento para o Cliente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Gerar o orçamento do produto mais barato consultando na base de “Orçamento”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000" dirty="0"/>
          </a:p>
        </p:txBody>
      </p:sp>
      <p:sp>
        <p:nvSpPr>
          <p:cNvPr id="19" name="Retângulo 3">
            <a:extLst>
              <a:ext uri="{FF2B5EF4-FFF2-40B4-BE49-F238E27FC236}">
                <a16:creationId xmlns:a16="http://schemas.microsoft.com/office/drawing/2014/main" id="{5B5A0A3F-D922-4CAC-87DD-0D0FFD701B57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2" name="Fluxograma: Conector 8">
            <a:extLst>
              <a:ext uri="{FF2B5EF4-FFF2-40B4-BE49-F238E27FC236}">
                <a16:creationId xmlns:a16="http://schemas.microsoft.com/office/drawing/2014/main" id="{EF2D1A15-A8FF-4C66-BA8F-A5470A47BDED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Orçamento</a:t>
            </a:r>
          </a:p>
        </p:txBody>
      </p:sp>
      <p:sp>
        <p:nvSpPr>
          <p:cNvPr id="23" name="Fluxograma: Conector 38">
            <a:extLst>
              <a:ext uri="{FF2B5EF4-FFF2-40B4-BE49-F238E27FC236}">
                <a16:creationId xmlns:a16="http://schemas.microsoft.com/office/drawing/2014/main" id="{B8F72F66-982B-49A1-8CE4-C9C4715DD94B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Enviar Orçamento</a:t>
            </a:r>
          </a:p>
        </p:txBody>
      </p:sp>
      <p:cxnSp>
        <p:nvCxnSpPr>
          <p:cNvPr id="25" name="Conector: Curvo 10">
            <a:extLst>
              <a:ext uri="{FF2B5EF4-FFF2-40B4-BE49-F238E27FC236}">
                <a16:creationId xmlns:a16="http://schemas.microsoft.com/office/drawing/2014/main" id="{583C49EF-4ABB-4715-BE94-8D054E76EEBE}"/>
              </a:ext>
            </a:extLst>
          </p:cNvPr>
          <p:cNvCxnSpPr>
            <a:stCxn id="23" idx="0"/>
            <a:endCxn id="19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14">
            <a:extLst>
              <a:ext uri="{FF2B5EF4-FFF2-40B4-BE49-F238E27FC236}">
                <a16:creationId xmlns:a16="http://schemas.microsoft.com/office/drawing/2014/main" id="{8EF29112-63B7-4809-A895-40D9254CE19C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54">
            <a:extLst>
              <a:ext uri="{FF2B5EF4-FFF2-40B4-BE49-F238E27FC236}">
                <a16:creationId xmlns:a16="http://schemas.microsoft.com/office/drawing/2014/main" id="{4003FB16-D8A5-4B6F-9DF5-C11D7E552397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9">
            <a:extLst>
              <a:ext uri="{FF2B5EF4-FFF2-40B4-BE49-F238E27FC236}">
                <a16:creationId xmlns:a16="http://schemas.microsoft.com/office/drawing/2014/main" id="{C7E365DA-CBC6-4FF6-8087-69E8C71AF99B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55">
            <a:extLst>
              <a:ext uri="{FF2B5EF4-FFF2-40B4-BE49-F238E27FC236}">
                <a16:creationId xmlns:a16="http://schemas.microsoft.com/office/drawing/2014/main" id="{358A95D5-B8D1-444A-862E-053A3696245F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0">
            <a:extLst>
              <a:ext uri="{FF2B5EF4-FFF2-40B4-BE49-F238E27FC236}">
                <a16:creationId xmlns:a16="http://schemas.microsoft.com/office/drawing/2014/main" id="{D5422917-10D7-4C3A-8E31-D274C5E762EB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  <p:sp>
        <p:nvSpPr>
          <p:cNvPr id="31" name="CaixaDeTexto 23">
            <a:extLst>
              <a:ext uri="{FF2B5EF4-FFF2-40B4-BE49-F238E27FC236}">
                <a16:creationId xmlns:a16="http://schemas.microsoft.com/office/drawing/2014/main" id="{4321FD19-14BD-4480-BE1E-78EA94A8F818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orçamento</a:t>
            </a:r>
          </a:p>
        </p:txBody>
      </p:sp>
      <p:cxnSp>
        <p:nvCxnSpPr>
          <p:cNvPr id="32" name="Conector de Seta Reta 16">
            <a:extLst>
              <a:ext uri="{FF2B5EF4-FFF2-40B4-BE49-F238E27FC236}">
                <a16:creationId xmlns:a16="http://schemas.microsoft.com/office/drawing/2014/main" id="{0F7D7938-2D4A-4092-8402-42FEF2C27418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1">
            <a:extLst>
              <a:ext uri="{FF2B5EF4-FFF2-40B4-BE49-F238E27FC236}">
                <a16:creationId xmlns:a16="http://schemas.microsoft.com/office/drawing/2014/main" id="{830EC077-4A33-4607-844F-052273E90A1E}"/>
              </a:ext>
            </a:extLst>
          </p:cNvPr>
          <p:cNvSpPr txBox="1"/>
          <p:nvPr/>
        </p:nvSpPr>
        <p:spPr>
          <a:xfrm>
            <a:off x="3289281" y="1247596"/>
            <a:ext cx="851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Orçamento</a:t>
            </a:r>
            <a:r>
              <a:rPr lang="pt-BR" dirty="0"/>
              <a:t> </a:t>
            </a:r>
            <a:r>
              <a:rPr lang="pt-BR" sz="800" dirty="0"/>
              <a:t>entregue</a:t>
            </a:r>
          </a:p>
        </p:txBody>
      </p:sp>
    </p:spTree>
    <p:extLst>
      <p:ext uri="{BB962C8B-B14F-4D97-AF65-F5344CB8AC3E}">
        <p14:creationId xmlns:p14="http://schemas.microsoft.com/office/powerpoint/2010/main" val="392628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7D286F-F21D-4BD4-B322-D754F493ABE2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Fornecer Orçamento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0835B2DA-F7FC-4B1A-B74A-13082BB61129}"/>
              </a:ext>
            </a:extLst>
          </p:cNvPr>
          <p:cNvSpPr txBox="1"/>
          <p:nvPr/>
        </p:nvSpPr>
        <p:spPr>
          <a:xfrm>
            <a:off x="4626037" y="368425"/>
            <a:ext cx="4286487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Validar orçamento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Fornecedor solicita validação do orçamento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Vendedor (Setor de Vendas)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Validar orçamento do Fornecedor</a:t>
            </a: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Armazenar o orçamento do fornecedor na tabela “Orçamento”</a:t>
            </a: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Consultar o status e retornar a validação </a:t>
            </a:r>
            <a:endParaRPr sz="2000" dirty="0"/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EAF22D92-4B50-4384-89E3-381A7F28FADC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22" name="Fluxograma: Conector 8">
            <a:extLst>
              <a:ext uri="{FF2B5EF4-FFF2-40B4-BE49-F238E27FC236}">
                <a16:creationId xmlns:a16="http://schemas.microsoft.com/office/drawing/2014/main" id="{696FCFCA-9864-4364-A8E5-A93057711A6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validação de orçamento</a:t>
            </a:r>
          </a:p>
        </p:txBody>
      </p:sp>
      <p:sp>
        <p:nvSpPr>
          <p:cNvPr id="23" name="Fluxograma: Conector 38">
            <a:extLst>
              <a:ext uri="{FF2B5EF4-FFF2-40B4-BE49-F238E27FC236}">
                <a16:creationId xmlns:a16="http://schemas.microsoft.com/office/drawing/2014/main" id="{70204BD7-8E7B-4CDB-B331-6CAA41D1AAF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orçamento</a:t>
            </a:r>
          </a:p>
        </p:txBody>
      </p:sp>
      <p:cxnSp>
        <p:nvCxnSpPr>
          <p:cNvPr id="25" name="Conector: Curvo 10">
            <a:extLst>
              <a:ext uri="{FF2B5EF4-FFF2-40B4-BE49-F238E27FC236}">
                <a16:creationId xmlns:a16="http://schemas.microsoft.com/office/drawing/2014/main" id="{140C3624-667B-4AA4-B80C-A721F4401019}"/>
              </a:ext>
            </a:extLst>
          </p:cNvPr>
          <p:cNvCxnSpPr>
            <a:stCxn id="23" idx="0"/>
            <a:endCxn id="16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14">
            <a:extLst>
              <a:ext uri="{FF2B5EF4-FFF2-40B4-BE49-F238E27FC236}">
                <a16:creationId xmlns:a16="http://schemas.microsoft.com/office/drawing/2014/main" id="{7053E3CE-D358-4C05-AB7F-F011B7A7FC1A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54">
            <a:extLst>
              <a:ext uri="{FF2B5EF4-FFF2-40B4-BE49-F238E27FC236}">
                <a16:creationId xmlns:a16="http://schemas.microsoft.com/office/drawing/2014/main" id="{56DE9712-6BEB-45AD-8E24-CAF042D449A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9">
            <a:extLst>
              <a:ext uri="{FF2B5EF4-FFF2-40B4-BE49-F238E27FC236}">
                <a16:creationId xmlns:a16="http://schemas.microsoft.com/office/drawing/2014/main" id="{152FACFE-9302-4327-B710-D047566E082C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55">
            <a:extLst>
              <a:ext uri="{FF2B5EF4-FFF2-40B4-BE49-F238E27FC236}">
                <a16:creationId xmlns:a16="http://schemas.microsoft.com/office/drawing/2014/main" id="{0BF1FE47-1B36-45D0-AED5-25F4CDFC1605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0">
            <a:extLst>
              <a:ext uri="{FF2B5EF4-FFF2-40B4-BE49-F238E27FC236}">
                <a16:creationId xmlns:a16="http://schemas.microsoft.com/office/drawing/2014/main" id="{260DC26A-0BD0-4531-ACB7-504AE65F1894}"/>
              </a:ext>
            </a:extLst>
          </p:cNvPr>
          <p:cNvSpPr txBox="1"/>
          <p:nvPr/>
        </p:nvSpPr>
        <p:spPr>
          <a:xfrm>
            <a:off x="1005696" y="4132385"/>
            <a:ext cx="1361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  <p:sp>
        <p:nvSpPr>
          <p:cNvPr id="31" name="CaixaDeTexto 23">
            <a:extLst>
              <a:ext uri="{FF2B5EF4-FFF2-40B4-BE49-F238E27FC236}">
                <a16:creationId xmlns:a16="http://schemas.microsoft.com/office/drawing/2014/main" id="{33750758-FBC2-478C-A2E5-67E34E8EB267}"/>
              </a:ext>
            </a:extLst>
          </p:cNvPr>
          <p:cNvSpPr txBox="1"/>
          <p:nvPr/>
        </p:nvSpPr>
        <p:spPr>
          <a:xfrm>
            <a:off x="1245016" y="1772919"/>
            <a:ext cx="9034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validação de orçamento</a:t>
            </a:r>
          </a:p>
        </p:txBody>
      </p:sp>
      <p:cxnSp>
        <p:nvCxnSpPr>
          <p:cNvPr id="32" name="Conector de Seta Reta 16">
            <a:extLst>
              <a:ext uri="{FF2B5EF4-FFF2-40B4-BE49-F238E27FC236}">
                <a16:creationId xmlns:a16="http://schemas.microsoft.com/office/drawing/2014/main" id="{08599B4C-BBED-4CB3-B62D-B7C69CE283DE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12B4B49A-36CC-4AE4-AE7A-F80A669F5D0B}"/>
              </a:ext>
            </a:extLst>
          </p:cNvPr>
          <p:cNvSpPr txBox="1"/>
          <p:nvPr/>
        </p:nvSpPr>
        <p:spPr>
          <a:xfrm>
            <a:off x="3289281" y="1247596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Orçamento validado</a:t>
            </a:r>
          </a:p>
        </p:txBody>
      </p:sp>
    </p:spTree>
    <p:extLst>
      <p:ext uri="{BB962C8B-B14F-4D97-AF65-F5344CB8AC3E}">
        <p14:creationId xmlns:p14="http://schemas.microsoft.com/office/powerpoint/2010/main" val="308506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ED914C-CDA9-4FBA-8447-270878CDC299}"/>
              </a:ext>
            </a:extLst>
          </p:cNvPr>
          <p:cNvSpPr txBox="1"/>
          <p:nvPr/>
        </p:nvSpPr>
        <p:spPr>
          <a:xfrm>
            <a:off x="1079916" y="121920"/>
            <a:ext cx="317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Receber Pagamento (Fornecedor)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60A0905F-ACAA-42B1-B419-137BCA61B510}"/>
              </a:ext>
            </a:extLst>
          </p:cNvPr>
          <p:cNvSpPr txBox="1"/>
          <p:nvPr/>
        </p:nvSpPr>
        <p:spPr>
          <a:xfrm>
            <a:off x="4458587" y="60704"/>
            <a:ext cx="4393125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Efetuar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Fornecedor solicita recebimento de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Assistente Financeiro (Setor de Pagamentos)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Efetuar pagamento ao Fornecedor</a:t>
            </a: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Consultar o pagamento do fornecedor na tabela “</a:t>
            </a:r>
            <a:r>
              <a:rPr lang="pt-BR" sz="2000" dirty="0" err="1">
                <a:solidFill>
                  <a:srgbClr val="1A1A1A"/>
                </a:solidFill>
                <a:highlight>
                  <a:srgbClr val="FAFAFA"/>
                </a:highlight>
              </a:rPr>
              <a:t>PagamentoFornecedor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”</a:t>
            </a: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Realizar o pagamento e armazenar na tabela “Pagamento”</a:t>
            </a:r>
            <a:endParaRPr lang="pt-BR" sz="2000" dirty="0">
              <a:highlight>
                <a:srgbClr val="FAFAFA"/>
              </a:highlight>
            </a:endParaRPr>
          </a:p>
        </p:txBody>
      </p:sp>
      <p:sp>
        <p:nvSpPr>
          <p:cNvPr id="19" name="Retângulo 3">
            <a:extLst>
              <a:ext uri="{FF2B5EF4-FFF2-40B4-BE49-F238E27FC236}">
                <a16:creationId xmlns:a16="http://schemas.microsoft.com/office/drawing/2014/main" id="{7752633C-6F3F-4181-AF01-AB4CE57CF882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22" name="Fluxograma: Conector 8">
            <a:extLst>
              <a:ext uri="{FF2B5EF4-FFF2-40B4-BE49-F238E27FC236}">
                <a16:creationId xmlns:a16="http://schemas.microsoft.com/office/drawing/2014/main" id="{708B3171-0FFA-4786-94BC-4181AF5B4B51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23" name="Fluxograma: Conector 38">
            <a:extLst>
              <a:ext uri="{FF2B5EF4-FFF2-40B4-BE49-F238E27FC236}">
                <a16:creationId xmlns:a16="http://schemas.microsoft.com/office/drawing/2014/main" id="{3697DD93-206C-4D00-8CCC-1E4D66C8CF5B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25" name="Conector: Curvo 10">
            <a:extLst>
              <a:ext uri="{FF2B5EF4-FFF2-40B4-BE49-F238E27FC236}">
                <a16:creationId xmlns:a16="http://schemas.microsoft.com/office/drawing/2014/main" id="{99FFC8A6-8F33-4123-B003-7A5B7485C72C}"/>
              </a:ext>
            </a:extLst>
          </p:cNvPr>
          <p:cNvCxnSpPr>
            <a:stCxn id="23" idx="0"/>
            <a:endCxn id="19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14">
            <a:extLst>
              <a:ext uri="{FF2B5EF4-FFF2-40B4-BE49-F238E27FC236}">
                <a16:creationId xmlns:a16="http://schemas.microsoft.com/office/drawing/2014/main" id="{55EE8BC9-7176-4D8D-A3F6-FACE34D23AEC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54">
            <a:extLst>
              <a:ext uri="{FF2B5EF4-FFF2-40B4-BE49-F238E27FC236}">
                <a16:creationId xmlns:a16="http://schemas.microsoft.com/office/drawing/2014/main" id="{2572906E-5E21-44BE-9814-648F64EC23CC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9">
            <a:extLst>
              <a:ext uri="{FF2B5EF4-FFF2-40B4-BE49-F238E27FC236}">
                <a16:creationId xmlns:a16="http://schemas.microsoft.com/office/drawing/2014/main" id="{0DE6C043-6A26-449A-8188-13E6176152CC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55">
            <a:extLst>
              <a:ext uri="{FF2B5EF4-FFF2-40B4-BE49-F238E27FC236}">
                <a16:creationId xmlns:a16="http://schemas.microsoft.com/office/drawing/2014/main" id="{2A60FA2D-FC22-4633-82A8-CB26CD248324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56">
            <a:extLst>
              <a:ext uri="{FF2B5EF4-FFF2-40B4-BE49-F238E27FC236}">
                <a16:creationId xmlns:a16="http://schemas.microsoft.com/office/drawing/2014/main" id="{5AABF6B6-8F14-4DC8-B2F4-EE49884D7A13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57">
            <a:extLst>
              <a:ext uri="{FF2B5EF4-FFF2-40B4-BE49-F238E27FC236}">
                <a16:creationId xmlns:a16="http://schemas.microsoft.com/office/drawing/2014/main" id="{81B71CAE-A38B-4FD1-8FC4-1F1BB01A6057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58">
            <a:extLst>
              <a:ext uri="{FF2B5EF4-FFF2-40B4-BE49-F238E27FC236}">
                <a16:creationId xmlns:a16="http://schemas.microsoft.com/office/drawing/2014/main" id="{0D6DF628-C579-4F4B-B380-DA13C63C9829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20">
            <a:extLst>
              <a:ext uri="{FF2B5EF4-FFF2-40B4-BE49-F238E27FC236}">
                <a16:creationId xmlns:a16="http://schemas.microsoft.com/office/drawing/2014/main" id="{124D3C90-30F9-4E6D-9A5A-5C525D5B5108}"/>
              </a:ext>
            </a:extLst>
          </p:cNvPr>
          <p:cNvSpPr txBox="1"/>
          <p:nvPr/>
        </p:nvSpPr>
        <p:spPr>
          <a:xfrm>
            <a:off x="1070186" y="412356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PagamentoFornecedor</a:t>
            </a:r>
            <a:endParaRPr lang="pt-BR" sz="800" dirty="0"/>
          </a:p>
        </p:txBody>
      </p:sp>
      <p:sp>
        <p:nvSpPr>
          <p:cNvPr id="34" name="CaixaDeTexto 59">
            <a:extLst>
              <a:ext uri="{FF2B5EF4-FFF2-40B4-BE49-F238E27FC236}">
                <a16:creationId xmlns:a16="http://schemas.microsoft.com/office/drawing/2014/main" id="{F3A2B587-CE79-4CCD-88F6-88BD92DA127C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</a:t>
            </a:r>
          </a:p>
        </p:txBody>
      </p:sp>
      <p:cxnSp>
        <p:nvCxnSpPr>
          <p:cNvPr id="35" name="Conector de Seta Reta 60">
            <a:extLst>
              <a:ext uri="{FF2B5EF4-FFF2-40B4-BE49-F238E27FC236}">
                <a16:creationId xmlns:a16="http://schemas.microsoft.com/office/drawing/2014/main" id="{9FEB30C6-8830-4DB4-BB66-DAEA4171F758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61079AA5-DF06-458F-98B0-60EBC2D8C416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  <p:sp>
        <p:nvSpPr>
          <p:cNvPr id="37" name="CaixaDeTexto 16">
            <a:extLst>
              <a:ext uri="{FF2B5EF4-FFF2-40B4-BE49-F238E27FC236}">
                <a16:creationId xmlns:a16="http://schemas.microsoft.com/office/drawing/2014/main" id="{5C23B318-FC47-4941-9C1A-12BBBDBADA68}"/>
              </a:ext>
            </a:extLst>
          </p:cNvPr>
          <p:cNvSpPr txBox="1"/>
          <p:nvPr/>
        </p:nvSpPr>
        <p:spPr>
          <a:xfrm>
            <a:off x="3289281" y="1247596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Pagamento efetuado</a:t>
            </a:r>
          </a:p>
        </p:txBody>
      </p:sp>
    </p:spTree>
    <p:extLst>
      <p:ext uri="{BB962C8B-B14F-4D97-AF65-F5344CB8AC3E}">
        <p14:creationId xmlns:p14="http://schemas.microsoft.com/office/powerpoint/2010/main" val="79812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4C58F0-B4C4-401D-B0D8-2CD63B162620}"/>
              </a:ext>
            </a:extLst>
          </p:cNvPr>
          <p:cNvSpPr txBox="1"/>
          <p:nvPr/>
        </p:nvSpPr>
        <p:spPr>
          <a:xfrm>
            <a:off x="196427" y="121920"/>
            <a:ext cx="465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Disponibilizar produtos para a transportadora entregar</a:t>
            </a:r>
          </a:p>
        </p:txBody>
      </p:sp>
      <p:sp>
        <p:nvSpPr>
          <p:cNvPr id="22" name="Google Shape;55;p13">
            <a:extLst>
              <a:ext uri="{FF2B5EF4-FFF2-40B4-BE49-F238E27FC236}">
                <a16:creationId xmlns:a16="http://schemas.microsoft.com/office/drawing/2014/main" id="{F6DFBB34-9D13-4024-B236-03A585A98913}"/>
              </a:ext>
            </a:extLst>
          </p:cNvPr>
          <p:cNvSpPr txBox="1"/>
          <p:nvPr/>
        </p:nvSpPr>
        <p:spPr>
          <a:xfrm>
            <a:off x="4307840" y="368425"/>
            <a:ext cx="4604685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rgbClr val="1A1A1A"/>
                </a:solidFill>
              </a:rPr>
              <a:t>Processo</a:t>
            </a:r>
            <a:r>
              <a:rPr lang="pt-BR" sz="18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1800" dirty="0">
                <a:solidFill>
                  <a:schemeClr val="tx1"/>
                </a:solidFill>
                <a:highlight>
                  <a:srgbClr val="FAFAFA"/>
                </a:highlight>
              </a:rPr>
              <a:t>Confirmar o recebimento da solicitação de entrega do Produto</a:t>
            </a:r>
            <a:endParaRPr sz="18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rgbClr val="1A1A1A"/>
                </a:solidFill>
              </a:rPr>
              <a:t>Evento</a:t>
            </a:r>
            <a:r>
              <a:rPr lang="pt-BR" sz="18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1800" dirty="0">
                <a:solidFill>
                  <a:srgbClr val="1A1A1A"/>
                </a:solidFill>
              </a:rPr>
              <a:t>Fornecedor solicita entrega</a:t>
            </a:r>
            <a:endParaRPr sz="18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1800" b="1" dirty="0">
                <a:solidFill>
                  <a:srgbClr val="1A1A1A"/>
                </a:solidFill>
              </a:rPr>
              <a:t>Trabalhador Envolvido</a:t>
            </a:r>
            <a:r>
              <a:rPr lang="pt-BR" sz="1800" dirty="0">
                <a:solidFill>
                  <a:srgbClr val="1A1A1A"/>
                </a:solidFill>
                <a:highlight>
                  <a:srgbClr val="FAFAFA"/>
                </a:highlight>
              </a:rPr>
              <a:t>: Técnico em Logística (Setor de Entrega) da Empresa ABC Livros e Brinquedos</a:t>
            </a:r>
            <a:endParaRPr sz="18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800" dirty="0">
                <a:solidFill>
                  <a:srgbClr val="1A1A1A"/>
                </a:solidFill>
                <a:highlight>
                  <a:srgbClr val="FAFAFA"/>
                </a:highlight>
              </a:rPr>
              <a:t>Fornecedor solicita entrega do produto e a ABC confirma o recebimento da solicitação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800" dirty="0">
                <a:solidFill>
                  <a:srgbClr val="1A1A1A"/>
                </a:solidFill>
                <a:highlight>
                  <a:srgbClr val="FAFAFA"/>
                </a:highlight>
              </a:rPr>
              <a:t>Armazenar o status da entrega na tabela “Entrega”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1800" dirty="0">
                <a:solidFill>
                  <a:srgbClr val="1A1A1A"/>
                </a:solidFill>
                <a:highlight>
                  <a:srgbClr val="FAFAFA"/>
                </a:highlight>
              </a:rPr>
              <a:t>Atualizar as informações do pedido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B82837C-E402-4DF0-947F-CA9B9A7C3C59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33D63DC5-B36A-4D94-B6DA-704911E9EB8C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548F2916-1BE6-47DF-A5FF-0E2B154481A9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Confirmar o recebimento da solicitação de entrega do Produto</a:t>
            </a:r>
          </a:p>
        </p:txBody>
      </p: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8CB0D11A-DA93-4955-9E44-333625DD30D3}"/>
              </a:ext>
            </a:extLst>
          </p:cNvPr>
          <p:cNvCxnSpPr>
            <a:stCxn id="41" idx="0"/>
            <a:endCxn id="2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95A3112D-FFB8-410B-B295-05F203E4FC11}"/>
              </a:ext>
            </a:extLst>
          </p:cNvPr>
          <p:cNvCxnSpPr>
            <a:stCxn id="24" idx="2"/>
            <a:endCxn id="3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9A7F041-A50B-4953-873E-332502178143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1FAAB5A-3E60-498B-B93B-AD91510EC8C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08287661-7D83-4D7E-83F9-40FA9E661DA6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9C05D70C-0D18-4101-AF4E-2A992A5F4D7B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0F3302A-6382-433E-9ED2-DF13743C1292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1F3EBFD-EAF9-478D-BD63-FE24D4160273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D27D6F8-0F92-4E03-AD88-D5D764EC03D8}"/>
              </a:ext>
            </a:extLst>
          </p:cNvPr>
          <p:cNvSpPr txBox="1"/>
          <p:nvPr/>
        </p:nvSpPr>
        <p:spPr>
          <a:xfrm>
            <a:off x="1080494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5CD6F5C-6577-4AC3-AB21-E98A4A88D5A0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1356ECF1-3518-44D5-8CE8-CE3AC12197A3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92DDDE8-4777-4D5A-872C-B11382F40ADE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</p:spTree>
    <p:extLst>
      <p:ext uri="{BB962C8B-B14F-4D97-AF65-F5344CB8AC3E}">
        <p14:creationId xmlns:p14="http://schemas.microsoft.com/office/powerpoint/2010/main" val="224597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compra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compra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0BE07B-3113-4A77-B0FC-ACB8981EE8BD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SzPts val="1000"/>
            </a:pPr>
            <a:r>
              <a:rPr lang="pt-BR" dirty="0">
                <a:solidFill>
                  <a:schemeClr val="dk1"/>
                </a:solidFill>
              </a:rPr>
              <a:t>Comprar Produtos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9731656D-81D5-4B58-80FF-261ADA96D2CF}"/>
              </a:ext>
            </a:extLst>
          </p:cNvPr>
          <p:cNvSpPr txBox="1"/>
          <p:nvPr/>
        </p:nvSpPr>
        <p:spPr>
          <a:xfrm>
            <a:off x="4656667" y="432600"/>
            <a:ext cx="3826343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Vender produto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Cliente compra produto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Vendedor (Setor de Vendas) do ABC Livros e Brinquedos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O Cliente irá comprar e ABC venderá o produto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Armazenar o pedido na tabela “Pedido”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Consultar o produto (individualmente) na tabela “Produto”</a:t>
            </a:r>
            <a:endParaRPr sz="2000" dirty="0"/>
          </a:p>
        </p:txBody>
      </p:sp>
      <p:sp>
        <p:nvSpPr>
          <p:cNvPr id="19" name="Retângulo 3">
            <a:extLst>
              <a:ext uri="{FF2B5EF4-FFF2-40B4-BE49-F238E27FC236}">
                <a16:creationId xmlns:a16="http://schemas.microsoft.com/office/drawing/2014/main" id="{B3F72E99-CFB4-4F2E-BD63-667238632342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2" name="Fluxograma: Conector 8">
            <a:extLst>
              <a:ext uri="{FF2B5EF4-FFF2-40B4-BE49-F238E27FC236}">
                <a16:creationId xmlns:a16="http://schemas.microsoft.com/office/drawing/2014/main" id="{86D322D9-972E-4CCC-9DE2-0E01EAB4C8C4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compra</a:t>
            </a:r>
          </a:p>
        </p:txBody>
      </p:sp>
      <p:sp>
        <p:nvSpPr>
          <p:cNvPr id="23" name="Fluxograma: Conector 38">
            <a:extLst>
              <a:ext uri="{FF2B5EF4-FFF2-40B4-BE49-F238E27FC236}">
                <a16:creationId xmlns:a16="http://schemas.microsoft.com/office/drawing/2014/main" id="{C7741F9E-14FE-40CB-B969-C4D36AB1A6B3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Vender Produtos</a:t>
            </a:r>
          </a:p>
        </p:txBody>
      </p:sp>
      <p:cxnSp>
        <p:nvCxnSpPr>
          <p:cNvPr id="25" name="Conector: Curvo 10">
            <a:extLst>
              <a:ext uri="{FF2B5EF4-FFF2-40B4-BE49-F238E27FC236}">
                <a16:creationId xmlns:a16="http://schemas.microsoft.com/office/drawing/2014/main" id="{F2376EE6-6CCD-4884-8BDF-EEF5D63B41E7}"/>
              </a:ext>
            </a:extLst>
          </p:cNvPr>
          <p:cNvCxnSpPr>
            <a:stCxn id="23" idx="0"/>
            <a:endCxn id="19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14">
            <a:extLst>
              <a:ext uri="{FF2B5EF4-FFF2-40B4-BE49-F238E27FC236}">
                <a16:creationId xmlns:a16="http://schemas.microsoft.com/office/drawing/2014/main" id="{952B7B96-FA74-48D2-93C3-297609F5CFC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54">
            <a:extLst>
              <a:ext uri="{FF2B5EF4-FFF2-40B4-BE49-F238E27FC236}">
                <a16:creationId xmlns:a16="http://schemas.microsoft.com/office/drawing/2014/main" id="{73EB8E64-41BF-4913-B911-5BC18503CA07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9">
            <a:extLst>
              <a:ext uri="{FF2B5EF4-FFF2-40B4-BE49-F238E27FC236}">
                <a16:creationId xmlns:a16="http://schemas.microsoft.com/office/drawing/2014/main" id="{31D9D7E7-91C4-4923-961A-C56435857BC4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55">
            <a:extLst>
              <a:ext uri="{FF2B5EF4-FFF2-40B4-BE49-F238E27FC236}">
                <a16:creationId xmlns:a16="http://schemas.microsoft.com/office/drawing/2014/main" id="{B87CDFC0-F467-4AA7-97AC-387ED0CFA28B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56">
            <a:extLst>
              <a:ext uri="{FF2B5EF4-FFF2-40B4-BE49-F238E27FC236}">
                <a16:creationId xmlns:a16="http://schemas.microsoft.com/office/drawing/2014/main" id="{8DD63233-321D-48E1-A1DA-02AAB2B56839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20">
            <a:extLst>
              <a:ext uri="{FF2B5EF4-FFF2-40B4-BE49-F238E27FC236}">
                <a16:creationId xmlns:a16="http://schemas.microsoft.com/office/drawing/2014/main" id="{48E59303-CAD3-4BF7-BCFD-64AB334FAB1A}"/>
              </a:ext>
            </a:extLst>
          </p:cNvPr>
          <p:cNvSpPr txBox="1"/>
          <p:nvPr/>
        </p:nvSpPr>
        <p:spPr>
          <a:xfrm>
            <a:off x="1070187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35" name="Conector de Seta Reta 60">
            <a:extLst>
              <a:ext uri="{FF2B5EF4-FFF2-40B4-BE49-F238E27FC236}">
                <a16:creationId xmlns:a16="http://schemas.microsoft.com/office/drawing/2014/main" id="{E7792144-A430-4A21-92CD-E36BF4CA9E3C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9ACA8F9D-F561-4745-AE51-20ACD1BA533C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compra</a:t>
            </a:r>
          </a:p>
        </p:txBody>
      </p:sp>
      <p:sp>
        <p:nvSpPr>
          <p:cNvPr id="37" name="CaixaDeTexto 16">
            <a:extLst>
              <a:ext uri="{FF2B5EF4-FFF2-40B4-BE49-F238E27FC236}">
                <a16:creationId xmlns:a16="http://schemas.microsoft.com/office/drawing/2014/main" id="{708A0E60-865F-4BE4-95B5-B808ACE2D00F}"/>
              </a:ext>
            </a:extLst>
          </p:cNvPr>
          <p:cNvSpPr txBox="1"/>
          <p:nvPr/>
        </p:nvSpPr>
        <p:spPr>
          <a:xfrm>
            <a:off x="3214775" y="1251101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Produto vendido </a:t>
            </a:r>
          </a:p>
        </p:txBody>
      </p:sp>
      <p:cxnSp>
        <p:nvCxnSpPr>
          <p:cNvPr id="38" name="Conector reto 57">
            <a:extLst>
              <a:ext uri="{FF2B5EF4-FFF2-40B4-BE49-F238E27FC236}">
                <a16:creationId xmlns:a16="http://schemas.microsoft.com/office/drawing/2014/main" id="{6B244684-DA3E-4B5D-A48F-57C7D93FECD9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58">
            <a:extLst>
              <a:ext uri="{FF2B5EF4-FFF2-40B4-BE49-F238E27FC236}">
                <a16:creationId xmlns:a16="http://schemas.microsoft.com/office/drawing/2014/main" id="{E9678376-84AD-4A1B-8136-CFEE9755BE9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59">
            <a:extLst>
              <a:ext uri="{FF2B5EF4-FFF2-40B4-BE49-F238E27FC236}">
                <a16:creationId xmlns:a16="http://schemas.microsoft.com/office/drawing/2014/main" id="{C110AB7B-79C6-4566-AC9F-87C8341D6F0D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</p:spTree>
    <p:extLst>
      <p:ext uri="{BB962C8B-B14F-4D97-AF65-F5344CB8AC3E}">
        <p14:creationId xmlns:p14="http://schemas.microsoft.com/office/powerpoint/2010/main" val="391877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0BE07B-3113-4A77-B0FC-ACB8981EE8BD}"/>
              </a:ext>
            </a:extLst>
          </p:cNvPr>
          <p:cNvSpPr txBox="1"/>
          <p:nvPr/>
        </p:nvSpPr>
        <p:spPr>
          <a:xfrm>
            <a:off x="1196322" y="121920"/>
            <a:ext cx="305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SzPts val="1000"/>
            </a:pPr>
            <a:r>
              <a:rPr lang="pt-BR" dirty="0">
                <a:solidFill>
                  <a:schemeClr val="dk1"/>
                </a:solidFill>
              </a:rPr>
              <a:t>Receber validação de pagamento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CB5A5A2-58BC-4EC7-91BF-3E422F0B31C6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4" name="Fluxograma: Conector 8">
            <a:extLst>
              <a:ext uri="{FF2B5EF4-FFF2-40B4-BE49-F238E27FC236}">
                <a16:creationId xmlns:a16="http://schemas.microsoft.com/office/drawing/2014/main" id="{C14408DC-CF2E-4CB2-8C8D-CAF012A572B3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Realizar validação do pagamento</a:t>
            </a:r>
          </a:p>
        </p:txBody>
      </p:sp>
      <p:sp>
        <p:nvSpPr>
          <p:cNvPr id="5" name="Fluxograma: Conector 38">
            <a:extLst>
              <a:ext uri="{FF2B5EF4-FFF2-40B4-BE49-F238E27FC236}">
                <a16:creationId xmlns:a16="http://schemas.microsoft.com/office/drawing/2014/main" id="{8910BD0F-EBAD-495F-AE4A-B47B1A4BC43C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pagamento</a:t>
            </a:r>
          </a:p>
        </p:txBody>
      </p:sp>
      <p:cxnSp>
        <p:nvCxnSpPr>
          <p:cNvPr id="6" name="Conector: Curvo 10">
            <a:extLst>
              <a:ext uri="{FF2B5EF4-FFF2-40B4-BE49-F238E27FC236}">
                <a16:creationId xmlns:a16="http://schemas.microsoft.com/office/drawing/2014/main" id="{9052E480-E725-4572-864C-6059896EBC60}"/>
              </a:ext>
            </a:extLst>
          </p:cNvPr>
          <p:cNvCxnSpPr>
            <a:stCxn id="5" idx="0"/>
            <a:endCxn id="3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14">
            <a:extLst>
              <a:ext uri="{FF2B5EF4-FFF2-40B4-BE49-F238E27FC236}">
                <a16:creationId xmlns:a16="http://schemas.microsoft.com/office/drawing/2014/main" id="{FBB6DBE4-4271-4C08-9BAA-B71D072BC04C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54">
            <a:extLst>
              <a:ext uri="{FF2B5EF4-FFF2-40B4-BE49-F238E27FC236}">
                <a16:creationId xmlns:a16="http://schemas.microsoft.com/office/drawing/2014/main" id="{D6D43780-3C67-4F6F-90F5-016FA30459A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9">
            <a:extLst>
              <a:ext uri="{FF2B5EF4-FFF2-40B4-BE49-F238E27FC236}">
                <a16:creationId xmlns:a16="http://schemas.microsoft.com/office/drawing/2014/main" id="{36CD90CB-F3FE-493E-94C9-252EF7101C0B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55">
            <a:extLst>
              <a:ext uri="{FF2B5EF4-FFF2-40B4-BE49-F238E27FC236}">
                <a16:creationId xmlns:a16="http://schemas.microsoft.com/office/drawing/2014/main" id="{10153790-65F4-4BB2-A487-078FCA321578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20">
            <a:extLst>
              <a:ext uri="{FF2B5EF4-FFF2-40B4-BE49-F238E27FC236}">
                <a16:creationId xmlns:a16="http://schemas.microsoft.com/office/drawing/2014/main" id="{BB5EE922-A404-4D59-AD91-4D5E6E3153A5}"/>
              </a:ext>
            </a:extLst>
          </p:cNvPr>
          <p:cNvSpPr txBox="1"/>
          <p:nvPr/>
        </p:nvSpPr>
        <p:spPr>
          <a:xfrm>
            <a:off x="1070187" y="4132384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PagamentoPedido</a:t>
            </a:r>
            <a:endParaRPr lang="pt-BR" sz="800" dirty="0"/>
          </a:p>
          <a:p>
            <a:pPr algn="ctr"/>
            <a:endParaRPr lang="pt-BR" sz="800" dirty="0"/>
          </a:p>
        </p:txBody>
      </p:sp>
      <p:sp>
        <p:nvSpPr>
          <p:cNvPr id="12" name="CaixaDeTexto 23">
            <a:extLst>
              <a:ext uri="{FF2B5EF4-FFF2-40B4-BE49-F238E27FC236}">
                <a16:creationId xmlns:a16="http://schemas.microsoft.com/office/drawing/2014/main" id="{3159EB7B-876B-4FB3-865D-7579A3A5C8E6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Validação de pagamento</a:t>
            </a:r>
          </a:p>
        </p:txBody>
      </p:sp>
      <p:cxnSp>
        <p:nvCxnSpPr>
          <p:cNvPr id="13" name="Conector de Seta Reta 16">
            <a:extLst>
              <a:ext uri="{FF2B5EF4-FFF2-40B4-BE49-F238E27FC236}">
                <a16:creationId xmlns:a16="http://schemas.microsoft.com/office/drawing/2014/main" id="{643DA569-C12E-4113-A217-CC9101FCBE6E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7">
            <a:extLst>
              <a:ext uri="{FF2B5EF4-FFF2-40B4-BE49-F238E27FC236}">
                <a16:creationId xmlns:a16="http://schemas.microsoft.com/office/drawing/2014/main" id="{F92CCADA-7D82-4C52-A220-264CD5F7F691}"/>
              </a:ext>
            </a:extLst>
          </p:cNvPr>
          <p:cNvSpPr txBox="1"/>
          <p:nvPr/>
        </p:nvSpPr>
        <p:spPr>
          <a:xfrm>
            <a:off x="3289281" y="1247596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Validação do pagamento</a:t>
            </a:r>
          </a:p>
        </p:txBody>
      </p:sp>
      <p:sp>
        <p:nvSpPr>
          <p:cNvPr id="15" name="Google Shape;55;p13">
            <a:extLst>
              <a:ext uri="{FF2B5EF4-FFF2-40B4-BE49-F238E27FC236}">
                <a16:creationId xmlns:a16="http://schemas.microsoft.com/office/drawing/2014/main" id="{850B498F-92C6-48DC-BB9F-A2C1CC93D6F7}"/>
              </a:ext>
            </a:extLst>
          </p:cNvPr>
          <p:cNvSpPr txBox="1"/>
          <p:nvPr/>
        </p:nvSpPr>
        <p:spPr>
          <a:xfrm>
            <a:off x="4636345" y="432600"/>
            <a:ext cx="3846665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Validar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Cliente compra produto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Vendedor (Setor de Vendas) do ABC Livros e Brinquedos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O Cliente compra e ABC valida o pagamento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Consultar o status do pagamento na tabela “</a:t>
            </a:r>
            <a:r>
              <a:rPr lang="pt-BR" sz="2000" dirty="0" err="1">
                <a:solidFill>
                  <a:srgbClr val="1A1A1A"/>
                </a:solidFill>
                <a:highlight>
                  <a:srgbClr val="FAFAFA"/>
                </a:highlight>
              </a:rPr>
              <a:t>PagamentoPedido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”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Retornar ao cliente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732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FB727A6-9445-4753-8812-25F50F975F88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Devolver Produto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A88A6118-8171-428E-80AF-409BC11AD943}"/>
              </a:ext>
            </a:extLst>
          </p:cNvPr>
          <p:cNvSpPr txBox="1"/>
          <p:nvPr/>
        </p:nvSpPr>
        <p:spPr>
          <a:xfrm>
            <a:off x="4565226" y="178553"/>
            <a:ext cx="4335725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Retornar Solicitação de Devolução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Cliente solicita devolução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Atendente (Setor de Devolução) da Empresa ABC Livros e Brinquedos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ABC Livros e Brinquedos irá avaliar a solicitação de devolução do produto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Consultar o status da devolução na tabela “Devolução” e retornar ao cliente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000" dirty="0"/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7E3DBB3A-4BE2-41FB-AECF-26B1CC7E27D6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2" name="Fluxograma: Conector 8">
            <a:extLst>
              <a:ext uri="{FF2B5EF4-FFF2-40B4-BE49-F238E27FC236}">
                <a16:creationId xmlns:a16="http://schemas.microsoft.com/office/drawing/2014/main" id="{B012F79C-097A-49ED-87DC-60B94688C796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23" name="Fluxograma: Conector 38">
            <a:extLst>
              <a:ext uri="{FF2B5EF4-FFF2-40B4-BE49-F238E27FC236}">
                <a16:creationId xmlns:a16="http://schemas.microsoft.com/office/drawing/2014/main" id="{C6D6FBEF-8177-4C6D-AF6E-F95869B22885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25" name="Conector: Curvo 10">
            <a:extLst>
              <a:ext uri="{FF2B5EF4-FFF2-40B4-BE49-F238E27FC236}">
                <a16:creationId xmlns:a16="http://schemas.microsoft.com/office/drawing/2014/main" id="{6CC47199-FCA5-4385-8819-B22E6ED2BF9E}"/>
              </a:ext>
            </a:extLst>
          </p:cNvPr>
          <p:cNvCxnSpPr>
            <a:stCxn id="23" idx="0"/>
            <a:endCxn id="16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14">
            <a:extLst>
              <a:ext uri="{FF2B5EF4-FFF2-40B4-BE49-F238E27FC236}">
                <a16:creationId xmlns:a16="http://schemas.microsoft.com/office/drawing/2014/main" id="{2FAB9BF0-FD2F-4B84-B98D-F20D06EA0DE8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54">
            <a:extLst>
              <a:ext uri="{FF2B5EF4-FFF2-40B4-BE49-F238E27FC236}">
                <a16:creationId xmlns:a16="http://schemas.microsoft.com/office/drawing/2014/main" id="{C8C3A9AE-CD36-43C9-936B-BF6D3F440F2D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9">
            <a:extLst>
              <a:ext uri="{FF2B5EF4-FFF2-40B4-BE49-F238E27FC236}">
                <a16:creationId xmlns:a16="http://schemas.microsoft.com/office/drawing/2014/main" id="{CAAC7115-3049-4052-B50F-22E20CAB01A1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55">
            <a:extLst>
              <a:ext uri="{FF2B5EF4-FFF2-40B4-BE49-F238E27FC236}">
                <a16:creationId xmlns:a16="http://schemas.microsoft.com/office/drawing/2014/main" id="{86F378F4-5EC4-4415-9D18-E0AC39125CB7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0">
            <a:extLst>
              <a:ext uri="{FF2B5EF4-FFF2-40B4-BE49-F238E27FC236}">
                <a16:creationId xmlns:a16="http://schemas.microsoft.com/office/drawing/2014/main" id="{D0881B81-A0C3-40AF-A292-D482EA8CB9E7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sp>
        <p:nvSpPr>
          <p:cNvPr id="31" name="CaixaDeTexto 23">
            <a:extLst>
              <a:ext uri="{FF2B5EF4-FFF2-40B4-BE49-F238E27FC236}">
                <a16:creationId xmlns:a16="http://schemas.microsoft.com/office/drawing/2014/main" id="{B4A4A5D9-75BA-4F85-A54F-C444D47C8AB3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cxnSp>
        <p:nvCxnSpPr>
          <p:cNvPr id="32" name="Conector de Seta Reta 12">
            <a:extLst>
              <a:ext uri="{FF2B5EF4-FFF2-40B4-BE49-F238E27FC236}">
                <a16:creationId xmlns:a16="http://schemas.microsoft.com/office/drawing/2014/main" id="{F3538C9E-FCE2-4C2E-9B74-1177935416CD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13">
            <a:extLst>
              <a:ext uri="{FF2B5EF4-FFF2-40B4-BE49-F238E27FC236}">
                <a16:creationId xmlns:a16="http://schemas.microsoft.com/office/drawing/2014/main" id="{3BC77E85-A603-4C88-A595-A92DE259099E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15">
            <a:extLst>
              <a:ext uri="{FF2B5EF4-FFF2-40B4-BE49-F238E27FC236}">
                <a16:creationId xmlns:a16="http://schemas.microsoft.com/office/drawing/2014/main" id="{7FEC7780-48ED-4AD6-8D5A-CF10ECA0BCC3}"/>
              </a:ext>
            </a:extLst>
          </p:cNvPr>
          <p:cNvCxnSpPr/>
          <p:nvPr/>
        </p:nvCxnSpPr>
        <p:spPr>
          <a:xfrm>
            <a:off x="3152160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16">
            <a:extLst>
              <a:ext uri="{FF2B5EF4-FFF2-40B4-BE49-F238E27FC236}">
                <a16:creationId xmlns:a16="http://schemas.microsoft.com/office/drawing/2014/main" id="{28115121-92CB-43CC-9803-ECB839A8224E}"/>
              </a:ext>
            </a:extLst>
          </p:cNvPr>
          <p:cNvCxnSpPr/>
          <p:nvPr/>
        </p:nvCxnSpPr>
        <p:spPr>
          <a:xfrm>
            <a:off x="3152160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17">
            <a:extLst>
              <a:ext uri="{FF2B5EF4-FFF2-40B4-BE49-F238E27FC236}">
                <a16:creationId xmlns:a16="http://schemas.microsoft.com/office/drawing/2014/main" id="{8EC34E6D-E087-4D36-B6A1-1D147FEE4964}"/>
              </a:ext>
            </a:extLst>
          </p:cNvPr>
          <p:cNvSpPr txBox="1"/>
          <p:nvPr/>
        </p:nvSpPr>
        <p:spPr>
          <a:xfrm>
            <a:off x="2928639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Devolucao</a:t>
            </a:r>
            <a:endParaRPr lang="pt-BR" sz="800" dirty="0"/>
          </a:p>
        </p:txBody>
      </p:sp>
      <p:sp>
        <p:nvSpPr>
          <p:cNvPr id="37" name="CaixaDeTexto 18">
            <a:extLst>
              <a:ext uri="{FF2B5EF4-FFF2-40B4-BE49-F238E27FC236}">
                <a16:creationId xmlns:a16="http://schemas.microsoft.com/office/drawing/2014/main" id="{558EA4E1-862A-424A-B121-D90C7E7D7194}"/>
              </a:ext>
            </a:extLst>
          </p:cNvPr>
          <p:cNvSpPr txBox="1"/>
          <p:nvPr/>
        </p:nvSpPr>
        <p:spPr>
          <a:xfrm>
            <a:off x="3318934" y="1311254"/>
            <a:ext cx="85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Retorno da solicitação de devolução</a:t>
            </a:r>
          </a:p>
        </p:txBody>
      </p:sp>
    </p:spTree>
    <p:extLst>
      <p:ext uri="{BB962C8B-B14F-4D97-AF65-F5344CB8AC3E}">
        <p14:creationId xmlns:p14="http://schemas.microsoft.com/office/powerpoint/2010/main" val="308667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2D779F-9CD6-4C80-ADAE-E7ED372D4161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Cancelar Compra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2F010EE6-D8D9-4167-B042-4FE8B315A1D1}"/>
              </a:ext>
            </a:extLst>
          </p:cNvPr>
          <p:cNvSpPr txBox="1"/>
          <p:nvPr/>
        </p:nvSpPr>
        <p:spPr>
          <a:xfrm>
            <a:off x="4405225" y="275808"/>
            <a:ext cx="45073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Retornar Solicitação de cancelamento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Cliente solicita cancelamento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Atendente (Setor de Cancelamento)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Retornar solicitação de cancelamento do produto ao cliente</a:t>
            </a:r>
          </a:p>
          <a:p>
            <a:pPr marL="457200" indent="-457200">
              <a:buFont typeface="Arial"/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Consultar o status do cancelamento na tabela “Cancelamento” e retornar ao cliente</a:t>
            </a:r>
          </a:p>
          <a:p>
            <a:pPr marL="457200" lvl="0" indent="-457200">
              <a:buAutoNum type="arabicPeriod"/>
            </a:pPr>
            <a:endParaRPr lang="pt-BR" sz="2000" dirty="0">
              <a:highlight>
                <a:srgbClr val="FAFAFA"/>
              </a:highlight>
            </a:endParaRPr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B577DE3E-5646-4A18-B4D4-6CD062201623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22" name="Fluxograma: Conector 8">
            <a:extLst>
              <a:ext uri="{FF2B5EF4-FFF2-40B4-BE49-F238E27FC236}">
                <a16:creationId xmlns:a16="http://schemas.microsoft.com/office/drawing/2014/main" id="{E202741C-6F5B-4410-B2F7-75FD98F59763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Cancelamento</a:t>
            </a:r>
          </a:p>
        </p:txBody>
      </p:sp>
      <p:sp>
        <p:nvSpPr>
          <p:cNvPr id="23" name="Fluxograma: Conector 38">
            <a:extLst>
              <a:ext uri="{FF2B5EF4-FFF2-40B4-BE49-F238E27FC236}">
                <a16:creationId xmlns:a16="http://schemas.microsoft.com/office/drawing/2014/main" id="{06F10E16-7E1D-4993-AACF-1969CDB1C205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25" name="Conector: Curvo 10">
            <a:extLst>
              <a:ext uri="{FF2B5EF4-FFF2-40B4-BE49-F238E27FC236}">
                <a16:creationId xmlns:a16="http://schemas.microsoft.com/office/drawing/2014/main" id="{ECC630F0-F2D7-4E9E-B5C3-69D8C9E07774}"/>
              </a:ext>
            </a:extLst>
          </p:cNvPr>
          <p:cNvCxnSpPr>
            <a:stCxn id="23" idx="0"/>
            <a:endCxn id="16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14">
            <a:extLst>
              <a:ext uri="{FF2B5EF4-FFF2-40B4-BE49-F238E27FC236}">
                <a16:creationId xmlns:a16="http://schemas.microsoft.com/office/drawing/2014/main" id="{51393A23-21DF-4D4C-AEC5-307D7E8B469B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54">
            <a:extLst>
              <a:ext uri="{FF2B5EF4-FFF2-40B4-BE49-F238E27FC236}">
                <a16:creationId xmlns:a16="http://schemas.microsoft.com/office/drawing/2014/main" id="{CF52E93E-737B-49DF-A8DF-B53E1AFEF6B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9">
            <a:extLst>
              <a:ext uri="{FF2B5EF4-FFF2-40B4-BE49-F238E27FC236}">
                <a16:creationId xmlns:a16="http://schemas.microsoft.com/office/drawing/2014/main" id="{72A730C2-8B9C-485F-8C83-4FBE635BCD00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55">
            <a:extLst>
              <a:ext uri="{FF2B5EF4-FFF2-40B4-BE49-F238E27FC236}">
                <a16:creationId xmlns:a16="http://schemas.microsoft.com/office/drawing/2014/main" id="{C30959C3-329A-43F6-ACEF-1C70328CFA60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0">
            <a:extLst>
              <a:ext uri="{FF2B5EF4-FFF2-40B4-BE49-F238E27FC236}">
                <a16:creationId xmlns:a16="http://schemas.microsoft.com/office/drawing/2014/main" id="{DD6EEC33-EDC7-4DD9-8EF0-2DB4F65237B4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31" name="CaixaDeTexto 23">
            <a:extLst>
              <a:ext uri="{FF2B5EF4-FFF2-40B4-BE49-F238E27FC236}">
                <a16:creationId xmlns:a16="http://schemas.microsoft.com/office/drawing/2014/main" id="{5D73BC55-A1D9-4BC8-B341-C8DCA8978D21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cancelamento</a:t>
            </a:r>
          </a:p>
        </p:txBody>
      </p:sp>
      <p:cxnSp>
        <p:nvCxnSpPr>
          <p:cNvPr id="32" name="Conector de Seta Reta 12">
            <a:extLst>
              <a:ext uri="{FF2B5EF4-FFF2-40B4-BE49-F238E27FC236}">
                <a16:creationId xmlns:a16="http://schemas.microsoft.com/office/drawing/2014/main" id="{891BA143-28A7-4D67-9109-10C162AC4D66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13">
            <a:extLst>
              <a:ext uri="{FF2B5EF4-FFF2-40B4-BE49-F238E27FC236}">
                <a16:creationId xmlns:a16="http://schemas.microsoft.com/office/drawing/2014/main" id="{84FF60FE-33E2-4760-B319-8BF07AB40A19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15">
            <a:extLst>
              <a:ext uri="{FF2B5EF4-FFF2-40B4-BE49-F238E27FC236}">
                <a16:creationId xmlns:a16="http://schemas.microsoft.com/office/drawing/2014/main" id="{0675E9F5-3733-487A-94C2-99232C9D5480}"/>
              </a:ext>
            </a:extLst>
          </p:cNvPr>
          <p:cNvCxnSpPr/>
          <p:nvPr/>
        </p:nvCxnSpPr>
        <p:spPr>
          <a:xfrm>
            <a:off x="3145386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17">
            <a:extLst>
              <a:ext uri="{FF2B5EF4-FFF2-40B4-BE49-F238E27FC236}">
                <a16:creationId xmlns:a16="http://schemas.microsoft.com/office/drawing/2014/main" id="{CF0467AE-0ACA-44FC-9427-DA5FDEF18A1E}"/>
              </a:ext>
            </a:extLst>
          </p:cNvPr>
          <p:cNvCxnSpPr/>
          <p:nvPr/>
        </p:nvCxnSpPr>
        <p:spPr>
          <a:xfrm>
            <a:off x="3145386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18">
            <a:extLst>
              <a:ext uri="{FF2B5EF4-FFF2-40B4-BE49-F238E27FC236}">
                <a16:creationId xmlns:a16="http://schemas.microsoft.com/office/drawing/2014/main" id="{F57AC4C7-7092-4B85-87D7-D46A92E6F1DB}"/>
              </a:ext>
            </a:extLst>
          </p:cNvPr>
          <p:cNvSpPr txBox="1"/>
          <p:nvPr/>
        </p:nvSpPr>
        <p:spPr>
          <a:xfrm>
            <a:off x="2921865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Cancelamento</a:t>
            </a:r>
          </a:p>
        </p:txBody>
      </p:sp>
      <p:sp>
        <p:nvSpPr>
          <p:cNvPr id="37" name="CaixaDeTexto 21">
            <a:extLst>
              <a:ext uri="{FF2B5EF4-FFF2-40B4-BE49-F238E27FC236}">
                <a16:creationId xmlns:a16="http://schemas.microsoft.com/office/drawing/2014/main" id="{0D5C6267-DE09-423B-9FAF-A1BD92E4E47F}"/>
              </a:ext>
            </a:extLst>
          </p:cNvPr>
          <p:cNvSpPr txBox="1"/>
          <p:nvPr/>
        </p:nvSpPr>
        <p:spPr>
          <a:xfrm>
            <a:off x="3289281" y="1247596"/>
            <a:ext cx="85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Retorno da solicitação de cancelamento</a:t>
            </a:r>
          </a:p>
        </p:txBody>
      </p:sp>
    </p:spTree>
    <p:extLst>
      <p:ext uri="{BB962C8B-B14F-4D97-AF65-F5344CB8AC3E}">
        <p14:creationId xmlns:p14="http://schemas.microsoft.com/office/powerpoint/2010/main" val="23712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7C6703-82C3-4990-B7EC-1ABF29B2896C}"/>
              </a:ext>
            </a:extLst>
          </p:cNvPr>
          <p:cNvSpPr txBox="1"/>
          <p:nvPr/>
        </p:nvSpPr>
        <p:spPr>
          <a:xfrm>
            <a:off x="772160" y="121920"/>
            <a:ext cx="348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algn="ctr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Receber ordem para Entregar Produtos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A3BF7985-4295-454D-8DA2-9350E0537D04}"/>
              </a:ext>
            </a:extLst>
          </p:cNvPr>
          <p:cNvSpPr txBox="1"/>
          <p:nvPr/>
        </p:nvSpPr>
        <p:spPr>
          <a:xfrm>
            <a:off x="4947092" y="275808"/>
            <a:ext cx="3965434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Solicitar entrega do Produto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Transportadora recebe solicitação de entrega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Técnico em Logística (Setor de Entrega)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Solicitar à transportadora a entrega do produto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Receber e armazenar a entrega na tabela “Entrega”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Registrar a entrega do pedido na tabela “Pedido” </a:t>
            </a:r>
            <a:endParaRPr sz="2000" dirty="0"/>
          </a:p>
        </p:txBody>
      </p:sp>
      <p:sp>
        <p:nvSpPr>
          <p:cNvPr id="19" name="Retângulo 3">
            <a:extLst>
              <a:ext uri="{FF2B5EF4-FFF2-40B4-BE49-F238E27FC236}">
                <a16:creationId xmlns:a16="http://schemas.microsoft.com/office/drawing/2014/main" id="{24C33225-8D4E-4016-8065-EA645D9FB773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Entrega</a:t>
            </a:r>
          </a:p>
        </p:txBody>
      </p:sp>
      <p:sp>
        <p:nvSpPr>
          <p:cNvPr id="22" name="Fluxograma: Conector 8">
            <a:extLst>
              <a:ext uri="{FF2B5EF4-FFF2-40B4-BE49-F238E27FC236}">
                <a16:creationId xmlns:a16="http://schemas.microsoft.com/office/drawing/2014/main" id="{BBDCEDB6-3AD2-4F9B-AE9E-77210685E6FA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23" name="Fluxograma: Conector 38">
            <a:extLst>
              <a:ext uri="{FF2B5EF4-FFF2-40B4-BE49-F238E27FC236}">
                <a16:creationId xmlns:a16="http://schemas.microsoft.com/office/drawing/2014/main" id="{C0F8D235-0367-4031-ADC4-2DCB8C1DFD2E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entrega do Produto</a:t>
            </a:r>
          </a:p>
        </p:txBody>
      </p:sp>
      <p:cxnSp>
        <p:nvCxnSpPr>
          <p:cNvPr id="25" name="Conector de Seta Reta 14">
            <a:extLst>
              <a:ext uri="{FF2B5EF4-FFF2-40B4-BE49-F238E27FC236}">
                <a16:creationId xmlns:a16="http://schemas.microsoft.com/office/drawing/2014/main" id="{0F017A82-72A0-449D-BE3C-E0827C704A3D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54">
            <a:extLst>
              <a:ext uri="{FF2B5EF4-FFF2-40B4-BE49-F238E27FC236}">
                <a16:creationId xmlns:a16="http://schemas.microsoft.com/office/drawing/2014/main" id="{9F733A7B-54FE-4351-AB1B-C536F43BA024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19">
            <a:extLst>
              <a:ext uri="{FF2B5EF4-FFF2-40B4-BE49-F238E27FC236}">
                <a16:creationId xmlns:a16="http://schemas.microsoft.com/office/drawing/2014/main" id="{0FC4465A-705D-44F3-A951-0845C6830134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55">
            <a:extLst>
              <a:ext uri="{FF2B5EF4-FFF2-40B4-BE49-F238E27FC236}">
                <a16:creationId xmlns:a16="http://schemas.microsoft.com/office/drawing/2014/main" id="{ABC542E2-ABE1-4E13-894C-3D1CD15CED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56">
            <a:extLst>
              <a:ext uri="{FF2B5EF4-FFF2-40B4-BE49-F238E27FC236}">
                <a16:creationId xmlns:a16="http://schemas.microsoft.com/office/drawing/2014/main" id="{29242EAD-BF91-42E2-AF8C-0AB7F494EF5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57">
            <a:extLst>
              <a:ext uri="{FF2B5EF4-FFF2-40B4-BE49-F238E27FC236}">
                <a16:creationId xmlns:a16="http://schemas.microsoft.com/office/drawing/2014/main" id="{1AD72237-DE89-465E-946E-A90E20A71E2B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58">
            <a:extLst>
              <a:ext uri="{FF2B5EF4-FFF2-40B4-BE49-F238E27FC236}">
                <a16:creationId xmlns:a16="http://schemas.microsoft.com/office/drawing/2014/main" id="{2A81E5EB-4153-4616-8F50-FDEE33BBEFB2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20">
            <a:extLst>
              <a:ext uri="{FF2B5EF4-FFF2-40B4-BE49-F238E27FC236}">
                <a16:creationId xmlns:a16="http://schemas.microsoft.com/office/drawing/2014/main" id="{0CC7227D-5730-4B80-991F-9C46D3CFB12E}"/>
              </a:ext>
            </a:extLst>
          </p:cNvPr>
          <p:cNvSpPr txBox="1"/>
          <p:nvPr/>
        </p:nvSpPr>
        <p:spPr>
          <a:xfrm>
            <a:off x="1060026" y="4130853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sp>
        <p:nvSpPr>
          <p:cNvPr id="33" name="CaixaDeTexto 59">
            <a:extLst>
              <a:ext uri="{FF2B5EF4-FFF2-40B4-BE49-F238E27FC236}">
                <a16:creationId xmlns:a16="http://schemas.microsoft.com/office/drawing/2014/main" id="{76A26E9E-AE10-4061-8D54-9A7634995839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34" name="Conector de Seta Reta 60">
            <a:extLst>
              <a:ext uri="{FF2B5EF4-FFF2-40B4-BE49-F238E27FC236}">
                <a16:creationId xmlns:a16="http://schemas.microsoft.com/office/drawing/2014/main" id="{6322FAC4-4D39-4574-9CF1-421C5AAC5A06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23">
            <a:extLst>
              <a:ext uri="{FF2B5EF4-FFF2-40B4-BE49-F238E27FC236}">
                <a16:creationId xmlns:a16="http://schemas.microsoft.com/office/drawing/2014/main" id="{1E6D7D5F-9264-4A79-9974-91238804DFF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  <p:cxnSp>
        <p:nvCxnSpPr>
          <p:cNvPr id="36" name="Conector de Seta Reta 17">
            <a:extLst>
              <a:ext uri="{FF2B5EF4-FFF2-40B4-BE49-F238E27FC236}">
                <a16:creationId xmlns:a16="http://schemas.microsoft.com/office/drawing/2014/main" id="{DBDC08EE-1737-4B91-A618-356DAA89364A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3545838" y="1639145"/>
            <a:ext cx="9335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21">
            <a:extLst>
              <a:ext uri="{FF2B5EF4-FFF2-40B4-BE49-F238E27FC236}">
                <a16:creationId xmlns:a16="http://schemas.microsoft.com/office/drawing/2014/main" id="{9EE8A95F-11EB-47E8-8A5E-FF1E391B7CD3}"/>
              </a:ext>
            </a:extLst>
          </p:cNvPr>
          <p:cNvSpPr/>
          <p:nvPr/>
        </p:nvSpPr>
        <p:spPr>
          <a:xfrm>
            <a:off x="2907417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38" name="CaixaDeTexto 16">
            <a:extLst>
              <a:ext uri="{FF2B5EF4-FFF2-40B4-BE49-F238E27FC236}">
                <a16:creationId xmlns:a16="http://schemas.microsoft.com/office/drawing/2014/main" id="{17EACFF3-2E7A-4AF3-8C94-DB471A5C3BC4}"/>
              </a:ext>
            </a:extLst>
          </p:cNvPr>
          <p:cNvSpPr txBox="1"/>
          <p:nvPr/>
        </p:nvSpPr>
        <p:spPr>
          <a:xfrm>
            <a:off x="2928639" y="1828855"/>
            <a:ext cx="12869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Envio da solicitação de entrega</a:t>
            </a:r>
          </a:p>
        </p:txBody>
      </p:sp>
    </p:spTree>
    <p:extLst>
      <p:ext uri="{BB962C8B-B14F-4D97-AF65-F5344CB8AC3E}">
        <p14:creationId xmlns:p14="http://schemas.microsoft.com/office/powerpoint/2010/main" val="235280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11AD7F-ACEF-4DBE-AE3A-37D4020BEF4C}"/>
              </a:ext>
            </a:extLst>
          </p:cNvPr>
          <p:cNvSpPr txBox="1"/>
          <p:nvPr/>
        </p:nvSpPr>
        <p:spPr>
          <a:xfrm>
            <a:off x="914400" y="121920"/>
            <a:ext cx="333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Receber pagamento (Transportadora)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46B78AB7-E0B1-406F-AF0F-B44A11FAC56D}"/>
              </a:ext>
            </a:extLst>
          </p:cNvPr>
          <p:cNvSpPr txBox="1"/>
          <p:nvPr/>
        </p:nvSpPr>
        <p:spPr>
          <a:xfrm>
            <a:off x="4544081" y="30070"/>
            <a:ext cx="4368444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Efetuar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Transportadora solicita recebimento de pagamento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Assistente Financeiro (Setor de Pagamentos)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Efetuar pagamento à Transportadora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Consultar o pagamento da transportadora na tabela “</a:t>
            </a:r>
            <a:r>
              <a:rPr lang="pt-BR" sz="2000" dirty="0" err="1">
                <a:solidFill>
                  <a:srgbClr val="1A1A1A"/>
                </a:solidFill>
                <a:highlight>
                  <a:srgbClr val="FAFAFA"/>
                </a:highlight>
              </a:rPr>
              <a:t>PagamentoTransportadora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”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Realizar o pagamento e armazenar na tabela “Pagamento”</a:t>
            </a:r>
            <a:endParaRPr sz="2000" dirty="0"/>
          </a:p>
        </p:txBody>
      </p:sp>
      <p:sp>
        <p:nvSpPr>
          <p:cNvPr id="19" name="Retângulo 3">
            <a:extLst>
              <a:ext uri="{FF2B5EF4-FFF2-40B4-BE49-F238E27FC236}">
                <a16:creationId xmlns:a16="http://schemas.microsoft.com/office/drawing/2014/main" id="{90C9D63A-B881-441C-A2FD-849275D5AEEE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22" name="Fluxograma: Conector 8">
            <a:extLst>
              <a:ext uri="{FF2B5EF4-FFF2-40B4-BE49-F238E27FC236}">
                <a16:creationId xmlns:a16="http://schemas.microsoft.com/office/drawing/2014/main" id="{6780ADD1-49DF-4586-8D55-50AC41CEF632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23" name="Fluxograma: Conector 38">
            <a:extLst>
              <a:ext uri="{FF2B5EF4-FFF2-40B4-BE49-F238E27FC236}">
                <a16:creationId xmlns:a16="http://schemas.microsoft.com/office/drawing/2014/main" id="{59BC974F-A1BF-465D-AEB3-770D9C7E8534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25" name="Conector: Curvo 10">
            <a:extLst>
              <a:ext uri="{FF2B5EF4-FFF2-40B4-BE49-F238E27FC236}">
                <a16:creationId xmlns:a16="http://schemas.microsoft.com/office/drawing/2014/main" id="{3CF66AB3-5103-404E-9103-23B8618080AC}"/>
              </a:ext>
            </a:extLst>
          </p:cNvPr>
          <p:cNvCxnSpPr>
            <a:stCxn id="23" idx="0"/>
            <a:endCxn id="19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14">
            <a:extLst>
              <a:ext uri="{FF2B5EF4-FFF2-40B4-BE49-F238E27FC236}">
                <a16:creationId xmlns:a16="http://schemas.microsoft.com/office/drawing/2014/main" id="{C64678A5-C294-447F-A3A4-531342C959BD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54">
            <a:extLst>
              <a:ext uri="{FF2B5EF4-FFF2-40B4-BE49-F238E27FC236}">
                <a16:creationId xmlns:a16="http://schemas.microsoft.com/office/drawing/2014/main" id="{1598DE6A-DE2B-4BCB-94D9-F082E6DDED42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9">
            <a:extLst>
              <a:ext uri="{FF2B5EF4-FFF2-40B4-BE49-F238E27FC236}">
                <a16:creationId xmlns:a16="http://schemas.microsoft.com/office/drawing/2014/main" id="{4B8C490D-A0EC-4DF2-A11A-14BE7D2D45B7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55">
            <a:extLst>
              <a:ext uri="{FF2B5EF4-FFF2-40B4-BE49-F238E27FC236}">
                <a16:creationId xmlns:a16="http://schemas.microsoft.com/office/drawing/2014/main" id="{389BFB35-C8F3-43A0-9B2E-D0697EF962FB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56">
            <a:extLst>
              <a:ext uri="{FF2B5EF4-FFF2-40B4-BE49-F238E27FC236}">
                <a16:creationId xmlns:a16="http://schemas.microsoft.com/office/drawing/2014/main" id="{C7BE4BF9-6C09-44EB-95EC-C28252379CD1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57">
            <a:extLst>
              <a:ext uri="{FF2B5EF4-FFF2-40B4-BE49-F238E27FC236}">
                <a16:creationId xmlns:a16="http://schemas.microsoft.com/office/drawing/2014/main" id="{45416770-B994-48BF-8734-5E32BDCCD2F6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58">
            <a:extLst>
              <a:ext uri="{FF2B5EF4-FFF2-40B4-BE49-F238E27FC236}">
                <a16:creationId xmlns:a16="http://schemas.microsoft.com/office/drawing/2014/main" id="{761D5535-DA72-48D5-A2CD-29E73CDEA144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20">
            <a:extLst>
              <a:ext uri="{FF2B5EF4-FFF2-40B4-BE49-F238E27FC236}">
                <a16:creationId xmlns:a16="http://schemas.microsoft.com/office/drawing/2014/main" id="{1C9D12C2-B559-4105-850D-BB47FA2FAD12}"/>
              </a:ext>
            </a:extLst>
          </p:cNvPr>
          <p:cNvSpPr txBox="1"/>
          <p:nvPr/>
        </p:nvSpPr>
        <p:spPr>
          <a:xfrm>
            <a:off x="916110" y="4125628"/>
            <a:ext cx="1493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PagamentoTransportadora</a:t>
            </a:r>
            <a:endParaRPr lang="pt-BR" sz="800" dirty="0"/>
          </a:p>
        </p:txBody>
      </p:sp>
      <p:sp>
        <p:nvSpPr>
          <p:cNvPr id="34" name="CaixaDeTexto 59">
            <a:extLst>
              <a:ext uri="{FF2B5EF4-FFF2-40B4-BE49-F238E27FC236}">
                <a16:creationId xmlns:a16="http://schemas.microsoft.com/office/drawing/2014/main" id="{23CCD032-B546-40FF-AB9D-2EEC0D975C3C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</a:t>
            </a:r>
          </a:p>
        </p:txBody>
      </p:sp>
      <p:cxnSp>
        <p:nvCxnSpPr>
          <p:cNvPr id="35" name="Conector de Seta Reta 60">
            <a:extLst>
              <a:ext uri="{FF2B5EF4-FFF2-40B4-BE49-F238E27FC236}">
                <a16:creationId xmlns:a16="http://schemas.microsoft.com/office/drawing/2014/main" id="{15ED4CC7-99DD-433D-B993-E6F036BF4FAD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5AB4931-E4E6-4F3B-BDC2-C72F25575461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  <p:sp>
        <p:nvSpPr>
          <p:cNvPr id="37" name="CaixaDeTexto 16">
            <a:extLst>
              <a:ext uri="{FF2B5EF4-FFF2-40B4-BE49-F238E27FC236}">
                <a16:creationId xmlns:a16="http://schemas.microsoft.com/office/drawing/2014/main" id="{A7F498F5-037E-4257-97D9-E01A413C549D}"/>
              </a:ext>
            </a:extLst>
          </p:cNvPr>
          <p:cNvSpPr txBox="1"/>
          <p:nvPr/>
        </p:nvSpPr>
        <p:spPr>
          <a:xfrm>
            <a:off x="3289281" y="1247596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Pagamento realizado</a:t>
            </a:r>
          </a:p>
        </p:txBody>
      </p:sp>
    </p:spTree>
    <p:extLst>
      <p:ext uri="{BB962C8B-B14F-4D97-AF65-F5344CB8AC3E}">
        <p14:creationId xmlns:p14="http://schemas.microsoft.com/office/powerpoint/2010/main" val="33572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A5F110-8E5E-43D4-A175-9131130F7FE2}"/>
              </a:ext>
            </a:extLst>
          </p:cNvPr>
          <p:cNvSpPr txBox="1"/>
          <p:nvPr/>
        </p:nvSpPr>
        <p:spPr>
          <a:xfrm>
            <a:off x="1110828" y="64027"/>
            <a:ext cx="282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algn="ctr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Receber ordem para retirar produto em caso de devolução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18E6BB97-FD99-4F5A-9ADE-D3C4C36048CA}"/>
              </a:ext>
            </a:extLst>
          </p:cNvPr>
          <p:cNvSpPr txBox="1"/>
          <p:nvPr/>
        </p:nvSpPr>
        <p:spPr>
          <a:xfrm>
            <a:off x="4584720" y="60704"/>
            <a:ext cx="4289728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Solicitar retirada do Produto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Transportadora recebe solicitação de retirada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Vendedor (Setor de Vendas) da Empresa ABC Livros e Brinquedos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Solicitar à transportadora a retirada do produto</a:t>
            </a: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Armazenar a solicitação de devolução na tabela “Devolução”</a:t>
            </a:r>
          </a:p>
          <a:p>
            <a:pPr marL="457200" lvl="0" indent="-457200"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Atualizar as informações de produto na tabela “Produto”</a:t>
            </a:r>
            <a:endParaRPr sz="2000" dirty="0"/>
          </a:p>
        </p:txBody>
      </p:sp>
      <p:sp>
        <p:nvSpPr>
          <p:cNvPr id="40" name="Retângulo 3">
            <a:extLst>
              <a:ext uri="{FF2B5EF4-FFF2-40B4-BE49-F238E27FC236}">
                <a16:creationId xmlns:a16="http://schemas.microsoft.com/office/drawing/2014/main" id="{1F464976-D303-4F2C-84A7-0C3A8D5163B0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41" name="Fluxograma: Conector 8">
            <a:extLst>
              <a:ext uri="{FF2B5EF4-FFF2-40B4-BE49-F238E27FC236}">
                <a16:creationId xmlns:a16="http://schemas.microsoft.com/office/drawing/2014/main" id="{9DF16660-B944-40C2-8A6F-B36F4CC81535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42" name="Fluxograma: Conector 38">
            <a:extLst>
              <a:ext uri="{FF2B5EF4-FFF2-40B4-BE49-F238E27FC236}">
                <a16:creationId xmlns:a16="http://schemas.microsoft.com/office/drawing/2014/main" id="{170F7F97-50BF-48CD-866B-D95230CE59BF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retirada do Produto</a:t>
            </a:r>
          </a:p>
        </p:txBody>
      </p:sp>
      <p:cxnSp>
        <p:nvCxnSpPr>
          <p:cNvPr id="43" name="Conector de Seta Reta 14">
            <a:extLst>
              <a:ext uri="{FF2B5EF4-FFF2-40B4-BE49-F238E27FC236}">
                <a16:creationId xmlns:a16="http://schemas.microsoft.com/office/drawing/2014/main" id="{849DA90B-B7CC-4726-B9AC-C324D317D115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54">
            <a:extLst>
              <a:ext uri="{FF2B5EF4-FFF2-40B4-BE49-F238E27FC236}">
                <a16:creationId xmlns:a16="http://schemas.microsoft.com/office/drawing/2014/main" id="{06A4EBBD-F132-4B8F-85D6-3FD9F712E33F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19">
            <a:extLst>
              <a:ext uri="{FF2B5EF4-FFF2-40B4-BE49-F238E27FC236}">
                <a16:creationId xmlns:a16="http://schemas.microsoft.com/office/drawing/2014/main" id="{72B56BCA-1865-45B8-A70D-EC4412836B22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55">
            <a:extLst>
              <a:ext uri="{FF2B5EF4-FFF2-40B4-BE49-F238E27FC236}">
                <a16:creationId xmlns:a16="http://schemas.microsoft.com/office/drawing/2014/main" id="{05AFE96A-D1A3-45D7-921A-F63DE837AE8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56">
            <a:extLst>
              <a:ext uri="{FF2B5EF4-FFF2-40B4-BE49-F238E27FC236}">
                <a16:creationId xmlns:a16="http://schemas.microsoft.com/office/drawing/2014/main" id="{FDBBFFF4-190C-4CAA-9A2A-E2AB3841E6CC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57">
            <a:extLst>
              <a:ext uri="{FF2B5EF4-FFF2-40B4-BE49-F238E27FC236}">
                <a16:creationId xmlns:a16="http://schemas.microsoft.com/office/drawing/2014/main" id="{B7CB153D-C9EA-4A22-9198-123A9A2B72A8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58">
            <a:extLst>
              <a:ext uri="{FF2B5EF4-FFF2-40B4-BE49-F238E27FC236}">
                <a16:creationId xmlns:a16="http://schemas.microsoft.com/office/drawing/2014/main" id="{4CD8FE3A-D238-45C8-8B18-BCC8D1575402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20">
            <a:extLst>
              <a:ext uri="{FF2B5EF4-FFF2-40B4-BE49-F238E27FC236}">
                <a16:creationId xmlns:a16="http://schemas.microsoft.com/office/drawing/2014/main" id="{46B565A6-C458-439B-95E0-EA2BC306D7B8}"/>
              </a:ext>
            </a:extLst>
          </p:cNvPr>
          <p:cNvSpPr txBox="1"/>
          <p:nvPr/>
        </p:nvSpPr>
        <p:spPr>
          <a:xfrm>
            <a:off x="1080494" y="412356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Devolução</a:t>
            </a:r>
          </a:p>
        </p:txBody>
      </p:sp>
      <p:sp>
        <p:nvSpPr>
          <p:cNvPr id="51" name="CaixaDeTexto 59">
            <a:extLst>
              <a:ext uri="{FF2B5EF4-FFF2-40B4-BE49-F238E27FC236}">
                <a16:creationId xmlns:a16="http://schemas.microsoft.com/office/drawing/2014/main" id="{AD55057D-F84A-4512-B238-C430170F2934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52" name="Conector de Seta Reta 60">
            <a:extLst>
              <a:ext uri="{FF2B5EF4-FFF2-40B4-BE49-F238E27FC236}">
                <a16:creationId xmlns:a16="http://schemas.microsoft.com/office/drawing/2014/main" id="{D6A32615-AAE4-4A84-8B78-9BD2BDC4E320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23">
            <a:extLst>
              <a:ext uri="{FF2B5EF4-FFF2-40B4-BE49-F238E27FC236}">
                <a16:creationId xmlns:a16="http://schemas.microsoft.com/office/drawing/2014/main" id="{51A2B333-7AFE-48D9-BC71-A5E5BFAE0D37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sp>
        <p:nvSpPr>
          <p:cNvPr id="54" name="Retângulo 18">
            <a:extLst>
              <a:ext uri="{FF2B5EF4-FFF2-40B4-BE49-F238E27FC236}">
                <a16:creationId xmlns:a16="http://schemas.microsoft.com/office/drawing/2014/main" id="{8E9C2FB8-073C-4146-89F8-3590549337CE}"/>
              </a:ext>
            </a:extLst>
          </p:cNvPr>
          <p:cNvSpPr/>
          <p:nvPr/>
        </p:nvSpPr>
        <p:spPr>
          <a:xfrm>
            <a:off x="2959945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cxnSp>
        <p:nvCxnSpPr>
          <p:cNvPr id="62" name="Conector de Seta Reta 21">
            <a:extLst>
              <a:ext uri="{FF2B5EF4-FFF2-40B4-BE49-F238E27FC236}">
                <a16:creationId xmlns:a16="http://schemas.microsoft.com/office/drawing/2014/main" id="{E04404D3-3E30-414F-A3D0-9D3073739721}"/>
              </a:ext>
            </a:extLst>
          </p:cNvPr>
          <p:cNvCxnSpPr>
            <a:cxnSpLocks/>
            <a:stCxn id="42" idx="0"/>
            <a:endCxn id="54" idx="2"/>
          </p:cNvCxnSpPr>
          <p:nvPr/>
        </p:nvCxnSpPr>
        <p:spPr>
          <a:xfrm flipH="1" flipV="1">
            <a:off x="3545838" y="1639145"/>
            <a:ext cx="9334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17">
            <a:extLst>
              <a:ext uri="{FF2B5EF4-FFF2-40B4-BE49-F238E27FC236}">
                <a16:creationId xmlns:a16="http://schemas.microsoft.com/office/drawing/2014/main" id="{8B263F12-ACFB-41E6-AEEC-77E56B46D2D5}"/>
              </a:ext>
            </a:extLst>
          </p:cNvPr>
          <p:cNvSpPr txBox="1"/>
          <p:nvPr/>
        </p:nvSpPr>
        <p:spPr>
          <a:xfrm>
            <a:off x="2829145" y="1866593"/>
            <a:ext cx="14520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retirada do Produto</a:t>
            </a:r>
          </a:p>
        </p:txBody>
      </p:sp>
    </p:spTree>
    <p:extLst>
      <p:ext uri="{BB962C8B-B14F-4D97-AF65-F5344CB8AC3E}">
        <p14:creationId xmlns:p14="http://schemas.microsoft.com/office/powerpoint/2010/main" val="138355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575C79-CF98-4FF0-962E-55DF46129B96}"/>
              </a:ext>
            </a:extLst>
          </p:cNvPr>
          <p:cNvSpPr txBox="1"/>
          <p:nvPr/>
        </p:nvSpPr>
        <p:spPr>
          <a:xfrm>
            <a:off x="1889760" y="121920"/>
            <a:ext cx="236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dk1"/>
              </a:buClr>
              <a:buSzPts val="1000"/>
            </a:pPr>
            <a:r>
              <a:rPr lang="pt-BR" dirty="0">
                <a:solidFill>
                  <a:schemeClr val="dk1"/>
                </a:solidFill>
              </a:rPr>
              <a:t>Atender Pedido</a:t>
            </a:r>
          </a:p>
        </p:txBody>
      </p:sp>
      <p:sp>
        <p:nvSpPr>
          <p:cNvPr id="18" name="Google Shape;55;p13">
            <a:extLst>
              <a:ext uri="{FF2B5EF4-FFF2-40B4-BE49-F238E27FC236}">
                <a16:creationId xmlns:a16="http://schemas.microsoft.com/office/drawing/2014/main" id="{B5935164-AD4F-4830-B1DA-5EEC18ED9B4C}"/>
              </a:ext>
            </a:extLst>
          </p:cNvPr>
          <p:cNvSpPr txBox="1"/>
          <p:nvPr/>
        </p:nvSpPr>
        <p:spPr>
          <a:xfrm>
            <a:off x="4508935" y="331355"/>
            <a:ext cx="4415165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Processo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chemeClr val="tx1"/>
                </a:solidFill>
                <a:highlight>
                  <a:srgbClr val="FAFAFA"/>
                </a:highlight>
              </a:rPr>
              <a:t>Solicitar atendimento do Pedido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Evento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</a:t>
            </a:r>
            <a:r>
              <a:rPr lang="pt-BR" sz="2000" dirty="0">
                <a:solidFill>
                  <a:srgbClr val="1A1A1A"/>
                </a:solidFill>
              </a:rPr>
              <a:t>Fornecedor recebe solicitação do pedido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pt-BR" sz="2000" b="1" dirty="0">
                <a:solidFill>
                  <a:srgbClr val="1A1A1A"/>
                </a:solidFill>
              </a:rPr>
              <a:t>Trabalhador Envolvido</a:t>
            </a: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: Vendedor (Setor de Vendas) do ABC Livros e Brinquedos</a:t>
            </a:r>
            <a:endParaRPr sz="2000" dirty="0">
              <a:solidFill>
                <a:srgbClr val="1A1A1A"/>
              </a:solidFill>
              <a:highlight>
                <a:srgbClr val="FAFA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Solicitar ao Fornecedor, atendimento do Pedido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pt-BR" sz="2000" dirty="0">
                <a:solidFill>
                  <a:srgbClr val="1A1A1A"/>
                </a:solidFill>
                <a:highlight>
                  <a:srgbClr val="FAFAFA"/>
                </a:highlight>
              </a:rPr>
              <a:t>Consultar o atendimento do pedido na tabela “Pedido” e enviar ao fornecedor específico</a:t>
            </a:r>
            <a:endParaRPr sz="2000" dirty="0"/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E9239C67-CAEA-4D2F-9951-EB70F68B7735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22" name="Fluxograma: Conector 8">
            <a:extLst>
              <a:ext uri="{FF2B5EF4-FFF2-40B4-BE49-F238E27FC236}">
                <a16:creationId xmlns:a16="http://schemas.microsoft.com/office/drawing/2014/main" id="{039BF6D1-F434-46F2-B775-7F4530D284AD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Pedido</a:t>
            </a:r>
          </a:p>
        </p:txBody>
      </p:sp>
      <p:sp>
        <p:nvSpPr>
          <p:cNvPr id="23" name="Fluxograma: Conector 38">
            <a:extLst>
              <a:ext uri="{FF2B5EF4-FFF2-40B4-BE49-F238E27FC236}">
                <a16:creationId xmlns:a16="http://schemas.microsoft.com/office/drawing/2014/main" id="{4023B548-798E-4659-9D86-86D3AA05F7F4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atendimento do Pedido</a:t>
            </a:r>
          </a:p>
        </p:txBody>
      </p:sp>
      <p:cxnSp>
        <p:nvCxnSpPr>
          <p:cNvPr id="25" name="Conector de Seta Reta 14">
            <a:extLst>
              <a:ext uri="{FF2B5EF4-FFF2-40B4-BE49-F238E27FC236}">
                <a16:creationId xmlns:a16="http://schemas.microsoft.com/office/drawing/2014/main" id="{BE257166-389E-460D-A69F-AADAC25EC4FA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54">
            <a:extLst>
              <a:ext uri="{FF2B5EF4-FFF2-40B4-BE49-F238E27FC236}">
                <a16:creationId xmlns:a16="http://schemas.microsoft.com/office/drawing/2014/main" id="{4EEAE27D-5621-46F4-925B-309D4E1D96CA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19">
            <a:extLst>
              <a:ext uri="{FF2B5EF4-FFF2-40B4-BE49-F238E27FC236}">
                <a16:creationId xmlns:a16="http://schemas.microsoft.com/office/drawing/2014/main" id="{148A45A6-EAFA-41CB-873E-A7EC0DE43CA5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55">
            <a:extLst>
              <a:ext uri="{FF2B5EF4-FFF2-40B4-BE49-F238E27FC236}">
                <a16:creationId xmlns:a16="http://schemas.microsoft.com/office/drawing/2014/main" id="{EB043DE4-687F-42A2-BA3C-CF0199C37A91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0">
            <a:extLst>
              <a:ext uri="{FF2B5EF4-FFF2-40B4-BE49-F238E27FC236}">
                <a16:creationId xmlns:a16="http://schemas.microsoft.com/office/drawing/2014/main" id="{45AF152C-5F7A-4B0D-9F58-A92B4B16A2B4}"/>
              </a:ext>
            </a:extLst>
          </p:cNvPr>
          <p:cNvSpPr txBox="1"/>
          <p:nvPr/>
        </p:nvSpPr>
        <p:spPr>
          <a:xfrm>
            <a:off x="1026164" y="4134451"/>
            <a:ext cx="1361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30" name="CaixaDeTexto 23">
            <a:extLst>
              <a:ext uri="{FF2B5EF4-FFF2-40B4-BE49-F238E27FC236}">
                <a16:creationId xmlns:a16="http://schemas.microsoft.com/office/drawing/2014/main" id="{E03B8371-A91E-4700-B7EB-CF6678B2E456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Pedido</a:t>
            </a:r>
          </a:p>
        </p:txBody>
      </p:sp>
      <p:cxnSp>
        <p:nvCxnSpPr>
          <p:cNvPr id="31" name="Conector de Seta Reta 16">
            <a:extLst>
              <a:ext uri="{FF2B5EF4-FFF2-40B4-BE49-F238E27FC236}">
                <a16:creationId xmlns:a16="http://schemas.microsoft.com/office/drawing/2014/main" id="{8A0BBD14-F6BC-4D65-B224-4FAED4C0080F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13">
            <a:extLst>
              <a:ext uri="{FF2B5EF4-FFF2-40B4-BE49-F238E27FC236}">
                <a16:creationId xmlns:a16="http://schemas.microsoft.com/office/drawing/2014/main" id="{87201990-617D-4D8F-A56E-15DE61C44899}"/>
              </a:ext>
            </a:extLst>
          </p:cNvPr>
          <p:cNvSpPr/>
          <p:nvPr/>
        </p:nvSpPr>
        <p:spPr>
          <a:xfrm>
            <a:off x="2969279" y="733031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cxnSp>
        <p:nvCxnSpPr>
          <p:cNvPr id="33" name="Conector de Seta Reta 17">
            <a:extLst>
              <a:ext uri="{FF2B5EF4-FFF2-40B4-BE49-F238E27FC236}">
                <a16:creationId xmlns:a16="http://schemas.microsoft.com/office/drawing/2014/main" id="{EA89756F-AD7B-40E2-A025-C4775D70C17E}"/>
              </a:ext>
            </a:extLst>
          </p:cNvPr>
          <p:cNvCxnSpPr>
            <a:cxnSpLocks/>
            <a:stCxn id="23" idx="0"/>
            <a:endCxn id="32" idx="2"/>
          </p:cNvCxnSpPr>
          <p:nvPr/>
        </p:nvCxnSpPr>
        <p:spPr>
          <a:xfrm flipV="1">
            <a:off x="3555172" y="1633884"/>
            <a:ext cx="0" cy="714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12">
            <a:extLst>
              <a:ext uri="{FF2B5EF4-FFF2-40B4-BE49-F238E27FC236}">
                <a16:creationId xmlns:a16="http://schemas.microsoft.com/office/drawing/2014/main" id="{E031951A-BAB9-45F9-99B5-C5293DC5C3C9}"/>
              </a:ext>
            </a:extLst>
          </p:cNvPr>
          <p:cNvSpPr txBox="1"/>
          <p:nvPr/>
        </p:nvSpPr>
        <p:spPr>
          <a:xfrm>
            <a:off x="2969279" y="1822719"/>
            <a:ext cx="12733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atendimento do pedido</a:t>
            </a:r>
          </a:p>
        </p:txBody>
      </p:sp>
    </p:spTree>
    <p:extLst>
      <p:ext uri="{BB962C8B-B14F-4D97-AF65-F5344CB8AC3E}">
        <p14:creationId xmlns:p14="http://schemas.microsoft.com/office/powerpoint/2010/main" val="2620830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863</Words>
  <Application>Microsoft Office PowerPoint</Application>
  <PresentationFormat>Apresentação na tela (16:9)</PresentationFormat>
  <Paragraphs>182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Higor Antochio Pimentel</dc:creator>
  <cp:lastModifiedBy>Vitor Hugo Guerra</cp:lastModifiedBy>
  <cp:revision>78</cp:revision>
  <dcterms:modified xsi:type="dcterms:W3CDTF">2020-05-17T23:05:54Z</dcterms:modified>
</cp:coreProperties>
</file>