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3"/>
  </p:notesMasterIdLst>
  <p:sldIdLst>
    <p:sldId id="258" r:id="rId2"/>
    <p:sldId id="257"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4C9BAB-BC60-46DD-8488-2F51B915757B}">
          <p14:sldIdLst>
            <p14:sldId id="258"/>
            <p14:sldId id="257"/>
            <p14:sldId id="259"/>
            <p14:sldId id="260"/>
            <p14:sldId id="261"/>
            <p14:sldId id="262"/>
            <p14:sldId id="263"/>
            <p14:sldId id="264"/>
            <p14:sldId id="265"/>
            <p14:sldId id="266"/>
          </p14:sldIdLst>
        </p14:section>
        <p14:section name="Untitled Section" id="{60A3AC37-582B-4660-8E62-A7852606A4DE}">
          <p14:sldIdLst>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6D023-664B-4BED-A8E1-1B785B181A03}" v="163" dt="2024-03-17T04:14:11.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A7C41-27B4-48F9-837A-DAE1C203768B}"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FB1BF-3858-4E29-AD96-FC96357FE3CE}" type="slidenum">
              <a:rPr lang="en-US" smtClean="0"/>
              <a:t>‹#›</a:t>
            </a:fld>
            <a:endParaRPr lang="en-US"/>
          </a:p>
        </p:txBody>
      </p:sp>
    </p:spTree>
    <p:extLst>
      <p:ext uri="{BB962C8B-B14F-4D97-AF65-F5344CB8AC3E}">
        <p14:creationId xmlns:p14="http://schemas.microsoft.com/office/powerpoint/2010/main" val="1877100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FB1BF-3858-4E29-AD96-FC96357FE3CE}" type="slidenum">
              <a:rPr lang="en-US" smtClean="0"/>
              <a:t>7</a:t>
            </a:fld>
            <a:endParaRPr lang="en-US"/>
          </a:p>
        </p:txBody>
      </p:sp>
    </p:spTree>
    <p:extLst>
      <p:ext uri="{BB962C8B-B14F-4D97-AF65-F5344CB8AC3E}">
        <p14:creationId xmlns:p14="http://schemas.microsoft.com/office/powerpoint/2010/main" val="1479002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370379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B06AA-8F43-4DFE-856F-E4B68D8744AE}"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131230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197072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0316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700383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2885928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583550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3335434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77896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196057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7517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B06AA-8F43-4DFE-856F-E4B68D8744AE}"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130423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B06AA-8F43-4DFE-856F-E4B68D8744AE}"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163480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147817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414049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5683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B06AA-8F43-4DFE-856F-E4B68D8744AE}"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383695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8B06AA-8F43-4DFE-856F-E4B68D8744AE}" type="datetimeFigureOut">
              <a:rPr lang="en-US" smtClean="0"/>
              <a:t>3/17/2024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D0A30D-763D-495A-8B4C-723F7281B93A}" type="slidenum">
              <a:rPr lang="en-US" smtClean="0"/>
              <a:t>‹#›</a:t>
            </a:fld>
            <a:endParaRPr lang="en-US"/>
          </a:p>
        </p:txBody>
      </p:sp>
    </p:spTree>
    <p:extLst>
      <p:ext uri="{BB962C8B-B14F-4D97-AF65-F5344CB8AC3E}">
        <p14:creationId xmlns:p14="http://schemas.microsoft.com/office/powerpoint/2010/main" val="262159362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9704-A263-B3C2-32FE-3DAD1206E113}"/>
              </a:ext>
            </a:extLst>
          </p:cNvPr>
          <p:cNvSpPr>
            <a:spLocks noGrp="1"/>
          </p:cNvSpPr>
          <p:nvPr>
            <p:ph type="ctrTitle"/>
          </p:nvPr>
        </p:nvSpPr>
        <p:spPr/>
        <p:txBody>
          <a:bodyPr>
            <a:normAutofit/>
          </a:bodyPr>
          <a:lstStyle/>
          <a:p>
            <a:r>
              <a:rPr lang="en-US" sz="2000" b="1" dirty="0">
                <a:latin typeface="Times New Roman" panose="02020603050405020304" pitchFamily="18" charset="0"/>
                <a:cs typeface="Times New Roman" panose="02020603050405020304" pitchFamily="18" charset="0"/>
              </a:rPr>
              <a:t>Data </a:t>
            </a:r>
            <a:r>
              <a:rPr lang="en-US" sz="2000" b="1" dirty="0" err="1">
                <a:latin typeface="Times New Roman" panose="02020603050405020304" pitchFamily="18" charset="0"/>
                <a:cs typeface="Times New Roman" panose="02020603050405020304" pitchFamily="18" charset="0"/>
              </a:rPr>
              <a:t>ScienceCapstone</a:t>
            </a:r>
            <a:r>
              <a:rPr lang="en-US" sz="2000" b="1" dirty="0">
                <a:latin typeface="Times New Roman" panose="02020603050405020304" pitchFamily="18" charset="0"/>
                <a:cs typeface="Times New Roman" panose="02020603050405020304" pitchFamily="18" charset="0"/>
              </a:rPr>
              <a:t> Project</a:t>
            </a:r>
          </a:p>
        </p:txBody>
      </p:sp>
      <p:sp>
        <p:nvSpPr>
          <p:cNvPr id="3" name="Subtitle 2">
            <a:extLst>
              <a:ext uri="{FF2B5EF4-FFF2-40B4-BE49-F238E27FC236}">
                <a16:creationId xmlns:a16="http://schemas.microsoft.com/office/drawing/2014/main" id="{7A492126-0FBD-E882-3B2F-BD8156844D71}"/>
              </a:ext>
            </a:extLst>
          </p:cNvPr>
          <p:cNvSpPr>
            <a:spLocks noGrp="1"/>
          </p:cNvSpPr>
          <p:nvPr>
            <p:ph type="subTitle" idx="1"/>
          </p:nvPr>
        </p:nvSpPr>
        <p:spPr/>
        <p:txBody>
          <a:bodyPr>
            <a:normAutofit/>
          </a:bodyPr>
          <a:lstStyle/>
          <a:p>
            <a:r>
              <a:rPr lang="en-US" sz="2000" dirty="0">
                <a:latin typeface="Times New Roman" panose="02020603050405020304" pitchFamily="18" charset="0"/>
                <a:cs typeface="Times New Roman" panose="02020603050405020304" pitchFamily="18" charset="0"/>
              </a:rPr>
              <a:t>Viswanath Turlapati</a:t>
            </a:r>
          </a:p>
          <a:p>
            <a:r>
              <a:rPr lang="en-US" sz="2000">
                <a:latin typeface="Times New Roman" panose="02020603050405020304" pitchFamily="18" charset="0"/>
                <a:cs typeface="Times New Roman" panose="02020603050405020304" pitchFamily="18" charset="0"/>
              </a:rPr>
              <a:t>3/17/2024</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19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807A-206E-0AB5-8FFA-74E0488DDC74}"/>
              </a:ext>
            </a:extLst>
          </p:cNvPr>
          <p:cNvSpPr>
            <a:spLocks noGrp="1"/>
          </p:cNvSpPr>
          <p:nvPr>
            <p:ph type="title"/>
          </p:nvPr>
        </p:nvSpPr>
        <p:spPr/>
        <p:txBody>
          <a:bodyPr>
            <a:normAutofit/>
          </a:bodyPr>
          <a:lstStyle/>
          <a:p>
            <a:r>
              <a:rPr lang="en-US" sz="1600" dirty="0">
                <a:latin typeface="Times New Roman" panose="02020603050405020304" pitchFamily="18" charset="0"/>
                <a:cs typeface="Times New Roman" panose="02020603050405020304" pitchFamily="18" charset="0"/>
              </a:rPr>
              <a:t>Build an interactive map </a:t>
            </a:r>
            <a:r>
              <a:rPr lang="en-US" sz="1600" dirty="0" err="1">
                <a:latin typeface="Times New Roman" panose="02020603050405020304" pitchFamily="18" charset="0"/>
                <a:cs typeface="Times New Roman" panose="02020603050405020304" pitchFamily="18" charset="0"/>
              </a:rPr>
              <a:t>withFolium</a:t>
            </a: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95ECF0-D038-7173-7B52-4ECECC54B82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Folium maps mark Launch Sites, successful and unsuccessful landings, and a proximity example to key locations: </a:t>
            </a:r>
          </a:p>
          <a:p>
            <a:pPr marL="0" indent="0">
              <a:buNone/>
            </a:pPr>
            <a:r>
              <a:rPr lang="en-US" sz="1600" dirty="0">
                <a:latin typeface="Times New Roman" panose="02020603050405020304" pitchFamily="18" charset="0"/>
                <a:cs typeface="Times New Roman" panose="02020603050405020304" pitchFamily="18" charset="0"/>
              </a:rPr>
              <a:t>	Railway, Highway, Coast, and City. This allows us to understand why launch sites may be located where they are. 	Also visualizes successful landings relative to location. </a:t>
            </a:r>
          </a:p>
        </p:txBody>
      </p:sp>
    </p:spTree>
    <p:extLst>
      <p:ext uri="{BB962C8B-B14F-4D97-AF65-F5344CB8AC3E}">
        <p14:creationId xmlns:p14="http://schemas.microsoft.com/office/powerpoint/2010/main" val="38911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A3BA-A31A-7346-099A-034E6C1AD309}"/>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Build a Dashboard with </a:t>
            </a:r>
            <a:r>
              <a:rPr lang="en-US" sz="2000" b="1" dirty="0" err="1">
                <a:latin typeface="Times New Roman" panose="02020603050405020304" pitchFamily="18" charset="0"/>
                <a:cs typeface="Times New Roman" panose="02020603050405020304" pitchFamily="18" charset="0"/>
              </a:rPr>
              <a:t>PlotlyDash</a:t>
            </a:r>
            <a:endParaRPr lang="en-US"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49F8AF-5DBE-2C5A-650B-F46E5148EC24}"/>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Dashboard includes a pie chart and a scatter plot.</a:t>
            </a:r>
          </a:p>
          <a:p>
            <a:r>
              <a:rPr lang="en-US" sz="1600" dirty="0">
                <a:latin typeface="Times New Roman" panose="02020603050405020304" pitchFamily="18" charset="0"/>
                <a:cs typeface="Times New Roman" panose="02020603050405020304" pitchFamily="18" charset="0"/>
              </a:rPr>
              <a:t> Pie chart can be selected to show distribution of successful landings across all launch sites and can be selected to show individual launch site </a:t>
            </a:r>
            <a:r>
              <a:rPr lang="en-US" sz="1600" dirty="0" err="1">
                <a:latin typeface="Times New Roman" panose="02020603050405020304" pitchFamily="18" charset="0"/>
                <a:cs typeface="Times New Roman" panose="02020603050405020304" pitchFamily="18" charset="0"/>
              </a:rPr>
              <a:t>successrates</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Scatter plot takes two inputs: All sites or individual site and payload mass on a slider between 0 and 10000 kg. </a:t>
            </a:r>
          </a:p>
          <a:p>
            <a:r>
              <a:rPr lang="en-US" sz="1600" dirty="0">
                <a:latin typeface="Times New Roman" panose="02020603050405020304" pitchFamily="18" charset="0"/>
                <a:cs typeface="Times New Roman" panose="02020603050405020304" pitchFamily="18" charset="0"/>
              </a:rPr>
              <a:t>The pie chart is used to visualize launch site success rate. </a:t>
            </a:r>
          </a:p>
          <a:p>
            <a:r>
              <a:rPr lang="en-US" sz="1600" dirty="0">
                <a:latin typeface="Times New Roman" panose="02020603050405020304" pitchFamily="18" charset="0"/>
                <a:cs typeface="Times New Roman" panose="02020603050405020304" pitchFamily="18" charset="0"/>
              </a:rPr>
              <a:t>The scatter plot can help us see how success varies across launch sites, payload mass, and booster version category.</a:t>
            </a:r>
          </a:p>
        </p:txBody>
      </p:sp>
    </p:spTree>
    <p:extLst>
      <p:ext uri="{BB962C8B-B14F-4D97-AF65-F5344CB8AC3E}">
        <p14:creationId xmlns:p14="http://schemas.microsoft.com/office/powerpoint/2010/main" val="195595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screenshot of a computer&#10;&#10;Description automatically generated">
            <a:extLst>
              <a:ext uri="{FF2B5EF4-FFF2-40B4-BE49-F238E27FC236}">
                <a16:creationId xmlns:a16="http://schemas.microsoft.com/office/drawing/2014/main" id="{073F719D-075B-96C4-A55F-225C7A2C92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59" y="347133"/>
            <a:ext cx="11332008" cy="5829830"/>
          </a:xfrm>
        </p:spPr>
      </p:pic>
    </p:spTree>
    <p:extLst>
      <p:ext uri="{BB962C8B-B14F-4D97-AF65-F5344CB8AC3E}">
        <p14:creationId xmlns:p14="http://schemas.microsoft.com/office/powerpoint/2010/main" val="268745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9B61-F6AE-C13B-71B1-190E7A3381AD}"/>
              </a:ext>
            </a:extLst>
          </p:cNvPr>
          <p:cNvSpPr>
            <a:spLocks noGrp="1"/>
          </p:cNvSpPr>
          <p:nvPr>
            <p:ph type="title"/>
          </p:nvPr>
        </p:nvSpPr>
        <p:spPr/>
        <p:txBody>
          <a:bodyPr/>
          <a:lstStyle/>
          <a:p>
            <a:endParaRPr lang="en-US"/>
          </a:p>
        </p:txBody>
      </p:sp>
      <p:pic>
        <p:nvPicPr>
          <p:cNvPr id="5" name="Content Placeholder 4" descr="A screen shot of a graph&#10;&#10;Description automatically generated">
            <a:extLst>
              <a:ext uri="{FF2B5EF4-FFF2-40B4-BE49-F238E27FC236}">
                <a16:creationId xmlns:a16="http://schemas.microsoft.com/office/drawing/2014/main" id="{3CF6BE45-D55D-9E8C-CED6-7A8725C2E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754" y="2052638"/>
            <a:ext cx="7756268" cy="4195762"/>
          </a:xfrm>
        </p:spPr>
      </p:pic>
    </p:spTree>
    <p:extLst>
      <p:ext uri="{BB962C8B-B14F-4D97-AF65-F5344CB8AC3E}">
        <p14:creationId xmlns:p14="http://schemas.microsoft.com/office/powerpoint/2010/main" val="297237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773A-C021-0AAB-B14D-F7099183ADBE}"/>
              </a:ext>
            </a:extLst>
          </p:cNvPr>
          <p:cNvSpPr>
            <a:spLocks noGrp="1"/>
          </p:cNvSpPr>
          <p:nvPr>
            <p:ph type="title"/>
          </p:nvPr>
        </p:nvSpPr>
        <p:spPr/>
        <p:txBody>
          <a:bodyPr/>
          <a:lstStyle/>
          <a:p>
            <a:endParaRPr lang="en-US"/>
          </a:p>
        </p:txBody>
      </p:sp>
      <p:pic>
        <p:nvPicPr>
          <p:cNvPr id="5" name="Content Placeholder 4" descr="A screen shot of a graph&#10;&#10;Description automatically generated">
            <a:extLst>
              <a:ext uri="{FF2B5EF4-FFF2-40B4-BE49-F238E27FC236}">
                <a16:creationId xmlns:a16="http://schemas.microsoft.com/office/drawing/2014/main" id="{B4033A72-6E03-BD62-22E1-DAE2A05F74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5"/>
            <a:ext cx="9358308" cy="4351338"/>
          </a:xfrm>
        </p:spPr>
      </p:pic>
    </p:spTree>
    <p:extLst>
      <p:ext uri="{BB962C8B-B14F-4D97-AF65-F5344CB8AC3E}">
        <p14:creationId xmlns:p14="http://schemas.microsoft.com/office/powerpoint/2010/main" val="166248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94B1-42E7-E7B9-924B-84EA6270FDDF}"/>
              </a:ext>
            </a:extLst>
          </p:cNvPr>
          <p:cNvSpPr>
            <a:spLocks noGrp="1"/>
          </p:cNvSpPr>
          <p:nvPr>
            <p:ph type="title"/>
          </p:nvPr>
        </p:nvSpPr>
        <p:spPr/>
        <p:txBody>
          <a:bodyPr/>
          <a:lstStyle/>
          <a:p>
            <a:endParaRPr lang="en-US"/>
          </a:p>
        </p:txBody>
      </p:sp>
      <p:pic>
        <p:nvPicPr>
          <p:cNvPr id="5" name="Content Placeholder 4" descr="A graph with different colored bars&#10;&#10;Description automatically generated">
            <a:extLst>
              <a:ext uri="{FF2B5EF4-FFF2-40B4-BE49-F238E27FC236}">
                <a16:creationId xmlns:a16="http://schemas.microsoft.com/office/drawing/2014/main" id="{09956D40-798D-EC44-7500-B4CE12B958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182" y="2052638"/>
            <a:ext cx="7911411" cy="4195762"/>
          </a:xfrm>
        </p:spPr>
      </p:pic>
    </p:spTree>
    <p:extLst>
      <p:ext uri="{BB962C8B-B14F-4D97-AF65-F5344CB8AC3E}">
        <p14:creationId xmlns:p14="http://schemas.microsoft.com/office/powerpoint/2010/main" val="364536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0780-D2F9-0284-F45F-F181FD3CAC98}"/>
              </a:ext>
            </a:extLst>
          </p:cNvPr>
          <p:cNvSpPr>
            <a:spLocks noGrp="1"/>
          </p:cNvSpPr>
          <p:nvPr>
            <p:ph type="title"/>
          </p:nvPr>
        </p:nvSpPr>
        <p:spPr/>
        <p:txBody>
          <a:bodyPr/>
          <a:lstStyle/>
          <a:p>
            <a:endParaRPr lang="en-US"/>
          </a:p>
        </p:txBody>
      </p:sp>
      <p:pic>
        <p:nvPicPr>
          <p:cNvPr id="5" name="Content Placeholder 4" descr="A screen shot of a graph&#10;&#10;Description automatically generated">
            <a:extLst>
              <a:ext uri="{FF2B5EF4-FFF2-40B4-BE49-F238E27FC236}">
                <a16:creationId xmlns:a16="http://schemas.microsoft.com/office/drawing/2014/main" id="{F7ADCC4B-09A5-878E-E965-7CF744276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954" y="1825625"/>
            <a:ext cx="9049196" cy="4351338"/>
          </a:xfrm>
        </p:spPr>
      </p:pic>
    </p:spTree>
    <p:extLst>
      <p:ext uri="{BB962C8B-B14F-4D97-AF65-F5344CB8AC3E}">
        <p14:creationId xmlns:p14="http://schemas.microsoft.com/office/powerpoint/2010/main" val="366706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F4E3-CFBF-CEB4-4905-D5E77667D015}"/>
              </a:ext>
            </a:extLst>
          </p:cNvPr>
          <p:cNvSpPr>
            <a:spLocks noGrp="1"/>
          </p:cNvSpPr>
          <p:nvPr>
            <p:ph type="title"/>
          </p:nvPr>
        </p:nvSpPr>
        <p:spPr/>
        <p:txBody>
          <a:bodyPr/>
          <a:lstStyle/>
          <a:p>
            <a:endParaRPr lang="en-US"/>
          </a:p>
        </p:txBody>
      </p:sp>
      <p:pic>
        <p:nvPicPr>
          <p:cNvPr id="5" name="Content Placeholder 4" descr="A graph showing the growth of a year&#10;&#10;Description automatically generated">
            <a:extLst>
              <a:ext uri="{FF2B5EF4-FFF2-40B4-BE49-F238E27FC236}">
                <a16:creationId xmlns:a16="http://schemas.microsoft.com/office/drawing/2014/main" id="{6BFBBEA7-8C5D-B531-9B80-0AD4D9008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5"/>
            <a:ext cx="9394558" cy="4351338"/>
          </a:xfrm>
        </p:spPr>
      </p:pic>
    </p:spTree>
    <p:extLst>
      <p:ext uri="{BB962C8B-B14F-4D97-AF65-F5344CB8AC3E}">
        <p14:creationId xmlns:p14="http://schemas.microsoft.com/office/powerpoint/2010/main" val="372640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C535504B-B013-8179-328A-9A6AF3181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785" y="2052638"/>
            <a:ext cx="8536205" cy="4195762"/>
          </a:xfrm>
        </p:spPr>
      </p:pic>
    </p:spTree>
    <p:extLst>
      <p:ext uri="{BB962C8B-B14F-4D97-AF65-F5344CB8AC3E}">
        <p14:creationId xmlns:p14="http://schemas.microsoft.com/office/powerpoint/2010/main" val="389247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633-ABC9-5956-3D5B-7DCA41E48BBF}"/>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8072EEC4-B9E5-D366-2B6F-48F3F68804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393" y="2052638"/>
            <a:ext cx="8318990" cy="4195762"/>
          </a:xfrm>
        </p:spPr>
      </p:pic>
    </p:spTree>
    <p:extLst>
      <p:ext uri="{BB962C8B-B14F-4D97-AF65-F5344CB8AC3E}">
        <p14:creationId xmlns:p14="http://schemas.microsoft.com/office/powerpoint/2010/main" val="15503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7AD3-3C33-8A9A-AD3B-91FDE1F002FF}"/>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9F9B032-EA3A-30BD-EDC5-720C5FF69DD0}"/>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Executive Summary </a:t>
            </a:r>
          </a:p>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 Methodology </a:t>
            </a:r>
          </a:p>
          <a:p>
            <a:r>
              <a:rPr lang="en-US" sz="1600" dirty="0">
                <a:latin typeface="Times New Roman" panose="02020603050405020304" pitchFamily="18" charset="0"/>
                <a:cs typeface="Times New Roman" panose="02020603050405020304" pitchFamily="18" charset="0"/>
              </a:rPr>
              <a:t> Results  </a:t>
            </a:r>
          </a:p>
          <a:p>
            <a:r>
              <a:rPr lang="en-US" sz="1600" dirty="0">
                <a:latin typeface="Times New Roman" panose="02020603050405020304" pitchFamily="18" charset="0"/>
                <a:cs typeface="Times New Roman" panose="02020603050405020304" pitchFamily="18" charset="0"/>
              </a:rPr>
              <a:t> Conclusion </a:t>
            </a:r>
          </a:p>
          <a:p>
            <a:pPr marL="0" indent="0">
              <a:buNone/>
            </a:pPr>
            <a:r>
              <a:rPr lang="en-US" sz="1600" dirty="0">
                <a:latin typeface="Times New Roman" panose="02020603050405020304" pitchFamily="18" charset="0"/>
                <a:cs typeface="Times New Roman" panose="02020603050405020304" pitchFamily="18" charset="0"/>
              </a:rPr>
              <a:t>•    Appendix </a:t>
            </a:r>
          </a:p>
        </p:txBody>
      </p:sp>
    </p:spTree>
    <p:extLst>
      <p:ext uri="{BB962C8B-B14F-4D97-AF65-F5344CB8AC3E}">
        <p14:creationId xmlns:p14="http://schemas.microsoft.com/office/powerpoint/2010/main" val="815330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5B6E-7B10-5C4F-600F-24FF5640028C}"/>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28A75A4-9C39-F75B-221C-B1681DD74D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393" y="2052638"/>
            <a:ext cx="8318990" cy="4195762"/>
          </a:xfrm>
        </p:spPr>
      </p:pic>
    </p:spTree>
    <p:extLst>
      <p:ext uri="{BB962C8B-B14F-4D97-AF65-F5344CB8AC3E}">
        <p14:creationId xmlns:p14="http://schemas.microsoft.com/office/powerpoint/2010/main" val="386125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E331-944D-6384-2ACD-A8817A7AA2AD}"/>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A7AFDFA5-89AE-8820-3BCE-1DC175CDF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057" y="2052638"/>
            <a:ext cx="8043661" cy="4195762"/>
          </a:xfrm>
        </p:spPr>
      </p:pic>
    </p:spTree>
    <p:extLst>
      <p:ext uri="{BB962C8B-B14F-4D97-AF65-F5344CB8AC3E}">
        <p14:creationId xmlns:p14="http://schemas.microsoft.com/office/powerpoint/2010/main" val="1675022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0BC0-99E7-D9F6-D5CF-3B460715F048}"/>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58DB60B-477C-F3AB-4780-DBA9A70A6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10805809" cy="4351338"/>
          </a:xfrm>
        </p:spPr>
      </p:pic>
    </p:spTree>
    <p:extLst>
      <p:ext uri="{BB962C8B-B14F-4D97-AF65-F5344CB8AC3E}">
        <p14:creationId xmlns:p14="http://schemas.microsoft.com/office/powerpoint/2010/main" val="1971808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C983-3FAB-FBD5-6179-1848E13A4F05}"/>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F374E681-B04F-EDF7-5A05-FFC5BCD8A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030" y="1825625"/>
            <a:ext cx="10604770" cy="4351338"/>
          </a:xfrm>
        </p:spPr>
      </p:pic>
    </p:spTree>
    <p:extLst>
      <p:ext uri="{BB962C8B-B14F-4D97-AF65-F5344CB8AC3E}">
        <p14:creationId xmlns:p14="http://schemas.microsoft.com/office/powerpoint/2010/main" val="538080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81DB-CBD7-BCC9-E699-9659219C93CA}"/>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78551AA9-B8B6-6929-4831-830E16036E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993" y="2052638"/>
            <a:ext cx="8101790" cy="4195762"/>
          </a:xfrm>
        </p:spPr>
      </p:pic>
    </p:spTree>
    <p:extLst>
      <p:ext uri="{BB962C8B-B14F-4D97-AF65-F5344CB8AC3E}">
        <p14:creationId xmlns:p14="http://schemas.microsoft.com/office/powerpoint/2010/main" val="129057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8B7A-735E-723C-423D-4E56866A1288}"/>
              </a:ext>
            </a:extLst>
          </p:cNvPr>
          <p:cNvSpPr>
            <a:spLocks noGrp="1"/>
          </p:cNvSpPr>
          <p:nvPr>
            <p:ph type="title"/>
          </p:nvPr>
        </p:nvSpPr>
        <p:spPr/>
        <p:txBody>
          <a:bodyPr/>
          <a:lstStyle/>
          <a:p>
            <a:endParaRPr lang="en-US"/>
          </a:p>
        </p:txBody>
      </p:sp>
      <p:pic>
        <p:nvPicPr>
          <p:cNvPr id="5" name="Content Placeholder 4" descr="A close-up of a sign&#10;&#10;Description automatically generated">
            <a:extLst>
              <a:ext uri="{FF2B5EF4-FFF2-40B4-BE49-F238E27FC236}">
                <a16:creationId xmlns:a16="http://schemas.microsoft.com/office/drawing/2014/main" id="{7F42DC27-BAF2-8E09-EB42-8DA243B9B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587" y="1825625"/>
            <a:ext cx="9192954" cy="4351338"/>
          </a:xfrm>
        </p:spPr>
      </p:pic>
    </p:spTree>
    <p:extLst>
      <p:ext uri="{BB962C8B-B14F-4D97-AF65-F5344CB8AC3E}">
        <p14:creationId xmlns:p14="http://schemas.microsoft.com/office/powerpoint/2010/main" val="159017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36CC-19C9-DC9E-6F67-BA0B110611B2}"/>
              </a:ext>
            </a:extLst>
          </p:cNvPr>
          <p:cNvSpPr>
            <a:spLocks noGrp="1"/>
          </p:cNvSpPr>
          <p:nvPr>
            <p:ph type="title"/>
          </p:nvPr>
        </p:nvSpPr>
        <p:spPr/>
        <p:txBody>
          <a:bodyPr/>
          <a:lstStyle/>
          <a:p>
            <a:endParaRPr lang="en-US"/>
          </a:p>
        </p:txBody>
      </p:sp>
      <p:pic>
        <p:nvPicPr>
          <p:cNvPr id="5" name="Content Placeholder 4" descr="A pie chart with text&#10;&#10;Description automatically generated">
            <a:extLst>
              <a:ext uri="{FF2B5EF4-FFF2-40B4-BE49-F238E27FC236}">
                <a16:creationId xmlns:a16="http://schemas.microsoft.com/office/drawing/2014/main" id="{B4EC3631-DAFB-38C3-EF7F-9CAEE34168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5"/>
            <a:ext cx="9491986" cy="4351338"/>
          </a:xfrm>
        </p:spPr>
      </p:pic>
    </p:spTree>
    <p:extLst>
      <p:ext uri="{BB962C8B-B14F-4D97-AF65-F5344CB8AC3E}">
        <p14:creationId xmlns:p14="http://schemas.microsoft.com/office/powerpoint/2010/main" val="1401372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161A-13CF-A47D-CF22-1BF50B15FE9B}"/>
              </a:ext>
            </a:extLst>
          </p:cNvPr>
          <p:cNvSpPr>
            <a:spLocks noGrp="1"/>
          </p:cNvSpPr>
          <p:nvPr>
            <p:ph type="title"/>
          </p:nvPr>
        </p:nvSpPr>
        <p:spPr/>
        <p:txBody>
          <a:bodyPr/>
          <a:lstStyle/>
          <a:p>
            <a:endParaRPr lang="en-US"/>
          </a:p>
        </p:txBody>
      </p:sp>
      <p:pic>
        <p:nvPicPr>
          <p:cNvPr id="5" name="Content Placeholder 4" descr="A pie chart with a red and blue circle&#10;&#10;Description automatically generated">
            <a:extLst>
              <a:ext uri="{FF2B5EF4-FFF2-40B4-BE49-F238E27FC236}">
                <a16:creationId xmlns:a16="http://schemas.microsoft.com/office/drawing/2014/main" id="{835F9A11-1F0D-43A8-D610-3459841B3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960" y="2052638"/>
            <a:ext cx="8017855" cy="4195762"/>
          </a:xfrm>
        </p:spPr>
      </p:pic>
    </p:spTree>
    <p:extLst>
      <p:ext uri="{BB962C8B-B14F-4D97-AF65-F5344CB8AC3E}">
        <p14:creationId xmlns:p14="http://schemas.microsoft.com/office/powerpoint/2010/main" val="2791164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93CD-C6A5-C8FF-A566-B207F62C653B}"/>
              </a:ext>
            </a:extLst>
          </p:cNvPr>
          <p:cNvSpPr>
            <a:spLocks noGrp="1"/>
          </p:cNvSpPr>
          <p:nvPr>
            <p:ph type="title"/>
          </p:nvPr>
        </p:nvSpPr>
        <p:spPr/>
        <p:txBody>
          <a:bodyPr/>
          <a:lstStyle/>
          <a:p>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107460A0-844D-40CD-F6A3-1CB76CC819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825" y="2052638"/>
            <a:ext cx="8224125" cy="4195762"/>
          </a:xfrm>
        </p:spPr>
      </p:pic>
    </p:spTree>
    <p:extLst>
      <p:ext uri="{BB962C8B-B14F-4D97-AF65-F5344CB8AC3E}">
        <p14:creationId xmlns:p14="http://schemas.microsoft.com/office/powerpoint/2010/main" val="1179543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016-AC52-2A9D-C69D-7A087E253E17}"/>
              </a:ext>
            </a:extLst>
          </p:cNvPr>
          <p:cNvSpPr>
            <a:spLocks noGrp="1"/>
          </p:cNvSpPr>
          <p:nvPr>
            <p:ph type="title"/>
          </p:nvPr>
        </p:nvSpPr>
        <p:spPr/>
        <p:txBody>
          <a:bodyPr/>
          <a:lstStyle/>
          <a:p>
            <a:endParaRPr lang="en-US"/>
          </a:p>
        </p:txBody>
      </p:sp>
      <p:pic>
        <p:nvPicPr>
          <p:cNvPr id="5" name="Content Placeholder 4" descr="A graph of accuracy with text&#10;&#10;Description automatically generated with medium confidence">
            <a:extLst>
              <a:ext uri="{FF2B5EF4-FFF2-40B4-BE49-F238E27FC236}">
                <a16:creationId xmlns:a16="http://schemas.microsoft.com/office/drawing/2014/main" id="{1F39AEB3-B609-76A5-8C05-379B7D9495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7215" y="2052638"/>
            <a:ext cx="7979345" cy="4195762"/>
          </a:xfrm>
        </p:spPr>
      </p:pic>
    </p:spTree>
    <p:extLst>
      <p:ext uri="{BB962C8B-B14F-4D97-AF65-F5344CB8AC3E}">
        <p14:creationId xmlns:p14="http://schemas.microsoft.com/office/powerpoint/2010/main" val="27917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69CF-911F-793C-F577-EBC7F1DA7DD3}"/>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Executive Summary </a:t>
            </a:r>
            <a:br>
              <a:rPr lang="en-US" sz="4400" dirty="0">
                <a:latin typeface="Times New Roman" panose="02020603050405020304" pitchFamily="18"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2E162CF0-11E3-E4E7-8EED-8EE8F801ECF7}"/>
              </a:ext>
            </a:extLst>
          </p:cNvPr>
          <p:cNvSpPr>
            <a:spLocks noGrp="1" noChangeArrowheads="1"/>
          </p:cNvSpPr>
          <p:nvPr>
            <p:ph idx="1"/>
          </p:nvPr>
        </p:nvSpPr>
        <p:spPr bwMode="auto">
          <a:xfrm>
            <a:off x="838200" y="-986962"/>
            <a:ext cx="1218362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Information gathered from the SpaceX Wikipedia page and public API. ‘Class' is a newly created labels column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that categorizes successful landings. Used dashboards, folium maps, SQL, visualization, and data exploration.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G</a:t>
            </a:r>
            <a:r>
              <a:rPr kumimoji="0" lang="en-US" altLang="en-US" sz="1800" b="0" i="0" u="none" strike="noStrike" cap="none" normalizeH="0" baseline="0" dirty="0">
                <a:ln>
                  <a:noFill/>
                </a:ln>
                <a:solidFill>
                  <a:schemeClr val="tx1"/>
                </a:solidFill>
                <a:effectLst/>
                <a:latin typeface="Arial" panose="020B0604020202020204" pitchFamily="34" charset="0"/>
              </a:rPr>
              <a:t>athered pertinent columns to serve as the features. Used a single hot encoding to convert all categorical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variables to binary. </a:t>
            </a:r>
            <a:r>
              <a:rPr kumimoji="0" lang="en-US" altLang="en-US" sz="1800" b="0" i="0" u="none" strike="noStrike" cap="none" normalizeH="0" baseline="0" dirty="0" err="1">
                <a:ln>
                  <a:noFill/>
                </a:ln>
                <a:solidFill>
                  <a:schemeClr val="tx1"/>
                </a:solidFill>
                <a:effectLst/>
                <a:latin typeface="Arial" panose="020B0604020202020204" pitchFamily="34" charset="0"/>
              </a:rPr>
              <a:t>GridSearchCV</a:t>
            </a:r>
            <a:r>
              <a:rPr kumimoji="0" lang="en-US" altLang="en-US" sz="1800" b="0" i="0" u="none" strike="noStrike" cap="none" normalizeH="0" baseline="0" dirty="0">
                <a:ln>
                  <a:noFill/>
                </a:ln>
                <a:solidFill>
                  <a:schemeClr val="tx1"/>
                </a:solidFill>
                <a:effectLst/>
                <a:latin typeface="Arial" panose="020B0604020202020204" pitchFamily="34" charset="0"/>
              </a:rPr>
              <a:t> was utilized to determine the optimal parameters for machine learning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models using standardized data. Visualize each model's accuracy score.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7433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BB84-A7DE-C0A3-90B6-102B5D930E75}"/>
              </a:ext>
            </a:extLst>
          </p:cNvPr>
          <p:cNvSpPr>
            <a:spLocks noGrp="1"/>
          </p:cNvSpPr>
          <p:nvPr>
            <p:ph type="title"/>
          </p:nvPr>
        </p:nvSpPr>
        <p:spPr/>
        <p:txBody>
          <a:bodyPr/>
          <a:lstStyle/>
          <a:p>
            <a:endParaRPr lang="en-US"/>
          </a:p>
        </p:txBody>
      </p:sp>
      <p:pic>
        <p:nvPicPr>
          <p:cNvPr id="5" name="Content Placeholder 4" descr="A graph with different colors&#10;&#10;Description automatically generated with medium confidence">
            <a:extLst>
              <a:ext uri="{FF2B5EF4-FFF2-40B4-BE49-F238E27FC236}">
                <a16:creationId xmlns:a16="http://schemas.microsoft.com/office/drawing/2014/main" id="{B11317E7-938B-C8D1-4646-951D2CFA5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432" y="2508823"/>
            <a:ext cx="6172223" cy="3317875"/>
          </a:xfrm>
        </p:spPr>
      </p:pic>
    </p:spTree>
    <p:extLst>
      <p:ext uri="{BB962C8B-B14F-4D97-AF65-F5344CB8AC3E}">
        <p14:creationId xmlns:p14="http://schemas.microsoft.com/office/powerpoint/2010/main" val="3763775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F53A-1FB4-947D-B21A-702B96816CE7}"/>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4418FF-28B2-6D0D-5C35-32B7F9ADE880}"/>
              </a:ext>
            </a:extLst>
          </p:cNvPr>
          <p:cNvSpPr>
            <a:spLocks noGrp="1"/>
          </p:cNvSpPr>
          <p:nvPr>
            <p:ph idx="1"/>
          </p:nvPr>
        </p:nvSpPr>
        <p:spPr/>
        <p:txBody>
          <a:bodyPr>
            <a:normAutofit/>
          </a:bodyPr>
          <a:lstStyle/>
          <a:p>
            <a:pPr algn="just"/>
            <a:r>
              <a:rPr lang="en-US" sz="1600" dirty="0">
                <a:latin typeface="Times New Roman" panose="02020603050405020304" pitchFamily="18" charset="0"/>
                <a:cs typeface="Times New Roman" panose="02020603050405020304" pitchFamily="18" charset="0"/>
              </a:rPr>
              <a:t>Our task: to develop a machine learning model for Space Y who wants to bid against SpaceX ◦ The goal of model is to predict when Stage 1 will successfully land to save ~$100 million USD ◦ Used data from a public SpaceX API and web scraping SpaceX Wikipedia page ◦ Created data labels and stored data into a DB2 SQL database ◦ Created a dashboard for visualization ◦ We created a machine learning model with an accuracy of 83% ◦ </a:t>
            </a:r>
            <a:r>
              <a:rPr lang="en-US" sz="1600" dirty="0" err="1">
                <a:latin typeface="Times New Roman" panose="02020603050405020304" pitchFamily="18" charset="0"/>
                <a:cs typeface="Times New Roman" panose="02020603050405020304" pitchFamily="18" charset="0"/>
              </a:rPr>
              <a:t>Allon</a:t>
            </a:r>
            <a:r>
              <a:rPr lang="en-US" sz="1600" dirty="0">
                <a:latin typeface="Times New Roman" panose="02020603050405020304" pitchFamily="18" charset="0"/>
                <a:cs typeface="Times New Roman" panose="02020603050405020304" pitchFamily="18" charset="0"/>
              </a:rPr>
              <a:t> Mask of </a:t>
            </a:r>
            <a:r>
              <a:rPr lang="en-US" sz="1600" dirty="0" err="1">
                <a:latin typeface="Times New Roman" panose="02020603050405020304" pitchFamily="18" charset="0"/>
                <a:cs typeface="Times New Roman" panose="02020603050405020304" pitchFamily="18" charset="0"/>
              </a:rPr>
              <a:t>SpaceY</a:t>
            </a:r>
            <a:r>
              <a:rPr lang="en-US" sz="1600" dirty="0">
                <a:latin typeface="Times New Roman" panose="02020603050405020304" pitchFamily="18" charset="0"/>
                <a:cs typeface="Times New Roman" panose="02020603050405020304" pitchFamily="18" charset="0"/>
              </a:rPr>
              <a:t> can use this model to predict with relatively high accuracy whether a launch will have a successful Stage 1 landing before launch to determine whether the launch should be made or not ◦ If possible more data should be collected to better determine the best machine learning model and improve accuracy</a:t>
            </a:r>
          </a:p>
        </p:txBody>
      </p:sp>
    </p:spTree>
    <p:extLst>
      <p:ext uri="{BB962C8B-B14F-4D97-AF65-F5344CB8AC3E}">
        <p14:creationId xmlns:p14="http://schemas.microsoft.com/office/powerpoint/2010/main" val="243665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265D-86DA-742B-46FD-8AB5887C2344}"/>
              </a:ext>
            </a:extLst>
          </p:cNvPr>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38B7D03-35D6-9513-3995-BD9794A024A4}"/>
              </a:ext>
            </a:extLst>
          </p:cNvPr>
          <p:cNvSpPr>
            <a:spLocks noGrp="1"/>
          </p:cNvSpPr>
          <p:nvPr>
            <p:ph idx="1"/>
          </p:nvPr>
        </p:nvSpPr>
        <p:spPr/>
        <p:txBody>
          <a:bodyPr/>
          <a:lstStyle/>
          <a:p>
            <a:pPr marL="0" indent="0">
              <a:buNone/>
            </a:pPr>
            <a:r>
              <a:rPr lang="en-US" sz="1600" dirty="0">
                <a:latin typeface="Times New Roman" panose="02020603050405020304" pitchFamily="18" charset="0"/>
                <a:cs typeface="Times New Roman" panose="02020603050405020304" pitchFamily="18" charset="0"/>
              </a:rPr>
              <a:t>• Commercial Space Age is Here</a:t>
            </a:r>
          </a:p>
          <a:p>
            <a:pPr marL="0" indent="0">
              <a:buNone/>
            </a:pPr>
            <a:r>
              <a:rPr lang="en-US" sz="1600" dirty="0">
                <a:latin typeface="Times New Roman" panose="02020603050405020304" pitchFamily="18" charset="0"/>
                <a:cs typeface="Times New Roman" panose="02020603050405020304" pitchFamily="18" charset="0"/>
              </a:rPr>
              <a:t>•Space X has best pricing ($62 million vs. $165 million USD) </a:t>
            </a:r>
          </a:p>
          <a:p>
            <a:pPr marL="0" indent="0">
              <a:buNone/>
            </a:pPr>
            <a:r>
              <a:rPr lang="en-US" sz="1600" dirty="0">
                <a:latin typeface="Times New Roman" panose="02020603050405020304" pitchFamily="18" charset="0"/>
                <a:cs typeface="Times New Roman" panose="02020603050405020304" pitchFamily="18" charset="0"/>
              </a:rPr>
              <a:t>• Largely due to ability to recover part of rocket (Stage 1) </a:t>
            </a:r>
          </a:p>
          <a:p>
            <a:pPr marL="0" indent="0">
              <a:buNone/>
            </a:pPr>
            <a:r>
              <a:rPr lang="en-US" sz="1600" dirty="0">
                <a:latin typeface="Times New Roman" panose="02020603050405020304" pitchFamily="18" charset="0"/>
                <a:cs typeface="Times New Roman" panose="02020603050405020304" pitchFamily="18" charset="0"/>
              </a:rPr>
              <a:t>• Space Y wants to compete with Space X </a:t>
            </a:r>
          </a:p>
          <a:p>
            <a:pPr marL="0" indent="0">
              <a:buNone/>
            </a:pPr>
            <a:r>
              <a:rPr lang="en-US" sz="1600" dirty="0">
                <a:latin typeface="Times New Roman" panose="02020603050405020304" pitchFamily="18" charset="0"/>
                <a:cs typeface="Times New Roman" panose="02020603050405020304" pitchFamily="18" charset="0"/>
              </a:rPr>
              <a:t>Problem: </a:t>
            </a:r>
          </a:p>
          <a:p>
            <a:pPr marL="0" indent="0">
              <a:buNone/>
            </a:pPr>
            <a:r>
              <a:rPr lang="en-US" sz="1600" dirty="0">
                <a:latin typeface="Times New Roman" panose="02020603050405020304" pitchFamily="18" charset="0"/>
                <a:cs typeface="Times New Roman" panose="02020603050405020304" pitchFamily="18" charset="0"/>
              </a:rPr>
              <a:t>• Space Y tasks us to train a machine learning model to predict successful Stage 1 recovery </a:t>
            </a:r>
          </a:p>
        </p:txBody>
      </p:sp>
    </p:spTree>
    <p:extLst>
      <p:ext uri="{BB962C8B-B14F-4D97-AF65-F5344CB8AC3E}">
        <p14:creationId xmlns:p14="http://schemas.microsoft.com/office/powerpoint/2010/main" val="216128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5036-F147-CA07-04B9-D0B92A9852A9}"/>
              </a:ext>
            </a:extLst>
          </p:cNvPr>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5B5D2B56-D2C3-4019-F8EA-91300A782CCD}"/>
              </a:ext>
            </a:extLst>
          </p:cNvPr>
          <p:cNvSpPr>
            <a:spLocks noGrp="1"/>
          </p:cNvSpPr>
          <p:nvPr>
            <p:ph idx="1"/>
          </p:nvPr>
        </p:nvSpPr>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Data collection methodology: </a:t>
            </a:r>
          </a:p>
          <a:p>
            <a:pPr marL="0" indent="0" algn="just">
              <a:buNone/>
            </a:pPr>
            <a:r>
              <a:rPr lang="en-US" sz="1600" dirty="0">
                <a:latin typeface="Times New Roman" panose="02020603050405020304" pitchFamily="18" charset="0"/>
                <a:cs typeface="Times New Roman" panose="02020603050405020304" pitchFamily="18" charset="0"/>
              </a:rPr>
              <a:t>• Combined data from SpaceX public API and SpaceX Wikipedia page </a:t>
            </a:r>
          </a:p>
          <a:p>
            <a:pPr marL="0" indent="0" algn="just">
              <a:buNone/>
            </a:pPr>
            <a:r>
              <a:rPr lang="en-US" sz="1600" dirty="0">
                <a:latin typeface="Times New Roman" panose="02020603050405020304" pitchFamily="18" charset="0"/>
                <a:cs typeface="Times New Roman" panose="02020603050405020304" pitchFamily="18" charset="0"/>
              </a:rPr>
              <a:t>Perform data wrangling </a:t>
            </a:r>
          </a:p>
          <a:p>
            <a:pPr marL="0" indent="0" algn="just">
              <a:buNone/>
            </a:pPr>
            <a:r>
              <a:rPr lang="en-US" sz="1600" dirty="0">
                <a:latin typeface="Times New Roman" panose="02020603050405020304" pitchFamily="18" charset="0"/>
                <a:cs typeface="Times New Roman" panose="02020603050405020304" pitchFamily="18" charset="0"/>
              </a:rPr>
              <a:t>• Classifying true landings as successful and unsuccessful otherwise </a:t>
            </a:r>
          </a:p>
          <a:p>
            <a:pPr marL="0" indent="0" algn="just">
              <a:buNone/>
            </a:pPr>
            <a:r>
              <a:rPr lang="en-US" sz="1600" dirty="0">
                <a:latin typeface="Times New Roman" panose="02020603050405020304" pitchFamily="18" charset="0"/>
                <a:cs typeface="Times New Roman" panose="02020603050405020304" pitchFamily="18" charset="0"/>
              </a:rPr>
              <a:t>Perform exploratory data analysis (EDA) using visualization and SQL </a:t>
            </a:r>
          </a:p>
          <a:p>
            <a:pPr marL="0" indent="0" algn="just">
              <a:buNone/>
            </a:pPr>
            <a:r>
              <a:rPr lang="en-US" sz="1600" dirty="0">
                <a:latin typeface="Times New Roman" panose="02020603050405020304" pitchFamily="18" charset="0"/>
                <a:cs typeface="Times New Roman" panose="02020603050405020304" pitchFamily="18" charset="0"/>
              </a:rPr>
              <a:t>Perform interactive visual analytics using Folium and </a:t>
            </a:r>
            <a:r>
              <a:rPr lang="en-US" sz="1600" dirty="0" err="1">
                <a:latin typeface="Times New Roman" panose="02020603050405020304" pitchFamily="18" charset="0"/>
                <a:cs typeface="Times New Roman" panose="02020603050405020304" pitchFamily="18" charset="0"/>
              </a:rPr>
              <a:t>Plotly</a:t>
            </a:r>
            <a:r>
              <a:rPr lang="en-US" sz="1600" dirty="0">
                <a:latin typeface="Times New Roman" panose="02020603050405020304" pitchFamily="18" charset="0"/>
                <a:cs typeface="Times New Roman" panose="02020603050405020304" pitchFamily="18" charset="0"/>
              </a:rPr>
              <a:t> Dash </a:t>
            </a:r>
          </a:p>
          <a:p>
            <a:pPr marL="0" indent="0" algn="just">
              <a:buNone/>
            </a:pPr>
            <a:r>
              <a:rPr lang="en-US" sz="1600" dirty="0">
                <a:latin typeface="Times New Roman" panose="02020603050405020304" pitchFamily="18" charset="0"/>
                <a:cs typeface="Times New Roman" panose="02020603050405020304" pitchFamily="18" charset="0"/>
              </a:rPr>
              <a:t>Perform predictive analysis using classification models </a:t>
            </a:r>
          </a:p>
          <a:p>
            <a:pPr marL="0" indent="0" algn="just">
              <a:buNone/>
            </a:pPr>
            <a:r>
              <a:rPr lang="en-US" sz="1600" dirty="0">
                <a:latin typeface="Times New Roman" panose="02020603050405020304" pitchFamily="18" charset="0"/>
                <a:cs typeface="Times New Roman" panose="02020603050405020304" pitchFamily="18" charset="0"/>
              </a:rPr>
              <a:t>• Tuned models using </a:t>
            </a:r>
            <a:r>
              <a:rPr lang="en-US" sz="1600" dirty="0" err="1">
                <a:latin typeface="Times New Roman" panose="02020603050405020304" pitchFamily="18" charset="0"/>
                <a:cs typeface="Times New Roman" panose="02020603050405020304" pitchFamily="18" charset="0"/>
              </a:rPr>
              <a:t>GridSearchCV</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25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668E-9EEA-D49B-3514-DD5199289670}"/>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Data Collection </a:t>
            </a:r>
          </a:p>
        </p:txBody>
      </p:sp>
      <p:sp>
        <p:nvSpPr>
          <p:cNvPr id="4" name="Rectangle 1">
            <a:extLst>
              <a:ext uri="{FF2B5EF4-FFF2-40B4-BE49-F238E27FC236}">
                <a16:creationId xmlns:a16="http://schemas.microsoft.com/office/drawing/2014/main" id="{D34587FE-A186-4293-3CDF-98B76CCDC1B4}"/>
              </a:ext>
            </a:extLst>
          </p:cNvPr>
          <p:cNvSpPr>
            <a:spLocks noGrp="1" noChangeArrowheads="1"/>
          </p:cNvSpPr>
          <p:nvPr>
            <p:ph idx="1"/>
          </p:nvPr>
        </p:nvSpPr>
        <p:spPr bwMode="auto">
          <a:xfrm>
            <a:off x="949234" y="2072354"/>
            <a:ext cx="947351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combination of web scraping data from a table in Space X's Wikipedia entry and API queries from the public API were used in the data collection procedure. </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collection flowchart from API will be displayed on the following slide, and the data collection flowchart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webscraping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be displayed on the one after that. </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FlightNumber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BoosterVersion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PayloadMass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Orbit,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LaunchSite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 Flights,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GridFins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Reused, Legs,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LandingPad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Block,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ReusedCount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Serial, Longitude, Latitude are the Space X API Data Columns. </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Wikipedia Flight No., Launch location, Payload,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PayloadMass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Orbit, Customer, Launch result, Version Booster,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Booster landing, Date, and Time are the columns of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webscrape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01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2761-A037-656F-6C4D-AD0F526EB3CF}"/>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Data wrangling</a:t>
            </a:r>
          </a:p>
        </p:txBody>
      </p:sp>
      <p:sp>
        <p:nvSpPr>
          <p:cNvPr id="3" name="Content Placeholder 2">
            <a:extLst>
              <a:ext uri="{FF2B5EF4-FFF2-40B4-BE49-F238E27FC236}">
                <a16:creationId xmlns:a16="http://schemas.microsoft.com/office/drawing/2014/main" id="{0B844BE8-D865-9EA9-9687-1B64F380A933}"/>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Create a training label with landing outcomes where successful = 1 &amp; failure = 0. </a:t>
            </a:r>
          </a:p>
          <a:p>
            <a:r>
              <a:rPr lang="en-US" sz="1600" dirty="0">
                <a:latin typeface="Times New Roman" panose="02020603050405020304" pitchFamily="18" charset="0"/>
                <a:cs typeface="Times New Roman" panose="02020603050405020304" pitchFamily="18" charset="0"/>
              </a:rPr>
              <a:t>Outcome column has two components: </a:t>
            </a:r>
          </a:p>
          <a:p>
            <a:pPr marL="0" indent="0">
              <a:buNone/>
            </a:pPr>
            <a:r>
              <a:rPr lang="en-US" sz="1600" dirty="0">
                <a:latin typeface="Times New Roman" panose="02020603050405020304" pitchFamily="18" charset="0"/>
                <a:cs typeface="Times New Roman" panose="02020603050405020304" pitchFamily="18" charset="0"/>
              </a:rPr>
              <a:t>	‘Mission Outcome’ ‘Landing Location’ New training label column ‘class’ with a value of 1 if ‘Mission Outcome’ is 	True and 0 otherwise. </a:t>
            </a:r>
          </a:p>
          <a:p>
            <a:pPr marL="0" indent="0">
              <a:buNone/>
            </a:pPr>
            <a:r>
              <a:rPr lang="en-US" sz="1600" dirty="0">
                <a:latin typeface="Times New Roman" panose="02020603050405020304" pitchFamily="18" charset="0"/>
                <a:cs typeface="Times New Roman" panose="02020603050405020304" pitchFamily="18" charset="0"/>
              </a:rPr>
              <a:t>Value Mapping:</a:t>
            </a:r>
          </a:p>
          <a:p>
            <a:pPr marL="0" indent="0">
              <a:buNone/>
            </a:pPr>
            <a:r>
              <a:rPr lang="en-US" sz="1600" dirty="0">
                <a:latin typeface="Times New Roman" panose="02020603050405020304" pitchFamily="18" charset="0"/>
                <a:cs typeface="Times New Roman" panose="02020603050405020304" pitchFamily="18" charset="0"/>
              </a:rPr>
              <a:t>	 True ASDS, True RTLS, &amp; True Ocean – set to -&gt; 1 None </a:t>
            </a:r>
            <a:r>
              <a:rPr lang="en-US" sz="1600" dirty="0" err="1">
                <a:latin typeface="Times New Roman" panose="02020603050405020304" pitchFamily="18" charset="0"/>
                <a:cs typeface="Times New Roman" panose="02020603050405020304" pitchFamily="18" charset="0"/>
              </a:rPr>
              <a:t>None</a:t>
            </a:r>
            <a:r>
              <a:rPr lang="en-US" sz="1600" dirty="0">
                <a:latin typeface="Times New Roman" panose="02020603050405020304" pitchFamily="18" charset="0"/>
                <a:cs typeface="Times New Roman" panose="02020603050405020304" pitchFamily="18" charset="0"/>
              </a:rPr>
              <a:t>, False ASDS, None ASDS, False Ocean, False 		  RTLS – set to -&gt; 0</a:t>
            </a:r>
          </a:p>
        </p:txBody>
      </p:sp>
    </p:spTree>
    <p:extLst>
      <p:ext uri="{BB962C8B-B14F-4D97-AF65-F5344CB8AC3E}">
        <p14:creationId xmlns:p14="http://schemas.microsoft.com/office/powerpoint/2010/main" val="206678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6853-4EC1-C582-5F6A-97216D30CB84}"/>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EDA with </a:t>
            </a:r>
            <a:r>
              <a:rPr lang="en-US" sz="2000" b="1" dirty="0" err="1">
                <a:latin typeface="Times New Roman" panose="02020603050405020304" pitchFamily="18" charset="0"/>
                <a:cs typeface="Times New Roman" panose="02020603050405020304" pitchFamily="18" charset="0"/>
              </a:rPr>
              <a:t>DataVisualization</a:t>
            </a:r>
            <a:endParaRPr lang="en-US"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5A906F-31D9-EFAF-88F1-CAA268ACCBEA}"/>
              </a:ext>
            </a:extLst>
          </p:cNvPr>
          <p:cNvSpPr>
            <a:spLocks noGrp="1"/>
          </p:cNvSpPr>
          <p:nvPr>
            <p:ph idx="1"/>
          </p:nvPr>
        </p:nvSpPr>
        <p:spPr/>
        <p:txBody>
          <a:bodyPr>
            <a:normAutofit/>
          </a:bodyPr>
          <a:lstStyle/>
          <a:p>
            <a:pPr algn="just"/>
            <a:r>
              <a:rPr lang="en-US" sz="1600" dirty="0">
                <a:latin typeface="Times New Roman" panose="02020603050405020304" pitchFamily="18" charset="0"/>
                <a:cs typeface="Times New Roman" panose="02020603050405020304" pitchFamily="18" charset="0"/>
              </a:rPr>
              <a:t>Exploratory Data Analysis performed on variables Flight Number, Payload Mass, Launch Site, Orbit, Class and Year. </a:t>
            </a:r>
          </a:p>
          <a:p>
            <a:pPr algn="just"/>
            <a:r>
              <a:rPr lang="en-US" sz="1600" dirty="0">
                <a:latin typeface="Times New Roman" panose="02020603050405020304" pitchFamily="18" charset="0"/>
                <a:cs typeface="Times New Roman" panose="02020603050405020304" pitchFamily="18" charset="0"/>
              </a:rPr>
              <a:t>Plots Used: </a:t>
            </a:r>
          </a:p>
          <a:p>
            <a:pPr marL="0" indent="0" algn="just">
              <a:buNone/>
            </a:pPr>
            <a:r>
              <a:rPr lang="en-US" sz="1600" dirty="0">
                <a:latin typeface="Times New Roman" panose="02020603050405020304" pitchFamily="18" charset="0"/>
                <a:cs typeface="Times New Roman" panose="02020603050405020304" pitchFamily="18" charset="0"/>
              </a:rPr>
              <a:t>	Flight Number vs. Payload Mass, Flight Number vs. Launch Site, Payload Mass vs. Launch Site, Orbit vs. Success 	Rate, Flight Number vs. Orbit, Payload vs Orbit, and Success Yearly Trend Scatter plots, line charts, and bar plots 	were used to compare relationships between variables to decide if a relationship exists so that they could be used in 	training the machine learning model </a:t>
            </a:r>
          </a:p>
        </p:txBody>
      </p:sp>
    </p:spTree>
    <p:extLst>
      <p:ext uri="{BB962C8B-B14F-4D97-AF65-F5344CB8AC3E}">
        <p14:creationId xmlns:p14="http://schemas.microsoft.com/office/powerpoint/2010/main" val="144021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105D-E0A3-E636-9FDD-DF2AC7ECD6AD}"/>
              </a:ext>
            </a:extLst>
          </p:cNvPr>
          <p:cNvSpPr>
            <a:spLocks noGrp="1"/>
          </p:cNvSpPr>
          <p:nvPr>
            <p:ph type="title"/>
          </p:nvPr>
        </p:nvSpPr>
        <p:spPr>
          <a:xfrm>
            <a:off x="1024128" y="585216"/>
            <a:ext cx="6007027" cy="1499616"/>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EDA with SQL</a:t>
            </a:r>
          </a:p>
        </p:txBody>
      </p:sp>
      <p:sp>
        <p:nvSpPr>
          <p:cNvPr id="3" name="Content Placeholder 2">
            <a:extLst>
              <a:ext uri="{FF2B5EF4-FFF2-40B4-BE49-F238E27FC236}">
                <a16:creationId xmlns:a16="http://schemas.microsoft.com/office/drawing/2014/main" id="{9D07AC64-0380-18E1-C25E-9CFA33604A97}"/>
              </a:ext>
            </a:extLst>
          </p:cNvPr>
          <p:cNvSpPr>
            <a:spLocks noGrp="1"/>
          </p:cNvSpPr>
          <p:nvPr>
            <p:ph idx="1"/>
          </p:nvPr>
        </p:nvSpPr>
        <p:spPr>
          <a:xfrm>
            <a:off x="1024128" y="2286000"/>
            <a:ext cx="6007027" cy="4023360"/>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Loaded data set into IBM DB2Database.</a:t>
            </a:r>
          </a:p>
          <a:p>
            <a:r>
              <a:rPr lang="en-US">
                <a:solidFill>
                  <a:srgbClr val="FFFFFF"/>
                </a:solidFill>
                <a:latin typeface="Times New Roman" panose="02020603050405020304" pitchFamily="18" charset="0"/>
                <a:cs typeface="Times New Roman" panose="02020603050405020304" pitchFamily="18" charset="0"/>
              </a:rPr>
              <a:t> Queried using SQL Python integration.</a:t>
            </a:r>
          </a:p>
          <a:p>
            <a:r>
              <a:rPr lang="en-US">
                <a:solidFill>
                  <a:srgbClr val="FFFFFF"/>
                </a:solidFill>
                <a:latin typeface="Times New Roman" panose="02020603050405020304" pitchFamily="18" charset="0"/>
                <a:cs typeface="Times New Roman" panose="02020603050405020304" pitchFamily="18" charset="0"/>
              </a:rPr>
              <a:t> Queries were made to get a better understanding of the dataset. </a:t>
            </a:r>
          </a:p>
          <a:p>
            <a:r>
              <a:rPr lang="en-US">
                <a:solidFill>
                  <a:srgbClr val="FFFFFF"/>
                </a:solidFill>
                <a:latin typeface="Times New Roman" panose="02020603050405020304" pitchFamily="18" charset="0"/>
                <a:cs typeface="Times New Roman" panose="02020603050405020304" pitchFamily="18" charset="0"/>
              </a:rPr>
              <a:t>Queried information about launch site names, mission outcomes, various pay load sizes of customers and booster versions, and landing outcomes</a:t>
            </a:r>
          </a:p>
        </p:txBody>
      </p:sp>
      <p:pic>
        <p:nvPicPr>
          <p:cNvPr id="5" name="Picture 4" descr="A row of black servers&#10;&#10;Description automatically generated with medium confidence">
            <a:extLst>
              <a:ext uri="{FF2B5EF4-FFF2-40B4-BE49-F238E27FC236}">
                <a16:creationId xmlns:a16="http://schemas.microsoft.com/office/drawing/2014/main" id="{77EDF9F3-3504-E773-7B87-21A37C558CAD}"/>
              </a:ext>
            </a:extLst>
          </p:cNvPr>
          <p:cNvPicPr>
            <a:picLocks noChangeAspect="1"/>
          </p:cNvPicPr>
          <p:nvPr/>
        </p:nvPicPr>
        <p:blipFill rotWithShape="1">
          <a:blip r:embed="rId2"/>
          <a:srcRect l="5393" r="56552"/>
          <a:stretch/>
        </p:blipFill>
        <p:spPr>
          <a:xfrm>
            <a:off x="7552266" y="10"/>
            <a:ext cx="4639734" cy="6857990"/>
          </a:xfrm>
          <a:prstGeom prst="rect">
            <a:avLst/>
          </a:prstGeom>
        </p:spPr>
      </p:pic>
    </p:spTree>
    <p:extLst>
      <p:ext uri="{BB962C8B-B14F-4D97-AF65-F5344CB8AC3E}">
        <p14:creationId xmlns:p14="http://schemas.microsoft.com/office/powerpoint/2010/main" val="3488605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98</TotalTime>
  <Words>925</Words>
  <Application>Microsoft Office PowerPoint</Application>
  <PresentationFormat>Widescreen</PresentationFormat>
  <Paragraphs>76</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Arial</vt:lpstr>
      <vt:lpstr>Century Gothic</vt:lpstr>
      <vt:lpstr>Times New Roman</vt:lpstr>
      <vt:lpstr>Wingdings 3</vt:lpstr>
      <vt:lpstr>Ion</vt:lpstr>
      <vt:lpstr>Data ScienceCapstone Project</vt:lpstr>
      <vt:lpstr>Contents</vt:lpstr>
      <vt:lpstr>Executive Summary  </vt:lpstr>
      <vt:lpstr>Introduction</vt:lpstr>
      <vt:lpstr>Methodology</vt:lpstr>
      <vt:lpstr>Data Collection </vt:lpstr>
      <vt:lpstr>Data wrangling</vt:lpstr>
      <vt:lpstr>EDA with DataVisualization</vt:lpstr>
      <vt:lpstr>EDA with SQL</vt:lpstr>
      <vt:lpstr>Build an interactive map withFolium</vt:lpstr>
      <vt:lpstr>Build a Dashboard with PlotlyDash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ScienceCapstone Project</dc:title>
  <dc:creator>Suryadevara, Saranya</dc:creator>
  <cp:lastModifiedBy>Viswanath Turlapati</cp:lastModifiedBy>
  <cp:revision>4</cp:revision>
  <dcterms:created xsi:type="dcterms:W3CDTF">2024-03-14T21:09:48Z</dcterms:created>
  <dcterms:modified xsi:type="dcterms:W3CDTF">2024-03-17T05:36:37Z</dcterms:modified>
</cp:coreProperties>
</file>