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9" r:id="rId2"/>
    <p:sldId id="256" r:id="rId3"/>
    <p:sldId id="261" r:id="rId4"/>
    <p:sldId id="262" r:id="rId5"/>
    <p:sldId id="257" r:id="rId6"/>
    <p:sldId id="263"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16706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13002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27794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237299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195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54199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254326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060306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18570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193181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0DC8E-428D-45DA-88D5-23C6F3F0C219}"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80775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0DC8E-428D-45DA-88D5-23C6F3F0C21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86361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0DC8E-428D-45DA-88D5-23C6F3F0C219}"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82695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0DC8E-428D-45DA-88D5-23C6F3F0C219}"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111057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0DC8E-428D-45DA-88D5-23C6F3F0C219}"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428804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80DC8E-428D-45DA-88D5-23C6F3F0C21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68737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80DC8E-428D-45DA-88D5-23C6F3F0C219}"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7676-382D-4548-B2E9-5E464DD10046}" type="slidenum">
              <a:rPr lang="en-US" smtClean="0"/>
              <a:t>‹#›</a:t>
            </a:fld>
            <a:endParaRPr lang="en-US"/>
          </a:p>
        </p:txBody>
      </p:sp>
    </p:spTree>
    <p:extLst>
      <p:ext uri="{BB962C8B-B14F-4D97-AF65-F5344CB8AC3E}">
        <p14:creationId xmlns:p14="http://schemas.microsoft.com/office/powerpoint/2010/main" val="34259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80DC8E-428D-45DA-88D5-23C6F3F0C219}" type="datetimeFigureOut">
              <a:rPr lang="en-US" smtClean="0"/>
              <a:t>5/26/2023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017676-382D-4548-B2E9-5E464DD10046}" type="slidenum">
              <a:rPr lang="en-US" smtClean="0"/>
              <a:t>‹#›</a:t>
            </a:fld>
            <a:endParaRPr lang="en-US"/>
          </a:p>
        </p:txBody>
      </p:sp>
    </p:spTree>
    <p:extLst>
      <p:ext uri="{BB962C8B-B14F-4D97-AF65-F5344CB8AC3E}">
        <p14:creationId xmlns:p14="http://schemas.microsoft.com/office/powerpoint/2010/main" val="38510179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3" y="2160589"/>
            <a:ext cx="10124661" cy="1320800"/>
          </a:xfrm>
        </p:spPr>
        <p:txBody>
          <a:bodyPr/>
          <a:lstStyle/>
          <a:p>
            <a:r>
              <a:rPr lang="en-US" b="1" dirty="0">
                <a:solidFill>
                  <a:schemeClr val="tx2">
                    <a:lumMod val="60000"/>
                    <a:lumOff val="40000"/>
                  </a:schemeClr>
                </a:solidFill>
                <a:latin typeface="Times New Roman" panose="02020603050405020304" pitchFamily="18" charset="0"/>
                <a:cs typeface="Times New Roman" panose="02020603050405020304" pitchFamily="18" charset="0"/>
              </a:rPr>
              <a:t>ĐỒ ÁN MÔN AN TOÀN BẢO MẬT THÔNG TIN</a:t>
            </a:r>
          </a:p>
        </p:txBody>
      </p:sp>
      <p:sp>
        <p:nvSpPr>
          <p:cNvPr id="3" name="Text Placeholder 2"/>
          <p:cNvSpPr>
            <a:spLocks noGrp="1"/>
          </p:cNvSpPr>
          <p:nvPr>
            <p:ph type="body" idx="1"/>
          </p:nvPr>
        </p:nvSpPr>
        <p:spPr/>
        <p:txBody>
          <a:bodyPr>
            <a:normAutofit/>
          </a:bodyPr>
          <a:lstStyle/>
          <a:p>
            <a:pPr marL="0" indent="0">
              <a:buNone/>
            </a:pPr>
            <a:endParaRPr lang="en-US" dirty="0"/>
          </a:p>
          <a:p>
            <a:endParaRPr lang="en-US" dirty="0"/>
          </a:p>
          <a:p>
            <a:endParaRPr lang="en-US" dirty="0"/>
          </a:p>
          <a:p>
            <a:pPr marL="0" indent="0">
              <a:buNone/>
            </a:pP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ĐỀ TÀI : PHẦN MỀM LƯU TRỮ DỮ LIỆU BẢO MẬT</a:t>
            </a:r>
          </a:p>
          <a:p>
            <a:pPr marL="2628900" lvl="6" indent="0">
              <a:buNone/>
            </a:pPr>
            <a:r>
              <a:rPr lang="en-US" sz="2000" dirty="0" err="1">
                <a:solidFill>
                  <a:schemeClr val="accent5"/>
                </a:solidFill>
                <a:latin typeface="Times New Roman" panose="02020603050405020304" pitchFamily="18" charset="0"/>
                <a:cs typeface="Times New Roman" panose="02020603050405020304" pitchFamily="18" charset="0"/>
              </a:rPr>
              <a:t>Nhóm</a:t>
            </a:r>
            <a:r>
              <a:rPr lang="en-US" sz="2000" dirty="0">
                <a:solidFill>
                  <a:schemeClr val="accent5"/>
                </a:solidFill>
                <a:latin typeface="Times New Roman" panose="02020603050405020304" pitchFamily="18" charset="0"/>
                <a:cs typeface="Times New Roman" panose="02020603050405020304" pitchFamily="18" charset="0"/>
              </a:rPr>
              <a:t> 3: </a:t>
            </a:r>
            <a:r>
              <a:rPr lang="en-US" sz="2000" dirty="0" err="1">
                <a:solidFill>
                  <a:schemeClr val="accent5"/>
                </a:solidFill>
                <a:latin typeface="Times New Roman" panose="02020603050405020304" pitchFamily="18" charset="0"/>
                <a:cs typeface="Times New Roman" panose="02020603050405020304" pitchFamily="18" charset="0"/>
              </a:rPr>
              <a:t>Lê</a:t>
            </a:r>
            <a:r>
              <a:rPr lang="en-US" sz="2000" dirty="0">
                <a:solidFill>
                  <a:schemeClr val="accent5"/>
                </a:solidFill>
                <a:latin typeface="Times New Roman" panose="02020603050405020304" pitchFamily="18" charset="0"/>
                <a:cs typeface="Times New Roman" panose="02020603050405020304" pitchFamily="18" charset="0"/>
              </a:rPr>
              <a:t> </a:t>
            </a:r>
            <a:r>
              <a:rPr lang="en-US" sz="2000" dirty="0" err="1">
                <a:solidFill>
                  <a:schemeClr val="accent5"/>
                </a:solidFill>
                <a:latin typeface="Times New Roman" panose="02020603050405020304" pitchFamily="18" charset="0"/>
                <a:cs typeface="Times New Roman" panose="02020603050405020304" pitchFamily="18" charset="0"/>
              </a:rPr>
              <a:t>Tuấn</a:t>
            </a:r>
            <a:r>
              <a:rPr lang="en-US" sz="2000" dirty="0">
                <a:solidFill>
                  <a:schemeClr val="accent5"/>
                </a:solidFill>
                <a:latin typeface="Times New Roman" panose="02020603050405020304" pitchFamily="18" charset="0"/>
                <a:cs typeface="Times New Roman" panose="02020603050405020304" pitchFamily="18" charset="0"/>
              </a:rPr>
              <a:t> </a:t>
            </a:r>
            <a:r>
              <a:rPr lang="en-US" sz="2000" dirty="0" err="1">
                <a:solidFill>
                  <a:schemeClr val="accent5"/>
                </a:solidFill>
                <a:latin typeface="Times New Roman" panose="02020603050405020304" pitchFamily="18" charset="0"/>
                <a:cs typeface="Times New Roman" panose="02020603050405020304" pitchFamily="18" charset="0"/>
              </a:rPr>
              <a:t>Đạt</a:t>
            </a:r>
            <a:endParaRPr lang="en-US" sz="2000" dirty="0">
              <a:solidFill>
                <a:schemeClr val="accent5"/>
              </a:solidFill>
              <a:latin typeface="Times New Roman" panose="02020603050405020304" pitchFamily="18" charset="0"/>
              <a:cs typeface="Times New Roman" panose="02020603050405020304" pitchFamily="18" charset="0"/>
            </a:endParaRPr>
          </a:p>
          <a:p>
            <a:pPr marL="2628900" lvl="6" indent="0">
              <a:buNone/>
            </a:pPr>
            <a:r>
              <a:rPr lang="en-US" sz="2000" dirty="0">
                <a:solidFill>
                  <a:schemeClr val="accent5"/>
                </a:solidFill>
                <a:latin typeface="Times New Roman" panose="02020603050405020304" pitchFamily="18" charset="0"/>
                <a:cs typeface="Times New Roman" panose="02020603050405020304" pitchFamily="18" charset="0"/>
              </a:rPr>
              <a:t>		      Vũ Đức Anh</a:t>
            </a:r>
          </a:p>
          <a:p>
            <a:pPr marL="2628900" lvl="6" indent="0">
              <a:buNone/>
            </a:pPr>
            <a:r>
              <a:rPr lang="en-US" sz="2000" dirty="0">
                <a:solidFill>
                  <a:schemeClr val="accent5"/>
                </a:solidFill>
                <a:latin typeface="Times New Roman" panose="02020603050405020304" pitchFamily="18" charset="0"/>
                <a:cs typeface="Times New Roman" panose="02020603050405020304" pitchFamily="18" charset="0"/>
              </a:rPr>
              <a:t>	</a:t>
            </a:r>
            <a:r>
              <a:rPr lang="en-US" sz="2000">
                <a:solidFill>
                  <a:schemeClr val="accent5"/>
                </a:solidFill>
                <a:latin typeface="Times New Roman" panose="02020603050405020304" pitchFamily="18" charset="0"/>
                <a:cs typeface="Times New Roman" panose="02020603050405020304" pitchFamily="18" charset="0"/>
              </a:rPr>
              <a:t>	       Lê </a:t>
            </a:r>
            <a:r>
              <a:rPr lang="en-US" sz="2000" dirty="0" err="1">
                <a:solidFill>
                  <a:schemeClr val="accent5"/>
                </a:solidFill>
                <a:latin typeface="Times New Roman" panose="02020603050405020304" pitchFamily="18" charset="0"/>
                <a:cs typeface="Times New Roman" panose="02020603050405020304" pitchFamily="18" charset="0"/>
              </a:rPr>
              <a:t>Tú</a:t>
            </a:r>
            <a:r>
              <a:rPr lang="en-US" sz="2000" dirty="0">
                <a:solidFill>
                  <a:schemeClr val="accent5"/>
                </a:solidFill>
                <a:latin typeface="Times New Roman" panose="02020603050405020304" pitchFamily="18" charset="0"/>
                <a:cs typeface="Times New Roman" panose="02020603050405020304" pitchFamily="18" charset="0"/>
              </a:rPr>
              <a:t> </a:t>
            </a:r>
            <a:r>
              <a:rPr lang="en-US" sz="2000" dirty="0" err="1">
                <a:solidFill>
                  <a:schemeClr val="accent5"/>
                </a:solidFill>
                <a:latin typeface="Times New Roman" panose="02020603050405020304" pitchFamily="18" charset="0"/>
                <a:cs typeface="Times New Roman" panose="02020603050405020304" pitchFamily="18" charset="0"/>
              </a:rPr>
              <a:t>Anh</a:t>
            </a:r>
            <a:endParaRPr lang="en-US" sz="2000" dirty="0">
              <a:solidFill>
                <a:schemeClr val="accent5"/>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2628900" lvl="6" indent="0">
              <a:buNone/>
            </a:pPr>
            <a:r>
              <a:rPr lang="en-US" sz="14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2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a:solidFill>
                  <a:srgbClr val="2F5496"/>
                </a:solidFill>
                <a:latin typeface="Times New Roman" panose="02020603050405020304" pitchFamily="18" charset="0"/>
              </a:rPr>
              <a:t>I. </a:t>
            </a:r>
            <a:r>
              <a:rPr lang="en-US" b="1" i="0" u="none" strike="noStrike" baseline="0" dirty="0" err="1">
                <a:solidFill>
                  <a:srgbClr val="2F5496"/>
                </a:solidFill>
                <a:latin typeface="Times New Roman" panose="02020603050405020304" pitchFamily="18" charset="0"/>
              </a:rPr>
              <a:t>Tổng</a:t>
            </a:r>
            <a:r>
              <a:rPr lang="en-US" b="1" i="0" u="none" strike="noStrike" baseline="0" dirty="0">
                <a:solidFill>
                  <a:srgbClr val="2F5496"/>
                </a:solidFill>
                <a:latin typeface="Times New Roman" panose="02020603050405020304" pitchFamily="18" charset="0"/>
              </a:rPr>
              <a:t> </a:t>
            </a:r>
            <a:r>
              <a:rPr lang="en-US" b="1" i="0" u="none" strike="noStrike" baseline="0" dirty="0" err="1">
                <a:solidFill>
                  <a:srgbClr val="2F5496"/>
                </a:solidFill>
                <a:latin typeface="Times New Roman" panose="02020603050405020304" pitchFamily="18" charset="0"/>
              </a:rPr>
              <a:t>quan</a:t>
            </a:r>
            <a:r>
              <a:rPr lang="en-US" b="1" i="0" u="none" strike="noStrike" baseline="0" dirty="0">
                <a:solidFill>
                  <a:srgbClr val="2F5496"/>
                </a:solidFill>
                <a:latin typeface="Times New Roman" panose="02020603050405020304" pitchFamily="18" charset="0"/>
              </a:rPr>
              <a:t> </a:t>
            </a:r>
            <a:r>
              <a:rPr lang="en-US" b="1" i="0" u="none" strike="noStrike" baseline="0" dirty="0" err="1">
                <a:solidFill>
                  <a:srgbClr val="2F5496"/>
                </a:solidFill>
                <a:latin typeface="Times New Roman" panose="02020603050405020304" pitchFamily="18" charset="0"/>
              </a:rPr>
              <a:t>về</a:t>
            </a:r>
            <a:r>
              <a:rPr lang="en-US" b="1" i="0" u="none" strike="noStrike" baseline="0" dirty="0">
                <a:solidFill>
                  <a:srgbClr val="2F5496"/>
                </a:solidFill>
                <a:latin typeface="Times New Roman" panose="02020603050405020304" pitchFamily="18" charset="0"/>
              </a:rPr>
              <a:t> </a:t>
            </a:r>
            <a:r>
              <a:rPr lang="en-US" b="1" i="0" u="none" strike="noStrike" baseline="0" dirty="0" err="1">
                <a:solidFill>
                  <a:srgbClr val="2F5496"/>
                </a:solidFill>
                <a:latin typeface="Times New Roman" panose="02020603050405020304" pitchFamily="18" charset="0"/>
              </a:rPr>
              <a:t>đề</a:t>
            </a:r>
            <a:r>
              <a:rPr lang="en-US" b="1" i="0" u="none" strike="noStrike" baseline="0" dirty="0">
                <a:solidFill>
                  <a:srgbClr val="2F5496"/>
                </a:solidFill>
                <a:latin typeface="Times New Roman" panose="02020603050405020304" pitchFamily="18" charset="0"/>
              </a:rPr>
              <a:t> </a:t>
            </a:r>
            <a:r>
              <a:rPr lang="en-US" b="1" i="0" u="none" strike="noStrike" baseline="0" dirty="0" err="1">
                <a:solidFill>
                  <a:srgbClr val="2F5496"/>
                </a:solidFill>
                <a:latin typeface="Times New Roman" panose="02020603050405020304" pitchFamily="18" charset="0"/>
              </a:rPr>
              <a:t>tài</a:t>
            </a:r>
            <a:endParaRPr lang="en-US" b="1" i="0" u="none" strike="noStrike" baseline="0" dirty="0">
              <a:solidFill>
                <a:srgbClr val="2F5496"/>
              </a:solidFill>
              <a:latin typeface="Times New Roman" panose="02020603050405020304" pitchFamily="18" charset="0"/>
            </a:endParaRPr>
          </a:p>
        </p:txBody>
      </p:sp>
      <p:sp>
        <p:nvSpPr>
          <p:cNvPr id="3" name="Text Placeholder 2"/>
          <p:cNvSpPr>
            <a:spLocks noGrp="1"/>
          </p:cNvSpPr>
          <p:nvPr>
            <p:ph type="body" idx="1"/>
          </p:nvPr>
        </p:nvSpPr>
        <p:spPr>
          <a:xfrm>
            <a:off x="677333" y="2160589"/>
            <a:ext cx="10030423" cy="3880773"/>
          </a:xfrm>
        </p:spPr>
        <p:txBody>
          <a:bodyPr>
            <a:normAutofit/>
          </a:bodyPr>
          <a:lstStyle/>
          <a:p>
            <a:pPr marR="0" lvl="0" rtl="0"/>
            <a:r>
              <a:rPr lang="vi-VN" b="0" i="0" u="none" strike="noStrike" baseline="0" dirty="0">
                <a:solidFill>
                  <a:srgbClr val="2F5496"/>
                </a:solidFill>
                <a:latin typeface="Times New Roman" panose="02020603050405020304" pitchFamily="18" charset="0"/>
              </a:rPr>
              <a:t>Phần mềm lưu trữ dữ liệu bảo mật là một chương trình được thiết kế để quản lý và bảo mật dữ liệu quan trọng của doanh nghiệp hoặc tổ chức. Nó giúp cho người dùng có thể lưu trữ, truy xuất và chia sẻ các tài liệu một cách an toàn và hiệu quả.</a:t>
            </a:r>
            <a:endParaRPr lang="en-US" b="0" i="0" u="none" strike="noStrike" baseline="0" dirty="0">
              <a:solidFill>
                <a:srgbClr val="2F5496"/>
              </a:solidFill>
              <a:latin typeface="Times New Roman" panose="02020603050405020304" pitchFamily="18" charset="0"/>
            </a:endParaRPr>
          </a:p>
          <a:p>
            <a:pPr marR="0" lvl="0" rtl="0"/>
            <a:r>
              <a:rPr lang="en-US" dirty="0">
                <a:solidFill>
                  <a:srgbClr val="2F5496"/>
                </a:solidFill>
                <a:latin typeface="Times New Roman" panose="02020603050405020304" pitchFamily="18" charset="0"/>
              </a:rPr>
              <a:t>1. </a:t>
            </a:r>
            <a:r>
              <a:rPr lang="en-US" dirty="0" err="1">
                <a:solidFill>
                  <a:srgbClr val="2F5496"/>
                </a:solidFill>
                <a:latin typeface="Times New Roman" panose="02020603050405020304" pitchFamily="18" charset="0"/>
              </a:rPr>
              <a:t>Lý</a:t>
            </a:r>
            <a:r>
              <a:rPr lang="en-US" dirty="0">
                <a:solidFill>
                  <a:srgbClr val="2F5496"/>
                </a:solidFill>
                <a:latin typeface="Times New Roman" panose="02020603050405020304" pitchFamily="18" charset="0"/>
              </a:rPr>
              <a:t> do </a:t>
            </a:r>
            <a:r>
              <a:rPr lang="en-US" dirty="0" err="1">
                <a:solidFill>
                  <a:srgbClr val="2F5496"/>
                </a:solidFill>
                <a:latin typeface="Times New Roman" panose="02020603050405020304" pitchFamily="18" charset="0"/>
              </a:rPr>
              <a:t>chọn</a:t>
            </a:r>
            <a:r>
              <a:rPr lang="en-US" dirty="0">
                <a:solidFill>
                  <a:srgbClr val="2F5496"/>
                </a:solidFill>
                <a:latin typeface="Times New Roman" panose="02020603050405020304" pitchFamily="18" charset="0"/>
              </a:rPr>
              <a:t> </a:t>
            </a:r>
            <a:r>
              <a:rPr lang="en-US" dirty="0" err="1">
                <a:solidFill>
                  <a:srgbClr val="2F5496"/>
                </a:solidFill>
                <a:latin typeface="Times New Roman" panose="02020603050405020304" pitchFamily="18" charset="0"/>
              </a:rPr>
              <a:t>dề</a:t>
            </a:r>
            <a:r>
              <a:rPr lang="en-US" dirty="0">
                <a:solidFill>
                  <a:srgbClr val="2F5496"/>
                </a:solidFill>
                <a:latin typeface="Times New Roman" panose="02020603050405020304" pitchFamily="18" charset="0"/>
              </a:rPr>
              <a:t> </a:t>
            </a:r>
            <a:r>
              <a:rPr lang="en-US" dirty="0" err="1">
                <a:solidFill>
                  <a:srgbClr val="2F5496"/>
                </a:solidFill>
                <a:latin typeface="Times New Roman" panose="02020603050405020304" pitchFamily="18" charset="0"/>
              </a:rPr>
              <a:t>tài</a:t>
            </a:r>
            <a:r>
              <a:rPr lang="en-US" dirty="0">
                <a:solidFill>
                  <a:srgbClr val="2F5496"/>
                </a:solidFill>
                <a:latin typeface="Times New Roman" panose="02020603050405020304" pitchFamily="18" charset="0"/>
              </a:rPr>
              <a:t> </a:t>
            </a:r>
          </a:p>
          <a:p>
            <a:pPr marR="0" lvl="0" rtl="0"/>
            <a:endParaRPr lang="vi-VN" b="0" i="0" u="none" strike="noStrike" baseline="0" dirty="0">
              <a:solidFill>
                <a:srgbClr val="2F5496"/>
              </a:solidFill>
              <a:latin typeface="Times New Roman" panose="02020603050405020304" pitchFamily="18" charset="0"/>
            </a:endParaRPr>
          </a:p>
        </p:txBody>
      </p:sp>
      <p:sp>
        <p:nvSpPr>
          <p:cNvPr id="4" name="Rectangle 3"/>
          <p:cNvSpPr/>
          <p:nvPr/>
        </p:nvSpPr>
        <p:spPr>
          <a:xfrm>
            <a:off x="1285461" y="4187687"/>
            <a:ext cx="2544417" cy="135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Mong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4489571" y="4187687"/>
            <a:ext cx="2544417" cy="135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7693681" y="4187687"/>
            <a:ext cx="2544417" cy="135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Quảng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34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809" y="927652"/>
            <a:ext cx="8905460" cy="432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603513" y="1815548"/>
            <a:ext cx="2504661" cy="9806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ký</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758069" y="1815548"/>
            <a:ext cx="2504661" cy="9806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solidFill>
                  <a:srgbClr val="0070C0"/>
                </a:solidFill>
                <a:latin typeface="Times New Roman" panose="02020603050405020304" pitchFamily="18" charset="0"/>
                <a:cs typeface="Times New Roman" panose="02020603050405020304" pitchFamily="18" charset="0"/>
              </a:rPr>
              <a:t>Lưu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p>
        </p:txBody>
      </p:sp>
      <p:sp>
        <p:nvSpPr>
          <p:cNvPr id="6" name="Rectangle 5"/>
          <p:cNvSpPr/>
          <p:nvPr/>
        </p:nvSpPr>
        <p:spPr>
          <a:xfrm>
            <a:off x="3558208" y="3531704"/>
            <a:ext cx="2504661" cy="9806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solidFill>
                  <a:srgbClr val="0070C0"/>
                </a:solidFill>
                <a:latin typeface="Times New Roman" panose="02020603050405020304" pitchFamily="18" charset="0"/>
                <a:cs typeface="Times New Roman" panose="02020603050405020304" pitchFamily="18" charset="0"/>
              </a:rPr>
              <a:t>Bảo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mật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dữ</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liệu</a:t>
            </a:r>
            <a:endParaRPr lang="en-US"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7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305" y="874643"/>
            <a:ext cx="8905460" cy="43202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Oval 4"/>
          <p:cNvSpPr/>
          <p:nvPr/>
        </p:nvSpPr>
        <p:spPr>
          <a:xfrm>
            <a:off x="954155" y="2133601"/>
            <a:ext cx="596348" cy="54334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a:t>
            </a:r>
          </a:p>
        </p:txBody>
      </p:sp>
      <p:sp>
        <p:nvSpPr>
          <p:cNvPr id="6" name="Oval 5"/>
          <p:cNvSpPr/>
          <p:nvPr/>
        </p:nvSpPr>
        <p:spPr>
          <a:xfrm>
            <a:off x="3047171" y="2133601"/>
            <a:ext cx="596348" cy="54334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2</a:t>
            </a:r>
          </a:p>
        </p:txBody>
      </p:sp>
      <p:sp>
        <p:nvSpPr>
          <p:cNvPr id="7" name="Oval 6"/>
          <p:cNvSpPr/>
          <p:nvPr/>
        </p:nvSpPr>
        <p:spPr>
          <a:xfrm>
            <a:off x="5471075" y="2133601"/>
            <a:ext cx="596348" cy="54334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3</a:t>
            </a:r>
          </a:p>
        </p:txBody>
      </p:sp>
      <p:sp>
        <p:nvSpPr>
          <p:cNvPr id="9" name="Oval 8"/>
          <p:cNvSpPr/>
          <p:nvPr/>
        </p:nvSpPr>
        <p:spPr>
          <a:xfrm>
            <a:off x="7894979" y="2133601"/>
            <a:ext cx="596348" cy="54334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4</a:t>
            </a:r>
          </a:p>
        </p:txBody>
      </p:sp>
      <p:sp>
        <p:nvSpPr>
          <p:cNvPr id="10" name="Rectangle 9"/>
          <p:cNvSpPr/>
          <p:nvPr/>
        </p:nvSpPr>
        <p:spPr>
          <a:xfrm>
            <a:off x="463824" y="3034747"/>
            <a:ext cx="1577009" cy="153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p>
        </p:txBody>
      </p:sp>
      <p:sp>
        <p:nvSpPr>
          <p:cNvPr id="11" name="Rectangle 10"/>
          <p:cNvSpPr/>
          <p:nvPr/>
        </p:nvSpPr>
        <p:spPr>
          <a:xfrm>
            <a:off x="2556840" y="3034747"/>
            <a:ext cx="1577009" cy="153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4980744" y="3034747"/>
            <a:ext cx="1577009" cy="153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p>
        </p:txBody>
      </p:sp>
      <p:sp>
        <p:nvSpPr>
          <p:cNvPr id="13" name="Rectangle 12"/>
          <p:cNvSpPr/>
          <p:nvPr/>
        </p:nvSpPr>
        <p:spPr>
          <a:xfrm>
            <a:off x="7404648" y="3034747"/>
            <a:ext cx="1577009" cy="1537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84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a:solidFill>
                  <a:srgbClr val="2F5496"/>
                </a:solidFill>
                <a:latin typeface="Times New Roman" panose="02020603050405020304" pitchFamily="18" charset="0"/>
              </a:rPr>
              <a:t>II. Mục tiêu của phần mềm</a:t>
            </a:r>
          </a:p>
        </p:txBody>
      </p:sp>
      <p:sp>
        <p:nvSpPr>
          <p:cNvPr id="3" name="Text Placeholder 2"/>
          <p:cNvSpPr>
            <a:spLocks noGrp="1"/>
          </p:cNvSpPr>
          <p:nvPr>
            <p:ph type="body" idx="1"/>
          </p:nvPr>
        </p:nvSpPr>
        <p:spPr/>
        <p:txBody>
          <a:bodyPr>
            <a:normAutofit/>
          </a:bodyPr>
          <a:lstStyle/>
          <a:p>
            <a:pPr marR="0" lvl="0" rtl="0"/>
            <a:r>
              <a:rPr lang="vi-VN" b="0" i="0" u="none" strike="noStrike" baseline="0" dirty="0">
                <a:solidFill>
                  <a:srgbClr val="2F5496"/>
                </a:solidFill>
                <a:latin typeface="Times New Roman" panose="02020603050405020304" pitchFamily="18" charset="0"/>
              </a:rPr>
              <a:t>Mục tiêu của phần mềm lưu trữ dữ liệu bảo mật là bảo vệ dữ liệu của doanh nghiệp hoặc tổ chức khỏi những nguy cơ an ninh mạng, đảm bảo tính bảo mật và toàn vẹn của dữ liệu. Các mục tiêu chính của phần mềm lưu trữ dữ liệu bảo mật bao gồm:</a:t>
            </a:r>
          </a:p>
          <a:p>
            <a:pPr marR="0" lvl="1" rtl="0"/>
            <a:r>
              <a:rPr lang="vi-VN" b="0" i="0" u="none" strike="noStrike" baseline="0" dirty="0">
                <a:solidFill>
                  <a:srgbClr val="1F3763"/>
                </a:solidFill>
                <a:latin typeface="Times New Roman" panose="02020603050405020304" pitchFamily="18" charset="0"/>
              </a:rPr>
              <a:t>Bảo vệ dữ liệu: Phần mềm lưu trữ dữ liệu bảo mật được thiết kế để bảo vệ dữ liệu khỏi các cuộc tấn công của hacker hoặc malware. Nó sử dụng các thuật toán mã hóa để bảo vệ dữ liệu tránh khỏi việc truy cập trái phép.</a:t>
            </a:r>
          </a:p>
          <a:p>
            <a:pPr marR="0" lvl="1" rtl="0"/>
            <a:r>
              <a:rPr lang="vi-VN" b="0" i="0" u="none" strike="noStrike" baseline="0" dirty="0">
                <a:solidFill>
                  <a:srgbClr val="1F3763"/>
                </a:solidFill>
                <a:latin typeface="Times New Roman" panose="02020603050405020304" pitchFamily="18" charset="0"/>
              </a:rPr>
              <a:t>Quản lý quyền truy cập: Phần mềm lưu trữ dữ liệu bảo mật giúp người dùng quản lý và kiểm soát quyền truy cập của các tài liệu, đảm bảo rằng chỉ những người được ủy quyền mới có thể truy cập vào chúng.</a:t>
            </a:r>
          </a:p>
          <a:p>
            <a:pPr marR="0" lvl="1" rtl="0"/>
            <a:r>
              <a:rPr lang="vi-VN" b="0" i="0" u="none" strike="noStrike" baseline="0" dirty="0">
                <a:solidFill>
                  <a:srgbClr val="1F3763"/>
                </a:solidFill>
                <a:latin typeface="Times New Roman" panose="02020603050405020304" pitchFamily="18" charset="0"/>
              </a:rPr>
              <a:t>Đáp ứng yêu cầu bảo mật: Phần mềm lưu trữ dữ liệu bảo mật phải đáp ứng các yêu cầu bảo mật và tuân thủ các quy định pháp luật về bảo mật dữ liệu.</a:t>
            </a:r>
          </a:p>
        </p:txBody>
      </p:sp>
    </p:spTree>
    <p:extLst>
      <p:ext uri="{BB962C8B-B14F-4D97-AF65-F5344CB8AC3E}">
        <p14:creationId xmlns:p14="http://schemas.microsoft.com/office/powerpoint/2010/main" val="221688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Demo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066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dirty="0">
                <a:solidFill>
                  <a:srgbClr val="2F5496"/>
                </a:solidFill>
                <a:latin typeface="Times New Roman" panose="02020603050405020304" pitchFamily="18" charset="0"/>
              </a:rPr>
              <a:t>IV</a:t>
            </a:r>
            <a:r>
              <a:rPr lang="en-US" b="1" i="0" u="none" strike="noStrike" baseline="0" dirty="0">
                <a:solidFill>
                  <a:srgbClr val="2F5496"/>
                </a:solidFill>
                <a:latin typeface="Times New Roman" panose="02020603050405020304" pitchFamily="18" charset="0"/>
              </a:rPr>
              <a:t>. </a:t>
            </a:r>
            <a:r>
              <a:rPr lang="en-US" b="1" dirty="0" err="1">
                <a:solidFill>
                  <a:srgbClr val="2F5496"/>
                </a:solidFill>
                <a:latin typeface="Times New Roman" panose="02020603050405020304" pitchFamily="18" charset="0"/>
              </a:rPr>
              <a:t>Hạn</a:t>
            </a:r>
            <a:r>
              <a:rPr lang="en-US" b="1" dirty="0">
                <a:solidFill>
                  <a:srgbClr val="2F5496"/>
                </a:solidFill>
                <a:latin typeface="Times New Roman" panose="02020603050405020304" pitchFamily="18" charset="0"/>
              </a:rPr>
              <a:t> </a:t>
            </a:r>
            <a:r>
              <a:rPr lang="en-US" b="1" dirty="0" err="1">
                <a:solidFill>
                  <a:srgbClr val="2F5496"/>
                </a:solidFill>
                <a:latin typeface="Times New Roman" panose="02020603050405020304" pitchFamily="18" charset="0"/>
              </a:rPr>
              <a:t>chế</a:t>
            </a:r>
            <a:r>
              <a:rPr lang="en-US" b="1" dirty="0">
                <a:solidFill>
                  <a:srgbClr val="2F5496"/>
                </a:solidFill>
                <a:latin typeface="Times New Roman" panose="02020603050405020304" pitchFamily="18" charset="0"/>
              </a:rPr>
              <a:t> </a:t>
            </a:r>
            <a:r>
              <a:rPr lang="en-US" b="1" dirty="0" err="1">
                <a:solidFill>
                  <a:srgbClr val="2F5496"/>
                </a:solidFill>
                <a:latin typeface="Times New Roman" panose="02020603050405020304" pitchFamily="18" charset="0"/>
              </a:rPr>
              <a:t>và</a:t>
            </a:r>
            <a:r>
              <a:rPr lang="en-US" b="1" dirty="0">
                <a:solidFill>
                  <a:srgbClr val="2F5496"/>
                </a:solidFill>
                <a:latin typeface="Times New Roman" panose="02020603050405020304" pitchFamily="18" charset="0"/>
              </a:rPr>
              <a:t> </a:t>
            </a:r>
            <a:r>
              <a:rPr lang="en-US" b="1" dirty="0" err="1">
                <a:solidFill>
                  <a:srgbClr val="2F5496"/>
                </a:solidFill>
                <a:latin typeface="Times New Roman" panose="02020603050405020304" pitchFamily="18" charset="0"/>
              </a:rPr>
              <a:t>phương</a:t>
            </a:r>
            <a:r>
              <a:rPr lang="en-US" b="1" dirty="0">
                <a:solidFill>
                  <a:srgbClr val="2F5496"/>
                </a:solidFill>
                <a:latin typeface="Times New Roman" panose="02020603050405020304" pitchFamily="18" charset="0"/>
              </a:rPr>
              <a:t> </a:t>
            </a:r>
            <a:r>
              <a:rPr lang="en-US" b="1" dirty="0" err="1">
                <a:solidFill>
                  <a:srgbClr val="2F5496"/>
                </a:solidFill>
                <a:latin typeface="Times New Roman" panose="02020603050405020304" pitchFamily="18" charset="0"/>
              </a:rPr>
              <a:t>hướng</a:t>
            </a:r>
            <a:r>
              <a:rPr lang="en-US" b="1" dirty="0">
                <a:solidFill>
                  <a:srgbClr val="2F5496"/>
                </a:solidFill>
                <a:latin typeface="Times New Roman" panose="02020603050405020304" pitchFamily="18" charset="0"/>
              </a:rPr>
              <a:t> </a:t>
            </a:r>
            <a:r>
              <a:rPr lang="en-US" b="1" dirty="0" err="1">
                <a:solidFill>
                  <a:srgbClr val="2F5496"/>
                </a:solidFill>
                <a:latin typeface="Times New Roman" panose="02020603050405020304" pitchFamily="18" charset="0"/>
              </a:rPr>
              <a:t>phát</a:t>
            </a:r>
            <a:r>
              <a:rPr lang="en-US" b="1" dirty="0">
                <a:solidFill>
                  <a:srgbClr val="2F5496"/>
                </a:solidFill>
                <a:latin typeface="Times New Roman" panose="02020603050405020304" pitchFamily="18" charset="0"/>
              </a:rPr>
              <a:t> tri</a:t>
            </a:r>
            <a:endParaRPr lang="en-US" b="1" i="0" u="none" strike="noStrike" baseline="0" dirty="0">
              <a:solidFill>
                <a:srgbClr val="2F5496"/>
              </a:solidFill>
              <a:latin typeface="Times New Roman" panose="02020603050405020304" pitchFamily="18" charset="0"/>
            </a:endParaRPr>
          </a:p>
        </p:txBody>
      </p:sp>
      <p:sp>
        <p:nvSpPr>
          <p:cNvPr id="3" name="Text Placeholder 2"/>
          <p:cNvSpPr>
            <a:spLocks noGrp="1"/>
          </p:cNvSpPr>
          <p:nvPr>
            <p:ph type="body" idx="1"/>
          </p:nvPr>
        </p:nvSpPr>
        <p:spPr>
          <a:xfrm>
            <a:off x="677334" y="2160589"/>
            <a:ext cx="8596668" cy="4187202"/>
          </a:xfrm>
        </p:spPr>
        <p:txBody>
          <a:bodyPr>
            <a:normAutofit fontScale="92500" lnSpcReduction="10000"/>
          </a:bodyPr>
          <a:lstStyle/>
          <a:p>
            <a:pPr marR="0" lvl="0" rtl="0"/>
            <a:r>
              <a:rPr lang="en-US" dirty="0" err="1">
                <a:solidFill>
                  <a:srgbClr val="2F5496"/>
                </a:solidFill>
                <a:latin typeface="Times New Roman" panose="02020603050405020304" pitchFamily="18" charset="0"/>
              </a:rPr>
              <a:t>Hạn</a:t>
            </a:r>
            <a:r>
              <a:rPr lang="en-US" dirty="0">
                <a:solidFill>
                  <a:srgbClr val="2F5496"/>
                </a:solidFill>
                <a:latin typeface="Times New Roman" panose="02020603050405020304" pitchFamily="18" charset="0"/>
              </a:rPr>
              <a:t> </a:t>
            </a:r>
            <a:r>
              <a:rPr lang="en-US" dirty="0" err="1">
                <a:solidFill>
                  <a:srgbClr val="2F5496"/>
                </a:solidFill>
                <a:latin typeface="Times New Roman" panose="02020603050405020304" pitchFamily="18" charset="0"/>
              </a:rPr>
              <a:t>chế</a:t>
            </a:r>
            <a:r>
              <a:rPr lang="en-US" dirty="0">
                <a:solidFill>
                  <a:srgbClr val="2F5496"/>
                </a:solidFill>
                <a:latin typeface="Times New Roman" panose="02020603050405020304" pitchFamily="18" charset="0"/>
              </a:rPr>
              <a:t> </a:t>
            </a:r>
            <a:r>
              <a:rPr lang="en-US" b="0" i="0" u="none" strike="noStrike" baseline="0" dirty="0">
                <a:solidFill>
                  <a:srgbClr val="2F5496"/>
                </a:solidFill>
                <a:latin typeface="Times New Roman" panose="02020603050405020304" pitchFamily="18" charset="0"/>
              </a:rPr>
              <a:t>:</a:t>
            </a:r>
          </a:p>
          <a:p>
            <a:pPr marR="0" lvl="0" rtl="0"/>
            <a:endParaRPr lang="en-US" dirty="0">
              <a:solidFill>
                <a:srgbClr val="2F5496"/>
              </a:solidFill>
              <a:latin typeface="Times New Roman" panose="02020603050405020304" pitchFamily="18" charset="0"/>
            </a:endParaRPr>
          </a:p>
          <a:p>
            <a:pPr marR="0" lvl="0" rtl="0"/>
            <a:endParaRPr lang="en-US" b="0" i="0" u="none" strike="noStrike" baseline="0" dirty="0">
              <a:solidFill>
                <a:srgbClr val="2F5496"/>
              </a:solidFill>
              <a:latin typeface="Times New Roman" panose="02020603050405020304" pitchFamily="18" charset="0"/>
            </a:endParaRPr>
          </a:p>
          <a:p>
            <a:pPr marR="0" lvl="0" rtl="0"/>
            <a:endParaRPr lang="en-US" b="0" i="0" u="none" strike="noStrike" baseline="0" dirty="0">
              <a:solidFill>
                <a:srgbClr val="2F5496"/>
              </a:solidFill>
              <a:latin typeface="Times New Roman" panose="02020603050405020304" pitchFamily="18" charset="0"/>
            </a:endParaRPr>
          </a:p>
          <a:p>
            <a:pPr marR="0" lvl="0" rtl="0"/>
            <a:endParaRPr lang="en-US" b="0" i="0" u="none" strike="noStrike" baseline="0" dirty="0">
              <a:solidFill>
                <a:srgbClr val="2F5496"/>
              </a:solidFill>
              <a:latin typeface="Times New Roman" panose="02020603050405020304" pitchFamily="18" charset="0"/>
            </a:endParaRPr>
          </a:p>
          <a:p>
            <a:pPr marR="0" lvl="0" rtl="0"/>
            <a:r>
              <a:rPr lang="vi-VN" b="0" i="0" u="none" strike="noStrike" baseline="0" dirty="0">
                <a:solidFill>
                  <a:srgbClr val="2F5496"/>
                </a:solidFill>
                <a:latin typeface="Times New Roman" panose="02020603050405020304" pitchFamily="18" charset="0"/>
              </a:rPr>
              <a:t>Phương hướng phát triển:</a:t>
            </a:r>
          </a:p>
          <a:p>
            <a:pPr marR="0" lvl="1" rtl="0"/>
            <a:r>
              <a:rPr lang="vi-VN" b="0" i="0" u="none" strike="noStrike" baseline="0" dirty="0">
                <a:solidFill>
                  <a:srgbClr val="1F3763"/>
                </a:solidFill>
                <a:latin typeface="Times New Roman" panose="02020603050405020304" pitchFamily="18" charset="0"/>
              </a:rPr>
              <a:t>Với sự phát triển của công nghệ thông tin, việc lưu trữ và quản lý dữ liệu trở nên phức tạp hơn. Do đó, các phương hướng phát triển tiềm năng cho phần mềm lưu trữ dữ liệu bảo mật bao gồm:</a:t>
            </a:r>
          </a:p>
          <a:p>
            <a:pPr marR="0" lvl="1" rtl="0"/>
            <a:r>
              <a:rPr lang="vi-VN" b="0" i="0" u="none" strike="noStrike" baseline="0" dirty="0">
                <a:solidFill>
                  <a:srgbClr val="1F3763"/>
                </a:solidFill>
                <a:latin typeface="Times New Roman" panose="02020603050405020304" pitchFamily="18" charset="0"/>
              </a:rPr>
              <a:t>Tăng cường tính linh hoạt và tương thích: Phần mềm lưu trữ dữ liệu bảo mật cần phải được thiết kế để tương thích với nhiều loại hệ thống và các phiên bản khác nhau</a:t>
            </a:r>
          </a:p>
          <a:p>
            <a:pPr marR="0" lvl="1" rtl="0"/>
            <a:r>
              <a:rPr lang="vi-VN" b="0" i="0" u="none" strike="noStrike" baseline="0" dirty="0">
                <a:solidFill>
                  <a:srgbClr val="1F3763"/>
                </a:solidFill>
                <a:latin typeface="Times New Roman" panose="02020603050405020304" pitchFamily="18" charset="0"/>
              </a:rPr>
              <a:t>Tối ưu hóa các thuật toán mã hóa: Các thuật toán mã hóa cần được tối ưu hóa để bảo vệ dữ liệu tránh khỏi các cuộc tấn công của hacker.</a:t>
            </a:r>
          </a:p>
          <a:p>
            <a:pPr marL="457200" marR="0" lvl="1" indent="0" rtl="0">
              <a:buNone/>
            </a:pPr>
            <a:r>
              <a:rPr lang="vi-VN" b="0" i="0" u="none" strike="noStrike" baseline="0" dirty="0">
                <a:solidFill>
                  <a:srgbClr val="1F3763"/>
                </a:solidFill>
                <a:latin typeface="Times New Roman" panose="02020603050405020304" pitchFamily="18" charset="0"/>
              </a:rPr>
              <a:t>.</a:t>
            </a:r>
          </a:p>
        </p:txBody>
      </p:sp>
      <p:sp>
        <p:nvSpPr>
          <p:cNvPr id="5" name="Rectangle 4"/>
          <p:cNvSpPr/>
          <p:nvPr/>
        </p:nvSpPr>
        <p:spPr>
          <a:xfrm>
            <a:off x="1179443" y="2650435"/>
            <a:ext cx="1722783" cy="1086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4114276" y="2650435"/>
            <a:ext cx="1722783" cy="1086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2429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569</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ĐỒ ÁN MÔN AN TOÀN BẢO MẬT THÔNG TIN</vt:lpstr>
      <vt:lpstr>I. Tổng quan về đề tài</vt:lpstr>
      <vt:lpstr>PowerPoint Presentation</vt:lpstr>
      <vt:lpstr>PowerPoint Presentation</vt:lpstr>
      <vt:lpstr>II. Mục tiêu của phần mềm</vt:lpstr>
      <vt:lpstr>III. Demo phần mềm</vt:lpstr>
      <vt:lpstr>IV. Hạn chế và phương hướng phát tri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MÔN AN TOÀN BẢO MẬT THÔNG TIN</dc:title>
  <dc:creator>Datj Le Tuan</dc:creator>
  <cp:lastModifiedBy>Vũ Đức Anh</cp:lastModifiedBy>
  <cp:revision>8</cp:revision>
  <dcterms:created xsi:type="dcterms:W3CDTF">2023-04-15T15:56:54Z</dcterms:created>
  <dcterms:modified xsi:type="dcterms:W3CDTF">2023-05-26T13:31:44Z</dcterms:modified>
</cp:coreProperties>
</file>