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6"/>
  </p:notesMasterIdLst>
  <p:sldIdLst>
    <p:sldId id="258" r:id="rId2"/>
    <p:sldId id="280" r:id="rId3"/>
    <p:sldId id="281" r:id="rId4"/>
    <p:sldId id="285" r:id="rId5"/>
    <p:sldId id="294" r:id="rId6"/>
    <p:sldId id="293" r:id="rId7"/>
    <p:sldId id="301" r:id="rId8"/>
    <p:sldId id="295" r:id="rId9"/>
    <p:sldId id="296" r:id="rId10"/>
    <p:sldId id="297" r:id="rId11"/>
    <p:sldId id="298" r:id="rId12"/>
    <p:sldId id="302" r:id="rId13"/>
    <p:sldId id="303" r:id="rId14"/>
    <p:sldId id="30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00B0F0"/>
    <a:srgbClr val="FFC000"/>
    <a:srgbClr val="FFFFFF"/>
    <a:srgbClr val="00B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3A162-5C28-4964-8289-7714FEABF1A5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22436-29C3-4F77-84F4-3D316772C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186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10.0.0.0/16 </a:t>
            </a:r>
            <a:r>
              <a:rPr lang="en-US" dirty="0" err="1"/>
              <a:t>có</a:t>
            </a:r>
            <a:r>
              <a:rPr lang="en-US" dirty="0"/>
              <a:t> 65,536 IP</a:t>
            </a:r>
          </a:p>
          <a:p>
            <a:r>
              <a:rPr lang="en-US" dirty="0"/>
              <a:t>/24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255 IP,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4 IP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AWS =&gt; 251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22436-29C3-4F77-84F4-3D316772C5E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711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June 13,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37767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June 13,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445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June 13,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023059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June 13,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2643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June 13,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65809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June 13,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2213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June 13,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051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June 13,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1392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June 13,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7928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June 13,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16001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June 13,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239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June 13,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7251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June 13,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0669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June 13,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31297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June 13,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56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June 13,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261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A2CF1-0EB2-4673-802D-3371233E4A77}" type="datetime2">
              <a:rPr lang="en-US" smtClean="0"/>
              <a:t>Sunday, June 13,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89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46FF228C-F09C-430C-BD7B-B4FEABB1CA45}"/>
              </a:ext>
            </a:extLst>
          </p:cNvPr>
          <p:cNvSpPr txBox="1"/>
          <p:nvPr/>
        </p:nvSpPr>
        <p:spPr>
          <a:xfrm flipH="1">
            <a:off x="1806428" y="277287"/>
            <a:ext cx="8852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 ĐẠI HỌC S</a:t>
            </a:r>
            <a:r>
              <a:rPr lang="vi-V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PHẠM KỸ THUẬT TP.HỒ CHÍ MINH 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oogle Shape;88;p13" descr="Logo&#10;&#10;Description automatically generated">
            <a:extLst>
              <a:ext uri="{FF2B5EF4-FFF2-40B4-BE49-F238E27FC236}">
                <a16:creationId xmlns:a16="http://schemas.microsoft.com/office/drawing/2014/main" id="{30A3CBED-40DC-4BA1-9707-8AB2F036D17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5153" y="94477"/>
            <a:ext cx="1043008" cy="118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89;p13">
            <a:extLst>
              <a:ext uri="{FF2B5EF4-FFF2-40B4-BE49-F238E27FC236}">
                <a16:creationId xmlns:a16="http://schemas.microsoft.com/office/drawing/2014/main" id="{78D88ED4-214C-4BE6-9958-3423AD70448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5903" y="94477"/>
            <a:ext cx="1140944" cy="105106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05552633-2900-4F9A-BEC3-600AB7A6ADEB}"/>
              </a:ext>
            </a:extLst>
          </p:cNvPr>
          <p:cNvSpPr txBox="1"/>
          <p:nvPr/>
        </p:nvSpPr>
        <p:spPr>
          <a:xfrm>
            <a:off x="2045653" y="743269"/>
            <a:ext cx="80027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HO CHI MINH CITY UNIVERSITY OF TECHNOLOGY AND EDUCATION</a:t>
            </a:r>
            <a:endParaRPr lang="en-US" sz="1600" b="1" cap="none">
              <a:solidFill>
                <a:schemeClr val="bg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5A9375D0-5420-431F-9AFE-4A845286EC58}"/>
              </a:ext>
            </a:extLst>
          </p:cNvPr>
          <p:cNvSpPr/>
          <p:nvPr/>
        </p:nvSpPr>
        <p:spPr>
          <a:xfrm>
            <a:off x="0" y="1277828"/>
            <a:ext cx="12192000" cy="2678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C59C4A3E-4F8B-4A84-A1FA-B8A22B4D2EF7}"/>
              </a:ext>
            </a:extLst>
          </p:cNvPr>
          <p:cNvSpPr txBox="1"/>
          <p:nvPr/>
        </p:nvSpPr>
        <p:spPr>
          <a:xfrm>
            <a:off x="3548185" y="4652763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GVHD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Huỳnh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Xuân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Phụng</a:t>
            </a:r>
            <a:endParaRPr lang="vi-VN" sz="1600" b="1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9F33FC94-91AB-4E52-B39E-73C8DF6A43F7}"/>
              </a:ext>
            </a:extLst>
          </p:cNvPr>
          <p:cNvSpPr txBox="1"/>
          <p:nvPr/>
        </p:nvSpPr>
        <p:spPr>
          <a:xfrm>
            <a:off x="5160348" y="5054029"/>
            <a:ext cx="319896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Sinh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sz="2000" dirty="0"/>
              <a:t>Nguyễn </a:t>
            </a:r>
            <a:r>
              <a:rPr lang="en-US" sz="2000" dirty="0" err="1"/>
              <a:t>Tuấn</a:t>
            </a:r>
            <a:r>
              <a:rPr lang="en-US" sz="2000" dirty="0"/>
              <a:t> Vũ </a:t>
            </a:r>
          </a:p>
          <a:p>
            <a:pPr marL="342900" indent="-342900">
              <a:buAutoNum type="arabicPeriod"/>
            </a:pPr>
            <a:r>
              <a:rPr lang="en-US" sz="2000" dirty="0"/>
              <a:t>Nguyễn </a:t>
            </a:r>
            <a:r>
              <a:rPr lang="en-US" sz="2000" dirty="0" err="1"/>
              <a:t>Xuân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endParaRPr lang="en-US" sz="2000" dirty="0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1D787C7E-3B73-4F5A-A908-3B40617063D4}"/>
              </a:ext>
            </a:extLst>
          </p:cNvPr>
          <p:cNvSpPr txBox="1"/>
          <p:nvPr/>
        </p:nvSpPr>
        <p:spPr>
          <a:xfrm>
            <a:off x="8010008" y="5101236"/>
            <a:ext cx="254319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MSSV</a:t>
            </a:r>
          </a:p>
          <a:p>
            <a:r>
              <a:rPr lang="en-US" sz="2000" dirty="0"/>
              <a:t>18133064</a:t>
            </a:r>
          </a:p>
          <a:p>
            <a:r>
              <a:rPr lang="en-US" sz="2000" dirty="0"/>
              <a:t>18133013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885D307E-014C-41B0-8C80-4A952173D0C7}"/>
              </a:ext>
            </a:extLst>
          </p:cNvPr>
          <p:cNvSpPr txBox="1"/>
          <p:nvPr/>
        </p:nvSpPr>
        <p:spPr>
          <a:xfrm>
            <a:off x="3634287" y="1179471"/>
            <a:ext cx="4998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Báo</a:t>
            </a:r>
            <a:r>
              <a:rPr lang="en-US" sz="2000" b="1" dirty="0"/>
              <a:t> </a:t>
            </a:r>
            <a:r>
              <a:rPr lang="en-US" sz="2000" b="1" dirty="0" err="1"/>
              <a:t>cáo</a:t>
            </a:r>
            <a:r>
              <a:rPr lang="en-US" sz="2000" b="1" dirty="0"/>
              <a:t> </a:t>
            </a:r>
            <a:r>
              <a:rPr lang="en-US" sz="2000" b="1" dirty="0" err="1"/>
              <a:t>cuối</a:t>
            </a:r>
            <a:r>
              <a:rPr lang="en-US" sz="2000" b="1" dirty="0"/>
              <a:t> </a:t>
            </a:r>
            <a:r>
              <a:rPr lang="en-US" sz="2000" b="1" dirty="0" err="1"/>
              <a:t>kỳ</a:t>
            </a:r>
            <a:r>
              <a:rPr lang="en-US" sz="2000" b="1" dirty="0"/>
              <a:t> </a:t>
            </a:r>
            <a:r>
              <a:rPr lang="en-US" sz="2000" b="1" dirty="0" err="1"/>
              <a:t>môn</a:t>
            </a:r>
            <a:r>
              <a:rPr lang="en-US" sz="2000" b="1" dirty="0"/>
              <a:t> </a:t>
            </a:r>
            <a:r>
              <a:rPr lang="en-US" sz="2000" b="1" dirty="0" err="1"/>
              <a:t>Điện</a:t>
            </a:r>
            <a:r>
              <a:rPr lang="en-US" sz="2000" b="1" dirty="0"/>
              <a:t> </a:t>
            </a:r>
            <a:r>
              <a:rPr lang="en-US" sz="2000" b="1" dirty="0" err="1"/>
              <a:t>toán</a:t>
            </a:r>
            <a:r>
              <a:rPr lang="en-US" sz="2000" b="1" dirty="0"/>
              <a:t> </a:t>
            </a:r>
            <a:r>
              <a:rPr lang="en-US" sz="2000" b="1" dirty="0" err="1"/>
              <a:t>đám</a:t>
            </a:r>
            <a:r>
              <a:rPr lang="en-US" sz="2000" b="1" dirty="0"/>
              <a:t> </a:t>
            </a:r>
            <a:r>
              <a:rPr lang="en-US" sz="2000" b="1" dirty="0" err="1"/>
              <a:t>mây</a:t>
            </a:r>
            <a:endParaRPr 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9C3D22-6145-4897-8F50-5821C1715211}"/>
              </a:ext>
            </a:extLst>
          </p:cNvPr>
          <p:cNvSpPr txBox="1"/>
          <p:nvPr/>
        </p:nvSpPr>
        <p:spPr>
          <a:xfrm>
            <a:off x="2457569" y="2026390"/>
            <a:ext cx="65914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XÂY DỰNG VPC VÀ CHẠY WEBSERVER TRÊN AWS</a:t>
            </a:r>
            <a:endParaRPr lang="en-GB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CBA242-F5B6-48EC-9A72-8AF7CC7ACCB6}"/>
              </a:ext>
            </a:extLst>
          </p:cNvPr>
          <p:cNvSpPr txBox="1"/>
          <p:nvPr/>
        </p:nvSpPr>
        <p:spPr>
          <a:xfrm>
            <a:off x="2987021" y="3632755"/>
            <a:ext cx="5532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VPC – EC2 – RDS - DynamoDB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8995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0A0D-E527-4196-80D9-69C54FCB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C64A-10EC-4F0D-B1B7-3A68395F9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23" y="1270000"/>
            <a:ext cx="8596668" cy="981455"/>
          </a:xfrm>
        </p:spPr>
        <p:txBody>
          <a:bodyPr>
            <a:noAutofit/>
          </a:bodyPr>
          <a:lstStyle/>
          <a:p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Relational Database Service (Amazon RDS)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một dịch vụ được quản lý giúp bạn dễ dàng thiết lập, vận hành và thay đổi quy mô cơ sở dữ liệu quan hệ trên đám mây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5528AF-52FC-4E4E-AF79-C288055E1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733" y="2550821"/>
            <a:ext cx="6887248" cy="367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55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0A0D-E527-4196-80D9-69C54FCB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DynamoDB and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C64A-10EC-4F0D-B1B7-3A68395F9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7528515" cy="3880773"/>
          </a:xfrm>
        </p:spPr>
        <p:txBody>
          <a:bodyPr>
            <a:normAutofit/>
          </a:bodyPr>
          <a:lstStyle/>
          <a:p>
            <a:r>
              <a:rPr lang="en-GB" sz="2800" b="1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DynamoDB</a:t>
            </a:r>
            <a:r>
              <a:rPr lang="en-GB" sz="28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GB" sz="28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GB" sz="28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môt</a:t>
            </a:r>
            <a:r>
              <a:rPr lang="en-GB" sz="28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dịch</a:t>
            </a:r>
            <a:r>
              <a:rPr lang="en-GB" sz="28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GB" sz="28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GB" sz="28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GB" sz="28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GB" sz="2800" b="1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NoSQL</a:t>
            </a:r>
            <a:r>
              <a:rPr lang="en-GB" sz="28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GB" sz="28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GB" sz="28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khả</a:t>
            </a:r>
            <a:r>
              <a:rPr lang="en-GB" sz="28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GB" sz="28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đáp</a:t>
            </a:r>
            <a:r>
              <a:rPr lang="en-GB" sz="28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GB" sz="28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hiệu</a:t>
            </a:r>
            <a:r>
              <a:rPr lang="en-GB" sz="28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suất</a:t>
            </a:r>
            <a:r>
              <a:rPr lang="en-GB" sz="28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cao</a:t>
            </a:r>
            <a:r>
              <a:rPr lang="en-GB" sz="28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GB" sz="28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nhanh</a:t>
            </a:r>
            <a:r>
              <a:rPr lang="en-GB" sz="28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kèm</a:t>
            </a:r>
            <a:r>
              <a:rPr lang="en-GB" sz="28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GB" sz="28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khả</a:t>
            </a:r>
            <a:r>
              <a:rPr lang="en-GB" sz="28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GB" sz="28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mở</a:t>
            </a:r>
            <a:r>
              <a:rPr lang="en-GB" sz="2800" spc="-5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800" spc="-5" dirty="0" err="1">
                <a:solidFill>
                  <a:srgbClr val="1B1B1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rộng</a:t>
            </a:r>
            <a:endParaRPr lang="en-GB" sz="2800" spc="-5" dirty="0">
              <a:solidFill>
                <a:srgbClr val="1B1B1B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2800" spc="-5" dirty="0" err="1">
                <a:solidFill>
                  <a:srgbClr val="1B1B1B"/>
                </a:solidFill>
                <a:latin typeface="Times New Roman" panose="02020603050405020304" pitchFamily="18" charset="0"/>
              </a:rPr>
              <a:t>Để</a:t>
            </a:r>
            <a:r>
              <a:rPr lang="en-GB" sz="2800" spc="-5" dirty="0">
                <a:solidFill>
                  <a:srgbClr val="1B1B1B"/>
                </a:solidFill>
                <a:latin typeface="Times New Roman" panose="02020603050405020304" pitchFamily="18" charset="0"/>
              </a:rPr>
              <a:t> EC2 </a:t>
            </a:r>
            <a:r>
              <a:rPr lang="en-GB" sz="2800" spc="-5" dirty="0" err="1">
                <a:solidFill>
                  <a:srgbClr val="1B1B1B"/>
                </a:solidFill>
                <a:latin typeface="Times New Roman" panose="02020603050405020304" pitchFamily="18" charset="0"/>
              </a:rPr>
              <a:t>kết</a:t>
            </a:r>
            <a:r>
              <a:rPr lang="en-GB" sz="2800" spc="-5" dirty="0">
                <a:solidFill>
                  <a:srgbClr val="1B1B1B"/>
                </a:solidFill>
                <a:latin typeface="Times New Roman" panose="02020603050405020304" pitchFamily="18" charset="0"/>
              </a:rPr>
              <a:t> </a:t>
            </a:r>
            <a:r>
              <a:rPr lang="en-GB" sz="2800" spc="-5" dirty="0" err="1">
                <a:solidFill>
                  <a:srgbClr val="1B1B1B"/>
                </a:solidFill>
                <a:latin typeface="Times New Roman" panose="02020603050405020304" pitchFamily="18" charset="0"/>
              </a:rPr>
              <a:t>nối</a:t>
            </a:r>
            <a:r>
              <a:rPr lang="en-GB" sz="2800" spc="-5" dirty="0">
                <a:solidFill>
                  <a:srgbClr val="1B1B1B"/>
                </a:solidFill>
                <a:latin typeface="Times New Roman" panose="02020603050405020304" pitchFamily="18" charset="0"/>
              </a:rPr>
              <a:t> </a:t>
            </a:r>
            <a:r>
              <a:rPr lang="en-GB" sz="2800" spc="-5" dirty="0" err="1">
                <a:solidFill>
                  <a:srgbClr val="1B1B1B"/>
                </a:solidFill>
                <a:latin typeface="Times New Roman" panose="02020603050405020304" pitchFamily="18" charset="0"/>
              </a:rPr>
              <a:t>với</a:t>
            </a:r>
            <a:r>
              <a:rPr lang="en-GB" sz="2800" spc="-5" dirty="0">
                <a:solidFill>
                  <a:srgbClr val="1B1B1B"/>
                </a:solidFill>
                <a:latin typeface="Times New Roman" panose="02020603050405020304" pitchFamily="18" charset="0"/>
              </a:rPr>
              <a:t> DynamoDB </a:t>
            </a:r>
            <a:r>
              <a:rPr lang="en-GB" sz="2800" spc="-5" dirty="0" err="1">
                <a:solidFill>
                  <a:srgbClr val="1B1B1B"/>
                </a:solidFill>
                <a:latin typeface="Times New Roman" panose="02020603050405020304" pitchFamily="18" charset="0"/>
              </a:rPr>
              <a:t>cần</a:t>
            </a:r>
            <a:r>
              <a:rPr lang="en-GB" sz="2800" spc="-5" dirty="0">
                <a:solidFill>
                  <a:srgbClr val="1B1B1B"/>
                </a:solidFill>
                <a:latin typeface="Times New Roman" panose="02020603050405020304" pitchFamily="18" charset="0"/>
              </a:rPr>
              <a:t> </a:t>
            </a:r>
            <a:r>
              <a:rPr lang="en-GB" sz="2800" spc="-5" dirty="0" err="1">
                <a:solidFill>
                  <a:srgbClr val="1B1B1B"/>
                </a:solidFill>
                <a:latin typeface="Times New Roman" panose="02020603050405020304" pitchFamily="18" charset="0"/>
              </a:rPr>
              <a:t>dùng</a:t>
            </a:r>
            <a:r>
              <a:rPr lang="en-GB" sz="2800" spc="-5" dirty="0">
                <a:solidFill>
                  <a:srgbClr val="1B1B1B"/>
                </a:solidFill>
                <a:latin typeface="Times New Roman" panose="02020603050405020304" pitchFamily="18" charset="0"/>
              </a:rPr>
              <a:t> </a:t>
            </a:r>
            <a:r>
              <a:rPr lang="en-GB" sz="2800" spc="-5" dirty="0" err="1">
                <a:solidFill>
                  <a:srgbClr val="1B1B1B"/>
                </a:solidFill>
                <a:latin typeface="Times New Roman" panose="02020603050405020304" pitchFamily="18" charset="0"/>
              </a:rPr>
              <a:t>dịch</a:t>
            </a:r>
            <a:r>
              <a:rPr lang="en-GB" sz="2800" spc="-5" dirty="0">
                <a:solidFill>
                  <a:srgbClr val="1B1B1B"/>
                </a:solidFill>
                <a:latin typeface="Times New Roman" panose="02020603050405020304" pitchFamily="18" charset="0"/>
              </a:rPr>
              <a:t> </a:t>
            </a:r>
            <a:r>
              <a:rPr lang="en-GB" sz="2800" spc="-5" dirty="0" err="1">
                <a:solidFill>
                  <a:srgbClr val="1B1B1B"/>
                </a:solidFill>
                <a:latin typeface="Times New Roman" panose="02020603050405020304" pitchFamily="18" charset="0"/>
              </a:rPr>
              <a:t>vụ</a:t>
            </a:r>
            <a:r>
              <a:rPr lang="en-GB" sz="2800" spc="-5" dirty="0">
                <a:solidFill>
                  <a:srgbClr val="1B1B1B"/>
                </a:solidFill>
                <a:latin typeface="Times New Roman" panose="02020603050405020304" pitchFamily="18" charset="0"/>
              </a:rPr>
              <a:t> </a:t>
            </a:r>
            <a:r>
              <a:rPr lang="en-GB" sz="2800" b="1" spc="-5" dirty="0">
                <a:solidFill>
                  <a:srgbClr val="1B1B1B"/>
                </a:solidFill>
                <a:latin typeface="Times New Roman" panose="02020603050405020304" pitchFamily="18" charset="0"/>
              </a:rPr>
              <a:t>Endpoint</a:t>
            </a:r>
          </a:p>
          <a:p>
            <a:r>
              <a:rPr lang="en-GB" sz="2800" b="1" spc="-5" dirty="0">
                <a:solidFill>
                  <a:srgbClr val="1B1B1B"/>
                </a:solidFill>
                <a:latin typeface="Times New Roman" panose="02020603050405020304" pitchFamily="18" charset="0"/>
              </a:rPr>
              <a:t>Endpoint</a:t>
            </a:r>
            <a:r>
              <a:rPr lang="en-GB" sz="2800" spc="-5" dirty="0">
                <a:solidFill>
                  <a:srgbClr val="1B1B1B"/>
                </a:solidFill>
                <a:latin typeface="Times New Roman" panose="02020603050405020304" pitchFamily="18" charset="0"/>
              </a:rPr>
              <a:t> </a:t>
            </a:r>
            <a:r>
              <a:rPr lang="vi-VN" sz="2800" spc="-5" dirty="0">
                <a:solidFill>
                  <a:srgbClr val="1B1B1B"/>
                </a:solidFill>
                <a:latin typeface="Times New Roman" panose="02020603050405020304" pitchFamily="18" charset="0"/>
              </a:rPr>
              <a:t>là cơ chế để các instance của VPC sử dụng địa chỉ IP private có thể truyền tin tới các resource khác như là S3, RDS ...</a:t>
            </a:r>
            <a:endParaRPr lang="en-GB" sz="28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472E85-7407-426D-9144-A715D7D27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356" y="0"/>
            <a:ext cx="3748644" cy="692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107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0A0D-E527-4196-80D9-69C54FCB7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50" y="609600"/>
            <a:ext cx="8596668" cy="1320800"/>
          </a:xfrm>
        </p:spPr>
        <p:txBody>
          <a:bodyPr/>
          <a:lstStyle/>
          <a:p>
            <a:r>
              <a:rPr lang="en-US" dirty="0"/>
              <a:t>4.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C64A-10EC-4F0D-B1B7-3A68395F9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50" y="1270000"/>
            <a:ext cx="8596668" cy="1033813"/>
          </a:xfrm>
        </p:spPr>
        <p:txBody>
          <a:bodyPr>
            <a:normAutofit lnSpcReduction="10000"/>
          </a:bodyPr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1 – Trang web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khoá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PHP - MySQL</a:t>
            </a: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2 – Game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caro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Flask Framework (Python)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DynamoDB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22781-36D1-4E6F-BCFD-D8DC7F486CC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097" y="211181"/>
            <a:ext cx="9553731" cy="6435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307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0A0D-E527-4196-80D9-69C54FCB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C64A-10EC-4F0D-B1B7-3A68395F9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GB" sz="2800" b="1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Amazon EC2</a:t>
            </a:r>
            <a:r>
              <a:rPr lang="en-GB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GB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GB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GB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GB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GB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GB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GB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GB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GB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GB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GB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ram, </a:t>
            </a:r>
            <a:r>
              <a:rPr lang="en-GB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GB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C61F02-1E14-4081-892A-507319F21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90" y="3108545"/>
            <a:ext cx="9452758" cy="257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17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256D-4596-43FB-9798-21CAB1BFB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840" y="2230363"/>
            <a:ext cx="2005390" cy="1646302"/>
          </a:xfrm>
        </p:spPr>
        <p:txBody>
          <a:bodyPr/>
          <a:lstStyle/>
          <a:p>
            <a:r>
              <a:rPr lang="en-US" sz="6600" dirty="0"/>
              <a:t>END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165739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9786D-4B3C-458C-959B-231B394FF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818" y="584530"/>
            <a:ext cx="9279467" cy="5598555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VPC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Subnet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Table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Gateway - NAT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Address Translation (NAT)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Group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EC2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RDS - MySQL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DynamoDB and Endpoint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Demo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59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412F-6624-4E04-8AA5-11E12873E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5439"/>
          </a:xfrm>
        </p:spPr>
        <p:txBody>
          <a:bodyPr/>
          <a:lstStyle/>
          <a:p>
            <a:r>
              <a:rPr lang="en-US" dirty="0"/>
              <a:t>1.VPC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68EA-3348-46FE-AE91-AC9FC7A6C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5710" y="1425039"/>
            <a:ext cx="6198292" cy="4616323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Virtual Private Cloud </a:t>
            </a:r>
            <a:r>
              <a:rPr lang="en-GB" sz="24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GB" sz="24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GB" sz="24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GB" sz="24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GB" sz="24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GB" sz="24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GB" sz="24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môi</a:t>
            </a:r>
            <a:r>
              <a:rPr lang="en-GB" sz="24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GB" sz="24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mạng</a:t>
            </a:r>
            <a:r>
              <a:rPr lang="en-GB" sz="24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GB" sz="24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ảo</a:t>
            </a:r>
            <a:r>
              <a:rPr lang="en-GB" sz="24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nhằm</a:t>
            </a:r>
            <a:r>
              <a:rPr lang="en-GB" sz="24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GB" sz="24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đích</a:t>
            </a:r>
            <a:r>
              <a:rPr lang="en-GB" sz="2400" dirty="0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GB" sz="2400" dirty="0" err="1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GB" sz="24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ết</a:t>
            </a:r>
            <a:r>
              <a:rPr lang="en-GB" sz="24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lang="en-GB" sz="24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GB" sz="24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GB" sz="24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GB" sz="24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GB" sz="24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GB" sz="24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GB" sz="24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GB" sz="2400" b="1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AWS</a:t>
            </a:r>
          </a:p>
          <a:p>
            <a:pPr lvl="1"/>
            <a:r>
              <a:rPr lang="en-GB" sz="2400" dirty="0" err="1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GB" sz="2400" dirty="0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soát</a:t>
            </a:r>
            <a:r>
              <a:rPr lang="en-GB" sz="2400" dirty="0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GB" sz="2400" dirty="0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GB" sz="2400" dirty="0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tốt</a:t>
            </a:r>
            <a:r>
              <a:rPr lang="en-GB" sz="2400" dirty="0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GB" sz="2400" dirty="0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GB" sz="2400" dirty="0" err="1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GB" sz="2400" dirty="0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subnet, </a:t>
            </a:r>
            <a:r>
              <a:rPr lang="en-GB" sz="2400" dirty="0" err="1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cấu</a:t>
            </a:r>
            <a:r>
              <a:rPr lang="en-GB" sz="2400" dirty="0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GB" sz="2400" dirty="0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GB" sz="2400" dirty="0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routing, gateway </a:t>
            </a:r>
            <a:r>
              <a:rPr lang="en-GB" sz="2400" dirty="0" err="1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mạng</a:t>
            </a:r>
            <a:r>
              <a:rPr lang="en-GB" sz="2400" dirty="0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lựa</a:t>
            </a:r>
            <a:r>
              <a:rPr lang="en-GB" sz="2400" dirty="0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GB" sz="2400" dirty="0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GB" sz="2400" dirty="0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GB" sz="2400" dirty="0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IPv4 hay IPv6 </a:t>
            </a:r>
            <a:r>
              <a:rPr lang="en-GB" sz="2400" dirty="0" err="1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GB" sz="2400" dirty="0">
                <a:solidFill>
                  <a:srgbClr val="0C0C0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VPC)</a:t>
            </a:r>
            <a:endParaRPr lang="en-GB" sz="2400" dirty="0">
              <a:solidFill>
                <a:srgbClr val="0C0C0C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52D098-7DEE-4124-A311-92B8CE694C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1060" y="1575788"/>
            <a:ext cx="14192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4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0A0D-E527-4196-80D9-69C54FCB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C64A-10EC-4F0D-B1B7-3A68395F9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8791"/>
            <a:ext cx="8596668" cy="4592572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Subnet</a:t>
            </a:r>
            <a:r>
              <a:rPr lang="en-GB" sz="2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GB" sz="2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GB" sz="2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2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GB" sz="2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2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dải</a:t>
            </a:r>
            <a:r>
              <a:rPr lang="en-GB" sz="2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2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địa</a:t>
            </a:r>
            <a:r>
              <a:rPr lang="en-GB" sz="2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2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GB" sz="2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IP </a:t>
            </a:r>
            <a:r>
              <a:rPr lang="en-GB" sz="2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GB" sz="2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VPC</a:t>
            </a:r>
            <a:endParaRPr lang="en-GB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5F3483-BC7C-422D-BACB-3053CEED0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079" y="2203454"/>
            <a:ext cx="6111177" cy="356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5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0A0D-E527-4196-80D9-69C54FCB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Table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C64A-10EC-4F0D-B1B7-3A68395F9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862" y="1579419"/>
            <a:ext cx="5165139" cy="446194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table: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subnet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C76B35-9103-46AF-8F5C-77A18F9BEC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7961" y="1389258"/>
            <a:ext cx="3051519" cy="407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3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0A0D-E527-4196-80D9-69C54FCB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C64A-10EC-4F0D-B1B7-3A68395F9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0196"/>
            <a:ext cx="9105295" cy="886916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Internet Gateway </a:t>
            </a:r>
            <a:r>
              <a:rPr lang="en-GB" sz="2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GB" sz="2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2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phép</a:t>
            </a:r>
            <a:r>
              <a:rPr lang="en-GB" sz="2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2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GB" sz="2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2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GB" sz="2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subnet public </a:t>
            </a:r>
            <a:r>
              <a:rPr lang="en-GB" sz="2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GB" sz="2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route </a:t>
            </a:r>
            <a:r>
              <a:rPr lang="en-GB" sz="2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GB" sz="2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2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nối</a:t>
            </a:r>
            <a:r>
              <a:rPr lang="en-GB" sz="2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2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</a:t>
            </a:r>
            <a:r>
              <a:rPr lang="en-GB" sz="2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Internet public</a:t>
            </a:r>
          </a:p>
          <a:p>
            <a:pPr marL="0" indent="0">
              <a:buNone/>
            </a:pPr>
            <a:endParaRPr lang="en-GB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A3A2A0-61C0-4B68-9FB3-E16C0C0B39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1932" y="2317112"/>
            <a:ext cx="7887472" cy="427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56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0A0D-E527-4196-80D9-69C54FCB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C64A-10EC-4F0D-B1B7-3A68395F9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796306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Network address translation (NAT): </a:t>
            </a:r>
            <a:r>
              <a:rPr lang="en-GB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GB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phép</a:t>
            </a:r>
            <a:r>
              <a:rPr lang="en-GB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instances ở private subnet </a:t>
            </a:r>
            <a:r>
              <a:rPr lang="en-GB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GB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nối</a:t>
            </a:r>
            <a:r>
              <a:rPr lang="en-GB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GB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internet </a:t>
            </a:r>
            <a:r>
              <a:rPr lang="en-GB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en-GB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GB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dịch</a:t>
            </a:r>
            <a:r>
              <a:rPr lang="en-GB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vụ</a:t>
            </a:r>
            <a:r>
              <a:rPr lang="en-GB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AWS, </a:t>
            </a:r>
            <a:r>
              <a:rPr lang="en-GB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GB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ngăn</a:t>
            </a:r>
            <a:r>
              <a:rPr lang="en-GB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internet </a:t>
            </a:r>
            <a:r>
              <a:rPr lang="en-GB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GB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nối</a:t>
            </a:r>
            <a:r>
              <a:rPr lang="en-GB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tới</a:t>
            </a:r>
            <a:r>
              <a:rPr lang="en-GB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instances </a:t>
            </a:r>
            <a:r>
              <a:rPr lang="en-GB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endParaRPr lang="en-GB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77ED0-B01A-4C34-A20E-4699EB5E6A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2066307"/>
            <a:ext cx="8834801" cy="451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7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0A0D-E527-4196-80D9-69C54FCB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Group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C64A-10EC-4F0D-B1B7-3A68395F9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8693"/>
            <a:ext cx="8596668" cy="5166485"/>
          </a:xfrm>
        </p:spPr>
        <p:txBody>
          <a:bodyPr/>
          <a:lstStyle/>
          <a:p>
            <a:r>
              <a:rPr lang="en-GB" sz="1800" b="1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 Group: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tiên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dành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Instance,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firewall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ảo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rule firewall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traffic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Instance.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marR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800" b="1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Inbound: 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HTTP, HTTPS, SSH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Instance.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800" b="1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Outbound: 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traffic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Instnace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GB" sz="180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ra.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66D42-88D1-4707-859D-FC1A09EA27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83395" y="2195549"/>
            <a:ext cx="7804345" cy="273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38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0A0D-E527-4196-80D9-69C54FCB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C64A-10EC-4F0D-B1B7-3A68395F9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2251"/>
            <a:ext cx="8596668" cy="3880773"/>
          </a:xfrm>
        </p:spPr>
        <p:txBody>
          <a:bodyPr>
            <a:normAutofit/>
          </a:bodyPr>
          <a:lstStyle/>
          <a:p>
            <a:r>
              <a:rPr lang="en-GB" sz="2800" b="1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Amazon EC2</a:t>
            </a:r>
            <a:r>
              <a:rPr lang="en-GB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GB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GB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GB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GB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GB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GB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GB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GB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GB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GB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GB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ram, </a:t>
            </a:r>
            <a:r>
              <a:rPr lang="en-GB" sz="2800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GB" sz="2800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C61F02-1E14-4081-892A-507319F21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90" y="3108545"/>
            <a:ext cx="9452758" cy="257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351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1386</TotalTime>
  <Words>514</Words>
  <Application>Microsoft Office PowerPoint</Application>
  <PresentationFormat>Widescreen</PresentationFormat>
  <Paragraphs>63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1.VPC</vt:lpstr>
      <vt:lpstr>Subnet</vt:lpstr>
      <vt:lpstr>Route Table </vt:lpstr>
      <vt:lpstr>Internet Gateway</vt:lpstr>
      <vt:lpstr>NAT </vt:lpstr>
      <vt:lpstr>Security Group </vt:lpstr>
      <vt:lpstr>2. EC2</vt:lpstr>
      <vt:lpstr>3. RDS</vt:lpstr>
      <vt:lpstr>4. DynamoDB and Endpoint</vt:lpstr>
      <vt:lpstr>4. Demo</vt:lpstr>
      <vt:lpstr>2. EC2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NHÂN TRẦN ĐỨC</dc:creator>
  <cp:lastModifiedBy>Vũ Nguyễn</cp:lastModifiedBy>
  <cp:revision>88</cp:revision>
  <dcterms:created xsi:type="dcterms:W3CDTF">2020-12-23T01:48:18Z</dcterms:created>
  <dcterms:modified xsi:type="dcterms:W3CDTF">2021-06-13T17:28:33Z</dcterms:modified>
</cp:coreProperties>
</file>