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0" r:id="rId3"/>
    <p:sldId id="257" r:id="rId4"/>
    <p:sldId id="269" r:id="rId5"/>
    <p:sldId id="259" r:id="rId6"/>
    <p:sldId id="260" r:id="rId7"/>
    <p:sldId id="288" r:id="rId8"/>
    <p:sldId id="258" r:id="rId9"/>
    <p:sldId id="262" r:id="rId10"/>
    <p:sldId id="263" r:id="rId11"/>
    <p:sldId id="264" r:id="rId12"/>
    <p:sldId id="265" r:id="rId13"/>
    <p:sldId id="266" r:id="rId14"/>
    <p:sldId id="271" r:id="rId15"/>
    <p:sldId id="267" r:id="rId16"/>
    <p:sldId id="272" r:id="rId17"/>
    <p:sldId id="273" r:id="rId18"/>
    <p:sldId id="274" r:id="rId19"/>
    <p:sldId id="275" r:id="rId20"/>
    <p:sldId id="278" r:id="rId21"/>
    <p:sldId id="279" r:id="rId22"/>
    <p:sldId id="286" r:id="rId23"/>
    <p:sldId id="283" r:id="rId24"/>
    <p:sldId id="284" r:id="rId25"/>
    <p:sldId id="285" r:id="rId2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7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2"/>
  </p:normalViewPr>
  <p:slideViewPr>
    <p:cSldViewPr snapToGrid="0">
      <p:cViewPr varScale="1">
        <p:scale>
          <a:sx n="107" d="100"/>
          <a:sy n="107" d="100"/>
        </p:scale>
        <p:origin x="14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187048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392135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63381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323618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19878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361273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2329" y="2505075"/>
            <a:ext cx="4190702"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14913" y="2505075"/>
            <a:ext cx="4211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17845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112904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80908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189534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D04A22E-4C17-D644-AE10-E25F66A48951}" type="datetimeFigureOut">
              <a:rPr lang="it-IT" smtClean="0"/>
              <a:t>14/10/2023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1D75A039-DE35-0B4F-974B-E622D7651784}" type="slidenum">
              <a:rPr lang="it-IT" smtClean="0"/>
              <a:t>‹N›</a:t>
            </a:fld>
            <a:endParaRPr lang="it-IT" dirty="0"/>
          </a:p>
        </p:txBody>
      </p:sp>
    </p:spTree>
    <p:extLst>
      <p:ext uri="{BB962C8B-B14F-4D97-AF65-F5344CB8AC3E}">
        <p14:creationId xmlns:p14="http://schemas.microsoft.com/office/powerpoint/2010/main" val="422307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4A22E-4C17-D644-AE10-E25F66A48951}" type="datetimeFigureOut">
              <a:rPr lang="it-IT" smtClean="0"/>
              <a:t>14/10/2023</a:t>
            </a:fld>
            <a:endParaRPr lang="it-IT"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5A039-DE35-0B4F-974B-E622D7651784}" type="slidenum">
              <a:rPr lang="it-IT" smtClean="0"/>
              <a:t>‹N›</a:t>
            </a:fld>
            <a:endParaRPr lang="it-IT" dirty="0"/>
          </a:p>
        </p:txBody>
      </p:sp>
    </p:spTree>
    <p:extLst>
      <p:ext uri="{BB962C8B-B14F-4D97-AF65-F5344CB8AC3E}">
        <p14:creationId xmlns:p14="http://schemas.microsoft.com/office/powerpoint/2010/main" val="2327683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 Id="rId1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Users\giovanni.ottati\Downloads\(http:\OrusX.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orusx.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info@vu-chain.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1" y="0"/>
            <a:ext cx="9906001" cy="6855609"/>
          </a:xfrm>
          <a:prstGeom prst="rect">
            <a:avLst/>
          </a:prstGeom>
        </p:spPr>
      </p:pic>
      <p:sp>
        <p:nvSpPr>
          <p:cNvPr id="7" name="CasellaDiTesto 6">
            <a:extLst>
              <a:ext uri="{FF2B5EF4-FFF2-40B4-BE49-F238E27FC236}">
                <a16:creationId xmlns:a16="http://schemas.microsoft.com/office/drawing/2014/main" id="{82245CD8-1E5A-5C90-E9AE-64607736D09F}"/>
              </a:ext>
            </a:extLst>
          </p:cNvPr>
          <p:cNvSpPr txBox="1"/>
          <p:nvPr/>
        </p:nvSpPr>
        <p:spPr>
          <a:xfrm>
            <a:off x="1294583" y="2896889"/>
            <a:ext cx="7316831" cy="1061829"/>
          </a:xfrm>
          <a:prstGeom prst="rect">
            <a:avLst/>
          </a:prstGeom>
          <a:noFill/>
        </p:spPr>
        <p:txBody>
          <a:bodyPr wrap="square" rtlCol="0">
            <a:spAutoFit/>
          </a:bodyPr>
          <a:lstStyle/>
          <a:p>
            <a:pPr marL="55205" marR="317818" algn="ctr">
              <a:lnSpc>
                <a:spcPct val="110000"/>
              </a:lnSpc>
              <a:spcBef>
                <a:spcPts val="1983"/>
              </a:spcBef>
            </a:pPr>
            <a:r>
              <a:rPr lang="en-US" sz="1950" dirty="0">
                <a:solidFill>
                  <a:schemeClr val="bg1"/>
                </a:solidFill>
                <a:latin typeface="Montserrat Medium" pitchFamily="2" charset="77"/>
                <a:ea typeface="Tahoma" panose="020B0604030504040204" pitchFamily="34" charset="0"/>
              </a:rPr>
              <a:t>The NFT collection for the sale of physical gold and the creation of the first Crypto - Gold Exchange with tokenization</a:t>
            </a:r>
            <a:r>
              <a:rPr lang="en-US" sz="1950" spc="4" dirty="0">
                <a:solidFill>
                  <a:schemeClr val="bg1"/>
                </a:solidFill>
                <a:latin typeface="Montserrat Medium" pitchFamily="2" charset="77"/>
                <a:ea typeface="Tahoma" panose="020B0604030504040204" pitchFamily="34" charset="0"/>
              </a:rPr>
              <a:t> </a:t>
            </a:r>
            <a:r>
              <a:rPr lang="en-US" sz="1950" dirty="0">
                <a:solidFill>
                  <a:schemeClr val="bg1"/>
                </a:solidFill>
                <a:latin typeface="Montserrat Medium" pitchFamily="2" charset="77"/>
                <a:ea typeface="Tahoma" panose="020B0604030504040204" pitchFamily="34" charset="0"/>
              </a:rPr>
              <a:t>of assets and business </a:t>
            </a:r>
            <a:endParaRPr lang="it-IT" sz="1950" dirty="0">
              <a:solidFill>
                <a:schemeClr val="bg1"/>
              </a:solidFill>
              <a:latin typeface="Montserrat Medium" pitchFamily="2" charset="77"/>
              <a:ea typeface="Tahoma" panose="020B0604030504040204" pitchFamily="34" charset="0"/>
            </a:endParaRPr>
          </a:p>
        </p:txBody>
      </p:sp>
      <p:pic>
        <p:nvPicPr>
          <p:cNvPr id="9" name="Immagine 8">
            <a:extLst>
              <a:ext uri="{FF2B5EF4-FFF2-40B4-BE49-F238E27FC236}">
                <a16:creationId xmlns:a16="http://schemas.microsoft.com/office/drawing/2014/main" id="{FB659324-9032-9D0B-E5C8-1F49DA708D2B}"/>
              </a:ext>
            </a:extLst>
          </p:cNvPr>
          <p:cNvPicPr>
            <a:picLocks noChangeAspect="1"/>
          </p:cNvPicPr>
          <p:nvPr/>
        </p:nvPicPr>
        <p:blipFill>
          <a:blip r:embed="rId3"/>
          <a:stretch>
            <a:fillRect/>
          </a:stretch>
        </p:blipFill>
        <p:spPr>
          <a:xfrm>
            <a:off x="499377" y="519130"/>
            <a:ext cx="4097251" cy="1471828"/>
          </a:xfrm>
          <a:prstGeom prst="rect">
            <a:avLst/>
          </a:prstGeom>
        </p:spPr>
      </p:pic>
      <p:pic>
        <p:nvPicPr>
          <p:cNvPr id="2" name="Immagine 1">
            <a:extLst>
              <a:ext uri="{FF2B5EF4-FFF2-40B4-BE49-F238E27FC236}">
                <a16:creationId xmlns:a16="http://schemas.microsoft.com/office/drawing/2014/main" id="{237CF067-4E59-6016-F0DA-D37C24D12CA2}"/>
              </a:ext>
            </a:extLst>
          </p:cNvPr>
          <p:cNvPicPr>
            <a:picLocks noChangeAspect="1"/>
          </p:cNvPicPr>
          <p:nvPr/>
        </p:nvPicPr>
        <p:blipFill>
          <a:blip r:embed="rId4"/>
          <a:stretch>
            <a:fillRect/>
          </a:stretch>
        </p:blipFill>
        <p:spPr>
          <a:xfrm>
            <a:off x="6725772" y="5561015"/>
            <a:ext cx="2727511" cy="796433"/>
          </a:xfrm>
          <a:prstGeom prst="rect">
            <a:avLst/>
          </a:prstGeom>
        </p:spPr>
      </p:pic>
    </p:spTree>
    <p:extLst>
      <p:ext uri="{BB962C8B-B14F-4D97-AF65-F5344CB8AC3E}">
        <p14:creationId xmlns:p14="http://schemas.microsoft.com/office/powerpoint/2010/main" val="92548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1" y="0"/>
            <a:ext cx="9906001" cy="6855609"/>
          </a:xfrm>
          <a:prstGeom prst="rect">
            <a:avLst/>
          </a:prstGeom>
        </p:spPr>
      </p:pic>
      <p:sp>
        <p:nvSpPr>
          <p:cNvPr id="7" name="CasellaDiTesto 6">
            <a:extLst>
              <a:ext uri="{FF2B5EF4-FFF2-40B4-BE49-F238E27FC236}">
                <a16:creationId xmlns:a16="http://schemas.microsoft.com/office/drawing/2014/main" id="{82245CD8-1E5A-5C90-E9AE-64607736D09F}"/>
              </a:ext>
            </a:extLst>
          </p:cNvPr>
          <p:cNvSpPr txBox="1"/>
          <p:nvPr/>
        </p:nvSpPr>
        <p:spPr>
          <a:xfrm>
            <a:off x="482008" y="1461493"/>
            <a:ext cx="7460513" cy="2240485"/>
          </a:xfrm>
          <a:prstGeom prst="rect">
            <a:avLst/>
          </a:prstGeom>
          <a:noFill/>
        </p:spPr>
        <p:txBody>
          <a:bodyPr wrap="square" rtlCol="0">
            <a:spAutoFit/>
          </a:bodyPr>
          <a:lstStyle/>
          <a:p>
            <a:pPr marL="9525" marR="24130">
              <a:lnSpc>
                <a:spcPct val="112000"/>
              </a:lnSpc>
              <a:spcAft>
                <a:spcPts val="0"/>
              </a:spcAft>
            </a:pPr>
            <a:r>
              <a:rPr lang="en-US" sz="1400" spc="-5" dirty="0">
                <a:solidFill>
                  <a:schemeClr val="bg1"/>
                </a:solidFill>
                <a:effectLst/>
                <a:latin typeface="Tahoma" panose="020B0604030504040204" pitchFamily="34" charset="0"/>
                <a:ea typeface="Tahoma" panose="020B0604030504040204" pitchFamily="34" charset="0"/>
              </a:rPr>
              <a:t>The second part of the project will be the creation of an exchange platform for trading gold with NFTs and cryptocurrencies, which would represent an innovative platform in the current worldwide market.</a:t>
            </a:r>
            <a:r>
              <a:rPr lang="en-US" sz="1400" dirty="0">
                <a:solidFill>
                  <a:schemeClr val="bg1"/>
                </a:solidFill>
                <a:effectLst/>
                <a:latin typeface="Arial" panose="020B0604020202020204" pitchFamily="34" charset="0"/>
                <a:ea typeface="Tahoma" panose="020B0604030504040204" pitchFamily="34" charset="0"/>
              </a:rPr>
              <a:t> </a:t>
            </a:r>
            <a:r>
              <a:rPr lang="en-US" sz="1400" spc="-5" dirty="0">
                <a:solidFill>
                  <a:schemeClr val="bg1"/>
                </a:solidFill>
                <a:effectLst/>
                <a:latin typeface="Tahoma" panose="020B0604030504040204" pitchFamily="34" charset="0"/>
                <a:ea typeface="Tahoma" panose="020B0604030504040204" pitchFamily="34" charset="0"/>
              </a:rPr>
              <a:t>Metal</a:t>
            </a:r>
            <a:r>
              <a:rPr lang="en-US" sz="1400" spc="-175" dirty="0">
                <a:solidFill>
                  <a:schemeClr val="bg1"/>
                </a:solidFill>
                <a:effectLst/>
                <a:latin typeface="Tahoma" panose="020B0604030504040204" pitchFamily="34" charset="0"/>
                <a:ea typeface="Tahoma" panose="020B0604030504040204" pitchFamily="34" charset="0"/>
              </a:rPr>
              <a:t> </a:t>
            </a:r>
            <a:r>
              <a:rPr lang="en-US" sz="1400" spc="-5" dirty="0">
                <a:solidFill>
                  <a:schemeClr val="bg1"/>
                </a:solidFill>
                <a:effectLst/>
                <a:latin typeface="Tahoma" panose="020B0604030504040204" pitchFamily="34" charset="0"/>
                <a:ea typeface="Tahoma" panose="020B0604030504040204" pitchFamily="34" charset="0"/>
              </a:rPr>
              <a:t>Trading</a:t>
            </a:r>
            <a:r>
              <a:rPr lang="en-US" sz="1400" spc="-17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Company,</a:t>
            </a:r>
            <a:r>
              <a:rPr lang="en-US" sz="1400" spc="-17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through Orus X NFT’s collection,</a:t>
            </a:r>
            <a:r>
              <a:rPr lang="en-US" sz="1400" spc="-17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will</a:t>
            </a:r>
            <a:r>
              <a:rPr lang="en-US" sz="1400" spc="-17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create</a:t>
            </a:r>
            <a:r>
              <a:rPr lang="en-US" sz="1400" spc="-17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the</a:t>
            </a:r>
            <a:r>
              <a:rPr lang="en-US" sz="1400" spc="-17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world’s</a:t>
            </a:r>
            <a:r>
              <a:rPr lang="en-US" sz="1400" spc="-33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first</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platform</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for</a:t>
            </a:r>
            <a:r>
              <a:rPr lang="en-US" sz="1400" spc="-8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the</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direct</a:t>
            </a:r>
            <a:r>
              <a:rPr lang="en-US" sz="1400" spc="-8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exchange</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between</a:t>
            </a:r>
            <a:r>
              <a:rPr lang="en-US" sz="1400" spc="-8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crypto</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and</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gold</a:t>
            </a:r>
            <a:r>
              <a:rPr lang="en-US" sz="1400" spc="-8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with</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the</a:t>
            </a:r>
            <a:r>
              <a:rPr lang="en-US" sz="1400" spc="-8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option</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to</a:t>
            </a:r>
            <a:r>
              <a:rPr lang="en-US" sz="1400" spc="-8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store</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the</a:t>
            </a:r>
            <a:r>
              <a:rPr lang="en-US" sz="1400" spc="-9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precious</a:t>
            </a:r>
            <a:r>
              <a:rPr lang="en-US" sz="1400" spc="-33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metal</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and</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receive</a:t>
            </a:r>
            <a:r>
              <a:rPr lang="en-US" sz="1400" spc="-1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it</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physically</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quickly</a:t>
            </a:r>
            <a:r>
              <a:rPr lang="en-US" sz="1400" spc="-1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and</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stress</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free,</a:t>
            </a:r>
            <a:r>
              <a:rPr lang="en-US" sz="1400" spc="-1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all</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this</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with</a:t>
            </a:r>
            <a:r>
              <a:rPr lang="en-US" sz="1400" spc="-1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full</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guarantee</a:t>
            </a:r>
            <a:r>
              <a:rPr lang="en-US" sz="1400" spc="-1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on</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its</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provenance</a:t>
            </a:r>
            <a:r>
              <a:rPr lang="en-US" sz="1400" spc="-33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and</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quality.</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This</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will</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be</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carried</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out</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using</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proprietary</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platform</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that</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combines</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the</a:t>
            </a:r>
            <a:r>
              <a:rPr lang="en-US" sz="1400" spc="-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advantages</a:t>
            </a:r>
            <a:r>
              <a:rPr lang="en-US" sz="1400" spc="-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of</a:t>
            </a:r>
            <a:r>
              <a:rPr lang="en-US" sz="1400" spc="-33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centralized</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and</a:t>
            </a:r>
            <a:r>
              <a:rPr lang="en-US" sz="1400" spc="-125"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decentralized</a:t>
            </a:r>
            <a:r>
              <a:rPr lang="en-US" sz="1400" spc="-120" dirty="0">
                <a:solidFill>
                  <a:schemeClr val="bg1"/>
                </a:solidFill>
                <a:effectLst/>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exchanges.</a:t>
            </a:r>
            <a:r>
              <a:rPr lang="en-US" sz="1400" dirty="0">
                <a:solidFill>
                  <a:schemeClr val="bg1"/>
                </a:solidFill>
                <a:effectLst/>
                <a:latin typeface="MyriadPro-Regular"/>
                <a:ea typeface="Calibri" panose="020F0502020204030204" pitchFamily="34" charset="0"/>
                <a:cs typeface="MyriadPro-Regular"/>
              </a:rPr>
              <a:t> </a:t>
            </a:r>
            <a:r>
              <a:rPr lang="en-US" sz="1400" dirty="0">
                <a:solidFill>
                  <a:schemeClr val="bg1"/>
                </a:solidFill>
                <a:effectLst/>
                <a:latin typeface="Tahoma" panose="020B0604030504040204" pitchFamily="34" charset="0"/>
                <a:ea typeface="Tahoma" panose="020B0604030504040204" pitchFamily="34" charset="0"/>
              </a:rPr>
              <a:t>To</a:t>
            </a:r>
            <a:r>
              <a:rPr lang="en-US" sz="1400" dirty="0">
                <a:solidFill>
                  <a:schemeClr val="bg1"/>
                </a:solidFill>
                <a:effectLst/>
                <a:latin typeface="MyriadPro-Regular"/>
                <a:ea typeface="Calibri" panose="020F0502020204030204" pitchFamily="34" charset="0"/>
                <a:cs typeface="MyriadPro-Regular"/>
              </a:rPr>
              <a:t> </a:t>
            </a:r>
            <a:r>
              <a:rPr lang="en-US" sz="1400" dirty="0">
                <a:solidFill>
                  <a:schemeClr val="bg1"/>
                </a:solidFill>
                <a:effectLst/>
                <a:latin typeface="Tahoma" panose="020B0604030504040204" pitchFamily="34" charset="0"/>
                <a:ea typeface="Tahoma" panose="020B0604030504040204" pitchFamily="34" charset="0"/>
              </a:rPr>
              <a:t>forecast the return of the project and show its great</a:t>
            </a:r>
            <a:r>
              <a:rPr lang="it-IT" sz="1400" dirty="0">
                <a:solidFill>
                  <a:schemeClr val="bg1"/>
                </a:solidFill>
                <a:latin typeface="Tahoma" panose="020B0604030504040204" pitchFamily="34" charset="0"/>
                <a:ea typeface="Tahoma" panose="020B0604030504040204" pitchFamily="34" charset="0"/>
              </a:rPr>
              <a:t> </a:t>
            </a:r>
            <a:r>
              <a:rPr lang="en-US" sz="1400" dirty="0">
                <a:solidFill>
                  <a:schemeClr val="bg1"/>
                </a:solidFill>
                <a:effectLst/>
                <a:latin typeface="Tahoma" panose="020B0604030504040204" pitchFamily="34" charset="0"/>
                <a:ea typeface="Tahoma" panose="020B0604030504040204" pitchFamily="34" charset="0"/>
              </a:rPr>
              <a:t>potential, we have detailed a possible turnover that will be generated by our platform by forecasting our typical customer behavior. </a:t>
            </a:r>
            <a:endParaRPr lang="it-IT" sz="1400" dirty="0">
              <a:effectLst/>
              <a:latin typeface="Tahoma" panose="020B0604030504040204" pitchFamily="34" charset="0"/>
              <a:ea typeface="Tahoma" panose="020B0604030504040204" pitchFamily="34" charset="0"/>
            </a:endParaRPr>
          </a:p>
        </p:txBody>
      </p:sp>
      <p:sp>
        <p:nvSpPr>
          <p:cNvPr id="2" name="CasellaDiTesto 1">
            <a:extLst>
              <a:ext uri="{FF2B5EF4-FFF2-40B4-BE49-F238E27FC236}">
                <a16:creationId xmlns:a16="http://schemas.microsoft.com/office/drawing/2014/main" id="{293E90AC-85C1-C11F-3C1B-1D8E46C599B0}"/>
              </a:ext>
            </a:extLst>
          </p:cNvPr>
          <p:cNvSpPr txBox="1"/>
          <p:nvPr/>
        </p:nvSpPr>
        <p:spPr>
          <a:xfrm>
            <a:off x="482008" y="574158"/>
            <a:ext cx="6040588" cy="523220"/>
          </a:xfrm>
          <a:prstGeom prst="rect">
            <a:avLst/>
          </a:prstGeom>
          <a:noFill/>
        </p:spPr>
        <p:txBody>
          <a:bodyPr wrap="square" rtlCol="0">
            <a:spAutoFit/>
          </a:bodyPr>
          <a:lstStyle/>
          <a:p>
            <a:r>
              <a:rPr lang="it-IT" sz="2800" b="1" dirty="0">
                <a:solidFill>
                  <a:schemeClr val="bg1"/>
                </a:solidFill>
                <a:latin typeface="Montserrat" pitchFamily="2" charset="77"/>
              </a:rPr>
              <a:t>CRYPTO-GOLD EXCHANGE</a:t>
            </a:r>
          </a:p>
        </p:txBody>
      </p:sp>
      <p:sp>
        <p:nvSpPr>
          <p:cNvPr id="6" name="CasellaDiTesto 5">
            <a:extLst>
              <a:ext uri="{FF2B5EF4-FFF2-40B4-BE49-F238E27FC236}">
                <a16:creationId xmlns:a16="http://schemas.microsoft.com/office/drawing/2014/main" id="{C5F302F3-748B-ADE5-5FDC-E86627077C63}"/>
              </a:ext>
            </a:extLst>
          </p:cNvPr>
          <p:cNvSpPr txBox="1"/>
          <p:nvPr/>
        </p:nvSpPr>
        <p:spPr>
          <a:xfrm>
            <a:off x="2530548" y="4382881"/>
            <a:ext cx="6868633" cy="1600438"/>
          </a:xfrm>
          <a:prstGeom prst="rect">
            <a:avLst/>
          </a:prstGeom>
          <a:noFill/>
        </p:spPr>
        <p:txBody>
          <a:bodyPr wrap="square" rtlCol="0">
            <a:spAutoFit/>
          </a:bodyPr>
          <a:lstStyle/>
          <a:p>
            <a:pPr algn="just"/>
            <a:r>
              <a:rPr lang="en-US" sz="1400" dirty="0">
                <a:solidFill>
                  <a:schemeClr val="bg1"/>
                </a:solidFill>
                <a:effectLst/>
                <a:latin typeface="Tahoma" panose="020B0604030504040204" pitchFamily="34" charset="0"/>
                <a:ea typeface="Tahoma" panose="020B0604030504040204" pitchFamily="34" charset="0"/>
              </a:rPr>
              <a:t>The average forecast profit percentage, for every euro that enters the platform, is 2.38%. By multiplying the average profit by the two operations that each customer is expected to carry out, we will have 4.76% profit for each euro that enters the platform. We expect an overall volume of transaction for MTC of approximately 150,000,000.00 € (HUNDRED MILLIONS / 00 Euro) in the first year. 5% of the yearly return from the exchange platform will be shared throughout the investors/the owners of the NFT belonging to the first collection sold.</a:t>
            </a:r>
            <a:endParaRPr lang="it-IT" sz="1400" dirty="0">
              <a:solidFill>
                <a:schemeClr val="bg1"/>
              </a:solidFill>
            </a:endParaRPr>
          </a:p>
        </p:txBody>
      </p:sp>
    </p:spTree>
    <p:extLst>
      <p:ext uri="{BB962C8B-B14F-4D97-AF65-F5344CB8AC3E}">
        <p14:creationId xmlns:p14="http://schemas.microsoft.com/office/powerpoint/2010/main" val="223995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C0D89CA3-0553-234E-D4A9-C1ACB47A1099}"/>
              </a:ext>
            </a:extLst>
          </p:cNvPr>
          <p:cNvPicPr>
            <a:picLocks noChangeAspect="1"/>
          </p:cNvPicPr>
          <p:nvPr/>
        </p:nvPicPr>
        <p:blipFill>
          <a:blip r:embed="rId2"/>
          <a:stretch>
            <a:fillRect/>
          </a:stretch>
        </p:blipFill>
        <p:spPr>
          <a:xfrm>
            <a:off x="-1" y="0"/>
            <a:ext cx="9906001" cy="6855609"/>
          </a:xfrm>
          <a:prstGeom prst="rect">
            <a:avLst/>
          </a:prstGeom>
        </p:spPr>
      </p:pic>
      <p:sp>
        <p:nvSpPr>
          <p:cNvPr id="8" name="CasellaDiTesto 7">
            <a:extLst>
              <a:ext uri="{FF2B5EF4-FFF2-40B4-BE49-F238E27FC236}">
                <a16:creationId xmlns:a16="http://schemas.microsoft.com/office/drawing/2014/main" id="{774D68AB-BA9B-1D05-F4C9-0ADA6C880BC0}"/>
              </a:ext>
            </a:extLst>
          </p:cNvPr>
          <p:cNvSpPr txBox="1"/>
          <p:nvPr/>
        </p:nvSpPr>
        <p:spPr>
          <a:xfrm>
            <a:off x="386315" y="393405"/>
            <a:ext cx="6982048" cy="353943"/>
          </a:xfrm>
          <a:prstGeom prst="rect">
            <a:avLst/>
          </a:prstGeom>
          <a:noFill/>
        </p:spPr>
        <p:txBody>
          <a:bodyPr wrap="square" rtlCol="0">
            <a:spAutoFit/>
          </a:bodyPr>
          <a:lstStyle/>
          <a:p>
            <a:r>
              <a:rPr lang="it-IT" sz="1700" b="1" dirty="0">
                <a:solidFill>
                  <a:schemeClr val="bg1"/>
                </a:solidFill>
                <a:latin typeface="Montserrat" pitchFamily="2" charset="77"/>
              </a:rPr>
              <a:t>KEY FEATURES OF THE MTC’S CRYPTOGRAPHIC EXCHANGE</a:t>
            </a:r>
          </a:p>
        </p:txBody>
      </p:sp>
      <p:graphicFrame>
        <p:nvGraphicFramePr>
          <p:cNvPr id="9" name="Tabella 8">
            <a:extLst>
              <a:ext uri="{FF2B5EF4-FFF2-40B4-BE49-F238E27FC236}">
                <a16:creationId xmlns:a16="http://schemas.microsoft.com/office/drawing/2014/main" id="{93E1EDCD-E699-2502-DED1-311123BCE76C}"/>
              </a:ext>
            </a:extLst>
          </p:cNvPr>
          <p:cNvGraphicFramePr>
            <a:graphicFrameLocks noGrp="1"/>
          </p:cNvGraphicFramePr>
          <p:nvPr>
            <p:extLst>
              <p:ext uri="{D42A27DB-BD31-4B8C-83A1-F6EECF244321}">
                <p14:modId xmlns:p14="http://schemas.microsoft.com/office/powerpoint/2010/main" val="1128601741"/>
              </p:ext>
            </p:extLst>
          </p:nvPr>
        </p:nvGraphicFramePr>
        <p:xfrm>
          <a:off x="2510951" y="949367"/>
          <a:ext cx="4884096" cy="5266700"/>
        </p:xfrm>
        <a:graphic>
          <a:graphicData uri="http://schemas.openxmlformats.org/drawingml/2006/table">
            <a:tbl>
              <a:tblPr firstRow="1" firstCol="1" lastRow="1" lastCol="1" bandRow="1" bandCol="1">
                <a:tableStyleId>{5C22544A-7EE6-4342-B048-85BDC9FD1C3A}</a:tableStyleId>
              </a:tblPr>
              <a:tblGrid>
                <a:gridCol w="1735529">
                  <a:extLst>
                    <a:ext uri="{9D8B030D-6E8A-4147-A177-3AD203B41FA5}">
                      <a16:colId xmlns:a16="http://schemas.microsoft.com/office/drawing/2014/main" val="2139763778"/>
                    </a:ext>
                  </a:extLst>
                </a:gridCol>
                <a:gridCol w="3148567">
                  <a:extLst>
                    <a:ext uri="{9D8B030D-6E8A-4147-A177-3AD203B41FA5}">
                      <a16:colId xmlns:a16="http://schemas.microsoft.com/office/drawing/2014/main" val="4070455775"/>
                    </a:ext>
                  </a:extLst>
                </a:gridCol>
              </a:tblGrid>
              <a:tr h="879246">
                <a:tc>
                  <a:txBody>
                    <a:bodyPr/>
                    <a:lstStyle/>
                    <a:p>
                      <a:pPr marL="101600">
                        <a:spcBef>
                          <a:spcPts val="750"/>
                        </a:spcBef>
                      </a:pPr>
                      <a:r>
                        <a:rPr lang="en-US" sz="900" dirty="0">
                          <a:effectLst/>
                          <a:latin typeface="Montserrat" pitchFamily="2" charset="77"/>
                        </a:rPr>
                        <a:t>High</a:t>
                      </a:r>
                      <a:r>
                        <a:rPr lang="en-US" sz="900" spc="-70" dirty="0">
                          <a:effectLst/>
                          <a:latin typeface="Montserrat" pitchFamily="2" charset="77"/>
                        </a:rPr>
                        <a:t> </a:t>
                      </a:r>
                      <a:r>
                        <a:rPr lang="en-US" sz="900" dirty="0">
                          <a:effectLst/>
                          <a:latin typeface="Montserrat" pitchFamily="2" charset="77"/>
                        </a:rPr>
                        <a:t>transaction</a:t>
                      </a:r>
                      <a:r>
                        <a:rPr lang="en-US" sz="900" spc="-65" dirty="0">
                          <a:effectLst/>
                          <a:latin typeface="Montserrat" pitchFamily="2" charset="77"/>
                        </a:rPr>
                        <a:t> </a:t>
                      </a:r>
                      <a:r>
                        <a:rPr lang="en-US" sz="900" dirty="0">
                          <a:effectLst/>
                          <a:latin typeface="Montserrat" pitchFamily="2" charset="77"/>
                        </a:rPr>
                        <a:t>speed</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algn="just">
                        <a:spcBef>
                          <a:spcPts val="750"/>
                        </a:spcBef>
                      </a:pPr>
                      <a:r>
                        <a:rPr lang="en-US" sz="900" dirty="0">
                          <a:effectLst/>
                          <a:latin typeface="Montserrat" pitchFamily="2" charset="77"/>
                        </a:rPr>
                        <a:t>High</a:t>
                      </a:r>
                      <a:r>
                        <a:rPr lang="en-US" sz="900" spc="-70" dirty="0">
                          <a:effectLst/>
                          <a:latin typeface="Montserrat" pitchFamily="2" charset="77"/>
                        </a:rPr>
                        <a:t> </a:t>
                      </a:r>
                      <a:r>
                        <a:rPr lang="en-US" sz="900" dirty="0">
                          <a:effectLst/>
                          <a:latin typeface="Montserrat" pitchFamily="2" charset="77"/>
                        </a:rPr>
                        <a:t>transaction</a:t>
                      </a:r>
                      <a:r>
                        <a:rPr lang="en-US" sz="900" spc="-65" dirty="0">
                          <a:effectLst/>
                          <a:latin typeface="Montserrat" pitchFamily="2" charset="77"/>
                        </a:rPr>
                        <a:t> </a:t>
                      </a:r>
                      <a:r>
                        <a:rPr lang="en-US" sz="900" dirty="0">
                          <a:effectLst/>
                          <a:latin typeface="Montserrat" pitchFamily="2" charset="77"/>
                        </a:rPr>
                        <a:t>speed</a:t>
                      </a:r>
                      <a:endParaRPr lang="it-IT" sz="900" dirty="0">
                        <a:effectLst/>
                        <a:latin typeface="Montserrat" pitchFamily="2" charset="77"/>
                      </a:endParaRPr>
                    </a:p>
                    <a:p>
                      <a:pPr marL="101600" marR="279400" algn="just">
                        <a:lnSpc>
                          <a:spcPct val="112000"/>
                        </a:lnSpc>
                        <a:spcBef>
                          <a:spcPts val="170"/>
                        </a:spcBef>
                        <a:spcAft>
                          <a:spcPts val="0"/>
                        </a:spcAft>
                      </a:pPr>
                      <a:r>
                        <a:rPr lang="en-US" sz="900" dirty="0">
                          <a:effectLst/>
                          <a:latin typeface="Montserrat" pitchFamily="2" charset="77"/>
                        </a:rPr>
                        <a:t>The</a:t>
                      </a:r>
                      <a:r>
                        <a:rPr lang="en-US" sz="900" spc="-85" dirty="0">
                          <a:effectLst/>
                          <a:latin typeface="Montserrat" pitchFamily="2" charset="77"/>
                        </a:rPr>
                        <a:t> </a:t>
                      </a:r>
                      <a:r>
                        <a:rPr lang="en-US" sz="900" dirty="0">
                          <a:effectLst/>
                          <a:latin typeface="Montserrat" pitchFamily="2" charset="77"/>
                        </a:rPr>
                        <a:t>trading</a:t>
                      </a:r>
                      <a:r>
                        <a:rPr lang="en-US" sz="900" spc="-85" dirty="0">
                          <a:effectLst/>
                          <a:latin typeface="Montserrat" pitchFamily="2" charset="77"/>
                        </a:rPr>
                        <a:t> </a:t>
                      </a:r>
                      <a:r>
                        <a:rPr lang="en-US" sz="900" dirty="0">
                          <a:effectLst/>
                          <a:latin typeface="Montserrat" pitchFamily="2" charset="77"/>
                        </a:rPr>
                        <a:t>engine</a:t>
                      </a:r>
                      <a:r>
                        <a:rPr lang="en-US" sz="900" spc="-85" dirty="0">
                          <a:effectLst/>
                          <a:latin typeface="Montserrat" pitchFamily="2" charset="77"/>
                        </a:rPr>
                        <a:t> </a:t>
                      </a:r>
                      <a:r>
                        <a:rPr lang="en-US" sz="900" dirty="0">
                          <a:effectLst/>
                          <a:latin typeface="Montserrat" pitchFamily="2" charset="77"/>
                        </a:rPr>
                        <a:t>of</a:t>
                      </a:r>
                      <a:r>
                        <a:rPr lang="en-US" sz="900" spc="-85" dirty="0">
                          <a:effectLst/>
                          <a:latin typeface="Montserrat" pitchFamily="2" charset="77"/>
                        </a:rPr>
                        <a:t> </a:t>
                      </a:r>
                      <a:r>
                        <a:rPr lang="en-US" sz="900" dirty="0">
                          <a:effectLst/>
                          <a:latin typeface="Montserrat" pitchFamily="2" charset="77"/>
                        </a:rPr>
                        <a:t>the</a:t>
                      </a:r>
                      <a:r>
                        <a:rPr lang="en-US" sz="900" spc="-85" dirty="0">
                          <a:effectLst/>
                          <a:latin typeface="Montserrat" pitchFamily="2" charset="77"/>
                        </a:rPr>
                        <a:t> </a:t>
                      </a:r>
                      <a:r>
                        <a:rPr lang="en-US" sz="900" dirty="0">
                          <a:effectLst/>
                          <a:latin typeface="Montserrat" pitchFamily="2" charset="77"/>
                        </a:rPr>
                        <a:t>platform</a:t>
                      </a:r>
                      <a:r>
                        <a:rPr lang="en-US" sz="900" spc="-85" dirty="0">
                          <a:effectLst/>
                          <a:latin typeface="Montserrat" pitchFamily="2" charset="77"/>
                        </a:rPr>
                        <a:t> </a:t>
                      </a:r>
                      <a:r>
                        <a:rPr lang="en-US" sz="900" dirty="0">
                          <a:effectLst/>
                          <a:latin typeface="Montserrat" pitchFamily="2" charset="77"/>
                        </a:rPr>
                        <a:t>will</a:t>
                      </a:r>
                      <a:r>
                        <a:rPr lang="en-US" sz="900" spc="-85" dirty="0">
                          <a:effectLst/>
                          <a:latin typeface="Montserrat" pitchFamily="2" charset="77"/>
                        </a:rPr>
                        <a:t> </a:t>
                      </a:r>
                      <a:r>
                        <a:rPr lang="en-US" sz="900" dirty="0">
                          <a:effectLst/>
                          <a:latin typeface="Montserrat" pitchFamily="2" charset="77"/>
                        </a:rPr>
                        <a:t>be</a:t>
                      </a:r>
                      <a:r>
                        <a:rPr lang="en-US" sz="900" spc="-85" dirty="0">
                          <a:effectLst/>
                          <a:latin typeface="Montserrat" pitchFamily="2" charset="77"/>
                        </a:rPr>
                        <a:t> </a:t>
                      </a:r>
                      <a:r>
                        <a:rPr lang="en-US" sz="900" dirty="0">
                          <a:effectLst/>
                          <a:latin typeface="Montserrat" pitchFamily="2" charset="77"/>
                        </a:rPr>
                        <a:t>able</a:t>
                      </a:r>
                      <a:r>
                        <a:rPr lang="en-US" sz="900" spc="-85" dirty="0">
                          <a:effectLst/>
                          <a:latin typeface="Montserrat" pitchFamily="2" charset="77"/>
                        </a:rPr>
                        <a:t> </a:t>
                      </a:r>
                      <a:r>
                        <a:rPr lang="en-US" sz="900" dirty="0">
                          <a:effectLst/>
                          <a:latin typeface="Montserrat" pitchFamily="2" charset="77"/>
                        </a:rPr>
                        <a:t>to</a:t>
                      </a:r>
                      <a:r>
                        <a:rPr lang="en-US" sz="900" spc="-85" dirty="0">
                          <a:effectLst/>
                          <a:latin typeface="Montserrat" pitchFamily="2" charset="77"/>
                        </a:rPr>
                        <a:t> </a:t>
                      </a:r>
                      <a:r>
                        <a:rPr lang="en-US" sz="900" dirty="0">
                          <a:effectLst/>
                          <a:latin typeface="Montserrat" pitchFamily="2" charset="77"/>
                        </a:rPr>
                        <a:t>process</a:t>
                      </a:r>
                      <a:r>
                        <a:rPr lang="en-US" sz="900" spc="-335" dirty="0">
                          <a:effectLst/>
                          <a:latin typeface="Montserrat" pitchFamily="2" charset="77"/>
                        </a:rPr>
                        <a:t> </a:t>
                      </a:r>
                      <a:r>
                        <a:rPr lang="en-US" sz="900" dirty="0">
                          <a:effectLst/>
                          <a:latin typeface="Montserrat" pitchFamily="2" charset="77"/>
                        </a:rPr>
                        <a:t>thousands of (tens, hundreds, millions) of trade warrants</a:t>
                      </a:r>
                      <a:r>
                        <a:rPr lang="en-US" sz="900" spc="5" dirty="0">
                          <a:effectLst/>
                          <a:latin typeface="Montserrat" pitchFamily="2" charset="77"/>
                        </a:rPr>
                        <a:t> </a:t>
                      </a:r>
                      <a:r>
                        <a:rPr lang="en-US" sz="900" dirty="0">
                          <a:effectLst/>
                          <a:latin typeface="Montserrat" pitchFamily="2" charset="77"/>
                        </a:rPr>
                        <a:t>simultaneously.</a:t>
                      </a:r>
                      <a:r>
                        <a:rPr lang="en-US" sz="900" spc="-110" dirty="0">
                          <a:effectLst/>
                          <a:latin typeface="Montserrat" pitchFamily="2" charset="77"/>
                        </a:rPr>
                        <a:t> </a:t>
                      </a:r>
                      <a:r>
                        <a:rPr lang="en-US" sz="900" dirty="0">
                          <a:effectLst/>
                          <a:latin typeface="Montserrat" pitchFamily="2" charset="77"/>
                        </a:rPr>
                        <a:t>The</a:t>
                      </a:r>
                      <a:r>
                        <a:rPr lang="en-US" sz="900" spc="-110" dirty="0">
                          <a:effectLst/>
                          <a:latin typeface="Montserrat" pitchFamily="2" charset="77"/>
                        </a:rPr>
                        <a:t> </a:t>
                      </a:r>
                      <a:r>
                        <a:rPr lang="en-US" sz="900" dirty="0">
                          <a:effectLst/>
                          <a:latin typeface="Montserrat" pitchFamily="2" charset="77"/>
                        </a:rPr>
                        <a:t>deal</a:t>
                      </a:r>
                      <a:r>
                        <a:rPr lang="en-US" sz="900" spc="-110" dirty="0">
                          <a:effectLst/>
                          <a:latin typeface="Montserrat" pitchFamily="2" charset="77"/>
                        </a:rPr>
                        <a:t> </a:t>
                      </a:r>
                      <a:r>
                        <a:rPr lang="en-US" sz="900" dirty="0">
                          <a:effectLst/>
                          <a:latin typeface="Montserrat" pitchFamily="2" charset="77"/>
                        </a:rPr>
                        <a:t>will</a:t>
                      </a:r>
                      <a:r>
                        <a:rPr lang="en-US" sz="900" spc="-110" dirty="0">
                          <a:effectLst/>
                          <a:latin typeface="Montserrat" pitchFamily="2" charset="77"/>
                        </a:rPr>
                        <a:t> </a:t>
                      </a:r>
                      <a:r>
                        <a:rPr lang="en-US" sz="900" dirty="0">
                          <a:effectLst/>
                          <a:latin typeface="Montserrat" pitchFamily="2" charset="77"/>
                        </a:rPr>
                        <a:t>be</a:t>
                      </a:r>
                      <a:r>
                        <a:rPr lang="en-US" sz="900" spc="-105" dirty="0">
                          <a:effectLst/>
                          <a:latin typeface="Montserrat" pitchFamily="2" charset="77"/>
                        </a:rPr>
                        <a:t> </a:t>
                      </a:r>
                      <a:r>
                        <a:rPr lang="en-US" sz="900" dirty="0">
                          <a:effectLst/>
                          <a:latin typeface="Montserrat" pitchFamily="2" charset="77"/>
                        </a:rPr>
                        <a:t>practically</a:t>
                      </a:r>
                      <a:r>
                        <a:rPr lang="en-US" sz="900" spc="-110" dirty="0">
                          <a:effectLst/>
                          <a:latin typeface="Montserrat" pitchFamily="2" charset="77"/>
                        </a:rPr>
                        <a:t> </a:t>
                      </a:r>
                      <a:r>
                        <a:rPr lang="en-US" sz="900" dirty="0">
                          <a:effectLst/>
                          <a:latin typeface="Montserrat" pitchFamily="2" charset="77"/>
                        </a:rPr>
                        <a:t>instant</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2179321414"/>
                  </a:ext>
                </a:extLst>
              </a:tr>
              <a:tr h="1045106">
                <a:tc>
                  <a:txBody>
                    <a:bodyPr/>
                    <a:lstStyle/>
                    <a:p>
                      <a:pPr marL="101600">
                        <a:spcBef>
                          <a:spcPts val="750"/>
                        </a:spcBef>
                      </a:pPr>
                      <a:r>
                        <a:rPr lang="en-US" sz="900" dirty="0">
                          <a:effectLst/>
                          <a:latin typeface="Montserrat" pitchFamily="2" charset="77"/>
                        </a:rPr>
                        <a:t>Simplicity</a:t>
                      </a:r>
                      <a:r>
                        <a:rPr lang="en-US" sz="900" spc="-30" dirty="0">
                          <a:effectLst/>
                          <a:latin typeface="Montserrat" pitchFamily="2" charset="77"/>
                        </a:rPr>
                        <a:t> </a:t>
                      </a:r>
                      <a:r>
                        <a:rPr lang="en-US" sz="900" dirty="0">
                          <a:effectLst/>
                          <a:latin typeface="Montserrat" pitchFamily="2" charset="77"/>
                        </a:rPr>
                        <a:t>of</a:t>
                      </a:r>
                      <a:r>
                        <a:rPr lang="en-US" sz="900" spc="-25" dirty="0">
                          <a:effectLst/>
                          <a:latin typeface="Montserrat" pitchFamily="2" charset="77"/>
                        </a:rPr>
                        <a:t> </a:t>
                      </a:r>
                      <a:r>
                        <a:rPr lang="en-US" sz="900" dirty="0">
                          <a:effectLst/>
                          <a:latin typeface="Montserrat" pitchFamily="2" charset="77"/>
                        </a:rPr>
                        <a:t>the</a:t>
                      </a:r>
                      <a:r>
                        <a:rPr lang="en-US" sz="900" spc="-30" dirty="0">
                          <a:effectLst/>
                          <a:latin typeface="Montserrat" pitchFamily="2" charset="77"/>
                        </a:rPr>
                        <a:t> </a:t>
                      </a:r>
                      <a:r>
                        <a:rPr lang="en-US" sz="900" dirty="0">
                          <a:effectLst/>
                          <a:latin typeface="Montserrat" pitchFamily="2" charset="77"/>
                        </a:rPr>
                        <a:t>sales</a:t>
                      </a:r>
                      <a:r>
                        <a:rPr lang="en-US" sz="900" spc="-25" dirty="0">
                          <a:effectLst/>
                          <a:latin typeface="Montserrat" pitchFamily="2" charset="77"/>
                        </a:rPr>
                        <a:t> </a:t>
                      </a:r>
                      <a:r>
                        <a:rPr lang="en-US" sz="900" dirty="0">
                          <a:effectLst/>
                          <a:latin typeface="Montserrat" pitchFamily="2" charset="77"/>
                        </a:rPr>
                        <a:t>process</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79375">
                        <a:lnSpc>
                          <a:spcPct val="112000"/>
                        </a:lnSpc>
                        <a:spcBef>
                          <a:spcPts val="750"/>
                        </a:spcBef>
                      </a:pPr>
                      <a:r>
                        <a:rPr lang="en-US" sz="900" dirty="0">
                          <a:effectLst/>
                          <a:latin typeface="Montserrat" pitchFamily="2" charset="77"/>
                        </a:rPr>
                        <a:t>The purchase and sale of crypto assets on the MTC</a:t>
                      </a:r>
                      <a:r>
                        <a:rPr lang="en-US" sz="900" spc="5" dirty="0">
                          <a:effectLst/>
                          <a:latin typeface="Montserrat" pitchFamily="2" charset="77"/>
                        </a:rPr>
                        <a:t> </a:t>
                      </a:r>
                      <a:r>
                        <a:rPr lang="en-US" sz="900" dirty="0">
                          <a:effectLst/>
                          <a:latin typeface="Montserrat" pitchFamily="2" charset="77"/>
                        </a:rPr>
                        <a:t>exchange will be similar to that offered by the most</a:t>
                      </a:r>
                      <a:r>
                        <a:rPr lang="en-US" sz="900" spc="5" dirty="0">
                          <a:effectLst/>
                          <a:latin typeface="Montserrat" pitchFamily="2" charset="77"/>
                        </a:rPr>
                        <a:t> </a:t>
                      </a:r>
                      <a:r>
                        <a:rPr lang="en-US" sz="900" dirty="0">
                          <a:effectLst/>
                          <a:latin typeface="Montserrat" pitchFamily="2" charset="77"/>
                        </a:rPr>
                        <a:t>important</a:t>
                      </a:r>
                      <a:r>
                        <a:rPr lang="en-US" sz="900" spc="-35" dirty="0">
                          <a:effectLst/>
                          <a:latin typeface="Montserrat" pitchFamily="2" charset="77"/>
                        </a:rPr>
                        <a:t> </a:t>
                      </a:r>
                      <a:r>
                        <a:rPr lang="en-US" sz="900" dirty="0">
                          <a:effectLst/>
                          <a:latin typeface="Montserrat" pitchFamily="2" charset="77"/>
                        </a:rPr>
                        <a:t>cryptocurrency</a:t>
                      </a:r>
                      <a:r>
                        <a:rPr lang="en-US" sz="900" spc="-35" dirty="0">
                          <a:effectLst/>
                          <a:latin typeface="Montserrat" pitchFamily="2" charset="77"/>
                        </a:rPr>
                        <a:t> </a:t>
                      </a:r>
                      <a:r>
                        <a:rPr lang="en-US" sz="900" dirty="0">
                          <a:effectLst/>
                          <a:latin typeface="Montserrat" pitchFamily="2" charset="77"/>
                        </a:rPr>
                        <a:t>exchanges</a:t>
                      </a:r>
                      <a:r>
                        <a:rPr lang="en-US" sz="900" spc="-35" dirty="0">
                          <a:effectLst/>
                          <a:latin typeface="Montserrat" pitchFamily="2" charset="77"/>
                        </a:rPr>
                        <a:t> </a:t>
                      </a:r>
                      <a:r>
                        <a:rPr lang="en-US" sz="900" dirty="0">
                          <a:effectLst/>
                          <a:latin typeface="Montserrat" pitchFamily="2" charset="77"/>
                        </a:rPr>
                        <a:t>such</a:t>
                      </a:r>
                      <a:r>
                        <a:rPr lang="en-US" sz="900" spc="-35" dirty="0">
                          <a:effectLst/>
                          <a:latin typeface="Montserrat" pitchFamily="2" charset="77"/>
                        </a:rPr>
                        <a:t> </a:t>
                      </a:r>
                      <a:r>
                        <a:rPr lang="en-US" sz="900" dirty="0">
                          <a:effectLst/>
                          <a:latin typeface="Montserrat" pitchFamily="2" charset="77"/>
                        </a:rPr>
                        <a:t>as</a:t>
                      </a:r>
                      <a:r>
                        <a:rPr lang="en-US" sz="900" spc="-35" dirty="0">
                          <a:effectLst/>
                          <a:latin typeface="Montserrat" pitchFamily="2" charset="77"/>
                        </a:rPr>
                        <a:t> </a:t>
                      </a:r>
                      <a:r>
                        <a:rPr lang="en-US" sz="900" dirty="0">
                          <a:effectLst/>
                          <a:latin typeface="Montserrat" pitchFamily="2" charset="77"/>
                        </a:rPr>
                        <a:t>Binance</a:t>
                      </a:r>
                      <a:r>
                        <a:rPr lang="en-US" sz="900" spc="-35" dirty="0">
                          <a:effectLst/>
                          <a:latin typeface="Montserrat" pitchFamily="2" charset="77"/>
                        </a:rPr>
                        <a:t> </a:t>
                      </a:r>
                      <a:r>
                        <a:rPr lang="en-US" sz="900" dirty="0">
                          <a:effectLst/>
                          <a:latin typeface="Montserrat" pitchFamily="2" charset="77"/>
                        </a:rPr>
                        <a:t>and</a:t>
                      </a:r>
                      <a:r>
                        <a:rPr lang="en-US" sz="900" spc="-330" dirty="0">
                          <a:effectLst/>
                          <a:latin typeface="Montserrat" pitchFamily="2" charset="77"/>
                        </a:rPr>
                        <a:t> </a:t>
                      </a:r>
                      <a:r>
                        <a:rPr lang="en-US" sz="900" dirty="0">
                          <a:effectLst/>
                          <a:latin typeface="Montserrat" pitchFamily="2" charset="77"/>
                        </a:rPr>
                        <a:t>Coinbase.</a:t>
                      </a:r>
                      <a:r>
                        <a:rPr lang="en-US" sz="900" spc="-110" dirty="0">
                          <a:effectLst/>
                          <a:latin typeface="Montserrat" pitchFamily="2" charset="77"/>
                        </a:rPr>
                        <a:t> </a:t>
                      </a:r>
                      <a:r>
                        <a:rPr lang="en-US" sz="900" dirty="0">
                          <a:effectLst/>
                          <a:latin typeface="Montserrat" pitchFamily="2" charset="77"/>
                        </a:rPr>
                        <a:t>Trade</a:t>
                      </a:r>
                      <a:r>
                        <a:rPr lang="en-US" sz="900" spc="-105" dirty="0">
                          <a:effectLst/>
                          <a:latin typeface="Montserrat" pitchFamily="2" charset="77"/>
                        </a:rPr>
                        <a:t> </a:t>
                      </a:r>
                      <a:r>
                        <a:rPr lang="en-US" sz="900" dirty="0">
                          <a:effectLst/>
                          <a:latin typeface="Montserrat" pitchFamily="2" charset="77"/>
                        </a:rPr>
                        <a:t>in</a:t>
                      </a:r>
                      <a:r>
                        <a:rPr lang="en-US" sz="900" spc="-105" dirty="0">
                          <a:effectLst/>
                          <a:latin typeface="Montserrat" pitchFamily="2" charset="77"/>
                        </a:rPr>
                        <a:t> </a:t>
                      </a:r>
                      <a:r>
                        <a:rPr lang="en-US" sz="900" dirty="0">
                          <a:effectLst/>
                          <a:latin typeface="Montserrat" pitchFamily="2" charset="77"/>
                        </a:rPr>
                        <a:t>physical</a:t>
                      </a:r>
                      <a:r>
                        <a:rPr lang="en-US" sz="900" spc="-110" dirty="0">
                          <a:effectLst/>
                          <a:latin typeface="Montserrat" pitchFamily="2" charset="77"/>
                        </a:rPr>
                        <a:t> </a:t>
                      </a:r>
                      <a:r>
                        <a:rPr lang="en-US" sz="900" dirty="0">
                          <a:effectLst/>
                          <a:latin typeface="Montserrat" pitchFamily="2" charset="77"/>
                        </a:rPr>
                        <a:t>gold</a:t>
                      </a:r>
                      <a:r>
                        <a:rPr lang="en-US" sz="900" spc="-105" dirty="0">
                          <a:effectLst/>
                          <a:latin typeface="Montserrat" pitchFamily="2" charset="77"/>
                        </a:rPr>
                        <a:t> </a:t>
                      </a:r>
                      <a:r>
                        <a:rPr lang="en-US" sz="900" dirty="0">
                          <a:effectLst/>
                          <a:latin typeface="Montserrat" pitchFamily="2" charset="77"/>
                        </a:rPr>
                        <a:t>will</a:t>
                      </a:r>
                      <a:r>
                        <a:rPr lang="en-US" sz="900" spc="-105" dirty="0">
                          <a:effectLst/>
                          <a:latin typeface="Montserrat" pitchFamily="2" charset="77"/>
                        </a:rPr>
                        <a:t> </a:t>
                      </a:r>
                      <a:r>
                        <a:rPr lang="en-US" sz="900" dirty="0">
                          <a:effectLst/>
                          <a:latin typeface="Montserrat" pitchFamily="2" charset="77"/>
                        </a:rPr>
                        <a:t>be</a:t>
                      </a:r>
                      <a:r>
                        <a:rPr lang="en-US" sz="900" spc="-110" dirty="0">
                          <a:effectLst/>
                          <a:latin typeface="Montserrat" pitchFamily="2" charset="77"/>
                        </a:rPr>
                        <a:t> </a:t>
                      </a:r>
                      <a:r>
                        <a:rPr lang="en-US" sz="900" dirty="0">
                          <a:effectLst/>
                          <a:latin typeface="Montserrat" pitchFamily="2" charset="77"/>
                        </a:rPr>
                        <a:t>simple</a:t>
                      </a:r>
                      <a:r>
                        <a:rPr lang="en-US" sz="900" spc="-105" dirty="0">
                          <a:effectLst/>
                          <a:latin typeface="Montserrat" pitchFamily="2" charset="77"/>
                        </a:rPr>
                        <a:t> </a:t>
                      </a:r>
                      <a:r>
                        <a:rPr lang="en-US" sz="900" dirty="0">
                          <a:effectLst/>
                          <a:latin typeface="Montserrat" pitchFamily="2" charset="77"/>
                        </a:rPr>
                        <a:t>and</a:t>
                      </a:r>
                      <a:r>
                        <a:rPr lang="en-US" sz="900" spc="-105" dirty="0">
                          <a:effectLst/>
                          <a:latin typeface="Montserrat" pitchFamily="2" charset="77"/>
                        </a:rPr>
                        <a:t> </a:t>
                      </a:r>
                      <a:r>
                        <a:rPr lang="en-US" sz="900" dirty="0">
                          <a:effectLst/>
                          <a:latin typeface="Montserrat" pitchFamily="2" charset="77"/>
                        </a:rPr>
                        <a:t>secure</a:t>
                      </a:r>
                      <a:r>
                        <a:rPr lang="en-US" sz="900" spc="5" dirty="0">
                          <a:effectLst/>
                          <a:latin typeface="Montserrat" pitchFamily="2" charset="77"/>
                        </a:rPr>
                        <a:t> </a:t>
                      </a:r>
                      <a:r>
                        <a:rPr lang="en-US" sz="900" dirty="0">
                          <a:effectLst/>
                          <a:latin typeface="Montserrat" pitchFamily="2" charset="77"/>
                        </a:rPr>
                        <a:t>with</a:t>
                      </a:r>
                      <a:r>
                        <a:rPr lang="en-US" sz="900" spc="-125" dirty="0">
                          <a:effectLst/>
                          <a:latin typeface="Montserrat" pitchFamily="2" charset="77"/>
                        </a:rPr>
                        <a:t> </a:t>
                      </a:r>
                      <a:r>
                        <a:rPr lang="en-US" sz="900" dirty="0">
                          <a:effectLst/>
                          <a:latin typeface="Montserrat" pitchFamily="2" charset="77"/>
                        </a:rPr>
                        <a:t>a</a:t>
                      </a:r>
                      <a:r>
                        <a:rPr lang="en-US" sz="900" spc="-120" dirty="0">
                          <a:effectLst/>
                          <a:latin typeface="Montserrat" pitchFamily="2" charset="77"/>
                        </a:rPr>
                        <a:t> </a:t>
                      </a:r>
                      <a:r>
                        <a:rPr lang="en-US" sz="900" dirty="0">
                          <a:effectLst/>
                          <a:latin typeface="Montserrat" pitchFamily="2" charset="77"/>
                        </a:rPr>
                        <a:t>full</a:t>
                      </a:r>
                      <a:r>
                        <a:rPr lang="en-US" sz="900" spc="-125" dirty="0">
                          <a:effectLst/>
                          <a:latin typeface="Montserrat" pitchFamily="2" charset="77"/>
                        </a:rPr>
                        <a:t> </a:t>
                      </a:r>
                      <a:r>
                        <a:rPr lang="en-US" sz="900" dirty="0">
                          <a:effectLst/>
                          <a:latin typeface="Montserrat" pitchFamily="2" charset="77"/>
                        </a:rPr>
                        <a:t>guarantee</a:t>
                      </a:r>
                      <a:r>
                        <a:rPr lang="en-US" sz="900" spc="-120" dirty="0">
                          <a:effectLst/>
                          <a:latin typeface="Montserrat" pitchFamily="2" charset="77"/>
                        </a:rPr>
                        <a:t> </a:t>
                      </a:r>
                      <a:r>
                        <a:rPr lang="en-US" sz="900" dirty="0">
                          <a:effectLst/>
                          <a:latin typeface="Montserrat" pitchFamily="2" charset="77"/>
                        </a:rPr>
                        <a:t>of</a:t>
                      </a:r>
                      <a:r>
                        <a:rPr lang="en-US" sz="900" spc="-125" dirty="0">
                          <a:effectLst/>
                          <a:latin typeface="Montserrat" pitchFamily="2" charset="77"/>
                        </a:rPr>
                        <a:t> </a:t>
                      </a:r>
                      <a:r>
                        <a:rPr lang="en-US" sz="900" dirty="0">
                          <a:effectLst/>
                          <a:latin typeface="Montserrat" pitchFamily="2" charset="77"/>
                        </a:rPr>
                        <a:t>ownership</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1313618365"/>
                  </a:ext>
                </a:extLst>
              </a:tr>
              <a:tr h="666894">
                <a:tc>
                  <a:txBody>
                    <a:bodyPr/>
                    <a:lstStyle/>
                    <a:p>
                      <a:pPr marL="101600">
                        <a:spcBef>
                          <a:spcPts val="750"/>
                        </a:spcBef>
                      </a:pPr>
                      <a:r>
                        <a:rPr lang="en-US" sz="900" dirty="0">
                          <a:effectLst/>
                          <a:latin typeface="Montserrat" pitchFamily="2" charset="77"/>
                        </a:rPr>
                        <a:t>Extensive</a:t>
                      </a:r>
                      <a:r>
                        <a:rPr lang="en-US" sz="900" spc="-20" dirty="0">
                          <a:effectLst/>
                          <a:latin typeface="Montserrat" pitchFamily="2" charset="77"/>
                        </a:rPr>
                        <a:t> </a:t>
                      </a:r>
                      <a:r>
                        <a:rPr lang="en-US" sz="900" dirty="0">
                          <a:effectLst/>
                          <a:latin typeface="Montserrat" pitchFamily="2" charset="77"/>
                        </a:rPr>
                        <a:t>trade</a:t>
                      </a:r>
                      <a:r>
                        <a:rPr lang="en-US" sz="900" spc="-20" dirty="0">
                          <a:effectLst/>
                          <a:latin typeface="Montserrat" pitchFamily="2" charset="77"/>
                        </a:rPr>
                        <a:t> </a:t>
                      </a:r>
                      <a:r>
                        <a:rPr lang="en-US" sz="900" dirty="0">
                          <a:effectLst/>
                          <a:latin typeface="Montserrat" pitchFamily="2" charset="77"/>
                        </a:rPr>
                        <a:t>functionalism</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79375">
                        <a:lnSpc>
                          <a:spcPct val="112000"/>
                        </a:lnSpc>
                        <a:spcBef>
                          <a:spcPts val="750"/>
                        </a:spcBef>
                      </a:pPr>
                      <a:r>
                        <a:rPr lang="en-US" sz="900" dirty="0">
                          <a:effectLst/>
                          <a:latin typeface="Montserrat" pitchFamily="2" charset="77"/>
                        </a:rPr>
                        <a:t>Indicators, trading signals, customizable schedules and</a:t>
                      </a:r>
                      <a:r>
                        <a:rPr lang="en-US" sz="900" spc="5" dirty="0">
                          <a:effectLst/>
                          <a:latin typeface="Montserrat" pitchFamily="2" charset="77"/>
                        </a:rPr>
                        <a:t> </a:t>
                      </a:r>
                      <a:r>
                        <a:rPr lang="en-US" sz="900" dirty="0">
                          <a:effectLst/>
                          <a:latin typeface="Montserrat" pitchFamily="2" charset="77"/>
                        </a:rPr>
                        <a:t>other</a:t>
                      </a:r>
                      <a:r>
                        <a:rPr lang="en-US" sz="900" spc="-80" dirty="0">
                          <a:effectLst/>
                          <a:latin typeface="Montserrat" pitchFamily="2" charset="77"/>
                        </a:rPr>
                        <a:t> </a:t>
                      </a:r>
                      <a:r>
                        <a:rPr lang="en-US" sz="900" dirty="0">
                          <a:effectLst/>
                          <a:latin typeface="Montserrat" pitchFamily="2" charset="77"/>
                        </a:rPr>
                        <a:t>tools</a:t>
                      </a:r>
                      <a:r>
                        <a:rPr lang="en-US" sz="900" spc="-75" dirty="0">
                          <a:effectLst/>
                          <a:latin typeface="Montserrat" pitchFamily="2" charset="77"/>
                        </a:rPr>
                        <a:t> </a:t>
                      </a:r>
                      <a:r>
                        <a:rPr lang="en-US" sz="900" dirty="0">
                          <a:effectLst/>
                          <a:latin typeface="Montserrat" pitchFamily="2" charset="77"/>
                        </a:rPr>
                        <a:t>for</a:t>
                      </a:r>
                      <a:r>
                        <a:rPr lang="en-US" sz="900" spc="-75" dirty="0">
                          <a:effectLst/>
                          <a:latin typeface="Montserrat" pitchFamily="2" charset="77"/>
                        </a:rPr>
                        <a:t> </a:t>
                      </a:r>
                      <a:r>
                        <a:rPr lang="en-US" sz="900" dirty="0">
                          <a:effectLst/>
                          <a:latin typeface="Montserrat" pitchFamily="2" charset="77"/>
                        </a:rPr>
                        <a:t>traders</a:t>
                      </a:r>
                      <a:r>
                        <a:rPr lang="en-US" sz="900" spc="-80" dirty="0">
                          <a:effectLst/>
                          <a:latin typeface="Montserrat" pitchFamily="2" charset="77"/>
                        </a:rPr>
                        <a:t> </a:t>
                      </a:r>
                      <a:r>
                        <a:rPr lang="en-US" sz="900" dirty="0">
                          <a:effectLst/>
                          <a:latin typeface="Montserrat" pitchFamily="2" charset="77"/>
                        </a:rPr>
                        <a:t>will</a:t>
                      </a:r>
                      <a:r>
                        <a:rPr lang="en-US" sz="900" spc="-75" dirty="0">
                          <a:effectLst/>
                          <a:latin typeface="Montserrat" pitchFamily="2" charset="77"/>
                        </a:rPr>
                        <a:t> </a:t>
                      </a:r>
                      <a:r>
                        <a:rPr lang="en-US" sz="900" dirty="0">
                          <a:effectLst/>
                          <a:latin typeface="Montserrat" pitchFamily="2" charset="77"/>
                        </a:rPr>
                        <a:t>be</a:t>
                      </a:r>
                      <a:r>
                        <a:rPr lang="en-US" sz="900" spc="-75" dirty="0">
                          <a:effectLst/>
                          <a:latin typeface="Montserrat" pitchFamily="2" charset="77"/>
                        </a:rPr>
                        <a:t> </a:t>
                      </a:r>
                      <a:r>
                        <a:rPr lang="en-US" sz="900" dirty="0">
                          <a:effectLst/>
                          <a:latin typeface="Montserrat" pitchFamily="2" charset="77"/>
                        </a:rPr>
                        <a:t>implemented</a:t>
                      </a:r>
                      <a:r>
                        <a:rPr lang="en-US" sz="900" spc="-75" dirty="0">
                          <a:effectLst/>
                          <a:latin typeface="Montserrat" pitchFamily="2" charset="77"/>
                        </a:rPr>
                        <a:t> </a:t>
                      </a:r>
                      <a:r>
                        <a:rPr lang="en-US" sz="900" dirty="0">
                          <a:effectLst/>
                          <a:latin typeface="Montserrat" pitchFamily="2" charset="77"/>
                        </a:rPr>
                        <a:t>in</a:t>
                      </a:r>
                      <a:r>
                        <a:rPr lang="en-US" sz="900" spc="-80" dirty="0">
                          <a:effectLst/>
                          <a:latin typeface="Montserrat" pitchFamily="2" charset="77"/>
                        </a:rPr>
                        <a:t> </a:t>
                      </a:r>
                      <a:r>
                        <a:rPr lang="en-US" sz="900" dirty="0">
                          <a:effectLst/>
                          <a:latin typeface="Montserrat" pitchFamily="2" charset="77"/>
                        </a:rPr>
                        <a:t>the</a:t>
                      </a:r>
                      <a:r>
                        <a:rPr lang="en-US" sz="900" spc="-75" dirty="0">
                          <a:effectLst/>
                          <a:latin typeface="Montserrat" pitchFamily="2" charset="77"/>
                        </a:rPr>
                        <a:t> </a:t>
                      </a:r>
                      <a:r>
                        <a:rPr lang="en-US" sz="900" dirty="0">
                          <a:effectLst/>
                          <a:latin typeface="Montserrat" pitchFamily="2" charset="77"/>
                        </a:rPr>
                        <a:t>platform</a:t>
                      </a:r>
                      <a:r>
                        <a:rPr lang="en-US" sz="900" spc="-330" dirty="0">
                          <a:effectLst/>
                          <a:latin typeface="Montserrat" pitchFamily="2" charset="77"/>
                        </a:rPr>
                        <a:t> </a:t>
                      </a:r>
                      <a:r>
                        <a:rPr lang="en-US" sz="900" dirty="0">
                          <a:effectLst/>
                          <a:latin typeface="Montserrat" pitchFamily="2" charset="77"/>
                        </a:rPr>
                        <a:t>interface</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2034641839"/>
                  </a:ext>
                </a:extLst>
              </a:tr>
              <a:tr h="1045106">
                <a:tc>
                  <a:txBody>
                    <a:bodyPr/>
                    <a:lstStyle/>
                    <a:p>
                      <a:pPr marL="101600">
                        <a:spcBef>
                          <a:spcPts val="755"/>
                        </a:spcBef>
                      </a:pPr>
                      <a:r>
                        <a:rPr lang="en-US" sz="900" dirty="0">
                          <a:effectLst/>
                          <a:latin typeface="Montserrat" pitchFamily="2" charset="77"/>
                        </a:rPr>
                        <a:t>High</a:t>
                      </a:r>
                      <a:r>
                        <a:rPr lang="en-US" sz="900" spc="-125" dirty="0">
                          <a:effectLst/>
                          <a:latin typeface="Montserrat" pitchFamily="2" charset="77"/>
                        </a:rPr>
                        <a:t> </a:t>
                      </a:r>
                      <a:r>
                        <a:rPr lang="en-US" sz="900" dirty="0">
                          <a:effectLst/>
                          <a:latin typeface="Montserrat" pitchFamily="2" charset="77"/>
                        </a:rPr>
                        <a:t>liquidity</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79375">
                        <a:lnSpc>
                          <a:spcPct val="112000"/>
                        </a:lnSpc>
                        <a:spcBef>
                          <a:spcPts val="755"/>
                        </a:spcBef>
                        <a:spcAft>
                          <a:spcPts val="0"/>
                        </a:spcAft>
                      </a:pPr>
                      <a:r>
                        <a:rPr lang="en-US" sz="900" dirty="0">
                          <a:effectLst/>
                          <a:latin typeface="Montserrat" pitchFamily="2" charset="77"/>
                        </a:rPr>
                        <a:t>MTC will be supporting the liquidity of the Exchange</a:t>
                      </a:r>
                      <a:r>
                        <a:rPr lang="en-US" sz="900" spc="5" dirty="0">
                          <a:effectLst/>
                          <a:latin typeface="Montserrat" pitchFamily="2" charset="77"/>
                        </a:rPr>
                        <a:t> </a:t>
                      </a:r>
                      <a:r>
                        <a:rPr lang="en-US" sz="900" dirty="0">
                          <a:effectLst/>
                          <a:latin typeface="Montserrat" pitchFamily="2" charset="77"/>
                        </a:rPr>
                        <a:t>allocating</a:t>
                      </a:r>
                      <a:r>
                        <a:rPr lang="en-US" sz="900" spc="-100" dirty="0">
                          <a:effectLst/>
                          <a:latin typeface="Montserrat" pitchFamily="2" charset="77"/>
                        </a:rPr>
                        <a:t> </a:t>
                      </a:r>
                      <a:r>
                        <a:rPr lang="en-US" sz="900" dirty="0">
                          <a:effectLst/>
                          <a:latin typeface="Montserrat" pitchFamily="2" charset="77"/>
                        </a:rPr>
                        <a:t>a</a:t>
                      </a:r>
                      <a:r>
                        <a:rPr lang="en-US" sz="900" spc="-100" dirty="0">
                          <a:effectLst/>
                          <a:latin typeface="Montserrat" pitchFamily="2" charset="77"/>
                        </a:rPr>
                        <a:t> </a:t>
                      </a:r>
                      <a:r>
                        <a:rPr lang="en-US" sz="900" dirty="0">
                          <a:effectLst/>
                          <a:latin typeface="Montserrat" pitchFamily="2" charset="77"/>
                        </a:rPr>
                        <a:t>large</a:t>
                      </a:r>
                      <a:r>
                        <a:rPr lang="en-US" sz="900" spc="-95" dirty="0">
                          <a:effectLst/>
                          <a:latin typeface="Montserrat" pitchFamily="2" charset="77"/>
                        </a:rPr>
                        <a:t> </a:t>
                      </a:r>
                      <a:r>
                        <a:rPr lang="en-US" sz="900" dirty="0">
                          <a:effectLst/>
                          <a:latin typeface="Montserrat" pitchFamily="2" charset="77"/>
                        </a:rPr>
                        <a:t>portion</a:t>
                      </a:r>
                      <a:r>
                        <a:rPr lang="en-US" sz="900" spc="-100" dirty="0">
                          <a:effectLst/>
                          <a:latin typeface="Montserrat" pitchFamily="2" charset="77"/>
                        </a:rPr>
                        <a:t> </a:t>
                      </a:r>
                      <a:r>
                        <a:rPr lang="en-US" sz="900" dirty="0">
                          <a:effectLst/>
                          <a:latin typeface="Montserrat" pitchFamily="2" charset="77"/>
                        </a:rPr>
                        <a:t>of</a:t>
                      </a:r>
                      <a:r>
                        <a:rPr lang="en-US" sz="900" spc="-100" dirty="0">
                          <a:effectLst/>
                          <a:latin typeface="Montserrat" pitchFamily="2" charset="77"/>
                        </a:rPr>
                        <a:t> </a:t>
                      </a:r>
                      <a:r>
                        <a:rPr lang="en-US" sz="900" dirty="0">
                          <a:effectLst/>
                          <a:latin typeface="Montserrat" pitchFamily="2" charset="77"/>
                        </a:rPr>
                        <a:t>the</a:t>
                      </a:r>
                      <a:r>
                        <a:rPr lang="en-US" sz="900" spc="-95" dirty="0">
                          <a:effectLst/>
                          <a:latin typeface="Montserrat" pitchFamily="2" charset="77"/>
                        </a:rPr>
                        <a:t> </a:t>
                      </a:r>
                      <a:r>
                        <a:rPr lang="en-US" sz="900" dirty="0">
                          <a:effectLst/>
                          <a:latin typeface="Montserrat" pitchFamily="2" charset="77"/>
                        </a:rPr>
                        <a:t>Funds</a:t>
                      </a:r>
                      <a:r>
                        <a:rPr lang="en-US" sz="900" spc="-100" dirty="0">
                          <a:effectLst/>
                          <a:latin typeface="Montserrat" pitchFamily="2" charset="77"/>
                        </a:rPr>
                        <a:t> </a:t>
                      </a:r>
                      <a:r>
                        <a:rPr lang="en-US" sz="900" dirty="0">
                          <a:effectLst/>
                          <a:latin typeface="Montserrat" pitchFamily="2" charset="77"/>
                        </a:rPr>
                        <a:t>to</a:t>
                      </a:r>
                      <a:r>
                        <a:rPr lang="en-US" sz="900" spc="-100" dirty="0">
                          <a:effectLst/>
                          <a:latin typeface="Montserrat" pitchFamily="2" charset="77"/>
                        </a:rPr>
                        <a:t> </a:t>
                      </a:r>
                      <a:r>
                        <a:rPr lang="en-US" sz="900" dirty="0">
                          <a:effectLst/>
                          <a:latin typeface="Montserrat" pitchFamily="2" charset="77"/>
                        </a:rPr>
                        <a:t>it.</a:t>
                      </a:r>
                      <a:r>
                        <a:rPr lang="en-US" sz="900" spc="-95" dirty="0">
                          <a:effectLst/>
                          <a:latin typeface="Montserrat" pitchFamily="2" charset="77"/>
                        </a:rPr>
                        <a:t> </a:t>
                      </a:r>
                      <a:r>
                        <a:rPr lang="en-US" sz="900" dirty="0">
                          <a:effectLst/>
                          <a:latin typeface="Montserrat" pitchFamily="2" charset="77"/>
                        </a:rPr>
                        <a:t>We</a:t>
                      </a:r>
                      <a:r>
                        <a:rPr lang="en-US" sz="900" spc="-100" dirty="0">
                          <a:effectLst/>
                          <a:latin typeface="Montserrat" pitchFamily="2" charset="77"/>
                        </a:rPr>
                        <a:t> </a:t>
                      </a:r>
                      <a:r>
                        <a:rPr lang="en-US" sz="900" dirty="0">
                          <a:effectLst/>
                          <a:latin typeface="Montserrat" pitchFamily="2" charset="77"/>
                        </a:rPr>
                        <a:t>have</a:t>
                      </a:r>
                      <a:r>
                        <a:rPr lang="en-US" sz="900" spc="-100" dirty="0">
                          <a:effectLst/>
                          <a:latin typeface="Montserrat" pitchFamily="2" charset="77"/>
                        </a:rPr>
                        <a:t> </a:t>
                      </a:r>
                      <a:r>
                        <a:rPr lang="en-US" sz="900" dirty="0">
                          <a:effectLst/>
                          <a:latin typeface="Montserrat" pitchFamily="2" charset="77"/>
                        </a:rPr>
                        <a:t>in</a:t>
                      </a:r>
                      <a:r>
                        <a:rPr lang="en-US" sz="900" spc="-95" dirty="0">
                          <a:effectLst/>
                          <a:latin typeface="Montserrat" pitchFamily="2" charset="77"/>
                        </a:rPr>
                        <a:t> </a:t>
                      </a:r>
                      <a:r>
                        <a:rPr lang="en-US" sz="900" dirty="0">
                          <a:effectLst/>
                          <a:latin typeface="Montserrat" pitchFamily="2" charset="77"/>
                        </a:rPr>
                        <a:t>place</a:t>
                      </a:r>
                      <a:r>
                        <a:rPr lang="en-US" sz="900" spc="-330" dirty="0">
                          <a:effectLst/>
                          <a:latin typeface="Montserrat" pitchFamily="2" charset="77"/>
                        </a:rPr>
                        <a:t> </a:t>
                      </a:r>
                      <a:r>
                        <a:rPr lang="en-US" sz="900" dirty="0">
                          <a:effectLst/>
                          <a:latin typeface="Montserrat" pitchFamily="2" charset="77"/>
                        </a:rPr>
                        <a:t>an aggressive and customer oriented growth plan that will</a:t>
                      </a:r>
                      <a:r>
                        <a:rPr lang="en-US" sz="900" spc="5" dirty="0">
                          <a:effectLst/>
                          <a:latin typeface="Montserrat" pitchFamily="2" charset="77"/>
                        </a:rPr>
                        <a:t> </a:t>
                      </a:r>
                      <a:r>
                        <a:rPr lang="en-US" sz="900" dirty="0">
                          <a:effectLst/>
                          <a:latin typeface="Montserrat" pitchFamily="2" charset="77"/>
                        </a:rPr>
                        <a:t>bring</a:t>
                      </a:r>
                      <a:r>
                        <a:rPr lang="en-US" sz="900" spc="-115" dirty="0">
                          <a:effectLst/>
                          <a:latin typeface="Montserrat" pitchFamily="2" charset="77"/>
                        </a:rPr>
                        <a:t> </a:t>
                      </a:r>
                      <a:r>
                        <a:rPr lang="en-US" sz="900" dirty="0">
                          <a:effectLst/>
                          <a:latin typeface="Montserrat" pitchFamily="2" charset="77"/>
                        </a:rPr>
                        <a:t>MTC</a:t>
                      </a:r>
                      <a:r>
                        <a:rPr lang="en-US" sz="900" spc="-110" dirty="0">
                          <a:effectLst/>
                          <a:latin typeface="Montserrat" pitchFamily="2" charset="77"/>
                        </a:rPr>
                        <a:t> </a:t>
                      </a:r>
                      <a:r>
                        <a:rPr lang="en-US" sz="900" dirty="0">
                          <a:effectLst/>
                          <a:latin typeface="Montserrat" pitchFamily="2" charset="77"/>
                        </a:rPr>
                        <a:t>exchange</a:t>
                      </a:r>
                      <a:r>
                        <a:rPr lang="en-US" sz="900" spc="-110" dirty="0">
                          <a:effectLst/>
                          <a:latin typeface="Montserrat" pitchFamily="2" charset="77"/>
                        </a:rPr>
                        <a:t> </a:t>
                      </a:r>
                      <a:r>
                        <a:rPr lang="en-US" sz="900" dirty="0">
                          <a:effectLst/>
                          <a:latin typeface="Montserrat" pitchFamily="2" charset="77"/>
                        </a:rPr>
                        <a:t>in</a:t>
                      </a:r>
                      <a:r>
                        <a:rPr lang="en-US" sz="900" spc="-110" dirty="0">
                          <a:effectLst/>
                          <a:latin typeface="Montserrat" pitchFamily="2" charset="77"/>
                        </a:rPr>
                        <a:t> </a:t>
                      </a:r>
                      <a:r>
                        <a:rPr lang="en-US" sz="900" dirty="0">
                          <a:effectLst/>
                          <a:latin typeface="Montserrat" pitchFamily="2" charset="77"/>
                        </a:rPr>
                        <a:t>the</a:t>
                      </a:r>
                      <a:r>
                        <a:rPr lang="en-US" sz="900" spc="-110" dirty="0">
                          <a:effectLst/>
                          <a:latin typeface="Montserrat" pitchFamily="2" charset="77"/>
                        </a:rPr>
                        <a:t> </a:t>
                      </a:r>
                      <a:r>
                        <a:rPr lang="en-US" sz="900" dirty="0">
                          <a:effectLst/>
                          <a:latin typeface="Montserrat" pitchFamily="2" charset="77"/>
                        </a:rPr>
                        <a:t>same</a:t>
                      </a:r>
                      <a:r>
                        <a:rPr lang="en-US" sz="900" spc="-115" dirty="0">
                          <a:effectLst/>
                          <a:latin typeface="Montserrat" pitchFamily="2" charset="77"/>
                        </a:rPr>
                        <a:t> </a:t>
                      </a:r>
                      <a:r>
                        <a:rPr lang="en-US" sz="900" dirty="0">
                          <a:effectLst/>
                          <a:latin typeface="Montserrat" pitchFamily="2" charset="77"/>
                        </a:rPr>
                        <a:t>league</a:t>
                      </a:r>
                      <a:r>
                        <a:rPr lang="en-US" sz="900" spc="-110" dirty="0">
                          <a:effectLst/>
                          <a:latin typeface="Montserrat" pitchFamily="2" charset="77"/>
                        </a:rPr>
                        <a:t> </a:t>
                      </a:r>
                      <a:r>
                        <a:rPr lang="en-US" sz="900" dirty="0">
                          <a:effectLst/>
                          <a:latin typeface="Montserrat" pitchFamily="2" charset="77"/>
                        </a:rPr>
                        <a:t>with</a:t>
                      </a:r>
                      <a:r>
                        <a:rPr lang="en-US" sz="900" spc="-110" dirty="0">
                          <a:effectLst/>
                          <a:latin typeface="Montserrat" pitchFamily="2" charset="77"/>
                        </a:rPr>
                        <a:t> </a:t>
                      </a:r>
                      <a:r>
                        <a:rPr lang="en-US" sz="900" dirty="0">
                          <a:effectLst/>
                          <a:latin typeface="Montserrat" pitchFamily="2" charset="77"/>
                        </a:rPr>
                        <a:t>the</a:t>
                      </a:r>
                      <a:r>
                        <a:rPr lang="en-US" sz="900" spc="-110" dirty="0">
                          <a:effectLst/>
                          <a:latin typeface="Montserrat" pitchFamily="2" charset="77"/>
                        </a:rPr>
                        <a:t> </a:t>
                      </a:r>
                      <a:r>
                        <a:rPr lang="en-US" sz="900" dirty="0">
                          <a:effectLst/>
                          <a:latin typeface="Montserrat" pitchFamily="2" charset="77"/>
                        </a:rPr>
                        <a:t>most</a:t>
                      </a:r>
                      <a:r>
                        <a:rPr lang="en-US" sz="900" spc="-110" dirty="0">
                          <a:effectLst/>
                          <a:latin typeface="Montserrat" pitchFamily="2" charset="77"/>
                        </a:rPr>
                        <a:t> </a:t>
                      </a:r>
                      <a:r>
                        <a:rPr lang="en-US" sz="900" dirty="0">
                          <a:effectLst/>
                          <a:latin typeface="Montserrat" pitchFamily="2" charset="77"/>
                        </a:rPr>
                        <a:t>liquid</a:t>
                      </a:r>
                      <a:r>
                        <a:rPr lang="en-US" sz="900" spc="-330" dirty="0">
                          <a:effectLst/>
                          <a:latin typeface="Montserrat" pitchFamily="2" charset="77"/>
                        </a:rPr>
                        <a:t> </a:t>
                      </a:r>
                      <a:r>
                        <a:rPr lang="en-US" sz="900" dirty="0">
                          <a:effectLst/>
                          <a:latin typeface="Montserrat" pitchFamily="2" charset="77"/>
                        </a:rPr>
                        <a:t>exchanges</a:t>
                      </a:r>
                      <a:r>
                        <a:rPr lang="en-US" sz="900" spc="-125" dirty="0">
                          <a:effectLst/>
                          <a:latin typeface="Montserrat" pitchFamily="2" charset="77"/>
                        </a:rPr>
                        <a:t> </a:t>
                      </a:r>
                      <a:r>
                        <a:rPr lang="en-US" sz="900" dirty="0">
                          <a:effectLst/>
                          <a:latin typeface="Montserrat" pitchFamily="2" charset="77"/>
                        </a:rPr>
                        <a:t>in</a:t>
                      </a:r>
                      <a:r>
                        <a:rPr lang="en-US" sz="900" spc="-125" dirty="0">
                          <a:effectLst/>
                          <a:latin typeface="Montserrat" pitchFamily="2" charset="77"/>
                        </a:rPr>
                        <a:t> </a:t>
                      </a:r>
                      <a:r>
                        <a:rPr lang="en-US" sz="900" dirty="0">
                          <a:effectLst/>
                          <a:latin typeface="Montserrat" pitchFamily="2" charset="77"/>
                        </a:rPr>
                        <a:t>the</a:t>
                      </a:r>
                      <a:r>
                        <a:rPr lang="en-US" sz="900" spc="-125" dirty="0">
                          <a:effectLst/>
                          <a:latin typeface="Montserrat" pitchFamily="2" charset="77"/>
                        </a:rPr>
                        <a:t> </a:t>
                      </a:r>
                      <a:r>
                        <a:rPr lang="en-US" sz="900" dirty="0">
                          <a:effectLst/>
                          <a:latin typeface="Montserrat" pitchFamily="2" charset="77"/>
                        </a:rPr>
                        <a:t>market.</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3591669250"/>
                  </a:ext>
                </a:extLst>
              </a:tr>
              <a:tr h="1630348">
                <a:tc>
                  <a:txBody>
                    <a:bodyPr/>
                    <a:lstStyle/>
                    <a:p>
                      <a:pPr marL="101600">
                        <a:spcBef>
                          <a:spcPts val="755"/>
                        </a:spcBef>
                      </a:pPr>
                      <a:r>
                        <a:rPr lang="en-US" sz="900" dirty="0">
                          <a:effectLst/>
                          <a:latin typeface="Montserrat" pitchFamily="2" charset="77"/>
                        </a:rPr>
                        <a:t>Safety</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361950">
                        <a:lnSpc>
                          <a:spcPct val="112000"/>
                        </a:lnSpc>
                        <a:spcBef>
                          <a:spcPts val="755"/>
                        </a:spcBef>
                        <a:spcAft>
                          <a:spcPts val="0"/>
                        </a:spcAft>
                      </a:pPr>
                      <a:r>
                        <a:rPr lang="en-US" sz="900" dirty="0">
                          <a:effectLst/>
                          <a:latin typeface="Montserrat" pitchFamily="2" charset="77"/>
                        </a:rPr>
                        <a:t>All</a:t>
                      </a:r>
                      <a:r>
                        <a:rPr lang="en-US" sz="900" spc="-75" dirty="0">
                          <a:effectLst/>
                          <a:latin typeface="Montserrat" pitchFamily="2" charset="77"/>
                        </a:rPr>
                        <a:t> </a:t>
                      </a:r>
                      <a:r>
                        <a:rPr lang="en-US" sz="900" dirty="0">
                          <a:effectLst/>
                          <a:latin typeface="Montserrat" pitchFamily="2" charset="77"/>
                        </a:rPr>
                        <a:t>best</a:t>
                      </a:r>
                      <a:r>
                        <a:rPr lang="en-US" sz="900" spc="-70" dirty="0">
                          <a:effectLst/>
                          <a:latin typeface="Montserrat" pitchFamily="2" charset="77"/>
                        </a:rPr>
                        <a:t> </a:t>
                      </a:r>
                      <a:r>
                        <a:rPr lang="en-US" sz="900" dirty="0">
                          <a:effectLst/>
                          <a:latin typeface="Montserrat" pitchFamily="2" charset="77"/>
                        </a:rPr>
                        <a:t>security</a:t>
                      </a:r>
                      <a:r>
                        <a:rPr lang="en-US" sz="900" spc="-75" dirty="0">
                          <a:effectLst/>
                          <a:latin typeface="Montserrat" pitchFamily="2" charset="77"/>
                        </a:rPr>
                        <a:t> </a:t>
                      </a:r>
                      <a:r>
                        <a:rPr lang="en-US" sz="900" dirty="0">
                          <a:effectLst/>
                          <a:latin typeface="Montserrat" pitchFamily="2" charset="77"/>
                        </a:rPr>
                        <a:t>practices</a:t>
                      </a:r>
                      <a:r>
                        <a:rPr lang="en-US" sz="900" spc="-70" dirty="0">
                          <a:effectLst/>
                          <a:latin typeface="Montserrat" pitchFamily="2" charset="77"/>
                        </a:rPr>
                        <a:t> </a:t>
                      </a:r>
                      <a:r>
                        <a:rPr lang="en-US" sz="900" dirty="0">
                          <a:effectLst/>
                          <a:latin typeface="Montserrat" pitchFamily="2" charset="77"/>
                        </a:rPr>
                        <a:t>are</a:t>
                      </a:r>
                      <a:r>
                        <a:rPr lang="en-US" sz="900" spc="-70" dirty="0">
                          <a:effectLst/>
                          <a:latin typeface="Montserrat" pitchFamily="2" charset="77"/>
                        </a:rPr>
                        <a:t> </a:t>
                      </a:r>
                      <a:r>
                        <a:rPr lang="en-US" sz="900" dirty="0">
                          <a:effectLst/>
                          <a:latin typeface="Montserrat" pitchFamily="2" charset="77"/>
                        </a:rPr>
                        <a:t>put</a:t>
                      </a:r>
                      <a:r>
                        <a:rPr lang="en-US" sz="900" spc="-75" dirty="0">
                          <a:effectLst/>
                          <a:latin typeface="Montserrat" pitchFamily="2" charset="77"/>
                        </a:rPr>
                        <a:t> </a:t>
                      </a:r>
                      <a:r>
                        <a:rPr lang="en-US" sz="900" dirty="0">
                          <a:effectLst/>
                          <a:latin typeface="Montserrat" pitchFamily="2" charset="77"/>
                        </a:rPr>
                        <a:t>in</a:t>
                      </a:r>
                      <a:r>
                        <a:rPr lang="en-US" sz="900" spc="-70" dirty="0">
                          <a:effectLst/>
                          <a:latin typeface="Montserrat" pitchFamily="2" charset="77"/>
                        </a:rPr>
                        <a:t> </a:t>
                      </a:r>
                      <a:r>
                        <a:rPr lang="en-US" sz="900" dirty="0">
                          <a:effectLst/>
                          <a:latin typeface="Montserrat" pitchFamily="2" charset="77"/>
                        </a:rPr>
                        <a:t>place</a:t>
                      </a:r>
                      <a:r>
                        <a:rPr lang="en-US" sz="900" spc="-70" dirty="0">
                          <a:effectLst/>
                          <a:latin typeface="Montserrat" pitchFamily="2" charset="77"/>
                        </a:rPr>
                        <a:t> </a:t>
                      </a:r>
                      <a:r>
                        <a:rPr lang="en-US" sz="900" dirty="0">
                          <a:effectLst/>
                          <a:latin typeface="Montserrat" pitchFamily="2" charset="77"/>
                        </a:rPr>
                        <a:t>by</a:t>
                      </a:r>
                      <a:r>
                        <a:rPr lang="en-US" sz="900" spc="-75" dirty="0">
                          <a:effectLst/>
                          <a:latin typeface="Montserrat" pitchFamily="2" charset="77"/>
                        </a:rPr>
                        <a:t> </a:t>
                      </a:r>
                      <a:r>
                        <a:rPr lang="en-US" sz="900" dirty="0">
                          <a:effectLst/>
                          <a:latin typeface="Montserrat" pitchFamily="2" charset="77"/>
                        </a:rPr>
                        <a:t>MTC.</a:t>
                      </a:r>
                      <a:r>
                        <a:rPr lang="en-US" sz="900" spc="-325" dirty="0">
                          <a:effectLst/>
                          <a:latin typeface="Montserrat" pitchFamily="2" charset="77"/>
                        </a:rPr>
                        <a:t> </a:t>
                      </a:r>
                      <a:r>
                        <a:rPr lang="en-US" sz="900" dirty="0">
                          <a:effectLst/>
                          <a:latin typeface="Montserrat" pitchFamily="2" charset="77"/>
                        </a:rPr>
                        <a:t>Starting</a:t>
                      </a:r>
                      <a:r>
                        <a:rPr lang="en-US" sz="900" spc="-60" dirty="0">
                          <a:effectLst/>
                          <a:latin typeface="Montserrat" pitchFamily="2" charset="77"/>
                        </a:rPr>
                        <a:t> </a:t>
                      </a:r>
                      <a:r>
                        <a:rPr lang="en-US" sz="900" dirty="0">
                          <a:effectLst/>
                          <a:latin typeface="Montserrat" pitchFamily="2" charset="77"/>
                        </a:rPr>
                        <a:t>from</a:t>
                      </a:r>
                      <a:r>
                        <a:rPr lang="en-US" sz="900" spc="-55" dirty="0">
                          <a:effectLst/>
                          <a:latin typeface="Montserrat" pitchFamily="2" charset="77"/>
                        </a:rPr>
                        <a:t> </a:t>
                      </a:r>
                      <a:r>
                        <a:rPr lang="en-US" sz="900" dirty="0">
                          <a:effectLst/>
                          <a:latin typeface="Montserrat" pitchFamily="2" charset="77"/>
                        </a:rPr>
                        <a:t>a</a:t>
                      </a:r>
                      <a:r>
                        <a:rPr lang="en-US" sz="900" spc="-60" dirty="0">
                          <a:effectLst/>
                          <a:latin typeface="Montserrat" pitchFamily="2" charset="77"/>
                        </a:rPr>
                        <a:t> </a:t>
                      </a:r>
                      <a:r>
                        <a:rPr lang="en-US" sz="900" dirty="0">
                          <a:effectLst/>
                          <a:latin typeface="Montserrat" pitchFamily="2" charset="77"/>
                        </a:rPr>
                        <a:t>full</a:t>
                      </a:r>
                      <a:r>
                        <a:rPr lang="en-US" sz="900" spc="-55" dirty="0">
                          <a:effectLst/>
                          <a:latin typeface="Montserrat" pitchFamily="2" charset="77"/>
                        </a:rPr>
                        <a:t> </a:t>
                      </a:r>
                      <a:r>
                        <a:rPr lang="en-US" sz="900" dirty="0">
                          <a:effectLst/>
                          <a:latin typeface="Montserrat" pitchFamily="2" charset="77"/>
                        </a:rPr>
                        <a:t>Audit</a:t>
                      </a:r>
                      <a:r>
                        <a:rPr lang="en-US" sz="900" spc="-60" dirty="0">
                          <a:effectLst/>
                          <a:latin typeface="Montserrat" pitchFamily="2" charset="77"/>
                        </a:rPr>
                        <a:t> </a:t>
                      </a:r>
                      <a:r>
                        <a:rPr lang="en-US" sz="900" dirty="0">
                          <a:effectLst/>
                          <a:latin typeface="Montserrat" pitchFamily="2" charset="77"/>
                        </a:rPr>
                        <a:t>of</a:t>
                      </a:r>
                      <a:r>
                        <a:rPr lang="en-US" sz="900" spc="-55" dirty="0">
                          <a:effectLst/>
                          <a:latin typeface="Montserrat" pitchFamily="2" charset="77"/>
                        </a:rPr>
                        <a:t> </a:t>
                      </a:r>
                      <a:r>
                        <a:rPr lang="en-US" sz="900" dirty="0">
                          <a:effectLst/>
                          <a:latin typeface="Montserrat" pitchFamily="2" charset="77"/>
                        </a:rPr>
                        <a:t>its</a:t>
                      </a:r>
                      <a:r>
                        <a:rPr lang="en-US" sz="900" spc="-60" dirty="0">
                          <a:effectLst/>
                          <a:latin typeface="Montserrat" pitchFamily="2" charset="77"/>
                        </a:rPr>
                        <a:t> </a:t>
                      </a:r>
                      <a:r>
                        <a:rPr lang="en-US" sz="900" dirty="0">
                          <a:effectLst/>
                          <a:latin typeface="Montserrat" pitchFamily="2" charset="77"/>
                        </a:rPr>
                        <a:t>Smart</a:t>
                      </a:r>
                      <a:r>
                        <a:rPr lang="en-US" sz="900" spc="-55" dirty="0">
                          <a:effectLst/>
                          <a:latin typeface="Montserrat" pitchFamily="2" charset="77"/>
                        </a:rPr>
                        <a:t> </a:t>
                      </a:r>
                      <a:r>
                        <a:rPr lang="en-US" sz="900" dirty="0">
                          <a:effectLst/>
                          <a:latin typeface="Montserrat" pitchFamily="2" charset="77"/>
                        </a:rPr>
                        <a:t>Contract</a:t>
                      </a:r>
                      <a:r>
                        <a:rPr lang="en-US" sz="900" spc="-55" dirty="0">
                          <a:effectLst/>
                          <a:latin typeface="Montserrat" pitchFamily="2" charset="77"/>
                        </a:rPr>
                        <a:t> </a:t>
                      </a:r>
                      <a:r>
                        <a:rPr lang="en-US" sz="900" dirty="0">
                          <a:effectLst/>
                          <a:latin typeface="Montserrat" pitchFamily="2" charset="77"/>
                        </a:rPr>
                        <a:t>and</a:t>
                      </a:r>
                      <a:endParaRPr lang="it-IT" sz="900" dirty="0">
                        <a:effectLst/>
                        <a:latin typeface="Montserrat" pitchFamily="2" charset="77"/>
                      </a:endParaRPr>
                    </a:p>
                    <a:p>
                      <a:pPr marL="101600" marR="79375">
                        <a:lnSpc>
                          <a:spcPct val="112000"/>
                        </a:lnSpc>
                        <a:spcBef>
                          <a:spcPts val="750"/>
                        </a:spcBef>
                        <a:spcAft>
                          <a:spcPts val="0"/>
                        </a:spcAft>
                      </a:pPr>
                      <a:r>
                        <a:rPr lang="en-US" sz="900" dirty="0">
                          <a:effectLst/>
                          <a:latin typeface="Montserrat" pitchFamily="2" charset="77"/>
                        </a:rPr>
                        <a:t>Platform,</a:t>
                      </a:r>
                      <a:r>
                        <a:rPr lang="en-US" sz="900" spc="-55" dirty="0">
                          <a:effectLst/>
                          <a:latin typeface="Montserrat" pitchFamily="2" charset="77"/>
                        </a:rPr>
                        <a:t> </a:t>
                      </a:r>
                      <a:r>
                        <a:rPr lang="en-US" sz="900" dirty="0">
                          <a:effectLst/>
                          <a:latin typeface="Montserrat" pitchFamily="2" charset="77"/>
                        </a:rPr>
                        <a:t>to</a:t>
                      </a:r>
                      <a:r>
                        <a:rPr lang="en-US" sz="900" spc="-55" dirty="0">
                          <a:effectLst/>
                          <a:latin typeface="Montserrat" pitchFamily="2" charset="77"/>
                        </a:rPr>
                        <a:t> </a:t>
                      </a:r>
                      <a:r>
                        <a:rPr lang="en-US" sz="900" dirty="0">
                          <a:effectLst/>
                          <a:latin typeface="Montserrat" pitchFamily="2" charset="77"/>
                        </a:rPr>
                        <a:t>a</a:t>
                      </a:r>
                      <a:r>
                        <a:rPr lang="en-US" sz="900" spc="-50" dirty="0">
                          <a:effectLst/>
                          <a:latin typeface="Montserrat" pitchFamily="2" charset="77"/>
                        </a:rPr>
                        <a:t> </a:t>
                      </a:r>
                      <a:r>
                        <a:rPr lang="en-US" sz="900" dirty="0">
                          <a:effectLst/>
                          <a:latin typeface="Montserrat" pitchFamily="2" charset="77"/>
                        </a:rPr>
                        <a:t>full</a:t>
                      </a:r>
                      <a:r>
                        <a:rPr lang="en-US" sz="900" spc="-55" dirty="0">
                          <a:effectLst/>
                          <a:latin typeface="Montserrat" pitchFamily="2" charset="77"/>
                        </a:rPr>
                        <a:t> </a:t>
                      </a:r>
                      <a:r>
                        <a:rPr lang="en-US" sz="900" dirty="0">
                          <a:effectLst/>
                          <a:latin typeface="Montserrat" pitchFamily="2" charset="77"/>
                        </a:rPr>
                        <a:t>security</a:t>
                      </a:r>
                      <a:r>
                        <a:rPr lang="en-US" sz="900" spc="-50" dirty="0">
                          <a:effectLst/>
                          <a:latin typeface="Montserrat" pitchFamily="2" charset="77"/>
                        </a:rPr>
                        <a:t> </a:t>
                      </a:r>
                      <a:r>
                        <a:rPr lang="en-US" sz="900" dirty="0">
                          <a:effectLst/>
                          <a:latin typeface="Montserrat" pitchFamily="2" charset="77"/>
                        </a:rPr>
                        <a:t>framework</a:t>
                      </a:r>
                      <a:r>
                        <a:rPr lang="en-US" sz="900" spc="-55" dirty="0">
                          <a:effectLst/>
                          <a:latin typeface="Montserrat" pitchFamily="2" charset="77"/>
                        </a:rPr>
                        <a:t> </a:t>
                      </a:r>
                      <a:r>
                        <a:rPr lang="en-US" sz="900" dirty="0">
                          <a:effectLst/>
                          <a:latin typeface="Montserrat" pitchFamily="2" charset="77"/>
                        </a:rPr>
                        <a:t>to</a:t>
                      </a:r>
                      <a:r>
                        <a:rPr lang="en-US" sz="900" spc="-50" dirty="0">
                          <a:effectLst/>
                          <a:latin typeface="Montserrat" pitchFamily="2" charset="77"/>
                        </a:rPr>
                        <a:t> </a:t>
                      </a:r>
                      <a:r>
                        <a:rPr lang="en-US" sz="900" dirty="0">
                          <a:effectLst/>
                          <a:latin typeface="Montserrat" pitchFamily="2" charset="77"/>
                        </a:rPr>
                        <a:t>protect</a:t>
                      </a:r>
                      <a:r>
                        <a:rPr lang="en-US" sz="900" spc="-55" dirty="0">
                          <a:effectLst/>
                          <a:latin typeface="Montserrat" pitchFamily="2" charset="77"/>
                        </a:rPr>
                        <a:t> </a:t>
                      </a:r>
                      <a:r>
                        <a:rPr lang="en-US" sz="900" dirty="0">
                          <a:effectLst/>
                          <a:latin typeface="Montserrat" pitchFamily="2" charset="77"/>
                        </a:rPr>
                        <a:t>users</a:t>
                      </a:r>
                      <a:r>
                        <a:rPr lang="en-US" sz="900" spc="-55" dirty="0">
                          <a:effectLst/>
                          <a:latin typeface="Montserrat" pitchFamily="2" charset="77"/>
                        </a:rPr>
                        <a:t> </a:t>
                      </a:r>
                      <a:r>
                        <a:rPr lang="en-US" sz="900" dirty="0">
                          <a:effectLst/>
                          <a:latin typeface="Montserrat" pitchFamily="2" charset="77"/>
                        </a:rPr>
                        <a:t>data</a:t>
                      </a:r>
                      <a:r>
                        <a:rPr lang="en-US" sz="900" spc="-325" dirty="0">
                          <a:effectLst/>
                          <a:latin typeface="Montserrat" pitchFamily="2" charset="77"/>
                        </a:rPr>
                        <a:t> </a:t>
                      </a:r>
                      <a:r>
                        <a:rPr lang="en-US" sz="900" dirty="0">
                          <a:effectLst/>
                          <a:latin typeface="Montserrat" pitchFamily="2" charset="77"/>
                        </a:rPr>
                        <a:t>and</a:t>
                      </a:r>
                      <a:r>
                        <a:rPr lang="en-US" sz="900" spc="-100" dirty="0">
                          <a:effectLst/>
                          <a:latin typeface="Montserrat" pitchFamily="2" charset="77"/>
                        </a:rPr>
                        <a:t> </a:t>
                      </a:r>
                      <a:r>
                        <a:rPr lang="en-US" sz="900" dirty="0">
                          <a:effectLst/>
                          <a:latin typeface="Montserrat" pitchFamily="2" charset="77"/>
                        </a:rPr>
                        <a:t>funds</a:t>
                      </a:r>
                      <a:r>
                        <a:rPr lang="en-US" sz="900" spc="-95" dirty="0">
                          <a:effectLst/>
                          <a:latin typeface="Montserrat" pitchFamily="2" charset="77"/>
                        </a:rPr>
                        <a:t> </a:t>
                      </a:r>
                      <a:r>
                        <a:rPr lang="en-US" sz="900" dirty="0">
                          <a:effectLst/>
                          <a:latin typeface="Montserrat" pitchFamily="2" charset="77"/>
                        </a:rPr>
                        <a:t>by</a:t>
                      </a:r>
                      <a:r>
                        <a:rPr lang="en-US" sz="900" spc="-95" dirty="0">
                          <a:effectLst/>
                          <a:latin typeface="Montserrat" pitchFamily="2" charset="77"/>
                        </a:rPr>
                        <a:t> </a:t>
                      </a:r>
                      <a:r>
                        <a:rPr lang="en-US" sz="900" dirty="0">
                          <a:effectLst/>
                          <a:latin typeface="Montserrat" pitchFamily="2" charset="77"/>
                        </a:rPr>
                        <a:t>any</a:t>
                      </a:r>
                      <a:r>
                        <a:rPr lang="en-US" sz="900" spc="-100" dirty="0">
                          <a:effectLst/>
                          <a:latin typeface="Montserrat" pitchFamily="2" charset="77"/>
                        </a:rPr>
                        <a:t> </a:t>
                      </a:r>
                      <a:r>
                        <a:rPr lang="en-US" sz="900" dirty="0">
                          <a:effectLst/>
                          <a:latin typeface="Montserrat" pitchFamily="2" charset="77"/>
                        </a:rPr>
                        <a:t>external</a:t>
                      </a:r>
                      <a:r>
                        <a:rPr lang="en-US" sz="900" spc="-95" dirty="0">
                          <a:effectLst/>
                          <a:latin typeface="Montserrat" pitchFamily="2" charset="77"/>
                        </a:rPr>
                        <a:t> </a:t>
                      </a:r>
                      <a:r>
                        <a:rPr lang="en-US" sz="900" dirty="0">
                          <a:effectLst/>
                          <a:latin typeface="Montserrat" pitchFamily="2" charset="77"/>
                        </a:rPr>
                        <a:t>threat.</a:t>
                      </a:r>
                      <a:endParaRPr lang="it-IT" sz="900" dirty="0">
                        <a:effectLst/>
                        <a:latin typeface="Montserrat" pitchFamily="2" charset="77"/>
                      </a:endParaRPr>
                    </a:p>
                    <a:p>
                      <a:pPr marL="101600" marR="79375">
                        <a:lnSpc>
                          <a:spcPct val="112000"/>
                        </a:lnSpc>
                        <a:spcBef>
                          <a:spcPts val="750"/>
                        </a:spcBef>
                        <a:spcAft>
                          <a:spcPts val="0"/>
                        </a:spcAft>
                      </a:pPr>
                      <a:r>
                        <a:rPr lang="en-US" sz="900" dirty="0">
                          <a:effectLst/>
                          <a:latin typeface="Montserrat" pitchFamily="2" charset="77"/>
                        </a:rPr>
                        <a:t>MTC will monitor and continuously improve its security</a:t>
                      </a:r>
                      <a:r>
                        <a:rPr lang="en-US" sz="900" spc="5" dirty="0">
                          <a:effectLst/>
                          <a:latin typeface="Montserrat" pitchFamily="2" charset="77"/>
                        </a:rPr>
                        <a:t> </a:t>
                      </a:r>
                      <a:r>
                        <a:rPr lang="en-US" sz="900" dirty="0">
                          <a:effectLst/>
                          <a:latin typeface="Montserrat" pitchFamily="2" charset="77"/>
                        </a:rPr>
                        <a:t>practice</a:t>
                      </a:r>
                      <a:r>
                        <a:rPr lang="en-US" sz="900" spc="-90" dirty="0">
                          <a:effectLst/>
                          <a:latin typeface="Montserrat" pitchFamily="2" charset="77"/>
                        </a:rPr>
                        <a:t> </a:t>
                      </a:r>
                      <a:r>
                        <a:rPr lang="en-US" sz="900" dirty="0">
                          <a:effectLst/>
                          <a:latin typeface="Montserrat" pitchFamily="2" charset="77"/>
                        </a:rPr>
                        <a:t>and</a:t>
                      </a:r>
                      <a:r>
                        <a:rPr lang="en-US" sz="900" spc="-85" dirty="0">
                          <a:effectLst/>
                          <a:latin typeface="Montserrat" pitchFamily="2" charset="77"/>
                        </a:rPr>
                        <a:t> </a:t>
                      </a:r>
                      <a:r>
                        <a:rPr lang="en-US" sz="900" dirty="0">
                          <a:effectLst/>
                          <a:latin typeface="Montserrat" pitchFamily="2" charset="77"/>
                        </a:rPr>
                        <a:t>has</a:t>
                      </a:r>
                      <a:r>
                        <a:rPr lang="en-US" sz="900" spc="-90" dirty="0">
                          <a:effectLst/>
                          <a:latin typeface="Montserrat" pitchFamily="2" charset="77"/>
                        </a:rPr>
                        <a:t> </a:t>
                      </a:r>
                      <a:r>
                        <a:rPr lang="en-US" sz="900" dirty="0">
                          <a:effectLst/>
                          <a:latin typeface="Montserrat" pitchFamily="2" charset="77"/>
                        </a:rPr>
                        <a:t>a</a:t>
                      </a:r>
                      <a:r>
                        <a:rPr lang="en-US" sz="900" spc="-85" dirty="0">
                          <a:effectLst/>
                          <a:latin typeface="Montserrat" pitchFamily="2" charset="77"/>
                        </a:rPr>
                        <a:t> </a:t>
                      </a:r>
                      <a:r>
                        <a:rPr lang="en-US" sz="900" dirty="0">
                          <a:effectLst/>
                          <a:latin typeface="Montserrat" pitchFamily="2" charset="77"/>
                        </a:rPr>
                        <a:t>regular</a:t>
                      </a:r>
                      <a:r>
                        <a:rPr lang="en-US" sz="900" spc="-85" dirty="0">
                          <a:effectLst/>
                          <a:latin typeface="Montserrat" pitchFamily="2" charset="77"/>
                        </a:rPr>
                        <a:t> </a:t>
                      </a:r>
                      <a:r>
                        <a:rPr lang="en-US" sz="900" dirty="0">
                          <a:effectLst/>
                          <a:latin typeface="Montserrat" pitchFamily="2" charset="77"/>
                        </a:rPr>
                        <a:t>audit</a:t>
                      </a:r>
                      <a:r>
                        <a:rPr lang="en-US" sz="900" spc="-90" dirty="0">
                          <a:effectLst/>
                          <a:latin typeface="Montserrat" pitchFamily="2" charset="77"/>
                        </a:rPr>
                        <a:t> </a:t>
                      </a:r>
                      <a:r>
                        <a:rPr lang="en-US" sz="900" dirty="0">
                          <a:effectLst/>
                          <a:latin typeface="Montserrat" pitchFamily="2" charset="77"/>
                        </a:rPr>
                        <a:t>schedule</a:t>
                      </a:r>
                      <a:r>
                        <a:rPr lang="en-US" sz="900" spc="-85" dirty="0">
                          <a:effectLst/>
                          <a:latin typeface="Montserrat" pitchFamily="2" charset="77"/>
                        </a:rPr>
                        <a:t> </a:t>
                      </a:r>
                      <a:r>
                        <a:rPr lang="en-US" sz="900" dirty="0">
                          <a:effectLst/>
                          <a:latin typeface="Montserrat" pitchFamily="2" charset="77"/>
                        </a:rPr>
                        <a:t>to</a:t>
                      </a:r>
                      <a:r>
                        <a:rPr lang="en-US" sz="900" spc="-85" dirty="0">
                          <a:effectLst/>
                          <a:latin typeface="Montserrat" pitchFamily="2" charset="77"/>
                        </a:rPr>
                        <a:t> </a:t>
                      </a:r>
                      <a:r>
                        <a:rPr lang="en-US" sz="900" dirty="0">
                          <a:effectLst/>
                          <a:latin typeface="Montserrat" pitchFamily="2" charset="77"/>
                        </a:rPr>
                        <a:t>make</a:t>
                      </a:r>
                      <a:r>
                        <a:rPr lang="en-US" sz="900" spc="-90" dirty="0">
                          <a:effectLst/>
                          <a:latin typeface="Montserrat" pitchFamily="2" charset="77"/>
                        </a:rPr>
                        <a:t> </a:t>
                      </a:r>
                      <a:r>
                        <a:rPr lang="en-US" sz="900" dirty="0">
                          <a:effectLst/>
                          <a:latin typeface="Montserrat" pitchFamily="2" charset="77"/>
                        </a:rPr>
                        <a:t>sure</a:t>
                      </a:r>
                      <a:r>
                        <a:rPr lang="en-US" sz="900" spc="-85" dirty="0">
                          <a:effectLst/>
                          <a:latin typeface="Montserrat" pitchFamily="2" charset="77"/>
                        </a:rPr>
                        <a:t> </a:t>
                      </a:r>
                      <a:r>
                        <a:rPr lang="en-US" sz="900" dirty="0">
                          <a:effectLst/>
                          <a:latin typeface="Montserrat" pitchFamily="2" charset="77"/>
                        </a:rPr>
                        <a:t>no</a:t>
                      </a:r>
                      <a:r>
                        <a:rPr lang="en-US" sz="900" spc="-330" dirty="0">
                          <a:effectLst/>
                          <a:latin typeface="Montserrat" pitchFamily="2" charset="77"/>
                        </a:rPr>
                        <a:t> </a:t>
                      </a:r>
                      <a:r>
                        <a:rPr lang="en-US" sz="900" dirty="0">
                          <a:effectLst/>
                          <a:latin typeface="Montserrat" pitchFamily="2" charset="77"/>
                        </a:rPr>
                        <a:t>aspect</a:t>
                      </a:r>
                      <a:r>
                        <a:rPr lang="en-US" sz="900" spc="-125" dirty="0">
                          <a:effectLst/>
                          <a:latin typeface="Montserrat" pitchFamily="2" charset="77"/>
                        </a:rPr>
                        <a:t> </a:t>
                      </a:r>
                      <a:r>
                        <a:rPr lang="en-US" sz="900" dirty="0">
                          <a:effectLst/>
                          <a:latin typeface="Montserrat" pitchFamily="2" charset="77"/>
                        </a:rPr>
                        <a:t>gets</a:t>
                      </a:r>
                      <a:r>
                        <a:rPr lang="en-US" sz="900" spc="-120" dirty="0">
                          <a:effectLst/>
                          <a:latin typeface="Montserrat" pitchFamily="2" charset="77"/>
                        </a:rPr>
                        <a:t> </a:t>
                      </a:r>
                      <a:r>
                        <a:rPr lang="en-US" sz="900" dirty="0">
                          <a:effectLst/>
                          <a:latin typeface="Montserrat" pitchFamily="2" charset="77"/>
                        </a:rPr>
                        <a:t>overlooked.</a:t>
                      </a:r>
                      <a:endParaRPr lang="it-IT" sz="9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2165847332"/>
                  </a:ext>
                </a:extLst>
              </a:tr>
            </a:tbl>
          </a:graphicData>
        </a:graphic>
      </p:graphicFrame>
    </p:spTree>
    <p:extLst>
      <p:ext uri="{BB962C8B-B14F-4D97-AF65-F5344CB8AC3E}">
        <p14:creationId xmlns:p14="http://schemas.microsoft.com/office/powerpoint/2010/main" val="389934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C0D89CA3-0553-234E-D4A9-C1ACB47A1099}"/>
              </a:ext>
            </a:extLst>
          </p:cNvPr>
          <p:cNvPicPr>
            <a:picLocks noChangeAspect="1"/>
          </p:cNvPicPr>
          <p:nvPr/>
        </p:nvPicPr>
        <p:blipFill>
          <a:blip r:embed="rId2"/>
          <a:stretch>
            <a:fillRect/>
          </a:stretch>
        </p:blipFill>
        <p:spPr>
          <a:xfrm>
            <a:off x="-1" y="0"/>
            <a:ext cx="9906001" cy="6855609"/>
          </a:xfrm>
          <a:prstGeom prst="rect">
            <a:avLst/>
          </a:prstGeom>
        </p:spPr>
      </p:pic>
      <p:sp>
        <p:nvSpPr>
          <p:cNvPr id="8" name="CasellaDiTesto 7">
            <a:extLst>
              <a:ext uri="{FF2B5EF4-FFF2-40B4-BE49-F238E27FC236}">
                <a16:creationId xmlns:a16="http://schemas.microsoft.com/office/drawing/2014/main" id="{774D68AB-BA9B-1D05-F4C9-0ADA6C880BC0}"/>
              </a:ext>
            </a:extLst>
          </p:cNvPr>
          <p:cNvSpPr txBox="1"/>
          <p:nvPr/>
        </p:nvSpPr>
        <p:spPr>
          <a:xfrm>
            <a:off x="301252" y="393405"/>
            <a:ext cx="6982048" cy="353943"/>
          </a:xfrm>
          <a:prstGeom prst="rect">
            <a:avLst/>
          </a:prstGeom>
          <a:noFill/>
        </p:spPr>
        <p:txBody>
          <a:bodyPr wrap="square" rtlCol="0">
            <a:spAutoFit/>
          </a:bodyPr>
          <a:lstStyle/>
          <a:p>
            <a:r>
              <a:rPr lang="it-IT" sz="1700" b="1" dirty="0">
                <a:solidFill>
                  <a:schemeClr val="bg1"/>
                </a:solidFill>
                <a:latin typeface="Montserrat" pitchFamily="2" charset="77"/>
              </a:rPr>
              <a:t>PURCHASE OF PHYSICAL GOLD</a:t>
            </a:r>
          </a:p>
        </p:txBody>
      </p:sp>
      <p:sp>
        <p:nvSpPr>
          <p:cNvPr id="2" name="CasellaDiTesto 1">
            <a:extLst>
              <a:ext uri="{FF2B5EF4-FFF2-40B4-BE49-F238E27FC236}">
                <a16:creationId xmlns:a16="http://schemas.microsoft.com/office/drawing/2014/main" id="{F218802F-918B-2656-427F-A74674EE7825}"/>
              </a:ext>
            </a:extLst>
          </p:cNvPr>
          <p:cNvSpPr txBox="1"/>
          <p:nvPr/>
        </p:nvSpPr>
        <p:spPr>
          <a:xfrm>
            <a:off x="290619" y="825058"/>
            <a:ext cx="7715695" cy="2637710"/>
          </a:xfrm>
          <a:prstGeom prst="rect">
            <a:avLst/>
          </a:prstGeom>
          <a:noFill/>
        </p:spPr>
        <p:txBody>
          <a:bodyPr wrap="square" rtlCol="0">
            <a:spAutoFit/>
          </a:bodyPr>
          <a:lstStyle/>
          <a:p>
            <a:pPr marL="9525" marR="111760">
              <a:lnSpc>
                <a:spcPct val="112000"/>
              </a:lnSpc>
              <a:spcBef>
                <a:spcPts val="1235"/>
              </a:spcBef>
              <a:spcAft>
                <a:spcPts val="0"/>
              </a:spcAft>
            </a:pPr>
            <a:r>
              <a:rPr lang="en-US" sz="1200" dirty="0">
                <a:solidFill>
                  <a:schemeClr val="bg1"/>
                </a:solidFill>
                <a:effectLst/>
                <a:latin typeface="Montserrat" pitchFamily="2" charset="77"/>
                <a:ea typeface="Tahoma" panose="020B0604030504040204" pitchFamily="34" charset="0"/>
              </a:rPr>
              <a:t>Using</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MTC-wallet,</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users</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able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buy,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store,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exchange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request</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physical</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 The Gold will be available for purchase at the current market price. The purchase/trading</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process will be simple and the users will be able to buy Gold using selected FIAT currencies and</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MTCG</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tokens.</a:t>
            </a:r>
            <a:endParaRPr lang="it-IT" sz="1200" dirty="0">
              <a:solidFill>
                <a:schemeClr val="bg1"/>
              </a:solidFill>
              <a:effectLst/>
              <a:latin typeface="Montserrat" pitchFamily="2" charset="77"/>
              <a:ea typeface="Tahoma" panose="020B0604030504040204" pitchFamily="34" charset="0"/>
            </a:endParaRPr>
          </a:p>
          <a:p>
            <a:pPr marL="9525" marR="172085">
              <a:lnSpc>
                <a:spcPct val="116000"/>
              </a:lnSpc>
              <a:spcBef>
                <a:spcPts val="310"/>
              </a:spcBef>
              <a:spcAft>
                <a:spcPts val="0"/>
              </a:spcAft>
            </a:pPr>
            <a:r>
              <a:rPr lang="en-US" sz="1200" dirty="0">
                <a:solidFill>
                  <a:schemeClr val="bg1"/>
                </a:solidFill>
                <a:effectLst/>
                <a:latin typeface="Montserrat" pitchFamily="2" charset="77"/>
                <a:ea typeface="Tahoma" panose="020B0604030504040204" pitchFamily="34" charset="0"/>
              </a:rPr>
              <a:t>The owned Gold will be visible in the MTC-wallet and can be traded against FIAT currencies and</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MTCG</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tokens.</a:t>
            </a:r>
            <a:endParaRPr lang="it-IT" sz="1200" dirty="0">
              <a:solidFill>
                <a:schemeClr val="bg1"/>
              </a:solidFill>
              <a:effectLst/>
              <a:latin typeface="Montserrat" pitchFamily="2" charset="77"/>
              <a:ea typeface="Tahoma" panose="020B0604030504040204" pitchFamily="34" charset="0"/>
            </a:endParaRPr>
          </a:p>
          <a:p>
            <a:pPr marL="9525" marR="107315">
              <a:lnSpc>
                <a:spcPct val="110000"/>
              </a:lnSpc>
              <a:spcBef>
                <a:spcPts val="240"/>
              </a:spcBef>
              <a:spcAft>
                <a:spcPts val="0"/>
              </a:spcAft>
            </a:pPr>
            <a:r>
              <a:rPr lang="en-US" sz="1200" dirty="0">
                <a:solidFill>
                  <a:schemeClr val="bg1"/>
                </a:solidFill>
                <a:effectLst/>
                <a:latin typeface="Montserrat" pitchFamily="2" charset="77"/>
                <a:ea typeface="Tahoma" panose="020B0604030504040204" pitchFamily="34" charset="0"/>
              </a:rPr>
              <a:t>Users, through a simple process can request, at any time, delivery of their physical Gold. MTC</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guarantees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72</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hours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part</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world*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many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countries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served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24 hours time frame). The Gold will be supplied in stamped and numbered ingots of minimum</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100</a:t>
            </a:r>
            <a:r>
              <a:rPr lang="en-US" sz="1200" spc="-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grams,</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this</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being</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minimum</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quantity</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can</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ordered.</a:t>
            </a:r>
            <a:endParaRPr lang="it-IT" sz="1200" dirty="0">
              <a:solidFill>
                <a:schemeClr val="bg1"/>
              </a:solidFill>
              <a:effectLst/>
              <a:latin typeface="Montserrat" pitchFamily="2" charset="77"/>
              <a:ea typeface="Tahoma" panose="020B0604030504040204" pitchFamily="34" charset="0"/>
            </a:endParaRPr>
          </a:p>
          <a:p>
            <a:pPr marL="9525" marR="111760">
              <a:lnSpc>
                <a:spcPct val="112000"/>
              </a:lnSpc>
              <a:spcBef>
                <a:spcPts val="95"/>
              </a:spcBef>
              <a:spcAft>
                <a:spcPts val="0"/>
              </a:spcAft>
            </a:pPr>
            <a:r>
              <a:rPr lang="en-US" sz="1200" dirty="0">
                <a:solidFill>
                  <a:schemeClr val="bg1"/>
                </a:solidFill>
                <a:effectLst/>
                <a:latin typeface="Montserrat" pitchFamily="2" charset="77"/>
                <a:ea typeface="Tahoma" panose="020B0604030504040204" pitchFamily="34" charset="0"/>
              </a:rPr>
              <a:t>To protect the users for any unfortunate event that may involve MTC, all MTC centralized wal</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lets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held</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partner</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Swiss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Bank</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guarantee</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users</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full</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ownership</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funds.</a:t>
            </a:r>
            <a:endParaRPr lang="it-IT" sz="1200" dirty="0">
              <a:solidFill>
                <a:schemeClr val="bg1"/>
              </a:solidFill>
              <a:effectLst/>
              <a:latin typeface="Montserrat" pitchFamily="2" charset="77"/>
              <a:ea typeface="Tahoma" panose="020B0604030504040204" pitchFamily="34" charset="0"/>
            </a:endParaRPr>
          </a:p>
        </p:txBody>
      </p:sp>
      <p:sp>
        <p:nvSpPr>
          <p:cNvPr id="3" name="CasellaDiTesto 2">
            <a:extLst>
              <a:ext uri="{FF2B5EF4-FFF2-40B4-BE49-F238E27FC236}">
                <a16:creationId xmlns:a16="http://schemas.microsoft.com/office/drawing/2014/main" id="{69C5D986-741F-9A93-E2A5-7172279B8958}"/>
              </a:ext>
            </a:extLst>
          </p:cNvPr>
          <p:cNvSpPr txBox="1"/>
          <p:nvPr/>
        </p:nvSpPr>
        <p:spPr>
          <a:xfrm>
            <a:off x="2169043" y="3613760"/>
            <a:ext cx="7542030" cy="2898742"/>
          </a:xfrm>
          <a:prstGeom prst="rect">
            <a:avLst/>
          </a:prstGeom>
          <a:noFill/>
        </p:spPr>
        <p:txBody>
          <a:bodyPr wrap="square" rtlCol="0">
            <a:spAutoFit/>
          </a:bodyPr>
          <a:lstStyle/>
          <a:p>
            <a:pPr marL="9525" marR="109220" algn="r">
              <a:lnSpc>
                <a:spcPct val="103000"/>
              </a:lnSpc>
              <a:spcBef>
                <a:spcPts val="85"/>
              </a:spcBef>
              <a:spcAft>
                <a:spcPts val="0"/>
              </a:spcAft>
            </a:pPr>
            <a:r>
              <a:rPr lang="en-US" sz="1200" dirty="0">
                <a:solidFill>
                  <a:schemeClr val="bg1"/>
                </a:solidFill>
                <a:effectLst/>
                <a:latin typeface="Montserrat" pitchFamily="2" charset="77"/>
                <a:ea typeface="Tahoma" panose="020B0604030504040204" pitchFamily="34" charset="0"/>
              </a:rPr>
              <a:t>The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physical</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quality</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provenance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guaranteed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Swiss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Good</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 partner that will protect, together with the Swiss Bank, users from any negative event</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may</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involve</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it-IT" sz="1200" dirty="0">
                <a:solidFill>
                  <a:schemeClr val="bg1"/>
                </a:solidFill>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 is also in the process of registering with FINMA, the Swiss Financial Market Supervisory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Authority</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before</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starting</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financial</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activities.</a:t>
            </a:r>
            <a:endParaRPr lang="it-IT" sz="1200" dirty="0">
              <a:solidFill>
                <a:schemeClr val="bg1"/>
              </a:solidFill>
              <a:effectLst/>
              <a:latin typeface="Montserrat" pitchFamily="2" charset="77"/>
              <a:ea typeface="Tahoma" panose="020B0604030504040204" pitchFamily="34" charset="0"/>
            </a:endParaRPr>
          </a:p>
          <a:p>
            <a:pPr marL="9525" marR="111760" algn="r">
              <a:lnSpc>
                <a:spcPct val="107000"/>
              </a:lnSpc>
              <a:spcBef>
                <a:spcPts val="95"/>
              </a:spcBef>
              <a:spcAft>
                <a:spcPts val="0"/>
              </a:spcAft>
            </a:pPr>
            <a:r>
              <a:rPr lang="en-US" sz="1200" dirty="0">
                <a:solidFill>
                  <a:schemeClr val="bg1"/>
                </a:solidFill>
                <a:effectLst/>
                <a:latin typeface="Montserrat" pitchFamily="2" charset="77"/>
                <a:ea typeface="Tahoma" panose="020B0604030504040204" pitchFamily="34" charset="0"/>
              </a:rPr>
              <a:t>By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taking</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all</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above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steps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precautions,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is</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auto-regulating</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itself</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voluntarily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adhering</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 most stringent financial regulations, all this to fully protect the users and their funds. MTC has</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created a system where the user’s funds and Gold will be fully protected and always redeemable by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users,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also</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unfortunate</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event</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may</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involve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endParaRPr lang="it-IT" sz="1200" dirty="0">
              <a:solidFill>
                <a:schemeClr val="bg1"/>
              </a:solidFill>
              <a:effectLst/>
              <a:latin typeface="Montserrat" pitchFamily="2" charset="77"/>
              <a:ea typeface="Tahoma" panose="020B0604030504040204" pitchFamily="34" charset="0"/>
            </a:endParaRPr>
          </a:p>
          <a:p>
            <a:pPr marL="9525" marR="111760" algn="r">
              <a:lnSpc>
                <a:spcPct val="111000"/>
              </a:lnSpc>
              <a:spcBef>
                <a:spcPts val="115"/>
              </a:spcBef>
              <a:spcAft>
                <a:spcPts val="0"/>
              </a:spcAft>
            </a:pPr>
            <a:r>
              <a:rPr lang="en-US" sz="1200" dirty="0">
                <a:solidFill>
                  <a:schemeClr val="bg1"/>
                </a:solidFill>
                <a:effectLst/>
                <a:latin typeface="Montserrat" pitchFamily="2" charset="77"/>
                <a:ea typeface="Tahoma" panose="020B0604030504040204" pitchFamily="34" charset="0"/>
              </a:rPr>
              <a:t>Physical</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always</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purchased</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accordance</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main</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international</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rules</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for</a:t>
            </a:r>
            <a:r>
              <a:rPr lang="en-US" sz="1200" spc="-3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“responsible</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search”</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precious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metal</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suppliers;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through</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transparent</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monitoring</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control</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supply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chain</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from</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production</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end</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conformity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all</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norms</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standards</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LBMA,</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OECD</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World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Council</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Conflict-Free</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Standard.</a:t>
            </a:r>
          </a:p>
          <a:p>
            <a:pPr marL="9525" marR="111760" algn="r">
              <a:lnSpc>
                <a:spcPct val="111000"/>
              </a:lnSpc>
              <a:spcBef>
                <a:spcPts val="115"/>
              </a:spcBef>
              <a:spcAft>
                <a:spcPts val="0"/>
              </a:spcAft>
            </a:pPr>
            <a:r>
              <a:rPr lang="it-IT" sz="1200" dirty="0">
                <a:solidFill>
                  <a:schemeClr val="bg1"/>
                </a:solidFill>
                <a:effectLst/>
                <a:latin typeface="Montserrat" pitchFamily="2" charset="77"/>
                <a:ea typeface="Tahoma" panose="020B0604030504040204" pitchFamily="34" charset="0"/>
              </a:rPr>
              <a:t>A full Auditing process has been put in place, to ensure full transparency is offered to the customers.</a:t>
            </a:r>
          </a:p>
        </p:txBody>
      </p:sp>
    </p:spTree>
    <p:extLst>
      <p:ext uri="{BB962C8B-B14F-4D97-AF65-F5344CB8AC3E}">
        <p14:creationId xmlns:p14="http://schemas.microsoft.com/office/powerpoint/2010/main" val="380141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C0D89CA3-0553-234E-D4A9-C1ACB47A1099}"/>
              </a:ext>
            </a:extLst>
          </p:cNvPr>
          <p:cNvPicPr>
            <a:picLocks noChangeAspect="1"/>
          </p:cNvPicPr>
          <p:nvPr/>
        </p:nvPicPr>
        <p:blipFill>
          <a:blip r:embed="rId2"/>
          <a:stretch>
            <a:fillRect/>
          </a:stretch>
        </p:blipFill>
        <p:spPr>
          <a:xfrm>
            <a:off x="-1" y="0"/>
            <a:ext cx="9906001" cy="6855609"/>
          </a:xfrm>
          <a:prstGeom prst="rect">
            <a:avLst/>
          </a:prstGeom>
        </p:spPr>
      </p:pic>
      <p:sp>
        <p:nvSpPr>
          <p:cNvPr id="8" name="CasellaDiTesto 7">
            <a:extLst>
              <a:ext uri="{FF2B5EF4-FFF2-40B4-BE49-F238E27FC236}">
                <a16:creationId xmlns:a16="http://schemas.microsoft.com/office/drawing/2014/main" id="{774D68AB-BA9B-1D05-F4C9-0ADA6C880BC0}"/>
              </a:ext>
            </a:extLst>
          </p:cNvPr>
          <p:cNvSpPr txBox="1"/>
          <p:nvPr/>
        </p:nvSpPr>
        <p:spPr>
          <a:xfrm>
            <a:off x="301252" y="393405"/>
            <a:ext cx="6982048" cy="353943"/>
          </a:xfrm>
          <a:prstGeom prst="rect">
            <a:avLst/>
          </a:prstGeom>
          <a:noFill/>
        </p:spPr>
        <p:txBody>
          <a:bodyPr wrap="square" rtlCol="0">
            <a:spAutoFit/>
          </a:bodyPr>
          <a:lstStyle/>
          <a:p>
            <a:r>
              <a:rPr lang="it-IT" sz="1700" b="1" dirty="0">
                <a:solidFill>
                  <a:schemeClr val="bg1"/>
                </a:solidFill>
                <a:latin typeface="Montserrat" pitchFamily="2" charset="77"/>
              </a:rPr>
              <a:t>PURCHASE OF PHYSICAL GOLD</a:t>
            </a:r>
          </a:p>
        </p:txBody>
      </p:sp>
      <p:sp>
        <p:nvSpPr>
          <p:cNvPr id="2" name="CasellaDiTesto 1">
            <a:extLst>
              <a:ext uri="{FF2B5EF4-FFF2-40B4-BE49-F238E27FC236}">
                <a16:creationId xmlns:a16="http://schemas.microsoft.com/office/drawing/2014/main" id="{F218802F-918B-2656-427F-A74674EE7825}"/>
              </a:ext>
            </a:extLst>
          </p:cNvPr>
          <p:cNvSpPr txBox="1"/>
          <p:nvPr/>
        </p:nvSpPr>
        <p:spPr>
          <a:xfrm>
            <a:off x="290619" y="825058"/>
            <a:ext cx="7715695" cy="2637710"/>
          </a:xfrm>
          <a:prstGeom prst="rect">
            <a:avLst/>
          </a:prstGeom>
          <a:noFill/>
        </p:spPr>
        <p:txBody>
          <a:bodyPr wrap="square" rtlCol="0">
            <a:spAutoFit/>
          </a:bodyPr>
          <a:lstStyle/>
          <a:p>
            <a:pPr marL="9525" marR="111760">
              <a:lnSpc>
                <a:spcPct val="112000"/>
              </a:lnSpc>
              <a:spcBef>
                <a:spcPts val="1235"/>
              </a:spcBef>
              <a:spcAft>
                <a:spcPts val="0"/>
              </a:spcAft>
            </a:pPr>
            <a:r>
              <a:rPr lang="en-US" sz="1200" dirty="0">
                <a:solidFill>
                  <a:schemeClr val="bg1"/>
                </a:solidFill>
                <a:effectLst/>
                <a:latin typeface="Montserrat" pitchFamily="2" charset="77"/>
                <a:ea typeface="Tahoma" panose="020B0604030504040204" pitchFamily="34" charset="0"/>
              </a:rPr>
              <a:t>Using</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MTC-wallet,</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users</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able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buy,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store,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exchange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request</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physical</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 The Gold will be available for purchase at the current market price. The purchase/trading</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process will be simple and the users will be able to buy Gold using selected FIAT currencies and</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MTCG</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tokens.</a:t>
            </a:r>
            <a:endParaRPr lang="it-IT" sz="1200" dirty="0">
              <a:solidFill>
                <a:schemeClr val="bg1"/>
              </a:solidFill>
              <a:effectLst/>
              <a:latin typeface="Montserrat" pitchFamily="2" charset="77"/>
              <a:ea typeface="Tahoma" panose="020B0604030504040204" pitchFamily="34" charset="0"/>
            </a:endParaRPr>
          </a:p>
          <a:p>
            <a:pPr marL="9525" marR="172085">
              <a:lnSpc>
                <a:spcPct val="116000"/>
              </a:lnSpc>
              <a:spcBef>
                <a:spcPts val="310"/>
              </a:spcBef>
              <a:spcAft>
                <a:spcPts val="0"/>
              </a:spcAft>
            </a:pPr>
            <a:r>
              <a:rPr lang="en-US" sz="1200" dirty="0">
                <a:solidFill>
                  <a:schemeClr val="bg1"/>
                </a:solidFill>
                <a:effectLst/>
                <a:latin typeface="Montserrat" pitchFamily="2" charset="77"/>
                <a:ea typeface="Tahoma" panose="020B0604030504040204" pitchFamily="34" charset="0"/>
              </a:rPr>
              <a:t>The owned Gold will be visible in the MTC-wallet and can be traded against FIAT currencies and</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MTCG</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tokens.</a:t>
            </a:r>
            <a:endParaRPr lang="it-IT" sz="1200" dirty="0">
              <a:solidFill>
                <a:schemeClr val="bg1"/>
              </a:solidFill>
              <a:effectLst/>
              <a:latin typeface="Montserrat" pitchFamily="2" charset="77"/>
              <a:ea typeface="Tahoma" panose="020B0604030504040204" pitchFamily="34" charset="0"/>
            </a:endParaRPr>
          </a:p>
          <a:p>
            <a:pPr marL="9525" marR="107315">
              <a:lnSpc>
                <a:spcPct val="110000"/>
              </a:lnSpc>
              <a:spcBef>
                <a:spcPts val="240"/>
              </a:spcBef>
              <a:spcAft>
                <a:spcPts val="0"/>
              </a:spcAft>
            </a:pPr>
            <a:r>
              <a:rPr lang="en-US" sz="1200" dirty="0">
                <a:solidFill>
                  <a:schemeClr val="bg1"/>
                </a:solidFill>
                <a:effectLst/>
                <a:latin typeface="Montserrat" pitchFamily="2" charset="77"/>
                <a:ea typeface="Tahoma" panose="020B0604030504040204" pitchFamily="34" charset="0"/>
              </a:rPr>
              <a:t>Users, through a simple process can request, at any time, delivery of their physical Gold. MTC</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guarantees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72</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hours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part</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world*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many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countries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served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24 hours time frame). The Gold will be supplied in stamped and numbered ingots of minimum</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100</a:t>
            </a:r>
            <a:r>
              <a:rPr lang="en-US" sz="1200" spc="-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grams,</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this</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being</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minimum</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quantity</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can</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ordered.</a:t>
            </a:r>
            <a:endParaRPr lang="it-IT" sz="1200" dirty="0">
              <a:solidFill>
                <a:schemeClr val="bg1"/>
              </a:solidFill>
              <a:effectLst/>
              <a:latin typeface="Montserrat" pitchFamily="2" charset="77"/>
              <a:ea typeface="Tahoma" panose="020B0604030504040204" pitchFamily="34" charset="0"/>
            </a:endParaRPr>
          </a:p>
          <a:p>
            <a:pPr marL="9525" marR="111760">
              <a:lnSpc>
                <a:spcPct val="112000"/>
              </a:lnSpc>
              <a:spcBef>
                <a:spcPts val="95"/>
              </a:spcBef>
              <a:spcAft>
                <a:spcPts val="0"/>
              </a:spcAft>
            </a:pPr>
            <a:r>
              <a:rPr lang="en-US" sz="1200" dirty="0">
                <a:solidFill>
                  <a:schemeClr val="bg1"/>
                </a:solidFill>
                <a:effectLst/>
                <a:latin typeface="Montserrat" pitchFamily="2" charset="77"/>
                <a:ea typeface="Tahoma" panose="020B0604030504040204" pitchFamily="34" charset="0"/>
              </a:rPr>
              <a:t>To protect the users for any unfortunate event that may involve MTC, all MTC centralized wal</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lets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held</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partner</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Swiss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Bank</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guarantee</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users</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full</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ownership</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funds.</a:t>
            </a:r>
            <a:endParaRPr lang="it-IT" sz="1200" dirty="0">
              <a:solidFill>
                <a:schemeClr val="bg1"/>
              </a:solidFill>
              <a:effectLst/>
              <a:latin typeface="Montserrat" pitchFamily="2" charset="77"/>
              <a:ea typeface="Tahoma" panose="020B0604030504040204" pitchFamily="34" charset="0"/>
            </a:endParaRPr>
          </a:p>
        </p:txBody>
      </p:sp>
      <p:sp>
        <p:nvSpPr>
          <p:cNvPr id="3" name="CasellaDiTesto 2">
            <a:extLst>
              <a:ext uri="{FF2B5EF4-FFF2-40B4-BE49-F238E27FC236}">
                <a16:creationId xmlns:a16="http://schemas.microsoft.com/office/drawing/2014/main" id="{69C5D986-741F-9A93-E2A5-7172279B8958}"/>
              </a:ext>
            </a:extLst>
          </p:cNvPr>
          <p:cNvSpPr txBox="1"/>
          <p:nvPr/>
        </p:nvSpPr>
        <p:spPr>
          <a:xfrm>
            <a:off x="2169043" y="3613760"/>
            <a:ext cx="7542030" cy="2904000"/>
          </a:xfrm>
          <a:prstGeom prst="rect">
            <a:avLst/>
          </a:prstGeom>
          <a:noFill/>
        </p:spPr>
        <p:txBody>
          <a:bodyPr wrap="square" rtlCol="0">
            <a:spAutoFit/>
          </a:bodyPr>
          <a:lstStyle/>
          <a:p>
            <a:pPr marL="9525" marR="109220" algn="just">
              <a:lnSpc>
                <a:spcPct val="103000"/>
              </a:lnSpc>
              <a:spcBef>
                <a:spcPts val="85"/>
              </a:spcBef>
              <a:spcAft>
                <a:spcPts val="0"/>
              </a:spcAft>
            </a:pPr>
            <a:r>
              <a:rPr lang="en-US" sz="1200" dirty="0">
                <a:solidFill>
                  <a:schemeClr val="bg1"/>
                </a:solidFill>
                <a:effectLst/>
                <a:latin typeface="Montserrat" pitchFamily="2" charset="77"/>
                <a:ea typeface="Tahoma" panose="020B0604030504040204" pitchFamily="34" charset="0"/>
              </a:rPr>
              <a:t>The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physical</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quality</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provenance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guaranteed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Swiss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Good</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Delivery partner that will protect, together with the Swiss Bank, users from any negative event</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may</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involve</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it-IT" sz="1200" dirty="0">
                <a:solidFill>
                  <a:schemeClr val="bg1"/>
                </a:solidFill>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 is also in the process of registering with FINMA, the Swiss Financial Market Supervisory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Authority</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before</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starting</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financial</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activities.</a:t>
            </a:r>
            <a:endParaRPr lang="it-IT" sz="1200" dirty="0">
              <a:solidFill>
                <a:schemeClr val="bg1"/>
              </a:solidFill>
              <a:effectLst/>
              <a:latin typeface="Montserrat" pitchFamily="2" charset="77"/>
              <a:ea typeface="Tahoma" panose="020B0604030504040204" pitchFamily="34" charset="0"/>
            </a:endParaRPr>
          </a:p>
          <a:p>
            <a:pPr marL="9525" marR="111760" algn="just">
              <a:lnSpc>
                <a:spcPct val="107000"/>
              </a:lnSpc>
              <a:spcBef>
                <a:spcPts val="95"/>
              </a:spcBef>
              <a:spcAft>
                <a:spcPts val="0"/>
              </a:spcAft>
            </a:pPr>
            <a:r>
              <a:rPr lang="en-US" sz="1200" dirty="0">
                <a:solidFill>
                  <a:schemeClr val="bg1"/>
                </a:solidFill>
                <a:effectLst/>
                <a:latin typeface="Montserrat" pitchFamily="2" charset="77"/>
                <a:ea typeface="Tahoma" panose="020B0604030504040204" pitchFamily="34" charset="0"/>
              </a:rPr>
              <a:t>By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taking</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all</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above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steps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precautions,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is</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auto-regulating</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itself</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voluntarily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adhering</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 most stringent financial regulations, all this to fully protect the users and their funds. MTC has</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created a system where the user’s funds and Gold will be fully protected and always redeemable by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users,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also</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unfortunate</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event</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may</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involve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endParaRPr lang="it-IT" sz="1200" dirty="0">
              <a:solidFill>
                <a:schemeClr val="bg1"/>
              </a:solidFill>
              <a:effectLst/>
              <a:latin typeface="Montserrat" pitchFamily="2" charset="77"/>
              <a:ea typeface="Tahoma" panose="020B0604030504040204" pitchFamily="34" charset="0"/>
            </a:endParaRPr>
          </a:p>
          <a:p>
            <a:pPr marL="9525" marR="111760" algn="just">
              <a:lnSpc>
                <a:spcPct val="111000"/>
              </a:lnSpc>
              <a:spcBef>
                <a:spcPts val="115"/>
              </a:spcBef>
              <a:spcAft>
                <a:spcPts val="0"/>
              </a:spcAft>
            </a:pPr>
            <a:r>
              <a:rPr lang="en-US" sz="1200" dirty="0">
                <a:solidFill>
                  <a:schemeClr val="bg1"/>
                </a:solidFill>
                <a:effectLst/>
                <a:latin typeface="Montserrat" pitchFamily="2" charset="77"/>
                <a:ea typeface="Tahoma" panose="020B0604030504040204" pitchFamily="34" charset="0"/>
              </a:rPr>
              <a:t>Physical</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will</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always</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purchased</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accordance</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main</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international</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rules</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for</a:t>
            </a:r>
            <a:r>
              <a:rPr lang="en-US" sz="1200" spc="-3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“responsible</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search”</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precious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metal</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suppliers;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through</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transparent</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monitoring</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control</a:t>
            </a:r>
            <a:r>
              <a:rPr lang="en-US" sz="1200" spc="-1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supply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chain</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from</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production</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end</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conformity</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all</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norms</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standards</a:t>
            </a:r>
            <a:r>
              <a:rPr lang="en-US" sz="1200" spc="-8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LBMA,</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OECD</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World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Council</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Conflict-Free</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Standard.</a:t>
            </a:r>
            <a:endParaRPr lang="it-IT" sz="1200" dirty="0">
              <a:solidFill>
                <a:schemeClr val="bg1"/>
              </a:solidFill>
              <a:effectLst/>
              <a:latin typeface="Montserrat" pitchFamily="2" charset="77"/>
              <a:ea typeface="Tahoma" panose="020B0604030504040204" pitchFamily="34" charset="0"/>
            </a:endParaRPr>
          </a:p>
          <a:p>
            <a:pPr marL="9525" marR="247650" algn="just">
              <a:lnSpc>
                <a:spcPct val="112000"/>
              </a:lnSpc>
              <a:spcBef>
                <a:spcPts val="75"/>
              </a:spcBef>
              <a:spcAft>
                <a:spcPts val="0"/>
              </a:spcAft>
            </a:pPr>
            <a:r>
              <a:rPr lang="en-US" sz="1200" dirty="0">
                <a:solidFill>
                  <a:schemeClr val="bg1"/>
                </a:solidFill>
                <a:effectLst/>
                <a:latin typeface="Montserrat" pitchFamily="2" charset="77"/>
                <a:ea typeface="Tahoma" panose="020B0604030504040204" pitchFamily="34" charset="0"/>
              </a:rPr>
              <a:t>A full Auditing process has been put in place, to ensure full transparency is offered to the</a:t>
            </a:r>
            <a:r>
              <a:rPr lang="en-US" sz="1200" spc="5" dirty="0">
                <a:solidFill>
                  <a:schemeClr val="bg1"/>
                </a:solidFill>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customers.</a:t>
            </a:r>
            <a:endParaRPr lang="it-IT" sz="1200" dirty="0">
              <a:solidFill>
                <a:schemeClr val="bg1"/>
              </a:solidFill>
            </a:endParaRPr>
          </a:p>
        </p:txBody>
      </p:sp>
    </p:spTree>
    <p:extLst>
      <p:ext uri="{BB962C8B-B14F-4D97-AF65-F5344CB8AC3E}">
        <p14:creationId xmlns:p14="http://schemas.microsoft.com/office/powerpoint/2010/main" val="254923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7" name="CasellaDiTesto 6">
            <a:extLst>
              <a:ext uri="{FF2B5EF4-FFF2-40B4-BE49-F238E27FC236}">
                <a16:creationId xmlns:a16="http://schemas.microsoft.com/office/drawing/2014/main" id="{82245CD8-1E5A-5C90-E9AE-64607736D09F}"/>
              </a:ext>
            </a:extLst>
          </p:cNvPr>
          <p:cNvSpPr txBox="1"/>
          <p:nvPr/>
        </p:nvSpPr>
        <p:spPr>
          <a:xfrm>
            <a:off x="1054871" y="3780447"/>
            <a:ext cx="8067864" cy="1596719"/>
          </a:xfrm>
          <a:prstGeom prst="rect">
            <a:avLst/>
          </a:prstGeom>
          <a:noFill/>
        </p:spPr>
        <p:txBody>
          <a:bodyPr wrap="square" rtlCol="0">
            <a:spAutoFit/>
          </a:bodyPr>
          <a:lstStyle/>
          <a:p>
            <a:pPr marL="330200" marR="608965" algn="ctr">
              <a:lnSpc>
                <a:spcPct val="110000"/>
              </a:lnSpc>
              <a:spcBef>
                <a:spcPts val="2800"/>
              </a:spcBef>
              <a:spcAft>
                <a:spcPts val="0"/>
              </a:spcAft>
            </a:pPr>
            <a:r>
              <a:rPr lang="en-US" sz="1800" dirty="0">
                <a:solidFill>
                  <a:srgbClr val="FFFFFF"/>
                </a:solidFill>
                <a:effectLst/>
                <a:latin typeface="Montserrat" pitchFamily="2" charset="77"/>
                <a:ea typeface="Tahoma" panose="020B0604030504040204" pitchFamily="34" charset="0"/>
              </a:rPr>
              <a:t>As</a:t>
            </a:r>
            <a:r>
              <a:rPr lang="en-US" sz="1800" spc="13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a:t>
            </a:r>
            <a:r>
              <a:rPr lang="en-US" sz="1800" spc="14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crypto-gold trading</a:t>
            </a:r>
            <a:r>
              <a:rPr lang="en-US" sz="1800" spc="14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platform</a:t>
            </a:r>
            <a:r>
              <a:rPr lang="en-US" sz="1800" spc="14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with</a:t>
            </a:r>
            <a:r>
              <a:rPr lang="en-US" sz="1800" spc="14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14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possibility</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of</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direct</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purchases</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of</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physical</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gold</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and</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tokenization</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of</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assets,</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MTC’s</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user base</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is</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very</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large</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and</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includes</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any</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person</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and/or</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business</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interested</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Crypto</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and</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Gold market.</a:t>
            </a:r>
            <a:endParaRPr lang="it-IT" sz="1800" dirty="0">
              <a:effectLst/>
              <a:latin typeface="Montserrat" pitchFamily="2" charset="77"/>
              <a:ea typeface="Tahoma" panose="020B0604030504040204" pitchFamily="34" charset="0"/>
            </a:endParaRPr>
          </a:p>
        </p:txBody>
      </p:sp>
      <p:sp>
        <p:nvSpPr>
          <p:cNvPr id="2" name="CasellaDiTesto 1">
            <a:extLst>
              <a:ext uri="{FF2B5EF4-FFF2-40B4-BE49-F238E27FC236}">
                <a16:creationId xmlns:a16="http://schemas.microsoft.com/office/drawing/2014/main" id="{293E90AC-85C1-C11F-3C1B-1D8E46C599B0}"/>
              </a:ext>
            </a:extLst>
          </p:cNvPr>
          <p:cNvSpPr txBox="1"/>
          <p:nvPr/>
        </p:nvSpPr>
        <p:spPr>
          <a:xfrm>
            <a:off x="2301946" y="2709876"/>
            <a:ext cx="5302103" cy="954107"/>
          </a:xfrm>
          <a:prstGeom prst="rect">
            <a:avLst/>
          </a:prstGeom>
          <a:noFill/>
        </p:spPr>
        <p:txBody>
          <a:bodyPr wrap="square" rtlCol="0">
            <a:spAutoFit/>
          </a:bodyPr>
          <a:lstStyle/>
          <a:p>
            <a:pPr algn="ctr"/>
            <a:r>
              <a:rPr lang="it-IT" sz="2800" b="1" dirty="0">
                <a:solidFill>
                  <a:schemeClr val="bg1"/>
                </a:solidFill>
                <a:latin typeface="Montserrat" pitchFamily="2" charset="77"/>
              </a:rPr>
              <a:t>ANALYSIS OF THE TARGET MARKET AND AUDIENCE</a:t>
            </a:r>
          </a:p>
        </p:txBody>
      </p:sp>
      <p:sp>
        <p:nvSpPr>
          <p:cNvPr id="3" name="CasellaDiTesto 2">
            <a:extLst>
              <a:ext uri="{FF2B5EF4-FFF2-40B4-BE49-F238E27FC236}">
                <a16:creationId xmlns:a16="http://schemas.microsoft.com/office/drawing/2014/main" id="{8346493C-E0AF-93BD-AA94-EC149A76D93E}"/>
              </a:ext>
            </a:extLst>
          </p:cNvPr>
          <p:cNvSpPr txBox="1"/>
          <p:nvPr/>
        </p:nvSpPr>
        <p:spPr>
          <a:xfrm>
            <a:off x="3815313" y="1386437"/>
            <a:ext cx="2275367" cy="1323439"/>
          </a:xfrm>
          <a:prstGeom prst="rect">
            <a:avLst/>
          </a:prstGeom>
          <a:noFill/>
        </p:spPr>
        <p:txBody>
          <a:bodyPr wrap="square" rtlCol="0" anchor="ctr">
            <a:spAutoFit/>
          </a:bodyPr>
          <a:lstStyle/>
          <a:p>
            <a:pPr algn="ctr"/>
            <a:r>
              <a:rPr lang="it-IT" sz="8000" b="1" dirty="0">
                <a:solidFill>
                  <a:schemeClr val="bg1"/>
                </a:solidFill>
                <a:latin typeface="Montserrat Black" pitchFamily="2" charset="77"/>
              </a:rPr>
              <a:t>03</a:t>
            </a:r>
          </a:p>
        </p:txBody>
      </p:sp>
      <p:pic>
        <p:nvPicPr>
          <p:cNvPr id="5" name="Immagine 4">
            <a:extLst>
              <a:ext uri="{FF2B5EF4-FFF2-40B4-BE49-F238E27FC236}">
                <a16:creationId xmlns:a16="http://schemas.microsoft.com/office/drawing/2014/main" id="{3F1B5182-84F1-7FB6-84D3-B39DF9FFA68B}"/>
              </a:ext>
            </a:extLst>
          </p:cNvPr>
          <p:cNvPicPr>
            <a:picLocks noChangeAspect="1"/>
          </p:cNvPicPr>
          <p:nvPr/>
        </p:nvPicPr>
        <p:blipFill>
          <a:blip r:embed="rId3"/>
          <a:stretch>
            <a:fillRect/>
          </a:stretch>
        </p:blipFill>
        <p:spPr>
          <a:xfrm>
            <a:off x="506891" y="630254"/>
            <a:ext cx="1701159" cy="1701159"/>
          </a:xfrm>
          <a:prstGeom prst="rect">
            <a:avLst/>
          </a:prstGeom>
        </p:spPr>
      </p:pic>
    </p:spTree>
    <p:extLst>
      <p:ext uri="{BB962C8B-B14F-4D97-AF65-F5344CB8AC3E}">
        <p14:creationId xmlns:p14="http://schemas.microsoft.com/office/powerpoint/2010/main" val="92603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6" name="CasellaDiTesto 5">
            <a:extLst>
              <a:ext uri="{FF2B5EF4-FFF2-40B4-BE49-F238E27FC236}">
                <a16:creationId xmlns:a16="http://schemas.microsoft.com/office/drawing/2014/main" id="{44E74098-386C-AF2A-FC3C-E237404CBACB}"/>
              </a:ext>
            </a:extLst>
          </p:cNvPr>
          <p:cNvSpPr txBox="1"/>
          <p:nvPr/>
        </p:nvSpPr>
        <p:spPr>
          <a:xfrm>
            <a:off x="343785" y="414670"/>
            <a:ext cx="6982048" cy="353943"/>
          </a:xfrm>
          <a:prstGeom prst="rect">
            <a:avLst/>
          </a:prstGeom>
          <a:noFill/>
        </p:spPr>
        <p:txBody>
          <a:bodyPr wrap="square" rtlCol="0">
            <a:spAutoFit/>
          </a:bodyPr>
          <a:lstStyle/>
          <a:p>
            <a:r>
              <a:rPr lang="it-IT" sz="1700" b="1" dirty="0">
                <a:solidFill>
                  <a:schemeClr val="bg1"/>
                </a:solidFill>
                <a:latin typeface="Montserrat" pitchFamily="2" charset="77"/>
              </a:rPr>
              <a:t>TOKENIZATION OF BUSINESS AND ASSETS</a:t>
            </a:r>
          </a:p>
        </p:txBody>
      </p:sp>
      <p:sp>
        <p:nvSpPr>
          <p:cNvPr id="11" name="CasellaDiTesto 10">
            <a:extLst>
              <a:ext uri="{FF2B5EF4-FFF2-40B4-BE49-F238E27FC236}">
                <a16:creationId xmlns:a16="http://schemas.microsoft.com/office/drawing/2014/main" id="{8175546D-5020-DB14-170F-D82BDFB48A8E}"/>
              </a:ext>
            </a:extLst>
          </p:cNvPr>
          <p:cNvSpPr txBox="1"/>
          <p:nvPr/>
        </p:nvSpPr>
        <p:spPr>
          <a:xfrm>
            <a:off x="343785" y="899420"/>
            <a:ext cx="6677247" cy="1384995"/>
          </a:xfrm>
          <a:prstGeom prst="rect">
            <a:avLst/>
          </a:prstGeom>
          <a:noFill/>
        </p:spPr>
        <p:txBody>
          <a:bodyPr wrap="square" rtlCol="0">
            <a:spAutoFit/>
          </a:bodyPr>
          <a:lstStyle/>
          <a:p>
            <a:r>
              <a:rPr lang="it-IT" sz="1400" dirty="0">
                <a:solidFill>
                  <a:schemeClr val="bg1"/>
                </a:solidFill>
                <a:latin typeface="Montserrat" pitchFamily="2" charset="77"/>
              </a:rPr>
              <a:t>As further development in the pipeline, MTC will  introduce tools through which businesses can easily and rapidly capitalize on their own assets, goods and services. These tools will allow busi- nesses to digitize their assets generating tokens that can eventually be used to represent owner- ship or participation in these assets. The “Tokenization of Assets” will have specific advantages for the business and its users:</a:t>
            </a:r>
          </a:p>
        </p:txBody>
      </p:sp>
      <p:graphicFrame>
        <p:nvGraphicFramePr>
          <p:cNvPr id="12" name="Tabella 11">
            <a:extLst>
              <a:ext uri="{FF2B5EF4-FFF2-40B4-BE49-F238E27FC236}">
                <a16:creationId xmlns:a16="http://schemas.microsoft.com/office/drawing/2014/main" id="{71C9BB9C-60C1-27CC-03DF-900F3E6BA70E}"/>
              </a:ext>
            </a:extLst>
          </p:cNvPr>
          <p:cNvGraphicFramePr>
            <a:graphicFrameLocks noGrp="1"/>
          </p:cNvGraphicFramePr>
          <p:nvPr>
            <p:extLst>
              <p:ext uri="{D42A27DB-BD31-4B8C-83A1-F6EECF244321}">
                <p14:modId xmlns:p14="http://schemas.microsoft.com/office/powerpoint/2010/main" val="2889584729"/>
              </p:ext>
            </p:extLst>
          </p:nvPr>
        </p:nvGraphicFramePr>
        <p:xfrm>
          <a:off x="2583712" y="2615609"/>
          <a:ext cx="6758874" cy="3626545"/>
        </p:xfrm>
        <a:graphic>
          <a:graphicData uri="http://schemas.openxmlformats.org/drawingml/2006/table">
            <a:tbl>
              <a:tblPr firstRow="1" firstCol="1" lastRow="1" lastCol="1" bandRow="1" bandCol="1">
                <a:tableStyleId>{5C22544A-7EE6-4342-B048-85BDC9FD1C3A}</a:tableStyleId>
              </a:tblPr>
              <a:tblGrid>
                <a:gridCol w="2401718">
                  <a:extLst>
                    <a:ext uri="{9D8B030D-6E8A-4147-A177-3AD203B41FA5}">
                      <a16:colId xmlns:a16="http://schemas.microsoft.com/office/drawing/2014/main" val="2477926945"/>
                    </a:ext>
                  </a:extLst>
                </a:gridCol>
                <a:gridCol w="4357156">
                  <a:extLst>
                    <a:ext uri="{9D8B030D-6E8A-4147-A177-3AD203B41FA5}">
                      <a16:colId xmlns:a16="http://schemas.microsoft.com/office/drawing/2014/main" val="856176449"/>
                    </a:ext>
                  </a:extLst>
                </a:gridCol>
              </a:tblGrid>
              <a:tr h="1251645">
                <a:tc>
                  <a:txBody>
                    <a:bodyPr/>
                    <a:lstStyle/>
                    <a:p>
                      <a:pPr marL="101600">
                        <a:spcBef>
                          <a:spcPts val="750"/>
                        </a:spcBef>
                      </a:pPr>
                      <a:r>
                        <a:rPr lang="en-US" sz="1100" b="0" i="0" dirty="0">
                          <a:effectLst/>
                          <a:latin typeface="Montserrat" pitchFamily="2" charset="77"/>
                        </a:rPr>
                        <a:t>Liquidity</a:t>
                      </a:r>
                      <a:endParaRPr lang="it-IT" sz="11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361950">
                        <a:lnSpc>
                          <a:spcPct val="112000"/>
                        </a:lnSpc>
                        <a:spcBef>
                          <a:spcPts val="750"/>
                        </a:spcBef>
                      </a:pPr>
                      <a:r>
                        <a:rPr lang="en-US" sz="1100" b="0" i="0" dirty="0">
                          <a:effectLst/>
                          <a:latin typeface="Montserrat" pitchFamily="2" charset="77"/>
                        </a:rPr>
                        <a:t>Will make it possible to divide the cost of an asset into</a:t>
                      </a:r>
                      <a:r>
                        <a:rPr lang="en-US" sz="1100" b="0" i="0" spc="-330" dirty="0">
                          <a:effectLst/>
                          <a:latin typeface="Montserrat" pitchFamily="2" charset="77"/>
                        </a:rPr>
                        <a:t> </a:t>
                      </a:r>
                      <a:r>
                        <a:rPr lang="en-US" sz="1100" b="0" i="0" dirty="0">
                          <a:effectLst/>
                          <a:latin typeface="Montserrat" pitchFamily="2" charset="77"/>
                        </a:rPr>
                        <a:t>a</a:t>
                      </a:r>
                      <a:r>
                        <a:rPr lang="en-US" sz="1100" b="0" i="0" spc="-90" dirty="0">
                          <a:effectLst/>
                          <a:latin typeface="Montserrat" pitchFamily="2" charset="77"/>
                        </a:rPr>
                        <a:t> </a:t>
                      </a:r>
                      <a:r>
                        <a:rPr lang="en-US" sz="1100" b="0" i="0" dirty="0">
                          <a:effectLst/>
                          <a:latin typeface="Montserrat" pitchFamily="2" charset="77"/>
                        </a:rPr>
                        <a:t>defined</a:t>
                      </a:r>
                      <a:r>
                        <a:rPr lang="en-US" sz="1100" b="0" i="0" spc="-90" dirty="0">
                          <a:effectLst/>
                          <a:latin typeface="Montserrat" pitchFamily="2" charset="77"/>
                        </a:rPr>
                        <a:t> </a:t>
                      </a:r>
                      <a:r>
                        <a:rPr lang="en-US" sz="1100" b="0" i="0" dirty="0">
                          <a:effectLst/>
                          <a:latin typeface="Montserrat" pitchFamily="2" charset="77"/>
                        </a:rPr>
                        <a:t>number</a:t>
                      </a:r>
                      <a:r>
                        <a:rPr lang="en-US" sz="1100" b="0" i="0" spc="-90" dirty="0">
                          <a:effectLst/>
                          <a:latin typeface="Montserrat" pitchFamily="2" charset="77"/>
                        </a:rPr>
                        <a:t> </a:t>
                      </a:r>
                      <a:r>
                        <a:rPr lang="en-US" sz="1100" b="0" i="0" dirty="0">
                          <a:effectLst/>
                          <a:latin typeface="Montserrat" pitchFamily="2" charset="77"/>
                        </a:rPr>
                        <a:t>of</a:t>
                      </a:r>
                      <a:r>
                        <a:rPr lang="en-US" sz="1100" b="0" i="0" spc="-85" dirty="0">
                          <a:effectLst/>
                          <a:latin typeface="Montserrat" pitchFamily="2" charset="77"/>
                        </a:rPr>
                        <a:t> </a:t>
                      </a:r>
                      <a:r>
                        <a:rPr lang="en-US" sz="1100" b="0" i="0" dirty="0">
                          <a:effectLst/>
                          <a:latin typeface="Montserrat" pitchFamily="2" charset="77"/>
                        </a:rPr>
                        <a:t>units.</a:t>
                      </a:r>
                      <a:r>
                        <a:rPr lang="en-US" sz="1100" b="0" i="0" spc="-90" dirty="0">
                          <a:effectLst/>
                          <a:latin typeface="Montserrat" pitchFamily="2" charset="77"/>
                        </a:rPr>
                        <a:t> </a:t>
                      </a:r>
                      <a:r>
                        <a:rPr lang="en-US" sz="1100" b="0" i="0" dirty="0">
                          <a:effectLst/>
                          <a:latin typeface="Montserrat" pitchFamily="2" charset="77"/>
                        </a:rPr>
                        <a:t>As</a:t>
                      </a:r>
                      <a:r>
                        <a:rPr lang="en-US" sz="1100" b="0" i="0" spc="-90" dirty="0">
                          <a:effectLst/>
                          <a:latin typeface="Montserrat" pitchFamily="2" charset="77"/>
                        </a:rPr>
                        <a:t> </a:t>
                      </a:r>
                      <a:r>
                        <a:rPr lang="en-US" sz="1100" b="0" i="0" dirty="0">
                          <a:effectLst/>
                          <a:latin typeface="Montserrat" pitchFamily="2" charset="77"/>
                        </a:rPr>
                        <a:t>a</a:t>
                      </a:r>
                      <a:r>
                        <a:rPr lang="en-US" sz="1100" b="0" i="0" spc="-90" dirty="0">
                          <a:effectLst/>
                          <a:latin typeface="Montserrat" pitchFamily="2" charset="77"/>
                        </a:rPr>
                        <a:t> </a:t>
                      </a:r>
                      <a:r>
                        <a:rPr lang="en-US" sz="1100" b="0" i="0" dirty="0">
                          <a:effectLst/>
                          <a:latin typeface="Montserrat" pitchFamily="2" charset="77"/>
                        </a:rPr>
                        <a:t>result,</a:t>
                      </a:r>
                      <a:r>
                        <a:rPr lang="en-US" sz="1100" b="0" i="0" spc="-85" dirty="0">
                          <a:effectLst/>
                          <a:latin typeface="Montserrat" pitchFamily="2" charset="77"/>
                        </a:rPr>
                        <a:t> </a:t>
                      </a:r>
                      <a:r>
                        <a:rPr lang="en-US" sz="1100" b="0" i="0" dirty="0">
                          <a:effectLst/>
                          <a:latin typeface="Montserrat" pitchFamily="2" charset="77"/>
                        </a:rPr>
                        <a:t>the</a:t>
                      </a:r>
                      <a:r>
                        <a:rPr lang="en-US" sz="1100" b="0" i="0" spc="-90" dirty="0">
                          <a:effectLst/>
                          <a:latin typeface="Montserrat" pitchFamily="2" charset="77"/>
                        </a:rPr>
                        <a:t> </a:t>
                      </a:r>
                      <a:r>
                        <a:rPr lang="en-US" sz="1100" b="0" i="0" dirty="0">
                          <a:effectLst/>
                          <a:latin typeface="Montserrat" pitchFamily="2" charset="77"/>
                        </a:rPr>
                        <a:t>Business</a:t>
                      </a:r>
                      <a:r>
                        <a:rPr lang="en-US" sz="1100" b="0" i="0" spc="-90" dirty="0">
                          <a:effectLst/>
                          <a:latin typeface="Montserrat" pitchFamily="2" charset="77"/>
                        </a:rPr>
                        <a:t> </a:t>
                      </a:r>
                      <a:r>
                        <a:rPr lang="en-US" sz="1100" b="0" i="0" dirty="0">
                          <a:effectLst/>
                          <a:latin typeface="Montserrat" pitchFamily="2" charset="77"/>
                        </a:rPr>
                        <a:t>will</a:t>
                      </a:r>
                      <a:r>
                        <a:rPr lang="en-US" sz="1100" b="0" i="0" spc="5" dirty="0">
                          <a:effectLst/>
                          <a:latin typeface="Montserrat" pitchFamily="2" charset="77"/>
                        </a:rPr>
                        <a:t> </a:t>
                      </a:r>
                      <a:r>
                        <a:rPr lang="en-US" sz="1100" b="0" i="0" dirty="0">
                          <a:effectLst/>
                          <a:latin typeface="Montserrat" pitchFamily="2" charset="77"/>
                        </a:rPr>
                        <a:t>be able to access market liquidity for its development</a:t>
                      </a:r>
                      <a:r>
                        <a:rPr lang="en-US" sz="1100" b="0" i="0" spc="5" dirty="0">
                          <a:effectLst/>
                          <a:latin typeface="Montserrat" pitchFamily="2" charset="77"/>
                        </a:rPr>
                        <a:t> </a:t>
                      </a:r>
                      <a:r>
                        <a:rPr lang="en-US" sz="1100" b="0" i="0" dirty="0">
                          <a:effectLst/>
                          <a:latin typeface="Montserrat" pitchFamily="2" charset="77"/>
                        </a:rPr>
                        <a:t>and</a:t>
                      </a:r>
                      <a:r>
                        <a:rPr lang="en-US" sz="1100" b="0" i="0" spc="-90" dirty="0">
                          <a:effectLst/>
                          <a:latin typeface="Montserrat" pitchFamily="2" charset="77"/>
                        </a:rPr>
                        <a:t> </a:t>
                      </a:r>
                      <a:r>
                        <a:rPr lang="en-US" sz="1100" b="0" i="0" dirty="0">
                          <a:effectLst/>
                          <a:latin typeface="Montserrat" pitchFamily="2" charset="77"/>
                        </a:rPr>
                        <a:t>expansions</a:t>
                      </a:r>
                      <a:r>
                        <a:rPr lang="en-US" sz="1100" b="0" i="0" spc="-90" dirty="0">
                          <a:effectLst/>
                          <a:latin typeface="Montserrat" pitchFamily="2" charset="77"/>
                        </a:rPr>
                        <a:t> </a:t>
                      </a:r>
                      <a:r>
                        <a:rPr lang="en-US" sz="1100" b="0" i="0" dirty="0">
                          <a:effectLst/>
                          <a:latin typeface="Montserrat" pitchFamily="2" charset="77"/>
                        </a:rPr>
                        <a:t>and</a:t>
                      </a:r>
                      <a:r>
                        <a:rPr lang="en-US" sz="1100" b="0" i="0" spc="-90" dirty="0">
                          <a:effectLst/>
                          <a:latin typeface="Montserrat" pitchFamily="2" charset="77"/>
                        </a:rPr>
                        <a:t> </a:t>
                      </a:r>
                      <a:r>
                        <a:rPr lang="en-US" sz="1100" b="0" i="0" dirty="0">
                          <a:effectLst/>
                          <a:latin typeface="Montserrat" pitchFamily="2" charset="77"/>
                        </a:rPr>
                        <a:t>the</a:t>
                      </a:r>
                      <a:r>
                        <a:rPr lang="en-US" sz="1100" b="0" i="0" spc="-90" dirty="0">
                          <a:effectLst/>
                          <a:latin typeface="Montserrat" pitchFamily="2" charset="77"/>
                        </a:rPr>
                        <a:t> </a:t>
                      </a:r>
                      <a:r>
                        <a:rPr lang="en-US" sz="1100" b="0" i="0" dirty="0">
                          <a:effectLst/>
                          <a:latin typeface="Montserrat" pitchFamily="2" charset="77"/>
                        </a:rPr>
                        <a:t>users</a:t>
                      </a:r>
                      <a:r>
                        <a:rPr lang="en-US" sz="1100" b="0" i="0" spc="-90" dirty="0">
                          <a:effectLst/>
                          <a:latin typeface="Montserrat" pitchFamily="2" charset="77"/>
                        </a:rPr>
                        <a:t> </a:t>
                      </a:r>
                      <a:r>
                        <a:rPr lang="en-US" sz="1100" b="0" i="0" dirty="0">
                          <a:effectLst/>
                          <a:latin typeface="Montserrat" pitchFamily="2" charset="77"/>
                        </a:rPr>
                        <a:t>will</a:t>
                      </a:r>
                      <a:r>
                        <a:rPr lang="en-US" sz="1100" b="0" i="0" spc="-90" dirty="0">
                          <a:effectLst/>
                          <a:latin typeface="Montserrat" pitchFamily="2" charset="77"/>
                        </a:rPr>
                        <a:t> </a:t>
                      </a:r>
                      <a:r>
                        <a:rPr lang="en-US" sz="1100" b="0" i="0" dirty="0">
                          <a:effectLst/>
                          <a:latin typeface="Montserrat" pitchFamily="2" charset="77"/>
                        </a:rPr>
                        <a:t>have</a:t>
                      </a:r>
                      <a:r>
                        <a:rPr lang="en-US" sz="1100" b="0" i="0" spc="-90" dirty="0">
                          <a:effectLst/>
                          <a:latin typeface="Montserrat" pitchFamily="2" charset="77"/>
                        </a:rPr>
                        <a:t> </a:t>
                      </a:r>
                      <a:r>
                        <a:rPr lang="en-US" sz="1100" b="0" i="0" dirty="0">
                          <a:effectLst/>
                          <a:latin typeface="Montserrat" pitchFamily="2" charset="77"/>
                        </a:rPr>
                        <a:t>easy</a:t>
                      </a:r>
                      <a:r>
                        <a:rPr lang="en-US" sz="1100" b="0" i="0" spc="-90" dirty="0">
                          <a:effectLst/>
                          <a:latin typeface="Montserrat" pitchFamily="2" charset="77"/>
                        </a:rPr>
                        <a:t> </a:t>
                      </a:r>
                      <a:r>
                        <a:rPr lang="en-US" sz="1100" b="0" i="0" dirty="0">
                          <a:effectLst/>
                          <a:latin typeface="Montserrat" pitchFamily="2" charset="77"/>
                        </a:rPr>
                        <a:t>access</a:t>
                      </a:r>
                      <a:r>
                        <a:rPr lang="en-US" sz="1100" b="0" i="0" spc="-90" dirty="0">
                          <a:effectLst/>
                          <a:latin typeface="Montserrat" pitchFamily="2" charset="77"/>
                        </a:rPr>
                        <a:t> </a:t>
                      </a:r>
                      <a:r>
                        <a:rPr lang="en-US" sz="1100" b="0" i="0" dirty="0">
                          <a:effectLst/>
                          <a:latin typeface="Montserrat" pitchFamily="2" charset="77"/>
                        </a:rPr>
                        <a:t>to</a:t>
                      </a:r>
                      <a:r>
                        <a:rPr lang="en-US" sz="1100" b="0" i="0" spc="-90" dirty="0">
                          <a:effectLst/>
                          <a:latin typeface="Montserrat" pitchFamily="2" charset="77"/>
                        </a:rPr>
                        <a:t> </a:t>
                      </a:r>
                      <a:r>
                        <a:rPr lang="en-US" sz="1100" b="0" i="0" dirty="0">
                          <a:effectLst/>
                          <a:latin typeface="Montserrat" pitchFamily="2" charset="77"/>
                        </a:rPr>
                        <a:t>a</a:t>
                      </a:r>
                      <a:r>
                        <a:rPr lang="it-IT" sz="1100" b="0" i="0" dirty="0">
                          <a:effectLst/>
                          <a:latin typeface="Montserrat" pitchFamily="2" charset="77"/>
                        </a:rPr>
                        <a:t> </a:t>
                      </a:r>
                      <a:r>
                        <a:rPr lang="en-US" sz="1100" b="0" i="0" dirty="0">
                          <a:effectLst/>
                          <a:latin typeface="Montserrat" pitchFamily="2" charset="77"/>
                        </a:rPr>
                        <a:t>tradable</a:t>
                      </a:r>
                      <a:r>
                        <a:rPr lang="en-US" sz="1100" b="0" i="0" spc="-55" dirty="0">
                          <a:effectLst/>
                          <a:latin typeface="Montserrat" pitchFamily="2" charset="77"/>
                        </a:rPr>
                        <a:t> </a:t>
                      </a:r>
                      <a:r>
                        <a:rPr lang="en-US" sz="1100" b="0" i="0" dirty="0">
                          <a:effectLst/>
                          <a:latin typeface="Montserrat" pitchFamily="2" charset="77"/>
                        </a:rPr>
                        <a:t>and</a:t>
                      </a:r>
                      <a:r>
                        <a:rPr lang="en-US" sz="1100" b="0" i="0" spc="-50" dirty="0">
                          <a:effectLst/>
                          <a:latin typeface="Montserrat" pitchFamily="2" charset="77"/>
                        </a:rPr>
                        <a:t> </a:t>
                      </a:r>
                      <a:r>
                        <a:rPr lang="en-US" sz="1100" b="0" i="0" dirty="0">
                          <a:effectLst/>
                          <a:latin typeface="Montserrat" pitchFamily="2" charset="77"/>
                        </a:rPr>
                        <a:t>accessible</a:t>
                      </a:r>
                      <a:r>
                        <a:rPr lang="en-US" sz="1100" b="0" i="0" spc="-50" dirty="0">
                          <a:effectLst/>
                          <a:latin typeface="Montserrat" pitchFamily="2" charset="77"/>
                        </a:rPr>
                        <a:t> </a:t>
                      </a:r>
                      <a:r>
                        <a:rPr lang="en-US" sz="1100" b="0" i="0" dirty="0">
                          <a:effectLst/>
                          <a:latin typeface="Montserrat" pitchFamily="2" charset="77"/>
                        </a:rPr>
                        <a:t>tool</a:t>
                      </a:r>
                      <a:r>
                        <a:rPr lang="en-US" sz="1100" b="0" i="0" spc="-50" dirty="0">
                          <a:effectLst/>
                          <a:latin typeface="Montserrat" pitchFamily="2" charset="77"/>
                        </a:rPr>
                        <a:t> </a:t>
                      </a:r>
                      <a:r>
                        <a:rPr lang="en-US" sz="1100" b="0" i="0" dirty="0">
                          <a:effectLst/>
                          <a:latin typeface="Montserrat" pitchFamily="2" charset="77"/>
                        </a:rPr>
                        <a:t>that</a:t>
                      </a:r>
                      <a:r>
                        <a:rPr lang="en-US" sz="1100" b="0" i="0" spc="-50" dirty="0">
                          <a:effectLst/>
                          <a:latin typeface="Montserrat" pitchFamily="2" charset="77"/>
                        </a:rPr>
                        <a:t> </a:t>
                      </a:r>
                      <a:r>
                        <a:rPr lang="en-US" sz="1100" b="0" i="0" dirty="0">
                          <a:effectLst/>
                          <a:latin typeface="Montserrat" pitchFamily="2" charset="77"/>
                        </a:rPr>
                        <a:t>will</a:t>
                      </a:r>
                      <a:r>
                        <a:rPr lang="en-US" sz="1100" b="0" i="0" spc="-55" dirty="0">
                          <a:effectLst/>
                          <a:latin typeface="Montserrat" pitchFamily="2" charset="77"/>
                        </a:rPr>
                        <a:t> </a:t>
                      </a:r>
                      <a:r>
                        <a:rPr lang="en-US" sz="1100" b="0" i="0" dirty="0">
                          <a:effectLst/>
                          <a:latin typeface="Montserrat" pitchFamily="2" charset="77"/>
                        </a:rPr>
                        <a:t>allow</a:t>
                      </a:r>
                      <a:r>
                        <a:rPr lang="en-US" sz="1100" b="0" i="0" spc="-50" dirty="0">
                          <a:effectLst/>
                          <a:latin typeface="Montserrat" pitchFamily="2" charset="77"/>
                        </a:rPr>
                        <a:t> </a:t>
                      </a:r>
                      <a:r>
                        <a:rPr lang="en-US" sz="1100" b="0" i="0" dirty="0">
                          <a:effectLst/>
                          <a:latin typeface="Montserrat" pitchFamily="2" charset="77"/>
                        </a:rPr>
                        <a:t>the</a:t>
                      </a:r>
                      <a:r>
                        <a:rPr lang="en-US" sz="1100" b="0" i="0" spc="-50" dirty="0">
                          <a:effectLst/>
                          <a:latin typeface="Montserrat" pitchFamily="2" charset="77"/>
                        </a:rPr>
                        <a:t> </a:t>
                      </a:r>
                      <a:r>
                        <a:rPr lang="en-US" sz="1100" b="0" i="0" dirty="0">
                          <a:effectLst/>
                          <a:latin typeface="Montserrat" pitchFamily="2" charset="77"/>
                        </a:rPr>
                        <a:t>participation</a:t>
                      </a:r>
                      <a:r>
                        <a:rPr lang="en-US" sz="1100" b="0" i="0" spc="-330" dirty="0">
                          <a:effectLst/>
                          <a:latin typeface="Montserrat" pitchFamily="2" charset="77"/>
                        </a:rPr>
                        <a:t> </a:t>
                      </a:r>
                      <a:r>
                        <a:rPr lang="en-US" sz="1100" b="0" i="0" dirty="0">
                          <a:effectLst/>
                          <a:latin typeface="Montserrat" pitchFamily="2" charset="77"/>
                        </a:rPr>
                        <a:t>into</a:t>
                      </a:r>
                      <a:r>
                        <a:rPr lang="en-US" sz="1100" b="0" i="0" spc="-120" dirty="0">
                          <a:effectLst/>
                          <a:latin typeface="Montserrat" pitchFamily="2" charset="77"/>
                        </a:rPr>
                        <a:t> </a:t>
                      </a:r>
                      <a:r>
                        <a:rPr lang="en-US" sz="1100" b="0" i="0" dirty="0">
                          <a:effectLst/>
                          <a:latin typeface="Montserrat" pitchFamily="2" charset="77"/>
                        </a:rPr>
                        <a:t>the</a:t>
                      </a:r>
                      <a:r>
                        <a:rPr lang="en-US" sz="1100" b="0" i="0" spc="-120" dirty="0">
                          <a:effectLst/>
                          <a:latin typeface="Montserrat" pitchFamily="2" charset="77"/>
                        </a:rPr>
                        <a:t> </a:t>
                      </a:r>
                      <a:r>
                        <a:rPr lang="en-US" sz="1100" b="0" i="0" dirty="0">
                          <a:effectLst/>
                          <a:latin typeface="Montserrat" pitchFamily="2" charset="77"/>
                        </a:rPr>
                        <a:t>business</a:t>
                      </a:r>
                      <a:r>
                        <a:rPr lang="en-US" sz="1100" b="0" i="0" spc="-120" dirty="0">
                          <a:effectLst/>
                          <a:latin typeface="Montserrat" pitchFamily="2" charset="77"/>
                        </a:rPr>
                        <a:t> </a:t>
                      </a:r>
                      <a:r>
                        <a:rPr lang="en-US" sz="1100" b="0" i="0" dirty="0">
                          <a:effectLst/>
                          <a:latin typeface="Montserrat" pitchFamily="2" charset="77"/>
                        </a:rPr>
                        <a:t>success.</a:t>
                      </a:r>
                      <a:endParaRPr lang="it-IT" sz="11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2762430580"/>
                  </a:ext>
                </a:extLst>
              </a:tr>
              <a:tr h="1663700">
                <a:tc>
                  <a:txBody>
                    <a:bodyPr/>
                    <a:lstStyle/>
                    <a:p>
                      <a:pPr marL="101600">
                        <a:spcBef>
                          <a:spcPts val="750"/>
                        </a:spcBef>
                      </a:pPr>
                      <a:r>
                        <a:rPr lang="en-US" sz="1100" b="0" i="0" dirty="0">
                          <a:effectLst/>
                          <a:latin typeface="Montserrat" pitchFamily="2" charset="77"/>
                        </a:rPr>
                        <a:t>Programmable</a:t>
                      </a:r>
                      <a:endParaRPr lang="it-IT" sz="11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79375">
                        <a:lnSpc>
                          <a:spcPct val="112000"/>
                        </a:lnSpc>
                        <a:spcBef>
                          <a:spcPts val="750"/>
                        </a:spcBef>
                      </a:pPr>
                      <a:r>
                        <a:rPr lang="en-US" sz="1100" b="0" i="0" dirty="0">
                          <a:effectLst/>
                          <a:latin typeface="Montserrat" pitchFamily="2" charset="77"/>
                        </a:rPr>
                        <a:t>The</a:t>
                      </a:r>
                      <a:r>
                        <a:rPr lang="en-US" sz="1100" b="0" i="0" spc="-110" dirty="0">
                          <a:effectLst/>
                          <a:latin typeface="Montserrat" pitchFamily="2" charset="77"/>
                        </a:rPr>
                        <a:t> </a:t>
                      </a:r>
                      <a:r>
                        <a:rPr lang="en-US" sz="1100" b="0" i="0" dirty="0">
                          <a:effectLst/>
                          <a:latin typeface="Montserrat" pitchFamily="2" charset="77"/>
                        </a:rPr>
                        <a:t>blockchain</a:t>
                      </a:r>
                      <a:r>
                        <a:rPr lang="en-US" sz="1100" b="0" i="0" spc="-110" dirty="0">
                          <a:effectLst/>
                          <a:latin typeface="Montserrat" pitchFamily="2" charset="77"/>
                        </a:rPr>
                        <a:t> </a:t>
                      </a:r>
                      <a:r>
                        <a:rPr lang="en-US" sz="1100" b="0" i="0" dirty="0">
                          <a:effectLst/>
                          <a:latin typeface="Montserrat" pitchFamily="2" charset="77"/>
                        </a:rPr>
                        <a:t>technology,</a:t>
                      </a:r>
                      <a:r>
                        <a:rPr lang="en-US" sz="1100" b="0" i="0" spc="-105" dirty="0">
                          <a:effectLst/>
                          <a:latin typeface="Montserrat" pitchFamily="2" charset="77"/>
                        </a:rPr>
                        <a:t> </a:t>
                      </a:r>
                      <a:r>
                        <a:rPr lang="en-US" sz="1100" b="0" i="0" dirty="0">
                          <a:effectLst/>
                          <a:latin typeface="Montserrat" pitchFamily="2" charset="77"/>
                        </a:rPr>
                        <a:t>compared</a:t>
                      </a:r>
                      <a:r>
                        <a:rPr lang="en-US" sz="1100" b="0" i="0" spc="-110" dirty="0">
                          <a:effectLst/>
                          <a:latin typeface="Montserrat" pitchFamily="2" charset="77"/>
                        </a:rPr>
                        <a:t> </a:t>
                      </a:r>
                      <a:r>
                        <a:rPr lang="en-US" sz="1100" b="0" i="0" dirty="0">
                          <a:effectLst/>
                          <a:latin typeface="Montserrat" pitchFamily="2" charset="77"/>
                        </a:rPr>
                        <a:t>with</a:t>
                      </a:r>
                      <a:r>
                        <a:rPr lang="en-US" sz="1100" b="0" i="0" spc="-110" dirty="0">
                          <a:effectLst/>
                          <a:latin typeface="Montserrat" pitchFamily="2" charset="77"/>
                        </a:rPr>
                        <a:t> </a:t>
                      </a:r>
                      <a:r>
                        <a:rPr lang="en-US" sz="1100" b="0" i="0" dirty="0">
                          <a:effectLst/>
                          <a:latin typeface="Montserrat" pitchFamily="2" charset="77"/>
                        </a:rPr>
                        <a:t>the</a:t>
                      </a:r>
                      <a:r>
                        <a:rPr lang="en-US" sz="1100" b="0" i="0" spc="-105" dirty="0">
                          <a:effectLst/>
                          <a:latin typeface="Montserrat" pitchFamily="2" charset="77"/>
                        </a:rPr>
                        <a:t> </a:t>
                      </a:r>
                      <a:r>
                        <a:rPr lang="en-US" sz="1100" b="0" i="0" dirty="0">
                          <a:effectLst/>
                          <a:latin typeface="Montserrat" pitchFamily="2" charset="77"/>
                        </a:rPr>
                        <a:t>traditional</a:t>
                      </a:r>
                      <a:r>
                        <a:rPr lang="en-US" sz="1100" b="0" i="0" spc="5" dirty="0">
                          <a:effectLst/>
                          <a:latin typeface="Montserrat" pitchFamily="2" charset="77"/>
                        </a:rPr>
                        <a:t> </a:t>
                      </a:r>
                      <a:r>
                        <a:rPr lang="en-US" sz="1100" b="0" i="0" dirty="0">
                          <a:effectLst/>
                          <a:latin typeface="Montserrat" pitchFamily="2" charset="77"/>
                        </a:rPr>
                        <a:t>tools</a:t>
                      </a:r>
                      <a:r>
                        <a:rPr lang="en-US" sz="1100" b="0" i="0" spc="-90" dirty="0">
                          <a:effectLst/>
                          <a:latin typeface="Montserrat" pitchFamily="2" charset="77"/>
                        </a:rPr>
                        <a:t> </a:t>
                      </a:r>
                      <a:r>
                        <a:rPr lang="en-US" sz="1100" b="0" i="0" dirty="0">
                          <a:effectLst/>
                          <a:latin typeface="Montserrat" pitchFamily="2" charset="77"/>
                        </a:rPr>
                        <a:t>in</a:t>
                      </a:r>
                      <a:r>
                        <a:rPr lang="en-US" sz="1100" b="0" i="0" spc="-85" dirty="0">
                          <a:effectLst/>
                          <a:latin typeface="Montserrat" pitchFamily="2" charset="77"/>
                        </a:rPr>
                        <a:t> </a:t>
                      </a:r>
                      <a:r>
                        <a:rPr lang="en-US" sz="1100" b="0" i="0" dirty="0">
                          <a:effectLst/>
                          <a:latin typeface="Montserrat" pitchFamily="2" charset="77"/>
                        </a:rPr>
                        <a:t>the</a:t>
                      </a:r>
                      <a:r>
                        <a:rPr lang="en-US" sz="1100" b="0" i="0" spc="-85" dirty="0">
                          <a:effectLst/>
                          <a:latin typeface="Montserrat" pitchFamily="2" charset="77"/>
                        </a:rPr>
                        <a:t> </a:t>
                      </a:r>
                      <a:r>
                        <a:rPr lang="en-US" sz="1100" b="0" i="0" dirty="0">
                          <a:effectLst/>
                          <a:latin typeface="Montserrat" pitchFamily="2" charset="77"/>
                        </a:rPr>
                        <a:t>stock</a:t>
                      </a:r>
                      <a:r>
                        <a:rPr lang="en-US" sz="1100" b="0" i="0" spc="-85" dirty="0">
                          <a:effectLst/>
                          <a:latin typeface="Montserrat" pitchFamily="2" charset="77"/>
                        </a:rPr>
                        <a:t> </a:t>
                      </a:r>
                      <a:r>
                        <a:rPr lang="en-US" sz="1100" b="0" i="0" dirty="0">
                          <a:effectLst/>
                          <a:latin typeface="Montserrat" pitchFamily="2" charset="77"/>
                        </a:rPr>
                        <a:t>market,</a:t>
                      </a:r>
                      <a:r>
                        <a:rPr lang="en-US" sz="1100" b="0" i="0" spc="-85" dirty="0">
                          <a:effectLst/>
                          <a:latin typeface="Montserrat" pitchFamily="2" charset="77"/>
                        </a:rPr>
                        <a:t> </a:t>
                      </a:r>
                      <a:r>
                        <a:rPr lang="en-US" sz="1100" b="0" i="0" dirty="0">
                          <a:effectLst/>
                          <a:latin typeface="Montserrat" pitchFamily="2" charset="77"/>
                        </a:rPr>
                        <a:t>allows</a:t>
                      </a:r>
                      <a:r>
                        <a:rPr lang="en-US" sz="1100" b="0" i="0" spc="-85" dirty="0">
                          <a:effectLst/>
                          <a:latin typeface="Montserrat" pitchFamily="2" charset="77"/>
                        </a:rPr>
                        <a:t> </a:t>
                      </a:r>
                      <a:r>
                        <a:rPr lang="en-US" sz="1100" b="0" i="0" dirty="0">
                          <a:effectLst/>
                          <a:latin typeface="Montserrat" pitchFamily="2" charset="77"/>
                        </a:rPr>
                        <a:t>the</a:t>
                      </a:r>
                      <a:r>
                        <a:rPr lang="en-US" sz="1100" b="0" i="0" spc="-85" dirty="0">
                          <a:effectLst/>
                          <a:latin typeface="Montserrat" pitchFamily="2" charset="77"/>
                        </a:rPr>
                        <a:t> </a:t>
                      </a:r>
                      <a:r>
                        <a:rPr lang="en-US" sz="1100" b="0" i="0" dirty="0">
                          <a:effectLst/>
                          <a:latin typeface="Montserrat" pitchFamily="2" charset="77"/>
                        </a:rPr>
                        <a:t>introduction</a:t>
                      </a:r>
                      <a:r>
                        <a:rPr lang="en-US" sz="1100" b="0" i="0" spc="-90" dirty="0">
                          <a:effectLst/>
                          <a:latin typeface="Montserrat" pitchFamily="2" charset="77"/>
                        </a:rPr>
                        <a:t> </a:t>
                      </a:r>
                      <a:r>
                        <a:rPr lang="en-US" sz="1100" b="0" i="0" dirty="0">
                          <a:effectLst/>
                          <a:latin typeface="Montserrat" pitchFamily="2" charset="77"/>
                        </a:rPr>
                        <a:t>of</a:t>
                      </a:r>
                      <a:r>
                        <a:rPr lang="en-US" sz="1100" b="0" i="0" spc="-85" dirty="0">
                          <a:effectLst/>
                          <a:latin typeface="Montserrat" pitchFamily="2" charset="77"/>
                        </a:rPr>
                        <a:t> </a:t>
                      </a:r>
                      <a:r>
                        <a:rPr lang="en-US" sz="1100" b="0" i="0" dirty="0">
                          <a:effectLst/>
                          <a:latin typeface="Montserrat" pitchFamily="2" charset="77"/>
                        </a:rPr>
                        <a:t>simple</a:t>
                      </a:r>
                      <a:r>
                        <a:rPr lang="en-US" sz="1100" b="0" i="0" spc="-325" dirty="0">
                          <a:effectLst/>
                          <a:latin typeface="Montserrat" pitchFamily="2" charset="77"/>
                        </a:rPr>
                        <a:t> </a:t>
                      </a:r>
                      <a:r>
                        <a:rPr lang="en-US" sz="1100" b="0" i="0" dirty="0">
                          <a:effectLst/>
                          <a:latin typeface="Montserrat" pitchFamily="2" charset="77"/>
                        </a:rPr>
                        <a:t>business logic into smart contracts, which can automate</a:t>
                      </a:r>
                      <a:r>
                        <a:rPr lang="en-US" sz="1100" b="0" i="0" spc="5" dirty="0">
                          <a:effectLst/>
                          <a:latin typeface="Montserrat" pitchFamily="2" charset="77"/>
                        </a:rPr>
                        <a:t> </a:t>
                      </a:r>
                      <a:r>
                        <a:rPr lang="en-US" sz="1100" b="0" i="0" dirty="0">
                          <a:effectLst/>
                          <a:latin typeface="Montserrat" pitchFamily="2" charset="77"/>
                        </a:rPr>
                        <a:t>most of the workflow and business processes in a</a:t>
                      </a:r>
                      <a:r>
                        <a:rPr lang="en-US" sz="1100" b="0" i="0" spc="5" dirty="0">
                          <a:effectLst/>
                          <a:latin typeface="Montserrat" pitchFamily="2" charset="77"/>
                        </a:rPr>
                        <a:t> </a:t>
                      </a:r>
                      <a:r>
                        <a:rPr lang="en-US" sz="1100" b="0" i="0" dirty="0">
                          <a:effectLst/>
                          <a:latin typeface="Montserrat" pitchFamily="2" charset="77"/>
                        </a:rPr>
                        <a:t>decentralized system that will guarantee all participants</a:t>
                      </a:r>
                      <a:r>
                        <a:rPr lang="en-US" sz="1100" b="0" i="0" spc="5" dirty="0">
                          <a:effectLst/>
                          <a:latin typeface="Montserrat" pitchFamily="2" charset="77"/>
                        </a:rPr>
                        <a:t> </a:t>
                      </a:r>
                      <a:r>
                        <a:rPr lang="en-US" sz="1100" b="0" i="0" dirty="0">
                          <a:effectLst/>
                          <a:latin typeface="Montserrat" pitchFamily="2" charset="77"/>
                        </a:rPr>
                        <a:t>from possible fraudulent manipulations. This will also</a:t>
                      </a:r>
                      <a:r>
                        <a:rPr lang="en-US" sz="1100" b="0" i="0" spc="5" dirty="0">
                          <a:effectLst/>
                          <a:latin typeface="Montserrat" pitchFamily="2" charset="77"/>
                        </a:rPr>
                        <a:t> </a:t>
                      </a:r>
                      <a:r>
                        <a:rPr lang="en-US" sz="1100" b="0" i="0" dirty="0">
                          <a:effectLst/>
                          <a:latin typeface="Montserrat" pitchFamily="2" charset="77"/>
                        </a:rPr>
                        <a:t>automate processes increasing the speed of operations /</a:t>
                      </a:r>
                      <a:r>
                        <a:rPr lang="en-US" sz="1100" b="0" i="0" spc="-330" dirty="0">
                          <a:effectLst/>
                          <a:latin typeface="Montserrat" pitchFamily="2" charset="77"/>
                        </a:rPr>
                        <a:t> </a:t>
                      </a:r>
                      <a:r>
                        <a:rPr lang="en-US" sz="1100" b="0" i="0" dirty="0">
                          <a:effectLst/>
                          <a:latin typeface="Montserrat" pitchFamily="2" charset="77"/>
                        </a:rPr>
                        <a:t>actions</a:t>
                      </a:r>
                      <a:r>
                        <a:rPr lang="en-US" sz="1100" b="0" i="0" spc="-115" dirty="0">
                          <a:effectLst/>
                          <a:latin typeface="Montserrat" pitchFamily="2" charset="77"/>
                        </a:rPr>
                        <a:t> </a:t>
                      </a:r>
                      <a:r>
                        <a:rPr lang="en-US" sz="1100" b="0" i="0" dirty="0">
                          <a:effectLst/>
                          <a:latin typeface="Montserrat" pitchFamily="2" charset="77"/>
                        </a:rPr>
                        <a:t>together</a:t>
                      </a:r>
                      <a:r>
                        <a:rPr lang="en-US" sz="1100" b="0" i="0" spc="-110" dirty="0">
                          <a:effectLst/>
                          <a:latin typeface="Montserrat" pitchFamily="2" charset="77"/>
                        </a:rPr>
                        <a:t> </a:t>
                      </a:r>
                      <a:r>
                        <a:rPr lang="en-US" sz="1100" b="0" i="0" dirty="0">
                          <a:effectLst/>
                          <a:latin typeface="Montserrat" pitchFamily="2" charset="77"/>
                        </a:rPr>
                        <a:t>with</a:t>
                      </a:r>
                      <a:r>
                        <a:rPr lang="en-US" sz="1100" b="0" i="0" spc="-115" dirty="0">
                          <a:effectLst/>
                          <a:latin typeface="Montserrat" pitchFamily="2" charset="77"/>
                        </a:rPr>
                        <a:t> </a:t>
                      </a:r>
                      <a:r>
                        <a:rPr lang="en-US" sz="1100" b="0" i="0" dirty="0">
                          <a:effectLst/>
                          <a:latin typeface="Montserrat" pitchFamily="2" charset="77"/>
                        </a:rPr>
                        <a:t>a</a:t>
                      </a:r>
                      <a:r>
                        <a:rPr lang="en-US" sz="1100" b="0" i="0" spc="-110" dirty="0">
                          <a:effectLst/>
                          <a:latin typeface="Montserrat" pitchFamily="2" charset="77"/>
                        </a:rPr>
                        <a:t> </a:t>
                      </a:r>
                      <a:r>
                        <a:rPr lang="en-US" sz="1100" b="0" i="0" dirty="0">
                          <a:effectLst/>
                          <a:latin typeface="Montserrat" pitchFamily="2" charset="77"/>
                        </a:rPr>
                        <a:t>decrease</a:t>
                      </a:r>
                      <a:r>
                        <a:rPr lang="en-US" sz="1100" b="0" i="0" spc="-115" dirty="0">
                          <a:effectLst/>
                          <a:latin typeface="Montserrat" pitchFamily="2" charset="77"/>
                        </a:rPr>
                        <a:t> </a:t>
                      </a:r>
                      <a:r>
                        <a:rPr lang="en-US" sz="1100" b="0" i="0" dirty="0">
                          <a:effectLst/>
                          <a:latin typeface="Montserrat" pitchFamily="2" charset="77"/>
                        </a:rPr>
                        <a:t>in</a:t>
                      </a:r>
                      <a:r>
                        <a:rPr lang="en-US" sz="1100" b="0" i="0" spc="-110" dirty="0">
                          <a:effectLst/>
                          <a:latin typeface="Montserrat" pitchFamily="2" charset="77"/>
                        </a:rPr>
                        <a:t> </a:t>
                      </a:r>
                      <a:r>
                        <a:rPr lang="en-US" sz="1100" b="0" i="0" dirty="0">
                          <a:effectLst/>
                          <a:latin typeface="Montserrat" pitchFamily="2" charset="77"/>
                        </a:rPr>
                        <a:t>costs.</a:t>
                      </a:r>
                      <a:endParaRPr lang="it-IT" sz="11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4164972821"/>
                  </a:ext>
                </a:extLst>
              </a:tr>
              <a:tr h="711200">
                <a:tc>
                  <a:txBody>
                    <a:bodyPr/>
                    <a:lstStyle/>
                    <a:p>
                      <a:pPr marL="101600">
                        <a:spcBef>
                          <a:spcPts val="755"/>
                        </a:spcBef>
                      </a:pPr>
                      <a:r>
                        <a:rPr lang="en-US" sz="1100" b="0" i="0" dirty="0">
                          <a:effectLst/>
                          <a:latin typeface="Montserrat" pitchFamily="2" charset="77"/>
                        </a:rPr>
                        <a:t>Invariability</a:t>
                      </a:r>
                      <a:endParaRPr lang="it-IT" sz="11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1600" marR="79375">
                        <a:lnSpc>
                          <a:spcPct val="112000"/>
                        </a:lnSpc>
                        <a:spcBef>
                          <a:spcPts val="755"/>
                        </a:spcBef>
                        <a:spcAft>
                          <a:spcPts val="0"/>
                        </a:spcAft>
                      </a:pPr>
                      <a:r>
                        <a:rPr lang="en-US" sz="1100" b="0" i="0" dirty="0">
                          <a:effectLst/>
                          <a:latin typeface="Montserrat" pitchFamily="2" charset="77"/>
                        </a:rPr>
                        <a:t>The data in the blockchain cannot be changed or removed,</a:t>
                      </a:r>
                      <a:r>
                        <a:rPr lang="en-US" sz="1100" b="0" i="0" spc="-330" dirty="0">
                          <a:effectLst/>
                          <a:latin typeface="Montserrat" pitchFamily="2" charset="77"/>
                        </a:rPr>
                        <a:t> </a:t>
                      </a:r>
                      <a:r>
                        <a:rPr lang="en-US" sz="1100" b="0" i="0" dirty="0">
                          <a:effectLst/>
                          <a:latin typeface="Montserrat" pitchFamily="2" charset="77"/>
                        </a:rPr>
                        <a:t>and</a:t>
                      </a:r>
                      <a:r>
                        <a:rPr lang="en-US" sz="1100" b="0" i="0" spc="-75" dirty="0">
                          <a:effectLst/>
                          <a:latin typeface="Montserrat" pitchFamily="2" charset="77"/>
                        </a:rPr>
                        <a:t> </a:t>
                      </a:r>
                      <a:r>
                        <a:rPr lang="en-US" sz="1100" b="0" i="0" dirty="0">
                          <a:effectLst/>
                          <a:latin typeface="Montserrat" pitchFamily="2" charset="77"/>
                        </a:rPr>
                        <a:t>the</a:t>
                      </a:r>
                      <a:r>
                        <a:rPr lang="en-US" sz="1100" b="0" i="0" spc="-75" dirty="0">
                          <a:effectLst/>
                          <a:latin typeface="Montserrat" pitchFamily="2" charset="77"/>
                        </a:rPr>
                        <a:t> </a:t>
                      </a:r>
                      <a:r>
                        <a:rPr lang="en-US" sz="1100" b="0" i="0" dirty="0">
                          <a:effectLst/>
                          <a:latin typeface="Montserrat" pitchFamily="2" charset="77"/>
                        </a:rPr>
                        <a:t>transaction</a:t>
                      </a:r>
                      <a:r>
                        <a:rPr lang="en-US" sz="1100" b="0" i="0" spc="-75" dirty="0">
                          <a:effectLst/>
                          <a:latin typeface="Montserrat" pitchFamily="2" charset="77"/>
                        </a:rPr>
                        <a:t> </a:t>
                      </a:r>
                      <a:r>
                        <a:rPr lang="en-US" sz="1100" b="0" i="0" dirty="0">
                          <a:effectLst/>
                          <a:latin typeface="Montserrat" pitchFamily="2" charset="77"/>
                        </a:rPr>
                        <a:t>records</a:t>
                      </a:r>
                      <a:r>
                        <a:rPr lang="en-US" sz="1100" b="0" i="0" spc="-75" dirty="0">
                          <a:effectLst/>
                          <a:latin typeface="Montserrat" pitchFamily="2" charset="77"/>
                        </a:rPr>
                        <a:t> </a:t>
                      </a:r>
                      <a:r>
                        <a:rPr lang="en-US" sz="1100" b="0" i="0" dirty="0">
                          <a:effectLst/>
                          <a:latin typeface="Montserrat" pitchFamily="2" charset="77"/>
                        </a:rPr>
                        <a:t>leaves</a:t>
                      </a:r>
                      <a:r>
                        <a:rPr lang="en-US" sz="1100" b="0" i="0" spc="-75" dirty="0">
                          <a:effectLst/>
                          <a:latin typeface="Montserrat" pitchFamily="2" charset="77"/>
                        </a:rPr>
                        <a:t> </a:t>
                      </a:r>
                      <a:r>
                        <a:rPr lang="en-US" sz="1100" b="0" i="0" dirty="0">
                          <a:effectLst/>
                          <a:latin typeface="Montserrat" pitchFamily="2" charset="77"/>
                        </a:rPr>
                        <a:t>always</a:t>
                      </a:r>
                      <a:r>
                        <a:rPr lang="en-US" sz="1100" b="0" i="0" spc="-75" dirty="0">
                          <a:effectLst/>
                          <a:latin typeface="Montserrat" pitchFamily="2" charset="77"/>
                        </a:rPr>
                        <a:t> </a:t>
                      </a:r>
                      <a:r>
                        <a:rPr lang="en-US" sz="1100" b="0" i="0" dirty="0">
                          <a:effectLst/>
                          <a:latin typeface="Montserrat" pitchFamily="2" charset="77"/>
                        </a:rPr>
                        <a:t>a</a:t>
                      </a:r>
                      <a:r>
                        <a:rPr lang="en-US" sz="1100" b="0" i="0" spc="-70" dirty="0">
                          <a:effectLst/>
                          <a:latin typeface="Montserrat" pitchFamily="2" charset="77"/>
                        </a:rPr>
                        <a:t> </a:t>
                      </a:r>
                      <a:r>
                        <a:rPr lang="en-US" sz="1100" b="0" i="0" dirty="0">
                          <a:effectLst/>
                          <a:latin typeface="Montserrat" pitchFamily="2" charset="77"/>
                        </a:rPr>
                        <a:t>public</a:t>
                      </a:r>
                      <a:r>
                        <a:rPr lang="en-US" sz="1100" b="0" i="0" spc="-75" dirty="0">
                          <a:effectLst/>
                          <a:latin typeface="Montserrat" pitchFamily="2" charset="77"/>
                        </a:rPr>
                        <a:t> </a:t>
                      </a:r>
                      <a:r>
                        <a:rPr lang="en-US" sz="1100" b="0" i="0" dirty="0">
                          <a:effectLst/>
                          <a:latin typeface="Montserrat" pitchFamily="2" charset="77"/>
                        </a:rPr>
                        <a:t>trail.</a:t>
                      </a:r>
                      <a:r>
                        <a:rPr lang="en-US" sz="1100" b="0" i="0" spc="-75" dirty="0">
                          <a:effectLst/>
                          <a:latin typeface="Montserrat" pitchFamily="2" charset="77"/>
                        </a:rPr>
                        <a:t> </a:t>
                      </a:r>
                      <a:r>
                        <a:rPr lang="en-US" sz="1100" b="0" i="0" dirty="0">
                          <a:effectLst/>
                          <a:latin typeface="Montserrat" pitchFamily="2" charset="77"/>
                        </a:rPr>
                        <a:t>This</a:t>
                      </a:r>
                      <a:r>
                        <a:rPr lang="en-US" sz="1100" b="0" i="0" spc="-330" dirty="0">
                          <a:effectLst/>
                          <a:latin typeface="Montserrat" pitchFamily="2" charset="77"/>
                        </a:rPr>
                        <a:t> </a:t>
                      </a:r>
                      <a:r>
                        <a:rPr lang="en-US" sz="1100" b="0" i="0" dirty="0">
                          <a:effectLst/>
                          <a:latin typeface="Montserrat" pitchFamily="2" charset="77"/>
                        </a:rPr>
                        <a:t>avoiding</a:t>
                      </a:r>
                      <a:r>
                        <a:rPr lang="en-US" sz="1100" b="0" i="0" spc="-120" dirty="0">
                          <a:effectLst/>
                          <a:latin typeface="Montserrat" pitchFamily="2" charset="77"/>
                        </a:rPr>
                        <a:t> </a:t>
                      </a:r>
                      <a:r>
                        <a:rPr lang="en-US" sz="1100" b="0" i="0" dirty="0">
                          <a:effectLst/>
                          <a:latin typeface="Montserrat" pitchFamily="2" charset="77"/>
                        </a:rPr>
                        <a:t>possibilities</a:t>
                      </a:r>
                      <a:r>
                        <a:rPr lang="en-US" sz="1100" b="0" i="0" spc="-120" dirty="0">
                          <a:effectLst/>
                          <a:latin typeface="Montserrat" pitchFamily="2" charset="77"/>
                        </a:rPr>
                        <a:t> </a:t>
                      </a:r>
                      <a:r>
                        <a:rPr lang="en-US" sz="1100" b="0" i="0" dirty="0">
                          <a:effectLst/>
                          <a:latin typeface="Montserrat" pitchFamily="2" charset="77"/>
                        </a:rPr>
                        <a:t>of</a:t>
                      </a:r>
                      <a:r>
                        <a:rPr lang="en-US" sz="1100" b="0" i="0" spc="-115" dirty="0">
                          <a:effectLst/>
                          <a:latin typeface="Montserrat" pitchFamily="2" charset="77"/>
                        </a:rPr>
                        <a:t> </a:t>
                      </a:r>
                      <a:r>
                        <a:rPr lang="en-US" sz="1100" b="0" i="0" dirty="0">
                          <a:effectLst/>
                          <a:latin typeface="Montserrat" pitchFamily="2" charset="77"/>
                        </a:rPr>
                        <a:t>fraud</a:t>
                      </a:r>
                      <a:r>
                        <a:rPr lang="en-US" sz="1100" b="0" i="0" spc="-120" dirty="0">
                          <a:effectLst/>
                          <a:latin typeface="Montserrat" pitchFamily="2" charset="77"/>
                        </a:rPr>
                        <a:t> </a:t>
                      </a:r>
                      <a:r>
                        <a:rPr lang="en-US" sz="1100" b="0" i="0" dirty="0">
                          <a:effectLst/>
                          <a:latin typeface="Montserrat" pitchFamily="2" charset="77"/>
                        </a:rPr>
                        <a:t>and</a:t>
                      </a:r>
                      <a:r>
                        <a:rPr lang="en-US" sz="1100" b="0" i="0" spc="-115" dirty="0">
                          <a:effectLst/>
                          <a:latin typeface="Montserrat" pitchFamily="2" charset="77"/>
                        </a:rPr>
                        <a:t> </a:t>
                      </a:r>
                      <a:r>
                        <a:rPr lang="en-US" sz="1100" b="0" i="0" dirty="0">
                          <a:effectLst/>
                          <a:latin typeface="Montserrat" pitchFamily="2" charset="77"/>
                        </a:rPr>
                        <a:t>errors.</a:t>
                      </a:r>
                      <a:endParaRPr lang="it-IT" sz="11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471278946"/>
                  </a:ext>
                </a:extLst>
              </a:tr>
            </a:tbl>
          </a:graphicData>
        </a:graphic>
      </p:graphicFrame>
    </p:spTree>
    <p:extLst>
      <p:ext uri="{BB962C8B-B14F-4D97-AF65-F5344CB8AC3E}">
        <p14:creationId xmlns:p14="http://schemas.microsoft.com/office/powerpoint/2010/main" val="359513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6" name="CasellaDiTesto 5">
            <a:extLst>
              <a:ext uri="{FF2B5EF4-FFF2-40B4-BE49-F238E27FC236}">
                <a16:creationId xmlns:a16="http://schemas.microsoft.com/office/drawing/2014/main" id="{44E74098-386C-AF2A-FC3C-E237404CBACB}"/>
              </a:ext>
            </a:extLst>
          </p:cNvPr>
          <p:cNvSpPr txBox="1"/>
          <p:nvPr/>
        </p:nvSpPr>
        <p:spPr>
          <a:xfrm>
            <a:off x="1504506" y="2402958"/>
            <a:ext cx="6982048" cy="353943"/>
          </a:xfrm>
          <a:prstGeom prst="rect">
            <a:avLst/>
          </a:prstGeom>
          <a:noFill/>
        </p:spPr>
        <p:txBody>
          <a:bodyPr wrap="square" rtlCol="0">
            <a:spAutoFit/>
          </a:bodyPr>
          <a:lstStyle/>
          <a:p>
            <a:pPr algn="ctr"/>
            <a:r>
              <a:rPr lang="it-IT" sz="1700" b="1" dirty="0">
                <a:solidFill>
                  <a:schemeClr val="bg1"/>
                </a:solidFill>
                <a:latin typeface="Montserrat" pitchFamily="2" charset="77"/>
              </a:rPr>
              <a:t>TOKEN HOLDERS ADDITIONAL BENEFITS</a:t>
            </a:r>
          </a:p>
        </p:txBody>
      </p:sp>
      <p:sp>
        <p:nvSpPr>
          <p:cNvPr id="11" name="CasellaDiTesto 10">
            <a:extLst>
              <a:ext uri="{FF2B5EF4-FFF2-40B4-BE49-F238E27FC236}">
                <a16:creationId xmlns:a16="http://schemas.microsoft.com/office/drawing/2014/main" id="{8175546D-5020-DB14-170F-D82BDFB48A8E}"/>
              </a:ext>
            </a:extLst>
          </p:cNvPr>
          <p:cNvSpPr txBox="1"/>
          <p:nvPr/>
        </p:nvSpPr>
        <p:spPr>
          <a:xfrm>
            <a:off x="1419446" y="2844224"/>
            <a:ext cx="7067108" cy="1169551"/>
          </a:xfrm>
          <a:prstGeom prst="rect">
            <a:avLst/>
          </a:prstGeom>
          <a:noFill/>
        </p:spPr>
        <p:txBody>
          <a:bodyPr wrap="square" rtlCol="0">
            <a:spAutoFit/>
          </a:bodyPr>
          <a:lstStyle/>
          <a:p>
            <a:pPr algn="ctr"/>
            <a:r>
              <a:rPr lang="it-IT" sz="1400" dirty="0">
                <a:solidFill>
                  <a:schemeClr val="bg1"/>
                </a:solidFill>
                <a:latin typeface="Montserrat" pitchFamily="2" charset="77"/>
              </a:rPr>
              <a:t>MT-COIN Tokens will allow the holders to take part in the success of the MTC Platform and a mechanism of dividend distribution will also be put in place. The volume of dividends will be governed by a Smart Contract with a specific formula based on the ownership lenght and volume of token owned. All rules and functionalities will be disclosed after the FINMA authorisation.</a:t>
            </a:r>
          </a:p>
        </p:txBody>
      </p:sp>
    </p:spTree>
    <p:extLst>
      <p:ext uri="{BB962C8B-B14F-4D97-AF65-F5344CB8AC3E}">
        <p14:creationId xmlns:p14="http://schemas.microsoft.com/office/powerpoint/2010/main" val="284054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6" name="CasellaDiTesto 5">
            <a:extLst>
              <a:ext uri="{FF2B5EF4-FFF2-40B4-BE49-F238E27FC236}">
                <a16:creationId xmlns:a16="http://schemas.microsoft.com/office/drawing/2014/main" id="{44E74098-386C-AF2A-FC3C-E237404CBACB}"/>
              </a:ext>
            </a:extLst>
          </p:cNvPr>
          <p:cNvSpPr txBox="1"/>
          <p:nvPr/>
        </p:nvSpPr>
        <p:spPr>
          <a:xfrm>
            <a:off x="419985" y="467832"/>
            <a:ext cx="6982048" cy="353943"/>
          </a:xfrm>
          <a:prstGeom prst="rect">
            <a:avLst/>
          </a:prstGeom>
          <a:noFill/>
        </p:spPr>
        <p:txBody>
          <a:bodyPr wrap="square" rtlCol="0">
            <a:spAutoFit/>
          </a:bodyPr>
          <a:lstStyle/>
          <a:p>
            <a:r>
              <a:rPr lang="it-IT" sz="1700" b="1" dirty="0">
                <a:solidFill>
                  <a:schemeClr val="bg1"/>
                </a:solidFill>
                <a:latin typeface="Montserrat" pitchFamily="2" charset="77"/>
              </a:rPr>
              <a:t>CRYPTO TRADERS</a:t>
            </a:r>
          </a:p>
        </p:txBody>
      </p:sp>
      <p:sp>
        <p:nvSpPr>
          <p:cNvPr id="11" name="CasellaDiTesto 10">
            <a:extLst>
              <a:ext uri="{FF2B5EF4-FFF2-40B4-BE49-F238E27FC236}">
                <a16:creationId xmlns:a16="http://schemas.microsoft.com/office/drawing/2014/main" id="{8175546D-5020-DB14-170F-D82BDFB48A8E}"/>
              </a:ext>
            </a:extLst>
          </p:cNvPr>
          <p:cNvSpPr txBox="1"/>
          <p:nvPr/>
        </p:nvSpPr>
        <p:spPr>
          <a:xfrm>
            <a:off x="419985" y="821775"/>
            <a:ext cx="7067108" cy="523220"/>
          </a:xfrm>
          <a:prstGeom prst="rect">
            <a:avLst/>
          </a:prstGeom>
          <a:noFill/>
        </p:spPr>
        <p:txBody>
          <a:bodyPr wrap="square" rtlCol="0">
            <a:spAutoFit/>
          </a:bodyPr>
          <a:lstStyle/>
          <a:p>
            <a:r>
              <a:rPr lang="it-IT" sz="1400" dirty="0">
                <a:solidFill>
                  <a:schemeClr val="bg1"/>
                </a:solidFill>
                <a:latin typeface="Montserrat" pitchFamily="2" charset="77"/>
              </a:rPr>
              <a:t>The average cryptocurrency exhange user bases its preference over a specific exchange, on the following aspects:</a:t>
            </a:r>
          </a:p>
        </p:txBody>
      </p:sp>
      <p:graphicFrame>
        <p:nvGraphicFramePr>
          <p:cNvPr id="2" name="Tabella 1">
            <a:extLst>
              <a:ext uri="{FF2B5EF4-FFF2-40B4-BE49-F238E27FC236}">
                <a16:creationId xmlns:a16="http://schemas.microsoft.com/office/drawing/2014/main" id="{02B624A6-6123-111E-D1D4-A060EDA42700}"/>
              </a:ext>
            </a:extLst>
          </p:cNvPr>
          <p:cNvGraphicFramePr>
            <a:graphicFrameLocks noGrp="1"/>
          </p:cNvGraphicFramePr>
          <p:nvPr>
            <p:extLst>
              <p:ext uri="{D42A27DB-BD31-4B8C-83A1-F6EECF244321}">
                <p14:modId xmlns:p14="http://schemas.microsoft.com/office/powerpoint/2010/main" val="2226327899"/>
              </p:ext>
            </p:extLst>
          </p:nvPr>
        </p:nvGraphicFramePr>
        <p:xfrm>
          <a:off x="2304439" y="1649667"/>
          <a:ext cx="6403625" cy="4586822"/>
        </p:xfrm>
        <a:graphic>
          <a:graphicData uri="http://schemas.openxmlformats.org/drawingml/2006/table">
            <a:tbl>
              <a:tblPr firstRow="1" firstCol="1" lastRow="1" lastCol="1" bandRow="1" bandCol="1">
                <a:tableStyleId>{5C22544A-7EE6-4342-B048-85BDC9FD1C3A}</a:tableStyleId>
              </a:tblPr>
              <a:tblGrid>
                <a:gridCol w="2667226">
                  <a:extLst>
                    <a:ext uri="{9D8B030D-6E8A-4147-A177-3AD203B41FA5}">
                      <a16:colId xmlns:a16="http://schemas.microsoft.com/office/drawing/2014/main" val="4087699760"/>
                    </a:ext>
                  </a:extLst>
                </a:gridCol>
                <a:gridCol w="3736399">
                  <a:extLst>
                    <a:ext uri="{9D8B030D-6E8A-4147-A177-3AD203B41FA5}">
                      <a16:colId xmlns:a16="http://schemas.microsoft.com/office/drawing/2014/main" val="3685406852"/>
                    </a:ext>
                  </a:extLst>
                </a:gridCol>
              </a:tblGrid>
              <a:tr h="218330">
                <a:tc>
                  <a:txBody>
                    <a:bodyPr/>
                    <a:lstStyle/>
                    <a:p>
                      <a:pPr marL="815340">
                        <a:spcBef>
                          <a:spcPts val="980"/>
                        </a:spcBef>
                        <a:spcAft>
                          <a:spcPts val="0"/>
                        </a:spcAft>
                      </a:pPr>
                      <a:r>
                        <a:rPr lang="en-US" sz="900" b="0" i="0" dirty="0">
                          <a:effectLst/>
                          <a:latin typeface="Montserrat" pitchFamily="2" charset="77"/>
                        </a:rPr>
                        <a:t>WHAT</a:t>
                      </a:r>
                      <a:r>
                        <a:rPr lang="en-US" sz="900" b="0" i="0" spc="55" dirty="0">
                          <a:effectLst/>
                          <a:latin typeface="Montserrat" pitchFamily="2" charset="77"/>
                        </a:rPr>
                        <a:t> </a:t>
                      </a:r>
                      <a:r>
                        <a:rPr lang="en-US" sz="900" b="0" i="0" spc="50" dirty="0">
                          <a:effectLst/>
                          <a:latin typeface="Montserrat" pitchFamily="2" charset="77"/>
                        </a:rPr>
                        <a:t>TRADERS</a:t>
                      </a:r>
                      <a:r>
                        <a:rPr lang="en-US" sz="900" b="0" i="0" spc="55" dirty="0">
                          <a:effectLst/>
                          <a:latin typeface="Montserrat" pitchFamily="2" charset="77"/>
                        </a:rPr>
                        <a:t> </a:t>
                      </a:r>
                      <a:r>
                        <a:rPr lang="en-US" sz="900" b="0" i="0" spc="50" dirty="0">
                          <a:effectLst/>
                          <a:latin typeface="Montserrat" pitchFamily="2" charset="77"/>
                        </a:rPr>
                        <a:t>NEED</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944880">
                        <a:spcBef>
                          <a:spcPts val="980"/>
                        </a:spcBef>
                        <a:spcAft>
                          <a:spcPts val="0"/>
                        </a:spcAft>
                      </a:pPr>
                      <a:r>
                        <a:rPr lang="en-US" sz="900" b="0" i="0" dirty="0">
                          <a:effectLst/>
                          <a:latin typeface="Montserrat" pitchFamily="2" charset="77"/>
                        </a:rPr>
                        <a:t>WHAT</a:t>
                      </a:r>
                      <a:r>
                        <a:rPr lang="en-US" sz="900" b="0" i="0" spc="45" dirty="0">
                          <a:effectLst/>
                          <a:latin typeface="Montserrat" pitchFamily="2" charset="77"/>
                        </a:rPr>
                        <a:t> OFFER </a:t>
                      </a:r>
                      <a:r>
                        <a:rPr lang="en-US" sz="900" b="0" i="0" spc="55" dirty="0">
                          <a:effectLst/>
                          <a:latin typeface="Montserrat" pitchFamily="2" charset="77"/>
                        </a:rPr>
                        <a:t>MTC</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3277163826"/>
                  </a:ext>
                </a:extLst>
              </a:tr>
              <a:tr h="1353897">
                <a:tc>
                  <a:txBody>
                    <a:bodyPr/>
                    <a:lstStyle/>
                    <a:p>
                      <a:pPr marL="101600">
                        <a:spcBef>
                          <a:spcPts val="750"/>
                        </a:spcBef>
                      </a:pPr>
                      <a:r>
                        <a:rPr lang="en-US" sz="900" b="0" i="0" dirty="0">
                          <a:effectLst/>
                          <a:latin typeface="Montserrat" pitchFamily="2" charset="77"/>
                        </a:rPr>
                        <a:t>security</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0965">
                        <a:lnSpc>
                          <a:spcPct val="112000"/>
                        </a:lnSpc>
                        <a:spcBef>
                          <a:spcPts val="750"/>
                        </a:spcBef>
                      </a:pPr>
                      <a:r>
                        <a:rPr lang="en-US" sz="900" b="0" i="0" dirty="0">
                          <a:effectLst/>
                          <a:latin typeface="Montserrat" pitchFamily="2" charset="77"/>
                        </a:rPr>
                        <a:t>All</a:t>
                      </a:r>
                      <a:r>
                        <a:rPr lang="en-US" sz="900" b="0" i="0" spc="-50" dirty="0">
                          <a:effectLst/>
                          <a:latin typeface="Montserrat" pitchFamily="2" charset="77"/>
                        </a:rPr>
                        <a:t> </a:t>
                      </a:r>
                      <a:r>
                        <a:rPr lang="en-US" sz="900" b="0" i="0" dirty="0">
                          <a:effectLst/>
                          <a:latin typeface="Montserrat" pitchFamily="2" charset="77"/>
                        </a:rPr>
                        <a:t>best</a:t>
                      </a:r>
                      <a:r>
                        <a:rPr lang="en-US" sz="900" b="0" i="0" spc="-50" dirty="0">
                          <a:effectLst/>
                          <a:latin typeface="Montserrat" pitchFamily="2" charset="77"/>
                        </a:rPr>
                        <a:t> </a:t>
                      </a:r>
                      <a:r>
                        <a:rPr lang="en-US" sz="900" b="0" i="0" dirty="0">
                          <a:effectLst/>
                          <a:latin typeface="Montserrat" pitchFamily="2" charset="77"/>
                        </a:rPr>
                        <a:t>security</a:t>
                      </a:r>
                      <a:r>
                        <a:rPr lang="en-US" sz="900" b="0" i="0" spc="-45" dirty="0">
                          <a:effectLst/>
                          <a:latin typeface="Montserrat" pitchFamily="2" charset="77"/>
                        </a:rPr>
                        <a:t> </a:t>
                      </a:r>
                      <a:r>
                        <a:rPr lang="en-US" sz="900" b="0" i="0" dirty="0">
                          <a:effectLst/>
                          <a:latin typeface="Montserrat" pitchFamily="2" charset="77"/>
                        </a:rPr>
                        <a:t>practices</a:t>
                      </a:r>
                      <a:r>
                        <a:rPr lang="en-US" sz="900" b="0" i="0" spc="-50" dirty="0">
                          <a:effectLst/>
                          <a:latin typeface="Montserrat" pitchFamily="2" charset="77"/>
                        </a:rPr>
                        <a:t> </a:t>
                      </a:r>
                      <a:r>
                        <a:rPr lang="en-US" sz="900" b="0" i="0" dirty="0">
                          <a:effectLst/>
                          <a:latin typeface="Montserrat" pitchFamily="2" charset="77"/>
                        </a:rPr>
                        <a:t>are</a:t>
                      </a:r>
                      <a:r>
                        <a:rPr lang="en-US" sz="900" b="0" i="0" spc="-50" dirty="0">
                          <a:effectLst/>
                          <a:latin typeface="Montserrat" pitchFamily="2" charset="77"/>
                        </a:rPr>
                        <a:t> </a:t>
                      </a:r>
                      <a:r>
                        <a:rPr lang="en-US" sz="900" b="0" i="0" dirty="0">
                          <a:effectLst/>
                          <a:latin typeface="Montserrat" pitchFamily="2" charset="77"/>
                        </a:rPr>
                        <a:t>put</a:t>
                      </a:r>
                      <a:r>
                        <a:rPr lang="en-US" sz="900" b="0" i="0" spc="-45" dirty="0">
                          <a:effectLst/>
                          <a:latin typeface="Montserrat" pitchFamily="2" charset="77"/>
                        </a:rPr>
                        <a:t> </a:t>
                      </a:r>
                      <a:r>
                        <a:rPr lang="en-US" sz="900" b="0" i="0" dirty="0">
                          <a:effectLst/>
                          <a:latin typeface="Montserrat" pitchFamily="2" charset="77"/>
                        </a:rPr>
                        <a:t>in</a:t>
                      </a:r>
                      <a:r>
                        <a:rPr lang="en-US" sz="900" b="0" i="0" spc="-50" dirty="0">
                          <a:effectLst/>
                          <a:latin typeface="Montserrat" pitchFamily="2" charset="77"/>
                        </a:rPr>
                        <a:t> </a:t>
                      </a:r>
                      <a:r>
                        <a:rPr lang="en-US" sz="900" b="0" i="0" dirty="0">
                          <a:effectLst/>
                          <a:latin typeface="Montserrat" pitchFamily="2" charset="77"/>
                        </a:rPr>
                        <a:t>place</a:t>
                      </a:r>
                      <a:r>
                        <a:rPr lang="en-US" sz="900" b="0" i="0" spc="-50" dirty="0">
                          <a:effectLst/>
                          <a:latin typeface="Montserrat" pitchFamily="2" charset="77"/>
                        </a:rPr>
                        <a:t> </a:t>
                      </a:r>
                      <a:r>
                        <a:rPr lang="en-US" sz="900" b="0" i="0" dirty="0">
                          <a:effectLst/>
                          <a:latin typeface="Montserrat" pitchFamily="2" charset="77"/>
                        </a:rPr>
                        <a:t>by</a:t>
                      </a:r>
                      <a:r>
                        <a:rPr lang="en-US" sz="900" b="0" i="0" spc="-330" dirty="0">
                          <a:effectLst/>
                          <a:latin typeface="Montserrat" pitchFamily="2" charset="77"/>
                        </a:rPr>
                        <a:t> </a:t>
                      </a:r>
                      <a:r>
                        <a:rPr lang="en-US" sz="900" b="0" i="0" dirty="0">
                          <a:effectLst/>
                          <a:latin typeface="Montserrat" pitchFamily="2" charset="77"/>
                        </a:rPr>
                        <a:t>MTC.</a:t>
                      </a:r>
                      <a:endParaRPr lang="it-IT" sz="900" b="0" i="0" dirty="0">
                        <a:effectLst/>
                        <a:latin typeface="Montserrat" pitchFamily="2" charset="77"/>
                      </a:endParaRPr>
                    </a:p>
                    <a:p>
                      <a:pPr marL="100965" marR="92710">
                        <a:lnSpc>
                          <a:spcPct val="112000"/>
                        </a:lnSpc>
                        <a:spcBef>
                          <a:spcPts val="750"/>
                        </a:spcBef>
                        <a:spcAft>
                          <a:spcPts val="0"/>
                        </a:spcAft>
                      </a:pPr>
                      <a:r>
                        <a:rPr lang="en-US" sz="900" b="0" i="0" dirty="0">
                          <a:effectLst/>
                          <a:latin typeface="Montserrat" pitchFamily="2" charset="77"/>
                        </a:rPr>
                        <a:t>Starting from a full Audit of its Smart</a:t>
                      </a:r>
                      <a:r>
                        <a:rPr lang="en-US" sz="900" b="0" i="0" spc="5" dirty="0">
                          <a:effectLst/>
                          <a:latin typeface="Montserrat" pitchFamily="2" charset="77"/>
                        </a:rPr>
                        <a:t> </a:t>
                      </a:r>
                      <a:r>
                        <a:rPr lang="en-US" sz="900" b="0" i="0" dirty="0">
                          <a:effectLst/>
                          <a:latin typeface="Montserrat" pitchFamily="2" charset="77"/>
                        </a:rPr>
                        <a:t>Contract and Platform, to a full security</a:t>
                      </a:r>
                      <a:r>
                        <a:rPr lang="en-US" sz="900" b="0" i="0" spc="5" dirty="0">
                          <a:effectLst/>
                          <a:latin typeface="Montserrat" pitchFamily="2" charset="77"/>
                        </a:rPr>
                        <a:t> </a:t>
                      </a:r>
                      <a:r>
                        <a:rPr lang="en-US" sz="900" b="0" i="0" dirty="0">
                          <a:effectLst/>
                          <a:latin typeface="Montserrat" pitchFamily="2" charset="77"/>
                        </a:rPr>
                        <a:t>framework</a:t>
                      </a:r>
                      <a:r>
                        <a:rPr lang="en-US" sz="900" b="0" i="0" spc="-85" dirty="0">
                          <a:effectLst/>
                          <a:latin typeface="Montserrat" pitchFamily="2" charset="77"/>
                        </a:rPr>
                        <a:t> </a:t>
                      </a:r>
                      <a:r>
                        <a:rPr lang="en-US" sz="900" b="0" i="0" dirty="0">
                          <a:effectLst/>
                          <a:latin typeface="Montserrat" pitchFamily="2" charset="77"/>
                        </a:rPr>
                        <a:t>to</a:t>
                      </a:r>
                      <a:r>
                        <a:rPr lang="en-US" sz="900" b="0" i="0" spc="-85" dirty="0">
                          <a:effectLst/>
                          <a:latin typeface="Montserrat" pitchFamily="2" charset="77"/>
                        </a:rPr>
                        <a:t> </a:t>
                      </a:r>
                      <a:r>
                        <a:rPr lang="en-US" sz="900" b="0" i="0" dirty="0">
                          <a:effectLst/>
                          <a:latin typeface="Montserrat" pitchFamily="2" charset="77"/>
                        </a:rPr>
                        <a:t>protect</a:t>
                      </a:r>
                      <a:r>
                        <a:rPr lang="en-US" sz="900" b="0" i="0" spc="-80" dirty="0">
                          <a:effectLst/>
                          <a:latin typeface="Montserrat" pitchFamily="2" charset="77"/>
                        </a:rPr>
                        <a:t> </a:t>
                      </a:r>
                      <a:r>
                        <a:rPr lang="en-US" sz="900" b="0" i="0" dirty="0">
                          <a:effectLst/>
                          <a:latin typeface="Montserrat" pitchFamily="2" charset="77"/>
                        </a:rPr>
                        <a:t>users</a:t>
                      </a:r>
                      <a:r>
                        <a:rPr lang="en-US" sz="900" b="0" i="0" spc="-85" dirty="0">
                          <a:effectLst/>
                          <a:latin typeface="Montserrat" pitchFamily="2" charset="77"/>
                        </a:rPr>
                        <a:t> </a:t>
                      </a:r>
                      <a:r>
                        <a:rPr lang="en-US" sz="900" b="0" i="0" dirty="0">
                          <a:effectLst/>
                          <a:latin typeface="Montserrat" pitchFamily="2" charset="77"/>
                        </a:rPr>
                        <a:t>data</a:t>
                      </a:r>
                      <a:r>
                        <a:rPr lang="en-US" sz="900" b="0" i="0" spc="-80" dirty="0">
                          <a:effectLst/>
                          <a:latin typeface="Montserrat" pitchFamily="2" charset="77"/>
                        </a:rPr>
                        <a:t> </a:t>
                      </a:r>
                      <a:r>
                        <a:rPr lang="en-US" sz="900" b="0" i="0" dirty="0">
                          <a:effectLst/>
                          <a:latin typeface="Montserrat" pitchFamily="2" charset="77"/>
                        </a:rPr>
                        <a:t>and</a:t>
                      </a:r>
                      <a:r>
                        <a:rPr lang="en-US" sz="900" b="0" i="0" spc="-85" dirty="0">
                          <a:effectLst/>
                          <a:latin typeface="Montserrat" pitchFamily="2" charset="77"/>
                        </a:rPr>
                        <a:t> </a:t>
                      </a:r>
                      <a:r>
                        <a:rPr lang="en-US" sz="900" b="0" i="0" dirty="0">
                          <a:effectLst/>
                          <a:latin typeface="Montserrat" pitchFamily="2" charset="77"/>
                        </a:rPr>
                        <a:t>funds</a:t>
                      </a:r>
                      <a:r>
                        <a:rPr lang="en-US" sz="900" b="0" i="0" spc="-80" dirty="0">
                          <a:effectLst/>
                          <a:latin typeface="Montserrat" pitchFamily="2" charset="77"/>
                        </a:rPr>
                        <a:t> </a:t>
                      </a:r>
                      <a:r>
                        <a:rPr lang="en-US" sz="900" b="0" i="0" dirty="0">
                          <a:effectLst/>
                          <a:latin typeface="Montserrat" pitchFamily="2" charset="77"/>
                        </a:rPr>
                        <a:t>by</a:t>
                      </a:r>
                      <a:r>
                        <a:rPr lang="en-US" sz="900" b="0" i="0" spc="-330" dirty="0">
                          <a:effectLst/>
                          <a:latin typeface="Montserrat" pitchFamily="2" charset="77"/>
                        </a:rPr>
                        <a:t> </a:t>
                      </a:r>
                      <a:r>
                        <a:rPr lang="en-US" sz="900" b="0" i="0" dirty="0">
                          <a:effectLst/>
                          <a:latin typeface="Montserrat" pitchFamily="2" charset="77"/>
                        </a:rPr>
                        <a:t>any</a:t>
                      </a:r>
                      <a:r>
                        <a:rPr lang="en-US" sz="900" b="0" i="0" spc="-100" dirty="0">
                          <a:effectLst/>
                          <a:latin typeface="Montserrat" pitchFamily="2" charset="77"/>
                        </a:rPr>
                        <a:t> </a:t>
                      </a:r>
                      <a:r>
                        <a:rPr lang="en-US" sz="900" b="0" i="0" dirty="0">
                          <a:effectLst/>
                          <a:latin typeface="Montserrat" pitchFamily="2" charset="77"/>
                        </a:rPr>
                        <a:t>external</a:t>
                      </a:r>
                      <a:r>
                        <a:rPr lang="en-US" sz="900" b="0" i="0" spc="-100" dirty="0">
                          <a:effectLst/>
                          <a:latin typeface="Montserrat" pitchFamily="2" charset="77"/>
                        </a:rPr>
                        <a:t> </a:t>
                      </a:r>
                      <a:r>
                        <a:rPr lang="en-US" sz="900" b="0" i="0" dirty="0">
                          <a:effectLst/>
                          <a:latin typeface="Montserrat" pitchFamily="2" charset="77"/>
                        </a:rPr>
                        <a:t>threat.</a:t>
                      </a:r>
                      <a:endParaRPr lang="it-IT" sz="900" b="0" i="0" dirty="0">
                        <a:effectLst/>
                        <a:latin typeface="Montserrat" pitchFamily="2" charset="77"/>
                      </a:endParaRPr>
                    </a:p>
                    <a:p>
                      <a:pPr marL="100965" marR="192405">
                        <a:lnSpc>
                          <a:spcPct val="112000"/>
                        </a:lnSpc>
                        <a:spcBef>
                          <a:spcPts val="750"/>
                        </a:spcBef>
                        <a:spcAft>
                          <a:spcPts val="0"/>
                        </a:spcAft>
                      </a:pPr>
                      <a:r>
                        <a:rPr lang="en-US" sz="900" b="0" i="0" dirty="0">
                          <a:effectLst/>
                          <a:latin typeface="Montserrat" pitchFamily="2" charset="77"/>
                        </a:rPr>
                        <a:t>MTC</a:t>
                      </a:r>
                      <a:r>
                        <a:rPr lang="en-US" sz="900" b="0" i="0" spc="45" dirty="0">
                          <a:effectLst/>
                          <a:latin typeface="Montserrat" pitchFamily="2" charset="77"/>
                        </a:rPr>
                        <a:t> </a:t>
                      </a:r>
                      <a:r>
                        <a:rPr lang="en-US" sz="900" b="0" i="0" dirty="0">
                          <a:effectLst/>
                          <a:latin typeface="Montserrat" pitchFamily="2" charset="77"/>
                        </a:rPr>
                        <a:t>will</a:t>
                      </a:r>
                      <a:r>
                        <a:rPr lang="en-US" sz="900" b="0" i="0" spc="50" dirty="0">
                          <a:effectLst/>
                          <a:latin typeface="Montserrat" pitchFamily="2" charset="77"/>
                        </a:rPr>
                        <a:t> </a:t>
                      </a:r>
                      <a:r>
                        <a:rPr lang="en-US" sz="900" b="0" i="0" dirty="0">
                          <a:effectLst/>
                          <a:latin typeface="Montserrat" pitchFamily="2" charset="77"/>
                        </a:rPr>
                        <a:t>monitor</a:t>
                      </a:r>
                      <a:r>
                        <a:rPr lang="en-US" sz="900" b="0" i="0" spc="45" dirty="0">
                          <a:effectLst/>
                          <a:latin typeface="Montserrat" pitchFamily="2" charset="77"/>
                        </a:rPr>
                        <a:t> </a:t>
                      </a:r>
                      <a:r>
                        <a:rPr lang="en-US" sz="900" b="0" i="0" dirty="0">
                          <a:effectLst/>
                          <a:latin typeface="Montserrat" pitchFamily="2" charset="77"/>
                        </a:rPr>
                        <a:t>and</a:t>
                      </a:r>
                      <a:r>
                        <a:rPr lang="en-US" sz="900" b="0" i="0" spc="50" dirty="0">
                          <a:effectLst/>
                          <a:latin typeface="Montserrat" pitchFamily="2" charset="77"/>
                        </a:rPr>
                        <a:t> </a:t>
                      </a:r>
                      <a:r>
                        <a:rPr lang="en-US" sz="900" b="0" i="0" dirty="0">
                          <a:effectLst/>
                          <a:latin typeface="Montserrat" pitchFamily="2" charset="77"/>
                        </a:rPr>
                        <a:t>continuously</a:t>
                      </a:r>
                      <a:r>
                        <a:rPr lang="en-US" sz="900" b="0" i="0" spc="45" dirty="0">
                          <a:effectLst/>
                          <a:latin typeface="Montserrat" pitchFamily="2" charset="77"/>
                        </a:rPr>
                        <a:t> </a:t>
                      </a:r>
                      <a:r>
                        <a:rPr lang="en-US" sz="900" b="0" i="0" dirty="0">
                          <a:effectLst/>
                          <a:latin typeface="Montserrat" pitchFamily="2" charset="77"/>
                        </a:rPr>
                        <a:t>improve</a:t>
                      </a:r>
                      <a:r>
                        <a:rPr lang="en-US" sz="900" b="0" i="0" spc="5" dirty="0">
                          <a:effectLst/>
                          <a:latin typeface="Montserrat" pitchFamily="2" charset="77"/>
                        </a:rPr>
                        <a:t> </a:t>
                      </a:r>
                      <a:r>
                        <a:rPr lang="en-US" sz="900" b="0" i="0" dirty="0">
                          <a:effectLst/>
                          <a:latin typeface="Montserrat" pitchFamily="2" charset="77"/>
                        </a:rPr>
                        <a:t>its</a:t>
                      </a:r>
                      <a:r>
                        <a:rPr lang="en-US" sz="900" b="0" i="0" spc="-60" dirty="0">
                          <a:effectLst/>
                          <a:latin typeface="Montserrat" pitchFamily="2" charset="77"/>
                        </a:rPr>
                        <a:t> </a:t>
                      </a:r>
                      <a:r>
                        <a:rPr lang="en-US" sz="900" b="0" i="0" dirty="0">
                          <a:effectLst/>
                          <a:latin typeface="Montserrat" pitchFamily="2" charset="77"/>
                        </a:rPr>
                        <a:t>security</a:t>
                      </a:r>
                      <a:r>
                        <a:rPr lang="en-US" sz="900" b="0" i="0" spc="-55" dirty="0">
                          <a:effectLst/>
                          <a:latin typeface="Montserrat" pitchFamily="2" charset="77"/>
                        </a:rPr>
                        <a:t> </a:t>
                      </a:r>
                      <a:r>
                        <a:rPr lang="en-US" sz="900" b="0" i="0" dirty="0">
                          <a:effectLst/>
                          <a:latin typeface="Montserrat" pitchFamily="2" charset="77"/>
                        </a:rPr>
                        <a:t>practice</a:t>
                      </a:r>
                      <a:r>
                        <a:rPr lang="en-US" sz="900" b="0" i="0" spc="-60" dirty="0">
                          <a:effectLst/>
                          <a:latin typeface="Montserrat" pitchFamily="2" charset="77"/>
                        </a:rPr>
                        <a:t> </a:t>
                      </a:r>
                      <a:r>
                        <a:rPr lang="en-US" sz="900" b="0" i="0" dirty="0">
                          <a:effectLst/>
                          <a:latin typeface="Montserrat" pitchFamily="2" charset="77"/>
                        </a:rPr>
                        <a:t>and</a:t>
                      </a:r>
                      <a:r>
                        <a:rPr lang="en-US" sz="900" b="0" i="0" spc="-55" dirty="0">
                          <a:effectLst/>
                          <a:latin typeface="Montserrat" pitchFamily="2" charset="77"/>
                        </a:rPr>
                        <a:t> </a:t>
                      </a:r>
                      <a:r>
                        <a:rPr lang="en-US" sz="900" b="0" i="0" dirty="0">
                          <a:effectLst/>
                          <a:latin typeface="Montserrat" pitchFamily="2" charset="77"/>
                        </a:rPr>
                        <a:t>has</a:t>
                      </a:r>
                      <a:r>
                        <a:rPr lang="en-US" sz="900" b="0" i="0" spc="-60" dirty="0">
                          <a:effectLst/>
                          <a:latin typeface="Montserrat" pitchFamily="2" charset="77"/>
                        </a:rPr>
                        <a:t> </a:t>
                      </a:r>
                      <a:r>
                        <a:rPr lang="en-US" sz="900" b="0" i="0" dirty="0">
                          <a:effectLst/>
                          <a:latin typeface="Montserrat" pitchFamily="2" charset="77"/>
                        </a:rPr>
                        <a:t>a</a:t>
                      </a:r>
                      <a:r>
                        <a:rPr lang="en-US" sz="900" b="0" i="0" spc="-55" dirty="0">
                          <a:effectLst/>
                          <a:latin typeface="Montserrat" pitchFamily="2" charset="77"/>
                        </a:rPr>
                        <a:t> </a:t>
                      </a:r>
                      <a:r>
                        <a:rPr lang="en-US" sz="900" b="0" i="0" dirty="0">
                          <a:effectLst/>
                          <a:latin typeface="Montserrat" pitchFamily="2" charset="77"/>
                        </a:rPr>
                        <a:t>regular</a:t>
                      </a:r>
                      <a:r>
                        <a:rPr lang="en-US" sz="900" b="0" i="0" spc="-55" dirty="0">
                          <a:effectLst/>
                          <a:latin typeface="Montserrat" pitchFamily="2" charset="77"/>
                        </a:rPr>
                        <a:t> </a:t>
                      </a:r>
                      <a:r>
                        <a:rPr lang="en-US" sz="900" b="0" i="0" dirty="0">
                          <a:effectLst/>
                          <a:latin typeface="Montserrat" pitchFamily="2" charset="77"/>
                        </a:rPr>
                        <a:t>audit</a:t>
                      </a:r>
                      <a:r>
                        <a:rPr lang="en-US" sz="900" b="0" i="0" spc="-330" dirty="0">
                          <a:effectLst/>
                          <a:latin typeface="Montserrat" pitchFamily="2" charset="77"/>
                        </a:rPr>
                        <a:t> </a:t>
                      </a:r>
                      <a:r>
                        <a:rPr lang="en-US" sz="900" b="0" i="0" dirty="0">
                          <a:effectLst/>
                          <a:latin typeface="Montserrat" pitchFamily="2" charset="77"/>
                        </a:rPr>
                        <a:t>schedule to make sure no aspect gets</a:t>
                      </a:r>
                      <a:r>
                        <a:rPr lang="en-US" sz="900" b="0" i="0" spc="5" dirty="0">
                          <a:effectLst/>
                          <a:latin typeface="Montserrat" pitchFamily="2" charset="77"/>
                        </a:rPr>
                        <a:t> </a:t>
                      </a:r>
                      <a:r>
                        <a:rPr lang="en-US" sz="900" b="0" i="0" dirty="0">
                          <a:effectLst/>
                          <a:latin typeface="Montserrat" pitchFamily="2" charset="77"/>
                        </a:rPr>
                        <a:t>overlooked.</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454338419"/>
                  </a:ext>
                </a:extLst>
              </a:tr>
              <a:tr h="722181">
                <a:tc>
                  <a:txBody>
                    <a:bodyPr/>
                    <a:lstStyle/>
                    <a:p>
                      <a:pPr marL="101600">
                        <a:spcBef>
                          <a:spcPts val="750"/>
                        </a:spcBef>
                      </a:pPr>
                      <a:r>
                        <a:rPr lang="en-US" sz="900" b="0" i="0" dirty="0">
                          <a:effectLst/>
                          <a:latin typeface="Montserrat" pitchFamily="2" charset="77"/>
                        </a:rPr>
                        <a:t>High</a:t>
                      </a:r>
                      <a:r>
                        <a:rPr lang="en-US" sz="900" b="0" i="0" spc="-125" dirty="0">
                          <a:effectLst/>
                          <a:latin typeface="Montserrat" pitchFamily="2" charset="77"/>
                        </a:rPr>
                        <a:t> </a:t>
                      </a:r>
                      <a:r>
                        <a:rPr lang="en-US" sz="900" b="0" i="0" dirty="0">
                          <a:effectLst/>
                          <a:latin typeface="Montserrat" pitchFamily="2" charset="77"/>
                        </a:rPr>
                        <a:t>liquidity</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0965" marR="92710">
                        <a:lnSpc>
                          <a:spcPct val="112000"/>
                        </a:lnSpc>
                        <a:spcBef>
                          <a:spcPts val="750"/>
                        </a:spcBef>
                        <a:spcAft>
                          <a:spcPts val="0"/>
                        </a:spcAft>
                      </a:pPr>
                      <a:r>
                        <a:rPr lang="en-US" sz="900" b="0" i="0" dirty="0">
                          <a:effectLst/>
                          <a:latin typeface="Montserrat" pitchFamily="2" charset="77"/>
                        </a:rPr>
                        <a:t>MTC will be allocating a large part of its</a:t>
                      </a:r>
                      <a:r>
                        <a:rPr lang="en-US" sz="900" b="0" i="0" spc="5" dirty="0">
                          <a:effectLst/>
                          <a:latin typeface="Montserrat" pitchFamily="2" charset="77"/>
                        </a:rPr>
                        <a:t> </a:t>
                      </a:r>
                      <a:r>
                        <a:rPr lang="en-US" sz="900" b="0" i="0" dirty="0">
                          <a:effectLst/>
                          <a:latin typeface="Montserrat" pitchFamily="2" charset="77"/>
                        </a:rPr>
                        <a:t>capital</a:t>
                      </a:r>
                      <a:r>
                        <a:rPr lang="en-US" sz="900" b="0" i="0" spc="-90" dirty="0">
                          <a:effectLst/>
                          <a:latin typeface="Montserrat" pitchFamily="2" charset="77"/>
                        </a:rPr>
                        <a:t> </a:t>
                      </a:r>
                      <a:r>
                        <a:rPr lang="en-US" sz="900" b="0" i="0" dirty="0">
                          <a:effectLst/>
                          <a:latin typeface="Montserrat" pitchFamily="2" charset="77"/>
                        </a:rPr>
                        <a:t>to</a:t>
                      </a:r>
                      <a:r>
                        <a:rPr lang="en-US" sz="900" b="0" i="0" spc="-85" dirty="0">
                          <a:effectLst/>
                          <a:latin typeface="Montserrat" pitchFamily="2" charset="77"/>
                        </a:rPr>
                        <a:t> </a:t>
                      </a:r>
                      <a:r>
                        <a:rPr lang="en-US" sz="900" b="0" i="0" dirty="0">
                          <a:effectLst/>
                          <a:latin typeface="Montserrat" pitchFamily="2" charset="77"/>
                        </a:rPr>
                        <a:t>ensure</a:t>
                      </a:r>
                      <a:r>
                        <a:rPr lang="en-US" sz="900" b="0" i="0" spc="-90" dirty="0">
                          <a:effectLst/>
                          <a:latin typeface="Montserrat" pitchFamily="2" charset="77"/>
                        </a:rPr>
                        <a:t> </a:t>
                      </a:r>
                      <a:r>
                        <a:rPr lang="en-US" sz="900" b="0" i="0" dirty="0">
                          <a:effectLst/>
                          <a:latin typeface="Montserrat" pitchFamily="2" charset="77"/>
                        </a:rPr>
                        <a:t>a</a:t>
                      </a:r>
                      <a:r>
                        <a:rPr lang="en-US" sz="900" b="0" i="0" spc="-85" dirty="0">
                          <a:effectLst/>
                          <a:latin typeface="Montserrat" pitchFamily="2" charset="77"/>
                        </a:rPr>
                        <a:t> </a:t>
                      </a:r>
                      <a:r>
                        <a:rPr lang="en-US" sz="900" b="0" i="0" dirty="0">
                          <a:effectLst/>
                          <a:latin typeface="Montserrat" pitchFamily="2" charset="77"/>
                        </a:rPr>
                        <a:t>base</a:t>
                      </a:r>
                      <a:r>
                        <a:rPr lang="en-US" sz="900" b="0" i="0" spc="-85" dirty="0">
                          <a:effectLst/>
                          <a:latin typeface="Montserrat" pitchFamily="2" charset="77"/>
                        </a:rPr>
                        <a:t> </a:t>
                      </a:r>
                      <a:r>
                        <a:rPr lang="en-US" sz="900" b="0" i="0" dirty="0">
                          <a:effectLst/>
                          <a:latin typeface="Montserrat" pitchFamily="2" charset="77"/>
                        </a:rPr>
                        <a:t>of</a:t>
                      </a:r>
                      <a:r>
                        <a:rPr lang="en-US" sz="900" b="0" i="0" spc="-90" dirty="0">
                          <a:effectLst/>
                          <a:latin typeface="Montserrat" pitchFamily="2" charset="77"/>
                        </a:rPr>
                        <a:t> </a:t>
                      </a:r>
                      <a:r>
                        <a:rPr lang="en-US" sz="900" b="0" i="0" dirty="0">
                          <a:effectLst/>
                          <a:latin typeface="Montserrat" pitchFamily="2" charset="77"/>
                        </a:rPr>
                        <a:t>liquidity</a:t>
                      </a:r>
                      <a:r>
                        <a:rPr lang="en-US" sz="900" b="0" i="0" spc="-85" dirty="0">
                          <a:effectLst/>
                          <a:latin typeface="Montserrat" pitchFamily="2" charset="77"/>
                        </a:rPr>
                        <a:t> </a:t>
                      </a:r>
                      <a:r>
                        <a:rPr lang="en-US" sz="900" b="0" i="0" dirty="0">
                          <a:effectLst/>
                          <a:latin typeface="Montserrat" pitchFamily="2" charset="77"/>
                        </a:rPr>
                        <a:t>will</a:t>
                      </a:r>
                      <a:r>
                        <a:rPr lang="en-US" sz="900" b="0" i="0" spc="-85" dirty="0">
                          <a:effectLst/>
                          <a:latin typeface="Montserrat" pitchFamily="2" charset="77"/>
                        </a:rPr>
                        <a:t> </a:t>
                      </a:r>
                      <a:r>
                        <a:rPr lang="en-US" sz="900" b="0" i="0" dirty="0">
                          <a:effectLst/>
                          <a:latin typeface="Montserrat" pitchFamily="2" charset="77"/>
                        </a:rPr>
                        <a:t>always</a:t>
                      </a:r>
                      <a:r>
                        <a:rPr lang="en-US" sz="900" b="0" i="0" spc="-330" dirty="0">
                          <a:effectLst/>
                          <a:latin typeface="Montserrat" pitchFamily="2" charset="77"/>
                        </a:rPr>
                        <a:t> </a:t>
                      </a:r>
                      <a:r>
                        <a:rPr lang="en-US" sz="900" b="0" i="0" dirty="0">
                          <a:effectLst/>
                          <a:latin typeface="Montserrat" pitchFamily="2" charset="77"/>
                        </a:rPr>
                        <a:t>be present on the exchange and our growth</a:t>
                      </a:r>
                      <a:r>
                        <a:rPr lang="en-US" sz="900" b="0" i="0" spc="5" dirty="0">
                          <a:effectLst/>
                          <a:latin typeface="Montserrat" pitchFamily="2" charset="77"/>
                        </a:rPr>
                        <a:t> </a:t>
                      </a:r>
                      <a:r>
                        <a:rPr lang="en-US" sz="900" b="0" i="0" dirty="0">
                          <a:effectLst/>
                          <a:latin typeface="Montserrat" pitchFamily="2" charset="77"/>
                        </a:rPr>
                        <a:t>plan will ensure that we will become one of</a:t>
                      </a:r>
                      <a:r>
                        <a:rPr lang="en-US" sz="900" b="0" i="0" spc="5" dirty="0">
                          <a:effectLst/>
                          <a:latin typeface="Montserrat" pitchFamily="2" charset="77"/>
                        </a:rPr>
                        <a:t> </a:t>
                      </a:r>
                      <a:r>
                        <a:rPr lang="en-US" sz="900" b="0" i="0" dirty="0">
                          <a:effectLst/>
                          <a:latin typeface="Montserrat" pitchFamily="2" charset="77"/>
                        </a:rPr>
                        <a:t>the</a:t>
                      </a:r>
                      <a:r>
                        <a:rPr lang="en-US" sz="900" b="0" i="0" spc="-95" dirty="0">
                          <a:effectLst/>
                          <a:latin typeface="Montserrat" pitchFamily="2" charset="77"/>
                        </a:rPr>
                        <a:t> </a:t>
                      </a:r>
                      <a:r>
                        <a:rPr lang="en-US" sz="900" b="0" i="0" dirty="0">
                          <a:effectLst/>
                          <a:latin typeface="Montserrat" pitchFamily="2" charset="77"/>
                        </a:rPr>
                        <a:t>exchanges</a:t>
                      </a:r>
                      <a:r>
                        <a:rPr lang="en-US" sz="900" b="0" i="0" spc="-90" dirty="0">
                          <a:effectLst/>
                          <a:latin typeface="Montserrat" pitchFamily="2" charset="77"/>
                        </a:rPr>
                        <a:t> </a:t>
                      </a:r>
                      <a:r>
                        <a:rPr lang="en-US" sz="900" b="0" i="0" dirty="0">
                          <a:effectLst/>
                          <a:latin typeface="Montserrat" pitchFamily="2" charset="77"/>
                        </a:rPr>
                        <a:t>with</a:t>
                      </a:r>
                      <a:r>
                        <a:rPr lang="en-US" sz="900" b="0" i="0" spc="-90" dirty="0">
                          <a:effectLst/>
                          <a:latin typeface="Montserrat" pitchFamily="2" charset="77"/>
                        </a:rPr>
                        <a:t> </a:t>
                      </a:r>
                      <a:r>
                        <a:rPr lang="en-US" sz="900" b="0" i="0" dirty="0">
                          <a:effectLst/>
                          <a:latin typeface="Montserrat" pitchFamily="2" charset="77"/>
                        </a:rPr>
                        <a:t>the</a:t>
                      </a:r>
                      <a:r>
                        <a:rPr lang="en-US" sz="900" b="0" i="0" spc="-90" dirty="0">
                          <a:effectLst/>
                          <a:latin typeface="Montserrat" pitchFamily="2" charset="77"/>
                        </a:rPr>
                        <a:t> </a:t>
                      </a:r>
                      <a:r>
                        <a:rPr lang="en-US" sz="900" b="0" i="0" dirty="0">
                          <a:effectLst/>
                          <a:latin typeface="Montserrat" pitchFamily="2" charset="77"/>
                        </a:rPr>
                        <a:t>highest</a:t>
                      </a:r>
                      <a:r>
                        <a:rPr lang="en-US" sz="900" b="0" i="0" spc="-90" dirty="0">
                          <a:effectLst/>
                          <a:latin typeface="Montserrat" pitchFamily="2" charset="77"/>
                        </a:rPr>
                        <a:t> </a:t>
                      </a:r>
                      <a:r>
                        <a:rPr lang="en-US" sz="900" b="0" i="0" dirty="0">
                          <a:effectLst/>
                          <a:latin typeface="Montserrat" pitchFamily="2" charset="77"/>
                        </a:rPr>
                        <a:t>liquidity</a:t>
                      </a:r>
                      <a:r>
                        <a:rPr lang="en-US" sz="900" b="0" i="0" spc="-90" dirty="0">
                          <a:effectLst/>
                          <a:latin typeface="Montserrat" pitchFamily="2" charset="77"/>
                        </a:rPr>
                        <a:t> </a:t>
                      </a:r>
                      <a:r>
                        <a:rPr lang="en-US" sz="900" b="0" i="0" dirty="0">
                          <a:effectLst/>
                          <a:latin typeface="Montserrat" pitchFamily="2" charset="77"/>
                        </a:rPr>
                        <a:t>in</a:t>
                      </a:r>
                      <a:r>
                        <a:rPr lang="en-US" sz="900" b="0" i="0" spc="-90" dirty="0">
                          <a:effectLst/>
                          <a:latin typeface="Montserrat" pitchFamily="2" charset="77"/>
                        </a:rPr>
                        <a:t> </a:t>
                      </a:r>
                      <a:r>
                        <a:rPr lang="en-US" sz="900" b="0" i="0" dirty="0">
                          <a:effectLst/>
                          <a:latin typeface="Montserrat" pitchFamily="2" charset="77"/>
                        </a:rPr>
                        <a:t>the</a:t>
                      </a:r>
                      <a:r>
                        <a:rPr lang="en-US" sz="900" b="0" i="0" spc="-325" dirty="0">
                          <a:effectLst/>
                          <a:latin typeface="Montserrat" pitchFamily="2" charset="77"/>
                        </a:rPr>
                        <a:t> </a:t>
                      </a:r>
                      <a:r>
                        <a:rPr lang="en-US" sz="900" b="0" i="0" dirty="0">
                          <a:effectLst/>
                          <a:latin typeface="Montserrat" pitchFamily="2" charset="77"/>
                        </a:rPr>
                        <a:t>market.</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1651809769"/>
                  </a:ext>
                </a:extLst>
              </a:tr>
              <a:tr h="478767">
                <a:tc>
                  <a:txBody>
                    <a:bodyPr/>
                    <a:lstStyle/>
                    <a:p>
                      <a:pPr marL="101600">
                        <a:spcBef>
                          <a:spcPts val="755"/>
                        </a:spcBef>
                      </a:pPr>
                      <a:r>
                        <a:rPr lang="en-US" sz="900" b="0" i="0" dirty="0">
                          <a:effectLst/>
                          <a:latin typeface="Montserrat" pitchFamily="2" charset="77"/>
                        </a:rPr>
                        <a:t>Easiness</a:t>
                      </a:r>
                      <a:r>
                        <a:rPr lang="en-US" sz="900" b="0" i="0" spc="-50" dirty="0">
                          <a:effectLst/>
                          <a:latin typeface="Montserrat" pitchFamily="2" charset="77"/>
                        </a:rPr>
                        <a:t> </a:t>
                      </a:r>
                      <a:r>
                        <a:rPr lang="en-US" sz="900" b="0" i="0" dirty="0">
                          <a:effectLst/>
                          <a:latin typeface="Montserrat" pitchFamily="2" charset="77"/>
                        </a:rPr>
                        <a:t>of</a:t>
                      </a:r>
                      <a:r>
                        <a:rPr lang="en-US" sz="900" b="0" i="0" spc="-45" dirty="0">
                          <a:effectLst/>
                          <a:latin typeface="Montserrat" pitchFamily="2" charset="77"/>
                        </a:rPr>
                        <a:t> </a:t>
                      </a:r>
                      <a:r>
                        <a:rPr lang="en-US" sz="900" b="0" i="0" dirty="0">
                          <a:effectLst/>
                          <a:latin typeface="Montserrat" pitchFamily="2" charset="77"/>
                        </a:rPr>
                        <a:t>use</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0965" marR="92710">
                        <a:lnSpc>
                          <a:spcPct val="112000"/>
                        </a:lnSpc>
                        <a:spcBef>
                          <a:spcPts val="755"/>
                        </a:spcBef>
                        <a:spcAft>
                          <a:spcPts val="0"/>
                        </a:spcAft>
                      </a:pPr>
                      <a:r>
                        <a:rPr lang="en-US" sz="900" b="0" i="0" dirty="0">
                          <a:effectLst/>
                          <a:latin typeface="Montserrat" pitchFamily="2" charset="77"/>
                        </a:rPr>
                        <a:t>MTC exchange is built with ease of use in</a:t>
                      </a:r>
                      <a:r>
                        <a:rPr lang="en-US" sz="900" b="0" i="0" spc="5" dirty="0">
                          <a:effectLst/>
                          <a:latin typeface="Montserrat" pitchFamily="2" charset="77"/>
                        </a:rPr>
                        <a:t> </a:t>
                      </a:r>
                      <a:r>
                        <a:rPr lang="en-US" sz="900" b="0" i="0" dirty="0">
                          <a:effectLst/>
                          <a:latin typeface="Montserrat" pitchFamily="2" charset="77"/>
                        </a:rPr>
                        <a:t>mind</a:t>
                      </a:r>
                      <a:r>
                        <a:rPr lang="en-US" sz="900" b="0" i="0" spc="-105" dirty="0">
                          <a:effectLst/>
                          <a:latin typeface="Montserrat" pitchFamily="2" charset="77"/>
                        </a:rPr>
                        <a:t> </a:t>
                      </a:r>
                      <a:r>
                        <a:rPr lang="en-US" sz="900" b="0" i="0" dirty="0">
                          <a:effectLst/>
                          <a:latin typeface="Montserrat" pitchFamily="2" charset="77"/>
                        </a:rPr>
                        <a:t>and</a:t>
                      </a:r>
                      <a:r>
                        <a:rPr lang="en-US" sz="900" b="0" i="0" spc="-100" dirty="0">
                          <a:effectLst/>
                          <a:latin typeface="Montserrat" pitchFamily="2" charset="77"/>
                        </a:rPr>
                        <a:t> </a:t>
                      </a:r>
                      <a:r>
                        <a:rPr lang="en-US" sz="900" b="0" i="0" dirty="0">
                          <a:effectLst/>
                          <a:latin typeface="Montserrat" pitchFamily="2" charset="77"/>
                        </a:rPr>
                        <a:t>it</a:t>
                      </a:r>
                      <a:r>
                        <a:rPr lang="en-US" sz="900" b="0" i="0" spc="-100" dirty="0">
                          <a:effectLst/>
                          <a:latin typeface="Montserrat" pitchFamily="2" charset="77"/>
                        </a:rPr>
                        <a:t> </a:t>
                      </a:r>
                      <a:r>
                        <a:rPr lang="en-US" sz="900" b="0" i="0" dirty="0">
                          <a:effectLst/>
                          <a:latin typeface="Montserrat" pitchFamily="2" charset="77"/>
                        </a:rPr>
                        <a:t>is</a:t>
                      </a:r>
                      <a:r>
                        <a:rPr lang="en-US" sz="900" b="0" i="0" spc="-105" dirty="0">
                          <a:effectLst/>
                          <a:latin typeface="Montserrat" pitchFamily="2" charset="77"/>
                        </a:rPr>
                        <a:t> </a:t>
                      </a:r>
                      <a:r>
                        <a:rPr lang="en-US" sz="900" b="0" i="0" dirty="0">
                          <a:effectLst/>
                          <a:latin typeface="Montserrat" pitchFamily="2" charset="77"/>
                        </a:rPr>
                        <a:t>continuously</a:t>
                      </a:r>
                      <a:r>
                        <a:rPr lang="en-US" sz="900" b="0" i="0" spc="-100" dirty="0">
                          <a:effectLst/>
                          <a:latin typeface="Montserrat" pitchFamily="2" charset="77"/>
                        </a:rPr>
                        <a:t> </a:t>
                      </a:r>
                      <a:r>
                        <a:rPr lang="en-US" sz="900" b="0" i="0" dirty="0">
                          <a:effectLst/>
                          <a:latin typeface="Montserrat" pitchFamily="2" charset="77"/>
                        </a:rPr>
                        <a:t>developed</a:t>
                      </a:r>
                      <a:r>
                        <a:rPr lang="en-US" sz="900" b="0" i="0" spc="-105" dirty="0">
                          <a:effectLst/>
                          <a:latin typeface="Montserrat" pitchFamily="2" charset="77"/>
                        </a:rPr>
                        <a:t> </a:t>
                      </a:r>
                      <a:r>
                        <a:rPr lang="en-US" sz="900" b="0" i="0" dirty="0">
                          <a:effectLst/>
                          <a:latin typeface="Montserrat" pitchFamily="2" charset="77"/>
                        </a:rPr>
                        <a:t>in</a:t>
                      </a:r>
                      <a:r>
                        <a:rPr lang="en-US" sz="900" b="0" i="0" spc="-100" dirty="0">
                          <a:effectLst/>
                          <a:latin typeface="Montserrat" pitchFamily="2" charset="77"/>
                        </a:rPr>
                        <a:t> </a:t>
                      </a:r>
                      <a:r>
                        <a:rPr lang="en-US" sz="900" b="0" i="0" dirty="0">
                          <a:effectLst/>
                          <a:latin typeface="Montserrat" pitchFamily="2" charset="77"/>
                        </a:rPr>
                        <a:t>order</a:t>
                      </a:r>
                      <a:r>
                        <a:rPr lang="en-US" sz="900" b="0" i="0" spc="-330" dirty="0">
                          <a:effectLst/>
                          <a:latin typeface="Montserrat" pitchFamily="2" charset="77"/>
                        </a:rPr>
                        <a:t> </a:t>
                      </a:r>
                      <a:r>
                        <a:rPr lang="en-US" sz="900" b="0" i="0" dirty="0">
                          <a:effectLst/>
                          <a:latin typeface="Montserrat" pitchFamily="2" charset="77"/>
                        </a:rPr>
                        <a:t>to</a:t>
                      </a:r>
                      <a:r>
                        <a:rPr lang="en-US" sz="900" b="0" i="0" spc="-95" dirty="0">
                          <a:effectLst/>
                          <a:latin typeface="Montserrat" pitchFamily="2" charset="77"/>
                        </a:rPr>
                        <a:t> </a:t>
                      </a:r>
                      <a:r>
                        <a:rPr lang="en-US" sz="900" b="0" i="0" dirty="0">
                          <a:effectLst/>
                          <a:latin typeface="Montserrat" pitchFamily="2" charset="77"/>
                        </a:rPr>
                        <a:t>make</a:t>
                      </a:r>
                      <a:r>
                        <a:rPr lang="en-US" sz="900" b="0" i="0" spc="-95" dirty="0">
                          <a:effectLst/>
                          <a:latin typeface="Montserrat" pitchFamily="2" charset="77"/>
                        </a:rPr>
                        <a:t> </a:t>
                      </a:r>
                      <a:r>
                        <a:rPr lang="en-US" sz="900" b="0" i="0" dirty="0">
                          <a:effectLst/>
                          <a:latin typeface="Montserrat" pitchFamily="2" charset="77"/>
                        </a:rPr>
                        <a:t>it</a:t>
                      </a:r>
                      <a:r>
                        <a:rPr lang="en-US" sz="900" b="0" i="0" spc="-95" dirty="0">
                          <a:effectLst/>
                          <a:latin typeface="Montserrat" pitchFamily="2" charset="77"/>
                        </a:rPr>
                        <a:t> </a:t>
                      </a:r>
                      <a:r>
                        <a:rPr lang="en-US" sz="900" b="0" i="0" dirty="0">
                          <a:effectLst/>
                          <a:latin typeface="Montserrat" pitchFamily="2" charset="77"/>
                        </a:rPr>
                        <a:t>and</a:t>
                      </a:r>
                      <a:r>
                        <a:rPr lang="en-US" sz="900" b="0" i="0" spc="-95" dirty="0">
                          <a:effectLst/>
                          <a:latin typeface="Montserrat" pitchFamily="2" charset="77"/>
                        </a:rPr>
                        <a:t> </a:t>
                      </a:r>
                      <a:r>
                        <a:rPr lang="en-US" sz="900" b="0" i="0" dirty="0">
                          <a:effectLst/>
                          <a:latin typeface="Montserrat" pitchFamily="2" charset="77"/>
                        </a:rPr>
                        <a:t>maintain</a:t>
                      </a:r>
                      <a:r>
                        <a:rPr lang="en-US" sz="900" b="0" i="0" spc="-95" dirty="0">
                          <a:effectLst/>
                          <a:latin typeface="Montserrat" pitchFamily="2" charset="77"/>
                        </a:rPr>
                        <a:t> </a:t>
                      </a:r>
                      <a:r>
                        <a:rPr lang="en-US" sz="900" b="0" i="0" dirty="0">
                          <a:effectLst/>
                          <a:latin typeface="Montserrat" pitchFamily="2" charset="77"/>
                        </a:rPr>
                        <a:t>the</a:t>
                      </a:r>
                      <a:r>
                        <a:rPr lang="en-US" sz="900" b="0" i="0" spc="-95" dirty="0">
                          <a:effectLst/>
                          <a:latin typeface="Montserrat" pitchFamily="2" charset="77"/>
                        </a:rPr>
                        <a:t> </a:t>
                      </a:r>
                      <a:r>
                        <a:rPr lang="en-US" sz="900" b="0" i="0" dirty="0">
                          <a:effectLst/>
                          <a:latin typeface="Montserrat" pitchFamily="2" charset="77"/>
                        </a:rPr>
                        <a:t>most</a:t>
                      </a:r>
                      <a:r>
                        <a:rPr lang="en-US" sz="900" b="0" i="0" spc="-95" dirty="0">
                          <a:effectLst/>
                          <a:latin typeface="Montserrat" pitchFamily="2" charset="77"/>
                        </a:rPr>
                        <a:t> </a:t>
                      </a:r>
                      <a:r>
                        <a:rPr lang="en-US" sz="900" b="0" i="0" dirty="0">
                          <a:effectLst/>
                          <a:latin typeface="Montserrat" pitchFamily="2" charset="77"/>
                        </a:rPr>
                        <a:t>user</a:t>
                      </a:r>
                      <a:r>
                        <a:rPr lang="en-US" sz="900" b="0" i="0" spc="-95" dirty="0">
                          <a:effectLst/>
                          <a:latin typeface="Montserrat" pitchFamily="2" charset="77"/>
                        </a:rPr>
                        <a:t> </a:t>
                      </a:r>
                      <a:r>
                        <a:rPr lang="en-US" sz="900" b="0" i="0" dirty="0">
                          <a:effectLst/>
                          <a:latin typeface="Montserrat" pitchFamily="2" charset="77"/>
                        </a:rPr>
                        <a:t>friendly</a:t>
                      </a:r>
                      <a:r>
                        <a:rPr lang="en-US" sz="900" b="0" i="0" spc="-330" dirty="0">
                          <a:effectLst/>
                          <a:latin typeface="Montserrat" pitchFamily="2" charset="77"/>
                        </a:rPr>
                        <a:t> </a:t>
                      </a:r>
                      <a:r>
                        <a:rPr lang="en-US" sz="900" b="0" i="0" dirty="0">
                          <a:effectLst/>
                          <a:latin typeface="Montserrat" pitchFamily="2" charset="77"/>
                        </a:rPr>
                        <a:t>possible.</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3150714337"/>
                  </a:ext>
                </a:extLst>
              </a:tr>
              <a:tr h="357061">
                <a:tc>
                  <a:txBody>
                    <a:bodyPr/>
                    <a:lstStyle/>
                    <a:p>
                      <a:pPr marL="101600">
                        <a:spcBef>
                          <a:spcPts val="755"/>
                        </a:spcBef>
                      </a:pPr>
                      <a:r>
                        <a:rPr lang="en-US" sz="900" b="0" i="0" dirty="0">
                          <a:effectLst/>
                          <a:latin typeface="Montserrat" pitchFamily="2" charset="77"/>
                        </a:rPr>
                        <a:t>Low</a:t>
                      </a:r>
                      <a:r>
                        <a:rPr lang="en-US" sz="900" b="0" i="0" spc="-20" dirty="0">
                          <a:effectLst/>
                          <a:latin typeface="Montserrat" pitchFamily="2" charset="77"/>
                        </a:rPr>
                        <a:t> </a:t>
                      </a:r>
                      <a:r>
                        <a:rPr lang="en-US" sz="900" b="0" i="0" dirty="0">
                          <a:effectLst/>
                          <a:latin typeface="Montserrat" pitchFamily="2" charset="77"/>
                        </a:rPr>
                        <a:t>commissions</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0965" marR="173990">
                        <a:lnSpc>
                          <a:spcPct val="112000"/>
                        </a:lnSpc>
                        <a:spcBef>
                          <a:spcPts val="755"/>
                        </a:spcBef>
                        <a:spcAft>
                          <a:spcPts val="0"/>
                        </a:spcAft>
                      </a:pPr>
                      <a:r>
                        <a:rPr lang="en-US" sz="900" b="0" i="0" dirty="0">
                          <a:effectLst/>
                          <a:latin typeface="Montserrat" pitchFamily="2" charset="77"/>
                        </a:rPr>
                        <a:t>MTC will always adapt and keep its</a:t>
                      </a:r>
                      <a:r>
                        <a:rPr lang="en-US" sz="900" b="0" i="0" spc="5" dirty="0">
                          <a:effectLst/>
                          <a:latin typeface="Montserrat" pitchFamily="2" charset="77"/>
                        </a:rPr>
                        <a:t> </a:t>
                      </a:r>
                      <a:r>
                        <a:rPr lang="en-US" sz="900" b="0" i="0" dirty="0">
                          <a:effectLst/>
                          <a:latin typeface="Montserrat" pitchFamily="2" charset="77"/>
                        </a:rPr>
                        <a:t>commissions</a:t>
                      </a:r>
                      <a:r>
                        <a:rPr lang="en-US" sz="900" b="0" i="0" spc="-75" dirty="0">
                          <a:effectLst/>
                          <a:latin typeface="Montserrat" pitchFamily="2" charset="77"/>
                        </a:rPr>
                        <a:t> </a:t>
                      </a:r>
                      <a:r>
                        <a:rPr lang="en-US" sz="900" b="0" i="0" dirty="0">
                          <a:effectLst/>
                          <a:latin typeface="Montserrat" pitchFamily="2" charset="77"/>
                        </a:rPr>
                        <a:t>at</a:t>
                      </a:r>
                      <a:r>
                        <a:rPr lang="en-US" sz="900" b="0" i="0" spc="-75" dirty="0">
                          <a:effectLst/>
                          <a:latin typeface="Montserrat" pitchFamily="2" charset="77"/>
                        </a:rPr>
                        <a:t> </a:t>
                      </a:r>
                      <a:r>
                        <a:rPr lang="en-US" sz="900" b="0" i="0" dirty="0">
                          <a:effectLst/>
                          <a:latin typeface="Montserrat" pitchFamily="2" charset="77"/>
                        </a:rPr>
                        <a:t>the</a:t>
                      </a:r>
                      <a:r>
                        <a:rPr lang="en-US" sz="900" b="0" i="0" spc="-75" dirty="0">
                          <a:effectLst/>
                          <a:latin typeface="Montserrat" pitchFamily="2" charset="77"/>
                        </a:rPr>
                        <a:t> </a:t>
                      </a:r>
                      <a:r>
                        <a:rPr lang="en-US" sz="900" b="0" i="0" dirty="0">
                          <a:effectLst/>
                          <a:latin typeface="Montserrat" pitchFamily="2" charset="77"/>
                        </a:rPr>
                        <a:t>lower</a:t>
                      </a:r>
                      <a:r>
                        <a:rPr lang="en-US" sz="900" b="0" i="0" spc="-75" dirty="0">
                          <a:effectLst/>
                          <a:latin typeface="Montserrat" pitchFamily="2" charset="77"/>
                        </a:rPr>
                        <a:t> </a:t>
                      </a:r>
                      <a:r>
                        <a:rPr lang="en-US" sz="900" b="0" i="0" dirty="0">
                          <a:effectLst/>
                          <a:latin typeface="Montserrat" pitchFamily="2" charset="77"/>
                        </a:rPr>
                        <a:t>end</a:t>
                      </a:r>
                      <a:r>
                        <a:rPr lang="en-US" sz="900" b="0" i="0" spc="-75" dirty="0">
                          <a:effectLst/>
                          <a:latin typeface="Montserrat" pitchFamily="2" charset="77"/>
                        </a:rPr>
                        <a:t> </a:t>
                      </a:r>
                      <a:r>
                        <a:rPr lang="en-US" sz="900" b="0" i="0" dirty="0">
                          <a:effectLst/>
                          <a:latin typeface="Montserrat" pitchFamily="2" charset="77"/>
                        </a:rPr>
                        <a:t>of</a:t>
                      </a:r>
                      <a:r>
                        <a:rPr lang="en-US" sz="900" b="0" i="0" spc="-75" dirty="0">
                          <a:effectLst/>
                          <a:latin typeface="Montserrat" pitchFamily="2" charset="77"/>
                        </a:rPr>
                        <a:t> </a:t>
                      </a:r>
                      <a:r>
                        <a:rPr lang="en-US" sz="900" b="0" i="0" dirty="0">
                          <a:effectLst/>
                          <a:latin typeface="Montserrat" pitchFamily="2" charset="77"/>
                        </a:rPr>
                        <a:t>the</a:t>
                      </a:r>
                      <a:r>
                        <a:rPr lang="en-US" sz="900" b="0" i="0" spc="-75" dirty="0">
                          <a:effectLst/>
                          <a:latin typeface="Montserrat" pitchFamily="2" charset="77"/>
                        </a:rPr>
                        <a:t> </a:t>
                      </a:r>
                      <a:r>
                        <a:rPr lang="en-US" sz="900" b="0" i="0" dirty="0">
                          <a:effectLst/>
                          <a:latin typeface="Montserrat" pitchFamily="2" charset="77"/>
                        </a:rPr>
                        <a:t>market.</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155384331"/>
                  </a:ext>
                </a:extLst>
              </a:tr>
              <a:tr h="490992">
                <a:tc>
                  <a:txBody>
                    <a:bodyPr/>
                    <a:lstStyle/>
                    <a:p>
                      <a:pPr marL="101600">
                        <a:spcBef>
                          <a:spcPts val="755"/>
                        </a:spcBef>
                      </a:pPr>
                      <a:r>
                        <a:rPr lang="en-US" sz="900" b="0" i="0" dirty="0">
                          <a:effectLst/>
                          <a:latin typeface="Montserrat" pitchFamily="2" charset="77"/>
                        </a:rPr>
                        <a:t>Good</a:t>
                      </a:r>
                      <a:r>
                        <a:rPr lang="en-US" sz="900" b="0" i="0" spc="40" dirty="0">
                          <a:effectLst/>
                          <a:latin typeface="Montserrat" pitchFamily="2" charset="77"/>
                        </a:rPr>
                        <a:t> </a:t>
                      </a:r>
                      <a:r>
                        <a:rPr lang="en-US" sz="900" b="0" i="0" dirty="0">
                          <a:effectLst/>
                          <a:latin typeface="Montserrat" pitchFamily="2" charset="77"/>
                        </a:rPr>
                        <a:t>quality</a:t>
                      </a:r>
                      <a:r>
                        <a:rPr lang="en-US" sz="900" b="0" i="0" spc="45" dirty="0">
                          <a:effectLst/>
                          <a:latin typeface="Montserrat" pitchFamily="2" charset="77"/>
                        </a:rPr>
                        <a:t> </a:t>
                      </a:r>
                      <a:r>
                        <a:rPr lang="en-US" sz="900" b="0" i="0" dirty="0">
                          <a:effectLst/>
                          <a:latin typeface="Montserrat" pitchFamily="2" charset="77"/>
                        </a:rPr>
                        <a:t>support</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100965">
                        <a:lnSpc>
                          <a:spcPct val="115000"/>
                        </a:lnSpc>
                        <a:spcBef>
                          <a:spcPts val="755"/>
                        </a:spcBef>
                        <a:spcAft>
                          <a:spcPts val="0"/>
                        </a:spcAft>
                      </a:pPr>
                      <a:r>
                        <a:rPr lang="en-US" sz="900" b="0" i="0" dirty="0">
                          <a:effectLst/>
                          <a:latin typeface="Montserrat" pitchFamily="2" charset="77"/>
                        </a:rPr>
                        <a:t>MTC</a:t>
                      </a:r>
                      <a:r>
                        <a:rPr lang="en-US" sz="900" b="0" i="0" spc="-65" dirty="0">
                          <a:effectLst/>
                          <a:latin typeface="Montserrat" pitchFamily="2" charset="77"/>
                        </a:rPr>
                        <a:t> </a:t>
                      </a:r>
                      <a:r>
                        <a:rPr lang="en-US" sz="900" b="0" i="0" dirty="0">
                          <a:effectLst/>
                          <a:latin typeface="Montserrat" pitchFamily="2" charset="77"/>
                        </a:rPr>
                        <a:t>offers</a:t>
                      </a:r>
                      <a:r>
                        <a:rPr lang="en-US" sz="900" b="0" i="0" spc="-65" dirty="0">
                          <a:effectLst/>
                          <a:latin typeface="Montserrat" pitchFamily="2" charset="77"/>
                        </a:rPr>
                        <a:t> </a:t>
                      </a:r>
                      <a:r>
                        <a:rPr lang="en-US" sz="900" b="0" i="0" dirty="0">
                          <a:effectLst/>
                          <a:latin typeface="Montserrat" pitchFamily="2" charset="77"/>
                        </a:rPr>
                        <a:t>a</a:t>
                      </a:r>
                      <a:r>
                        <a:rPr lang="en-US" sz="900" b="0" i="0" spc="-65" dirty="0">
                          <a:effectLst/>
                          <a:latin typeface="Montserrat" pitchFamily="2" charset="77"/>
                        </a:rPr>
                        <a:t> </a:t>
                      </a:r>
                      <a:r>
                        <a:rPr lang="en-US" sz="900" b="0" i="0" dirty="0">
                          <a:effectLst/>
                          <a:latin typeface="Montserrat" pitchFamily="2" charset="77"/>
                        </a:rPr>
                        <a:t>network</a:t>
                      </a:r>
                      <a:r>
                        <a:rPr lang="en-US" sz="900" b="0" i="0" spc="-65" dirty="0">
                          <a:effectLst/>
                          <a:latin typeface="Montserrat" pitchFamily="2" charset="77"/>
                        </a:rPr>
                        <a:t> </a:t>
                      </a:r>
                      <a:r>
                        <a:rPr lang="en-US" sz="900" b="0" i="0" dirty="0">
                          <a:effectLst/>
                          <a:latin typeface="Montserrat" pitchFamily="2" charset="77"/>
                        </a:rPr>
                        <a:t>of</a:t>
                      </a:r>
                      <a:r>
                        <a:rPr lang="en-US" sz="900" b="0" i="0" spc="-65" dirty="0">
                          <a:effectLst/>
                          <a:latin typeface="Montserrat" pitchFamily="2" charset="77"/>
                        </a:rPr>
                        <a:t> </a:t>
                      </a:r>
                      <a:r>
                        <a:rPr lang="en-US" sz="900" b="0" i="0" dirty="0">
                          <a:effectLst/>
                          <a:latin typeface="Montserrat" pitchFamily="2" charset="77"/>
                        </a:rPr>
                        <a:t>Ambassadors</a:t>
                      </a:r>
                      <a:r>
                        <a:rPr lang="en-US" sz="900" b="0" i="0" spc="-60" dirty="0">
                          <a:effectLst/>
                          <a:latin typeface="Montserrat" pitchFamily="2" charset="77"/>
                        </a:rPr>
                        <a:t> </a:t>
                      </a:r>
                      <a:r>
                        <a:rPr lang="en-US" sz="900" b="0" i="0" dirty="0">
                          <a:effectLst/>
                          <a:latin typeface="Montserrat" pitchFamily="2" charset="77"/>
                        </a:rPr>
                        <a:t>in</a:t>
                      </a:r>
                      <a:r>
                        <a:rPr lang="en-US" sz="900" b="0" i="0" spc="-65" dirty="0">
                          <a:effectLst/>
                          <a:latin typeface="Montserrat" pitchFamily="2" charset="77"/>
                        </a:rPr>
                        <a:t> </a:t>
                      </a:r>
                      <a:r>
                        <a:rPr lang="en-US" sz="900" b="0" i="0" dirty="0">
                          <a:effectLst/>
                          <a:latin typeface="Montserrat" pitchFamily="2" charset="77"/>
                        </a:rPr>
                        <a:t>each</a:t>
                      </a:r>
                      <a:r>
                        <a:rPr lang="en-US" sz="900" b="0" i="0" spc="-330" dirty="0">
                          <a:effectLst/>
                          <a:latin typeface="Montserrat" pitchFamily="2" charset="77"/>
                        </a:rPr>
                        <a:t> </a:t>
                      </a:r>
                      <a:r>
                        <a:rPr lang="en-US" sz="900" b="0" i="0" dirty="0">
                          <a:effectLst/>
                          <a:latin typeface="Montserrat" pitchFamily="2" charset="77"/>
                        </a:rPr>
                        <a:t>Country</a:t>
                      </a:r>
                      <a:r>
                        <a:rPr lang="en-US" sz="900" b="0" i="0" spc="10" dirty="0">
                          <a:effectLst/>
                          <a:latin typeface="Montserrat" pitchFamily="2" charset="77"/>
                        </a:rPr>
                        <a:t> </a:t>
                      </a:r>
                      <a:r>
                        <a:rPr lang="en-US" sz="900" b="0" i="0" dirty="0">
                          <a:effectLst/>
                          <a:latin typeface="Montserrat" pitchFamily="2" charset="77"/>
                        </a:rPr>
                        <a:t>always</a:t>
                      </a:r>
                      <a:r>
                        <a:rPr lang="en-US" sz="900" b="0" i="0" spc="10" dirty="0">
                          <a:effectLst/>
                          <a:latin typeface="Montserrat" pitchFamily="2" charset="77"/>
                        </a:rPr>
                        <a:t> </a:t>
                      </a:r>
                      <a:r>
                        <a:rPr lang="en-US" sz="900" b="0" i="0" dirty="0">
                          <a:effectLst/>
                          <a:latin typeface="Montserrat" pitchFamily="2" charset="77"/>
                        </a:rPr>
                        <a:t>ready</a:t>
                      </a:r>
                      <a:r>
                        <a:rPr lang="en-US" sz="900" b="0" i="0" spc="10" dirty="0">
                          <a:effectLst/>
                          <a:latin typeface="Montserrat" pitchFamily="2" charset="77"/>
                        </a:rPr>
                        <a:t> </a:t>
                      </a:r>
                      <a:r>
                        <a:rPr lang="en-US" sz="900" b="0" i="0" dirty="0">
                          <a:effectLst/>
                          <a:latin typeface="Montserrat" pitchFamily="2" charset="77"/>
                        </a:rPr>
                        <a:t>to</a:t>
                      </a:r>
                      <a:r>
                        <a:rPr lang="en-US" sz="900" b="0" i="0" spc="15" dirty="0">
                          <a:effectLst/>
                          <a:latin typeface="Montserrat" pitchFamily="2" charset="77"/>
                        </a:rPr>
                        <a:t> </a:t>
                      </a:r>
                      <a:r>
                        <a:rPr lang="en-US" sz="900" b="0" i="0" dirty="0">
                          <a:effectLst/>
                          <a:latin typeface="Montserrat" pitchFamily="2" charset="77"/>
                        </a:rPr>
                        <a:t>help</a:t>
                      </a:r>
                      <a:r>
                        <a:rPr lang="en-US" sz="900" b="0" i="0" spc="10" dirty="0">
                          <a:effectLst/>
                          <a:latin typeface="Montserrat" pitchFamily="2" charset="77"/>
                        </a:rPr>
                        <a:t> </a:t>
                      </a:r>
                      <a:r>
                        <a:rPr lang="en-US" sz="900" b="0" i="0" dirty="0">
                          <a:effectLst/>
                          <a:latin typeface="Montserrat" pitchFamily="2" charset="77"/>
                        </a:rPr>
                        <a:t>and</a:t>
                      </a:r>
                      <a:r>
                        <a:rPr lang="en-US" sz="900" b="0" i="0" spc="10" dirty="0">
                          <a:effectLst/>
                          <a:latin typeface="Montserrat" pitchFamily="2" charset="77"/>
                        </a:rPr>
                        <a:t> </a:t>
                      </a:r>
                      <a:r>
                        <a:rPr lang="en-US" sz="900" b="0" i="0" dirty="0">
                          <a:effectLst/>
                          <a:latin typeface="Montserrat" pitchFamily="2" charset="77"/>
                        </a:rPr>
                        <a:t>support</a:t>
                      </a:r>
                      <a:r>
                        <a:rPr lang="en-US" sz="900" b="0" i="0" spc="10" dirty="0">
                          <a:effectLst/>
                          <a:latin typeface="Montserrat" pitchFamily="2" charset="77"/>
                        </a:rPr>
                        <a:t> </a:t>
                      </a:r>
                      <a:r>
                        <a:rPr lang="en-US" sz="900" b="0" i="0" dirty="0">
                          <a:effectLst/>
                          <a:latin typeface="Montserrat" pitchFamily="2" charset="77"/>
                        </a:rPr>
                        <a:t>the</a:t>
                      </a:r>
                      <a:r>
                        <a:rPr lang="en-US" sz="900" b="0" i="0" spc="5" dirty="0">
                          <a:effectLst/>
                          <a:latin typeface="Montserrat" pitchFamily="2" charset="77"/>
                        </a:rPr>
                        <a:t> </a:t>
                      </a:r>
                      <a:r>
                        <a:rPr lang="en-US" sz="900" b="0" i="0" dirty="0">
                          <a:effectLst/>
                          <a:latin typeface="Montserrat" pitchFamily="2" charset="77"/>
                        </a:rPr>
                        <a:t>users</a:t>
                      </a:r>
                      <a:r>
                        <a:rPr lang="en-US" sz="900" b="0" i="0" spc="-95" dirty="0">
                          <a:effectLst/>
                          <a:latin typeface="Montserrat" pitchFamily="2" charset="77"/>
                        </a:rPr>
                        <a:t> </a:t>
                      </a:r>
                      <a:r>
                        <a:rPr lang="en-US" sz="900" b="0" i="0" dirty="0">
                          <a:effectLst/>
                          <a:latin typeface="Montserrat" pitchFamily="2" charset="77"/>
                        </a:rPr>
                        <a:t>offering</a:t>
                      </a:r>
                      <a:r>
                        <a:rPr lang="en-US" sz="900" b="0" i="0" spc="-95" dirty="0">
                          <a:effectLst/>
                          <a:latin typeface="Montserrat" pitchFamily="2" charset="77"/>
                        </a:rPr>
                        <a:t> </a:t>
                      </a:r>
                      <a:r>
                        <a:rPr lang="en-US" sz="900" b="0" i="0" dirty="0">
                          <a:effectLst/>
                          <a:latin typeface="Montserrat" pitchFamily="2" charset="77"/>
                        </a:rPr>
                        <a:t>a</a:t>
                      </a:r>
                      <a:r>
                        <a:rPr lang="en-US" sz="900" b="0" i="0" spc="-95" dirty="0">
                          <a:effectLst/>
                          <a:latin typeface="Montserrat" pitchFamily="2" charset="77"/>
                        </a:rPr>
                        <a:t> </a:t>
                      </a:r>
                      <a:r>
                        <a:rPr lang="en-US" sz="900" b="0" i="0" dirty="0">
                          <a:effectLst/>
                          <a:latin typeface="Montserrat" pitchFamily="2" charset="77"/>
                        </a:rPr>
                        <a:t>fully</a:t>
                      </a:r>
                      <a:r>
                        <a:rPr lang="en-US" sz="900" b="0" i="0" spc="-95" dirty="0">
                          <a:effectLst/>
                          <a:latin typeface="Montserrat" pitchFamily="2" charset="77"/>
                        </a:rPr>
                        <a:t> </a:t>
                      </a:r>
                      <a:r>
                        <a:rPr lang="en-US" sz="900" b="0" i="0" dirty="0">
                          <a:effectLst/>
                          <a:latin typeface="Montserrat" pitchFamily="2" charset="77"/>
                        </a:rPr>
                        <a:t>personalised</a:t>
                      </a:r>
                      <a:r>
                        <a:rPr lang="en-US" sz="900" b="0" i="0" spc="-95" dirty="0">
                          <a:effectLst/>
                          <a:latin typeface="Montserrat" pitchFamily="2" charset="77"/>
                        </a:rPr>
                        <a:t> </a:t>
                      </a:r>
                      <a:r>
                        <a:rPr lang="en-US" sz="900" b="0" i="0" dirty="0">
                          <a:effectLst/>
                          <a:latin typeface="Montserrat" pitchFamily="2" charset="77"/>
                        </a:rPr>
                        <a:t>support.</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4020074967"/>
                  </a:ext>
                </a:extLst>
              </a:tr>
              <a:tr h="965594">
                <a:tc>
                  <a:txBody>
                    <a:bodyPr/>
                    <a:lstStyle/>
                    <a:p>
                      <a:pPr marL="101600">
                        <a:spcBef>
                          <a:spcPts val="760"/>
                        </a:spcBef>
                      </a:pPr>
                      <a:r>
                        <a:rPr lang="en-US" sz="900" b="0" i="0" dirty="0">
                          <a:effectLst/>
                          <a:latin typeface="Montserrat" pitchFamily="2" charset="77"/>
                        </a:rPr>
                        <a:t>Trust</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tc>
                  <a:txBody>
                    <a:bodyPr/>
                    <a:lstStyle/>
                    <a:p>
                      <a:pPr marL="73660" marR="48895">
                        <a:lnSpc>
                          <a:spcPct val="112000"/>
                        </a:lnSpc>
                        <a:spcBef>
                          <a:spcPts val="620"/>
                        </a:spcBef>
                        <a:spcAft>
                          <a:spcPts val="0"/>
                        </a:spcAft>
                      </a:pPr>
                      <a:r>
                        <a:rPr lang="en-US" sz="900" b="0" i="0" dirty="0">
                          <a:effectLst/>
                          <a:latin typeface="Montserrat" pitchFamily="2" charset="77"/>
                        </a:rPr>
                        <a:t>MTC, in order to build trust and fully protect</a:t>
                      </a:r>
                      <a:r>
                        <a:rPr lang="en-US" sz="900" b="0" i="0" spc="5" dirty="0">
                          <a:effectLst/>
                          <a:latin typeface="Montserrat" pitchFamily="2" charset="77"/>
                        </a:rPr>
                        <a:t> </a:t>
                      </a:r>
                      <a:r>
                        <a:rPr lang="en-US" sz="900" b="0" i="0" dirty="0">
                          <a:effectLst/>
                          <a:latin typeface="Montserrat" pitchFamily="2" charset="77"/>
                        </a:rPr>
                        <a:t>user’s capital, is being regulated by FINMA</a:t>
                      </a:r>
                      <a:r>
                        <a:rPr lang="en-US" sz="900" b="0" i="0" spc="5" dirty="0">
                          <a:effectLst/>
                          <a:latin typeface="Montserrat" pitchFamily="2" charset="77"/>
                        </a:rPr>
                        <a:t> </a:t>
                      </a:r>
                      <a:r>
                        <a:rPr lang="en-US" sz="900" b="0" i="0" dirty="0">
                          <a:effectLst/>
                          <a:latin typeface="Montserrat" pitchFamily="2" charset="77"/>
                        </a:rPr>
                        <a:t>(Swiss</a:t>
                      </a:r>
                      <a:r>
                        <a:rPr lang="en-US" sz="900" b="0" i="0" spc="100" dirty="0">
                          <a:effectLst/>
                          <a:latin typeface="Montserrat" pitchFamily="2" charset="77"/>
                        </a:rPr>
                        <a:t> </a:t>
                      </a:r>
                      <a:r>
                        <a:rPr lang="en-US" sz="900" b="0" i="0" dirty="0">
                          <a:effectLst/>
                          <a:latin typeface="Montserrat" pitchFamily="2" charset="77"/>
                        </a:rPr>
                        <a:t>Financial</a:t>
                      </a:r>
                      <a:r>
                        <a:rPr lang="en-US" sz="900" b="0" i="0" spc="105" dirty="0">
                          <a:effectLst/>
                          <a:latin typeface="Montserrat" pitchFamily="2" charset="77"/>
                        </a:rPr>
                        <a:t> </a:t>
                      </a:r>
                      <a:r>
                        <a:rPr lang="en-US" sz="900" b="0" i="0" dirty="0">
                          <a:effectLst/>
                          <a:latin typeface="Montserrat" pitchFamily="2" charset="77"/>
                        </a:rPr>
                        <a:t>Market</a:t>
                      </a:r>
                      <a:r>
                        <a:rPr lang="en-US" sz="900" b="0" i="0" spc="105" dirty="0">
                          <a:effectLst/>
                          <a:latin typeface="Montserrat" pitchFamily="2" charset="77"/>
                        </a:rPr>
                        <a:t> </a:t>
                      </a:r>
                      <a:r>
                        <a:rPr lang="en-US" sz="900" b="0" i="0" dirty="0">
                          <a:effectLst/>
                          <a:latin typeface="Montserrat" pitchFamily="2" charset="77"/>
                        </a:rPr>
                        <a:t>Supervisory</a:t>
                      </a:r>
                      <a:r>
                        <a:rPr lang="en-US" sz="900" b="0" i="0" spc="105" dirty="0">
                          <a:effectLst/>
                          <a:latin typeface="Montserrat" pitchFamily="2" charset="77"/>
                        </a:rPr>
                        <a:t> </a:t>
                      </a:r>
                      <a:r>
                        <a:rPr lang="en-US" sz="900" b="0" i="0" dirty="0">
                          <a:effectLst/>
                          <a:latin typeface="Montserrat" pitchFamily="2" charset="77"/>
                        </a:rPr>
                        <a:t>Authority).</a:t>
                      </a:r>
                      <a:r>
                        <a:rPr lang="en-US" sz="900" b="0" i="0" spc="-310" dirty="0">
                          <a:effectLst/>
                          <a:latin typeface="Montserrat" pitchFamily="2" charset="77"/>
                        </a:rPr>
                        <a:t> </a:t>
                      </a:r>
                      <a:r>
                        <a:rPr lang="en-US" sz="900" b="0" i="0" dirty="0">
                          <a:effectLst/>
                          <a:latin typeface="Montserrat" pitchFamily="2" charset="77"/>
                        </a:rPr>
                        <a:t>MTC</a:t>
                      </a:r>
                      <a:r>
                        <a:rPr lang="en-US" sz="900" b="0" i="0" spc="-110" dirty="0">
                          <a:effectLst/>
                          <a:latin typeface="Montserrat" pitchFamily="2" charset="77"/>
                        </a:rPr>
                        <a:t> </a:t>
                      </a:r>
                      <a:r>
                        <a:rPr lang="en-US" sz="900" b="0" i="0" dirty="0">
                          <a:effectLst/>
                          <a:latin typeface="Montserrat" pitchFamily="2" charset="77"/>
                        </a:rPr>
                        <a:t>is</a:t>
                      </a:r>
                      <a:r>
                        <a:rPr lang="en-US" sz="900" b="0" i="0" spc="-110" dirty="0">
                          <a:effectLst/>
                          <a:latin typeface="Montserrat" pitchFamily="2" charset="77"/>
                        </a:rPr>
                        <a:t> </a:t>
                      </a:r>
                      <a:r>
                        <a:rPr lang="en-US" sz="900" b="0" i="0" dirty="0">
                          <a:effectLst/>
                          <a:latin typeface="Montserrat" pitchFamily="2" charset="77"/>
                        </a:rPr>
                        <a:t>also</a:t>
                      </a:r>
                      <a:r>
                        <a:rPr lang="en-US" sz="900" b="0" i="0" spc="-105" dirty="0">
                          <a:effectLst/>
                          <a:latin typeface="Montserrat" pitchFamily="2" charset="77"/>
                        </a:rPr>
                        <a:t> </a:t>
                      </a:r>
                      <a:r>
                        <a:rPr lang="en-US" sz="900" b="0" i="0" dirty="0">
                          <a:effectLst/>
                          <a:latin typeface="Montserrat" pitchFamily="2" charset="77"/>
                        </a:rPr>
                        <a:t>partnering</a:t>
                      </a:r>
                      <a:r>
                        <a:rPr lang="en-US" sz="900" b="0" i="0" spc="-110" dirty="0">
                          <a:effectLst/>
                          <a:latin typeface="Montserrat" pitchFamily="2" charset="77"/>
                        </a:rPr>
                        <a:t> </a:t>
                      </a:r>
                      <a:r>
                        <a:rPr lang="en-US" sz="900" b="0" i="0" dirty="0">
                          <a:effectLst/>
                          <a:latin typeface="Montserrat" pitchFamily="2" charset="77"/>
                        </a:rPr>
                        <a:t>with</a:t>
                      </a:r>
                      <a:r>
                        <a:rPr lang="en-US" sz="900" b="0" i="0" spc="-110" dirty="0">
                          <a:effectLst/>
                          <a:latin typeface="Montserrat" pitchFamily="2" charset="77"/>
                        </a:rPr>
                        <a:t> </a:t>
                      </a:r>
                      <a:r>
                        <a:rPr lang="en-US" sz="900" b="0" i="0" dirty="0">
                          <a:effectLst/>
                          <a:latin typeface="Montserrat" pitchFamily="2" charset="77"/>
                        </a:rPr>
                        <a:t>an</a:t>
                      </a:r>
                      <a:r>
                        <a:rPr lang="en-US" sz="900" b="0" i="0" spc="-105" dirty="0">
                          <a:effectLst/>
                          <a:latin typeface="Montserrat" pitchFamily="2" charset="77"/>
                        </a:rPr>
                        <a:t> </a:t>
                      </a:r>
                      <a:r>
                        <a:rPr lang="en-US" sz="900" b="0" i="0" dirty="0">
                          <a:effectLst/>
                          <a:latin typeface="Montserrat" pitchFamily="2" charset="77"/>
                        </a:rPr>
                        <a:t>important</a:t>
                      </a:r>
                      <a:r>
                        <a:rPr lang="en-US" sz="900" b="0" i="0" spc="-110" dirty="0">
                          <a:effectLst/>
                          <a:latin typeface="Montserrat" pitchFamily="2" charset="77"/>
                        </a:rPr>
                        <a:t> </a:t>
                      </a:r>
                      <a:r>
                        <a:rPr lang="en-US" sz="900" b="0" i="0" dirty="0">
                          <a:effectLst/>
                          <a:latin typeface="Montserrat" pitchFamily="2" charset="77"/>
                        </a:rPr>
                        <a:t>Swiss</a:t>
                      </a:r>
                      <a:r>
                        <a:rPr lang="en-US" sz="900" b="0" i="0" spc="-330" dirty="0">
                          <a:effectLst/>
                          <a:latin typeface="Montserrat" pitchFamily="2" charset="77"/>
                        </a:rPr>
                        <a:t> </a:t>
                      </a:r>
                      <a:r>
                        <a:rPr lang="en-US" sz="900" b="0" i="0" dirty="0">
                          <a:effectLst/>
                          <a:latin typeface="Montserrat" pitchFamily="2" charset="77"/>
                        </a:rPr>
                        <a:t>Bank that will be auditing its operations and</a:t>
                      </a:r>
                      <a:r>
                        <a:rPr lang="en-US" sz="900" b="0" i="0" spc="5" dirty="0">
                          <a:effectLst/>
                          <a:latin typeface="Montserrat" pitchFamily="2" charset="77"/>
                        </a:rPr>
                        <a:t> </a:t>
                      </a:r>
                      <a:r>
                        <a:rPr lang="en-US" sz="900" b="0" i="0" dirty="0">
                          <a:effectLst/>
                          <a:latin typeface="Montserrat" pitchFamily="2" charset="77"/>
                        </a:rPr>
                        <a:t>that will be holding users’ funds to protect</a:t>
                      </a:r>
                      <a:r>
                        <a:rPr lang="en-US" sz="900" b="0" i="0" spc="5" dirty="0">
                          <a:effectLst/>
                          <a:latin typeface="Montserrat" pitchFamily="2" charset="77"/>
                        </a:rPr>
                        <a:t> </a:t>
                      </a:r>
                      <a:r>
                        <a:rPr lang="en-US" sz="900" b="0" i="0" dirty="0">
                          <a:effectLst/>
                          <a:latin typeface="Montserrat" pitchFamily="2" charset="77"/>
                        </a:rPr>
                        <a:t>them</a:t>
                      </a:r>
                      <a:r>
                        <a:rPr lang="en-US" sz="900" b="0" i="0" spc="-100" dirty="0">
                          <a:effectLst/>
                          <a:latin typeface="Montserrat" pitchFamily="2" charset="77"/>
                        </a:rPr>
                        <a:t> </a:t>
                      </a:r>
                      <a:r>
                        <a:rPr lang="en-US" sz="900" b="0" i="0" dirty="0">
                          <a:effectLst/>
                          <a:latin typeface="Montserrat" pitchFamily="2" charset="77"/>
                        </a:rPr>
                        <a:t>by</a:t>
                      </a:r>
                      <a:r>
                        <a:rPr lang="en-US" sz="900" b="0" i="0" spc="-100" dirty="0">
                          <a:effectLst/>
                          <a:latin typeface="Montserrat" pitchFamily="2" charset="77"/>
                        </a:rPr>
                        <a:t> </a:t>
                      </a:r>
                      <a:r>
                        <a:rPr lang="en-US" sz="900" b="0" i="0" dirty="0">
                          <a:effectLst/>
                          <a:latin typeface="Montserrat" pitchFamily="2" charset="77"/>
                        </a:rPr>
                        <a:t>any</a:t>
                      </a:r>
                      <a:r>
                        <a:rPr lang="en-US" sz="900" b="0" i="0" spc="-100" dirty="0">
                          <a:effectLst/>
                          <a:latin typeface="Montserrat" pitchFamily="2" charset="77"/>
                        </a:rPr>
                        <a:t> </a:t>
                      </a:r>
                      <a:r>
                        <a:rPr lang="en-US" sz="900" b="0" i="0" dirty="0">
                          <a:effectLst/>
                          <a:latin typeface="Montserrat" pitchFamily="2" charset="77"/>
                        </a:rPr>
                        <a:t>adverse</a:t>
                      </a:r>
                      <a:r>
                        <a:rPr lang="en-US" sz="900" b="0" i="0" spc="-100" dirty="0">
                          <a:effectLst/>
                          <a:latin typeface="Montserrat" pitchFamily="2" charset="77"/>
                        </a:rPr>
                        <a:t> </a:t>
                      </a:r>
                      <a:r>
                        <a:rPr lang="en-US" sz="900" b="0" i="0" dirty="0">
                          <a:effectLst/>
                          <a:latin typeface="Montserrat" pitchFamily="2" charset="77"/>
                        </a:rPr>
                        <a:t>event.</a:t>
                      </a:r>
                      <a:endParaRPr lang="it-IT" sz="900" b="0" i="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73736"/>
                    </a:solidFill>
                  </a:tcPr>
                </a:tc>
                <a:extLst>
                  <a:ext uri="{0D108BD9-81ED-4DB2-BD59-A6C34878D82A}">
                    <a16:rowId xmlns:a16="http://schemas.microsoft.com/office/drawing/2014/main" val="2595061818"/>
                  </a:ext>
                </a:extLst>
              </a:tr>
            </a:tbl>
          </a:graphicData>
        </a:graphic>
      </p:graphicFrame>
    </p:spTree>
    <p:extLst>
      <p:ext uri="{BB962C8B-B14F-4D97-AF65-F5344CB8AC3E}">
        <p14:creationId xmlns:p14="http://schemas.microsoft.com/office/powerpoint/2010/main" val="238957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7" name="CasellaDiTesto 6">
            <a:extLst>
              <a:ext uri="{FF2B5EF4-FFF2-40B4-BE49-F238E27FC236}">
                <a16:creationId xmlns:a16="http://schemas.microsoft.com/office/drawing/2014/main" id="{82245CD8-1E5A-5C90-E9AE-64607736D09F}"/>
              </a:ext>
            </a:extLst>
          </p:cNvPr>
          <p:cNvSpPr txBox="1"/>
          <p:nvPr/>
        </p:nvSpPr>
        <p:spPr>
          <a:xfrm>
            <a:off x="823374" y="3586917"/>
            <a:ext cx="8259250" cy="1596656"/>
          </a:xfrm>
          <a:prstGeom prst="rect">
            <a:avLst/>
          </a:prstGeom>
          <a:noFill/>
        </p:spPr>
        <p:txBody>
          <a:bodyPr wrap="square" rtlCol="0">
            <a:spAutoFit/>
          </a:bodyPr>
          <a:lstStyle/>
          <a:p>
            <a:pPr marL="330200" marR="120650" algn="ctr">
              <a:lnSpc>
                <a:spcPct val="110000"/>
              </a:lnSpc>
              <a:spcBef>
                <a:spcPts val="2790"/>
              </a:spcBef>
              <a:spcAft>
                <a:spcPts val="0"/>
              </a:spcAft>
            </a:pPr>
            <a:r>
              <a:rPr lang="en-US" sz="1800" dirty="0">
                <a:solidFill>
                  <a:srgbClr val="FFFFFF"/>
                </a:solidFill>
                <a:effectLst/>
                <a:latin typeface="Montserrat" pitchFamily="2" charset="77"/>
                <a:ea typeface="Tahoma" panose="020B0604030504040204" pitchFamily="34" charset="0"/>
              </a:rPr>
              <a:t>MTCG</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is</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ERC-20</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token,</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released</a:t>
            </a:r>
            <a:r>
              <a:rPr lang="en-US" sz="1800" spc="34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on</a:t>
            </a:r>
            <a:r>
              <a:rPr lang="en-US" sz="1800" spc="3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3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Ethereum</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blockchain.</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ERC-20</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is</a:t>
            </a:r>
            <a:r>
              <a:rPr lang="en-US" sz="1800" spc="8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Ethereum</a:t>
            </a:r>
            <a:r>
              <a:rPr lang="en-US" sz="1800" spc="8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Smart</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Contract</a:t>
            </a:r>
            <a:r>
              <a:rPr lang="en-US" sz="1800" spc="8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that</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controls</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main</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characteristics</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of</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1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tokens</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(name,</a:t>
            </a:r>
            <a:r>
              <a:rPr lang="en-US" sz="1800" spc="10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symbol,</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decimal</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precision),</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trace</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total</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number</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of</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tokens,</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trace</a:t>
            </a:r>
            <a:r>
              <a:rPr lang="en-US" sz="1800" spc="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tokens</a:t>
            </a:r>
            <a:r>
              <a:rPr lang="en-US" sz="1800" spc="14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for</a:t>
            </a:r>
            <a:r>
              <a:rPr lang="en-US" sz="1800" spc="1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each</a:t>
            </a:r>
            <a:r>
              <a:rPr lang="en-US" sz="1800" spc="14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address,</a:t>
            </a:r>
            <a:r>
              <a:rPr lang="en-US" sz="1800" spc="1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and</a:t>
            </a:r>
            <a:r>
              <a:rPr lang="en-US" sz="1800" spc="14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allow</a:t>
            </a:r>
            <a:r>
              <a:rPr lang="en-US" sz="1800" spc="1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addresses</a:t>
            </a:r>
            <a:r>
              <a:rPr lang="en-US" sz="1800" spc="14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a:t>
            </a:r>
            <a:r>
              <a:rPr lang="en-US" sz="1800" spc="1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be</a:t>
            </a:r>
            <a:r>
              <a:rPr lang="en-US" sz="1800" spc="1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transferred</a:t>
            </a:r>
            <a:r>
              <a:rPr lang="en-US" sz="1800" spc="-41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a:t>
            </a:r>
            <a:r>
              <a:rPr lang="en-US" sz="1800" spc="-17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each</a:t>
            </a:r>
            <a:r>
              <a:rPr lang="en-US" sz="1800" spc="-1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other.</a:t>
            </a:r>
            <a:endParaRPr lang="it-IT" sz="1800" dirty="0">
              <a:effectLst/>
              <a:latin typeface="Montserrat" pitchFamily="2" charset="77"/>
              <a:ea typeface="Tahoma" panose="020B0604030504040204" pitchFamily="34" charset="0"/>
            </a:endParaRPr>
          </a:p>
        </p:txBody>
      </p:sp>
      <p:sp>
        <p:nvSpPr>
          <p:cNvPr id="2" name="CasellaDiTesto 1">
            <a:extLst>
              <a:ext uri="{FF2B5EF4-FFF2-40B4-BE49-F238E27FC236}">
                <a16:creationId xmlns:a16="http://schemas.microsoft.com/office/drawing/2014/main" id="{293E90AC-85C1-C11F-3C1B-1D8E46C599B0}"/>
              </a:ext>
            </a:extLst>
          </p:cNvPr>
          <p:cNvSpPr txBox="1"/>
          <p:nvPr/>
        </p:nvSpPr>
        <p:spPr>
          <a:xfrm>
            <a:off x="2531433" y="2473697"/>
            <a:ext cx="4843133" cy="954107"/>
          </a:xfrm>
          <a:prstGeom prst="rect">
            <a:avLst/>
          </a:prstGeom>
          <a:noFill/>
        </p:spPr>
        <p:txBody>
          <a:bodyPr wrap="square" rtlCol="0">
            <a:spAutoFit/>
          </a:bodyPr>
          <a:lstStyle/>
          <a:p>
            <a:pPr algn="ctr"/>
            <a:r>
              <a:rPr lang="it-IT" sz="2800" b="1" dirty="0">
                <a:solidFill>
                  <a:schemeClr val="bg1"/>
                </a:solidFill>
                <a:latin typeface="Montserrat" pitchFamily="2" charset="77"/>
              </a:rPr>
              <a:t>TOKEN TECHNOLOGY AND ECONOMY</a:t>
            </a:r>
          </a:p>
        </p:txBody>
      </p:sp>
      <p:sp>
        <p:nvSpPr>
          <p:cNvPr id="3" name="CasellaDiTesto 2">
            <a:extLst>
              <a:ext uri="{FF2B5EF4-FFF2-40B4-BE49-F238E27FC236}">
                <a16:creationId xmlns:a16="http://schemas.microsoft.com/office/drawing/2014/main" id="{8346493C-E0AF-93BD-AA94-EC149A76D93E}"/>
              </a:ext>
            </a:extLst>
          </p:cNvPr>
          <p:cNvSpPr txBox="1"/>
          <p:nvPr/>
        </p:nvSpPr>
        <p:spPr>
          <a:xfrm>
            <a:off x="3815317" y="1150258"/>
            <a:ext cx="2275367" cy="1323439"/>
          </a:xfrm>
          <a:prstGeom prst="rect">
            <a:avLst/>
          </a:prstGeom>
          <a:noFill/>
        </p:spPr>
        <p:txBody>
          <a:bodyPr wrap="square" rtlCol="0" anchor="ctr">
            <a:spAutoFit/>
          </a:bodyPr>
          <a:lstStyle/>
          <a:p>
            <a:pPr algn="ctr"/>
            <a:r>
              <a:rPr lang="it-IT" sz="8000" b="1" dirty="0">
                <a:solidFill>
                  <a:schemeClr val="bg1"/>
                </a:solidFill>
                <a:latin typeface="Montserrat Black" pitchFamily="2" charset="77"/>
              </a:rPr>
              <a:t>04</a:t>
            </a:r>
          </a:p>
        </p:txBody>
      </p:sp>
      <p:pic>
        <p:nvPicPr>
          <p:cNvPr id="4" name="Immagine 3">
            <a:extLst>
              <a:ext uri="{FF2B5EF4-FFF2-40B4-BE49-F238E27FC236}">
                <a16:creationId xmlns:a16="http://schemas.microsoft.com/office/drawing/2014/main" id="{E8C493F9-5ABB-5746-B76C-0E27246D096C}"/>
              </a:ext>
            </a:extLst>
          </p:cNvPr>
          <p:cNvPicPr>
            <a:picLocks noChangeAspect="1"/>
          </p:cNvPicPr>
          <p:nvPr/>
        </p:nvPicPr>
        <p:blipFill>
          <a:blip r:embed="rId3"/>
          <a:stretch>
            <a:fillRect/>
          </a:stretch>
        </p:blipFill>
        <p:spPr>
          <a:xfrm>
            <a:off x="466116" y="562147"/>
            <a:ext cx="2065317" cy="1596657"/>
          </a:xfrm>
          <a:prstGeom prst="rect">
            <a:avLst/>
          </a:prstGeom>
        </p:spPr>
      </p:pic>
    </p:spTree>
    <p:extLst>
      <p:ext uri="{BB962C8B-B14F-4D97-AF65-F5344CB8AC3E}">
        <p14:creationId xmlns:p14="http://schemas.microsoft.com/office/powerpoint/2010/main" val="2318147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6" name="CasellaDiTesto 5">
            <a:extLst>
              <a:ext uri="{FF2B5EF4-FFF2-40B4-BE49-F238E27FC236}">
                <a16:creationId xmlns:a16="http://schemas.microsoft.com/office/drawing/2014/main" id="{44E74098-386C-AF2A-FC3C-E237404CBACB}"/>
              </a:ext>
            </a:extLst>
          </p:cNvPr>
          <p:cNvSpPr txBox="1"/>
          <p:nvPr/>
        </p:nvSpPr>
        <p:spPr>
          <a:xfrm>
            <a:off x="1461976" y="2327141"/>
            <a:ext cx="6982048" cy="400110"/>
          </a:xfrm>
          <a:prstGeom prst="rect">
            <a:avLst/>
          </a:prstGeom>
          <a:noFill/>
        </p:spPr>
        <p:txBody>
          <a:bodyPr wrap="square" rtlCol="0">
            <a:spAutoFit/>
          </a:bodyPr>
          <a:lstStyle/>
          <a:p>
            <a:pPr algn="ctr"/>
            <a:r>
              <a:rPr lang="it-IT" sz="2000" b="1" dirty="0">
                <a:solidFill>
                  <a:schemeClr val="bg1"/>
                </a:solidFill>
                <a:latin typeface="Montserrat" pitchFamily="2" charset="77"/>
              </a:rPr>
              <a:t>TOKENIZATION</a:t>
            </a:r>
          </a:p>
        </p:txBody>
      </p:sp>
      <p:sp>
        <p:nvSpPr>
          <p:cNvPr id="11" name="CasellaDiTesto 10">
            <a:extLst>
              <a:ext uri="{FF2B5EF4-FFF2-40B4-BE49-F238E27FC236}">
                <a16:creationId xmlns:a16="http://schemas.microsoft.com/office/drawing/2014/main" id="{8175546D-5020-DB14-170F-D82BDFB48A8E}"/>
              </a:ext>
            </a:extLst>
          </p:cNvPr>
          <p:cNvSpPr txBox="1"/>
          <p:nvPr/>
        </p:nvSpPr>
        <p:spPr>
          <a:xfrm>
            <a:off x="1419446" y="2812311"/>
            <a:ext cx="7067108" cy="1815882"/>
          </a:xfrm>
          <a:prstGeom prst="rect">
            <a:avLst/>
          </a:prstGeom>
          <a:noFill/>
        </p:spPr>
        <p:txBody>
          <a:bodyPr wrap="square" rtlCol="0">
            <a:spAutoFit/>
          </a:bodyPr>
          <a:lstStyle/>
          <a:p>
            <a:pPr algn="ctr"/>
            <a:r>
              <a:rPr lang="it-IT" sz="1400" dirty="0">
                <a:solidFill>
                  <a:schemeClr val="bg1"/>
                </a:solidFill>
                <a:latin typeface="Montserrat" pitchFamily="2" charset="77"/>
              </a:rPr>
              <a:t>MTC is quickly expanding its services to offer services of tokenization of Company and/or specific Assets. Tokenization will allow the Funding of projects of entire companies using the infrastructure and security offered by the Blockchain technology. To tokenize assets many different aspects need to be considered i.e. financial, operational, legal etc. MTC will cover all of the necessary aspects of tokenization making it a painless process and in full respect of privacy and security for the company and its users. More announcements on this will soon come from MTC.</a:t>
            </a:r>
          </a:p>
        </p:txBody>
      </p:sp>
    </p:spTree>
    <p:extLst>
      <p:ext uri="{BB962C8B-B14F-4D97-AF65-F5344CB8AC3E}">
        <p14:creationId xmlns:p14="http://schemas.microsoft.com/office/powerpoint/2010/main" val="301110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7" name="CasellaDiTesto 6">
            <a:extLst>
              <a:ext uri="{FF2B5EF4-FFF2-40B4-BE49-F238E27FC236}">
                <a16:creationId xmlns:a16="http://schemas.microsoft.com/office/drawing/2014/main" id="{82245CD8-1E5A-5C90-E9AE-64607736D09F}"/>
              </a:ext>
            </a:extLst>
          </p:cNvPr>
          <p:cNvSpPr txBox="1"/>
          <p:nvPr/>
        </p:nvSpPr>
        <p:spPr>
          <a:xfrm>
            <a:off x="1054873" y="3427804"/>
            <a:ext cx="7796254" cy="1061829"/>
          </a:xfrm>
          <a:prstGeom prst="rect">
            <a:avLst/>
          </a:prstGeom>
          <a:noFill/>
        </p:spPr>
        <p:txBody>
          <a:bodyPr wrap="square" rtlCol="0">
            <a:spAutoFit/>
          </a:bodyPr>
          <a:lstStyle/>
          <a:p>
            <a:pPr marL="55205" marR="317818" algn="ctr">
              <a:lnSpc>
                <a:spcPct val="110000"/>
              </a:lnSpc>
              <a:spcBef>
                <a:spcPts val="1983"/>
              </a:spcBef>
            </a:pPr>
            <a:r>
              <a:rPr lang="en-US" sz="1950" dirty="0">
                <a:solidFill>
                  <a:schemeClr val="bg1"/>
                </a:solidFill>
                <a:latin typeface="Montserrat Medium" pitchFamily="2" charset="77"/>
                <a:ea typeface="Tahoma" panose="020B0604030504040204" pitchFamily="34" charset="0"/>
              </a:rPr>
              <a:t>This paper has the purpose to outline the basic aspects of the commercial targeting and technologies underlying the MTC project through OrusX NFT collection</a:t>
            </a:r>
            <a:endParaRPr lang="it-IT" sz="1950" dirty="0">
              <a:solidFill>
                <a:schemeClr val="bg1"/>
              </a:solidFill>
              <a:latin typeface="Montserrat Medium" pitchFamily="2" charset="77"/>
              <a:ea typeface="Tahoma" panose="020B0604030504040204" pitchFamily="34" charset="0"/>
            </a:endParaRPr>
          </a:p>
        </p:txBody>
      </p:sp>
      <p:sp>
        <p:nvSpPr>
          <p:cNvPr id="2" name="CasellaDiTesto 1">
            <a:extLst>
              <a:ext uri="{FF2B5EF4-FFF2-40B4-BE49-F238E27FC236}">
                <a16:creationId xmlns:a16="http://schemas.microsoft.com/office/drawing/2014/main" id="{293E90AC-85C1-C11F-3C1B-1D8E46C599B0}"/>
              </a:ext>
            </a:extLst>
          </p:cNvPr>
          <p:cNvSpPr txBox="1"/>
          <p:nvPr/>
        </p:nvSpPr>
        <p:spPr>
          <a:xfrm>
            <a:off x="2810539" y="2710589"/>
            <a:ext cx="4284921" cy="523220"/>
          </a:xfrm>
          <a:prstGeom prst="rect">
            <a:avLst/>
          </a:prstGeom>
          <a:noFill/>
        </p:spPr>
        <p:txBody>
          <a:bodyPr wrap="square" rtlCol="0">
            <a:spAutoFit/>
          </a:bodyPr>
          <a:lstStyle/>
          <a:p>
            <a:pPr algn="ctr"/>
            <a:r>
              <a:rPr lang="it-IT" sz="2800" b="1" dirty="0">
                <a:solidFill>
                  <a:schemeClr val="bg1"/>
                </a:solidFill>
                <a:latin typeface="Montserrat" pitchFamily="2" charset="77"/>
              </a:rPr>
              <a:t>BASIC INFORMATION</a:t>
            </a:r>
          </a:p>
        </p:txBody>
      </p:sp>
      <p:sp>
        <p:nvSpPr>
          <p:cNvPr id="3" name="CasellaDiTesto 2">
            <a:extLst>
              <a:ext uri="{FF2B5EF4-FFF2-40B4-BE49-F238E27FC236}">
                <a16:creationId xmlns:a16="http://schemas.microsoft.com/office/drawing/2014/main" id="{8346493C-E0AF-93BD-AA94-EC149A76D93E}"/>
              </a:ext>
            </a:extLst>
          </p:cNvPr>
          <p:cNvSpPr txBox="1"/>
          <p:nvPr/>
        </p:nvSpPr>
        <p:spPr>
          <a:xfrm>
            <a:off x="3815315" y="1387150"/>
            <a:ext cx="2275367" cy="1323439"/>
          </a:xfrm>
          <a:prstGeom prst="rect">
            <a:avLst/>
          </a:prstGeom>
          <a:noFill/>
        </p:spPr>
        <p:txBody>
          <a:bodyPr wrap="square" rtlCol="0" anchor="ctr">
            <a:spAutoFit/>
          </a:bodyPr>
          <a:lstStyle/>
          <a:p>
            <a:pPr algn="ctr"/>
            <a:r>
              <a:rPr lang="it-IT" sz="8000" b="1" dirty="0">
                <a:solidFill>
                  <a:schemeClr val="bg1"/>
                </a:solidFill>
                <a:latin typeface="Montserrat Black" pitchFamily="2" charset="77"/>
              </a:rPr>
              <a:t>01</a:t>
            </a:r>
          </a:p>
        </p:txBody>
      </p:sp>
      <p:pic>
        <p:nvPicPr>
          <p:cNvPr id="5" name="Immagine 4">
            <a:extLst>
              <a:ext uri="{FF2B5EF4-FFF2-40B4-BE49-F238E27FC236}">
                <a16:creationId xmlns:a16="http://schemas.microsoft.com/office/drawing/2014/main" id="{4485DACF-54A4-3D05-D7B7-0371D461781B}"/>
              </a:ext>
            </a:extLst>
          </p:cNvPr>
          <p:cNvPicPr>
            <a:picLocks noChangeAspect="1"/>
          </p:cNvPicPr>
          <p:nvPr/>
        </p:nvPicPr>
        <p:blipFill>
          <a:blip r:embed="rId3"/>
          <a:stretch>
            <a:fillRect/>
          </a:stretch>
        </p:blipFill>
        <p:spPr>
          <a:xfrm>
            <a:off x="7808315" y="4960307"/>
            <a:ext cx="1541420" cy="1321679"/>
          </a:xfrm>
          <a:prstGeom prst="rect">
            <a:avLst/>
          </a:prstGeom>
        </p:spPr>
      </p:pic>
    </p:spTree>
    <p:extLst>
      <p:ext uri="{BB962C8B-B14F-4D97-AF65-F5344CB8AC3E}">
        <p14:creationId xmlns:p14="http://schemas.microsoft.com/office/powerpoint/2010/main" val="1840345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2" name="CasellaDiTesto 1">
            <a:extLst>
              <a:ext uri="{FF2B5EF4-FFF2-40B4-BE49-F238E27FC236}">
                <a16:creationId xmlns:a16="http://schemas.microsoft.com/office/drawing/2014/main" id="{293E90AC-85C1-C11F-3C1B-1D8E46C599B0}"/>
              </a:ext>
            </a:extLst>
          </p:cNvPr>
          <p:cNvSpPr txBox="1"/>
          <p:nvPr/>
        </p:nvSpPr>
        <p:spPr>
          <a:xfrm>
            <a:off x="2284665" y="3266091"/>
            <a:ext cx="5336663" cy="954107"/>
          </a:xfrm>
          <a:prstGeom prst="rect">
            <a:avLst/>
          </a:prstGeom>
          <a:noFill/>
        </p:spPr>
        <p:txBody>
          <a:bodyPr wrap="square" rtlCol="0">
            <a:spAutoFit/>
          </a:bodyPr>
          <a:lstStyle/>
          <a:p>
            <a:pPr algn="ctr"/>
            <a:r>
              <a:rPr lang="it-IT" sz="2800" b="1" dirty="0">
                <a:solidFill>
                  <a:schemeClr val="bg1"/>
                </a:solidFill>
                <a:latin typeface="Montserrat" pitchFamily="2" charset="77"/>
              </a:rPr>
              <a:t>DETAILS AND CONDITIONS OF STO MTCG</a:t>
            </a:r>
          </a:p>
        </p:txBody>
      </p:sp>
      <p:sp>
        <p:nvSpPr>
          <p:cNvPr id="3" name="CasellaDiTesto 2">
            <a:extLst>
              <a:ext uri="{FF2B5EF4-FFF2-40B4-BE49-F238E27FC236}">
                <a16:creationId xmlns:a16="http://schemas.microsoft.com/office/drawing/2014/main" id="{8346493C-E0AF-93BD-AA94-EC149A76D93E}"/>
              </a:ext>
            </a:extLst>
          </p:cNvPr>
          <p:cNvSpPr txBox="1"/>
          <p:nvPr/>
        </p:nvSpPr>
        <p:spPr>
          <a:xfrm>
            <a:off x="3815312" y="1942652"/>
            <a:ext cx="2275367" cy="1323439"/>
          </a:xfrm>
          <a:prstGeom prst="rect">
            <a:avLst/>
          </a:prstGeom>
          <a:noFill/>
        </p:spPr>
        <p:txBody>
          <a:bodyPr wrap="square" rtlCol="0" anchor="ctr">
            <a:spAutoFit/>
          </a:bodyPr>
          <a:lstStyle/>
          <a:p>
            <a:pPr algn="ctr"/>
            <a:r>
              <a:rPr lang="it-IT" sz="8000" b="1" dirty="0">
                <a:solidFill>
                  <a:schemeClr val="bg1"/>
                </a:solidFill>
                <a:latin typeface="Montserrat Black" pitchFamily="2" charset="77"/>
              </a:rPr>
              <a:t>05</a:t>
            </a:r>
          </a:p>
        </p:txBody>
      </p:sp>
      <p:pic>
        <p:nvPicPr>
          <p:cNvPr id="4" name="Immagine 3">
            <a:extLst>
              <a:ext uri="{FF2B5EF4-FFF2-40B4-BE49-F238E27FC236}">
                <a16:creationId xmlns:a16="http://schemas.microsoft.com/office/drawing/2014/main" id="{2BE6DF44-2CBB-DE20-818F-BE91C2CF648D}"/>
              </a:ext>
            </a:extLst>
          </p:cNvPr>
          <p:cNvPicPr>
            <a:picLocks noChangeAspect="1"/>
          </p:cNvPicPr>
          <p:nvPr/>
        </p:nvPicPr>
        <p:blipFill>
          <a:blip r:embed="rId3"/>
          <a:stretch>
            <a:fillRect/>
          </a:stretch>
        </p:blipFill>
        <p:spPr>
          <a:xfrm>
            <a:off x="8334794" y="5386192"/>
            <a:ext cx="1044728" cy="895794"/>
          </a:xfrm>
          <a:prstGeom prst="rect">
            <a:avLst/>
          </a:prstGeom>
        </p:spPr>
      </p:pic>
      <p:pic>
        <p:nvPicPr>
          <p:cNvPr id="5" name="Immagine 4">
            <a:extLst>
              <a:ext uri="{FF2B5EF4-FFF2-40B4-BE49-F238E27FC236}">
                <a16:creationId xmlns:a16="http://schemas.microsoft.com/office/drawing/2014/main" id="{73A40737-F1EB-6C16-CE17-6B920141DB93}"/>
              </a:ext>
            </a:extLst>
          </p:cNvPr>
          <p:cNvPicPr>
            <a:picLocks noChangeAspect="1"/>
          </p:cNvPicPr>
          <p:nvPr/>
        </p:nvPicPr>
        <p:blipFill>
          <a:blip r:embed="rId3"/>
          <a:stretch>
            <a:fillRect/>
          </a:stretch>
        </p:blipFill>
        <p:spPr>
          <a:xfrm>
            <a:off x="7381711" y="5386192"/>
            <a:ext cx="1044728" cy="895794"/>
          </a:xfrm>
          <a:prstGeom prst="rect">
            <a:avLst/>
          </a:prstGeom>
        </p:spPr>
      </p:pic>
      <p:pic>
        <p:nvPicPr>
          <p:cNvPr id="7" name="Immagine 6">
            <a:extLst>
              <a:ext uri="{FF2B5EF4-FFF2-40B4-BE49-F238E27FC236}">
                <a16:creationId xmlns:a16="http://schemas.microsoft.com/office/drawing/2014/main" id="{400427EA-55FE-48B3-1627-59C54CAFE27E}"/>
              </a:ext>
            </a:extLst>
          </p:cNvPr>
          <p:cNvPicPr>
            <a:picLocks noChangeAspect="1"/>
          </p:cNvPicPr>
          <p:nvPr/>
        </p:nvPicPr>
        <p:blipFill>
          <a:blip r:embed="rId3"/>
          <a:stretch>
            <a:fillRect/>
          </a:stretch>
        </p:blipFill>
        <p:spPr>
          <a:xfrm>
            <a:off x="7858253" y="4611666"/>
            <a:ext cx="1044728" cy="895794"/>
          </a:xfrm>
          <a:prstGeom prst="rect">
            <a:avLst/>
          </a:prstGeom>
        </p:spPr>
      </p:pic>
    </p:spTree>
    <p:extLst>
      <p:ext uri="{BB962C8B-B14F-4D97-AF65-F5344CB8AC3E}">
        <p14:creationId xmlns:p14="http://schemas.microsoft.com/office/powerpoint/2010/main" val="40168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11" name="CasellaDiTesto 10">
            <a:extLst>
              <a:ext uri="{FF2B5EF4-FFF2-40B4-BE49-F238E27FC236}">
                <a16:creationId xmlns:a16="http://schemas.microsoft.com/office/drawing/2014/main" id="{8175546D-5020-DB14-170F-D82BDFB48A8E}"/>
              </a:ext>
            </a:extLst>
          </p:cNvPr>
          <p:cNvSpPr txBox="1"/>
          <p:nvPr/>
        </p:nvSpPr>
        <p:spPr>
          <a:xfrm>
            <a:off x="1747284" y="1227201"/>
            <a:ext cx="6411432" cy="4401205"/>
          </a:xfrm>
          <a:prstGeom prst="rect">
            <a:avLst/>
          </a:prstGeom>
          <a:noFill/>
        </p:spPr>
        <p:txBody>
          <a:bodyPr wrap="square" rtlCol="0">
            <a:spAutoFit/>
          </a:bodyPr>
          <a:lstStyle/>
          <a:p>
            <a:r>
              <a:rPr lang="it-IT" sz="1400" dirty="0">
                <a:solidFill>
                  <a:schemeClr val="bg1"/>
                </a:solidFill>
                <a:latin typeface="Montserrat" pitchFamily="2" charset="77"/>
              </a:rPr>
              <a:t>We provide the principal asset custody services, advanced trading features, and proven security procedures aiming to protect customer databases, digital asset inventory, order book, and order reconciliation engine. Two Factor authentication (2FA) is the foundation of fraud prevention and account security. Pre- vent fraudulent account creation and make sure that your digital assets are safe, secure. Know Your Customer (KYC) procedures are a critical function to assess customer risk and a legal requirement. We use best practices in: </a:t>
            </a:r>
          </a:p>
          <a:p>
            <a:endParaRPr lang="it-IT" sz="1400" dirty="0">
              <a:solidFill>
                <a:schemeClr val="bg1"/>
              </a:solidFill>
              <a:latin typeface="Montserrat" pitchFamily="2" charset="77"/>
            </a:endParaRPr>
          </a:p>
          <a:p>
            <a:pPr marL="136525" indent="-127000"/>
            <a:r>
              <a:rPr lang="it-IT" sz="1400" dirty="0">
                <a:solidFill>
                  <a:schemeClr val="bg1"/>
                </a:solidFill>
                <a:latin typeface="Montserrat" pitchFamily="2" charset="77"/>
              </a:rPr>
              <a:t>•	DDoS protection </a:t>
            </a:r>
          </a:p>
          <a:p>
            <a:pPr marL="136525" indent="-127000"/>
            <a:r>
              <a:rPr lang="it-IT" sz="1400" dirty="0">
                <a:solidFill>
                  <a:schemeClr val="bg1"/>
                </a:solidFill>
                <a:latin typeface="Montserrat" pitchFamily="2" charset="77"/>
              </a:rPr>
              <a:t>•	Anti-phishing </a:t>
            </a:r>
          </a:p>
          <a:p>
            <a:pPr marL="136525" indent="-127000"/>
            <a:r>
              <a:rPr lang="it-IT" sz="1400" dirty="0">
                <a:solidFill>
                  <a:schemeClr val="bg1"/>
                </a:solidFill>
                <a:latin typeface="Montserrat" pitchFamily="2" charset="77"/>
              </a:rPr>
              <a:t>•	Protection against SQL-injection </a:t>
            </a:r>
          </a:p>
          <a:p>
            <a:pPr marL="136525" indent="-127000"/>
            <a:r>
              <a:rPr lang="it-IT" sz="1400" dirty="0">
                <a:solidFill>
                  <a:schemeClr val="bg1"/>
                </a:solidFill>
                <a:latin typeface="Montserrat" pitchFamily="2" charset="77"/>
              </a:rPr>
              <a:t>•	JWT token session expiry with user re-login</a:t>
            </a:r>
          </a:p>
          <a:p>
            <a:pPr marL="136525" indent="-127000"/>
            <a:r>
              <a:rPr lang="it-IT" sz="1400" dirty="0">
                <a:solidFill>
                  <a:schemeClr val="bg1"/>
                </a:solidFill>
                <a:latin typeface="Montserrat" pitchFamily="2" charset="77"/>
              </a:rPr>
              <a:t>•	Withdraw confirmation from admin</a:t>
            </a:r>
          </a:p>
          <a:p>
            <a:pPr marL="136525" indent="-127000"/>
            <a:r>
              <a:rPr lang="it-IT" sz="1400" dirty="0">
                <a:solidFill>
                  <a:schemeClr val="bg1"/>
                </a:solidFill>
                <a:latin typeface="Montserrat" pitchFamily="2" charset="77"/>
              </a:rPr>
              <a:t>•	Admin IP restriction </a:t>
            </a:r>
          </a:p>
          <a:p>
            <a:endParaRPr lang="it-IT" sz="1400" dirty="0">
              <a:solidFill>
                <a:schemeClr val="bg1"/>
              </a:solidFill>
              <a:latin typeface="Montserrat" pitchFamily="2" charset="77"/>
            </a:endParaRPr>
          </a:p>
          <a:p>
            <a:r>
              <a:rPr lang="it-IT" sz="1400" dirty="0">
                <a:solidFill>
                  <a:schemeClr val="bg1"/>
                </a:solidFill>
                <a:latin typeface="Montserrat" pitchFamily="2" charset="77"/>
              </a:rPr>
              <a:t>Hot wallet to Cold wallet system to prevent funds leakage risks Hot wallet funds can be manually withdrawn to external addresses (all this to avoid storing financial funds on the platform) . If necessary, funds can be returned to the hot wallet any time.</a:t>
            </a:r>
          </a:p>
        </p:txBody>
      </p:sp>
    </p:spTree>
    <p:extLst>
      <p:ext uri="{BB962C8B-B14F-4D97-AF65-F5344CB8AC3E}">
        <p14:creationId xmlns:p14="http://schemas.microsoft.com/office/powerpoint/2010/main" val="397936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pic>
        <p:nvPicPr>
          <p:cNvPr id="2" name="Immagine 1">
            <a:extLst>
              <a:ext uri="{FF2B5EF4-FFF2-40B4-BE49-F238E27FC236}">
                <a16:creationId xmlns:a16="http://schemas.microsoft.com/office/drawing/2014/main" id="{D570FCE2-2908-4E05-B50A-4D7BE8665783}"/>
              </a:ext>
            </a:extLst>
          </p:cNvPr>
          <p:cNvPicPr/>
          <p:nvPr/>
        </p:nvPicPr>
        <p:blipFill rotWithShape="1">
          <a:blip r:embed="rId3"/>
          <a:srcRect l="7634" t="7783" r="16275"/>
          <a:stretch/>
        </p:blipFill>
        <p:spPr bwMode="auto">
          <a:xfrm>
            <a:off x="1979154" y="1302158"/>
            <a:ext cx="5947691" cy="4349009"/>
          </a:xfrm>
          <a:prstGeom prst="rect">
            <a:avLst/>
          </a:prstGeom>
          <a:ln>
            <a:noFill/>
          </a:ln>
          <a:extLst>
            <a:ext uri="{53640926-AAD7-44D8-BBD7-CCE9431645EC}">
              <a14:shadowObscured xmlns:a14="http://schemas.microsoft.com/office/drawing/2010/main"/>
            </a:ext>
          </a:extLst>
        </p:spPr>
      </p:pic>
      <p:sp>
        <p:nvSpPr>
          <p:cNvPr id="3" name="CasellaDiTesto 2">
            <a:extLst>
              <a:ext uri="{FF2B5EF4-FFF2-40B4-BE49-F238E27FC236}">
                <a16:creationId xmlns:a16="http://schemas.microsoft.com/office/drawing/2014/main" id="{604B23FB-838B-9A13-1FBE-C6F1E894C979}"/>
              </a:ext>
            </a:extLst>
          </p:cNvPr>
          <p:cNvSpPr txBox="1"/>
          <p:nvPr/>
        </p:nvSpPr>
        <p:spPr>
          <a:xfrm>
            <a:off x="386316" y="451024"/>
            <a:ext cx="6700284" cy="400110"/>
          </a:xfrm>
          <a:prstGeom prst="rect">
            <a:avLst/>
          </a:prstGeom>
          <a:noFill/>
        </p:spPr>
        <p:txBody>
          <a:bodyPr wrap="square" rtlCol="0">
            <a:spAutoFit/>
          </a:bodyPr>
          <a:lstStyle/>
          <a:p>
            <a:r>
              <a:rPr lang="it-IT" sz="2000" b="1" dirty="0">
                <a:solidFill>
                  <a:schemeClr val="bg1"/>
                </a:solidFill>
                <a:latin typeface="Montserrat" pitchFamily="2" charset="77"/>
              </a:rPr>
              <a:t>FLOWCHART OF THE CRYPTO-GOLD EXCHANGE</a:t>
            </a:r>
          </a:p>
        </p:txBody>
      </p:sp>
    </p:spTree>
    <p:extLst>
      <p:ext uri="{BB962C8B-B14F-4D97-AF65-F5344CB8AC3E}">
        <p14:creationId xmlns:p14="http://schemas.microsoft.com/office/powerpoint/2010/main" val="268378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2" name="CasellaDiTesto 1">
            <a:extLst>
              <a:ext uri="{FF2B5EF4-FFF2-40B4-BE49-F238E27FC236}">
                <a16:creationId xmlns:a16="http://schemas.microsoft.com/office/drawing/2014/main" id="{293E90AC-85C1-C11F-3C1B-1D8E46C599B0}"/>
              </a:ext>
            </a:extLst>
          </p:cNvPr>
          <p:cNvSpPr txBox="1"/>
          <p:nvPr/>
        </p:nvSpPr>
        <p:spPr>
          <a:xfrm>
            <a:off x="2284665" y="3266091"/>
            <a:ext cx="5336663" cy="523220"/>
          </a:xfrm>
          <a:prstGeom prst="rect">
            <a:avLst/>
          </a:prstGeom>
          <a:noFill/>
        </p:spPr>
        <p:txBody>
          <a:bodyPr wrap="square" rtlCol="0">
            <a:spAutoFit/>
          </a:bodyPr>
          <a:lstStyle/>
          <a:p>
            <a:pPr algn="ctr"/>
            <a:r>
              <a:rPr lang="it-IT" sz="2800" b="1" dirty="0">
                <a:solidFill>
                  <a:schemeClr val="bg1"/>
                </a:solidFill>
                <a:latin typeface="Montserrat" pitchFamily="2" charset="77"/>
              </a:rPr>
              <a:t>PROJECT FOUNDING TEAM</a:t>
            </a:r>
          </a:p>
        </p:txBody>
      </p:sp>
      <p:sp>
        <p:nvSpPr>
          <p:cNvPr id="3" name="CasellaDiTesto 2">
            <a:extLst>
              <a:ext uri="{FF2B5EF4-FFF2-40B4-BE49-F238E27FC236}">
                <a16:creationId xmlns:a16="http://schemas.microsoft.com/office/drawing/2014/main" id="{8346493C-E0AF-93BD-AA94-EC149A76D93E}"/>
              </a:ext>
            </a:extLst>
          </p:cNvPr>
          <p:cNvSpPr txBox="1"/>
          <p:nvPr/>
        </p:nvSpPr>
        <p:spPr>
          <a:xfrm>
            <a:off x="3815312" y="1942652"/>
            <a:ext cx="2275367" cy="1323439"/>
          </a:xfrm>
          <a:prstGeom prst="rect">
            <a:avLst/>
          </a:prstGeom>
          <a:noFill/>
        </p:spPr>
        <p:txBody>
          <a:bodyPr wrap="square" rtlCol="0" anchor="ctr">
            <a:spAutoFit/>
          </a:bodyPr>
          <a:lstStyle/>
          <a:p>
            <a:pPr algn="ctr"/>
            <a:r>
              <a:rPr lang="it-IT" sz="8000" b="1" dirty="0">
                <a:solidFill>
                  <a:schemeClr val="bg1"/>
                </a:solidFill>
                <a:latin typeface="Montserrat Black" pitchFamily="2" charset="77"/>
              </a:rPr>
              <a:t>06</a:t>
            </a:r>
          </a:p>
        </p:txBody>
      </p:sp>
      <p:sp>
        <p:nvSpPr>
          <p:cNvPr id="4" name="CasellaDiTesto 3">
            <a:extLst>
              <a:ext uri="{FF2B5EF4-FFF2-40B4-BE49-F238E27FC236}">
                <a16:creationId xmlns:a16="http://schemas.microsoft.com/office/drawing/2014/main" id="{ABADE468-0E91-8C72-201F-8335055FF949}"/>
              </a:ext>
            </a:extLst>
          </p:cNvPr>
          <p:cNvSpPr txBox="1"/>
          <p:nvPr/>
        </p:nvSpPr>
        <p:spPr>
          <a:xfrm>
            <a:off x="1755531" y="3797235"/>
            <a:ext cx="6394928" cy="668003"/>
          </a:xfrm>
          <a:prstGeom prst="rect">
            <a:avLst/>
          </a:prstGeom>
          <a:noFill/>
        </p:spPr>
        <p:txBody>
          <a:bodyPr wrap="square" rtlCol="0">
            <a:spAutoFit/>
          </a:bodyPr>
          <a:lstStyle/>
          <a:p>
            <a:pPr marL="520065" marR="530860" algn="ctr">
              <a:lnSpc>
                <a:spcPct val="107000"/>
              </a:lnSpc>
              <a:spcBef>
                <a:spcPts val="2840"/>
              </a:spcBef>
              <a:spcAft>
                <a:spcPts val="0"/>
              </a:spcAft>
            </a:pPr>
            <a:r>
              <a:rPr lang="en-US" sz="1800" dirty="0">
                <a:solidFill>
                  <a:srgbClr val="FFFFFF"/>
                </a:solidFill>
                <a:effectLst/>
                <a:latin typeface="Montserrat" pitchFamily="2" charset="77"/>
                <a:ea typeface="Tahoma" panose="020B0604030504040204" pitchFamily="34" charset="0"/>
              </a:rPr>
              <a:t>Metal Trading Company is a young company based on the 20 year experience</a:t>
            </a:r>
            <a:endParaRPr lang="it-IT" sz="1800" dirty="0">
              <a:effectLst/>
              <a:latin typeface="Montserrat" pitchFamily="2" charset="77"/>
              <a:ea typeface="Tahoma" panose="020B0604030504040204" pitchFamily="34" charset="0"/>
            </a:endParaRPr>
          </a:p>
        </p:txBody>
      </p:sp>
      <p:pic>
        <p:nvPicPr>
          <p:cNvPr id="6" name="Immagine 5">
            <a:extLst>
              <a:ext uri="{FF2B5EF4-FFF2-40B4-BE49-F238E27FC236}">
                <a16:creationId xmlns:a16="http://schemas.microsoft.com/office/drawing/2014/main" id="{1E65802B-BAFC-78E6-2A9B-186445E033D8}"/>
              </a:ext>
            </a:extLst>
          </p:cNvPr>
          <p:cNvPicPr>
            <a:picLocks noChangeAspect="1"/>
          </p:cNvPicPr>
          <p:nvPr/>
        </p:nvPicPr>
        <p:blipFill>
          <a:blip r:embed="rId3"/>
          <a:stretch>
            <a:fillRect/>
          </a:stretch>
        </p:blipFill>
        <p:spPr>
          <a:xfrm>
            <a:off x="8712191" y="5506155"/>
            <a:ext cx="688483" cy="830323"/>
          </a:xfrm>
          <a:prstGeom prst="rect">
            <a:avLst/>
          </a:prstGeom>
        </p:spPr>
      </p:pic>
      <p:pic>
        <p:nvPicPr>
          <p:cNvPr id="7" name="Immagine 6">
            <a:extLst>
              <a:ext uri="{FF2B5EF4-FFF2-40B4-BE49-F238E27FC236}">
                <a16:creationId xmlns:a16="http://schemas.microsoft.com/office/drawing/2014/main" id="{6C8B6C5F-8C8F-2792-A470-F344B95E940D}"/>
              </a:ext>
            </a:extLst>
          </p:cNvPr>
          <p:cNvPicPr>
            <a:picLocks noChangeAspect="1"/>
          </p:cNvPicPr>
          <p:nvPr/>
        </p:nvPicPr>
        <p:blipFill>
          <a:blip r:embed="rId3"/>
          <a:stretch>
            <a:fillRect/>
          </a:stretch>
        </p:blipFill>
        <p:spPr>
          <a:xfrm>
            <a:off x="7938822" y="5506155"/>
            <a:ext cx="536083" cy="646526"/>
          </a:xfrm>
          <a:prstGeom prst="rect">
            <a:avLst/>
          </a:prstGeom>
        </p:spPr>
      </p:pic>
      <p:pic>
        <p:nvPicPr>
          <p:cNvPr id="8" name="Immagine 7">
            <a:extLst>
              <a:ext uri="{FF2B5EF4-FFF2-40B4-BE49-F238E27FC236}">
                <a16:creationId xmlns:a16="http://schemas.microsoft.com/office/drawing/2014/main" id="{515B255A-9BF5-7A2D-C734-CA2370FFDDE2}"/>
              </a:ext>
            </a:extLst>
          </p:cNvPr>
          <p:cNvPicPr>
            <a:picLocks noChangeAspect="1"/>
          </p:cNvPicPr>
          <p:nvPr/>
        </p:nvPicPr>
        <p:blipFill>
          <a:blip r:embed="rId3"/>
          <a:stretch>
            <a:fillRect/>
          </a:stretch>
        </p:blipFill>
        <p:spPr>
          <a:xfrm>
            <a:off x="8420085" y="4992274"/>
            <a:ext cx="426097" cy="513881"/>
          </a:xfrm>
          <a:prstGeom prst="rect">
            <a:avLst/>
          </a:prstGeom>
        </p:spPr>
      </p:pic>
    </p:spTree>
    <p:extLst>
      <p:ext uri="{BB962C8B-B14F-4D97-AF65-F5344CB8AC3E}">
        <p14:creationId xmlns:p14="http://schemas.microsoft.com/office/powerpoint/2010/main" val="151383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1"/>
            <a:ext cx="9906001" cy="6855609"/>
          </a:xfrm>
          <a:prstGeom prst="rect">
            <a:avLst/>
          </a:prstGeom>
        </p:spPr>
      </p:pic>
      <p:sp>
        <p:nvSpPr>
          <p:cNvPr id="9" name="CasellaDiTesto 8">
            <a:extLst>
              <a:ext uri="{FF2B5EF4-FFF2-40B4-BE49-F238E27FC236}">
                <a16:creationId xmlns:a16="http://schemas.microsoft.com/office/drawing/2014/main" id="{CC6C4A18-AE30-89EA-4591-C7E6D273835B}"/>
              </a:ext>
            </a:extLst>
          </p:cNvPr>
          <p:cNvSpPr txBox="1"/>
          <p:nvPr/>
        </p:nvSpPr>
        <p:spPr>
          <a:xfrm>
            <a:off x="396949" y="500552"/>
            <a:ext cx="6624084" cy="1169551"/>
          </a:xfrm>
          <a:prstGeom prst="rect">
            <a:avLst/>
          </a:prstGeom>
          <a:noFill/>
        </p:spPr>
        <p:txBody>
          <a:bodyPr wrap="square" rtlCol="0">
            <a:spAutoFit/>
          </a:bodyPr>
          <a:lstStyle/>
          <a:p>
            <a:r>
              <a:rPr lang="it-IT" sz="1400" dirty="0">
                <a:solidFill>
                  <a:schemeClr val="bg1"/>
                </a:solidFill>
                <a:latin typeface="Montserrat" pitchFamily="2" charset="77"/>
              </a:rPr>
              <a:t>Mr Cenci brings with him a large market experience with a network of contacts and partners that will guarantee the successful activity of the venture and the full protection of its users in any and all aspects of the relation they will have with MTC. The Founding Members of Metal Trading Company are:</a:t>
            </a:r>
          </a:p>
        </p:txBody>
      </p:sp>
      <p:sp>
        <p:nvSpPr>
          <p:cNvPr id="10" name="CasellaDiTesto 9">
            <a:extLst>
              <a:ext uri="{FF2B5EF4-FFF2-40B4-BE49-F238E27FC236}">
                <a16:creationId xmlns:a16="http://schemas.microsoft.com/office/drawing/2014/main" id="{159AA769-AF8D-BB22-FDDF-2F85B89B2BE1}"/>
              </a:ext>
            </a:extLst>
          </p:cNvPr>
          <p:cNvSpPr txBox="1"/>
          <p:nvPr/>
        </p:nvSpPr>
        <p:spPr>
          <a:xfrm>
            <a:off x="3047084" y="4661067"/>
            <a:ext cx="6513068" cy="738664"/>
          </a:xfrm>
          <a:prstGeom prst="rect">
            <a:avLst/>
          </a:prstGeom>
          <a:noFill/>
        </p:spPr>
        <p:txBody>
          <a:bodyPr wrap="square" rtlCol="0">
            <a:spAutoFit/>
          </a:bodyPr>
          <a:lstStyle/>
          <a:p>
            <a:pPr algn="r"/>
            <a:r>
              <a:rPr lang="it-IT" sz="1400" dirty="0">
                <a:solidFill>
                  <a:schemeClr val="bg1"/>
                </a:solidFill>
                <a:latin typeface="Montserrat" pitchFamily="2" charset="77"/>
              </a:rPr>
              <a:t>The development of the MTC exchange, the emission of the Token and the launch of MTCG STO is carried out in partnership with Vu-Chain, the </a:t>
            </a:r>
            <a:r>
              <a:rPr lang="it-IT" sz="1400" dirty="0" err="1">
                <a:solidFill>
                  <a:schemeClr val="bg1"/>
                </a:solidFill>
                <a:latin typeface="Montserrat" pitchFamily="2" charset="77"/>
              </a:rPr>
              <a:t>Italian</a:t>
            </a:r>
            <a:r>
              <a:rPr lang="it-IT" sz="1400" dirty="0">
                <a:solidFill>
                  <a:schemeClr val="bg1"/>
                </a:solidFill>
                <a:latin typeface="Montserrat" pitchFamily="2" charset="77"/>
              </a:rPr>
              <a:t> company </a:t>
            </a:r>
            <a:r>
              <a:rPr lang="it-IT" sz="1400" dirty="0" err="1">
                <a:solidFill>
                  <a:schemeClr val="bg1"/>
                </a:solidFill>
                <a:latin typeface="Montserrat" pitchFamily="2" charset="77"/>
              </a:rPr>
              <a:t>specialized</a:t>
            </a:r>
            <a:r>
              <a:rPr lang="it-IT" sz="1400" dirty="0">
                <a:solidFill>
                  <a:schemeClr val="bg1"/>
                </a:solidFill>
                <a:latin typeface="Montserrat" pitchFamily="2" charset="77"/>
              </a:rPr>
              <a:t> in NFT creation and blockchain.</a:t>
            </a:r>
          </a:p>
        </p:txBody>
      </p:sp>
      <p:pic>
        <p:nvPicPr>
          <p:cNvPr id="2" name="image31.jpeg">
            <a:extLst>
              <a:ext uri="{FF2B5EF4-FFF2-40B4-BE49-F238E27FC236}">
                <a16:creationId xmlns:a16="http://schemas.microsoft.com/office/drawing/2014/main" id="{2A05909A-043B-8B77-8E44-31B4373263CE}"/>
              </a:ext>
            </a:extLst>
          </p:cNvPr>
          <p:cNvPicPr>
            <a:picLocks noChangeAspect="1"/>
          </p:cNvPicPr>
          <p:nvPr/>
        </p:nvPicPr>
        <p:blipFill>
          <a:blip r:embed="rId3" cstate="print"/>
          <a:stretch>
            <a:fillRect/>
          </a:stretch>
        </p:blipFill>
        <p:spPr>
          <a:xfrm>
            <a:off x="977863" y="2614224"/>
            <a:ext cx="3811831" cy="1661604"/>
          </a:xfrm>
          <a:prstGeom prst="rect">
            <a:avLst/>
          </a:prstGeom>
        </p:spPr>
      </p:pic>
      <p:pic>
        <p:nvPicPr>
          <p:cNvPr id="5" name="Immagine 4">
            <a:extLst>
              <a:ext uri="{FF2B5EF4-FFF2-40B4-BE49-F238E27FC236}">
                <a16:creationId xmlns:a16="http://schemas.microsoft.com/office/drawing/2014/main" id="{B0D793C2-82A5-5C1C-1DEA-66A2D2851BB5}"/>
              </a:ext>
            </a:extLst>
          </p:cNvPr>
          <p:cNvPicPr>
            <a:picLocks noChangeAspect="1"/>
          </p:cNvPicPr>
          <p:nvPr/>
        </p:nvPicPr>
        <p:blipFill>
          <a:blip r:embed="rId4"/>
          <a:stretch>
            <a:fillRect/>
          </a:stretch>
        </p:blipFill>
        <p:spPr>
          <a:xfrm>
            <a:off x="6725772" y="5561015"/>
            <a:ext cx="2727511" cy="796433"/>
          </a:xfrm>
          <a:prstGeom prst="rect">
            <a:avLst/>
          </a:prstGeom>
        </p:spPr>
      </p:pic>
      <p:grpSp>
        <p:nvGrpSpPr>
          <p:cNvPr id="20" name="Gruppo 19">
            <a:extLst>
              <a:ext uri="{FF2B5EF4-FFF2-40B4-BE49-F238E27FC236}">
                <a16:creationId xmlns:a16="http://schemas.microsoft.com/office/drawing/2014/main" id="{4894A4F1-69C4-A2AB-DA18-E205ADCD7FA9}"/>
              </a:ext>
            </a:extLst>
          </p:cNvPr>
          <p:cNvGrpSpPr/>
          <p:nvPr/>
        </p:nvGrpSpPr>
        <p:grpSpPr>
          <a:xfrm>
            <a:off x="5471212" y="2597001"/>
            <a:ext cx="3456925" cy="1536958"/>
            <a:chOff x="5695802" y="2801410"/>
            <a:chExt cx="2676525" cy="1189990"/>
          </a:xfrm>
        </p:grpSpPr>
        <p:pic>
          <p:nvPicPr>
            <p:cNvPr id="6" name="Picture 62">
              <a:extLst>
                <a:ext uri="{FF2B5EF4-FFF2-40B4-BE49-F238E27FC236}">
                  <a16:creationId xmlns:a16="http://schemas.microsoft.com/office/drawing/2014/main" id="{7B443A14-B01E-6817-89D7-3649E0760AC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81067" y="2986830"/>
              <a:ext cx="946785"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0">
              <a:extLst>
                <a:ext uri="{FF2B5EF4-FFF2-40B4-BE49-F238E27FC236}">
                  <a16:creationId xmlns:a16="http://schemas.microsoft.com/office/drawing/2014/main" id="{055427BC-2D0A-9D6D-7A8E-6D13BDB3585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75837" y="2986830"/>
              <a:ext cx="94615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9">
              <a:extLst>
                <a:ext uri="{FF2B5EF4-FFF2-40B4-BE49-F238E27FC236}">
                  <a16:creationId xmlns:a16="http://schemas.microsoft.com/office/drawing/2014/main" id="{F7D4BB42-A84E-65F2-4C10-4D39FE43EDB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95647" y="3273215"/>
              <a:ext cx="114935" cy="19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8">
              <a:extLst>
                <a:ext uri="{FF2B5EF4-FFF2-40B4-BE49-F238E27FC236}">
                  <a16:creationId xmlns:a16="http://schemas.microsoft.com/office/drawing/2014/main" id="{D78A2748-9BFF-161E-9A8F-C0B08461FE0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13402" y="2927775"/>
              <a:ext cx="478790" cy="329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7">
              <a:extLst>
                <a:ext uri="{FF2B5EF4-FFF2-40B4-BE49-F238E27FC236}">
                  <a16:creationId xmlns:a16="http://schemas.microsoft.com/office/drawing/2014/main" id="{F76E290E-2CA7-64C6-3353-D62275CAE13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21022" y="2814745"/>
              <a:ext cx="147320" cy="14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6">
              <a:extLst>
                <a:ext uri="{FF2B5EF4-FFF2-40B4-BE49-F238E27FC236}">
                  <a16:creationId xmlns:a16="http://schemas.microsoft.com/office/drawing/2014/main" id="{0C75133A-D516-8D17-B1BD-AF73B491791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009617" y="2801410"/>
              <a:ext cx="94615" cy="10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5">
              <a:extLst>
                <a:ext uri="{FF2B5EF4-FFF2-40B4-BE49-F238E27FC236}">
                  <a16:creationId xmlns:a16="http://schemas.microsoft.com/office/drawing/2014/main" id="{0381E765-CA9A-0299-64D8-F5765FEA745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51857" y="2835065"/>
              <a:ext cx="12319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uppo 18">
              <a:extLst>
                <a:ext uri="{FF2B5EF4-FFF2-40B4-BE49-F238E27FC236}">
                  <a16:creationId xmlns:a16="http://schemas.microsoft.com/office/drawing/2014/main" id="{E6E1FA50-2442-8274-05E5-9D299397A3BB}"/>
                </a:ext>
              </a:extLst>
            </p:cNvPr>
            <p:cNvGrpSpPr/>
            <p:nvPr/>
          </p:nvGrpSpPr>
          <p:grpSpPr>
            <a:xfrm>
              <a:off x="5695802" y="3541820"/>
              <a:ext cx="2676525" cy="449580"/>
              <a:chOff x="5695802" y="3541820"/>
              <a:chExt cx="2676525" cy="449580"/>
            </a:xfrm>
          </p:grpSpPr>
          <p:pic>
            <p:nvPicPr>
              <p:cNvPr id="15" name="Picture 44">
                <a:extLst>
                  <a:ext uri="{FF2B5EF4-FFF2-40B4-BE49-F238E27FC236}">
                    <a16:creationId xmlns:a16="http://schemas.microsoft.com/office/drawing/2014/main" id="{DEB5B7AF-4027-7DA8-2757-5F63718472D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695802" y="3541820"/>
                <a:ext cx="2059940"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43">
                <a:extLst>
                  <a:ext uri="{FF2B5EF4-FFF2-40B4-BE49-F238E27FC236}">
                    <a16:creationId xmlns:a16="http://schemas.microsoft.com/office/drawing/2014/main" id="{23F02C7D-50F7-7DA2-E3B6-4572269D1E05}"/>
                  </a:ext>
                </a:extLst>
              </p:cNvPr>
              <p:cNvSpPr>
                <a:spLocks/>
              </p:cNvSpPr>
              <p:nvPr/>
            </p:nvSpPr>
            <p:spPr bwMode="auto">
              <a:xfrm>
                <a:off x="7800192" y="3544995"/>
                <a:ext cx="46355" cy="245110"/>
              </a:xfrm>
              <a:custGeom>
                <a:avLst/>
                <a:gdLst>
                  <a:gd name="T0" fmla="+- 0 7226 7159"/>
                  <a:gd name="T1" fmla="*/ T0 w 73"/>
                  <a:gd name="T2" fmla="+- 0 2660 2660"/>
                  <a:gd name="T3" fmla="*/ 2660 h 386"/>
                  <a:gd name="T4" fmla="+- 0 7164 7159"/>
                  <a:gd name="T5" fmla="*/ T4 w 73"/>
                  <a:gd name="T6" fmla="+- 0 2660 2660"/>
                  <a:gd name="T7" fmla="*/ 2660 h 386"/>
                  <a:gd name="T8" fmla="+- 0 7159 7159"/>
                  <a:gd name="T9" fmla="*/ T8 w 73"/>
                  <a:gd name="T10" fmla="+- 0 2665 2660"/>
                  <a:gd name="T11" fmla="*/ 2665 h 386"/>
                  <a:gd name="T12" fmla="+- 0 7159 7159"/>
                  <a:gd name="T13" fmla="*/ T12 w 73"/>
                  <a:gd name="T14" fmla="+- 0 2670 2660"/>
                  <a:gd name="T15" fmla="*/ 2670 h 386"/>
                  <a:gd name="T16" fmla="+- 0 7159 7159"/>
                  <a:gd name="T17" fmla="*/ T16 w 73"/>
                  <a:gd name="T18" fmla="+- 0 3040 2660"/>
                  <a:gd name="T19" fmla="*/ 3040 h 386"/>
                  <a:gd name="T20" fmla="+- 0 7164 7159"/>
                  <a:gd name="T21" fmla="*/ T20 w 73"/>
                  <a:gd name="T22" fmla="+- 0 3045 2660"/>
                  <a:gd name="T23" fmla="*/ 3045 h 386"/>
                  <a:gd name="T24" fmla="+- 0 7226 7159"/>
                  <a:gd name="T25" fmla="*/ T24 w 73"/>
                  <a:gd name="T26" fmla="+- 0 3045 2660"/>
                  <a:gd name="T27" fmla="*/ 3045 h 386"/>
                  <a:gd name="T28" fmla="+- 0 7231 7159"/>
                  <a:gd name="T29" fmla="*/ T28 w 73"/>
                  <a:gd name="T30" fmla="+- 0 3040 2660"/>
                  <a:gd name="T31" fmla="*/ 3040 h 386"/>
                  <a:gd name="T32" fmla="+- 0 7231 7159"/>
                  <a:gd name="T33" fmla="*/ T32 w 73"/>
                  <a:gd name="T34" fmla="+- 0 2665 2660"/>
                  <a:gd name="T35" fmla="*/ 2665 h 386"/>
                  <a:gd name="T36" fmla="+- 0 7226 7159"/>
                  <a:gd name="T37" fmla="*/ T36 w 73"/>
                  <a:gd name="T38" fmla="+- 0 2660 2660"/>
                  <a:gd name="T39" fmla="*/ 2660 h 3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73" h="386">
                    <a:moveTo>
                      <a:pt x="67" y="0"/>
                    </a:moveTo>
                    <a:lnTo>
                      <a:pt x="5" y="0"/>
                    </a:lnTo>
                    <a:lnTo>
                      <a:pt x="0" y="5"/>
                    </a:lnTo>
                    <a:lnTo>
                      <a:pt x="0" y="10"/>
                    </a:lnTo>
                    <a:lnTo>
                      <a:pt x="0" y="380"/>
                    </a:lnTo>
                    <a:lnTo>
                      <a:pt x="5" y="385"/>
                    </a:lnTo>
                    <a:lnTo>
                      <a:pt x="67" y="385"/>
                    </a:lnTo>
                    <a:lnTo>
                      <a:pt x="72" y="380"/>
                    </a:lnTo>
                    <a:lnTo>
                      <a:pt x="72" y="5"/>
                    </a:lnTo>
                    <a:lnTo>
                      <a:pt x="67" y="0"/>
                    </a:lnTo>
                    <a:close/>
                  </a:path>
                </a:pathLst>
              </a:custGeom>
              <a:solidFill>
                <a:srgbClr val="BB974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t-IT"/>
              </a:p>
            </p:txBody>
          </p:sp>
          <p:pic>
            <p:nvPicPr>
              <p:cNvPr id="17" name="Picture 42">
                <a:extLst>
                  <a:ext uri="{FF2B5EF4-FFF2-40B4-BE49-F238E27FC236}">
                    <a16:creationId xmlns:a16="http://schemas.microsoft.com/office/drawing/2014/main" id="{3C73361B-8836-1DDC-E1F4-48EBBE88E89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905602" y="3541820"/>
                <a:ext cx="207010" cy="252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1">
                <a:extLst>
                  <a:ext uri="{FF2B5EF4-FFF2-40B4-BE49-F238E27FC236}">
                    <a16:creationId xmlns:a16="http://schemas.microsoft.com/office/drawing/2014/main" id="{C63007B1-73EE-427C-35D4-9DFA757FDB35}"/>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57062" y="3541820"/>
                <a:ext cx="21526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92330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6" name="CasellaDiTesto 5">
            <a:extLst>
              <a:ext uri="{FF2B5EF4-FFF2-40B4-BE49-F238E27FC236}">
                <a16:creationId xmlns:a16="http://schemas.microsoft.com/office/drawing/2014/main" id="{44E74098-386C-AF2A-FC3C-E237404CBACB}"/>
              </a:ext>
            </a:extLst>
          </p:cNvPr>
          <p:cNvSpPr txBox="1"/>
          <p:nvPr/>
        </p:nvSpPr>
        <p:spPr>
          <a:xfrm>
            <a:off x="1461976" y="2327141"/>
            <a:ext cx="6982048" cy="400110"/>
          </a:xfrm>
          <a:prstGeom prst="rect">
            <a:avLst/>
          </a:prstGeom>
          <a:noFill/>
        </p:spPr>
        <p:txBody>
          <a:bodyPr wrap="square" rtlCol="0">
            <a:spAutoFit/>
          </a:bodyPr>
          <a:lstStyle/>
          <a:p>
            <a:pPr algn="ctr"/>
            <a:r>
              <a:rPr lang="it-IT" sz="2000" b="1" dirty="0">
                <a:solidFill>
                  <a:schemeClr val="bg1"/>
                </a:solidFill>
                <a:latin typeface="Montserrat" pitchFamily="2" charset="77"/>
              </a:rPr>
              <a:t>FINAL DISCLAIMER</a:t>
            </a:r>
          </a:p>
        </p:txBody>
      </p:sp>
      <p:sp>
        <p:nvSpPr>
          <p:cNvPr id="11" name="CasellaDiTesto 10">
            <a:extLst>
              <a:ext uri="{FF2B5EF4-FFF2-40B4-BE49-F238E27FC236}">
                <a16:creationId xmlns:a16="http://schemas.microsoft.com/office/drawing/2014/main" id="{8175546D-5020-DB14-170F-D82BDFB48A8E}"/>
              </a:ext>
            </a:extLst>
          </p:cNvPr>
          <p:cNvSpPr txBox="1"/>
          <p:nvPr/>
        </p:nvSpPr>
        <p:spPr>
          <a:xfrm>
            <a:off x="1419446" y="2812311"/>
            <a:ext cx="7067108" cy="1600438"/>
          </a:xfrm>
          <a:prstGeom prst="rect">
            <a:avLst/>
          </a:prstGeom>
          <a:noFill/>
        </p:spPr>
        <p:txBody>
          <a:bodyPr wrap="square" rtlCol="0">
            <a:spAutoFit/>
          </a:bodyPr>
          <a:lstStyle/>
          <a:p>
            <a:pPr algn="ctr"/>
            <a:r>
              <a:rPr lang="it-IT" sz="1400" dirty="0">
                <a:solidFill>
                  <a:schemeClr val="bg1"/>
                </a:solidFill>
                <a:latin typeface="Montserrat" pitchFamily="2" charset="77"/>
              </a:rPr>
              <a:t>MTC, its Partners and Affiliates will always be carrying out all their operations with full re-spect to the environment and human rights framework. MTC is and will be continuously vetting its operations and its partners and affiliates operations to ensure a full respect to the environment and that no human right will be harmed in any way with a particular attention to child labour and exploitation of disadvantaged populations. This will always be the framework that will be dictating MTC present and future decisions.</a:t>
            </a:r>
          </a:p>
        </p:txBody>
      </p:sp>
    </p:spTree>
    <p:extLst>
      <p:ext uri="{BB962C8B-B14F-4D97-AF65-F5344CB8AC3E}">
        <p14:creationId xmlns:p14="http://schemas.microsoft.com/office/powerpoint/2010/main" val="300493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7" name="CasellaDiTesto 6">
            <a:extLst>
              <a:ext uri="{FF2B5EF4-FFF2-40B4-BE49-F238E27FC236}">
                <a16:creationId xmlns:a16="http://schemas.microsoft.com/office/drawing/2014/main" id="{82245CD8-1E5A-5C90-E9AE-64607736D09F}"/>
              </a:ext>
            </a:extLst>
          </p:cNvPr>
          <p:cNvSpPr txBox="1"/>
          <p:nvPr/>
        </p:nvSpPr>
        <p:spPr>
          <a:xfrm>
            <a:off x="1203654" y="1027627"/>
            <a:ext cx="7498689" cy="4574907"/>
          </a:xfrm>
          <a:prstGeom prst="rect">
            <a:avLst/>
          </a:prstGeom>
          <a:noFill/>
        </p:spPr>
        <p:txBody>
          <a:bodyPr wrap="square" rtlCol="0">
            <a:spAutoFit/>
          </a:bodyPr>
          <a:lstStyle/>
          <a:p>
            <a:pPr marL="11113" algn="ctr">
              <a:spcBef>
                <a:spcPts val="5"/>
              </a:spcBef>
              <a:spcAft>
                <a:spcPts val="0"/>
              </a:spcAft>
            </a:pPr>
            <a:r>
              <a:rPr lang="en-US" sz="2000" b="1" dirty="0">
                <a:solidFill>
                  <a:schemeClr val="bg1"/>
                </a:solidFill>
                <a:effectLst/>
                <a:latin typeface="Montserrat" pitchFamily="2" charset="77"/>
                <a:ea typeface="Tahoma" panose="020B0604030504040204" pitchFamily="34" charset="0"/>
              </a:rPr>
              <a:t>WAIVER OF LIABILITY</a:t>
            </a:r>
          </a:p>
          <a:p>
            <a:pPr marL="11113" algn="ctr">
              <a:spcBef>
                <a:spcPts val="5"/>
              </a:spcBef>
              <a:spcAft>
                <a:spcPts val="0"/>
              </a:spcAft>
            </a:pPr>
            <a:endParaRPr lang="it-IT" b="1" dirty="0">
              <a:solidFill>
                <a:srgbClr val="E6A637"/>
              </a:solidFill>
              <a:latin typeface="Montserrat" pitchFamily="2" charset="77"/>
              <a:ea typeface="Tahoma" panose="020B0604030504040204" pitchFamily="34" charset="0"/>
            </a:endParaRPr>
          </a:p>
          <a:p>
            <a:pPr marL="11113" algn="ctr">
              <a:spcBef>
                <a:spcPts val="5"/>
              </a:spcBef>
              <a:spcAft>
                <a:spcPts val="0"/>
              </a:spcAft>
            </a:pPr>
            <a:r>
              <a:rPr lang="en-US" sz="1200" dirty="0">
                <a:solidFill>
                  <a:schemeClr val="bg1"/>
                </a:solidFill>
                <a:effectLst/>
                <a:latin typeface="Montserrat" pitchFamily="2" charset="77"/>
                <a:ea typeface="Tahoma" panose="020B0604030504040204" pitchFamily="34" charset="0"/>
              </a:rPr>
              <a:t>This white paper describes the technical and practical aspects of MTC project</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information</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contained</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this</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white</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paper</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is</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exhaustive</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does</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imply</a:t>
            </a:r>
            <a:r>
              <a:rPr lang="en-US" sz="1200" spc="-7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8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contractual </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relationship.</a:t>
            </a:r>
            <a:endParaRPr lang="it-IT" sz="1200" dirty="0">
              <a:solidFill>
                <a:schemeClr val="bg1"/>
              </a:solidFill>
              <a:effectLst/>
              <a:latin typeface="Montserrat" pitchFamily="2" charset="77"/>
              <a:ea typeface="Tahoma" panose="020B0604030504040204" pitchFamily="34" charset="0"/>
            </a:endParaRPr>
          </a:p>
          <a:p>
            <a:pPr indent="11113" algn="ctr">
              <a:lnSpc>
                <a:spcPct val="112000"/>
              </a:lnSpc>
            </a:pPr>
            <a:r>
              <a:rPr lang="en-US" sz="1200" dirty="0">
                <a:solidFill>
                  <a:schemeClr val="bg1"/>
                </a:solidFill>
                <a:effectLst/>
                <a:latin typeface="Montserrat" pitchFamily="2" charset="77"/>
                <a:ea typeface="Tahoma" panose="020B0604030504040204" pitchFamily="34" charset="0"/>
              </a:rPr>
              <a:t>This document is not binding for Metal Trading Company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 its affiliates.</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30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reserves </a:t>
            </a:r>
            <a:r>
              <a:rPr lang="en-US" sz="1200" spc="-3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right</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make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future</a:t>
            </a:r>
            <a:r>
              <a:rPr lang="en-US" sz="1200" spc="-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changes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updates</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by</a:t>
            </a:r>
            <a:r>
              <a:rPr lang="en-US" sz="1200" spc="-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uploading</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updated</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white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paper</a:t>
            </a:r>
            <a:r>
              <a:rPr lang="en-US" sz="1200" spc="-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on</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Orus X website</a:t>
            </a:r>
            <a:r>
              <a:rPr lang="en-US" sz="1200" spc="-130" dirty="0">
                <a:solidFill>
                  <a:schemeClr val="bg1"/>
                </a:solidFill>
                <a:effectLst/>
                <a:latin typeface="Montserrat" pitchFamily="2" charset="77"/>
                <a:ea typeface="Tahoma" panose="020B0604030504040204" pitchFamily="34" charset="0"/>
              </a:rPr>
              <a:t> </a:t>
            </a:r>
            <a:r>
              <a:rPr lang="en-US" sz="1200" u="sng" dirty="0">
                <a:solidFill>
                  <a:schemeClr val="bg1"/>
                </a:solidFill>
                <a:effectLst/>
                <a:latin typeface="Montserrat" pitchFamily="2" charset="77"/>
                <a:ea typeface="Tahoma" panose="020B0604030504040204" pitchFamily="34" charset="0"/>
                <a:hlinkClick r:id="rId3">
                  <a:extLst>
                    <a:ext uri="{A12FA001-AC4F-418D-AE19-62706E023703}">
                      <ahyp:hlinkClr xmlns:ahyp="http://schemas.microsoft.com/office/drawing/2018/hyperlinkcolor" val="tx"/>
                    </a:ext>
                  </a:extLst>
                </a:hlinkClick>
              </a:rPr>
              <a:t>(http://OrusX.com/).</a:t>
            </a:r>
            <a:endParaRPr lang="it-IT" sz="1200" u="sng" dirty="0">
              <a:solidFill>
                <a:schemeClr val="bg1"/>
              </a:solidFill>
              <a:effectLst/>
              <a:latin typeface="Montserrat" pitchFamily="2" charset="77"/>
              <a:ea typeface="Tahoma" panose="020B0604030504040204" pitchFamily="34" charset="0"/>
            </a:endParaRPr>
          </a:p>
          <a:p>
            <a:pPr indent="11113" algn="ctr">
              <a:lnSpc>
                <a:spcPct val="112000"/>
              </a:lnSpc>
            </a:pPr>
            <a:r>
              <a:rPr lang="en-US" sz="1200" dirty="0">
                <a:solidFill>
                  <a:schemeClr val="bg1"/>
                </a:solidFill>
                <a:effectLst/>
                <a:latin typeface="Montserrat" pitchFamily="2" charset="77"/>
                <a:ea typeface="Tahoma" panose="020B0604030504040204" pitchFamily="34" charset="0"/>
              </a:rPr>
              <a:t>Our</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publications</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do</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offer</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advice</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nothing</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them</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should</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construed</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vestment</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advice.</a:t>
            </a:r>
            <a:r>
              <a:rPr lang="en-US" sz="1200" spc="2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publications</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provide</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information</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education</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for</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investors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who</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can</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make</a:t>
            </a:r>
            <a:r>
              <a:rPr lang="en-US" sz="1200" spc="-3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their</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decisions</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without</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advice.</a:t>
            </a:r>
            <a:endParaRPr lang="it-IT" sz="1200" dirty="0">
              <a:solidFill>
                <a:schemeClr val="bg1"/>
              </a:solidFill>
              <a:latin typeface="Montserrat" pitchFamily="2" charset="77"/>
              <a:ea typeface="Tahoma" panose="020B0604030504040204" pitchFamily="34" charset="0"/>
            </a:endParaRPr>
          </a:p>
          <a:p>
            <a:pPr indent="11113" algn="ctr">
              <a:lnSpc>
                <a:spcPct val="112000"/>
              </a:lnSpc>
            </a:pPr>
            <a:r>
              <a:rPr lang="en-US" sz="1200" dirty="0">
                <a:solidFill>
                  <a:schemeClr val="bg1"/>
                </a:solidFill>
                <a:effectLst/>
                <a:latin typeface="Montserrat" pitchFamily="2" charset="77"/>
                <a:ea typeface="Tahoma" panose="020B0604030504040204" pitchFamily="34" charset="0"/>
              </a:rPr>
              <a:t>The</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information</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contained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publications</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is</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should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read</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offer</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rec-</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commendation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buy</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sell</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solicitation</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offer</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recommendation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buy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sell</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securities.</a:t>
            </a:r>
            <a:r>
              <a:rPr lang="en-US" sz="1200" spc="1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publications</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are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should</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seen</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recommendation</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use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particular</a:t>
            </a:r>
            <a:r>
              <a:rPr lang="en-US" sz="1200" spc="-3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strategy.</a:t>
            </a:r>
            <a:endParaRPr lang="it-IT" sz="1200" dirty="0">
              <a:solidFill>
                <a:schemeClr val="bg1"/>
              </a:solidFill>
              <a:effectLst/>
              <a:latin typeface="Montserrat" pitchFamily="2" charset="77"/>
              <a:ea typeface="Tahoma" panose="020B0604030504040204" pitchFamily="34" charset="0"/>
            </a:endParaRPr>
          </a:p>
          <a:p>
            <a:pPr indent="11113" algn="ctr">
              <a:lnSpc>
                <a:spcPct val="112000"/>
              </a:lnSpc>
              <a:spcBef>
                <a:spcPts val="5"/>
              </a:spcBef>
            </a:pPr>
            <a:r>
              <a:rPr lang="en-US" sz="1200" dirty="0">
                <a:solidFill>
                  <a:schemeClr val="bg1"/>
                </a:solidFill>
                <a:effectLst/>
                <a:latin typeface="Montserrat" pitchFamily="2" charset="77"/>
                <a:ea typeface="Tahoma" panose="020B0604030504040204" pitchFamily="34" charset="0"/>
              </a:rPr>
              <a:t>You should</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carry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out</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your</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own</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independent</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research</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before</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making</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decision.</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Our</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publications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do</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take</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specific</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needs,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objectives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financial</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situation</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1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particular</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individual</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into</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consideration</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investments</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mentioned</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may</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suitable</a:t>
            </a:r>
            <a:r>
              <a:rPr lang="en-US" sz="1200" spc="-11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for</a:t>
            </a:r>
            <a:r>
              <a:rPr lang="en-US" sz="1200" spc="-11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you.</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You</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should</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not</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base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any</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investment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decision</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solely</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on</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basis</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information</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we</a:t>
            </a:r>
            <a:r>
              <a:rPr lang="en-US" sz="1200" spc="-10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publish</a:t>
            </a:r>
            <a:endParaRPr lang="it-IT" sz="1200" dirty="0">
              <a:solidFill>
                <a:schemeClr val="bg1"/>
              </a:solidFill>
              <a:effectLst/>
              <a:latin typeface="Montserrat" pitchFamily="2" charset="77"/>
              <a:ea typeface="Tahoma" panose="020B0604030504040204" pitchFamily="34" charset="0"/>
            </a:endParaRPr>
          </a:p>
          <a:p>
            <a:pPr indent="11113" algn="ctr">
              <a:lnSpc>
                <a:spcPct val="112000"/>
              </a:lnSpc>
              <a:spcBef>
                <a:spcPts val="170"/>
              </a:spcBef>
            </a:pPr>
            <a:r>
              <a:rPr lang="en-US" sz="1200" dirty="0">
                <a:solidFill>
                  <a:schemeClr val="bg1"/>
                </a:solidFill>
                <a:effectLst/>
                <a:latin typeface="Montserrat" pitchFamily="2" charset="77"/>
                <a:ea typeface="Tahoma" panose="020B0604030504040204" pitchFamily="34" charset="0"/>
              </a:rPr>
              <a:t>Orus X -NFT’s holders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are</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fully</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responsible</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for</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determining</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whether</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they</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can</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buy,</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hold</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trade</a:t>
            </a:r>
            <a:r>
              <a:rPr lang="en-US" sz="1200" spc="-4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Orus X NFT </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within</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their</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jurisdiction.</a:t>
            </a:r>
            <a:endParaRPr lang="it-IT" sz="1200" dirty="0">
              <a:solidFill>
                <a:schemeClr val="bg1"/>
              </a:solidFill>
              <a:effectLst/>
              <a:latin typeface="Montserrat" pitchFamily="2" charset="77"/>
              <a:ea typeface="Tahoma" panose="020B0604030504040204" pitchFamily="34" charset="0"/>
            </a:endParaRPr>
          </a:p>
        </p:txBody>
      </p:sp>
    </p:spTree>
    <p:extLst>
      <p:ext uri="{BB962C8B-B14F-4D97-AF65-F5344CB8AC3E}">
        <p14:creationId xmlns:p14="http://schemas.microsoft.com/office/powerpoint/2010/main" val="151026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2" name="CasellaDiTesto 1">
            <a:extLst>
              <a:ext uri="{FF2B5EF4-FFF2-40B4-BE49-F238E27FC236}">
                <a16:creationId xmlns:a16="http://schemas.microsoft.com/office/drawing/2014/main" id="{293E90AC-85C1-C11F-3C1B-1D8E46C599B0}"/>
              </a:ext>
            </a:extLst>
          </p:cNvPr>
          <p:cNvSpPr txBox="1"/>
          <p:nvPr/>
        </p:nvSpPr>
        <p:spPr>
          <a:xfrm>
            <a:off x="2810539" y="3429000"/>
            <a:ext cx="4284921" cy="954107"/>
          </a:xfrm>
          <a:prstGeom prst="rect">
            <a:avLst/>
          </a:prstGeom>
          <a:noFill/>
        </p:spPr>
        <p:txBody>
          <a:bodyPr wrap="square" rtlCol="0">
            <a:spAutoFit/>
          </a:bodyPr>
          <a:lstStyle/>
          <a:p>
            <a:pPr algn="ctr"/>
            <a:r>
              <a:rPr lang="it-IT" sz="2800" b="1" dirty="0">
                <a:solidFill>
                  <a:schemeClr val="bg1"/>
                </a:solidFill>
                <a:latin typeface="Montserrat" pitchFamily="2" charset="77"/>
              </a:rPr>
              <a:t>PROJECT CONCEPT DESCRIPTION</a:t>
            </a:r>
          </a:p>
        </p:txBody>
      </p:sp>
      <p:sp>
        <p:nvSpPr>
          <p:cNvPr id="3" name="CasellaDiTesto 2">
            <a:extLst>
              <a:ext uri="{FF2B5EF4-FFF2-40B4-BE49-F238E27FC236}">
                <a16:creationId xmlns:a16="http://schemas.microsoft.com/office/drawing/2014/main" id="{8346493C-E0AF-93BD-AA94-EC149A76D93E}"/>
              </a:ext>
            </a:extLst>
          </p:cNvPr>
          <p:cNvSpPr txBox="1"/>
          <p:nvPr/>
        </p:nvSpPr>
        <p:spPr>
          <a:xfrm>
            <a:off x="3815315" y="2105561"/>
            <a:ext cx="2275367" cy="1323439"/>
          </a:xfrm>
          <a:prstGeom prst="rect">
            <a:avLst/>
          </a:prstGeom>
          <a:noFill/>
        </p:spPr>
        <p:txBody>
          <a:bodyPr wrap="square" rtlCol="0" anchor="ctr">
            <a:spAutoFit/>
          </a:bodyPr>
          <a:lstStyle/>
          <a:p>
            <a:pPr algn="ctr"/>
            <a:r>
              <a:rPr lang="it-IT" sz="8000" b="1" dirty="0">
                <a:solidFill>
                  <a:schemeClr val="bg1"/>
                </a:solidFill>
                <a:latin typeface="Montserrat Black" pitchFamily="2" charset="77"/>
              </a:rPr>
              <a:t>02</a:t>
            </a:r>
          </a:p>
        </p:txBody>
      </p:sp>
      <p:pic>
        <p:nvPicPr>
          <p:cNvPr id="4" name="Immagine 3">
            <a:extLst>
              <a:ext uri="{FF2B5EF4-FFF2-40B4-BE49-F238E27FC236}">
                <a16:creationId xmlns:a16="http://schemas.microsoft.com/office/drawing/2014/main" id="{0F888FA3-D669-07D6-ED81-4F0F21F20FDC}"/>
              </a:ext>
            </a:extLst>
          </p:cNvPr>
          <p:cNvPicPr>
            <a:picLocks noChangeAspect="1"/>
          </p:cNvPicPr>
          <p:nvPr/>
        </p:nvPicPr>
        <p:blipFill>
          <a:blip r:embed="rId3"/>
          <a:stretch>
            <a:fillRect/>
          </a:stretch>
        </p:blipFill>
        <p:spPr>
          <a:xfrm>
            <a:off x="5739008" y="5267441"/>
            <a:ext cx="3542778" cy="878210"/>
          </a:xfrm>
          <a:prstGeom prst="rect">
            <a:avLst/>
          </a:prstGeom>
        </p:spPr>
      </p:pic>
    </p:spTree>
    <p:extLst>
      <p:ext uri="{BB962C8B-B14F-4D97-AF65-F5344CB8AC3E}">
        <p14:creationId xmlns:p14="http://schemas.microsoft.com/office/powerpoint/2010/main" val="301828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sp>
        <p:nvSpPr>
          <p:cNvPr id="2" name="CasellaDiTesto 1">
            <a:extLst>
              <a:ext uri="{FF2B5EF4-FFF2-40B4-BE49-F238E27FC236}">
                <a16:creationId xmlns:a16="http://schemas.microsoft.com/office/drawing/2014/main" id="{55A942D6-38A5-7BC7-9CA6-1B3D4F28F01F}"/>
              </a:ext>
            </a:extLst>
          </p:cNvPr>
          <p:cNvSpPr txBox="1"/>
          <p:nvPr/>
        </p:nvSpPr>
        <p:spPr>
          <a:xfrm>
            <a:off x="367502" y="464893"/>
            <a:ext cx="7370523" cy="2446182"/>
          </a:xfrm>
          <a:prstGeom prst="rect">
            <a:avLst/>
          </a:prstGeom>
          <a:noFill/>
        </p:spPr>
        <p:txBody>
          <a:bodyPr wrap="square" rtlCol="0">
            <a:spAutoFit/>
          </a:bodyPr>
          <a:lstStyle/>
          <a:p>
            <a:pPr marL="11113" marR="201930">
              <a:lnSpc>
                <a:spcPct val="107000"/>
              </a:lnSpc>
              <a:spcBef>
                <a:spcPts val="2910"/>
              </a:spcBef>
              <a:spcAft>
                <a:spcPts val="0"/>
              </a:spcAft>
            </a:pPr>
            <a:r>
              <a:rPr lang="en-US" sz="1800" dirty="0">
                <a:solidFill>
                  <a:srgbClr val="FFFFFF"/>
                </a:solidFill>
                <a:effectLst/>
                <a:latin typeface="Montserrat" pitchFamily="2" charset="77"/>
                <a:ea typeface="Tahoma" panose="020B0604030504040204" pitchFamily="34" charset="0"/>
              </a:rPr>
              <a:t>The Metal Trading Company “ MTC” has established lasting relationships with African mining companies, as well as with collectors and metal distributors. It has strong connections worldwide with major international metal traders. MTC</a:t>
            </a:r>
            <a:r>
              <a:rPr lang="en-US" sz="1800" spc="3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plans</a:t>
            </a:r>
            <a:r>
              <a:rPr lang="en-US" sz="1800" spc="3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become</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an</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ideal</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partner</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for</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all</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players</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involved</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a:t>
            </a:r>
            <a:r>
              <a:rPr lang="en-US" sz="1800" spc="7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the</a:t>
            </a:r>
            <a:r>
              <a:rPr lang="en-US" sz="1800" spc="6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Gold</a:t>
            </a:r>
            <a:r>
              <a:rPr lang="en-US" sz="1800" spc="5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market.</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With Orus X NFT Collection, the</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company</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also</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intends</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to</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position</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itself</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in</a:t>
            </a:r>
            <a:r>
              <a:rPr lang="en-US" sz="1800" spc="5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a:t>
            </a:r>
            <a:r>
              <a:rPr lang="en-US" sz="1800" spc="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leading</a:t>
            </a:r>
            <a:r>
              <a:rPr lang="en-US" sz="1800" spc="-2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position</a:t>
            </a:r>
            <a:r>
              <a:rPr lang="en-US" sz="1800" spc="-2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as</a:t>
            </a:r>
            <a:r>
              <a:rPr lang="en-US" sz="1800" spc="-2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a</a:t>
            </a:r>
            <a:r>
              <a:rPr lang="en-US" sz="1800" spc="-20"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trading</a:t>
            </a:r>
            <a:r>
              <a:rPr lang="en-US" sz="1800" spc="-2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crypto-Gold</a:t>
            </a:r>
            <a:r>
              <a:rPr lang="en-US" sz="1800" spc="-25" dirty="0">
                <a:solidFill>
                  <a:srgbClr val="FFFFFF"/>
                </a:solidFill>
                <a:effectLst/>
                <a:latin typeface="Montserrat" pitchFamily="2" charset="77"/>
                <a:ea typeface="Tahoma" panose="020B0604030504040204" pitchFamily="34" charset="0"/>
              </a:rPr>
              <a:t> </a:t>
            </a:r>
            <a:r>
              <a:rPr lang="en-US" sz="1800" dirty="0">
                <a:solidFill>
                  <a:srgbClr val="FFFFFF"/>
                </a:solidFill>
                <a:effectLst/>
                <a:latin typeface="Montserrat" pitchFamily="2" charset="77"/>
                <a:ea typeface="Tahoma" panose="020B0604030504040204" pitchFamily="34" charset="0"/>
              </a:rPr>
              <a:t>platform.</a:t>
            </a:r>
            <a:endParaRPr lang="it-IT" sz="1800" dirty="0">
              <a:effectLst/>
              <a:latin typeface="Montserrat" pitchFamily="2" charset="77"/>
              <a:ea typeface="Tahoma" panose="020B0604030504040204" pitchFamily="34" charset="0"/>
            </a:endParaRPr>
          </a:p>
        </p:txBody>
      </p:sp>
      <p:graphicFrame>
        <p:nvGraphicFramePr>
          <p:cNvPr id="5" name="Tabella 4">
            <a:extLst>
              <a:ext uri="{FF2B5EF4-FFF2-40B4-BE49-F238E27FC236}">
                <a16:creationId xmlns:a16="http://schemas.microsoft.com/office/drawing/2014/main" id="{41641D42-6873-D52B-7244-48B0C366AA5D}"/>
              </a:ext>
            </a:extLst>
          </p:cNvPr>
          <p:cNvGraphicFramePr>
            <a:graphicFrameLocks noGrp="1"/>
          </p:cNvGraphicFramePr>
          <p:nvPr>
            <p:extLst>
              <p:ext uri="{D42A27DB-BD31-4B8C-83A1-F6EECF244321}">
                <p14:modId xmlns:p14="http://schemas.microsoft.com/office/powerpoint/2010/main" val="228015224"/>
              </p:ext>
            </p:extLst>
          </p:nvPr>
        </p:nvGraphicFramePr>
        <p:xfrm>
          <a:off x="2992658" y="4271277"/>
          <a:ext cx="6347558" cy="1948309"/>
        </p:xfrm>
        <a:graphic>
          <a:graphicData uri="http://schemas.openxmlformats.org/drawingml/2006/table">
            <a:tbl>
              <a:tblPr firstRow="1" firstCol="1" lastRow="1" lastCol="1" bandRow="1" bandCol="1">
                <a:tableStyleId>{5C22544A-7EE6-4342-B048-85BDC9FD1C3A}</a:tableStyleId>
              </a:tblPr>
              <a:tblGrid>
                <a:gridCol w="3173779">
                  <a:extLst>
                    <a:ext uri="{9D8B030D-6E8A-4147-A177-3AD203B41FA5}">
                      <a16:colId xmlns:a16="http://schemas.microsoft.com/office/drawing/2014/main" val="330308359"/>
                    </a:ext>
                  </a:extLst>
                </a:gridCol>
                <a:gridCol w="3173779">
                  <a:extLst>
                    <a:ext uri="{9D8B030D-6E8A-4147-A177-3AD203B41FA5}">
                      <a16:colId xmlns:a16="http://schemas.microsoft.com/office/drawing/2014/main" val="610018482"/>
                    </a:ext>
                  </a:extLst>
                </a:gridCol>
              </a:tblGrid>
              <a:tr h="425681">
                <a:tc>
                  <a:txBody>
                    <a:bodyPr/>
                    <a:lstStyle/>
                    <a:p>
                      <a:pPr marL="101600">
                        <a:spcBef>
                          <a:spcPts val="750"/>
                        </a:spcBef>
                      </a:pPr>
                      <a:r>
                        <a:rPr lang="en-US" sz="1400" b="0" i="0" dirty="0">
                          <a:solidFill>
                            <a:schemeClr val="bg1"/>
                          </a:solidFill>
                          <a:effectLst/>
                          <a:latin typeface="Montserrat Medium" pitchFamily="2" charset="77"/>
                        </a:rPr>
                        <a:t>Home</a:t>
                      </a:r>
                      <a:r>
                        <a:rPr lang="en-US" sz="1400" b="0" i="0" spc="-20" dirty="0">
                          <a:solidFill>
                            <a:schemeClr val="bg1"/>
                          </a:solidFill>
                          <a:effectLst/>
                          <a:latin typeface="Montserrat Medium" pitchFamily="2" charset="77"/>
                        </a:rPr>
                        <a:t> </a:t>
                      </a:r>
                      <a:r>
                        <a:rPr lang="en-US" sz="1400" b="0" i="0" dirty="0">
                          <a:solidFill>
                            <a:schemeClr val="bg1"/>
                          </a:solidFill>
                          <a:effectLst/>
                          <a:latin typeface="Montserrat Medium" pitchFamily="2" charset="77"/>
                        </a:rPr>
                        <a:t>page</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101600">
                        <a:spcBef>
                          <a:spcPts val="750"/>
                        </a:spcBef>
                      </a:pPr>
                      <a:r>
                        <a:rPr lang="en-US" sz="1400" b="0" i="0" u="sng" dirty="0">
                          <a:solidFill>
                            <a:schemeClr val="bg1"/>
                          </a:solidFill>
                          <a:effectLst/>
                          <a:latin typeface="Montserrat Medium" pitchFamily="2" charset="77"/>
                          <a:hlinkClick r:id="rId3">
                            <a:extLst>
                              <a:ext uri="{A12FA001-AC4F-418D-AE19-62706E023703}">
                                <ahyp:hlinkClr xmlns:ahyp="http://schemas.microsoft.com/office/drawing/2018/hyperlinkcolor" val="tx"/>
                              </a:ext>
                            </a:extLst>
                          </a:hlinkClick>
                        </a:rPr>
                        <a:t>http://orusx.com/</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1169713544"/>
                  </a:ext>
                </a:extLst>
              </a:tr>
              <a:tr h="671266">
                <a:tc>
                  <a:txBody>
                    <a:bodyPr/>
                    <a:lstStyle/>
                    <a:p>
                      <a:pPr marL="101600">
                        <a:spcBef>
                          <a:spcPts val="750"/>
                        </a:spcBef>
                      </a:pPr>
                      <a:r>
                        <a:rPr lang="en-US" sz="1400" b="0" i="0" dirty="0">
                          <a:solidFill>
                            <a:schemeClr val="bg1"/>
                          </a:solidFill>
                          <a:effectLst/>
                          <a:latin typeface="Montserrat Medium" pitchFamily="2" charset="77"/>
                        </a:rPr>
                        <a:t>E-mail</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96520">
                        <a:spcBef>
                          <a:spcPts val="775"/>
                        </a:spcBef>
                        <a:spcAft>
                          <a:spcPts val="0"/>
                        </a:spcAft>
                      </a:pPr>
                      <a:r>
                        <a:rPr lang="en-US" sz="1400" b="0" i="0" u="sng" dirty="0">
                          <a:solidFill>
                            <a:schemeClr val="bg1"/>
                          </a:solidFill>
                          <a:effectLst/>
                          <a:latin typeface="Montserrat Medium" pitchFamily="2" charset="77"/>
                          <a:hlinkClick r:id="rId4">
                            <a:extLst>
                              <a:ext uri="{A12FA001-AC4F-418D-AE19-62706E023703}">
                                <ahyp:hlinkClr xmlns:ahyp="http://schemas.microsoft.com/office/drawing/2018/hyperlinkcolor" val="tx"/>
                              </a:ext>
                            </a:extLst>
                          </a:hlinkClick>
                        </a:rPr>
                        <a:t>info@vu-chain.com</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2864769131"/>
                  </a:ext>
                </a:extLst>
              </a:tr>
              <a:tr h="425681">
                <a:tc>
                  <a:txBody>
                    <a:bodyPr/>
                    <a:lstStyle/>
                    <a:p>
                      <a:pPr marL="101600">
                        <a:spcBef>
                          <a:spcPts val="750"/>
                        </a:spcBef>
                      </a:pPr>
                      <a:r>
                        <a:rPr lang="en-US" sz="1400" b="0" i="0" dirty="0">
                          <a:solidFill>
                            <a:schemeClr val="bg1"/>
                          </a:solidFill>
                          <a:effectLst/>
                          <a:latin typeface="Montserrat Medium" pitchFamily="2" charset="77"/>
                        </a:rPr>
                        <a:t>Social</a:t>
                      </a:r>
                      <a:r>
                        <a:rPr lang="en-US" sz="1400" b="0" i="0" spc="-55" dirty="0">
                          <a:solidFill>
                            <a:schemeClr val="bg1"/>
                          </a:solidFill>
                          <a:effectLst/>
                          <a:latin typeface="Montserrat Medium" pitchFamily="2" charset="77"/>
                        </a:rPr>
                        <a:t> </a:t>
                      </a:r>
                      <a:r>
                        <a:rPr lang="en-US" sz="1400" b="0" i="0" dirty="0">
                          <a:solidFill>
                            <a:schemeClr val="bg1"/>
                          </a:solidFill>
                          <a:effectLst/>
                          <a:latin typeface="Montserrat Medium" pitchFamily="2" charset="77"/>
                        </a:rPr>
                        <a:t>network</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101600">
                        <a:spcBef>
                          <a:spcPts val="750"/>
                        </a:spcBef>
                      </a:pPr>
                      <a:r>
                        <a:rPr lang="en-US" sz="1400" b="0" i="0" dirty="0">
                          <a:solidFill>
                            <a:schemeClr val="bg1"/>
                          </a:solidFill>
                          <a:effectLst/>
                          <a:latin typeface="Montserrat Medium" pitchFamily="2" charset="77"/>
                        </a:rPr>
                        <a:t>https://twitter.com/orusx</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2211867767"/>
                  </a:ext>
                </a:extLst>
              </a:tr>
              <a:tr h="425681">
                <a:tc>
                  <a:txBody>
                    <a:bodyPr/>
                    <a:lstStyle/>
                    <a:p>
                      <a:pPr marL="100965">
                        <a:spcBef>
                          <a:spcPts val="980"/>
                        </a:spcBef>
                        <a:spcAft>
                          <a:spcPts val="0"/>
                        </a:spcAft>
                      </a:pPr>
                      <a:r>
                        <a:rPr lang="en-US" sz="1400" b="0" i="0" dirty="0">
                          <a:solidFill>
                            <a:schemeClr val="bg1"/>
                          </a:solidFill>
                          <a:effectLst/>
                          <a:latin typeface="Montserrat Medium" pitchFamily="2" charset="77"/>
                        </a:rPr>
                        <a:t>Telegram</a:t>
                      </a:r>
                      <a:r>
                        <a:rPr lang="en-US" sz="1400" b="0" i="0" spc="45" dirty="0">
                          <a:solidFill>
                            <a:schemeClr val="bg1"/>
                          </a:solidFill>
                          <a:effectLst/>
                          <a:latin typeface="Montserrat Medium" pitchFamily="2" charset="77"/>
                        </a:rPr>
                        <a:t> </a:t>
                      </a:r>
                      <a:r>
                        <a:rPr lang="en-US" sz="1400" b="0" i="0" dirty="0">
                          <a:solidFill>
                            <a:schemeClr val="bg1"/>
                          </a:solidFill>
                          <a:effectLst/>
                          <a:latin typeface="Montserrat Medium" pitchFamily="2" charset="77"/>
                        </a:rPr>
                        <a:t>Channel</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101600">
                        <a:spcBef>
                          <a:spcPts val="750"/>
                        </a:spcBef>
                      </a:pPr>
                      <a:r>
                        <a:rPr lang="en-US" sz="1400" b="0" i="0" dirty="0">
                          <a:solidFill>
                            <a:schemeClr val="bg1"/>
                          </a:solidFill>
                          <a:effectLst/>
                          <a:latin typeface="Montserrat Medium" pitchFamily="2" charset="77"/>
                        </a:rPr>
                        <a:t>https://t.me/orusx</a:t>
                      </a:r>
                      <a:endParaRPr lang="it-IT" sz="1400" b="0" i="0" dirty="0">
                        <a:solidFill>
                          <a:schemeClr val="bg1"/>
                        </a:solidFill>
                        <a:effectLst/>
                        <a:latin typeface="Montserrat Medium"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2707198691"/>
                  </a:ext>
                </a:extLst>
              </a:tr>
            </a:tbl>
          </a:graphicData>
        </a:graphic>
      </p:graphicFrame>
    </p:spTree>
    <p:extLst>
      <p:ext uri="{BB962C8B-B14F-4D97-AF65-F5344CB8AC3E}">
        <p14:creationId xmlns:p14="http://schemas.microsoft.com/office/powerpoint/2010/main" val="216012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1" y="2391"/>
            <a:ext cx="9906001" cy="6855609"/>
          </a:xfrm>
          <a:prstGeom prst="rect">
            <a:avLst/>
          </a:prstGeom>
        </p:spPr>
      </p:pic>
      <p:sp>
        <p:nvSpPr>
          <p:cNvPr id="2" name="CasellaDiTesto 1">
            <a:extLst>
              <a:ext uri="{FF2B5EF4-FFF2-40B4-BE49-F238E27FC236}">
                <a16:creationId xmlns:a16="http://schemas.microsoft.com/office/drawing/2014/main" id="{55A942D6-38A5-7BC7-9CA6-1B3D4F28F01F}"/>
              </a:ext>
            </a:extLst>
          </p:cNvPr>
          <p:cNvSpPr txBox="1"/>
          <p:nvPr/>
        </p:nvSpPr>
        <p:spPr>
          <a:xfrm>
            <a:off x="408138" y="1120832"/>
            <a:ext cx="7871044" cy="1940339"/>
          </a:xfrm>
          <a:prstGeom prst="rect">
            <a:avLst/>
          </a:prstGeom>
          <a:noFill/>
        </p:spPr>
        <p:txBody>
          <a:bodyPr wrap="square" rtlCol="0">
            <a:spAutoFit/>
          </a:bodyPr>
          <a:lstStyle/>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MTC Metal Trading Company, through Orus X NFT’s collection,</a:t>
            </a:r>
            <a:r>
              <a:rPr lang="en-US" sz="1200" kern="100" dirty="0">
                <a:solidFill>
                  <a:schemeClr val="bg1"/>
                </a:solidFill>
                <a:effectLst/>
                <a:latin typeface="Montserrat" pitchFamily="2" charset="77"/>
                <a:ea typeface="Calibri" panose="020F0502020204030204" pitchFamily="34" charset="0"/>
              </a:rPr>
              <a:t> </a:t>
            </a:r>
            <a:r>
              <a:rPr lang="en-US" sz="1200" dirty="0">
                <a:solidFill>
                  <a:schemeClr val="bg1"/>
                </a:solidFill>
                <a:effectLst/>
                <a:latin typeface="Montserrat" pitchFamily="2" charset="77"/>
                <a:ea typeface="Tahoma" panose="020B0604030504040204" pitchFamily="34" charset="0"/>
              </a:rPr>
              <a:t>will gain sufficient capital to leverage the company’s solid network of contacts and experience in the gold trade sector, aiming to achieve high returns with very limited risks. This capital will be used to finance the company’s gold trading and to potentially produce an average monthly margin on sales of 5-7% from it. Particularly, </a:t>
            </a:r>
            <a:r>
              <a:rPr lang="en-US" sz="1200" dirty="0">
                <a:solidFill>
                  <a:schemeClr val="bg1"/>
                </a:solidFill>
                <a:latin typeface="Montserrat" pitchFamily="2" charset="77"/>
                <a:ea typeface="Tahoma" panose="020B0604030504040204" pitchFamily="34" charset="0"/>
              </a:rPr>
              <a:t>3</a:t>
            </a:r>
            <a:r>
              <a:rPr lang="en-US" sz="1200" dirty="0">
                <a:solidFill>
                  <a:schemeClr val="bg1"/>
                </a:solidFill>
                <a:effectLst/>
                <a:latin typeface="Montserrat" pitchFamily="2" charset="77"/>
                <a:ea typeface="Tahoma" panose="020B0604030504040204" pitchFamily="34" charset="0"/>
              </a:rPr>
              <a:t>% of monthly margin on sales </a:t>
            </a:r>
            <a:r>
              <a:rPr lang="en-US" sz="1200" dirty="0">
                <a:solidFill>
                  <a:schemeClr val="bg1"/>
                </a:solidFill>
                <a:latin typeface="Montserrat" pitchFamily="2" charset="77"/>
                <a:ea typeface="Tahoma" panose="020B0604030504040204" pitchFamily="34" charset="0"/>
              </a:rPr>
              <a:t>out of 7% will </a:t>
            </a:r>
            <a:r>
              <a:rPr lang="en-US" sz="1200" dirty="0">
                <a:solidFill>
                  <a:schemeClr val="bg1"/>
                </a:solidFill>
                <a:effectLst/>
                <a:latin typeface="Montserrat" pitchFamily="2" charset="77"/>
                <a:ea typeface="Tahoma" panose="020B0604030504040204" pitchFamily="34" charset="0"/>
              </a:rPr>
              <a:t>be shared throughout the investors/the owners of the NFT. The gold trading consists of:</a:t>
            </a:r>
            <a:endParaRPr lang="it-IT" sz="1200" dirty="0">
              <a:solidFill>
                <a:schemeClr val="bg1"/>
              </a:solidFill>
              <a:effectLst/>
              <a:latin typeface="Montserrat" pitchFamily="2" charset="77"/>
              <a:ea typeface="Tahoma" panose="020B0604030504040204" pitchFamily="34" charset="0"/>
            </a:endParaRPr>
          </a:p>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A. Purchase of gold ingots from a Good Delivery operator</a:t>
            </a:r>
            <a:endParaRPr lang="it-IT" sz="1200" dirty="0">
              <a:solidFill>
                <a:schemeClr val="bg1"/>
              </a:solidFill>
              <a:effectLst/>
              <a:latin typeface="Montserrat" pitchFamily="2" charset="77"/>
              <a:ea typeface="Tahoma" panose="020B0604030504040204" pitchFamily="34" charset="0"/>
            </a:endParaRPr>
          </a:p>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B. Sale of gold ingots to Customers on MTC’s own Platform</a:t>
            </a:r>
            <a:endParaRPr lang="it-IT" sz="1200" dirty="0">
              <a:solidFill>
                <a:schemeClr val="bg1"/>
              </a:solidFill>
              <a:effectLst/>
              <a:latin typeface="Montserrat" pitchFamily="2" charset="77"/>
              <a:ea typeface="Tahoma" panose="020B0604030504040204" pitchFamily="34" charset="0"/>
            </a:endParaRPr>
          </a:p>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C. Delivery of purchased ingots upon customer’s request. </a:t>
            </a:r>
          </a:p>
        </p:txBody>
      </p:sp>
      <p:sp>
        <p:nvSpPr>
          <p:cNvPr id="3" name="CasellaDiTesto 2">
            <a:extLst>
              <a:ext uri="{FF2B5EF4-FFF2-40B4-BE49-F238E27FC236}">
                <a16:creationId xmlns:a16="http://schemas.microsoft.com/office/drawing/2014/main" id="{81C77C71-73A3-C281-DEB5-6AC8F8CA0E7B}"/>
              </a:ext>
            </a:extLst>
          </p:cNvPr>
          <p:cNvSpPr txBox="1"/>
          <p:nvPr/>
        </p:nvSpPr>
        <p:spPr>
          <a:xfrm>
            <a:off x="408138" y="490585"/>
            <a:ext cx="6205603" cy="523220"/>
          </a:xfrm>
          <a:prstGeom prst="rect">
            <a:avLst/>
          </a:prstGeom>
          <a:noFill/>
        </p:spPr>
        <p:txBody>
          <a:bodyPr wrap="square" rtlCol="0">
            <a:spAutoFit/>
          </a:bodyPr>
          <a:lstStyle/>
          <a:p>
            <a:r>
              <a:rPr lang="it-IT" sz="2800" b="1" dirty="0">
                <a:solidFill>
                  <a:schemeClr val="bg1"/>
                </a:solidFill>
                <a:latin typeface="Montserrat SemiBold" pitchFamily="2" charset="77"/>
              </a:rPr>
              <a:t>PHYSICAL GOLD BUYERS</a:t>
            </a:r>
          </a:p>
        </p:txBody>
      </p:sp>
      <p:sp>
        <p:nvSpPr>
          <p:cNvPr id="7" name="CasellaDiTesto 6">
            <a:extLst>
              <a:ext uri="{FF2B5EF4-FFF2-40B4-BE49-F238E27FC236}">
                <a16:creationId xmlns:a16="http://schemas.microsoft.com/office/drawing/2014/main" id="{3E5848EF-8B1D-F64D-7009-F52755BCB0AC}"/>
              </a:ext>
            </a:extLst>
          </p:cNvPr>
          <p:cNvSpPr txBox="1"/>
          <p:nvPr/>
        </p:nvSpPr>
        <p:spPr>
          <a:xfrm>
            <a:off x="2509284" y="3392818"/>
            <a:ext cx="7134445" cy="2974597"/>
          </a:xfrm>
          <a:prstGeom prst="rect">
            <a:avLst/>
          </a:prstGeom>
          <a:noFill/>
        </p:spPr>
        <p:txBody>
          <a:bodyPr wrap="square" rtlCol="0">
            <a:spAutoFit/>
          </a:bodyPr>
          <a:lstStyle/>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A dashboard with real time information will be carried out and available to access from each NFT’s owner to check for any variation and return on the capital invested by MTC on the gold trading  and consequently develop evaluations concerning the NFT’s market value and retained earning.</a:t>
            </a:r>
            <a:endParaRPr lang="it-IT" sz="1200" dirty="0">
              <a:solidFill>
                <a:schemeClr val="bg1"/>
              </a:solidFill>
              <a:effectLst/>
              <a:latin typeface="Montserrat" pitchFamily="2" charset="77"/>
              <a:ea typeface="Tahoma" panose="020B0604030504040204" pitchFamily="34" charset="0"/>
            </a:endParaRPr>
          </a:p>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 Gold</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is</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unique</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asset:</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highly</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liquid,</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yet</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scarce;</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luxury</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asset</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much</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hedge</a:t>
            </a:r>
            <a:r>
              <a:rPr lang="en-US" sz="1200" spc="-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against</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inflation.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This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last</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aspect</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one</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main</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drivers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today’s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investors.</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Unlike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paper</a:t>
            </a:r>
            <a:r>
              <a:rPr lang="en-US" sz="1200" spc="-6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currency,</a:t>
            </a:r>
            <a:r>
              <a:rPr lang="en-US" sz="1200" spc="-3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coins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other</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assets,</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has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maintained</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value</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throughout</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ages.</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People</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see</a:t>
            </a:r>
            <a:r>
              <a:rPr lang="en-US" sz="1200" spc="-6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gold</a:t>
            </a:r>
            <a:r>
              <a:rPr lang="en-US" sz="1200" spc="-7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pass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on</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preserve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their</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wealth</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from</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one</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generation</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next.</a:t>
            </a:r>
            <a:r>
              <a:rPr lang="en-US" sz="1200" spc="-5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Since</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ancient</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times,</a:t>
            </a:r>
            <a:r>
              <a:rPr lang="en-US" sz="1200" spc="-5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people </a:t>
            </a:r>
            <a:r>
              <a:rPr lang="en-US" sz="1200" spc="-3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have</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valued</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unique</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properties</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of</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precious metals.</a:t>
            </a:r>
            <a:endParaRPr lang="it-IT" sz="1200" dirty="0">
              <a:solidFill>
                <a:schemeClr val="bg1"/>
              </a:solidFill>
              <a:effectLst/>
              <a:latin typeface="Montserrat" pitchFamily="2" charset="77"/>
              <a:ea typeface="Tahoma" panose="020B0604030504040204" pitchFamily="34" charset="0"/>
            </a:endParaRPr>
          </a:p>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   Currently Gold is seen as the most secure asset to protect capital</a:t>
            </a:r>
            <a:r>
              <a:rPr lang="en-US" sz="1200" spc="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against</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current</a:t>
            </a:r>
            <a:r>
              <a:rPr lang="en-US" sz="1200" spc="-12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financial</a:t>
            </a:r>
            <a:r>
              <a:rPr lang="en-US" sz="1200" spc="-12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crises.</a:t>
            </a:r>
            <a:endParaRPr lang="it-IT" sz="1200" dirty="0">
              <a:solidFill>
                <a:schemeClr val="bg1"/>
              </a:solidFill>
              <a:effectLst/>
              <a:latin typeface="Montserrat" pitchFamily="2" charset="77"/>
              <a:ea typeface="Tahoma" panose="020B0604030504040204" pitchFamily="34" charset="0"/>
            </a:endParaRPr>
          </a:p>
          <a:p>
            <a:pPr marL="11113" marR="112395" algn="just">
              <a:lnSpc>
                <a:spcPct val="112000"/>
              </a:lnSpc>
              <a:spcAft>
                <a:spcPts val="0"/>
              </a:spcAft>
            </a:pPr>
            <a:r>
              <a:rPr lang="en-US" sz="1200" dirty="0">
                <a:solidFill>
                  <a:schemeClr val="bg1"/>
                </a:solidFill>
                <a:effectLst/>
                <a:latin typeface="Montserrat" pitchFamily="2" charset="77"/>
                <a:ea typeface="Tahoma" panose="020B0604030504040204" pitchFamily="34" charset="0"/>
              </a:rPr>
              <a:t>Gold,</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being</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physical</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asset,</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does</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come</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with</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its</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own</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challenges</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that</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MTC</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has</a:t>
            </a:r>
            <a:r>
              <a:rPr lang="en-US" sz="1200" spc="-13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carefully</a:t>
            </a:r>
            <a:r>
              <a:rPr lang="en-US" sz="1200" spc="-1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considered</a:t>
            </a:r>
            <a:r>
              <a:rPr lang="en-US" sz="1200" spc="-33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order</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to</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make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it</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more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available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for</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investors</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and</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better</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protect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their</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capital</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at</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the</a:t>
            </a:r>
            <a:r>
              <a:rPr lang="en-US" sz="1200" spc="-95"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same</a:t>
            </a:r>
            <a:r>
              <a:rPr lang="en-US" sz="1200" spc="-90" dirty="0">
                <a:solidFill>
                  <a:schemeClr val="bg1"/>
                </a:solidFill>
                <a:effectLst/>
                <a:latin typeface="Montserrat" pitchFamily="2" charset="77"/>
                <a:ea typeface="Tahoma" panose="020B0604030504040204" pitchFamily="34" charset="0"/>
              </a:rPr>
              <a:t> </a:t>
            </a:r>
            <a:r>
              <a:rPr lang="en-US" sz="1200" dirty="0">
                <a:solidFill>
                  <a:schemeClr val="bg1"/>
                </a:solidFill>
                <a:effectLst/>
                <a:latin typeface="Montserrat" pitchFamily="2" charset="77"/>
                <a:ea typeface="Tahoma" panose="020B0604030504040204" pitchFamily="34" charset="0"/>
              </a:rPr>
              <a:t>time.</a:t>
            </a:r>
            <a:endParaRPr lang="it-IT" sz="1200" dirty="0">
              <a:solidFill>
                <a:schemeClr val="bg1"/>
              </a:solidFill>
              <a:effectLst/>
              <a:latin typeface="Montserrat" pitchFamily="2" charset="77"/>
              <a:ea typeface="Tahoma" panose="020B0604030504040204" pitchFamily="34" charset="0"/>
            </a:endParaRPr>
          </a:p>
        </p:txBody>
      </p:sp>
    </p:spTree>
    <p:extLst>
      <p:ext uri="{BB962C8B-B14F-4D97-AF65-F5344CB8AC3E}">
        <p14:creationId xmlns:p14="http://schemas.microsoft.com/office/powerpoint/2010/main" val="38710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012E2B4-ACBE-0182-B8FB-C304ED888C4C}"/>
              </a:ext>
            </a:extLst>
          </p:cNvPr>
          <p:cNvPicPr>
            <a:picLocks noChangeAspect="1"/>
          </p:cNvPicPr>
          <p:nvPr/>
        </p:nvPicPr>
        <p:blipFill>
          <a:blip r:embed="rId2"/>
          <a:stretch>
            <a:fillRect/>
          </a:stretch>
        </p:blipFill>
        <p:spPr>
          <a:xfrm>
            <a:off x="0" y="0"/>
            <a:ext cx="9906001" cy="6855609"/>
          </a:xfrm>
          <a:prstGeom prst="rect">
            <a:avLst/>
          </a:prstGeom>
        </p:spPr>
      </p:pic>
      <p:sp>
        <p:nvSpPr>
          <p:cNvPr id="11" name="CasellaDiTesto 10">
            <a:extLst>
              <a:ext uri="{FF2B5EF4-FFF2-40B4-BE49-F238E27FC236}">
                <a16:creationId xmlns:a16="http://schemas.microsoft.com/office/drawing/2014/main" id="{8175546D-5020-DB14-170F-D82BDFB48A8E}"/>
              </a:ext>
            </a:extLst>
          </p:cNvPr>
          <p:cNvSpPr txBox="1"/>
          <p:nvPr/>
        </p:nvSpPr>
        <p:spPr>
          <a:xfrm>
            <a:off x="386316" y="451024"/>
            <a:ext cx="6411432" cy="400110"/>
          </a:xfrm>
          <a:prstGeom prst="rect">
            <a:avLst/>
          </a:prstGeom>
          <a:noFill/>
        </p:spPr>
        <p:txBody>
          <a:bodyPr wrap="square" rtlCol="0">
            <a:spAutoFit/>
          </a:bodyPr>
          <a:lstStyle/>
          <a:p>
            <a:r>
              <a:rPr lang="it-IT" sz="2000" b="1" dirty="0">
                <a:solidFill>
                  <a:schemeClr val="bg1"/>
                </a:solidFill>
                <a:latin typeface="Montserrat" pitchFamily="2" charset="77"/>
              </a:rPr>
              <a:t>OrusX NFT COLLECTION OFFERING DETAILS</a:t>
            </a:r>
          </a:p>
        </p:txBody>
      </p:sp>
      <p:sp>
        <p:nvSpPr>
          <p:cNvPr id="9" name="CasellaDiTesto 8">
            <a:extLst>
              <a:ext uri="{FF2B5EF4-FFF2-40B4-BE49-F238E27FC236}">
                <a16:creationId xmlns:a16="http://schemas.microsoft.com/office/drawing/2014/main" id="{CC6C4A18-AE30-89EA-4591-C7E6D273835B}"/>
              </a:ext>
            </a:extLst>
          </p:cNvPr>
          <p:cNvSpPr txBox="1"/>
          <p:nvPr/>
        </p:nvSpPr>
        <p:spPr>
          <a:xfrm>
            <a:off x="2878087" y="2519863"/>
            <a:ext cx="4149825" cy="1815882"/>
          </a:xfrm>
          <a:prstGeom prst="rect">
            <a:avLst/>
          </a:prstGeom>
          <a:noFill/>
        </p:spPr>
        <p:txBody>
          <a:bodyPr wrap="square" rtlCol="0">
            <a:spAutoFit/>
          </a:bodyPr>
          <a:lstStyle/>
          <a:p>
            <a:r>
              <a:rPr lang="it-IT" sz="1400" dirty="0">
                <a:solidFill>
                  <a:schemeClr val="bg1"/>
                </a:solidFill>
                <a:latin typeface="Montserrat" pitchFamily="2" charset="77"/>
              </a:rPr>
              <a:t>Name:  Orus X</a:t>
            </a:r>
          </a:p>
          <a:p>
            <a:r>
              <a:rPr lang="it-IT" sz="1400" dirty="0">
                <a:solidFill>
                  <a:schemeClr val="bg1"/>
                </a:solidFill>
                <a:latin typeface="Montserrat" pitchFamily="2" charset="77"/>
              </a:rPr>
              <a:t>Symbol:  ORX</a:t>
            </a:r>
          </a:p>
          <a:p>
            <a:endParaRPr lang="it-IT" sz="1400" dirty="0">
              <a:solidFill>
                <a:schemeClr val="bg1"/>
              </a:solidFill>
              <a:latin typeface="Montserrat" pitchFamily="2" charset="77"/>
            </a:endParaRPr>
          </a:p>
          <a:p>
            <a:r>
              <a:rPr lang="it-IT" sz="1400" dirty="0">
                <a:solidFill>
                  <a:schemeClr val="bg1"/>
                </a:solidFill>
                <a:latin typeface="Montserrat" pitchFamily="2" charset="77"/>
              </a:rPr>
              <a:t>Pre STO Sales:  Within December 15°, 2023</a:t>
            </a:r>
          </a:p>
          <a:p>
            <a:r>
              <a:rPr lang="it-IT" sz="1400" dirty="0">
                <a:solidFill>
                  <a:schemeClr val="bg1"/>
                </a:solidFill>
                <a:latin typeface="Montserrat" pitchFamily="2" charset="77"/>
              </a:rPr>
              <a:t>Private Sales:  Within January 15°, 2024</a:t>
            </a:r>
          </a:p>
          <a:p>
            <a:endParaRPr lang="it-IT" sz="1400" dirty="0">
              <a:solidFill>
                <a:schemeClr val="bg1"/>
              </a:solidFill>
              <a:latin typeface="Montserrat" pitchFamily="2" charset="77"/>
            </a:endParaRPr>
          </a:p>
          <a:p>
            <a:r>
              <a:rPr lang="it-IT" sz="1400" dirty="0">
                <a:solidFill>
                  <a:schemeClr val="bg1"/>
                </a:solidFill>
                <a:latin typeface="Montserrat" pitchFamily="2" charset="77"/>
              </a:rPr>
              <a:t>Maximum emission Pre Sale:  5.000 NFT</a:t>
            </a:r>
          </a:p>
          <a:p>
            <a:r>
              <a:rPr lang="it-IT" sz="1400" dirty="0">
                <a:solidFill>
                  <a:schemeClr val="bg1"/>
                </a:solidFill>
                <a:latin typeface="Montserrat" pitchFamily="2" charset="77"/>
              </a:rPr>
              <a:t>Maximum Emission Private Sales: </a:t>
            </a:r>
            <a:r>
              <a:rPr lang="it-IT" sz="1400">
                <a:solidFill>
                  <a:schemeClr val="bg1"/>
                </a:solidFill>
                <a:latin typeface="Montserrat" pitchFamily="2" charset="77"/>
              </a:rPr>
              <a:t>5.000 NFT</a:t>
            </a:r>
            <a:endParaRPr lang="it-IT" sz="1400" dirty="0">
              <a:solidFill>
                <a:schemeClr val="bg1"/>
              </a:solidFill>
              <a:latin typeface="Montserrat" pitchFamily="2" charset="77"/>
            </a:endParaRPr>
          </a:p>
        </p:txBody>
      </p:sp>
    </p:spTree>
    <p:extLst>
      <p:ext uri="{BB962C8B-B14F-4D97-AF65-F5344CB8AC3E}">
        <p14:creationId xmlns:p14="http://schemas.microsoft.com/office/powerpoint/2010/main" val="148481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graphicFrame>
        <p:nvGraphicFramePr>
          <p:cNvPr id="6" name="Tabella 5">
            <a:extLst>
              <a:ext uri="{FF2B5EF4-FFF2-40B4-BE49-F238E27FC236}">
                <a16:creationId xmlns:a16="http://schemas.microsoft.com/office/drawing/2014/main" id="{12CAFA5F-B38A-1FA4-5748-7263E46BB529}"/>
              </a:ext>
            </a:extLst>
          </p:cNvPr>
          <p:cNvGraphicFramePr>
            <a:graphicFrameLocks noGrp="1"/>
          </p:cNvGraphicFramePr>
          <p:nvPr>
            <p:extLst>
              <p:ext uri="{D42A27DB-BD31-4B8C-83A1-F6EECF244321}">
                <p14:modId xmlns:p14="http://schemas.microsoft.com/office/powerpoint/2010/main" val="4128838120"/>
              </p:ext>
            </p:extLst>
          </p:nvPr>
        </p:nvGraphicFramePr>
        <p:xfrm>
          <a:off x="2369288" y="803993"/>
          <a:ext cx="5167424" cy="5250014"/>
        </p:xfrm>
        <a:graphic>
          <a:graphicData uri="http://schemas.openxmlformats.org/drawingml/2006/table">
            <a:tbl>
              <a:tblPr firstRow="1" bandRow="1">
                <a:tableStyleId>{F5AB1C69-6EDB-4FF4-983F-18BD219EF322}</a:tableStyleId>
              </a:tblPr>
              <a:tblGrid>
                <a:gridCol w="2583712">
                  <a:extLst>
                    <a:ext uri="{9D8B030D-6E8A-4147-A177-3AD203B41FA5}">
                      <a16:colId xmlns:a16="http://schemas.microsoft.com/office/drawing/2014/main" val="4059415802"/>
                    </a:ext>
                  </a:extLst>
                </a:gridCol>
                <a:gridCol w="2583712">
                  <a:extLst>
                    <a:ext uri="{9D8B030D-6E8A-4147-A177-3AD203B41FA5}">
                      <a16:colId xmlns:a16="http://schemas.microsoft.com/office/drawing/2014/main" val="1908870120"/>
                    </a:ext>
                  </a:extLst>
                </a:gridCol>
              </a:tblGrid>
              <a:tr h="566558">
                <a:tc>
                  <a:txBody>
                    <a:bodyPr/>
                    <a:lstStyle/>
                    <a:p>
                      <a:pPr algn="ctr"/>
                      <a:r>
                        <a:rPr lang="en-US" sz="1300" b="1" kern="1200" dirty="0">
                          <a:solidFill>
                            <a:schemeClr val="lt1"/>
                          </a:solidFill>
                          <a:effectLst/>
                          <a:latin typeface="Montserrat" pitchFamily="2" charset="77"/>
                          <a:ea typeface="+mn-ea"/>
                          <a:cs typeface="+mn-cs"/>
                        </a:rPr>
                        <a:t>WHAT BUYERS NEED</a:t>
                      </a:r>
                      <a:r>
                        <a:rPr lang="it-IT" sz="1300" dirty="0">
                          <a:effectLst/>
                          <a:latin typeface="Montserrat" pitchFamily="2" charset="77"/>
                        </a:rPr>
                        <a:t> </a:t>
                      </a:r>
                      <a:endParaRPr lang="it-IT" sz="1300" dirty="0">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205740" algn="ctr">
                        <a:spcBef>
                          <a:spcPts val="980"/>
                        </a:spcBef>
                        <a:spcAft>
                          <a:spcPts val="0"/>
                        </a:spcAft>
                      </a:pPr>
                      <a:r>
                        <a:rPr lang="en-US" sz="1300" b="1" dirty="0">
                          <a:solidFill>
                            <a:srgbClr val="FFFFFF"/>
                          </a:solidFill>
                          <a:effectLst/>
                          <a:latin typeface="Montserrat" pitchFamily="2" charset="77"/>
                          <a:ea typeface="Tahoma" panose="020B0604030504040204" pitchFamily="34" charset="0"/>
                          <a:cs typeface="Times New Roman" panose="02020603050405020304" pitchFamily="18" charset="0"/>
                        </a:rPr>
                        <a:t>WHAT</a:t>
                      </a:r>
                      <a:r>
                        <a:rPr lang="en-US" sz="1300" b="1" spc="65"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dirty="0">
                          <a:solidFill>
                            <a:srgbClr val="FFFFFF"/>
                          </a:solidFill>
                          <a:effectLst/>
                          <a:latin typeface="Montserrat" pitchFamily="2" charset="77"/>
                          <a:ea typeface="Tahoma" panose="020B0604030504040204" pitchFamily="34" charset="0"/>
                          <a:cs typeface="Times New Roman" panose="02020603050405020304" pitchFamily="18" charset="0"/>
                        </a:rPr>
                        <a:t>METAL</a:t>
                      </a:r>
                      <a:r>
                        <a:rPr lang="en-US" sz="1300" b="1" spc="70"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spc="50" dirty="0">
                          <a:solidFill>
                            <a:srgbClr val="FFFFFF"/>
                          </a:solidFill>
                          <a:effectLst/>
                          <a:latin typeface="Montserrat" pitchFamily="2" charset="77"/>
                          <a:ea typeface="Tahoma" panose="020B0604030504040204" pitchFamily="34" charset="0"/>
                          <a:cs typeface="Times New Roman" panose="02020603050405020304" pitchFamily="18" charset="0"/>
                        </a:rPr>
                        <a:t>TRADING</a:t>
                      </a:r>
                      <a:r>
                        <a:rPr lang="en-US" sz="1300" b="1" spc="70"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dirty="0">
                          <a:solidFill>
                            <a:srgbClr val="FFFFFF"/>
                          </a:solidFill>
                          <a:effectLst/>
                          <a:latin typeface="Montserrat" pitchFamily="2" charset="77"/>
                          <a:ea typeface="Tahoma" panose="020B0604030504040204" pitchFamily="34" charset="0"/>
                          <a:cs typeface="Times New Roman" panose="02020603050405020304" pitchFamily="18" charset="0"/>
                        </a:rPr>
                        <a:t>COMPANY</a:t>
                      </a:r>
                      <a:r>
                        <a:rPr lang="en-US" sz="1300" b="1" spc="70"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spc="50" dirty="0">
                          <a:solidFill>
                            <a:srgbClr val="FFFFFF"/>
                          </a:solidFill>
                          <a:effectLst/>
                          <a:latin typeface="Montserrat" pitchFamily="2" charset="77"/>
                          <a:ea typeface="Tahoma" panose="020B0604030504040204" pitchFamily="34" charset="0"/>
                          <a:cs typeface="Times New Roman" panose="02020603050405020304" pitchFamily="18" charset="0"/>
                        </a:rPr>
                        <a:t>OFFERS</a:t>
                      </a:r>
                      <a:endParaRPr lang="it-IT" sz="13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3883931973"/>
                  </a:ext>
                </a:extLst>
              </a:tr>
              <a:tr h="2009177">
                <a:tc>
                  <a:txBody>
                    <a:bodyPr/>
                    <a:lstStyle/>
                    <a:p>
                      <a:pPr algn="ctr"/>
                      <a:r>
                        <a:rPr lang="en-US" sz="1000" kern="1200" dirty="0">
                          <a:solidFill>
                            <a:schemeClr val="bg1"/>
                          </a:solidFill>
                          <a:effectLst/>
                          <a:latin typeface="Montserrat" pitchFamily="2" charset="77"/>
                          <a:ea typeface="+mn-ea"/>
                          <a:cs typeface="+mn-cs"/>
                        </a:rPr>
                        <a:t>Ownership</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r>
                        <a:rPr lang="en-US" sz="1000" kern="1200" dirty="0">
                          <a:solidFill>
                            <a:schemeClr val="bg1"/>
                          </a:solidFill>
                          <a:effectLst/>
                          <a:latin typeface="Montserrat" pitchFamily="2" charset="77"/>
                          <a:ea typeface="+mn-ea"/>
                          <a:cs typeface="+mn-cs"/>
                        </a:rPr>
                        <a:t>The gold deposited in the MTC wallet will be held by our partner Swiss Bank under the user's name, this will protect ownership against any adverse event involving MTC. The Bank will be keeping the ledger of</a:t>
                      </a:r>
                      <a:r>
                        <a:rPr lang="it-IT" sz="1000" kern="1200" dirty="0">
                          <a:solidFill>
                            <a:schemeClr val="bg1"/>
                          </a:solidFill>
                          <a:effectLst/>
                          <a:latin typeface="Montserrat" pitchFamily="2" charset="77"/>
                          <a:ea typeface="+mn-ea"/>
                          <a:cs typeface="+mn-cs"/>
                        </a:rPr>
                        <a:t> </a:t>
                      </a:r>
                      <a:r>
                        <a:rPr lang="en-US" sz="1000" kern="1200" dirty="0">
                          <a:solidFill>
                            <a:schemeClr val="bg1"/>
                          </a:solidFill>
                          <a:effectLst/>
                          <a:latin typeface="Montserrat" pitchFamily="2" charset="77"/>
                          <a:ea typeface="+mn-ea"/>
                          <a:cs typeface="+mn-cs"/>
                        </a:rPr>
                        <a:t>the gold guaranteeing ownership to the customers but the physical gold will be held directly by our Swiss Good Delivery Partner. Using this structure we make sure the users have a guaranteed ownership of the physical metal and that they are fully protected by adverse events happening to MTC and/or the Bank. We only work with the largest and most trusted Gold Operator in the world.</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2499915487"/>
                  </a:ext>
                </a:extLst>
              </a:tr>
              <a:tr h="825316">
                <a:tc>
                  <a:txBody>
                    <a:bodyPr/>
                    <a:lstStyle/>
                    <a:p>
                      <a:pPr algn="ctr"/>
                      <a:r>
                        <a:rPr lang="en-US" sz="1000" kern="1200" dirty="0">
                          <a:solidFill>
                            <a:schemeClr val="bg1"/>
                          </a:solidFill>
                          <a:effectLst/>
                          <a:latin typeface="Montserrat" pitchFamily="2" charset="77"/>
                          <a:ea typeface="+mn-ea"/>
                          <a:cs typeface="+mn-cs"/>
                        </a:rPr>
                        <a:t>Availability of the metal</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r>
                        <a:rPr lang="en-US" sz="1000" kern="1200" dirty="0">
                          <a:solidFill>
                            <a:schemeClr val="bg1"/>
                          </a:solidFill>
                          <a:effectLst/>
                          <a:latin typeface="Montserrat" pitchFamily="2" charset="77"/>
                          <a:ea typeface="+mn-ea"/>
                          <a:cs typeface="+mn-cs"/>
                        </a:rPr>
                        <a:t>Users can request delivery of the owned gold at any point in time by a simple request on the platform.</a:t>
                      </a:r>
                      <a:endParaRPr lang="it-IT" sz="1000" kern="1200" dirty="0">
                        <a:solidFill>
                          <a:schemeClr val="bg1"/>
                        </a:solidFill>
                        <a:effectLst/>
                        <a:latin typeface="Montserrat" pitchFamily="2" charset="77"/>
                        <a:ea typeface="+mn-ea"/>
                        <a:cs typeface="+mn-cs"/>
                      </a:endParaRPr>
                    </a:p>
                    <a:p>
                      <a:r>
                        <a:rPr lang="en-US" sz="1000" kern="1200" dirty="0">
                          <a:solidFill>
                            <a:schemeClr val="bg1"/>
                          </a:solidFill>
                          <a:effectLst/>
                          <a:latin typeface="Montserrat" pitchFamily="2" charset="77"/>
                          <a:ea typeface="+mn-ea"/>
                          <a:cs typeface="+mn-cs"/>
                        </a:rPr>
                        <a:t>The gold will then be delivered within 72 hours in any part of the world* (most countries have 24 hours delivery guarantee)</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3944192970"/>
                  </a:ext>
                </a:extLst>
              </a:tr>
              <a:tr h="0">
                <a:tc>
                  <a:txBody>
                    <a:bodyPr/>
                    <a:lstStyle/>
                    <a:p>
                      <a:pPr marL="101600" algn="ctr">
                        <a:spcBef>
                          <a:spcPts val="755"/>
                        </a:spcBef>
                      </a:pP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Liquidity</a:t>
                      </a:r>
                      <a:endParaRPr lang="it-IT" sz="1000" dirty="0">
                        <a:solidFill>
                          <a:schemeClr val="bg1"/>
                        </a:solidFill>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r>
                        <a:rPr lang="en-US" sz="1000" kern="1200" dirty="0">
                          <a:solidFill>
                            <a:schemeClr val="bg1"/>
                          </a:solidFill>
                          <a:effectLst/>
                          <a:latin typeface="Montserrat" pitchFamily="2" charset="77"/>
                          <a:ea typeface="+mn-ea"/>
                          <a:cs typeface="+mn-cs"/>
                        </a:rPr>
                        <a:t>Investors can buy gold and request delivery in 100gr increments (ingots).</a:t>
                      </a:r>
                      <a:endParaRPr lang="it-IT" sz="1000" kern="1200" dirty="0">
                        <a:solidFill>
                          <a:schemeClr val="bg1"/>
                        </a:solidFill>
                        <a:effectLst/>
                        <a:latin typeface="Montserrat" pitchFamily="2" charset="77"/>
                        <a:ea typeface="+mn-ea"/>
                        <a:cs typeface="+mn-cs"/>
                      </a:endParaRPr>
                    </a:p>
                    <a:p>
                      <a:r>
                        <a:rPr lang="en-US" sz="1000" kern="1200" dirty="0">
                          <a:solidFill>
                            <a:schemeClr val="bg1"/>
                          </a:solidFill>
                          <a:effectLst/>
                          <a:latin typeface="Montserrat" pitchFamily="2" charset="77"/>
                          <a:ea typeface="+mn-ea"/>
                          <a:cs typeface="+mn-cs"/>
                        </a:rPr>
                        <a:t>Nobody wants to run around with a kilo bar in a harsh crisis.</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444227559"/>
                  </a:ext>
                </a:extLst>
              </a:tr>
            </a:tbl>
          </a:graphicData>
        </a:graphic>
      </p:graphicFrame>
    </p:spTree>
    <p:extLst>
      <p:ext uri="{BB962C8B-B14F-4D97-AF65-F5344CB8AC3E}">
        <p14:creationId xmlns:p14="http://schemas.microsoft.com/office/powerpoint/2010/main" val="162597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14B73CEC-3B4F-B851-F49C-EDFBBAC53954}"/>
              </a:ext>
            </a:extLst>
          </p:cNvPr>
          <p:cNvPicPr>
            <a:picLocks noChangeAspect="1"/>
          </p:cNvPicPr>
          <p:nvPr/>
        </p:nvPicPr>
        <p:blipFill>
          <a:blip r:embed="rId2"/>
          <a:stretch>
            <a:fillRect/>
          </a:stretch>
        </p:blipFill>
        <p:spPr>
          <a:xfrm>
            <a:off x="0" y="0"/>
            <a:ext cx="9906001" cy="6855609"/>
          </a:xfrm>
          <a:prstGeom prst="rect">
            <a:avLst/>
          </a:prstGeom>
        </p:spPr>
      </p:pic>
      <p:graphicFrame>
        <p:nvGraphicFramePr>
          <p:cNvPr id="6" name="Tabella 5">
            <a:extLst>
              <a:ext uri="{FF2B5EF4-FFF2-40B4-BE49-F238E27FC236}">
                <a16:creationId xmlns:a16="http://schemas.microsoft.com/office/drawing/2014/main" id="{12CAFA5F-B38A-1FA4-5748-7263E46BB529}"/>
              </a:ext>
            </a:extLst>
          </p:cNvPr>
          <p:cNvGraphicFramePr>
            <a:graphicFrameLocks noGrp="1"/>
          </p:cNvGraphicFramePr>
          <p:nvPr>
            <p:extLst>
              <p:ext uri="{D42A27DB-BD31-4B8C-83A1-F6EECF244321}">
                <p14:modId xmlns:p14="http://schemas.microsoft.com/office/powerpoint/2010/main" val="994526923"/>
              </p:ext>
            </p:extLst>
          </p:nvPr>
        </p:nvGraphicFramePr>
        <p:xfrm>
          <a:off x="528969" y="592938"/>
          <a:ext cx="6626742" cy="3172392"/>
        </p:xfrm>
        <a:graphic>
          <a:graphicData uri="http://schemas.openxmlformats.org/drawingml/2006/table">
            <a:tbl>
              <a:tblPr firstRow="1" bandRow="1">
                <a:tableStyleId>{F5AB1C69-6EDB-4FF4-983F-18BD219EF322}</a:tableStyleId>
              </a:tblPr>
              <a:tblGrid>
                <a:gridCol w="3272438">
                  <a:extLst>
                    <a:ext uri="{9D8B030D-6E8A-4147-A177-3AD203B41FA5}">
                      <a16:colId xmlns:a16="http://schemas.microsoft.com/office/drawing/2014/main" val="4059415802"/>
                    </a:ext>
                  </a:extLst>
                </a:gridCol>
                <a:gridCol w="3354304">
                  <a:extLst>
                    <a:ext uri="{9D8B030D-6E8A-4147-A177-3AD203B41FA5}">
                      <a16:colId xmlns:a16="http://schemas.microsoft.com/office/drawing/2014/main" val="1908870120"/>
                    </a:ext>
                  </a:extLst>
                </a:gridCol>
              </a:tblGrid>
              <a:tr h="469278">
                <a:tc>
                  <a:txBody>
                    <a:bodyPr/>
                    <a:lstStyle/>
                    <a:p>
                      <a:pPr algn="ctr"/>
                      <a:r>
                        <a:rPr lang="en-US" sz="1300" b="1" kern="1200" dirty="0">
                          <a:solidFill>
                            <a:schemeClr val="lt1"/>
                          </a:solidFill>
                          <a:effectLst/>
                          <a:latin typeface="Montserrat" pitchFamily="2" charset="77"/>
                          <a:ea typeface="+mn-ea"/>
                          <a:cs typeface="+mn-cs"/>
                        </a:rPr>
                        <a:t>WHAT BUYERS NEED</a:t>
                      </a:r>
                      <a:r>
                        <a:rPr lang="it-IT" sz="1300" dirty="0">
                          <a:effectLst/>
                          <a:latin typeface="Montserrat" pitchFamily="2" charset="77"/>
                        </a:rPr>
                        <a:t> </a:t>
                      </a:r>
                      <a:endParaRPr lang="it-IT" sz="1300" dirty="0">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205740" algn="ctr">
                        <a:spcBef>
                          <a:spcPts val="980"/>
                        </a:spcBef>
                        <a:spcAft>
                          <a:spcPts val="0"/>
                        </a:spcAft>
                      </a:pPr>
                      <a:r>
                        <a:rPr lang="en-US" sz="1300" b="1" dirty="0">
                          <a:solidFill>
                            <a:srgbClr val="FFFFFF"/>
                          </a:solidFill>
                          <a:effectLst/>
                          <a:latin typeface="Montserrat" pitchFamily="2" charset="77"/>
                          <a:ea typeface="Tahoma" panose="020B0604030504040204" pitchFamily="34" charset="0"/>
                          <a:cs typeface="Times New Roman" panose="02020603050405020304" pitchFamily="18" charset="0"/>
                        </a:rPr>
                        <a:t>WHAT</a:t>
                      </a:r>
                      <a:r>
                        <a:rPr lang="en-US" sz="1300" b="1" spc="65"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dirty="0">
                          <a:solidFill>
                            <a:srgbClr val="FFFFFF"/>
                          </a:solidFill>
                          <a:effectLst/>
                          <a:latin typeface="Montserrat" pitchFamily="2" charset="77"/>
                          <a:ea typeface="Tahoma" panose="020B0604030504040204" pitchFamily="34" charset="0"/>
                          <a:cs typeface="Times New Roman" panose="02020603050405020304" pitchFamily="18" charset="0"/>
                        </a:rPr>
                        <a:t>METAL</a:t>
                      </a:r>
                      <a:r>
                        <a:rPr lang="en-US" sz="1300" b="1" spc="70"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spc="50" dirty="0">
                          <a:solidFill>
                            <a:srgbClr val="FFFFFF"/>
                          </a:solidFill>
                          <a:effectLst/>
                          <a:latin typeface="Montserrat" pitchFamily="2" charset="77"/>
                          <a:ea typeface="Tahoma" panose="020B0604030504040204" pitchFamily="34" charset="0"/>
                          <a:cs typeface="Times New Roman" panose="02020603050405020304" pitchFamily="18" charset="0"/>
                        </a:rPr>
                        <a:t>TRADING</a:t>
                      </a:r>
                      <a:r>
                        <a:rPr lang="en-US" sz="1300" b="1" spc="70"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dirty="0">
                          <a:solidFill>
                            <a:srgbClr val="FFFFFF"/>
                          </a:solidFill>
                          <a:effectLst/>
                          <a:latin typeface="Montserrat" pitchFamily="2" charset="77"/>
                          <a:ea typeface="Tahoma" panose="020B0604030504040204" pitchFamily="34" charset="0"/>
                          <a:cs typeface="Times New Roman" panose="02020603050405020304" pitchFamily="18" charset="0"/>
                        </a:rPr>
                        <a:t>COMPANY</a:t>
                      </a:r>
                      <a:r>
                        <a:rPr lang="en-US" sz="1300" b="1" spc="70" dirty="0">
                          <a:solidFill>
                            <a:srgbClr val="FFFFFF"/>
                          </a:solidFill>
                          <a:effectLst/>
                          <a:latin typeface="Montserrat" pitchFamily="2" charset="77"/>
                          <a:ea typeface="Tahoma" panose="020B0604030504040204" pitchFamily="34" charset="0"/>
                          <a:cs typeface="Times New Roman" panose="02020603050405020304" pitchFamily="18" charset="0"/>
                        </a:rPr>
                        <a:t> </a:t>
                      </a:r>
                      <a:r>
                        <a:rPr lang="en-US" sz="1300" b="1" spc="50" dirty="0">
                          <a:solidFill>
                            <a:srgbClr val="FFFFFF"/>
                          </a:solidFill>
                          <a:effectLst/>
                          <a:latin typeface="Montserrat" pitchFamily="2" charset="77"/>
                          <a:ea typeface="Tahoma" panose="020B0604030504040204" pitchFamily="34" charset="0"/>
                          <a:cs typeface="Times New Roman" panose="02020603050405020304" pitchFamily="18" charset="0"/>
                        </a:rPr>
                        <a:t>OFFERS</a:t>
                      </a:r>
                      <a:endParaRPr lang="it-IT" sz="1300" dirty="0">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3883931973"/>
                  </a:ext>
                </a:extLst>
              </a:tr>
              <a:tr h="1246453">
                <a:tc>
                  <a:txBody>
                    <a:bodyPr/>
                    <a:lstStyle/>
                    <a:p>
                      <a:pPr algn="ctr"/>
                      <a:r>
                        <a:rPr lang="it-IT" sz="1000" kern="1200" dirty="0">
                          <a:solidFill>
                            <a:schemeClr val="bg1"/>
                          </a:solidFill>
                          <a:effectLst/>
                          <a:latin typeface="Montserrat" pitchFamily="2" charset="77"/>
                          <a:ea typeface="+mn-ea"/>
                          <a:cs typeface="+mn-cs"/>
                        </a:rPr>
                        <a:t>Supplier reliability</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r>
                        <a:rPr lang="en-US" sz="1000" kern="1200" dirty="0">
                          <a:solidFill>
                            <a:schemeClr val="bg1"/>
                          </a:solidFill>
                          <a:effectLst/>
                          <a:latin typeface="Montserrat" pitchFamily="2" charset="77"/>
                          <a:ea typeface="+mn-ea"/>
                          <a:cs typeface="+mn-cs"/>
                        </a:rPr>
                        <a:t>We only work with the most reliable partners</a:t>
                      </a:r>
                      <a:endParaRPr lang="it-IT" sz="1000" kern="1200" dirty="0">
                        <a:solidFill>
                          <a:schemeClr val="bg1"/>
                        </a:solidFill>
                        <a:effectLst/>
                        <a:latin typeface="Montserrat" pitchFamily="2" charset="77"/>
                        <a:ea typeface="+mn-ea"/>
                        <a:cs typeface="+mn-cs"/>
                      </a:endParaRPr>
                    </a:p>
                    <a:p>
                      <a:r>
                        <a:rPr lang="en-US" sz="1000" kern="1200" dirty="0">
                          <a:solidFill>
                            <a:schemeClr val="bg1"/>
                          </a:solidFill>
                          <a:effectLst/>
                          <a:latin typeface="Montserrat" pitchFamily="2" charset="77"/>
                          <a:ea typeface="+mn-ea"/>
                          <a:cs typeface="+mn-cs"/>
                        </a:rPr>
                        <a:t>in the sector.</a:t>
                      </a:r>
                      <a:endParaRPr lang="it-IT" sz="1000" kern="1200" dirty="0">
                        <a:solidFill>
                          <a:schemeClr val="bg1"/>
                        </a:solidFill>
                        <a:effectLst/>
                        <a:latin typeface="Montserrat" pitchFamily="2" charset="77"/>
                        <a:ea typeface="+mn-ea"/>
                        <a:cs typeface="+mn-cs"/>
                      </a:endParaRPr>
                    </a:p>
                    <a:p>
                      <a:r>
                        <a:rPr lang="en-US" sz="1000" kern="1200" dirty="0">
                          <a:solidFill>
                            <a:schemeClr val="bg1"/>
                          </a:solidFill>
                          <a:effectLst/>
                          <a:latin typeface="Montserrat" pitchFamily="2" charset="77"/>
                          <a:ea typeface="+mn-ea"/>
                          <a:cs typeface="+mn-cs"/>
                        </a:rPr>
                        <a:t>Users will always know the details of the partner that is guaranteeing their ownership rights and the partner that is guaranteeing and storing their metal.</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2499915487"/>
                  </a:ext>
                </a:extLst>
              </a:tr>
              <a:tr h="1456661">
                <a:tc>
                  <a:txBody>
                    <a:bodyPr/>
                    <a:lstStyle/>
                    <a:p>
                      <a:pPr algn="ctr"/>
                      <a:r>
                        <a:rPr lang="it-IT" sz="1000" kern="1200" dirty="0">
                          <a:solidFill>
                            <a:schemeClr val="bg1"/>
                          </a:solidFill>
                          <a:effectLst/>
                          <a:latin typeface="Montserrat" pitchFamily="2" charset="77"/>
                          <a:ea typeface="+mn-ea"/>
                          <a:cs typeface="+mn-cs"/>
                        </a:rPr>
                        <a:t>Compliance with the Law</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r>
                        <a:rPr lang="en-US" sz="1000" kern="1200" dirty="0">
                          <a:solidFill>
                            <a:schemeClr val="bg1"/>
                          </a:solidFill>
                          <a:effectLst/>
                          <a:latin typeface="Montserrat" pitchFamily="2" charset="77"/>
                          <a:ea typeface="+mn-ea"/>
                          <a:cs typeface="+mn-cs"/>
                        </a:rPr>
                        <a:t>MTC will always ensure compliance with legislation and in this respect it makes sure to work only with the most recognised and secure partners.</a:t>
                      </a:r>
                      <a:endParaRPr lang="it-IT" sz="1000" kern="1200" dirty="0">
                        <a:solidFill>
                          <a:schemeClr val="bg1"/>
                        </a:solidFill>
                        <a:effectLst/>
                        <a:latin typeface="Montserrat" pitchFamily="2" charset="77"/>
                        <a:ea typeface="+mn-ea"/>
                        <a:cs typeface="+mn-cs"/>
                      </a:endParaRPr>
                    </a:p>
                    <a:p>
                      <a:r>
                        <a:rPr lang="en-US" sz="1000" kern="1200" dirty="0">
                          <a:solidFill>
                            <a:schemeClr val="bg1"/>
                          </a:solidFill>
                          <a:effectLst/>
                          <a:latin typeface="Montserrat" pitchFamily="2" charset="77"/>
                          <a:ea typeface="+mn-ea"/>
                          <a:cs typeface="+mn-cs"/>
                        </a:rPr>
                        <a:t>MTC, before starting operations, will be fully regulated by FINMA (Swiss Financial Market Supervisory Authority).</a:t>
                      </a:r>
                      <a:r>
                        <a:rPr lang="it-IT" sz="1000" dirty="0">
                          <a:solidFill>
                            <a:schemeClr val="bg1"/>
                          </a:solidFill>
                          <a:effectLst/>
                          <a:latin typeface="Montserrat" pitchFamily="2" charset="77"/>
                        </a:rPr>
                        <a:t> </a:t>
                      </a:r>
                      <a:endParaRPr lang="it-IT" sz="100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3944192970"/>
                  </a:ext>
                </a:extLst>
              </a:tr>
            </a:tbl>
          </a:graphicData>
        </a:graphic>
      </p:graphicFrame>
      <p:graphicFrame>
        <p:nvGraphicFramePr>
          <p:cNvPr id="2" name="Tabella 1">
            <a:extLst>
              <a:ext uri="{FF2B5EF4-FFF2-40B4-BE49-F238E27FC236}">
                <a16:creationId xmlns:a16="http://schemas.microsoft.com/office/drawing/2014/main" id="{1683FCE5-B6BB-7D05-A2F4-9B3BD0B4CF87}"/>
              </a:ext>
            </a:extLst>
          </p:cNvPr>
          <p:cNvGraphicFramePr>
            <a:graphicFrameLocks noGrp="1"/>
          </p:cNvGraphicFramePr>
          <p:nvPr>
            <p:extLst>
              <p:ext uri="{D42A27DB-BD31-4B8C-83A1-F6EECF244321}">
                <p14:modId xmlns:p14="http://schemas.microsoft.com/office/powerpoint/2010/main" val="3351877840"/>
              </p:ext>
            </p:extLst>
          </p:nvPr>
        </p:nvGraphicFramePr>
        <p:xfrm>
          <a:off x="2804337" y="4229272"/>
          <a:ext cx="6626742" cy="2035790"/>
        </p:xfrm>
        <a:graphic>
          <a:graphicData uri="http://schemas.openxmlformats.org/drawingml/2006/table">
            <a:tbl>
              <a:tblPr firstRow="1" bandRow="1">
                <a:tableStyleId>{F5AB1C69-6EDB-4FF4-983F-18BD219EF322}</a:tableStyleId>
              </a:tblPr>
              <a:tblGrid>
                <a:gridCol w="3272437">
                  <a:extLst>
                    <a:ext uri="{9D8B030D-6E8A-4147-A177-3AD203B41FA5}">
                      <a16:colId xmlns:a16="http://schemas.microsoft.com/office/drawing/2014/main" val="1793635536"/>
                    </a:ext>
                  </a:extLst>
                </a:gridCol>
                <a:gridCol w="3354305">
                  <a:extLst>
                    <a:ext uri="{9D8B030D-6E8A-4147-A177-3AD203B41FA5}">
                      <a16:colId xmlns:a16="http://schemas.microsoft.com/office/drawing/2014/main" val="4254096683"/>
                    </a:ext>
                  </a:extLst>
                </a:gridCol>
              </a:tblGrid>
              <a:tr h="830267">
                <a:tc>
                  <a:txBody>
                    <a:bodyPr/>
                    <a:lstStyle/>
                    <a:p>
                      <a:pPr marL="101600" algn="ctr">
                        <a:spcBef>
                          <a:spcPts val="755"/>
                        </a:spcBef>
                      </a:pPr>
                      <a:r>
                        <a:rPr lang="en-US" sz="1000" b="0" dirty="0">
                          <a:solidFill>
                            <a:schemeClr val="bg1"/>
                          </a:solidFill>
                          <a:effectLst/>
                          <a:latin typeface="Montserrat" pitchFamily="2" charset="77"/>
                          <a:ea typeface="Tahoma" panose="020B0604030504040204" pitchFamily="34" charset="0"/>
                          <a:cs typeface="Times New Roman" panose="02020603050405020304" pitchFamily="18" charset="0"/>
                        </a:rPr>
                        <a:t>Management and storing of physical gold</a:t>
                      </a:r>
                      <a:endParaRPr lang="it-IT" sz="1000" b="0" dirty="0">
                        <a:solidFill>
                          <a:schemeClr val="bg1"/>
                        </a:solidFill>
                        <a:effectLst/>
                        <a:latin typeface="Montserrat" pitchFamily="2" charset="77"/>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r>
                        <a:rPr lang="en-US" sz="1000" b="0" kern="1200" dirty="0">
                          <a:solidFill>
                            <a:schemeClr val="bg1"/>
                          </a:solidFill>
                          <a:effectLst/>
                          <a:latin typeface="Montserrat" pitchFamily="2" charset="77"/>
                          <a:ea typeface="+mn-ea"/>
                          <a:cs typeface="+mn-cs"/>
                        </a:rPr>
                        <a:t>Storing and managing the metal is always expensive and logistically challenging. This is why MTC offers storage services and all this at no cost to the users.</a:t>
                      </a:r>
                      <a:r>
                        <a:rPr lang="it-IT" sz="1000" b="0" dirty="0">
                          <a:solidFill>
                            <a:schemeClr val="bg1"/>
                          </a:solidFill>
                          <a:effectLst/>
                          <a:latin typeface="Montserrat" pitchFamily="2" charset="77"/>
                        </a:rPr>
                        <a:t> </a:t>
                      </a:r>
                      <a:endParaRPr lang="it-IT" sz="1000" b="0" dirty="0">
                        <a:solidFill>
                          <a:schemeClr val="bg1"/>
                        </a:solidFill>
                        <a:latin typeface="Montserrat" pitchFamily="2" charset="77"/>
                      </a:endParaRPr>
                    </a:p>
                  </a:txBody>
                  <a:tcPr marL="87953" marR="87953" marT="43976" marB="4397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764574891"/>
                  </a:ext>
                </a:extLst>
              </a:tr>
              <a:tr h="1205523">
                <a:tc>
                  <a:txBody>
                    <a:bodyPr/>
                    <a:lstStyle/>
                    <a:p>
                      <a:pPr marL="101600" algn="ctr">
                        <a:spcBef>
                          <a:spcPts val="755"/>
                        </a:spcBef>
                      </a:pPr>
                      <a:r>
                        <a:rPr lang="en-US" sz="1100" dirty="0">
                          <a:solidFill>
                            <a:schemeClr val="bg1"/>
                          </a:solidFill>
                          <a:effectLst/>
                          <a:latin typeface="Tahoma" panose="020B0604030504040204" pitchFamily="34" charset="0"/>
                          <a:ea typeface="Tahoma" panose="020B0604030504040204" pitchFamily="34" charset="0"/>
                          <a:cs typeface="Times New Roman" panose="02020603050405020304" pitchFamily="18" charset="0"/>
                        </a:rPr>
                        <a:t>Quality</a:t>
                      </a:r>
                      <a:r>
                        <a:rPr lang="en-US" sz="1100" spc="25" dirty="0">
                          <a:solidFill>
                            <a:schemeClr val="bg1"/>
                          </a:solidFill>
                          <a:effectLst/>
                          <a:latin typeface="Tahoma" panose="020B0604030504040204" pitchFamily="34" charset="0"/>
                          <a:ea typeface="Tahoma" panose="020B0604030504040204" pitchFamily="34" charset="0"/>
                          <a:cs typeface="Times New Roman" panose="02020603050405020304" pitchFamily="18" charset="0"/>
                        </a:rPr>
                        <a:t> </a:t>
                      </a:r>
                      <a:r>
                        <a:rPr lang="en-US" sz="1100" dirty="0">
                          <a:solidFill>
                            <a:schemeClr val="bg1"/>
                          </a:solidFill>
                          <a:effectLst/>
                          <a:latin typeface="Tahoma" panose="020B0604030504040204" pitchFamily="34" charset="0"/>
                          <a:ea typeface="Tahoma" panose="020B0604030504040204" pitchFamily="34" charset="0"/>
                          <a:cs typeface="Times New Roman" panose="02020603050405020304" pitchFamily="18" charset="0"/>
                        </a:rPr>
                        <a:t>control</a:t>
                      </a:r>
                      <a:endParaRPr lang="it-IT" sz="1100" dirty="0">
                        <a:solidFill>
                          <a:schemeClr val="bg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tc>
                  <a:txBody>
                    <a:bodyPr/>
                    <a:lstStyle/>
                    <a:p>
                      <a:pPr marL="100965" marR="92710">
                        <a:lnSpc>
                          <a:spcPct val="112000"/>
                        </a:lnSpc>
                        <a:spcBef>
                          <a:spcPts val="755"/>
                        </a:spcBef>
                        <a:spcAft>
                          <a:spcPts val="0"/>
                        </a:spcAft>
                      </a:pP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Gold</a:t>
                      </a:r>
                      <a:r>
                        <a:rPr lang="en-US" sz="1000" spc="-7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being</a:t>
                      </a:r>
                      <a:r>
                        <a:rPr lang="en-US" sz="1000" spc="-7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a</a:t>
                      </a:r>
                      <a:r>
                        <a:rPr lang="en-US" sz="1000" spc="-7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physical</a:t>
                      </a:r>
                      <a:r>
                        <a:rPr lang="en-US" sz="1000" spc="-7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asset</a:t>
                      </a:r>
                      <a:r>
                        <a:rPr lang="en-US" sz="1000" spc="-7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is</a:t>
                      </a:r>
                      <a:r>
                        <a:rPr lang="en-US" sz="1000" spc="-7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subject</a:t>
                      </a:r>
                      <a:r>
                        <a:rPr lang="en-US" sz="1000" spc="-7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to</a:t>
                      </a:r>
                      <a:r>
                        <a:rPr lang="en-US" sz="1000" spc="-7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risks</a:t>
                      </a:r>
                      <a:r>
                        <a:rPr lang="en-US" sz="1000" spc="-33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of</a:t>
                      </a:r>
                      <a:r>
                        <a:rPr lang="en-US" sz="1000" spc="-11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low</a:t>
                      </a:r>
                      <a:r>
                        <a:rPr lang="en-US" sz="1000" spc="-11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quality</a:t>
                      </a:r>
                      <a:r>
                        <a:rPr lang="en-US" sz="1000" spc="-11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and</a:t>
                      </a:r>
                      <a:r>
                        <a:rPr lang="en-US" sz="1000" spc="-11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falsifications.</a:t>
                      </a:r>
                      <a:r>
                        <a:rPr lang="it-IT" sz="100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MTC</a:t>
                      </a:r>
                      <a:r>
                        <a:rPr lang="en-US" sz="1000" spc="5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by</a:t>
                      </a:r>
                      <a:r>
                        <a:rPr lang="en-US" sz="1000" spc="5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collaborating</a:t>
                      </a:r>
                      <a:r>
                        <a:rPr lang="en-US" sz="1000" spc="5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only</a:t>
                      </a:r>
                      <a:r>
                        <a:rPr lang="en-US" sz="1000" spc="5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with</a:t>
                      </a:r>
                      <a:r>
                        <a:rPr lang="en-US" sz="1000" spc="5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the</a:t>
                      </a:r>
                      <a:r>
                        <a:rPr lang="en-US" sz="1000" spc="5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largest,</a:t>
                      </a:r>
                      <a:r>
                        <a:rPr lang="en-US" sz="1000" spc="-31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most reliable and secure partners in the</a:t>
                      </a:r>
                      <a:r>
                        <a:rPr lang="en-US" sz="1000" spc="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market,</a:t>
                      </a:r>
                      <a:r>
                        <a:rPr lang="en-US" sz="1000" spc="-10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guarantees</a:t>
                      </a:r>
                      <a:r>
                        <a:rPr lang="en-US" sz="1000" spc="-10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the</a:t>
                      </a:r>
                      <a:r>
                        <a:rPr lang="en-US" sz="1000" spc="-10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quality</a:t>
                      </a:r>
                      <a:r>
                        <a:rPr lang="en-US" sz="1000" spc="-10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of</a:t>
                      </a:r>
                      <a:r>
                        <a:rPr lang="en-US" sz="1000" spc="-10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the</a:t>
                      </a:r>
                      <a:r>
                        <a:rPr lang="en-US" sz="1000" spc="-10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gold</a:t>
                      </a:r>
                      <a:r>
                        <a:rPr lang="en-US" sz="1000" spc="-330"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and eliminates the risk of low quality or</a:t>
                      </a:r>
                      <a:r>
                        <a:rPr lang="en-US" sz="1000" spc="5" dirty="0">
                          <a:solidFill>
                            <a:schemeClr val="bg1"/>
                          </a:solidFill>
                          <a:effectLst/>
                          <a:latin typeface="Montserrat" pitchFamily="2" charset="77"/>
                          <a:ea typeface="Tahoma" panose="020B0604030504040204" pitchFamily="34" charset="0"/>
                          <a:cs typeface="Times New Roman" panose="02020603050405020304" pitchFamily="18" charset="0"/>
                        </a:rPr>
                        <a:t> </a:t>
                      </a:r>
                      <a:r>
                        <a:rPr lang="en-US" sz="1000" dirty="0">
                          <a:solidFill>
                            <a:schemeClr val="bg1"/>
                          </a:solidFill>
                          <a:effectLst/>
                          <a:latin typeface="Montserrat" pitchFamily="2" charset="77"/>
                          <a:ea typeface="Tahoma" panose="020B0604030504040204" pitchFamily="34" charset="0"/>
                          <a:cs typeface="Times New Roman" panose="02020603050405020304" pitchFamily="18" charset="0"/>
                        </a:rPr>
                        <a:t>falsification.</a:t>
                      </a:r>
                      <a:endParaRPr lang="it-IT" sz="1000" dirty="0">
                        <a:solidFill>
                          <a:schemeClr val="bg1"/>
                        </a:solidFill>
                        <a:effectLst/>
                        <a:latin typeface="Montserrat" pitchFamily="2" charset="77"/>
                        <a:ea typeface="Tahoma" panose="020B0604030504040204" pitchFamily="34" charset="0"/>
                        <a:cs typeface="Times New Roman" panose="02020603050405020304" pitchFamily="18"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3736"/>
                    </a:solidFill>
                  </a:tcPr>
                </a:tc>
                <a:extLst>
                  <a:ext uri="{0D108BD9-81ED-4DB2-BD59-A6C34878D82A}">
                    <a16:rowId xmlns:a16="http://schemas.microsoft.com/office/drawing/2014/main" val="876561165"/>
                  </a:ext>
                </a:extLst>
              </a:tr>
            </a:tbl>
          </a:graphicData>
        </a:graphic>
      </p:graphicFrame>
    </p:spTree>
    <p:extLst>
      <p:ext uri="{BB962C8B-B14F-4D97-AF65-F5344CB8AC3E}">
        <p14:creationId xmlns:p14="http://schemas.microsoft.com/office/powerpoint/2010/main" val="229948331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236</TotalTime>
  <Words>3603</Words>
  <Application>Microsoft Office PowerPoint</Application>
  <PresentationFormat>A4 (21x29,7 cm)</PresentationFormat>
  <Paragraphs>155</Paragraphs>
  <Slides>25</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25</vt:i4>
      </vt:variant>
    </vt:vector>
  </HeadingPairs>
  <TitlesOfParts>
    <vt:vector size="35" baseType="lpstr">
      <vt:lpstr>Arial</vt:lpstr>
      <vt:lpstr>Calibri</vt:lpstr>
      <vt:lpstr>Calibri Light</vt:lpstr>
      <vt:lpstr>Montserrat</vt:lpstr>
      <vt:lpstr>Montserrat Black</vt:lpstr>
      <vt:lpstr>Montserrat Medium</vt:lpstr>
      <vt:lpstr>Montserrat SemiBold</vt:lpstr>
      <vt:lpstr>MyriadPro-Regular</vt:lpstr>
      <vt:lpstr>Tahoma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Lorenzo Porta Tadolini</dc:creator>
  <cp:lastModifiedBy>Lorenzo Porta Tadolini</cp:lastModifiedBy>
  <cp:revision>31</cp:revision>
  <dcterms:created xsi:type="dcterms:W3CDTF">2023-10-12T09:33:51Z</dcterms:created>
  <dcterms:modified xsi:type="dcterms:W3CDTF">2023-10-14T09:05:36Z</dcterms:modified>
</cp:coreProperties>
</file>