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80" r:id="rId5"/>
    <p:sldId id="303" r:id="rId6"/>
    <p:sldId id="281" r:id="rId7"/>
    <p:sldId id="298" r:id="rId8"/>
    <p:sldId id="299" r:id="rId9"/>
    <p:sldId id="301" r:id="rId10"/>
    <p:sldId id="302" r:id="rId11"/>
    <p:sldId id="294" r:id="rId12"/>
    <p:sldId id="296" r:id="rId13"/>
    <p:sldId id="282" r:id="rId14"/>
    <p:sldId id="304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7" r:id="rId23"/>
    <p:sldId id="290" r:id="rId24"/>
    <p:sldId id="292" r:id="rId25"/>
    <p:sldId id="295" r:id="rId26"/>
    <p:sldId id="291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3" r:id="rId36"/>
    <p:sldId id="271" r:id="rId37"/>
    <p:sldId id="274" r:id="rId38"/>
    <p:sldId id="275" r:id="rId39"/>
    <p:sldId id="277" r:id="rId40"/>
    <p:sldId id="276" r:id="rId41"/>
    <p:sldId id="278" r:id="rId42"/>
    <p:sldId id="279" r:id="rId43"/>
    <p:sldId id="283" r:id="rId44"/>
    <p:sldId id="262" r:id="rId45"/>
    <p:sldId id="26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F4E07-8EFB-4538-B8A2-81D5BD44043D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1B14-8661-4D2E-BBD0-F33DE3E5C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6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E8E4-1168-46A0-A1FD-E694AF17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4B1CB-88C1-476B-AC5E-2D00DD51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20CB7-9279-409D-80D5-6CF32F0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3F04-77F8-4AA1-AD44-1E7A86E1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5256A-E6B4-4464-8439-BD68F0EC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D00D-A151-4D43-9B1F-E30616B1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B9B34-1C5B-43DF-8EA7-D188E36D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412B-71D7-44E6-A10E-44501447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4D603-F933-45BB-A646-FE7C172B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CD3E2-FA73-4DC2-B847-8F6EB21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0B06C-2B3C-46F0-9F6D-BED67CD45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4916A-08FB-4700-B2B7-946FEEB5B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E80BE-949F-43C1-AB65-DE88D6CA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181A5-E8B5-430F-94A8-ABF0F70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8D21F-171E-41F0-808E-7780DFBB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011BF-6E02-4F03-BAE5-B7ABDCD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AF3D0-EDCE-420A-A977-55A414A8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70FFD-EE62-4A58-923F-91094045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9CD00-A833-4F70-9035-3E860A93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0F499-4E87-4D43-9BDD-6339AB6A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3DAE-03C0-4D89-923A-71633AAA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64A6D-1C88-4A6D-B08E-5EEBF075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7CF63-2808-43CB-9E0C-1F065F00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45CF9-270A-44E6-924B-43C6971E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E35B7-A277-41C2-B2C5-C441586B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1895-3FE4-4403-A201-1FEEFCD9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8B463-FFF5-4E63-AE88-246EB6691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6A18A-534E-4840-BAEF-6D884890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A4E0A-05FB-4388-9327-42F487F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8B0B6-2274-470D-B069-CB0093CD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0E62F-49EB-401B-A867-EDE3CBAC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4843-F6CD-4111-8DF4-62E156C6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670C6-0B79-48A5-B8FD-2F55F5FD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D7084-251E-4201-A87B-0E03B3B7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FA282E-CE20-4151-877C-CDCC90AC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A60B0-5B03-43F0-9B33-155E38A3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4B71D-1BDC-4D75-B6AF-DEEEF2AE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830DA1-4613-4D32-89E5-48E48D2C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55312E-8856-4F04-98C9-12C48650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8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97A2-66E9-4A22-AF80-89E86282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591B93-0DF5-46BB-992B-9BC3D4E6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3E52E-C584-48EE-BD65-3CEE753E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87634-A5E8-493D-8EC5-BF86F4B1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4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9FEEB-84C3-4EF0-AE89-D3A74529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914D8-E8ED-4BE5-ADBA-B5CAE4D6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FF26A-A272-4964-94DA-51361404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6B91-6BBF-4ACA-A22E-76AFDC01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30FB4-FB99-47FF-B761-F833F6A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7FDAB-DFE3-4D2A-9C98-F591E5D3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9E117-D442-43F4-94F9-55FAE8F3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4E5F3-AA54-4CB0-9273-027472C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B4099-5652-42E7-B436-37B47C71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1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C7E3E-449D-49B6-B1BC-533596FE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166D2-4C65-4285-A7DA-954A0F11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758A8-2C90-4BA0-99D2-E22333D1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FFE80-C238-42F1-943A-595C3D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6491A-6931-4E22-BCD5-84303B73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C2845-85C9-48F2-A52F-EB815BB1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1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E89D9C-FD26-471A-814B-C208704B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22A6E-7C0D-40B8-889E-C5E289FF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B6FE2-AD3B-4D20-8433-D7B24AF9D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3D51-1CBA-42D3-B65E-A226648D317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729E-0951-4A27-AA61-BA0DCF3F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57D53-F685-4E8D-8789-439F1490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4CF-0EC1-466E-8B01-2E687E836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10-22-</a:t>
            </a:r>
            <a:r>
              <a:rPr lang="ko-KR" altLang="en-US" dirty="0" err="1"/>
              <a:t>유시준</a:t>
            </a:r>
            <a:r>
              <a:rPr lang="ko-KR" altLang="en-US" dirty="0"/>
              <a:t> </a:t>
            </a:r>
            <a:r>
              <a:rPr lang="ko-KR" altLang="en-US" dirty="0" err="1"/>
              <a:t>포폴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29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7913-3F95-4A14-B90A-B03AEC9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0125" cy="315912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스케줄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20A7B9C-D190-4197-8097-3A8ACF86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90464"/>
              </p:ext>
            </p:extLst>
          </p:nvPr>
        </p:nvGraphicFramePr>
        <p:xfrm>
          <a:off x="171450" y="719666"/>
          <a:ext cx="1179195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59">
                  <a:extLst>
                    <a:ext uri="{9D8B030D-6E8A-4147-A177-3AD203B41FA5}">
                      <a16:colId xmlns:a16="http://schemas.microsoft.com/office/drawing/2014/main" val="3845642751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47660609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4205792582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1206025386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344139983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028417489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24042219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300165134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29551784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1823667254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1131765502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3998520901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80956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할 일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 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인벤토리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장비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6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절차적 던전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9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시티 </a:t>
                      </a:r>
                      <a:r>
                        <a:rPr lang="ko-KR" altLang="en-US" dirty="0" err="1"/>
                        <a:t>빌더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세이브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0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1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파티</a:t>
                      </a:r>
                      <a:r>
                        <a:rPr lang="en-US" altLang="ko-KR" dirty="0"/>
                        <a:t>NPC[</a:t>
                      </a:r>
                      <a:r>
                        <a:rPr lang="ko-KR" altLang="en-US" dirty="0"/>
                        <a:t>행동 구현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육성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8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PC[</a:t>
                      </a:r>
                      <a:r>
                        <a:rPr lang="ko-KR" altLang="en-US" dirty="0"/>
                        <a:t>행동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상태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6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 </a:t>
                      </a:r>
                      <a:r>
                        <a:rPr lang="ko-KR" altLang="en-US" dirty="0" err="1"/>
                        <a:t>로더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6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퀘스트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테이블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7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7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7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상태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9776"/>
              </p:ext>
            </p:extLst>
          </p:nvPr>
        </p:nvGraphicFramePr>
        <p:xfrm>
          <a:off x="838198" y="1312343"/>
          <a:ext cx="1063428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액션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집중 유지형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모션 캔슬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캐스팅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이동불가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행동불가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슬로우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도트대미지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캔슬 불가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6930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FA1AA-DDDE-4963-A716-AE84717496B5}"/>
              </a:ext>
            </a:extLst>
          </p:cNvPr>
          <p:cNvSpPr/>
          <p:nvPr/>
        </p:nvSpPr>
        <p:spPr>
          <a:xfrm>
            <a:off x="838198" y="3667359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명령</a:t>
            </a:r>
            <a:endParaRPr lang="en-US" altLang="ko-KR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8919D17D-5E74-481F-A34F-31739987B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45105"/>
              </p:ext>
            </p:extLst>
          </p:nvPr>
        </p:nvGraphicFramePr>
        <p:xfrm>
          <a:off x="838197" y="4138208"/>
          <a:ext cx="1063428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투척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6930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2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8" y="841494"/>
            <a:ext cx="227411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애니메이션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61811"/>
              </p:ext>
            </p:extLst>
          </p:nvPr>
        </p:nvGraphicFramePr>
        <p:xfrm>
          <a:off x="838198" y="1312343"/>
          <a:ext cx="1063428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370107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899116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걷기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한손</a:t>
                      </a:r>
                      <a:r>
                        <a:rPr lang="ko-KR" altLang="en-US" sz="1400" dirty="0"/>
                        <a:t>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양손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마법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리모컨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0355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0063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6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66652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블링크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백스텝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6930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9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16182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일단 던전 내부로 들어가면 특별한 방법을 사용하지 않으면 기본적으로 자원을 회복할 수 없음</a:t>
            </a:r>
            <a:endParaRPr lang="en-US" altLang="ko-KR" dirty="0"/>
          </a:p>
          <a:p>
            <a:r>
              <a:rPr lang="ko-KR" altLang="en-US" dirty="0"/>
              <a:t>그렇기에 있는 자원으로 최대한 아이템을 끌어 모아야 다음 원정에서 성장할 수 있는 동력이 됨</a:t>
            </a:r>
            <a:endParaRPr lang="en-US" altLang="ko-KR" dirty="0"/>
          </a:p>
          <a:p>
            <a:r>
              <a:rPr lang="ko-KR" altLang="en-US" dirty="0"/>
              <a:t>하지만 욕심을 부리다가 몰살 당하면 원정 물자</a:t>
            </a:r>
            <a:r>
              <a:rPr lang="en-US" altLang="ko-KR" dirty="0"/>
              <a:t>+</a:t>
            </a:r>
            <a:r>
              <a:rPr lang="ko-KR" altLang="en-US" dirty="0"/>
              <a:t>캐릭터 회복비용</a:t>
            </a:r>
            <a:r>
              <a:rPr lang="en-US" altLang="ko-KR" dirty="0"/>
              <a:t>+</a:t>
            </a:r>
            <a:r>
              <a:rPr lang="ko-KR" altLang="en-US" dirty="0"/>
              <a:t>기회비용 전부를 손실함</a:t>
            </a:r>
            <a:endParaRPr lang="en-US" altLang="ko-KR" dirty="0"/>
          </a:p>
          <a:p>
            <a:r>
              <a:rPr lang="ko-KR" altLang="en-US" dirty="0"/>
              <a:t>플레이어는 가장 최악의 선택지가 몰살당함 이라는 것을 인식하고 자신의 스펙으로 어디까지 가능한가에 대한 줄타기를 끊임없이 시험 받아야함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36810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 관리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89E982-DB30-4F30-84E8-242D1E58037F}"/>
              </a:ext>
            </a:extLst>
          </p:cNvPr>
          <p:cNvSpPr/>
          <p:nvPr/>
        </p:nvSpPr>
        <p:spPr>
          <a:xfrm>
            <a:off x="838200" y="3702690"/>
            <a:ext cx="10587606" cy="986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허기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오염도</a:t>
            </a:r>
            <a:r>
              <a:rPr lang="en-US" altLang="ko-KR" dirty="0"/>
              <a:t>(1</a:t>
            </a:r>
            <a:r>
              <a:rPr lang="ko-KR" altLang="en-US" dirty="0" err="1"/>
              <a:t>회차</a:t>
            </a:r>
            <a:r>
              <a:rPr lang="ko-KR" altLang="en-US" dirty="0"/>
              <a:t> 이후에 등장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캐릭터 귀속 재화</a:t>
            </a:r>
            <a:r>
              <a:rPr lang="en-US" altLang="ko-KR" dirty="0"/>
              <a:t>(hp/</a:t>
            </a:r>
            <a:r>
              <a:rPr lang="en-US" altLang="ko-KR" dirty="0" err="1"/>
              <a:t>mp</a:t>
            </a:r>
            <a:r>
              <a:rPr lang="en-US" altLang="ko-KR" dirty="0"/>
              <a:t>/</a:t>
            </a:r>
            <a:r>
              <a:rPr lang="ko-KR" altLang="en-US" dirty="0"/>
              <a:t>신앙</a:t>
            </a:r>
            <a:r>
              <a:rPr lang="en-US" altLang="ko-KR" dirty="0"/>
              <a:t>/</a:t>
            </a:r>
            <a:r>
              <a:rPr lang="ko-KR" altLang="en-US" dirty="0"/>
              <a:t>경험치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3206166"/>
            <a:ext cx="157783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자원의 종류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20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9508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플레이어를 제외한 다른 </a:t>
            </a:r>
            <a:r>
              <a:rPr lang="en-US" altLang="ko-KR" dirty="0"/>
              <a:t>NPC</a:t>
            </a:r>
            <a:r>
              <a:rPr lang="ko-KR" altLang="en-US" dirty="0"/>
              <a:t>들은 자신의 태그에 맞는 </a:t>
            </a:r>
            <a:r>
              <a:rPr lang="en-US" altLang="ko-KR" dirty="0"/>
              <a:t>Ai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태그들은 양립할 수 없으며 별다른 명령이 없다면 자신의 태그에 맞는 위치선정을 하게 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5621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태그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EA400E-399E-498B-AF14-8839FA58F7D4}"/>
              </a:ext>
            </a:extLst>
          </p:cNvPr>
          <p:cNvSpPr/>
          <p:nvPr/>
        </p:nvSpPr>
        <p:spPr>
          <a:xfrm>
            <a:off x="838199" y="2574854"/>
            <a:ext cx="174560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태그의 종류</a:t>
            </a:r>
            <a:endParaRPr lang="en-US" altLang="ko-KR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866F7262-810C-4832-956D-FC798FFE9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97231"/>
              </p:ext>
            </p:extLst>
          </p:nvPr>
        </p:nvGraphicFramePr>
        <p:xfrm>
          <a:off x="838198" y="3090426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서머너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민간인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정찰병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도망자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임전무퇴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도주우선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불나방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방관자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9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986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아이템의 종류는 크게</a:t>
            </a:r>
            <a:r>
              <a:rPr lang="en-US" altLang="ko-KR" dirty="0"/>
              <a:t> </a:t>
            </a:r>
            <a:r>
              <a:rPr lang="ko-KR" altLang="en-US" dirty="0"/>
              <a:t>재료</a:t>
            </a:r>
            <a:r>
              <a:rPr lang="en-US" altLang="ko-KR" dirty="0"/>
              <a:t>/</a:t>
            </a:r>
            <a:r>
              <a:rPr lang="ko-KR" altLang="en-US" dirty="0"/>
              <a:t>소모품</a:t>
            </a:r>
            <a:r>
              <a:rPr lang="en-US" altLang="ko-KR" dirty="0"/>
              <a:t>/</a:t>
            </a:r>
            <a:r>
              <a:rPr lang="ko-KR" altLang="en-US" dirty="0"/>
              <a:t>장비로 나뉘며</a:t>
            </a:r>
            <a:endParaRPr lang="en-US" altLang="ko-KR" dirty="0"/>
          </a:p>
          <a:p>
            <a:r>
              <a:rPr lang="ko-KR" altLang="en-US" dirty="0"/>
              <a:t>소모품과 재료만 스택이 되도록 구현하며</a:t>
            </a:r>
            <a:endParaRPr lang="en-US" altLang="ko-KR" dirty="0"/>
          </a:p>
          <a:p>
            <a:r>
              <a:rPr lang="ko-KR" altLang="en-US" dirty="0"/>
              <a:t>장비의 경우 특별한 옵션이 붙을 수 있다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93187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2574854"/>
            <a:ext cx="174560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장비의 종류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52124"/>
              </p:ext>
            </p:extLst>
          </p:nvPr>
        </p:nvGraphicFramePr>
        <p:xfrm>
          <a:off x="838198" y="3090426"/>
          <a:ext cx="106342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양손무기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스태프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상체 </a:t>
                      </a:r>
                      <a:r>
                        <a:rPr lang="ko-KR" altLang="en-US" dirty="0" err="1"/>
                        <a:t>방어구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중갑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경갑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동력갑옷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하체 </a:t>
                      </a:r>
                      <a:r>
                        <a:rPr lang="ko-KR" altLang="en-US" dirty="0" err="1"/>
                        <a:t>방어구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중갑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경갑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동력갑옷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중갑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경갑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동력갑옷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중갑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경갑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동력갑옷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6930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머리 </a:t>
                      </a:r>
                      <a:r>
                        <a:rPr lang="ko-KR" altLang="en-US" dirty="0" err="1"/>
                        <a:t>방어구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중갑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경갑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동력갑옷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액세서리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아뮬렛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벨트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1449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보조 장비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스펠북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9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95704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소모품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25479"/>
              </p:ext>
            </p:extLst>
          </p:nvPr>
        </p:nvGraphicFramePr>
        <p:xfrm>
          <a:off x="838198" y="1312343"/>
          <a:ext cx="106342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빨강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무지개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포션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도트 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투명화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마나 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화살집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특수화살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특수화살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특수화살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특수화살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완드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블링크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전투이탈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보호막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무적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공격불가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6930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아티팩트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던전 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던전 </a:t>
                      </a:r>
                      <a:r>
                        <a:rPr lang="ko-KR" altLang="en-US" sz="1000" dirty="0" err="1"/>
                        <a:t>리롤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강력한 적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앰플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r>
                        <a:rPr lang="ko-KR" altLang="en-US" sz="1000" dirty="0"/>
                        <a:t>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r>
                        <a:rPr lang="ko-KR" altLang="en-US" sz="1000" dirty="0"/>
                        <a:t>마나 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아드레날린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1449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 열쇠</a:t>
                      </a:r>
                      <a:r>
                        <a:rPr lang="en-US" altLang="ko-KR" sz="1000" dirty="0"/>
                        <a:t>[1</a:t>
                      </a:r>
                      <a:r>
                        <a:rPr lang="ko-KR" altLang="en-US" sz="1000" dirty="0"/>
                        <a:t>회용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탈출구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상자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8981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E7CDCD9-D0B0-46AC-8DD1-31DE78891E4A}"/>
              </a:ext>
            </a:extLst>
          </p:cNvPr>
          <p:cNvSpPr/>
          <p:nvPr/>
        </p:nvSpPr>
        <p:spPr>
          <a:xfrm>
            <a:off x="838198" y="4503803"/>
            <a:ext cx="10587606" cy="986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열매의 경우 위에 있는 </a:t>
            </a:r>
            <a:r>
              <a:rPr lang="ko-KR" altLang="en-US" dirty="0" err="1"/>
              <a:t>옵션중</a:t>
            </a:r>
            <a:r>
              <a:rPr lang="ko-KR" altLang="en-US" dirty="0"/>
              <a:t> </a:t>
            </a:r>
            <a:r>
              <a:rPr lang="ko-KR" altLang="en-US" dirty="0" err="1"/>
              <a:t>화살집</a:t>
            </a:r>
            <a:r>
              <a:rPr lang="ko-KR" altLang="en-US" dirty="0"/>
              <a:t> </a:t>
            </a:r>
            <a:r>
              <a:rPr lang="ko-KR" altLang="en-US" dirty="0" err="1"/>
              <a:t>완드</a:t>
            </a:r>
            <a:r>
              <a:rPr lang="ko-KR" altLang="en-US" dirty="0"/>
              <a:t> </a:t>
            </a:r>
            <a:r>
              <a:rPr lang="ko-KR" altLang="en-US" dirty="0" err="1"/>
              <a:t>아티팩트</a:t>
            </a:r>
            <a:r>
              <a:rPr lang="ko-KR" altLang="en-US" dirty="0"/>
              <a:t> 스크롤을 제외한 </a:t>
            </a:r>
            <a:r>
              <a:rPr lang="ko-KR" altLang="en-US" dirty="0" err="1"/>
              <a:t>옵션중</a:t>
            </a:r>
            <a:r>
              <a:rPr lang="ko-KR" altLang="en-US" dirty="0"/>
              <a:t> 하나를 랜덤으로 받는다</a:t>
            </a:r>
            <a:endParaRPr lang="en-US" altLang="ko-KR" dirty="0"/>
          </a:p>
          <a:p>
            <a:r>
              <a:rPr lang="ko-KR" altLang="en-US" dirty="0"/>
              <a:t>무지개 색이면 결정된 열매의 </a:t>
            </a:r>
            <a:r>
              <a:rPr lang="ko-KR" altLang="en-US" dirty="0" err="1"/>
              <a:t>옵션중</a:t>
            </a:r>
            <a:r>
              <a:rPr lang="ko-KR" altLang="en-US" dirty="0"/>
              <a:t> 모든 옵션이 발동됨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B9D42D-C74C-4E32-A2CC-6D64BA7F868D}"/>
              </a:ext>
            </a:extLst>
          </p:cNvPr>
          <p:cNvSpPr/>
          <p:nvPr/>
        </p:nvSpPr>
        <p:spPr>
          <a:xfrm>
            <a:off x="838198" y="5599385"/>
            <a:ext cx="95704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E311A1-B481-4BBF-A737-1AB66F49174B}"/>
              </a:ext>
            </a:extLst>
          </p:cNvPr>
          <p:cNvSpPr/>
          <p:nvPr/>
        </p:nvSpPr>
        <p:spPr>
          <a:xfrm>
            <a:off x="838198" y="6016506"/>
            <a:ext cx="10587606" cy="654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테마에 따른 </a:t>
            </a:r>
            <a:r>
              <a:rPr lang="en-US" altLang="ko-KR" dirty="0"/>
              <a:t>1~5</a:t>
            </a:r>
            <a:r>
              <a:rPr lang="ko-KR" altLang="en-US" dirty="0" err="1"/>
              <a:t>티어</a:t>
            </a:r>
            <a:r>
              <a:rPr lang="ko-KR" altLang="en-US" dirty="0"/>
              <a:t> 재료와 </a:t>
            </a:r>
            <a:r>
              <a:rPr lang="en-US" altLang="ko-KR" dirty="0"/>
              <a:t>3</a:t>
            </a:r>
            <a:r>
              <a:rPr lang="ko-KR" altLang="en-US" dirty="0"/>
              <a:t>종류의 재료가 존재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소모품을 제작 가능한 약초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58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절차적 맵 생성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06968"/>
              </p:ext>
            </p:extLst>
          </p:nvPr>
        </p:nvGraphicFramePr>
        <p:xfrm>
          <a:off x="838198" y="1312343"/>
          <a:ext cx="1063428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고철 테마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테마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보상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미믹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대형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건물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기믹형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6930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탈출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던전 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미니 던전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0A670E-EFA5-41B7-8FA4-A6743B27B942}"/>
              </a:ext>
            </a:extLst>
          </p:cNvPr>
          <p:cNvSpPr/>
          <p:nvPr/>
        </p:nvSpPr>
        <p:spPr>
          <a:xfrm>
            <a:off x="838199" y="3667359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</a:t>
            </a:r>
            <a:endParaRPr lang="en-US" altLang="ko-KR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39D268D9-D0D2-4608-A55A-D7F7FBC45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3578"/>
              </p:ext>
            </p:extLst>
          </p:nvPr>
        </p:nvGraphicFramePr>
        <p:xfrm>
          <a:off x="838198" y="4138208"/>
          <a:ext cx="1063428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테마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레버</a:t>
                      </a:r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잡고 있어야함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밟고 있어야함</a:t>
                      </a:r>
                      <a:r>
                        <a:rPr lang="en-US" altLang="ko-KR" sz="1000" dirty="0"/>
                        <a:t>],</a:t>
                      </a:r>
                    </a:p>
                    <a:p>
                      <a:pPr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밟은 즉시 발동됨</a:t>
                      </a:r>
                      <a:r>
                        <a:rPr lang="en-US" altLang="ko-KR" sz="1000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6930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2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잡몹</a:t>
            </a:r>
            <a:r>
              <a:rPr lang="ko-KR" altLang="en-US" dirty="0"/>
              <a:t> 전투 구현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3"/>
            <a:ext cx="10587606" cy="14085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몬스터는 플레이어가 </a:t>
            </a:r>
            <a:r>
              <a:rPr lang="ko-KR" altLang="en-US" dirty="0" err="1"/>
              <a:t>인식중이</a:t>
            </a:r>
            <a:r>
              <a:rPr lang="ko-KR" altLang="en-US" dirty="0"/>
              <a:t> </a:t>
            </a:r>
            <a:r>
              <a:rPr lang="ko-KR" altLang="en-US" dirty="0" err="1"/>
              <a:t>아닐때</a:t>
            </a:r>
            <a:r>
              <a:rPr lang="ko-KR" altLang="en-US" dirty="0"/>
              <a:t> 받는 공격은 무조건 치명타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그렇기에 정찰 후 선제공격을 기본 전술로 삼을 수 있게 설계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인식되지 못한 몬스터는 휴식 혹은 </a:t>
            </a:r>
            <a:r>
              <a:rPr lang="ko-KR" altLang="en-US" dirty="0" err="1"/>
              <a:t>로밍중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몬스터는 가장 위협적인 적을 </a:t>
            </a:r>
            <a:r>
              <a:rPr lang="ko-KR" altLang="en-US" dirty="0" err="1"/>
              <a:t>타겟팅한후</a:t>
            </a:r>
            <a:r>
              <a:rPr lang="ko-KR" altLang="en-US" dirty="0"/>
              <a:t> 사정거리까지 다가옴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그렇기에 탱커는 충분히 적에게 </a:t>
            </a:r>
            <a:r>
              <a:rPr lang="ko-KR" altLang="en-US" dirty="0" err="1"/>
              <a:t>위협적이어야함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8660FF-F5BF-422C-9B08-68C445B5617A}"/>
              </a:ext>
            </a:extLst>
          </p:cNvPr>
          <p:cNvSpPr/>
          <p:nvPr/>
        </p:nvSpPr>
        <p:spPr>
          <a:xfrm>
            <a:off x="814859" y="4516702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 전투 구현</a:t>
            </a:r>
            <a:endParaRPr lang="en-US" altLang="ko-KR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DF175FB-0E1E-4D3B-9330-DC3A760F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30285"/>
              </p:ext>
            </p:extLst>
          </p:nvPr>
        </p:nvGraphicFramePr>
        <p:xfrm>
          <a:off x="814859" y="2950408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48153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78769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적을 찾음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타겟으로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행동 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휴식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행동불능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얼어붙음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3461D71-CA8F-4C8C-A91F-1E0826018191}"/>
              </a:ext>
            </a:extLst>
          </p:cNvPr>
          <p:cNvSpPr/>
          <p:nvPr/>
        </p:nvSpPr>
        <p:spPr>
          <a:xfrm>
            <a:off x="804644" y="4967190"/>
            <a:ext cx="10587606" cy="14085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보스는 기본적으로 </a:t>
            </a:r>
            <a:r>
              <a:rPr lang="ko-KR" altLang="en-US" dirty="0" err="1"/>
              <a:t>은신중이</a:t>
            </a:r>
            <a:r>
              <a:rPr lang="ko-KR" altLang="en-US" dirty="0"/>
              <a:t> 아닌 플레이어를 무조건 인식함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또한 특정한 </a:t>
            </a:r>
            <a:r>
              <a:rPr lang="ko-KR" altLang="en-US" dirty="0" err="1"/>
              <a:t>패턴중에는</a:t>
            </a:r>
            <a:r>
              <a:rPr lang="ko-KR" altLang="en-US" dirty="0"/>
              <a:t> </a:t>
            </a:r>
            <a:r>
              <a:rPr lang="ko-KR" altLang="en-US" dirty="0" err="1"/>
              <a:t>광역기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755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절차적 맵 생성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2"/>
            <a:ext cx="10587606" cy="3347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테마를 선택</a:t>
            </a:r>
            <a:r>
              <a:rPr lang="en-US" altLang="ko-KR" dirty="0"/>
              <a:t>(</a:t>
            </a:r>
            <a:r>
              <a:rPr lang="ko-KR" altLang="en-US" dirty="0"/>
              <a:t>중복 가능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테마에 맞는 방을 오브젝트풀에 끼워 넣음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방의 최대 크기를 정하기</a:t>
            </a:r>
            <a:r>
              <a:rPr lang="en-US" altLang="ko-KR" dirty="0"/>
              <a:t>(</a:t>
            </a:r>
            <a:r>
              <a:rPr lang="ko-KR" altLang="en-US" dirty="0"/>
              <a:t>최대 크기는 무조건 홀수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방의 최대 개수 정하기</a:t>
            </a:r>
            <a:r>
              <a:rPr lang="en-US" altLang="ko-KR" dirty="0"/>
              <a:t>(</a:t>
            </a:r>
            <a:r>
              <a:rPr lang="ko-KR" altLang="en-US" dirty="0"/>
              <a:t>다음 층 계단과 입구</a:t>
            </a:r>
            <a:r>
              <a:rPr lang="en-US" altLang="ko-KR" dirty="0"/>
              <a:t> </a:t>
            </a:r>
            <a:r>
              <a:rPr lang="ko-KR" altLang="en-US" dirty="0"/>
              <a:t>그리고 방하나는 무조건 있어야함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던전의 입구 정하기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던전의 입구를 기준으로 방의 프레임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 생성 순서를 기준으로 리스트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순서에 맞게 열쇠가 들어있는 방하고 </a:t>
            </a:r>
            <a:r>
              <a:rPr lang="ko-KR" altLang="en-US" dirty="0" err="1"/>
              <a:t>잠겨있는</a:t>
            </a:r>
            <a:r>
              <a:rPr lang="ko-KR" altLang="en-US" dirty="0"/>
              <a:t> 방을 배치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방의 내용물을 오브젝트풀에서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칸 이상의 크기의 방이 생성될 경우 </a:t>
            </a:r>
            <a:r>
              <a:rPr lang="ko-KR" altLang="en-US" dirty="0" err="1"/>
              <a:t>잠겨있는</a:t>
            </a:r>
            <a:r>
              <a:rPr lang="ko-KR" altLang="en-US" dirty="0"/>
              <a:t> 방을 제외한 방이 변형됨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출구 까지 전부 만들었으면 다음층을 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다음층이 고정된 지형을 가진 방이면 테마에 맞는 방을 고정 지형 오브젝트 풀에서 가져옴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8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1A10E5-F12C-4967-B820-AD2D82F74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86120"/>
              </p:ext>
            </p:extLst>
          </p:nvPr>
        </p:nvGraphicFramePr>
        <p:xfrm>
          <a:off x="201336" y="184558"/>
          <a:ext cx="11870423" cy="65014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7681">
                  <a:extLst>
                    <a:ext uri="{9D8B030D-6E8A-4147-A177-3AD203B41FA5}">
                      <a16:colId xmlns:a16="http://schemas.microsoft.com/office/drawing/2014/main" val="1204203122"/>
                    </a:ext>
                  </a:extLst>
                </a:gridCol>
                <a:gridCol w="9563449">
                  <a:extLst>
                    <a:ext uri="{9D8B030D-6E8A-4147-A177-3AD203B41FA5}">
                      <a16:colId xmlns:a16="http://schemas.microsoft.com/office/drawing/2014/main" val="290109042"/>
                    </a:ext>
                  </a:extLst>
                </a:gridCol>
                <a:gridCol w="1149293">
                  <a:extLst>
                    <a:ext uri="{9D8B030D-6E8A-4147-A177-3AD203B41FA5}">
                      <a16:colId xmlns:a16="http://schemas.microsoft.com/office/drawing/2014/main" val="2016598028"/>
                    </a:ext>
                  </a:extLst>
                </a:gridCol>
              </a:tblGrid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25091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23-10-22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유시준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63134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23-10-29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인벤토리 시스템 확장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6343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24-01-21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스케쥴표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46857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2453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086830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94309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21645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48124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63752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6697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05314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4835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1761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2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44851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r>
              <a:rPr lang="ko-KR" altLang="en-US" sz="1800" dirty="0"/>
              <a:t>은신과 </a:t>
            </a:r>
            <a:r>
              <a:rPr lang="ko-KR" altLang="en-US" sz="1800" dirty="0" err="1"/>
              <a:t>암습</a:t>
            </a:r>
            <a:r>
              <a:rPr lang="ko-KR" altLang="en-US" sz="1800" dirty="0"/>
              <a:t> 구현 </a:t>
            </a:r>
            <a:r>
              <a:rPr lang="en-US" altLang="ko-KR" sz="1800" dirty="0"/>
              <a:t>[</a:t>
            </a:r>
            <a:r>
              <a:rPr lang="ko-KR" altLang="en-US" sz="1800" dirty="0"/>
              <a:t>알파 스트라이크</a:t>
            </a:r>
            <a:r>
              <a:rPr lang="en-US" altLang="ko-KR" sz="1800" dirty="0"/>
              <a:t>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1"/>
            <a:ext cx="10587606" cy="44106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은신 판정이란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몬스터의 상태가 기본 상태일 경우 플레이어가 발각되는 행동을 하지 않았을 때 플레이어는 은신 상태를 얻는다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혹은 특정한 방법으로 </a:t>
            </a:r>
            <a:r>
              <a:rPr lang="en-US" altLang="ko-KR" dirty="0"/>
              <a:t>“</a:t>
            </a:r>
            <a:r>
              <a:rPr lang="ko-KR" altLang="en-US" dirty="0"/>
              <a:t>은신</a:t>
            </a:r>
            <a:r>
              <a:rPr lang="en-US" altLang="ko-KR" dirty="0"/>
              <a:t>”</a:t>
            </a:r>
            <a:r>
              <a:rPr lang="ko-KR" altLang="en-US" dirty="0"/>
              <a:t>상태를 얻었을 경우 몬스터의 인식에서 벗어나게 된다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암습</a:t>
            </a:r>
            <a:r>
              <a:rPr lang="ko-KR" altLang="en-US" dirty="0"/>
              <a:t> 판정이란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플레이어가 </a:t>
            </a:r>
            <a:r>
              <a:rPr lang="en-US" altLang="ko-KR" dirty="0"/>
              <a:t>“</a:t>
            </a:r>
            <a:r>
              <a:rPr lang="ko-KR" altLang="en-US" dirty="0"/>
              <a:t>은신</a:t>
            </a:r>
            <a:r>
              <a:rPr lang="en-US" altLang="ko-KR" dirty="0"/>
              <a:t>” </a:t>
            </a:r>
            <a:r>
              <a:rPr lang="ko-KR" altLang="en-US" dirty="0"/>
              <a:t>상태일 경우 그 플레이어를 인식하지 못한 몬스터를 공격 시 </a:t>
            </a:r>
            <a:r>
              <a:rPr lang="en-US" altLang="ko-KR" dirty="0"/>
              <a:t>100%</a:t>
            </a:r>
            <a:r>
              <a:rPr lang="ko-KR" altLang="en-US" dirty="0"/>
              <a:t>확률로 크리티컬 판정을 내림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알파 스트라이크가 필요한 이유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기습은 플레이어가 선택할 수 있는 </a:t>
            </a:r>
            <a:r>
              <a:rPr lang="ko-KR" altLang="en-US" dirty="0" err="1"/>
              <a:t>전술중에</a:t>
            </a:r>
            <a:r>
              <a:rPr lang="ko-KR" altLang="en-US" dirty="0"/>
              <a:t> 가장 리스크가 적으며 리턴이 많은 전술이다</a:t>
            </a:r>
            <a:r>
              <a:rPr lang="en-US" altLang="ko-KR" dirty="0"/>
              <a:t>. </a:t>
            </a:r>
            <a:r>
              <a:rPr lang="ko-KR" altLang="en-US" dirty="0"/>
              <a:t>그렇기에 상대적으로 몬스터에 비해 머릿수가 밀리는 플레이어는 기습으로 적의 전체적인 전투력을 줄여서 비교적 동등한 조건에서 베타 스트라이크로 넘어가야한다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069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32659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라인 배틀</a:t>
            </a:r>
            <a:r>
              <a:rPr lang="en-US" altLang="ko-KR" dirty="0"/>
              <a:t>[</a:t>
            </a:r>
            <a:r>
              <a:rPr lang="ko-KR" altLang="en-US" dirty="0"/>
              <a:t>베타 스트라이크</a:t>
            </a:r>
            <a:r>
              <a:rPr lang="en-US" altLang="ko-KR" dirty="0"/>
              <a:t>]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199" y="1224581"/>
            <a:ext cx="10587606" cy="52682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전투 구성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모든 종류의 행동에 대한 책임은 플레이어에 있음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이에 따라 실시간 정지와 배속 구현으로 </a:t>
            </a:r>
            <a:r>
              <a:rPr lang="ko-KR" altLang="en-US" dirty="0" err="1"/>
              <a:t>피지컬에</a:t>
            </a:r>
            <a:r>
              <a:rPr lang="ko-KR" altLang="en-US" dirty="0"/>
              <a:t> 따른 이슈를 차단함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누적된 전투피로를 회복할 수 있는 수단을 준비해야함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역할군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패널티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오직 소모품으로만 체력이 회복 </a:t>
            </a:r>
            <a:r>
              <a:rPr lang="ko-KR" altLang="en-US" dirty="0" err="1"/>
              <a:t>가능해야함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갑옷의 내구도만큼 체력에 방어막을 </a:t>
            </a:r>
            <a:r>
              <a:rPr lang="ko-KR" altLang="en-US" dirty="0" err="1"/>
              <a:t>할당해야함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파손된 갑옷은 휴식으로 수리가능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모든 주문의 사용 횟수는 오직 휴식으로만 회복가능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사격 무기의 경우 탄환이 전부 소모되면 사격 불가능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err="1"/>
              <a:t>아티팩트의</a:t>
            </a:r>
            <a:r>
              <a:rPr lang="ko-KR" altLang="en-US" dirty="0"/>
              <a:t> 사용 횟수는 던전 입장시에만 충전됨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역할 분배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힘 노드 계열</a:t>
            </a:r>
            <a:r>
              <a:rPr lang="en-US" altLang="ko-KR" dirty="0"/>
              <a:t>[</a:t>
            </a:r>
            <a:r>
              <a:rPr lang="ko-KR" altLang="en-US" dirty="0"/>
              <a:t>탱커</a:t>
            </a:r>
            <a:r>
              <a:rPr lang="en-US" altLang="ko-KR" dirty="0"/>
              <a:t>],[</a:t>
            </a:r>
            <a:r>
              <a:rPr lang="ko-KR" altLang="en-US" dirty="0"/>
              <a:t>전사</a:t>
            </a:r>
            <a:r>
              <a:rPr lang="en-US" altLang="ko-KR" dirty="0"/>
              <a:t>]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지능 노드 계열</a:t>
            </a:r>
            <a:r>
              <a:rPr lang="en-US" altLang="ko-KR" dirty="0"/>
              <a:t>[</a:t>
            </a:r>
            <a:r>
              <a:rPr lang="ko-KR" altLang="en-US" dirty="0"/>
              <a:t>마법사</a:t>
            </a:r>
            <a:r>
              <a:rPr lang="en-US" altLang="ko-KR" dirty="0"/>
              <a:t>],[</a:t>
            </a:r>
            <a:r>
              <a:rPr lang="ko-KR" altLang="en-US" dirty="0"/>
              <a:t>전장 제어</a:t>
            </a:r>
            <a:r>
              <a:rPr lang="en-US" altLang="ko-KR" dirty="0"/>
              <a:t>]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민첩 노드</a:t>
            </a:r>
            <a:r>
              <a:rPr lang="en-US" altLang="ko-KR" dirty="0"/>
              <a:t>[</a:t>
            </a:r>
            <a:r>
              <a:rPr lang="ko-KR" altLang="en-US" dirty="0"/>
              <a:t>사수</a:t>
            </a:r>
            <a:r>
              <a:rPr lang="en-US" altLang="ko-KR" dirty="0"/>
              <a:t>],[</a:t>
            </a:r>
            <a:r>
              <a:rPr lang="ko-KR" altLang="en-US" dirty="0"/>
              <a:t>은신</a:t>
            </a:r>
            <a:r>
              <a:rPr lang="en-US" altLang="ko-KR" dirty="0"/>
              <a:t>]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공학 노드</a:t>
            </a:r>
            <a:r>
              <a:rPr lang="en-US" altLang="ko-KR" dirty="0"/>
              <a:t>[</a:t>
            </a:r>
            <a:r>
              <a:rPr lang="ko-KR" altLang="en-US" dirty="0"/>
              <a:t>보급</a:t>
            </a:r>
            <a:r>
              <a:rPr lang="en-US" altLang="ko-KR" dirty="0"/>
              <a:t>],[</a:t>
            </a:r>
            <a:r>
              <a:rPr lang="ko-KR" altLang="en-US" dirty="0"/>
              <a:t>독립 오브젝트</a:t>
            </a:r>
            <a:r>
              <a:rPr lang="en-US" altLang="ko-KR" dirty="0"/>
              <a:t>(</a:t>
            </a:r>
            <a:r>
              <a:rPr lang="ko-KR" altLang="en-US" dirty="0" err="1"/>
              <a:t>땜빵</a:t>
            </a:r>
            <a:r>
              <a:rPr lang="en-US" altLang="ko-KR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8789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32659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/>
              <a:t>몬스터 구현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199" y="1224582"/>
            <a:ext cx="10587606" cy="11243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몬스터의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몬스터의 </a:t>
            </a:r>
            <a:r>
              <a:rPr lang="en-US" altLang="ko-KR" dirty="0"/>
              <a:t>AI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몬스터의 스킬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몬스터의 장비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0FBBD7-FD4A-409D-8133-9D06214E880A}"/>
              </a:ext>
            </a:extLst>
          </p:cNvPr>
          <p:cNvSpPr/>
          <p:nvPr/>
        </p:nvSpPr>
        <p:spPr>
          <a:xfrm>
            <a:off x="838199" y="2466152"/>
            <a:ext cx="32659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/>
              <a:t>몬스터의 상태</a:t>
            </a:r>
            <a:endParaRPr lang="en-US" altLang="ko-KR" sz="1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97F8EF-9958-47A9-AF7D-B56442595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3517"/>
              </p:ext>
            </p:extLst>
          </p:nvPr>
        </p:nvGraphicFramePr>
        <p:xfrm>
          <a:off x="838198" y="2892461"/>
          <a:ext cx="105876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451">
                  <a:extLst>
                    <a:ext uri="{9D8B030D-6E8A-4147-A177-3AD203B41FA5}">
                      <a16:colId xmlns:a16="http://schemas.microsoft.com/office/drawing/2014/main" val="2265071016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3706108968"/>
                    </a:ext>
                  </a:extLst>
                </a:gridCol>
                <a:gridCol w="659061">
                  <a:extLst>
                    <a:ext uri="{9D8B030D-6E8A-4147-A177-3AD203B41FA5}">
                      <a16:colId xmlns:a16="http://schemas.microsoft.com/office/drawing/2014/main" val="761461743"/>
                    </a:ext>
                  </a:extLst>
                </a:gridCol>
                <a:gridCol w="1778467">
                  <a:extLst>
                    <a:ext uri="{9D8B030D-6E8A-4147-A177-3AD203B41FA5}">
                      <a16:colId xmlns:a16="http://schemas.microsoft.com/office/drawing/2014/main" val="2487845287"/>
                    </a:ext>
                  </a:extLst>
                </a:gridCol>
                <a:gridCol w="1532825">
                  <a:extLst>
                    <a:ext uri="{9D8B030D-6E8A-4147-A177-3AD203B41FA5}">
                      <a16:colId xmlns:a16="http://schemas.microsoft.com/office/drawing/2014/main" val="1630147177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45023210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1877378291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273346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소실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25262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E192EA-96C9-4FD4-9068-76F0EAE9D9E5}"/>
              </a:ext>
            </a:extLst>
          </p:cNvPr>
          <p:cNvSpPr/>
          <p:nvPr/>
        </p:nvSpPr>
        <p:spPr>
          <a:xfrm>
            <a:off x="838198" y="4139614"/>
            <a:ext cx="220700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몬스터의 </a:t>
            </a:r>
            <a:r>
              <a:rPr lang="en-US" altLang="ko-KR" sz="1800" dirty="0"/>
              <a:t>AI </a:t>
            </a:r>
            <a:r>
              <a:rPr lang="ko-KR" altLang="en-US" sz="1800" dirty="0"/>
              <a:t>종류</a:t>
            </a:r>
            <a:endParaRPr lang="en-US" altLang="ko-KR" sz="1800" dirty="0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96B57C57-6E91-414F-A276-7E91CF136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44600"/>
              </p:ext>
            </p:extLst>
          </p:nvPr>
        </p:nvGraphicFramePr>
        <p:xfrm>
          <a:off x="838198" y="4584640"/>
          <a:ext cx="105876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833">
                  <a:extLst>
                    <a:ext uri="{9D8B030D-6E8A-4147-A177-3AD203B41FA5}">
                      <a16:colId xmlns:a16="http://schemas.microsoft.com/office/drawing/2014/main" val="2265071016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06108968"/>
                    </a:ext>
                  </a:extLst>
                </a:gridCol>
                <a:gridCol w="1291904">
                  <a:extLst>
                    <a:ext uri="{9D8B030D-6E8A-4147-A177-3AD203B41FA5}">
                      <a16:colId xmlns:a16="http://schemas.microsoft.com/office/drawing/2014/main" val="761461743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2487845287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1630147177"/>
                    </a:ext>
                  </a:extLst>
                </a:gridCol>
                <a:gridCol w="1052643">
                  <a:extLst>
                    <a:ext uri="{9D8B030D-6E8A-4147-A177-3AD203B41FA5}">
                      <a16:colId xmlns:a16="http://schemas.microsoft.com/office/drawing/2014/main" val="45023210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1877378291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273346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브루저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암살자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탱커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자폭형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카이팅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고정형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소환사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8" y="841494"/>
            <a:ext cx="201132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성장 요소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2"/>
            <a:ext cx="10587606" cy="14257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레벨업을 통한 </a:t>
            </a:r>
            <a:r>
              <a:rPr lang="ko-KR" altLang="en-US" dirty="0" err="1"/>
              <a:t>스킬포인트</a:t>
            </a:r>
            <a:r>
              <a:rPr lang="ko-KR" altLang="en-US" dirty="0"/>
              <a:t> </a:t>
            </a:r>
            <a:r>
              <a:rPr lang="ko-KR" altLang="en-US" dirty="0" err="1"/>
              <a:t>흭득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장비 시스템을 통한 스킬 외적인 성장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마을에서 생산 가능한 유용한 소모품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던전에서만 구할 수 있는 </a:t>
            </a:r>
            <a:r>
              <a:rPr lang="ko-KR" altLang="en-US" dirty="0" err="1"/>
              <a:t>아티팩트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신앙 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1D4FBD-E8DF-4E75-937D-D98A224A2DF8}"/>
              </a:ext>
            </a:extLst>
          </p:cNvPr>
          <p:cNvSpPr/>
          <p:nvPr/>
        </p:nvSpPr>
        <p:spPr>
          <a:xfrm>
            <a:off x="838197" y="3077411"/>
            <a:ext cx="74416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5C95A-6345-42A2-A9F7-D01361081F7B}"/>
              </a:ext>
            </a:extLst>
          </p:cNvPr>
          <p:cNvSpPr/>
          <p:nvPr/>
        </p:nvSpPr>
        <p:spPr>
          <a:xfrm>
            <a:off x="838197" y="3564471"/>
            <a:ext cx="10587606" cy="9945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특별한 방법이 없으면 기본적으로 캐릭터가 보유 할 수 있는 스킬의 개수는 최대 </a:t>
            </a:r>
            <a:r>
              <a:rPr lang="en-US" altLang="ko-KR" dirty="0"/>
              <a:t>37</a:t>
            </a:r>
            <a:r>
              <a:rPr lang="ko-KR" altLang="en-US" dirty="0"/>
              <a:t>개 이며 </a:t>
            </a:r>
            <a:r>
              <a:rPr lang="ko-KR" altLang="en-US" dirty="0" err="1"/>
              <a:t>액션스킬</a:t>
            </a:r>
            <a:r>
              <a:rPr lang="en-US" altLang="ko-KR" dirty="0"/>
              <a:t>/</a:t>
            </a:r>
            <a:r>
              <a:rPr lang="ko-KR" altLang="en-US" dirty="0" err="1"/>
              <a:t>마법스킬</a:t>
            </a:r>
            <a:r>
              <a:rPr lang="en-US" altLang="ko-KR" dirty="0"/>
              <a:t>/</a:t>
            </a:r>
            <a:r>
              <a:rPr lang="ko-KR" altLang="en-US" dirty="0" err="1"/>
              <a:t>아이템스킬</a:t>
            </a:r>
            <a:r>
              <a:rPr lang="ko-KR" altLang="en-US" dirty="0"/>
              <a:t> 단축키는 각각 </a:t>
            </a:r>
            <a:r>
              <a:rPr lang="en-US" altLang="ko-KR" dirty="0"/>
              <a:t>8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스킬의 등록은 마을에서 가능하며 단축키에 </a:t>
            </a:r>
            <a:r>
              <a:rPr lang="ko-KR" altLang="en-US" dirty="0" err="1"/>
              <a:t>등록하는것은</a:t>
            </a:r>
            <a:r>
              <a:rPr lang="ko-KR" altLang="en-US" dirty="0"/>
              <a:t> 던전 내부에서 가능하다</a:t>
            </a:r>
            <a:r>
              <a:rPr lang="en-US" altLang="ko-KR" dirty="0"/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D9E48F-FAD0-4266-98B1-B70114BEF00A}"/>
              </a:ext>
            </a:extLst>
          </p:cNvPr>
          <p:cNvSpPr/>
          <p:nvPr/>
        </p:nvSpPr>
        <p:spPr>
          <a:xfrm>
            <a:off x="838196" y="4735697"/>
            <a:ext cx="74416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35DF44-13A9-4CC1-9642-336FB64926B8}"/>
              </a:ext>
            </a:extLst>
          </p:cNvPr>
          <p:cNvSpPr/>
          <p:nvPr/>
        </p:nvSpPr>
        <p:spPr>
          <a:xfrm>
            <a:off x="838197" y="5230811"/>
            <a:ext cx="10587606" cy="9945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기본적으로 캐릭터는 무기</a:t>
            </a:r>
            <a:r>
              <a:rPr lang="en-US" altLang="ko-KR" dirty="0"/>
              <a:t>/</a:t>
            </a:r>
            <a:r>
              <a:rPr lang="ko-KR" altLang="en-US" dirty="0"/>
              <a:t>보조</a:t>
            </a:r>
            <a:r>
              <a:rPr lang="en-US" altLang="ko-KR" dirty="0"/>
              <a:t>/</a:t>
            </a:r>
            <a:r>
              <a:rPr lang="ko-KR" altLang="en-US" dirty="0"/>
              <a:t>머리</a:t>
            </a:r>
            <a:r>
              <a:rPr lang="en-US" altLang="ko-KR" dirty="0"/>
              <a:t>/</a:t>
            </a:r>
            <a:r>
              <a:rPr lang="ko-KR" altLang="en-US" dirty="0"/>
              <a:t>상체</a:t>
            </a:r>
            <a:r>
              <a:rPr lang="en-US" altLang="ko-KR" dirty="0"/>
              <a:t>/</a:t>
            </a:r>
            <a:r>
              <a:rPr lang="ko-KR" altLang="en-US" dirty="0"/>
              <a:t>하체</a:t>
            </a:r>
            <a:r>
              <a:rPr lang="en-US" altLang="ko-KR" dirty="0"/>
              <a:t>/</a:t>
            </a:r>
            <a:r>
              <a:rPr lang="ko-KR" altLang="en-US" dirty="0"/>
              <a:t>장갑</a:t>
            </a:r>
            <a:r>
              <a:rPr lang="en-US" altLang="ko-KR" dirty="0"/>
              <a:t>/</a:t>
            </a:r>
            <a:r>
              <a:rPr lang="ko-KR" altLang="en-US" dirty="0"/>
              <a:t>신발</a:t>
            </a:r>
            <a:r>
              <a:rPr lang="en-US" altLang="ko-KR" dirty="0"/>
              <a:t>/</a:t>
            </a:r>
            <a:r>
              <a:rPr lang="ko-KR" altLang="en-US" dirty="0"/>
              <a:t>벨트</a:t>
            </a:r>
            <a:r>
              <a:rPr lang="en-US" altLang="ko-KR" dirty="0"/>
              <a:t>/</a:t>
            </a:r>
            <a:r>
              <a:rPr lang="ko-KR" altLang="en-US" dirty="0"/>
              <a:t>링</a:t>
            </a:r>
            <a:r>
              <a:rPr lang="en-US" altLang="ko-KR" dirty="0"/>
              <a:t>1/</a:t>
            </a:r>
            <a:r>
              <a:rPr lang="ko-KR" altLang="en-US" dirty="0"/>
              <a:t>링</a:t>
            </a:r>
            <a:r>
              <a:rPr lang="en-US" altLang="ko-KR" dirty="0"/>
              <a:t>2/</a:t>
            </a:r>
            <a:r>
              <a:rPr lang="ko-KR" altLang="en-US" dirty="0" err="1"/>
              <a:t>아뮬렛의</a:t>
            </a:r>
            <a:r>
              <a:rPr lang="ko-KR" altLang="en-US" dirty="0"/>
              <a:t> 장비 슬롯을 가지고 있으며 가진 패시브 스킬에 따라 다른 슬롯이 열릴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72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641235-FE8F-4123-BE68-3C178677D8F4}"/>
              </a:ext>
            </a:extLst>
          </p:cNvPr>
          <p:cNvSpPr/>
          <p:nvPr/>
        </p:nvSpPr>
        <p:spPr>
          <a:xfrm>
            <a:off x="547190" y="1259052"/>
            <a:ext cx="5943351" cy="52338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711876-0923-42C6-8C03-88C8DB66A90E}"/>
              </a:ext>
            </a:extLst>
          </p:cNvPr>
          <p:cNvSpPr/>
          <p:nvPr/>
        </p:nvSpPr>
        <p:spPr>
          <a:xfrm>
            <a:off x="547190" y="827056"/>
            <a:ext cx="140673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스킬 노드</a:t>
            </a:r>
            <a:endParaRPr lang="en-US" altLang="ko-KR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5D3CEE15-7F2A-4D1F-94AC-25A073427B8F}"/>
              </a:ext>
            </a:extLst>
          </p:cNvPr>
          <p:cNvSpPr/>
          <p:nvPr/>
        </p:nvSpPr>
        <p:spPr>
          <a:xfrm rot="5400000">
            <a:off x="2274682" y="2172447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5BAEFBBA-4B4C-457B-BCA8-A64773384BC5}"/>
              </a:ext>
            </a:extLst>
          </p:cNvPr>
          <p:cNvSpPr/>
          <p:nvPr/>
        </p:nvSpPr>
        <p:spPr>
          <a:xfrm rot="5400000">
            <a:off x="3018851" y="2172447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7FF9142C-5E97-458F-9287-B6AB7A083743}"/>
              </a:ext>
            </a:extLst>
          </p:cNvPr>
          <p:cNvSpPr/>
          <p:nvPr/>
        </p:nvSpPr>
        <p:spPr>
          <a:xfrm rot="5400000">
            <a:off x="3763020" y="2172446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01635BF-159D-479B-8C14-30A6E449FE2E}"/>
              </a:ext>
            </a:extLst>
          </p:cNvPr>
          <p:cNvSpPr/>
          <p:nvPr/>
        </p:nvSpPr>
        <p:spPr>
          <a:xfrm rot="5400000">
            <a:off x="1902598" y="286956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1076EE5B-7711-49A7-8B13-32B121A51CED}"/>
              </a:ext>
            </a:extLst>
          </p:cNvPr>
          <p:cNvSpPr/>
          <p:nvPr/>
        </p:nvSpPr>
        <p:spPr>
          <a:xfrm rot="5400000">
            <a:off x="2646767" y="286956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6BCDF5D2-2B53-43A1-9ADB-08499FC6702B}"/>
              </a:ext>
            </a:extLst>
          </p:cNvPr>
          <p:cNvSpPr/>
          <p:nvPr/>
        </p:nvSpPr>
        <p:spPr>
          <a:xfrm rot="5400000">
            <a:off x="3390936" y="2869564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1EB757C9-25B2-478C-AA95-A589D7EF3316}"/>
              </a:ext>
            </a:extLst>
          </p:cNvPr>
          <p:cNvSpPr/>
          <p:nvPr/>
        </p:nvSpPr>
        <p:spPr>
          <a:xfrm rot="5400000">
            <a:off x="4135105" y="2869564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9A4EF052-1B94-4D93-92AC-A48B7EA19A54}"/>
              </a:ext>
            </a:extLst>
          </p:cNvPr>
          <p:cNvSpPr/>
          <p:nvPr/>
        </p:nvSpPr>
        <p:spPr>
          <a:xfrm rot="5400000">
            <a:off x="1530513" y="3534289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E42DD78B-E4A8-4535-BA87-18814C1D1CF4}"/>
              </a:ext>
            </a:extLst>
          </p:cNvPr>
          <p:cNvSpPr/>
          <p:nvPr/>
        </p:nvSpPr>
        <p:spPr>
          <a:xfrm rot="5400000">
            <a:off x="2274682" y="3534289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E579E6E1-410B-4EE5-A8BC-221A40ABDE4E}"/>
              </a:ext>
            </a:extLst>
          </p:cNvPr>
          <p:cNvSpPr/>
          <p:nvPr/>
        </p:nvSpPr>
        <p:spPr>
          <a:xfrm rot="5400000">
            <a:off x="3018851" y="3534289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DAA7D0CE-E588-4E49-BB22-9213CCE8B7FC}"/>
              </a:ext>
            </a:extLst>
          </p:cNvPr>
          <p:cNvSpPr/>
          <p:nvPr/>
        </p:nvSpPr>
        <p:spPr>
          <a:xfrm rot="5400000">
            <a:off x="3763020" y="3534288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B5E9E8B7-12F9-40D6-9CFD-DB1AF71EA509}"/>
              </a:ext>
            </a:extLst>
          </p:cNvPr>
          <p:cNvSpPr/>
          <p:nvPr/>
        </p:nvSpPr>
        <p:spPr>
          <a:xfrm rot="5400000">
            <a:off x="4507189" y="3534288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97FB11FC-74A1-4860-B929-FD76595E285E}"/>
              </a:ext>
            </a:extLst>
          </p:cNvPr>
          <p:cNvSpPr/>
          <p:nvPr/>
        </p:nvSpPr>
        <p:spPr>
          <a:xfrm rot="5400000">
            <a:off x="1902598" y="4231406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9AB7FE83-5F84-4BA5-B8AF-D86B95921468}"/>
              </a:ext>
            </a:extLst>
          </p:cNvPr>
          <p:cNvSpPr/>
          <p:nvPr/>
        </p:nvSpPr>
        <p:spPr>
          <a:xfrm rot="5400000">
            <a:off x="2646767" y="4231406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72308C59-154A-43BA-B8E1-F459C3DA0108}"/>
              </a:ext>
            </a:extLst>
          </p:cNvPr>
          <p:cNvSpPr/>
          <p:nvPr/>
        </p:nvSpPr>
        <p:spPr>
          <a:xfrm rot="5400000">
            <a:off x="3390936" y="423140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F0264C10-2AEB-4C05-AFF8-98C4A51631B4}"/>
              </a:ext>
            </a:extLst>
          </p:cNvPr>
          <p:cNvSpPr/>
          <p:nvPr/>
        </p:nvSpPr>
        <p:spPr>
          <a:xfrm rot="5400000">
            <a:off x="4135105" y="423140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7EFCEDA0-AFB3-467C-A4E2-B79F351D81D9}"/>
              </a:ext>
            </a:extLst>
          </p:cNvPr>
          <p:cNvSpPr/>
          <p:nvPr/>
        </p:nvSpPr>
        <p:spPr>
          <a:xfrm rot="5400000">
            <a:off x="2274682" y="4913108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8F81766A-12D5-4C09-8729-37B5EFB85D22}"/>
              </a:ext>
            </a:extLst>
          </p:cNvPr>
          <p:cNvSpPr/>
          <p:nvPr/>
        </p:nvSpPr>
        <p:spPr>
          <a:xfrm rot="5400000">
            <a:off x="3018851" y="4913108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0C6A039D-CBCB-43E8-A8F8-FE30AFEDEFA5}"/>
              </a:ext>
            </a:extLst>
          </p:cNvPr>
          <p:cNvSpPr/>
          <p:nvPr/>
        </p:nvSpPr>
        <p:spPr>
          <a:xfrm rot="5400000">
            <a:off x="3763020" y="4913107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360CB990-5B05-4BD9-8BFF-8E76E1A9F695}"/>
              </a:ext>
            </a:extLst>
          </p:cNvPr>
          <p:cNvSpPr/>
          <p:nvPr/>
        </p:nvSpPr>
        <p:spPr>
          <a:xfrm rot="5400000">
            <a:off x="6950355" y="1211407"/>
            <a:ext cx="744169" cy="64152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11D3AF-1799-4DEC-A356-F5E6278C99F4}"/>
              </a:ext>
            </a:extLst>
          </p:cNvPr>
          <p:cNvSpPr txBox="1"/>
          <p:nvPr/>
        </p:nvSpPr>
        <p:spPr>
          <a:xfrm>
            <a:off x="7373760" y="1865365"/>
            <a:ext cx="4649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 노드</a:t>
            </a:r>
            <a:endParaRPr lang="en-US" altLang="ko-KR" dirty="0"/>
          </a:p>
          <a:p>
            <a:r>
              <a:rPr lang="ko-KR" altLang="en-US" dirty="0"/>
              <a:t>이 스킬 노드를 캐릭터 마다 보유하고 있는 </a:t>
            </a:r>
            <a:r>
              <a:rPr lang="ko-KR" altLang="en-US" dirty="0" err="1"/>
              <a:t>스킬칸에</a:t>
            </a:r>
            <a:r>
              <a:rPr lang="ko-KR" altLang="en-US" dirty="0"/>
              <a:t> 끼우면 특별한 능력치나 스킬을 보유하게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D8BE8CBB-77FC-4C2E-B4FD-C92479CC391E}"/>
              </a:ext>
            </a:extLst>
          </p:cNvPr>
          <p:cNvSpPr/>
          <p:nvPr/>
        </p:nvSpPr>
        <p:spPr>
          <a:xfrm rot="5400000">
            <a:off x="2646768" y="5561206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A12C8804-15DB-4457-8C01-FEDA597E231D}"/>
              </a:ext>
            </a:extLst>
          </p:cNvPr>
          <p:cNvSpPr/>
          <p:nvPr/>
        </p:nvSpPr>
        <p:spPr>
          <a:xfrm rot="5400000">
            <a:off x="3390937" y="5561206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1ECEA5AE-2966-4919-869A-7557214A5122}"/>
              </a:ext>
            </a:extLst>
          </p:cNvPr>
          <p:cNvSpPr/>
          <p:nvPr/>
        </p:nvSpPr>
        <p:spPr>
          <a:xfrm rot="5400000">
            <a:off x="4135106" y="556120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570375AA-B5D0-4941-A4AB-19D20B0A7342}"/>
              </a:ext>
            </a:extLst>
          </p:cNvPr>
          <p:cNvSpPr/>
          <p:nvPr/>
        </p:nvSpPr>
        <p:spPr>
          <a:xfrm rot="5400000">
            <a:off x="786878" y="3534288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15BAE6C7-893D-4E9B-B04F-0F096E3D7F9E}"/>
              </a:ext>
            </a:extLst>
          </p:cNvPr>
          <p:cNvSpPr/>
          <p:nvPr/>
        </p:nvSpPr>
        <p:spPr>
          <a:xfrm rot="5400000">
            <a:off x="1158963" y="423140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F38C1F3-E260-4BEC-A9C3-2FEB70ECDB60}"/>
              </a:ext>
            </a:extLst>
          </p:cNvPr>
          <p:cNvSpPr/>
          <p:nvPr/>
        </p:nvSpPr>
        <p:spPr>
          <a:xfrm rot="5400000">
            <a:off x="1531047" y="4913107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20703748-F17D-47BA-940D-2C66C8992D6C}"/>
              </a:ext>
            </a:extLst>
          </p:cNvPr>
          <p:cNvSpPr/>
          <p:nvPr/>
        </p:nvSpPr>
        <p:spPr>
          <a:xfrm rot="5400000">
            <a:off x="1903133" y="556120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9816A9A1-27AC-4180-BA9F-A18FC15EA64B}"/>
              </a:ext>
            </a:extLst>
          </p:cNvPr>
          <p:cNvSpPr/>
          <p:nvPr/>
        </p:nvSpPr>
        <p:spPr>
          <a:xfrm rot="5400000">
            <a:off x="5251357" y="3534288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A2176898-0821-48B6-8E84-E1CA9B784740}"/>
              </a:ext>
            </a:extLst>
          </p:cNvPr>
          <p:cNvSpPr/>
          <p:nvPr/>
        </p:nvSpPr>
        <p:spPr>
          <a:xfrm rot="5400000">
            <a:off x="4879273" y="423140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E5C24299-F5E5-4A80-BA61-D7B40968E1CD}"/>
              </a:ext>
            </a:extLst>
          </p:cNvPr>
          <p:cNvSpPr/>
          <p:nvPr/>
        </p:nvSpPr>
        <p:spPr>
          <a:xfrm rot="5400000">
            <a:off x="4507188" y="4913107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366B682-A70C-4F74-94F2-310B273D2248}"/>
              </a:ext>
            </a:extLst>
          </p:cNvPr>
          <p:cNvCxnSpPr>
            <a:cxnSpLocks/>
            <a:stCxn id="44" idx="0"/>
            <a:endCxn id="28" idx="0"/>
          </p:cNvCxnSpPr>
          <p:nvPr/>
        </p:nvCxnSpPr>
        <p:spPr>
          <a:xfrm rot="5400000">
            <a:off x="4195246" y="1099943"/>
            <a:ext cx="2322882" cy="3931504"/>
          </a:xfrm>
          <a:prstGeom prst="curvedConnector3">
            <a:avLst>
              <a:gd name="adj1" fmla="val 107632"/>
            </a:avLst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육각형 63">
            <a:extLst>
              <a:ext uri="{FF2B5EF4-FFF2-40B4-BE49-F238E27FC236}">
                <a16:creationId xmlns:a16="http://schemas.microsoft.com/office/drawing/2014/main" id="{F2506870-FD29-45D3-898C-5A8C3142B11A}"/>
              </a:ext>
            </a:extLst>
          </p:cNvPr>
          <p:cNvSpPr/>
          <p:nvPr/>
        </p:nvSpPr>
        <p:spPr>
          <a:xfrm rot="5400000">
            <a:off x="1905518" y="1479691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FC30DCA8-9585-473E-974E-AF1C29B60874}"/>
              </a:ext>
            </a:extLst>
          </p:cNvPr>
          <p:cNvSpPr/>
          <p:nvPr/>
        </p:nvSpPr>
        <p:spPr>
          <a:xfrm rot="5400000">
            <a:off x="1533434" y="2176809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CC48A4B7-12C8-4D7E-95EF-C7168F3D9470}"/>
              </a:ext>
            </a:extLst>
          </p:cNvPr>
          <p:cNvSpPr/>
          <p:nvPr/>
        </p:nvSpPr>
        <p:spPr>
          <a:xfrm rot="5400000">
            <a:off x="1161349" y="2841533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324006AB-4CC3-454A-AE68-A1B0EAD7059C}"/>
              </a:ext>
            </a:extLst>
          </p:cNvPr>
          <p:cNvSpPr/>
          <p:nvPr/>
        </p:nvSpPr>
        <p:spPr>
          <a:xfrm rot="5400000">
            <a:off x="4146518" y="1486813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73EC499C-7E4C-4E71-AAD2-A72D53B6420E}"/>
              </a:ext>
            </a:extLst>
          </p:cNvPr>
          <p:cNvSpPr/>
          <p:nvPr/>
        </p:nvSpPr>
        <p:spPr>
          <a:xfrm rot="5400000">
            <a:off x="4518603" y="2183931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D5157329-22CF-48A9-B9AC-D1E6C870DBFE}"/>
              </a:ext>
            </a:extLst>
          </p:cNvPr>
          <p:cNvSpPr/>
          <p:nvPr/>
        </p:nvSpPr>
        <p:spPr>
          <a:xfrm rot="5400000">
            <a:off x="4890687" y="2848655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325A720D-070A-419D-B320-C63CC5BD0584}"/>
              </a:ext>
            </a:extLst>
          </p:cNvPr>
          <p:cNvSpPr/>
          <p:nvPr/>
        </p:nvSpPr>
        <p:spPr>
          <a:xfrm rot="5400000">
            <a:off x="2661102" y="1477297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764B4B6D-AD1B-491A-BA6F-72E26AFA6469}"/>
              </a:ext>
            </a:extLst>
          </p:cNvPr>
          <p:cNvSpPr/>
          <p:nvPr/>
        </p:nvSpPr>
        <p:spPr>
          <a:xfrm rot="5400000">
            <a:off x="3405271" y="1477296"/>
            <a:ext cx="744169" cy="64152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9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476984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304517"/>
            <a:ext cx="10587606" cy="1464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마을에 특정 생산 건물에서 보유한 레시피를 바탕으로 생산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소모품은 생산에 시간이 소모됨</a:t>
            </a:r>
            <a:r>
              <a:rPr lang="en-US" altLang="ko-KR" dirty="0"/>
              <a:t>[</a:t>
            </a:r>
            <a:r>
              <a:rPr lang="ko-KR" altLang="en-US" dirty="0"/>
              <a:t>이 시간은 던전 입장 횟수로 </a:t>
            </a:r>
            <a:r>
              <a:rPr lang="ko-KR" altLang="en-US" dirty="0" err="1"/>
              <a:t>카운팅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장비의 경우 무조건 생산에 시간이 소모됨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건물마다 생산 가능 품목이 다름</a:t>
            </a:r>
            <a:r>
              <a:rPr lang="en-US" altLang="ko-KR" dirty="0"/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1D4FBD-E8DF-4E75-937D-D98A224A2DF8}"/>
              </a:ext>
            </a:extLst>
          </p:cNvPr>
          <p:cNvSpPr/>
          <p:nvPr/>
        </p:nvSpPr>
        <p:spPr>
          <a:xfrm>
            <a:off x="838197" y="3077411"/>
            <a:ext cx="1178671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아티팩트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5C95A-6345-42A2-A9F7-D01361081F7B}"/>
              </a:ext>
            </a:extLst>
          </p:cNvPr>
          <p:cNvSpPr/>
          <p:nvPr/>
        </p:nvSpPr>
        <p:spPr>
          <a:xfrm>
            <a:off x="838197" y="3564471"/>
            <a:ext cx="10587606" cy="9945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인벤토리 칸 안에만 존재할 수 있는 아이템</a:t>
            </a:r>
            <a:r>
              <a:rPr lang="en-US" altLang="ko-KR" dirty="0"/>
              <a:t>.</a:t>
            </a:r>
            <a:r>
              <a:rPr lang="ko-KR" altLang="en-US" dirty="0"/>
              <a:t>소유한</a:t>
            </a:r>
            <a:r>
              <a:rPr lang="en-US" altLang="ko-KR" dirty="0"/>
              <a:t> </a:t>
            </a:r>
            <a:r>
              <a:rPr lang="ko-KR" altLang="en-US" dirty="0"/>
              <a:t>캐릭터에게 </a:t>
            </a:r>
            <a:r>
              <a:rPr lang="ko-KR" altLang="en-US" dirty="0" err="1"/>
              <a:t>버프효과를</a:t>
            </a:r>
            <a:r>
              <a:rPr lang="ko-KR" altLang="en-US" dirty="0"/>
              <a:t> 주거나 추가 인벤토리 혹은 특별한 사용 효과가 있음</a:t>
            </a:r>
            <a:r>
              <a:rPr lang="en-US" altLang="ko-KR" dirty="0"/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D9E48F-FAD0-4266-98B1-B70114BEF00A}"/>
              </a:ext>
            </a:extLst>
          </p:cNvPr>
          <p:cNvSpPr/>
          <p:nvPr/>
        </p:nvSpPr>
        <p:spPr>
          <a:xfrm>
            <a:off x="838196" y="4735697"/>
            <a:ext cx="74416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신앙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35DF44-13A9-4CC1-9642-336FB64926B8}"/>
              </a:ext>
            </a:extLst>
          </p:cNvPr>
          <p:cNvSpPr/>
          <p:nvPr/>
        </p:nvSpPr>
        <p:spPr>
          <a:xfrm>
            <a:off x="838197" y="5230811"/>
            <a:ext cx="10587606" cy="9945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캐릭터의 전반적인 컨셉에 맞는 전직의 개념이라 봐야함</a:t>
            </a:r>
            <a:r>
              <a:rPr lang="en-US" altLang="ko-KR" dirty="0"/>
              <a:t>. </a:t>
            </a:r>
            <a:r>
              <a:rPr lang="ko-KR" altLang="en-US" dirty="0"/>
              <a:t>특별한 권능이나 캐릭터의 </a:t>
            </a:r>
            <a:r>
              <a:rPr lang="ko-KR" altLang="en-US" dirty="0" err="1"/>
              <a:t>스킬트리에</a:t>
            </a:r>
            <a:r>
              <a:rPr lang="ko-KR" altLang="en-US" dirty="0"/>
              <a:t> 보정 혹은 아이템을 직접적으로 주기도 함</a:t>
            </a:r>
            <a:r>
              <a:rPr lang="en-US" altLang="ko-KR" dirty="0"/>
              <a:t>. </a:t>
            </a:r>
            <a:r>
              <a:rPr lang="ko-KR" altLang="en-US" dirty="0" err="1"/>
              <a:t>패널티와</a:t>
            </a:r>
            <a:r>
              <a:rPr lang="ko-KR" altLang="en-US" dirty="0"/>
              <a:t> 스펙을 교환하는 형태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2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753893" y="2568305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특별한 이벤트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753893" y="3055365"/>
            <a:ext cx="10587606" cy="9090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/>
              <a:t>NPC</a:t>
            </a:r>
            <a:r>
              <a:rPr lang="ko-KR" altLang="en-US" dirty="0"/>
              <a:t>와 대화 기능 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거래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대화로 활성화 가능한 특별한 이벤트 트리거 구현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A31037-46CD-47A8-AB76-B43449895EA8}"/>
              </a:ext>
            </a:extLst>
          </p:cNvPr>
          <p:cNvSpPr/>
          <p:nvPr/>
        </p:nvSpPr>
        <p:spPr>
          <a:xfrm>
            <a:off x="753891" y="4195131"/>
            <a:ext cx="221688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 시스템 구현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FB2AC5-4DF1-4E23-A525-92EB9B1D821D}"/>
              </a:ext>
            </a:extLst>
          </p:cNvPr>
          <p:cNvSpPr/>
          <p:nvPr/>
        </p:nvSpPr>
        <p:spPr>
          <a:xfrm>
            <a:off x="753893" y="4755429"/>
            <a:ext cx="10587606" cy="11925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캐릭터 능력치 </a:t>
            </a:r>
            <a:r>
              <a:rPr lang="en-US" altLang="ko-KR" dirty="0"/>
              <a:t>/ </a:t>
            </a:r>
            <a:r>
              <a:rPr lang="ko-KR" altLang="en-US" dirty="0"/>
              <a:t>외형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인벤토리</a:t>
            </a:r>
            <a:r>
              <a:rPr lang="en-US" altLang="ko-KR" dirty="0"/>
              <a:t>/</a:t>
            </a:r>
            <a:r>
              <a:rPr lang="ko-KR" altLang="en-US" dirty="0"/>
              <a:t>장비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캐릭터의 스킬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마을의 진행도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728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28DE-2757-4B81-A818-BCD71AA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7" y="536896"/>
            <a:ext cx="11806106" cy="614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시스템 소개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메인 화면</a:t>
            </a:r>
            <a:endParaRPr lang="en-US" altLang="ko-KR" sz="16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뉴 게임</a:t>
            </a:r>
            <a:endParaRPr lang="en-US" altLang="ko-KR" sz="1200" dirty="0"/>
          </a:p>
          <a:p>
            <a:pPr marL="1885950" lvl="3" indent="-514350">
              <a:buFont typeface="+mj-lt"/>
              <a:buAutoNum type="arabicPeriod"/>
            </a:pPr>
            <a:r>
              <a:rPr lang="ko-KR" altLang="en-US" sz="1000" dirty="0"/>
              <a:t>난이도 선택</a:t>
            </a:r>
            <a:endParaRPr lang="en-US" altLang="ko-KR" sz="10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이어하기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종료</a:t>
            </a:r>
            <a:endParaRPr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베이스 캠프</a:t>
            </a:r>
            <a:r>
              <a:rPr lang="en-US" altLang="ko-KR" sz="1500" dirty="0"/>
              <a:t>?</a:t>
            </a:r>
            <a:r>
              <a:rPr lang="ko-KR" altLang="en-US" sz="1500" dirty="0"/>
              <a:t>마을</a:t>
            </a:r>
            <a:r>
              <a:rPr lang="en-US" altLang="ko-KR" sz="1500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던전 입장 대기 화면</a:t>
            </a:r>
            <a:endParaRPr lang="en-US" altLang="ko-KR" sz="15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캐릭터 강화 요소</a:t>
            </a:r>
            <a:endParaRPr lang="en-US" altLang="ko-KR" sz="15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던전 내부 화면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 err="1"/>
              <a:t>비전투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휴식</a:t>
            </a:r>
            <a:endParaRPr lang="en-US" altLang="ko-KR" sz="11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이벤트</a:t>
            </a:r>
            <a:r>
              <a:rPr lang="en-US" altLang="ko-KR" sz="1500" dirty="0"/>
              <a:t>(</a:t>
            </a:r>
            <a:r>
              <a:rPr lang="ko-KR" altLang="en-US" sz="1500" dirty="0"/>
              <a:t>퀘스트</a:t>
            </a:r>
            <a:r>
              <a:rPr lang="en-US" altLang="ko-KR" sz="15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16038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이 게임을 아시나요? - 사막의 찍찍이 유랑단 : 네이버 블로그">
            <a:extLst>
              <a:ext uri="{FF2B5EF4-FFF2-40B4-BE49-F238E27FC236}">
                <a16:creationId xmlns:a16="http://schemas.microsoft.com/office/drawing/2014/main" id="{D7619A73-EF00-4451-A670-A410808B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47" y="899326"/>
            <a:ext cx="9597705" cy="539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C0C0C0"/>
                </a:highlight>
              </a:rPr>
              <a:t>마지막 베이스 캠프를 대기화면으로 두기</a:t>
            </a:r>
            <a:endParaRPr lang="en-US" altLang="ko-KR" dirty="0">
              <a:highlight>
                <a:srgbClr val="C0C0C0"/>
              </a:highlight>
            </a:endParaRPr>
          </a:p>
          <a:p>
            <a:pPr algn="ctr"/>
            <a:r>
              <a:rPr lang="ko-KR" altLang="en-US" dirty="0">
                <a:highlight>
                  <a:srgbClr val="C0C0C0"/>
                </a:highlight>
              </a:rPr>
              <a:t>만약 엔딩을 봤다면 그 엔딩에 맞는 대기화면</a:t>
            </a:r>
            <a:endParaRPr lang="en-US" altLang="ko-KR" dirty="0">
              <a:highlight>
                <a:srgbClr val="C0C0C0"/>
              </a:highlight>
            </a:endParaRPr>
          </a:p>
          <a:p>
            <a:pPr algn="ctr"/>
            <a:r>
              <a:rPr lang="ko-KR" altLang="en-US" dirty="0">
                <a:highlight>
                  <a:srgbClr val="C0C0C0"/>
                </a:highlight>
              </a:rPr>
              <a:t>만약 저장된 베이스 캠프가 없으면 기본 베이스캠프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1040235" y="405188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 게임</a:t>
            </a:r>
            <a:r>
              <a:rPr lang="en-US" altLang="ko-KR" dirty="0"/>
              <a:t>(+)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1040235" y="4581787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6E7C89-6714-4C04-8EC4-0A52C28CD84B}"/>
              </a:ext>
            </a:extLst>
          </p:cNvPr>
          <p:cNvSpPr/>
          <p:nvPr/>
        </p:nvSpPr>
        <p:spPr>
          <a:xfrm>
            <a:off x="1040234" y="511169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E2D4EC-DE95-4ADA-A494-1F0042E9F165}"/>
              </a:ext>
            </a:extLst>
          </p:cNvPr>
          <p:cNvSpPr/>
          <p:nvPr/>
        </p:nvSpPr>
        <p:spPr>
          <a:xfrm>
            <a:off x="1040234" y="5641597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15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30F75-EB80-4C4A-8FAD-6C771C2CA754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B101F5-475F-436F-8229-9F78E01EB452}"/>
              </a:ext>
            </a:extLst>
          </p:cNvPr>
          <p:cNvSpPr/>
          <p:nvPr/>
        </p:nvSpPr>
        <p:spPr>
          <a:xfrm>
            <a:off x="1057013" y="1057013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 게임</a:t>
            </a:r>
            <a:r>
              <a:rPr lang="en-US" altLang="ko-KR" dirty="0"/>
              <a:t>(+)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7207A-D656-4434-9E60-57110C9E05E9}"/>
              </a:ext>
            </a:extLst>
          </p:cNvPr>
          <p:cNvSpPr/>
          <p:nvPr/>
        </p:nvSpPr>
        <p:spPr>
          <a:xfrm>
            <a:off x="1761687" y="1760159"/>
            <a:ext cx="8850386" cy="5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선택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5A96C9-F721-47B4-83CC-554673735EDA}"/>
              </a:ext>
            </a:extLst>
          </p:cNvPr>
          <p:cNvSpPr/>
          <p:nvPr/>
        </p:nvSpPr>
        <p:spPr>
          <a:xfrm>
            <a:off x="1761688" y="2510207"/>
            <a:ext cx="2667699" cy="329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말랑함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226CFC-FC68-4EC9-914C-CED25F8CF389}"/>
              </a:ext>
            </a:extLst>
          </p:cNvPr>
          <p:cNvSpPr/>
          <p:nvPr/>
        </p:nvSpPr>
        <p:spPr>
          <a:xfrm>
            <a:off x="7762616" y="2510207"/>
            <a:ext cx="2849457" cy="329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하드코어 </a:t>
            </a:r>
            <a:r>
              <a:rPr lang="ko-KR" altLang="en-US" dirty="0" err="1"/>
              <a:t>로그라이크</a:t>
            </a:r>
            <a:endParaRPr lang="en-US" altLang="ko-KR" dirty="0"/>
          </a:p>
          <a:p>
            <a:pPr algn="ctr"/>
            <a:r>
              <a:rPr lang="ko-KR" altLang="en-US" dirty="0"/>
              <a:t>만약 엔딩을 한번도 </a:t>
            </a:r>
            <a:r>
              <a:rPr lang="ko-KR" altLang="en-US" dirty="0" err="1"/>
              <a:t>못봤으면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잠겨 있음</a:t>
            </a:r>
            <a:r>
              <a:rPr lang="en-US" altLang="ko-KR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C4BA12F-4056-48A0-9FAA-2CEBBE1CF263}"/>
              </a:ext>
            </a:extLst>
          </p:cNvPr>
          <p:cNvSpPr/>
          <p:nvPr/>
        </p:nvSpPr>
        <p:spPr>
          <a:xfrm>
            <a:off x="4767747" y="2510207"/>
            <a:ext cx="2667699" cy="329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딱딱함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6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1A3A-B8D5-4697-BDF7-3D7689D1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47" y="180568"/>
            <a:ext cx="11836866" cy="35632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28DE-2757-4B81-A818-BCD71AA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7" y="536896"/>
            <a:ext cx="11806106" cy="6140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기획 의도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게임 구성 요소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000" dirty="0" err="1"/>
              <a:t>로그라이크</a:t>
            </a:r>
            <a:endParaRPr lang="en-US" altLang="ko-KR" sz="10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000" dirty="0"/>
              <a:t>다중 캐릭터 조종형 </a:t>
            </a:r>
            <a:r>
              <a:rPr lang="en-US" altLang="ko-KR" sz="1000" dirty="0"/>
              <a:t>RPG</a:t>
            </a:r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000" dirty="0" err="1"/>
              <a:t>타이쿤</a:t>
            </a:r>
            <a:endParaRPr lang="en-US" altLang="ko-KR" sz="1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시스템 연계 구조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게임 흐름</a:t>
            </a:r>
            <a:endParaRPr lang="en-US" altLang="ko-KR" sz="11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900" dirty="0"/>
              <a:t>개발 목표</a:t>
            </a:r>
            <a:endParaRPr lang="en-US" altLang="ko-KR" sz="19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시스템 개발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캐릭터 상태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자원관리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아이템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 err="1"/>
              <a:t>절차척</a:t>
            </a:r>
            <a:r>
              <a:rPr lang="ko-KR" altLang="en-US" sz="1100" dirty="0"/>
              <a:t> 맵 생성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 구현</a:t>
            </a:r>
            <a:endParaRPr lang="en-US" altLang="ko-KR" sz="1100" dirty="0"/>
          </a:p>
          <a:p>
            <a:pPr marL="1885950" lvl="3" indent="-514350">
              <a:buFont typeface="+mj-lt"/>
              <a:buAutoNum type="arabicPeriod"/>
            </a:pPr>
            <a:r>
              <a:rPr lang="ko-KR" altLang="en-US" sz="900" dirty="0"/>
              <a:t>은신과 </a:t>
            </a:r>
            <a:r>
              <a:rPr lang="ko-KR" altLang="en-US" sz="900" dirty="0" err="1"/>
              <a:t>암습</a:t>
            </a:r>
            <a:r>
              <a:rPr lang="ko-KR" altLang="en-US" sz="900" dirty="0"/>
              <a:t> 구현 </a:t>
            </a:r>
            <a:r>
              <a:rPr lang="en-US" altLang="ko-KR" sz="900" dirty="0"/>
              <a:t>[</a:t>
            </a:r>
            <a:r>
              <a:rPr lang="ko-KR" altLang="en-US" sz="900" dirty="0"/>
              <a:t>알파 스트라이크</a:t>
            </a:r>
            <a:r>
              <a:rPr lang="en-US" altLang="ko-KR" sz="900" dirty="0"/>
              <a:t>]</a:t>
            </a:r>
          </a:p>
          <a:p>
            <a:pPr marL="1885950" lvl="3" indent="-514350">
              <a:buFont typeface="+mj-lt"/>
              <a:buAutoNum type="arabicPeriod"/>
            </a:pPr>
            <a:r>
              <a:rPr lang="ko-KR" altLang="en-US" sz="900" dirty="0"/>
              <a:t>라인전을 통해 풀어나가는 </a:t>
            </a:r>
            <a:r>
              <a:rPr lang="en-US" altLang="ko-KR" sz="900" dirty="0"/>
              <a:t>[</a:t>
            </a:r>
            <a:r>
              <a:rPr lang="ko-KR" altLang="en-US" sz="900" dirty="0"/>
              <a:t>베타 스트라이크</a:t>
            </a:r>
            <a:r>
              <a:rPr lang="en-US" altLang="ko-KR" sz="900" dirty="0"/>
              <a:t>]</a:t>
            </a:r>
          </a:p>
          <a:p>
            <a:pPr marL="1885950" lvl="3" indent="-514350">
              <a:buFont typeface="+mj-lt"/>
              <a:buAutoNum type="arabicPeriod"/>
            </a:pPr>
            <a:r>
              <a:rPr lang="ko-KR" altLang="en-US" sz="900" dirty="0"/>
              <a:t>이길 수 없는 상대의 경우 마지막 선택지인 도주</a:t>
            </a:r>
            <a:r>
              <a:rPr lang="en-US" altLang="ko-KR" sz="900" dirty="0"/>
              <a:t>[</a:t>
            </a:r>
            <a:r>
              <a:rPr lang="ko-KR" altLang="en-US" sz="900" dirty="0"/>
              <a:t>플랜 </a:t>
            </a:r>
            <a:r>
              <a:rPr lang="en-US" altLang="ko-KR" sz="900" dirty="0"/>
              <a:t>C]</a:t>
            </a:r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몬스터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캐릭터 성장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특별한 이벤트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저장 시스템 구현</a:t>
            </a:r>
            <a:endParaRPr lang="en-US" altLang="ko-KR" sz="11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씬 개발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마을 역할의 정비가 가능한 씬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절차적 생성으로 이루어진 던전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 err="1"/>
              <a:t>보스룸이나</a:t>
            </a:r>
            <a:r>
              <a:rPr lang="ko-KR" altLang="en-US" sz="1100" dirty="0"/>
              <a:t> 특정한 이벤트가 있는 고정 지형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7114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사막의 찍찍이 유랑단 스위치 용 Ver. 1.2.0 업데이트 - Geek Sei">
            <a:extLst>
              <a:ext uri="{FF2B5EF4-FFF2-40B4-BE49-F238E27FC236}">
                <a16:creationId xmlns:a16="http://schemas.microsoft.com/office/drawing/2014/main" id="{A4330FE0-DAFD-4322-A375-8B76A518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90" y="889233"/>
            <a:ext cx="9589317" cy="54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1040234" y="112006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2648823" y="3164416"/>
            <a:ext cx="6894353" cy="84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 베이스캠프</a:t>
            </a:r>
            <a:r>
              <a:rPr lang="en-US" altLang="ko-KR" dirty="0"/>
              <a:t>?</a:t>
            </a:r>
            <a:r>
              <a:rPr lang="ko-KR" altLang="en-US" dirty="0"/>
              <a:t>마을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ko-KR" altLang="en-US" dirty="0" err="1"/>
              <a:t>씬으로</a:t>
            </a:r>
            <a:r>
              <a:rPr lang="ko-KR" altLang="en-US" dirty="0"/>
              <a:t>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533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30F75-EB80-4C4A-8FAD-6C771C2CA754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B101F5-475F-436F-8229-9F78E01EB452}"/>
              </a:ext>
            </a:extLst>
          </p:cNvPr>
          <p:cNvSpPr/>
          <p:nvPr/>
        </p:nvSpPr>
        <p:spPr>
          <a:xfrm>
            <a:off x="1057013" y="1057013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7207A-D656-4434-9E60-57110C9E05E9}"/>
              </a:ext>
            </a:extLst>
          </p:cNvPr>
          <p:cNvSpPr/>
          <p:nvPr/>
        </p:nvSpPr>
        <p:spPr>
          <a:xfrm>
            <a:off x="1706810" y="1525092"/>
            <a:ext cx="8850386" cy="4657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15723109-34DE-4E24-9113-FCCD1362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60556"/>
              </p:ext>
            </p:extLst>
          </p:nvPr>
        </p:nvGraphicFramePr>
        <p:xfrm>
          <a:off x="2132668" y="21290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159109556"/>
                    </a:ext>
                  </a:extLst>
                </a:gridCol>
                <a:gridCol w="6779237">
                  <a:extLst>
                    <a:ext uri="{9D8B030D-6E8A-4147-A177-3AD203B41FA5}">
                      <a16:colId xmlns:a16="http://schemas.microsoft.com/office/drawing/2014/main" val="2162928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5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92956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94BF9A-488B-4763-B5CB-FE35A6E10A9E}"/>
              </a:ext>
            </a:extLst>
          </p:cNvPr>
          <p:cNvSpPr/>
          <p:nvPr/>
        </p:nvSpPr>
        <p:spPr>
          <a:xfrm>
            <a:off x="8892330" y="1714526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 가기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9B3521-E3E1-49A2-8D2C-A0643499D404}"/>
              </a:ext>
            </a:extLst>
          </p:cNvPr>
          <p:cNvSpPr/>
          <p:nvPr/>
        </p:nvSpPr>
        <p:spPr>
          <a:xfrm>
            <a:off x="8979423" y="5658374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0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30F75-EB80-4C4A-8FAD-6C771C2CA754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B101F5-475F-436F-8229-9F78E01EB452}"/>
              </a:ext>
            </a:extLst>
          </p:cNvPr>
          <p:cNvSpPr/>
          <p:nvPr/>
        </p:nvSpPr>
        <p:spPr>
          <a:xfrm>
            <a:off x="1057013" y="1057013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7207A-D656-4434-9E60-57110C9E05E9}"/>
              </a:ext>
            </a:extLst>
          </p:cNvPr>
          <p:cNvSpPr/>
          <p:nvPr/>
        </p:nvSpPr>
        <p:spPr>
          <a:xfrm>
            <a:off x="1706810" y="1525092"/>
            <a:ext cx="8850386" cy="4657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15723109-34DE-4E24-9113-FCCD1362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0529"/>
              </p:ext>
            </p:extLst>
          </p:nvPr>
        </p:nvGraphicFramePr>
        <p:xfrm>
          <a:off x="2132668" y="21290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159109556"/>
                    </a:ext>
                  </a:extLst>
                </a:gridCol>
                <a:gridCol w="6779237">
                  <a:extLst>
                    <a:ext uri="{9D8B030D-6E8A-4147-A177-3AD203B41FA5}">
                      <a16:colId xmlns:a16="http://schemas.microsoft.com/office/drawing/2014/main" val="2162928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solidFill>
                            <a:schemeClr val="tx1"/>
                          </a:solidFill>
                        </a:rPr>
                        <a:t>옵션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5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92956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94BF9A-488B-4763-B5CB-FE35A6E10A9E}"/>
              </a:ext>
            </a:extLst>
          </p:cNvPr>
          <p:cNvSpPr/>
          <p:nvPr/>
        </p:nvSpPr>
        <p:spPr>
          <a:xfrm>
            <a:off x="8892330" y="1714526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 가기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D404BC-073E-46D9-A6F8-B58E96DE9550}"/>
              </a:ext>
            </a:extLst>
          </p:cNvPr>
          <p:cNvSpPr/>
          <p:nvPr/>
        </p:nvSpPr>
        <p:spPr>
          <a:xfrm>
            <a:off x="8979423" y="5658374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787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오늘의 스팀] &quot;프로스트펑크 우주판 같다&quot; 신작 익시온 호평">
            <a:extLst>
              <a:ext uri="{FF2B5EF4-FFF2-40B4-BE49-F238E27FC236}">
                <a16:creationId xmlns:a16="http://schemas.microsoft.com/office/drawing/2014/main" id="{AFD181FE-F128-4376-9DBA-79F53D8C1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4"/>
          <a:stretch/>
        </p:blipFill>
        <p:spPr bwMode="auto">
          <a:xfrm>
            <a:off x="1824387" y="1157731"/>
            <a:ext cx="9058625" cy="474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마을 화면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10097395" y="5545072"/>
            <a:ext cx="70467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8664166" y="3826778"/>
            <a:ext cx="1984958" cy="1198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던전 입장</a:t>
            </a:r>
            <a:endParaRPr lang="en-US" altLang="ko-KR" dirty="0"/>
          </a:p>
          <a:p>
            <a:pPr algn="ctr"/>
            <a:r>
              <a:rPr lang="en-US" altLang="ko-KR" dirty="0"/>
              <a:t>UI </a:t>
            </a:r>
            <a:r>
              <a:rPr lang="ko-KR" altLang="en-US" dirty="0"/>
              <a:t>호출</a:t>
            </a:r>
            <a:endParaRPr lang="en-US" altLang="ko-KR" dirty="0"/>
          </a:p>
          <a:p>
            <a:pPr algn="ctr"/>
            <a:r>
              <a:rPr lang="ko-KR" altLang="en-US" dirty="0"/>
              <a:t>오브젝트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6E7C89-6714-4C04-8EC4-0A52C28CD84B}"/>
              </a:ext>
            </a:extLst>
          </p:cNvPr>
          <p:cNvSpPr/>
          <p:nvPr/>
        </p:nvSpPr>
        <p:spPr>
          <a:xfrm>
            <a:off x="7122252" y="2112660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창고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E2D4EC-DE95-4ADA-A494-1F0042E9F165}"/>
              </a:ext>
            </a:extLst>
          </p:cNvPr>
          <p:cNvSpPr/>
          <p:nvPr/>
        </p:nvSpPr>
        <p:spPr>
          <a:xfrm>
            <a:off x="7846239" y="2899746"/>
            <a:ext cx="1635853" cy="648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관리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C5A1AA-BC97-4185-8724-34F218B68F81}"/>
              </a:ext>
            </a:extLst>
          </p:cNvPr>
          <p:cNvSpPr/>
          <p:nvPr/>
        </p:nvSpPr>
        <p:spPr>
          <a:xfrm>
            <a:off x="899019" y="949536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 </a:t>
            </a:r>
            <a:r>
              <a:rPr lang="en-US" altLang="ko-KR" dirty="0"/>
              <a:t>UI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24F6DE2-8307-4D1E-BDC7-7A397D0D983A}"/>
              </a:ext>
            </a:extLst>
          </p:cNvPr>
          <p:cNvSpPr/>
          <p:nvPr/>
        </p:nvSpPr>
        <p:spPr>
          <a:xfrm>
            <a:off x="2056699" y="3580708"/>
            <a:ext cx="2129407" cy="1519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강화</a:t>
            </a:r>
            <a:endParaRPr lang="en-US" altLang="ko-KR" dirty="0"/>
          </a:p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UI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244568-0648-4983-9C99-15AE16A40475}"/>
              </a:ext>
            </a:extLst>
          </p:cNvPr>
          <p:cNvSpPr/>
          <p:nvPr/>
        </p:nvSpPr>
        <p:spPr>
          <a:xfrm>
            <a:off x="4992846" y="4177716"/>
            <a:ext cx="1382788" cy="100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</a:t>
            </a:r>
            <a:endParaRPr lang="en-US" altLang="ko-KR" dirty="0"/>
          </a:p>
          <a:p>
            <a:pPr algn="ctr"/>
            <a:r>
              <a:rPr lang="ko-KR" altLang="en-US" dirty="0"/>
              <a:t>시스템 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ABD919-4659-4B8B-96EA-781CD11D208F}"/>
              </a:ext>
            </a:extLst>
          </p:cNvPr>
          <p:cNvSpPr/>
          <p:nvPr/>
        </p:nvSpPr>
        <p:spPr>
          <a:xfrm>
            <a:off x="4524461" y="2572635"/>
            <a:ext cx="1382788" cy="100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허수아비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7025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XCOM 2 - 엑스컴2 &quot;Day - 012&quot; 소개 : 네이버 블로그">
            <a:extLst>
              <a:ext uri="{FF2B5EF4-FFF2-40B4-BE49-F238E27FC236}">
                <a16:creationId xmlns:a16="http://schemas.microsoft.com/office/drawing/2014/main" id="{DC361978-4390-4331-99CA-2E1C3640F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76" y="950183"/>
            <a:ext cx="9402662" cy="5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입장 대기 화면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9362114" y="5865019"/>
            <a:ext cx="148275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던전 입장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C5A1AA-BC97-4185-8724-34F218B68F81}"/>
              </a:ext>
            </a:extLst>
          </p:cNvPr>
          <p:cNvSpPr/>
          <p:nvPr/>
        </p:nvSpPr>
        <p:spPr>
          <a:xfrm>
            <a:off x="1665912" y="1031087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던전 브리핑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24F6DE2-8307-4D1E-BDC7-7A397D0D983A}"/>
              </a:ext>
            </a:extLst>
          </p:cNvPr>
          <p:cNvSpPr/>
          <p:nvPr/>
        </p:nvSpPr>
        <p:spPr>
          <a:xfrm>
            <a:off x="1986786" y="2103571"/>
            <a:ext cx="1382788" cy="25103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  <a:p>
            <a:pPr algn="ctr"/>
            <a:r>
              <a:rPr lang="ko-KR" altLang="en-US" dirty="0"/>
              <a:t>선택 칸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필수</a:t>
            </a:r>
            <a:r>
              <a:rPr lang="en-US" altLang="ko-KR" dirty="0"/>
              <a:t>]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72420D-60EB-4116-BD8A-B2B4F0F4752F}"/>
              </a:ext>
            </a:extLst>
          </p:cNvPr>
          <p:cNvSpPr/>
          <p:nvPr/>
        </p:nvSpPr>
        <p:spPr>
          <a:xfrm>
            <a:off x="7031373" y="5863905"/>
            <a:ext cx="148275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  <a:r>
              <a:rPr lang="en-US" altLang="ko-KR" dirty="0"/>
              <a:t>/</a:t>
            </a:r>
            <a:r>
              <a:rPr lang="ko-KR" altLang="en-US" dirty="0"/>
              <a:t>상점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230075-92C9-492B-B648-460A6D0C3BC7}"/>
              </a:ext>
            </a:extLst>
          </p:cNvPr>
          <p:cNvSpPr/>
          <p:nvPr/>
        </p:nvSpPr>
        <p:spPr>
          <a:xfrm>
            <a:off x="3456258" y="2103570"/>
            <a:ext cx="1382788" cy="2510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</a:t>
            </a:r>
            <a:endParaRPr lang="en-US" altLang="ko-KR" dirty="0"/>
          </a:p>
          <a:p>
            <a:pPr algn="ctr"/>
            <a:r>
              <a:rPr lang="ko-KR" altLang="en-US" dirty="0"/>
              <a:t>선택 칸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B7371C-D9AA-4716-AEBF-37DE5D4193E4}"/>
              </a:ext>
            </a:extLst>
          </p:cNvPr>
          <p:cNvSpPr/>
          <p:nvPr/>
        </p:nvSpPr>
        <p:spPr>
          <a:xfrm>
            <a:off x="4925730" y="2103569"/>
            <a:ext cx="1382788" cy="2510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선택된</a:t>
            </a:r>
            <a:endParaRPr lang="en-US" altLang="ko-KR" sz="1500" dirty="0"/>
          </a:p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en-US" altLang="ko-KR" sz="1500" dirty="0"/>
              <a:t>{</a:t>
            </a:r>
            <a:r>
              <a:rPr lang="ko-KR" altLang="en-US" sz="1500" dirty="0"/>
              <a:t>만약</a:t>
            </a:r>
            <a:r>
              <a:rPr lang="en-US" altLang="ko-KR" sz="1500" dirty="0"/>
              <a:t>}</a:t>
            </a:r>
          </a:p>
          <a:p>
            <a:pPr algn="ctr"/>
            <a:r>
              <a:rPr lang="ko-KR" altLang="en-US" sz="1500" dirty="0"/>
              <a:t>파티 리더의 보유 스킬이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고독한늑대</a:t>
            </a:r>
            <a:endParaRPr lang="en-US" altLang="ko-KR" sz="1500" dirty="0"/>
          </a:p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가 있으면 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잠겨 있음</a:t>
            </a:r>
            <a:r>
              <a:rPr lang="en-US" altLang="ko-KR" sz="1500" dirty="0"/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0B0CC18-4030-4E3E-9E7C-5DDCEDC463DD}"/>
              </a:ext>
            </a:extLst>
          </p:cNvPr>
          <p:cNvSpPr/>
          <p:nvPr/>
        </p:nvSpPr>
        <p:spPr>
          <a:xfrm>
            <a:off x="6395202" y="2148260"/>
            <a:ext cx="1382788" cy="2510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선택된</a:t>
            </a:r>
            <a:endParaRPr lang="en-US" altLang="ko-KR" sz="1500" dirty="0"/>
          </a:p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en-US" altLang="ko-KR" sz="1500" dirty="0"/>
              <a:t>{</a:t>
            </a:r>
            <a:r>
              <a:rPr lang="ko-KR" altLang="en-US" sz="1500" dirty="0"/>
              <a:t>만약</a:t>
            </a:r>
            <a:r>
              <a:rPr lang="en-US" altLang="ko-KR" sz="1500" dirty="0"/>
              <a:t>}</a:t>
            </a:r>
          </a:p>
          <a:p>
            <a:pPr algn="ctr"/>
            <a:r>
              <a:rPr lang="ko-KR" altLang="en-US" sz="1500" dirty="0"/>
              <a:t>파티 리더의 보유 스킬이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고독한늑대</a:t>
            </a:r>
            <a:endParaRPr lang="en-US" altLang="ko-KR" sz="1500" dirty="0"/>
          </a:p>
          <a:p>
            <a:pPr algn="ctr"/>
            <a:r>
              <a:rPr lang="en-US" altLang="ko-KR" sz="1500" dirty="0"/>
              <a:t>1</a:t>
            </a:r>
            <a:r>
              <a:rPr lang="ko-KR" altLang="en-US" sz="1500" dirty="0"/>
              <a:t>가 있으면 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잠겨 있음</a:t>
            </a:r>
            <a:r>
              <a:rPr lang="en-US" altLang="ko-KR" sz="1500" dirty="0"/>
              <a:t>]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91C1AC-1D7B-4DBB-B033-7E120CAD5DAE}"/>
              </a:ext>
            </a:extLst>
          </p:cNvPr>
          <p:cNvSpPr/>
          <p:nvPr/>
        </p:nvSpPr>
        <p:spPr>
          <a:xfrm>
            <a:off x="7864674" y="2148259"/>
            <a:ext cx="1382788" cy="2510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선택된</a:t>
            </a:r>
            <a:endParaRPr lang="en-US" altLang="ko-KR" sz="1500" dirty="0"/>
          </a:p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en-US" altLang="ko-KR" sz="1500" dirty="0"/>
              <a:t>{</a:t>
            </a:r>
            <a:r>
              <a:rPr lang="ko-KR" altLang="en-US" sz="1500" dirty="0"/>
              <a:t>만약</a:t>
            </a:r>
            <a:r>
              <a:rPr lang="en-US" altLang="ko-KR" sz="1500" dirty="0"/>
              <a:t>}</a:t>
            </a:r>
          </a:p>
          <a:p>
            <a:pPr algn="ctr"/>
            <a:r>
              <a:rPr lang="ko-KR" altLang="en-US" sz="1500" dirty="0"/>
              <a:t>파티 리더의 보유 스킬이 분대확장</a:t>
            </a:r>
            <a:r>
              <a:rPr lang="en-US" altLang="ko-KR" sz="1500" dirty="0"/>
              <a:t>1</a:t>
            </a:r>
            <a:r>
              <a:rPr lang="ko-KR" altLang="en-US" sz="1500" dirty="0"/>
              <a:t>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없으면 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잠겨 있음</a:t>
            </a:r>
            <a:r>
              <a:rPr lang="en-US" altLang="ko-KR" sz="1500" dirty="0"/>
              <a:t>]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5030D3E-F0D5-4946-BAFE-5AC5BDF92E16}"/>
              </a:ext>
            </a:extLst>
          </p:cNvPr>
          <p:cNvSpPr/>
          <p:nvPr/>
        </p:nvSpPr>
        <p:spPr>
          <a:xfrm>
            <a:off x="9394966" y="2173813"/>
            <a:ext cx="1382788" cy="2510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선택된</a:t>
            </a:r>
            <a:endParaRPr lang="en-US" altLang="ko-KR" sz="1500" dirty="0"/>
          </a:p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en-US" altLang="ko-KR" sz="1500" dirty="0"/>
              <a:t>{</a:t>
            </a:r>
            <a:r>
              <a:rPr lang="ko-KR" altLang="en-US" sz="1500" dirty="0"/>
              <a:t>만약</a:t>
            </a:r>
            <a:r>
              <a:rPr lang="en-US" altLang="ko-KR" sz="1500" dirty="0"/>
              <a:t>}</a:t>
            </a:r>
          </a:p>
          <a:p>
            <a:pPr algn="ctr"/>
            <a:r>
              <a:rPr lang="ko-KR" altLang="en-US" sz="1500" dirty="0"/>
              <a:t>파티 리더의 보유 스킬이</a:t>
            </a:r>
            <a:endParaRPr lang="en-US" altLang="ko-KR" sz="1500" dirty="0"/>
          </a:p>
          <a:p>
            <a:pPr algn="ctr"/>
            <a:r>
              <a:rPr lang="ko-KR" altLang="en-US" sz="1500" dirty="0"/>
              <a:t>분대확장</a:t>
            </a:r>
            <a:r>
              <a:rPr lang="en-US" altLang="ko-KR" sz="1500" dirty="0"/>
              <a:t>2</a:t>
            </a:r>
            <a:r>
              <a:rPr lang="ko-KR" altLang="en-US" sz="1500" dirty="0"/>
              <a:t>가 </a:t>
            </a:r>
            <a:endParaRPr lang="en-US" altLang="ko-KR" sz="1500" dirty="0"/>
          </a:p>
          <a:p>
            <a:pPr algn="ctr"/>
            <a:r>
              <a:rPr lang="ko-KR" altLang="en-US" sz="1500" dirty="0"/>
              <a:t>없으면 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잠겨 있음</a:t>
            </a:r>
            <a:r>
              <a:rPr lang="en-US" altLang="ko-KR" sz="1500" dirty="0"/>
              <a:t>]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693932A-1A1B-4744-A82F-D9685A84D3FE}"/>
              </a:ext>
            </a:extLst>
          </p:cNvPr>
          <p:cNvSpPr/>
          <p:nvPr/>
        </p:nvSpPr>
        <p:spPr>
          <a:xfrm>
            <a:off x="3775046" y="5865100"/>
            <a:ext cx="31633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대기중인 캐릭터 장비해제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0C6F27-9EDE-4152-A016-730D5D8E86D8}"/>
              </a:ext>
            </a:extLst>
          </p:cNvPr>
          <p:cNvSpPr/>
          <p:nvPr/>
        </p:nvSpPr>
        <p:spPr>
          <a:xfrm>
            <a:off x="1995175" y="4969778"/>
            <a:ext cx="1382789" cy="31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선택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3CDA356-14ED-41DB-BF01-82D73CE0CBB1}"/>
              </a:ext>
            </a:extLst>
          </p:cNvPr>
          <p:cNvSpPr/>
          <p:nvPr/>
        </p:nvSpPr>
        <p:spPr>
          <a:xfrm>
            <a:off x="1995871" y="5325944"/>
            <a:ext cx="1382092" cy="44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인벤토리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0C1AA-2F28-4A24-AF6C-3629B132E2EB}"/>
              </a:ext>
            </a:extLst>
          </p:cNvPr>
          <p:cNvSpPr/>
          <p:nvPr/>
        </p:nvSpPr>
        <p:spPr>
          <a:xfrm>
            <a:off x="3456258" y="5325944"/>
            <a:ext cx="1382092" cy="44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3FB653-7F72-4F46-B31C-59908EE37031}"/>
              </a:ext>
            </a:extLst>
          </p:cNvPr>
          <p:cNvGrpSpPr/>
          <p:nvPr/>
        </p:nvGrpSpPr>
        <p:grpSpPr>
          <a:xfrm>
            <a:off x="3504596" y="5370480"/>
            <a:ext cx="1285416" cy="352316"/>
            <a:chOff x="3483864" y="5348315"/>
            <a:chExt cx="1285416" cy="35231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856B3F-ED1D-4C70-8C7A-CA51B1D92D23}"/>
                </a:ext>
              </a:extLst>
            </p:cNvPr>
            <p:cNvGrpSpPr/>
            <p:nvPr/>
          </p:nvGrpSpPr>
          <p:grpSpPr>
            <a:xfrm>
              <a:off x="3483864" y="5348315"/>
              <a:ext cx="83896" cy="352316"/>
              <a:chOff x="3483864" y="5348315"/>
              <a:chExt cx="83896" cy="352316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DFBFA104-30D3-492B-BB2B-61CE7164DD55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DCED095-59CF-4393-AF74-ACE7E08C4474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3E96EBB1-15AA-4C4E-8A93-67F535B4D003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907170B-D586-4111-A97F-84B7322B9AB0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FA32E8A-780F-4B3E-A431-3C15C9D7DA64}"/>
                </a:ext>
              </a:extLst>
            </p:cNvPr>
            <p:cNvGrpSpPr/>
            <p:nvPr/>
          </p:nvGrpSpPr>
          <p:grpSpPr>
            <a:xfrm>
              <a:off x="3570548" y="5348315"/>
              <a:ext cx="83896" cy="352316"/>
              <a:chOff x="3483864" y="5348315"/>
              <a:chExt cx="83896" cy="352316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BE08F34-F977-4843-9B60-D0FD4ADA9AF2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435F1A7-5AC3-441F-9F29-7AFC207535E7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31E26C5D-B480-4D02-8243-B37CFBEADB48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0162A83E-4270-4CE8-9605-84D0E95AFBC7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B613AF4-7CE3-4507-BDBA-FD0DB8B2BC25}"/>
                </a:ext>
              </a:extLst>
            </p:cNvPr>
            <p:cNvGrpSpPr/>
            <p:nvPr/>
          </p:nvGrpSpPr>
          <p:grpSpPr>
            <a:xfrm>
              <a:off x="3657232" y="5348315"/>
              <a:ext cx="83896" cy="352316"/>
              <a:chOff x="3483864" y="5348315"/>
              <a:chExt cx="83896" cy="352316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C6BB4BE1-00FA-41C9-8891-DB4423819DB9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A44CA33-820F-4679-8991-5A7ED3BBDEE8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41224FE1-3547-4A8B-B56D-259DA7782CB5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AED1431-7FAD-4A07-A401-FBE97B5F6A38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317EBE3-2646-44B9-BF49-34EC8812A6D6}"/>
                </a:ext>
              </a:extLst>
            </p:cNvPr>
            <p:cNvGrpSpPr/>
            <p:nvPr/>
          </p:nvGrpSpPr>
          <p:grpSpPr>
            <a:xfrm>
              <a:off x="3743916" y="5348315"/>
              <a:ext cx="83896" cy="352316"/>
              <a:chOff x="3483864" y="5348315"/>
              <a:chExt cx="83896" cy="352316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546D81B-F0CB-4A0B-8BCE-BB4BC87190F1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4265988E-D5CF-44C3-9408-70A7F399AC71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1DDB8986-CCEB-4CA5-A9D3-096E86069025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FF132A36-633B-41BC-A287-C3D805BCE5CA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F2A2CAD-786C-4772-9424-72C514EF1136}"/>
                </a:ext>
              </a:extLst>
            </p:cNvPr>
            <p:cNvGrpSpPr/>
            <p:nvPr/>
          </p:nvGrpSpPr>
          <p:grpSpPr>
            <a:xfrm>
              <a:off x="3830600" y="5348315"/>
              <a:ext cx="83896" cy="352316"/>
              <a:chOff x="3483864" y="5348315"/>
              <a:chExt cx="83896" cy="352316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438D0168-2B31-4BF0-ACBD-3A18112A5ED4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0153F519-DCCD-488A-8EF3-E96D60E138CE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2E74BD5-7986-496D-8497-A2AA2ED123BF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C236935D-AB75-4FC3-ABE8-507EB83FF781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5C29272-29C9-42E8-AF97-3F8C2C6F6795}"/>
                </a:ext>
              </a:extLst>
            </p:cNvPr>
            <p:cNvGrpSpPr/>
            <p:nvPr/>
          </p:nvGrpSpPr>
          <p:grpSpPr>
            <a:xfrm>
              <a:off x="3917284" y="5348315"/>
              <a:ext cx="83896" cy="352316"/>
              <a:chOff x="3483864" y="5348315"/>
              <a:chExt cx="83896" cy="352316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A3487AE1-4067-4C2F-9266-405AAF5FE353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270D1FE9-3EF4-4E07-9D72-328B404654CA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4A13F13-0BAD-47CE-91B9-225C80FBA98F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051DDB1E-A073-45A6-A02C-F911ECA5B741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85DFAED-5AC4-46F6-A264-A92A49A9E5F2}"/>
                </a:ext>
              </a:extLst>
            </p:cNvPr>
            <p:cNvGrpSpPr/>
            <p:nvPr/>
          </p:nvGrpSpPr>
          <p:grpSpPr>
            <a:xfrm>
              <a:off x="4003968" y="5348315"/>
              <a:ext cx="83896" cy="352316"/>
              <a:chOff x="3483864" y="5348315"/>
              <a:chExt cx="83896" cy="35231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75CFA39-F38F-4E4E-A8D2-A5E9CB182206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B1AF4954-C934-4BBD-BB4B-A5E6CAEF2E8C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8448A01-4C22-43BB-9016-C8851A578CBD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3C5F50B1-B8FA-49AD-B85A-F4EC56DE7885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BA0C435-D128-4CD1-8F79-0378AE475106}"/>
                </a:ext>
              </a:extLst>
            </p:cNvPr>
            <p:cNvGrpSpPr/>
            <p:nvPr/>
          </p:nvGrpSpPr>
          <p:grpSpPr>
            <a:xfrm>
              <a:off x="4090652" y="5348315"/>
              <a:ext cx="83896" cy="352316"/>
              <a:chOff x="3483864" y="5348315"/>
              <a:chExt cx="83896" cy="352316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10F2CEC3-3A28-48E3-AF63-8873C996F9CE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AB8ECEE-C181-44C6-AED3-9C1604E74157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CB2E3AA5-D789-498B-9917-67757B2F1E9E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66669912-43E5-48E9-8056-B1404B19BED5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1A361BD-4FFF-49DF-A846-78472369A0D0}"/>
                </a:ext>
              </a:extLst>
            </p:cNvPr>
            <p:cNvGrpSpPr/>
            <p:nvPr/>
          </p:nvGrpSpPr>
          <p:grpSpPr>
            <a:xfrm>
              <a:off x="4177336" y="5348315"/>
              <a:ext cx="83896" cy="352316"/>
              <a:chOff x="3483864" y="5348315"/>
              <a:chExt cx="83896" cy="352316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D4637917-B67A-4392-8703-6EF4779C7E63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25D7DFE1-C01A-4209-B765-93F499F44AA2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C712A90D-FB29-4ABC-BBB6-1378BBD131F5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5048F2B6-0403-46B5-A8A2-5E2D5B65A61B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CE9536E-9263-4288-98E5-DFDA7EC1E57B}"/>
                </a:ext>
              </a:extLst>
            </p:cNvPr>
            <p:cNvGrpSpPr/>
            <p:nvPr/>
          </p:nvGrpSpPr>
          <p:grpSpPr>
            <a:xfrm>
              <a:off x="4264020" y="5348315"/>
              <a:ext cx="83896" cy="352316"/>
              <a:chOff x="3483864" y="5348315"/>
              <a:chExt cx="83896" cy="352316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65F15627-1BA8-4F4E-A6FB-82366ED8933F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7C086625-D8CC-4A1E-B2F4-F7639A14B843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2650EADA-3928-4992-91B6-9B14D96FC226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75A9FDEA-B2C9-4C3A-B914-EAD95B53FF48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77622F1-625C-4C69-A7F3-DBFE478112A8}"/>
                </a:ext>
              </a:extLst>
            </p:cNvPr>
            <p:cNvGrpSpPr/>
            <p:nvPr/>
          </p:nvGrpSpPr>
          <p:grpSpPr>
            <a:xfrm>
              <a:off x="4351608" y="5348315"/>
              <a:ext cx="83896" cy="352316"/>
              <a:chOff x="3483864" y="5348315"/>
              <a:chExt cx="83896" cy="352316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B48FB463-8D9B-4343-8FED-9A559C51138A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1B519665-3A89-41CF-B425-8B7238A46AF3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E45ADD48-34AA-46DA-B500-8DE929662E51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5700F381-A34D-423B-8E51-06621B16F5CB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58D853A-7BA7-44A8-9E5D-F3F5DB24A1F5}"/>
                </a:ext>
              </a:extLst>
            </p:cNvPr>
            <p:cNvGrpSpPr/>
            <p:nvPr/>
          </p:nvGrpSpPr>
          <p:grpSpPr>
            <a:xfrm>
              <a:off x="4434600" y="5348315"/>
              <a:ext cx="83896" cy="352316"/>
              <a:chOff x="3483864" y="5348315"/>
              <a:chExt cx="83896" cy="352316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BF33C6A3-2AE3-43C3-8164-69FF436B4881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0A54E15A-3171-4A65-B459-03F56DE2EA7E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91F94747-60C1-4B3E-B9A1-71AB4DE96F8C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3F5E300E-E5CD-4A4E-98FF-1EC93CDA5B50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764938F-A56D-4E08-9215-8BD946C37BF6}"/>
                </a:ext>
              </a:extLst>
            </p:cNvPr>
            <p:cNvGrpSpPr/>
            <p:nvPr/>
          </p:nvGrpSpPr>
          <p:grpSpPr>
            <a:xfrm>
              <a:off x="4518496" y="5348315"/>
              <a:ext cx="83896" cy="352316"/>
              <a:chOff x="3483864" y="5348315"/>
              <a:chExt cx="83896" cy="352316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9D169162-98A7-4E79-8705-1A762EF0E3C3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5EC1D30-051F-4F36-B600-FF92D27C9C63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55598DFE-D5A1-40DD-AD30-17B1E46DE7F4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19450A3D-F8CD-47DB-8191-BD5A334EBDE6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6021696-047D-4EB1-9350-6361E43DD11C}"/>
                </a:ext>
              </a:extLst>
            </p:cNvPr>
            <p:cNvGrpSpPr/>
            <p:nvPr/>
          </p:nvGrpSpPr>
          <p:grpSpPr>
            <a:xfrm>
              <a:off x="4601488" y="5348315"/>
              <a:ext cx="83896" cy="352316"/>
              <a:chOff x="3483864" y="5348315"/>
              <a:chExt cx="83896" cy="352316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181C987B-83E8-49A2-B11A-11BD9A72974C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B1B7C5AB-EE99-4E64-AC8F-60F52F9E161A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937BAD30-A622-4C74-95F4-FEE001325BD6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E9EDFA0D-CB26-47BC-AD91-A01E3EB79D4C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2DC02A8-CF45-4051-97A6-29D2373D1ACC}"/>
                </a:ext>
              </a:extLst>
            </p:cNvPr>
            <p:cNvGrpSpPr/>
            <p:nvPr/>
          </p:nvGrpSpPr>
          <p:grpSpPr>
            <a:xfrm>
              <a:off x="4685384" y="5348315"/>
              <a:ext cx="83896" cy="352316"/>
              <a:chOff x="3483864" y="5348315"/>
              <a:chExt cx="83896" cy="352316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9934EF40-DE0F-4D86-92CE-F889950946B4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5B9416AB-964B-4957-8B81-465B4B606AD1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45A36883-B536-48EF-AADD-822E729E27B3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2199A30-034C-4C1C-8D14-EFDCD275F48B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06D31DD-718E-47A1-BFBD-09A7DD60C23C}"/>
              </a:ext>
            </a:extLst>
          </p:cNvPr>
          <p:cNvSpPr/>
          <p:nvPr/>
        </p:nvSpPr>
        <p:spPr>
          <a:xfrm>
            <a:off x="3450798" y="4947039"/>
            <a:ext cx="1382789" cy="343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선택</a:t>
            </a:r>
            <a:endParaRPr lang="en-US" altLang="ko-KR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BB57FE8-4B0C-470D-968A-B89C206E2C84}"/>
              </a:ext>
            </a:extLst>
          </p:cNvPr>
          <p:cNvSpPr/>
          <p:nvPr/>
        </p:nvSpPr>
        <p:spPr>
          <a:xfrm>
            <a:off x="4876552" y="5329841"/>
            <a:ext cx="1382092" cy="44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41995A-0C2E-4A72-809E-7C2F4C88C15C}"/>
              </a:ext>
            </a:extLst>
          </p:cNvPr>
          <p:cNvGrpSpPr/>
          <p:nvPr/>
        </p:nvGrpSpPr>
        <p:grpSpPr>
          <a:xfrm>
            <a:off x="4924890" y="5374377"/>
            <a:ext cx="1285416" cy="352316"/>
            <a:chOff x="3483864" y="5348315"/>
            <a:chExt cx="1285416" cy="35231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4C7F46-60A5-4AC6-A84D-3B7462C77453}"/>
                </a:ext>
              </a:extLst>
            </p:cNvPr>
            <p:cNvGrpSpPr/>
            <p:nvPr/>
          </p:nvGrpSpPr>
          <p:grpSpPr>
            <a:xfrm>
              <a:off x="3483864" y="5348315"/>
              <a:ext cx="83896" cy="352316"/>
              <a:chOff x="3483864" y="5348315"/>
              <a:chExt cx="83896" cy="352316"/>
            </a:xfrm>
          </p:grpSpPr>
          <p:sp>
            <p:nvSpPr>
              <p:cNvPr id="175" name="사각형: 둥근 모서리 174">
                <a:extLst>
                  <a:ext uri="{FF2B5EF4-FFF2-40B4-BE49-F238E27FC236}">
                    <a16:creationId xmlns:a16="http://schemas.microsoft.com/office/drawing/2014/main" id="{3EA60507-9635-4C45-9ACA-6A0858BB6AC2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381B1B80-7FB0-4DE9-B58E-C6E96C1EEF63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C39F30A1-8E3F-4DA8-B6B6-7CE4D64FEBB9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사각형: 둥근 모서리 177">
                <a:extLst>
                  <a:ext uri="{FF2B5EF4-FFF2-40B4-BE49-F238E27FC236}">
                    <a16:creationId xmlns:a16="http://schemas.microsoft.com/office/drawing/2014/main" id="{591B5A82-EA56-47A0-AF4A-7D0513E64065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9B737BE-CB7B-46D6-BED8-E081A6D4B0AD}"/>
                </a:ext>
              </a:extLst>
            </p:cNvPr>
            <p:cNvGrpSpPr/>
            <p:nvPr/>
          </p:nvGrpSpPr>
          <p:grpSpPr>
            <a:xfrm>
              <a:off x="3570548" y="5348315"/>
              <a:ext cx="83896" cy="352316"/>
              <a:chOff x="3483864" y="5348315"/>
              <a:chExt cx="83896" cy="352316"/>
            </a:xfrm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6398330A-1740-492C-82F3-308763EE14F1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9D693DDC-C9D0-4E1D-8247-703112892D36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5129D8B7-34E0-45E2-9F09-9E4E601CB649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B0D8E1B2-6097-4779-9BE6-C6E9465595E3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C1F248B-76AD-424B-AC24-2E0524C1029A}"/>
                </a:ext>
              </a:extLst>
            </p:cNvPr>
            <p:cNvGrpSpPr/>
            <p:nvPr/>
          </p:nvGrpSpPr>
          <p:grpSpPr>
            <a:xfrm>
              <a:off x="3657232" y="5348315"/>
              <a:ext cx="83896" cy="352316"/>
              <a:chOff x="3483864" y="5348315"/>
              <a:chExt cx="83896" cy="352316"/>
            </a:xfrm>
          </p:grpSpPr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216A57D1-4B62-4DA0-A9C9-07F99031D73E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6BFF657A-85CB-43D2-8676-8ACB131B18D4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A90A46BE-6186-4C2A-9857-583CD7308754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75FA717E-63C1-46D6-A474-541B58CCD62C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74C530A-1C53-485E-B817-F8B43C710B00}"/>
                </a:ext>
              </a:extLst>
            </p:cNvPr>
            <p:cNvGrpSpPr/>
            <p:nvPr/>
          </p:nvGrpSpPr>
          <p:grpSpPr>
            <a:xfrm>
              <a:off x="3743916" y="5348315"/>
              <a:ext cx="83896" cy="352316"/>
              <a:chOff x="3483864" y="5348315"/>
              <a:chExt cx="83896" cy="352316"/>
            </a:xfrm>
          </p:grpSpPr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646510F1-7F59-4D8F-A5E2-9D906388A6A8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D3A13935-086C-4D90-8E7E-5172CE869CA1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2D35533B-2821-40A9-8054-83490EFD6A5E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BB2BA66E-5369-4DF9-BF50-9FBAF69A87F5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BE42702-F8EE-44DB-85DD-3A7C3C419233}"/>
                </a:ext>
              </a:extLst>
            </p:cNvPr>
            <p:cNvGrpSpPr/>
            <p:nvPr/>
          </p:nvGrpSpPr>
          <p:grpSpPr>
            <a:xfrm>
              <a:off x="3830600" y="5348315"/>
              <a:ext cx="83896" cy="352316"/>
              <a:chOff x="3483864" y="5348315"/>
              <a:chExt cx="83896" cy="352316"/>
            </a:xfrm>
          </p:grpSpPr>
          <p:sp>
            <p:nvSpPr>
              <p:cNvPr id="159" name="사각형: 둥근 모서리 158">
                <a:extLst>
                  <a:ext uri="{FF2B5EF4-FFF2-40B4-BE49-F238E27FC236}">
                    <a16:creationId xmlns:a16="http://schemas.microsoft.com/office/drawing/2014/main" id="{A8338992-A31E-4101-B07A-481A4BFD0938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161C630B-2970-4E63-BF3E-406824EE2003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4C9AE8EA-C520-456A-AA4B-01E208C6C42A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59796103-EFC4-4EBB-8757-0570954B27F5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4F1D5F1-B7AF-4456-B8CE-429FB959EED6}"/>
                </a:ext>
              </a:extLst>
            </p:cNvPr>
            <p:cNvGrpSpPr/>
            <p:nvPr/>
          </p:nvGrpSpPr>
          <p:grpSpPr>
            <a:xfrm>
              <a:off x="3917284" y="5348315"/>
              <a:ext cx="83896" cy="352316"/>
              <a:chOff x="3483864" y="5348315"/>
              <a:chExt cx="83896" cy="352316"/>
            </a:xfrm>
          </p:grpSpPr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C9A5F598-F00F-4A69-982D-EC1635ADAC2E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EAF06208-59F0-4F66-A6F0-EE257380A8C6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48D9905F-AD3B-4625-A2B8-A98797BE8C1B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사각형: 둥근 모서리 157">
                <a:extLst>
                  <a:ext uri="{FF2B5EF4-FFF2-40B4-BE49-F238E27FC236}">
                    <a16:creationId xmlns:a16="http://schemas.microsoft.com/office/drawing/2014/main" id="{A5BFCE8A-EBAE-4B4F-B789-4E5ED47B1826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34858EF-BF62-4C6A-A236-CDA0541BA9E5}"/>
                </a:ext>
              </a:extLst>
            </p:cNvPr>
            <p:cNvGrpSpPr/>
            <p:nvPr/>
          </p:nvGrpSpPr>
          <p:grpSpPr>
            <a:xfrm>
              <a:off x="4003968" y="5348315"/>
              <a:ext cx="83896" cy="352316"/>
              <a:chOff x="3483864" y="5348315"/>
              <a:chExt cx="83896" cy="352316"/>
            </a:xfrm>
          </p:grpSpPr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29899887-EE3D-4E16-82E6-E214CCCC4605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148DE786-92C8-43DB-8B2B-87C734A61D4B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1452044E-E82B-48FE-8187-F23CFFD0E9B6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ACD179EE-D5F9-46FF-BE8C-7BE9AAE76B42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7367A9C-FB43-425F-8F2B-9EAF632156C3}"/>
                </a:ext>
              </a:extLst>
            </p:cNvPr>
            <p:cNvGrpSpPr/>
            <p:nvPr/>
          </p:nvGrpSpPr>
          <p:grpSpPr>
            <a:xfrm>
              <a:off x="4090652" y="5348315"/>
              <a:ext cx="83896" cy="352316"/>
              <a:chOff x="3483864" y="5348315"/>
              <a:chExt cx="83896" cy="352316"/>
            </a:xfrm>
          </p:grpSpPr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365CBA96-D6CB-4372-AC5C-928ACFB4E796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FF8491A6-C51D-4932-9977-9530051E7467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89C36DE0-A446-4557-9541-AC0F6D604BAC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E8FA7903-0213-43BF-A377-5BE63568952C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0F5357B5-5477-43E2-83F1-AA801A1EB695}"/>
                </a:ext>
              </a:extLst>
            </p:cNvPr>
            <p:cNvGrpSpPr/>
            <p:nvPr/>
          </p:nvGrpSpPr>
          <p:grpSpPr>
            <a:xfrm>
              <a:off x="4177336" y="5348315"/>
              <a:ext cx="83896" cy="352316"/>
              <a:chOff x="3483864" y="5348315"/>
              <a:chExt cx="83896" cy="352316"/>
            </a:xfrm>
          </p:grpSpPr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F9D5CAC5-531A-47A8-9282-C08AE9D4C8DE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2BC35742-707D-4258-BDAF-341FAA92141A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70EB568F-94B6-4755-853C-71A6288298BF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5523A1C4-DD18-436A-AB30-DD98E2150873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0DFD869-DBE9-49F2-BB03-E46EC7E68DA0}"/>
                </a:ext>
              </a:extLst>
            </p:cNvPr>
            <p:cNvGrpSpPr/>
            <p:nvPr/>
          </p:nvGrpSpPr>
          <p:grpSpPr>
            <a:xfrm>
              <a:off x="4264020" y="5348315"/>
              <a:ext cx="83896" cy="352316"/>
              <a:chOff x="3483864" y="5348315"/>
              <a:chExt cx="83896" cy="352316"/>
            </a:xfrm>
          </p:grpSpPr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7C642AE2-9C3B-48FD-8595-DAA4F92879EC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C8EF0703-3472-4A38-B7E8-0EE7021110E9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2630FD72-8A4E-4FF1-8C6C-5DA4ABBED355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9FE258C-77D5-4E2B-935E-06CE28896481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11552C-30EB-4A4B-AED3-068FF22E7788}"/>
                </a:ext>
              </a:extLst>
            </p:cNvPr>
            <p:cNvGrpSpPr/>
            <p:nvPr/>
          </p:nvGrpSpPr>
          <p:grpSpPr>
            <a:xfrm>
              <a:off x="4351608" y="5348315"/>
              <a:ext cx="83896" cy="352316"/>
              <a:chOff x="3483864" y="5348315"/>
              <a:chExt cx="83896" cy="352316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700B8EAD-8D51-405A-B3EE-EFC2F298EE95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836DD7B9-73E5-4361-9305-E17B4D71B9FA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2F93996D-0B1C-423F-91AE-821D2959AEE5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9E8EAB0B-02B5-4F65-B295-6FBAC405F995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3790C131-3970-416B-BB00-17B646EBF5BB}"/>
                </a:ext>
              </a:extLst>
            </p:cNvPr>
            <p:cNvGrpSpPr/>
            <p:nvPr/>
          </p:nvGrpSpPr>
          <p:grpSpPr>
            <a:xfrm>
              <a:off x="4434600" y="5348315"/>
              <a:ext cx="83896" cy="352316"/>
              <a:chOff x="3483864" y="5348315"/>
              <a:chExt cx="83896" cy="352316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D03D331B-1661-403B-8E07-2BBE9D37FA6A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4F195B81-3E6F-4B7E-BBCB-13FD0803E104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AD69DB1-4EEA-4BB8-AF1F-5956B3035F54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A9640DB7-3DA3-4737-96D0-4D4C54B6DE69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856AA3D-F49F-4311-9B60-6353DAB07A6C}"/>
                </a:ext>
              </a:extLst>
            </p:cNvPr>
            <p:cNvGrpSpPr/>
            <p:nvPr/>
          </p:nvGrpSpPr>
          <p:grpSpPr>
            <a:xfrm>
              <a:off x="4518496" y="5348315"/>
              <a:ext cx="83896" cy="352316"/>
              <a:chOff x="3483864" y="5348315"/>
              <a:chExt cx="83896" cy="352316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700D9C40-9D59-46BF-A04F-542EFEDBD93F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29F43410-FAC7-4358-8DB7-F1124599A298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4BDFB6FF-719F-47B8-8DB1-43B776EC6A60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26237909-3604-4B25-A58F-231C9A0C84A1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920CB9C-662F-46A7-9757-895701DB7968}"/>
                </a:ext>
              </a:extLst>
            </p:cNvPr>
            <p:cNvGrpSpPr/>
            <p:nvPr/>
          </p:nvGrpSpPr>
          <p:grpSpPr>
            <a:xfrm>
              <a:off x="4601488" y="5348315"/>
              <a:ext cx="83896" cy="352316"/>
              <a:chOff x="3483864" y="5348315"/>
              <a:chExt cx="83896" cy="352316"/>
            </a:xfrm>
          </p:grpSpPr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29F1395B-1B6E-4A10-9031-A252FA5A0F47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398AFDA-F5E0-4C1C-94E9-C2091F8C0CC5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6D57F3A-72EB-4ECD-88A8-ED72A0AE9E98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DBFF817F-43CB-4C88-B913-11E401CE3BDE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4DEDF92-259A-46C2-A327-64DF93933198}"/>
                </a:ext>
              </a:extLst>
            </p:cNvPr>
            <p:cNvGrpSpPr/>
            <p:nvPr/>
          </p:nvGrpSpPr>
          <p:grpSpPr>
            <a:xfrm>
              <a:off x="4685384" y="5348315"/>
              <a:ext cx="83896" cy="352316"/>
              <a:chOff x="3483864" y="5348315"/>
              <a:chExt cx="83896" cy="352316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279A37EE-CE1A-42DA-863D-30A133AE7C7E}"/>
                  </a:ext>
                </a:extLst>
              </p:cNvPr>
              <p:cNvSpPr/>
              <p:nvPr/>
            </p:nvSpPr>
            <p:spPr>
              <a:xfrm>
                <a:off x="3483864" y="5348315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49D58E10-36E5-4575-BE8A-771B8EF00AD0}"/>
                  </a:ext>
                </a:extLst>
              </p:cNvPr>
              <p:cNvSpPr/>
              <p:nvPr/>
            </p:nvSpPr>
            <p:spPr>
              <a:xfrm>
                <a:off x="3483864" y="5436394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7AFD71C4-1532-4C1C-8881-17577A3DF9A6}"/>
                  </a:ext>
                </a:extLst>
              </p:cNvPr>
              <p:cNvSpPr/>
              <p:nvPr/>
            </p:nvSpPr>
            <p:spPr>
              <a:xfrm>
                <a:off x="3483864" y="5524473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CBC26B7E-6CEB-44E4-89EB-F9CFC76A1F05}"/>
                  </a:ext>
                </a:extLst>
              </p:cNvPr>
              <p:cNvSpPr/>
              <p:nvPr/>
            </p:nvSpPr>
            <p:spPr>
              <a:xfrm>
                <a:off x="3483864" y="5612552"/>
                <a:ext cx="83896" cy="880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12AB540F-67DD-460D-BD19-039343896203}"/>
              </a:ext>
            </a:extLst>
          </p:cNvPr>
          <p:cNvSpPr/>
          <p:nvPr/>
        </p:nvSpPr>
        <p:spPr>
          <a:xfrm>
            <a:off x="1999717" y="4674894"/>
            <a:ext cx="1382789" cy="24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스킬 관리</a:t>
            </a:r>
            <a:endParaRPr lang="en-US" altLang="ko-KR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52AF2150-284B-4195-9713-A963897ED4E4}"/>
              </a:ext>
            </a:extLst>
          </p:cNvPr>
          <p:cNvSpPr/>
          <p:nvPr/>
        </p:nvSpPr>
        <p:spPr>
          <a:xfrm>
            <a:off x="3445671" y="4668838"/>
            <a:ext cx="1382789" cy="24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794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가지 구역으로 </a:t>
            </a:r>
            <a:r>
              <a:rPr lang="ko-KR" altLang="en-US" dirty="0" err="1"/>
              <a:t>나눠짐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캐릭터가 스킬 포인트를 얻을 때 마다 노드 하나를 활성화 할 수 있음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특정 </a:t>
            </a:r>
            <a:r>
              <a:rPr lang="ko-KR" altLang="en-US" dirty="0" err="1"/>
              <a:t>스킬포인트를</a:t>
            </a:r>
            <a:r>
              <a:rPr lang="ko-KR" altLang="en-US" dirty="0"/>
              <a:t> 소모하면 </a:t>
            </a:r>
            <a:r>
              <a:rPr lang="ko-KR" altLang="en-US" dirty="0" err="1"/>
              <a:t>리롤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리롤</a:t>
            </a:r>
            <a:r>
              <a:rPr lang="ko-KR" altLang="en-US" dirty="0"/>
              <a:t> 할 때 마다 </a:t>
            </a:r>
            <a:r>
              <a:rPr lang="ko-KR" altLang="en-US" dirty="0" err="1"/>
              <a:t>리롤까지</a:t>
            </a:r>
            <a:r>
              <a:rPr lang="ko-KR" altLang="en-US" dirty="0"/>
              <a:t> 요구하는 스킬 포인트가 점점 늘어남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스킬을 찍을 때 마다 </a:t>
            </a:r>
            <a:r>
              <a:rPr lang="ko-KR" altLang="en-US" dirty="0" err="1"/>
              <a:t>다른쪽</a:t>
            </a:r>
            <a:r>
              <a:rPr lang="ko-KR" altLang="en-US" dirty="0"/>
              <a:t> 가지가 사라짐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얻은 스킬은 마인드맵이 </a:t>
            </a:r>
            <a:r>
              <a:rPr lang="ko-KR" altLang="en-US" dirty="0" err="1"/>
              <a:t>리롤되도</a:t>
            </a:r>
            <a:r>
              <a:rPr lang="ko-KR" altLang="en-US" dirty="0"/>
              <a:t> 보유됨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캐릭터 강화</a:t>
            </a:r>
          </a:p>
        </p:txBody>
      </p:sp>
      <p:pic>
        <p:nvPicPr>
          <p:cNvPr id="7170" name="Picture 2" descr="Dead by Daylight (데드 바이 데이라이트) : 네이버 블로그">
            <a:extLst>
              <a:ext uri="{FF2B5EF4-FFF2-40B4-BE49-F238E27FC236}">
                <a16:creationId xmlns:a16="http://schemas.microsoft.com/office/drawing/2014/main" id="{7DE09DD6-413A-4036-9DE3-407B89F1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7" y="2801923"/>
            <a:ext cx="5890937" cy="33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데바데 생존자 퍽 추천해드리겠습니다.">
            <a:extLst>
              <a:ext uri="{FF2B5EF4-FFF2-40B4-BE49-F238E27FC236}">
                <a16:creationId xmlns:a16="http://schemas.microsoft.com/office/drawing/2014/main" id="{886D19E2-E9AD-470A-81F0-CD1E3FAD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23" y="2801923"/>
            <a:ext cx="3167146" cy="33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77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FD8FF10-B52B-4E33-9FF7-2D14365AB9E9}"/>
              </a:ext>
            </a:extLst>
          </p:cNvPr>
          <p:cNvSpPr/>
          <p:nvPr/>
        </p:nvSpPr>
        <p:spPr>
          <a:xfrm>
            <a:off x="890564" y="1078992"/>
            <a:ext cx="5128470" cy="25114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투쟁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C70E9D-AB5E-42E8-8C67-05BB86BFE8D7}"/>
              </a:ext>
            </a:extLst>
          </p:cNvPr>
          <p:cNvSpPr/>
          <p:nvPr/>
        </p:nvSpPr>
        <p:spPr>
          <a:xfrm>
            <a:off x="6096000" y="1078992"/>
            <a:ext cx="5128470" cy="25114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캐릭터 강화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10649124" y="949536"/>
            <a:ext cx="70467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C5A1AA-BC97-4185-8724-34F218B68F81}"/>
              </a:ext>
            </a:extLst>
          </p:cNvPr>
          <p:cNvSpPr/>
          <p:nvPr/>
        </p:nvSpPr>
        <p:spPr>
          <a:xfrm>
            <a:off x="899019" y="949536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창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82964FD-24BA-485F-A63C-3B658AC47A39}"/>
              </a:ext>
            </a:extLst>
          </p:cNvPr>
          <p:cNvSpPr/>
          <p:nvPr/>
        </p:nvSpPr>
        <p:spPr>
          <a:xfrm>
            <a:off x="899019" y="3689562"/>
            <a:ext cx="5128470" cy="25114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83534C4-FA96-41C3-A317-C44842F81B2C}"/>
              </a:ext>
            </a:extLst>
          </p:cNvPr>
          <p:cNvSpPr/>
          <p:nvPr/>
        </p:nvSpPr>
        <p:spPr>
          <a:xfrm>
            <a:off x="6096000" y="3689562"/>
            <a:ext cx="5128470" cy="25114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ABD919-4659-4B8B-96EA-781CD11D208F}"/>
              </a:ext>
            </a:extLst>
          </p:cNvPr>
          <p:cNvSpPr/>
          <p:nvPr/>
        </p:nvSpPr>
        <p:spPr>
          <a:xfrm>
            <a:off x="5692878" y="3168438"/>
            <a:ext cx="729278" cy="782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신앙 노드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693FD05-9553-4DD5-8AC1-132879B2D07F}"/>
              </a:ext>
            </a:extLst>
          </p:cNvPr>
          <p:cNvSpPr/>
          <p:nvPr/>
        </p:nvSpPr>
        <p:spPr>
          <a:xfrm>
            <a:off x="6748312" y="2765754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5B6C378-2694-4F3C-90F9-1EF514AF78EF}"/>
              </a:ext>
            </a:extLst>
          </p:cNvPr>
          <p:cNvSpPr/>
          <p:nvPr/>
        </p:nvSpPr>
        <p:spPr>
          <a:xfrm>
            <a:off x="7029343" y="2192931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BDD0759-AC3F-4900-94EF-8E266FE66421}"/>
              </a:ext>
            </a:extLst>
          </p:cNvPr>
          <p:cNvSpPr/>
          <p:nvPr/>
        </p:nvSpPr>
        <p:spPr>
          <a:xfrm>
            <a:off x="7368259" y="2739655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D10F91-CFDE-49D3-B3D8-5967F07EF2BA}"/>
              </a:ext>
            </a:extLst>
          </p:cNvPr>
          <p:cNvSpPr/>
          <p:nvPr/>
        </p:nvSpPr>
        <p:spPr>
          <a:xfrm>
            <a:off x="8581684" y="2765754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1008DD1-45D0-44F0-B62C-52A80808AD6B}"/>
              </a:ext>
            </a:extLst>
          </p:cNvPr>
          <p:cNvSpPr/>
          <p:nvPr/>
        </p:nvSpPr>
        <p:spPr>
          <a:xfrm>
            <a:off x="8117116" y="1858684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A864815-AD8E-4E93-85DD-8270C5E456EB}"/>
              </a:ext>
            </a:extLst>
          </p:cNvPr>
          <p:cNvSpPr/>
          <p:nvPr/>
        </p:nvSpPr>
        <p:spPr>
          <a:xfrm>
            <a:off x="7446911" y="1259929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F40DD6-4E75-4B97-9BFB-446DCDE0670D}"/>
              </a:ext>
            </a:extLst>
          </p:cNvPr>
          <p:cNvSpPr/>
          <p:nvPr/>
        </p:nvSpPr>
        <p:spPr>
          <a:xfrm>
            <a:off x="6434108" y="1767712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530D069-CEA2-4407-AEC6-B2034B1EE8BC}"/>
              </a:ext>
            </a:extLst>
          </p:cNvPr>
          <p:cNvSpPr/>
          <p:nvPr/>
        </p:nvSpPr>
        <p:spPr>
          <a:xfrm>
            <a:off x="5914296" y="1146173"/>
            <a:ext cx="314204" cy="30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B0905E-F419-47BB-ACFA-83BB18F491CB}"/>
              </a:ext>
            </a:extLst>
          </p:cNvPr>
          <p:cNvCxnSpPr>
            <a:endCxn id="3" idx="3"/>
          </p:cNvCxnSpPr>
          <p:nvPr/>
        </p:nvCxnSpPr>
        <p:spPr>
          <a:xfrm flipV="1">
            <a:off x="6422156" y="3029777"/>
            <a:ext cx="372170" cy="21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3476AE-54D4-44F7-8A38-67D77BB1A16A}"/>
              </a:ext>
            </a:extLst>
          </p:cNvPr>
          <p:cNvCxnSpPr>
            <a:stCxn id="3" idx="0"/>
            <a:endCxn id="20" idx="3"/>
          </p:cNvCxnSpPr>
          <p:nvPr/>
        </p:nvCxnSpPr>
        <p:spPr>
          <a:xfrm flipV="1">
            <a:off x="6905414" y="2456954"/>
            <a:ext cx="169943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4C8870-F8C0-4CEC-8012-B0C80D9A87DB}"/>
              </a:ext>
            </a:extLst>
          </p:cNvPr>
          <p:cNvCxnSpPr>
            <a:stCxn id="3" idx="6"/>
            <a:endCxn id="21" idx="3"/>
          </p:cNvCxnSpPr>
          <p:nvPr/>
        </p:nvCxnSpPr>
        <p:spPr>
          <a:xfrm>
            <a:off x="7062516" y="2920415"/>
            <a:ext cx="351757" cy="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30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3C74B5-B364-4554-870A-260A3C602BED}"/>
              </a:ext>
            </a:extLst>
          </p:cNvPr>
          <p:cNvGrpSpPr/>
          <p:nvPr/>
        </p:nvGrpSpPr>
        <p:grpSpPr>
          <a:xfrm>
            <a:off x="1040234" y="1120063"/>
            <a:ext cx="2776757" cy="849952"/>
            <a:chOff x="1040234" y="1120063"/>
            <a:chExt cx="2776757" cy="84995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7E089F-C62A-4C08-9533-8BF8256FF81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초상화</a:t>
              </a:r>
              <a:endParaRPr lang="en-US" altLang="ko-KR" sz="15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204CADE-BDCF-40FC-A700-67B18F5A8153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최생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생명력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방어막</a:t>
              </a:r>
              <a:endParaRPr lang="en-US" altLang="ko-KR" sz="10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FAEE98-54A9-4B65-8C11-84E90914A32F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MP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389791F-3894-4046-B4FD-2E7E0A707117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하는 행동</a:t>
              </a:r>
              <a:endParaRPr lang="en-US" altLang="ko-KR" sz="10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955F0F2-9C21-4752-84E8-A105AFB00C7D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남은 탄환</a:t>
              </a:r>
              <a:r>
                <a:rPr lang="en-US" altLang="ko-KR" sz="1000" dirty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>
                  <a:solidFill>
                    <a:schemeClr val="tx1"/>
                  </a:solidFill>
                </a:rPr>
                <a:t>필요 없으면 </a:t>
              </a:r>
              <a:r>
                <a:rPr lang="ko-KR" altLang="en-US" sz="1000" u="sng" dirty="0">
                  <a:solidFill>
                    <a:schemeClr val="tx1"/>
                  </a:solidFill>
                </a:rPr>
                <a:t>∞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카메라 위치가 </a:t>
            </a:r>
            <a:r>
              <a:rPr lang="ko-KR" altLang="en-US" sz="1000" dirty="0" err="1"/>
              <a:t>캐릭터쪽으로</a:t>
            </a:r>
            <a:r>
              <a:rPr lang="ko-KR" altLang="en-US" sz="1000" dirty="0"/>
              <a:t> 이동함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5332950" y="2624805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선택된 캐릭터는 아래쪽 간편 </a:t>
            </a:r>
            <a:r>
              <a:rPr lang="en-US" altLang="ko-KR" sz="1000" dirty="0"/>
              <a:t>UI</a:t>
            </a:r>
            <a:r>
              <a:rPr lang="ko-KR" altLang="en-US" sz="1000" dirty="0"/>
              <a:t>에 표기 안됨</a:t>
            </a:r>
            <a:r>
              <a:rPr lang="en-US" altLang="ko-KR" sz="1000" dirty="0"/>
              <a:t>+</a:t>
            </a:r>
            <a:r>
              <a:rPr lang="ko-KR" altLang="en-US" sz="1000" dirty="0"/>
              <a:t>하이라이트가 </a:t>
            </a:r>
            <a:r>
              <a:rPr lang="ko-KR" altLang="en-US" sz="1000" dirty="0" err="1"/>
              <a:t>칠해짐</a:t>
            </a:r>
            <a:endParaRPr lang="ko-KR" altLang="en-US" sz="1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1B1B1BC-FD48-457F-B332-535C0430ACCC}"/>
              </a:ext>
            </a:extLst>
          </p:cNvPr>
          <p:cNvSpPr/>
          <p:nvPr/>
        </p:nvSpPr>
        <p:spPr>
          <a:xfrm>
            <a:off x="6927057" y="983027"/>
            <a:ext cx="4305801" cy="4537725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장비</a:t>
            </a:r>
            <a:endParaRPr lang="en-US" altLang="ko-KR" sz="15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4D3926-1B02-4D0A-AE5C-5B4B1BF9BC6C}"/>
              </a:ext>
            </a:extLst>
          </p:cNvPr>
          <p:cNvSpPr/>
          <p:nvPr/>
        </p:nvSpPr>
        <p:spPr>
          <a:xfrm>
            <a:off x="10615500" y="1121893"/>
            <a:ext cx="580378" cy="8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닫기</a:t>
            </a:r>
            <a:endParaRPr lang="en-US" altLang="ko-KR" sz="15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E5774D-CFFA-43D8-B359-F3ED87EC9475}"/>
              </a:ext>
            </a:extLst>
          </p:cNvPr>
          <p:cNvSpPr/>
          <p:nvPr/>
        </p:nvSpPr>
        <p:spPr>
          <a:xfrm>
            <a:off x="7054859" y="4387442"/>
            <a:ext cx="4029421" cy="997556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인벤토리</a:t>
            </a:r>
            <a:endParaRPr lang="en-US" altLang="ko-KR" sz="15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D0A8104-5F31-4858-A317-6371139720DD}"/>
              </a:ext>
            </a:extLst>
          </p:cNvPr>
          <p:cNvSpPr/>
          <p:nvPr/>
        </p:nvSpPr>
        <p:spPr>
          <a:xfrm>
            <a:off x="1040234" y="2117539"/>
            <a:ext cx="2776757" cy="2618374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보물 상자</a:t>
            </a:r>
            <a:r>
              <a:rPr lang="en-US" altLang="ko-KR" sz="1500" dirty="0"/>
              <a:t>/</a:t>
            </a:r>
            <a:r>
              <a:rPr lang="ko-KR" altLang="en-US" sz="1500" dirty="0"/>
              <a:t>보스 몬스터 드랍</a:t>
            </a:r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ADCFC22-6368-418D-B2ED-273A6B94A255}"/>
              </a:ext>
            </a:extLst>
          </p:cNvPr>
          <p:cNvSpPr/>
          <p:nvPr/>
        </p:nvSpPr>
        <p:spPr>
          <a:xfrm>
            <a:off x="3977080" y="1134700"/>
            <a:ext cx="2757029" cy="425029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가방 인벤토리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</a:rPr>
              <a:t>디아</a:t>
            </a:r>
            <a:r>
              <a:rPr lang="en-US" altLang="ko-KR" sz="1500" dirty="0">
                <a:solidFill>
                  <a:schemeClr val="tx1"/>
                </a:solidFill>
              </a:rPr>
              <a:t>2</a:t>
            </a:r>
            <a:r>
              <a:rPr lang="ko-KR" altLang="en-US" sz="1500" dirty="0">
                <a:solidFill>
                  <a:schemeClr val="tx1"/>
                </a:solidFill>
              </a:rPr>
              <a:t>의 </a:t>
            </a:r>
            <a:r>
              <a:rPr lang="ko-KR" altLang="en-US" sz="1500" dirty="0" err="1">
                <a:solidFill>
                  <a:schemeClr val="tx1"/>
                </a:solidFill>
              </a:rPr>
              <a:t>카나이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</a:rPr>
              <a:t>같은거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캐릭터에 귀속 되어있는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37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042EECC-51EF-4DBB-A2D8-CA6BF08CF692}"/>
              </a:ext>
            </a:extLst>
          </p:cNvPr>
          <p:cNvGrpSpPr/>
          <p:nvPr/>
        </p:nvGrpSpPr>
        <p:grpSpPr>
          <a:xfrm rot="2700000">
            <a:off x="3479825" y="1014517"/>
            <a:ext cx="4595483" cy="4595483"/>
            <a:chOff x="3487839" y="1011348"/>
            <a:chExt cx="4595483" cy="4595483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66F7203-2626-4D6C-8A09-746BF894241B}"/>
                </a:ext>
              </a:extLst>
            </p:cNvPr>
            <p:cNvGrpSpPr/>
            <p:nvPr/>
          </p:nvGrpSpPr>
          <p:grpSpPr>
            <a:xfrm>
              <a:off x="5141910" y="1011348"/>
              <a:ext cx="1293679" cy="4595483"/>
              <a:chOff x="7741749" y="857681"/>
              <a:chExt cx="1293679" cy="4595483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DA66C26-D29E-4AD7-84CD-3FE3427F8DA0}"/>
                  </a:ext>
                </a:extLst>
              </p:cNvPr>
              <p:cNvGrpSpPr/>
              <p:nvPr/>
            </p:nvGrpSpPr>
            <p:grpSpPr>
              <a:xfrm>
                <a:off x="7752126" y="3149980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133" name="이등변 삼각형 132">
                  <a:extLst>
                    <a:ext uri="{FF2B5EF4-FFF2-40B4-BE49-F238E27FC236}">
                      <a16:creationId xmlns:a16="http://schemas.microsoft.com/office/drawing/2014/main" id="{80B5F24B-D5CE-4484-B4E6-21CDE7A98639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현 133">
                  <a:extLst>
                    <a:ext uri="{FF2B5EF4-FFF2-40B4-BE49-F238E27FC236}">
                      <a16:creationId xmlns:a16="http://schemas.microsoft.com/office/drawing/2014/main" id="{9CD583EA-5A1D-4839-8B36-87E5F3D913E0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4A7690D-B2B6-4107-A193-200C9E954F74}"/>
                  </a:ext>
                </a:extLst>
              </p:cNvPr>
              <p:cNvGrpSpPr/>
              <p:nvPr/>
            </p:nvGrpSpPr>
            <p:grpSpPr>
              <a:xfrm rot="10800000">
                <a:off x="7741749" y="857681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131" name="이등변 삼각형 130">
                  <a:extLst>
                    <a:ext uri="{FF2B5EF4-FFF2-40B4-BE49-F238E27FC236}">
                      <a16:creationId xmlns:a16="http://schemas.microsoft.com/office/drawing/2014/main" id="{75BA2EFE-A94B-4E1B-A5A1-C1484B6B2C41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현 131">
                  <a:extLst>
                    <a:ext uri="{FF2B5EF4-FFF2-40B4-BE49-F238E27FC236}">
                      <a16:creationId xmlns:a16="http://schemas.microsoft.com/office/drawing/2014/main" id="{707B268B-41D1-4FBB-B704-015EDAD20615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BD52AADE-5D70-49EE-B1E4-2C65A4CE001F}"/>
                </a:ext>
              </a:extLst>
            </p:cNvPr>
            <p:cNvGrpSpPr/>
            <p:nvPr/>
          </p:nvGrpSpPr>
          <p:grpSpPr>
            <a:xfrm rot="5400000">
              <a:off x="5138741" y="1011348"/>
              <a:ext cx="1293679" cy="4595483"/>
              <a:chOff x="7741749" y="857681"/>
              <a:chExt cx="1293679" cy="4595483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0668400E-4ACF-435E-BEB7-5E43CBD010B6}"/>
                  </a:ext>
                </a:extLst>
              </p:cNvPr>
              <p:cNvGrpSpPr/>
              <p:nvPr/>
            </p:nvGrpSpPr>
            <p:grpSpPr>
              <a:xfrm>
                <a:off x="7752126" y="3149980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127" name="이등변 삼각형 126">
                  <a:extLst>
                    <a:ext uri="{FF2B5EF4-FFF2-40B4-BE49-F238E27FC236}">
                      <a16:creationId xmlns:a16="http://schemas.microsoft.com/office/drawing/2014/main" id="{6E27724F-073D-44D6-A253-40CE2A02B281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현 127">
                  <a:extLst>
                    <a:ext uri="{FF2B5EF4-FFF2-40B4-BE49-F238E27FC236}">
                      <a16:creationId xmlns:a16="http://schemas.microsoft.com/office/drawing/2014/main" id="{543FF0F6-D725-4A78-B0F3-45A589BC2464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4D337242-5207-463D-8184-395CBFB85190}"/>
                  </a:ext>
                </a:extLst>
              </p:cNvPr>
              <p:cNvGrpSpPr/>
              <p:nvPr/>
            </p:nvGrpSpPr>
            <p:grpSpPr>
              <a:xfrm rot="10800000">
                <a:off x="7741749" y="857681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125" name="이등변 삼각형 124">
                  <a:extLst>
                    <a:ext uri="{FF2B5EF4-FFF2-40B4-BE49-F238E27FC236}">
                      <a16:creationId xmlns:a16="http://schemas.microsoft.com/office/drawing/2014/main" id="{97836094-C684-42E4-941C-F18737671033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현 125">
                  <a:extLst>
                    <a:ext uri="{FF2B5EF4-FFF2-40B4-BE49-F238E27FC236}">
                      <a16:creationId xmlns:a16="http://schemas.microsoft.com/office/drawing/2014/main" id="{2C1D4102-DEB1-4250-B64F-EC985E423801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C0AC0C7-D61F-47AC-85FE-9445F4F02C3D}"/>
              </a:ext>
            </a:extLst>
          </p:cNvPr>
          <p:cNvGrpSpPr/>
          <p:nvPr/>
        </p:nvGrpSpPr>
        <p:grpSpPr>
          <a:xfrm>
            <a:off x="3487839" y="1011348"/>
            <a:ext cx="4595483" cy="4595483"/>
            <a:chOff x="3487839" y="1011348"/>
            <a:chExt cx="4595483" cy="459548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7BF3D3A-2A37-4E8C-A466-28BCCD2A891F}"/>
                </a:ext>
              </a:extLst>
            </p:cNvPr>
            <p:cNvGrpSpPr/>
            <p:nvPr/>
          </p:nvGrpSpPr>
          <p:grpSpPr>
            <a:xfrm>
              <a:off x="5141910" y="1011348"/>
              <a:ext cx="1293679" cy="4595483"/>
              <a:chOff x="7741749" y="857681"/>
              <a:chExt cx="1293679" cy="459548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7567590-1660-4F6B-B500-79EE1C06C80D}"/>
                  </a:ext>
                </a:extLst>
              </p:cNvPr>
              <p:cNvGrpSpPr/>
              <p:nvPr/>
            </p:nvGrpSpPr>
            <p:grpSpPr>
              <a:xfrm>
                <a:off x="7752126" y="3149980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25" name="이등변 삼각형 24">
                  <a:extLst>
                    <a:ext uri="{FF2B5EF4-FFF2-40B4-BE49-F238E27FC236}">
                      <a16:creationId xmlns:a16="http://schemas.microsoft.com/office/drawing/2014/main" id="{3FFB5EE4-2DB3-4220-9FC1-70AEB72A7DA2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현 26">
                  <a:extLst>
                    <a:ext uri="{FF2B5EF4-FFF2-40B4-BE49-F238E27FC236}">
                      <a16:creationId xmlns:a16="http://schemas.microsoft.com/office/drawing/2014/main" id="{32DBFC12-212D-47FA-ACFC-7ECF6F442A53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48CC69E-B98F-4914-A8CF-EDE6074EE45A}"/>
                  </a:ext>
                </a:extLst>
              </p:cNvPr>
              <p:cNvGrpSpPr/>
              <p:nvPr/>
            </p:nvGrpSpPr>
            <p:grpSpPr>
              <a:xfrm rot="10800000">
                <a:off x="7741749" y="857681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111" name="이등변 삼각형 110">
                  <a:extLst>
                    <a:ext uri="{FF2B5EF4-FFF2-40B4-BE49-F238E27FC236}">
                      <a16:creationId xmlns:a16="http://schemas.microsoft.com/office/drawing/2014/main" id="{697F2D6C-7EB1-4620-A01A-E47FB813B8A8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현 111">
                  <a:extLst>
                    <a:ext uri="{FF2B5EF4-FFF2-40B4-BE49-F238E27FC236}">
                      <a16:creationId xmlns:a16="http://schemas.microsoft.com/office/drawing/2014/main" id="{192661DE-C9EA-44C9-A066-7276D5D099A4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288D9B0-C4D5-42E6-A847-24DA31FDFCBA}"/>
                </a:ext>
              </a:extLst>
            </p:cNvPr>
            <p:cNvGrpSpPr/>
            <p:nvPr/>
          </p:nvGrpSpPr>
          <p:grpSpPr>
            <a:xfrm rot="5400000">
              <a:off x="5138741" y="1011348"/>
              <a:ext cx="1293679" cy="4595483"/>
              <a:chOff x="7741749" y="857681"/>
              <a:chExt cx="1293679" cy="4595483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8F21207C-776A-4740-BBFC-246F27DED0F2}"/>
                  </a:ext>
                </a:extLst>
              </p:cNvPr>
              <p:cNvGrpSpPr/>
              <p:nvPr/>
            </p:nvGrpSpPr>
            <p:grpSpPr>
              <a:xfrm>
                <a:off x="7752126" y="3149980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118" name="이등변 삼각형 117">
                  <a:extLst>
                    <a:ext uri="{FF2B5EF4-FFF2-40B4-BE49-F238E27FC236}">
                      <a16:creationId xmlns:a16="http://schemas.microsoft.com/office/drawing/2014/main" id="{38872E3A-279C-4C31-9EA7-EEE8981C9E33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현 118">
                  <a:extLst>
                    <a:ext uri="{FF2B5EF4-FFF2-40B4-BE49-F238E27FC236}">
                      <a16:creationId xmlns:a16="http://schemas.microsoft.com/office/drawing/2014/main" id="{69B080CB-A43E-4DA7-A34B-CB65DBAE9DF3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6D4F78C7-0CF1-4625-880D-F4EEDE2A7A56}"/>
                  </a:ext>
                </a:extLst>
              </p:cNvPr>
              <p:cNvGrpSpPr/>
              <p:nvPr/>
            </p:nvGrpSpPr>
            <p:grpSpPr>
              <a:xfrm rot="10800000">
                <a:off x="7741749" y="857681"/>
                <a:ext cx="1283302" cy="2303184"/>
                <a:chOff x="4982158" y="3320233"/>
                <a:chExt cx="1642480" cy="2303184"/>
              </a:xfrm>
            </p:grpSpPr>
            <p:sp>
              <p:nvSpPr>
                <p:cNvPr id="116" name="이등변 삼각형 115">
                  <a:extLst>
                    <a:ext uri="{FF2B5EF4-FFF2-40B4-BE49-F238E27FC236}">
                      <a16:creationId xmlns:a16="http://schemas.microsoft.com/office/drawing/2014/main" id="{74D76725-BAF0-439F-B387-E6A13076518D}"/>
                    </a:ext>
                  </a:extLst>
                </p:cNvPr>
                <p:cNvSpPr/>
                <p:nvPr/>
              </p:nvSpPr>
              <p:spPr>
                <a:xfrm>
                  <a:off x="5016267" y="3320233"/>
                  <a:ext cx="1569091" cy="2028544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현 116">
                  <a:extLst>
                    <a:ext uri="{FF2B5EF4-FFF2-40B4-BE49-F238E27FC236}">
                      <a16:creationId xmlns:a16="http://schemas.microsoft.com/office/drawing/2014/main" id="{B0DA64A8-C244-4410-A3F4-D0CA1651F302}"/>
                    </a:ext>
                  </a:extLst>
                </p:cNvPr>
                <p:cNvSpPr/>
                <p:nvPr/>
              </p:nvSpPr>
              <p:spPr>
                <a:xfrm>
                  <a:off x="4982158" y="4825327"/>
                  <a:ext cx="1642480" cy="798090"/>
                </a:xfrm>
                <a:prstGeom prst="chord">
                  <a:avLst>
                    <a:gd name="adj1" fmla="val 534235"/>
                    <a:gd name="adj2" fmla="val 1026292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3C74B5-B364-4554-870A-260A3C602BED}"/>
              </a:ext>
            </a:extLst>
          </p:cNvPr>
          <p:cNvGrpSpPr/>
          <p:nvPr/>
        </p:nvGrpSpPr>
        <p:grpSpPr>
          <a:xfrm>
            <a:off x="1040234" y="1120063"/>
            <a:ext cx="2776757" cy="849952"/>
            <a:chOff x="1040234" y="1120063"/>
            <a:chExt cx="2776757" cy="84995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7E089F-C62A-4C08-9533-8BF8256FF81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초상화</a:t>
              </a:r>
              <a:endParaRPr lang="en-US" altLang="ko-KR" sz="15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204CADE-BDCF-40FC-A700-67B18F5A8153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최생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생명력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방어막</a:t>
              </a:r>
              <a:endParaRPr lang="en-US" altLang="ko-KR" sz="10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FAEE98-54A9-4B65-8C11-84E90914A32F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MP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389791F-3894-4046-B4FD-2E7E0A707117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하는 행동</a:t>
              </a:r>
              <a:endParaRPr lang="en-US" altLang="ko-KR" sz="10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955F0F2-9C21-4752-84E8-A105AFB00C7D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남은 탄환</a:t>
              </a:r>
              <a:r>
                <a:rPr lang="en-US" altLang="ko-KR" sz="1000" dirty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>
                  <a:solidFill>
                    <a:schemeClr val="tx1"/>
                  </a:solidFill>
                </a:rPr>
                <a:t>필요 없으면 </a:t>
              </a:r>
              <a:r>
                <a:rPr lang="ko-KR" altLang="en-US" sz="1000" u="sng" dirty="0">
                  <a:solidFill>
                    <a:schemeClr val="tx1"/>
                  </a:solidFill>
                </a:rPr>
                <a:t>∞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090615" y="4845721"/>
            <a:ext cx="2206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일시정지</a:t>
            </a:r>
            <a:r>
              <a:rPr lang="en-US" altLang="ko-KR" sz="1000" dirty="0"/>
              <a:t>/</a:t>
            </a:r>
            <a:r>
              <a:rPr lang="ko-KR" altLang="en-US" sz="1000" dirty="0"/>
              <a:t>해제 상황 모두 사용가능한 단축옵션</a:t>
            </a:r>
            <a:endParaRPr lang="en-US" altLang="ko-KR" sz="1000" dirty="0"/>
          </a:p>
          <a:p>
            <a:r>
              <a:rPr lang="ko-KR" altLang="en-US" sz="1000" dirty="0"/>
              <a:t>키보드 단축키로도 사용가능</a:t>
            </a:r>
            <a:endParaRPr lang="en-US" altLang="ko-KR" sz="1000" dirty="0"/>
          </a:p>
          <a:p>
            <a:r>
              <a:rPr lang="ko-KR" altLang="en-US" sz="1000" dirty="0" err="1"/>
              <a:t>스킬키를</a:t>
            </a:r>
            <a:r>
              <a:rPr lang="ko-KR" altLang="en-US" sz="1000" dirty="0"/>
              <a:t> 누르고 키패드를 누르면</a:t>
            </a:r>
            <a:endParaRPr lang="en-US" altLang="ko-KR" sz="1000" dirty="0"/>
          </a:p>
          <a:p>
            <a:r>
              <a:rPr lang="ko-KR" altLang="en-US" sz="1000" dirty="0"/>
              <a:t>즉시 스킬 사용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ADCFC22-6368-418D-B2ED-273A6B94A255}"/>
              </a:ext>
            </a:extLst>
          </p:cNvPr>
          <p:cNvSpPr/>
          <p:nvPr/>
        </p:nvSpPr>
        <p:spPr>
          <a:xfrm>
            <a:off x="1374178" y="2298656"/>
            <a:ext cx="2008099" cy="54623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마법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아이템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즐겨찾기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캐릭터에 귀속 되어있는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A77BB0-06CB-4451-B424-EE966842205F}"/>
              </a:ext>
            </a:extLst>
          </p:cNvPr>
          <p:cNvSpPr/>
          <p:nvPr/>
        </p:nvSpPr>
        <p:spPr>
          <a:xfrm>
            <a:off x="4815978" y="2378394"/>
            <a:ext cx="1923178" cy="192317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5332950" y="2624805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B3D1E365-FF2B-4212-8121-C48C3D65931A}"/>
              </a:ext>
            </a:extLst>
          </p:cNvPr>
          <p:cNvSpPr/>
          <p:nvPr/>
        </p:nvSpPr>
        <p:spPr>
          <a:xfrm>
            <a:off x="3667163" y="3039141"/>
            <a:ext cx="834668" cy="54623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번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04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5D8EA72-B984-4457-879B-EE9767A47456}"/>
              </a:ext>
            </a:extLst>
          </p:cNvPr>
          <p:cNvSpPr/>
          <p:nvPr/>
        </p:nvSpPr>
        <p:spPr>
          <a:xfrm rot="14614154">
            <a:off x="4840670" y="1563946"/>
            <a:ext cx="2669946" cy="3992423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3C74B5-B364-4554-870A-260A3C602BED}"/>
              </a:ext>
            </a:extLst>
          </p:cNvPr>
          <p:cNvGrpSpPr/>
          <p:nvPr/>
        </p:nvGrpSpPr>
        <p:grpSpPr>
          <a:xfrm>
            <a:off x="1040234" y="1120063"/>
            <a:ext cx="2776757" cy="849952"/>
            <a:chOff x="1040234" y="1120063"/>
            <a:chExt cx="2776757" cy="84995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7E089F-C62A-4C08-9533-8BF8256FF81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초상화</a:t>
              </a:r>
              <a:endParaRPr lang="en-US" altLang="ko-KR" sz="15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204CADE-BDCF-40FC-A700-67B18F5A8153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최생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생명력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방어막</a:t>
              </a:r>
              <a:endParaRPr lang="en-US" altLang="ko-KR" sz="10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FAEE98-54A9-4B65-8C11-84E90914A32F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MP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389791F-3894-4046-B4FD-2E7E0A707117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하는 행동</a:t>
              </a:r>
              <a:endParaRPr lang="en-US" altLang="ko-KR" sz="10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955F0F2-9C21-4752-84E8-A105AFB00C7D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남은 탄환</a:t>
              </a:r>
              <a:r>
                <a:rPr lang="en-US" altLang="ko-KR" sz="1000" dirty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>
                  <a:solidFill>
                    <a:schemeClr val="tx1"/>
                  </a:solidFill>
                </a:rPr>
                <a:t>필요 없으면 </a:t>
              </a:r>
              <a:r>
                <a:rPr lang="ko-KR" altLang="en-US" sz="1000" u="sng" dirty="0">
                  <a:solidFill>
                    <a:schemeClr val="tx1"/>
                  </a:solidFill>
                </a:rPr>
                <a:t>∞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캐스팅 바가 꽉 차면 스킬 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스킬 사용 후 머리위에 캐스팅 바가 생성됨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캐릭터에 귀속 되어있는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3816991" y="3519415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2109451"/>
            <a:ext cx="2255241" cy="558247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캐스팅이 있는 스킬이나 아이템 행동의 경우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18FA06C-BCE5-479C-920E-43CBB5C93A98}"/>
              </a:ext>
            </a:extLst>
          </p:cNvPr>
          <p:cNvSpPr/>
          <p:nvPr/>
        </p:nvSpPr>
        <p:spPr>
          <a:xfrm>
            <a:off x="3851030" y="3263317"/>
            <a:ext cx="796472" cy="209501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캐스팅바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9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16182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비교적 적은 리소스로 무한에 가까운 경우의 수를 </a:t>
            </a:r>
            <a:r>
              <a:rPr lang="ko-KR" altLang="en-US" dirty="0" err="1"/>
              <a:t>뽑아내기</a:t>
            </a:r>
            <a:r>
              <a:rPr lang="ko-KR" altLang="en-US" dirty="0"/>
              <a:t> 위해</a:t>
            </a:r>
            <a:endParaRPr lang="en-US" altLang="ko-KR" dirty="0"/>
          </a:p>
          <a:p>
            <a:r>
              <a:rPr lang="ko-KR" altLang="en-US" dirty="0" err="1"/>
              <a:t>로그라이크의</a:t>
            </a:r>
            <a:r>
              <a:rPr lang="ko-KR" altLang="en-US" dirty="0"/>
              <a:t> 절차적 생성을 차용하였고 </a:t>
            </a:r>
            <a:endParaRPr lang="en-US" altLang="ko-KR" dirty="0"/>
          </a:p>
          <a:p>
            <a:r>
              <a:rPr lang="ko-KR" altLang="en-US" dirty="0"/>
              <a:t>플레이어가 패배로부터 성장하는 실력적 요소를 재미 요소로 챙김</a:t>
            </a:r>
            <a:endParaRPr lang="en-US" altLang="ko-KR" dirty="0"/>
          </a:p>
          <a:p>
            <a:r>
              <a:rPr lang="ko-KR" altLang="en-US" dirty="0"/>
              <a:t>난이도에 차별을 두어 라이트 유저와 하드코어 유저를 모두 잡을 수 있게 설계됨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피지컬의</a:t>
            </a:r>
            <a:r>
              <a:rPr lang="ko-KR" altLang="en-US" dirty="0"/>
              <a:t> </a:t>
            </a:r>
            <a:r>
              <a:rPr lang="ko-KR" altLang="en-US" dirty="0" err="1"/>
              <a:t>유리함보단</a:t>
            </a:r>
            <a:r>
              <a:rPr lang="ko-KR" altLang="en-US" dirty="0"/>
              <a:t> 일명 </a:t>
            </a:r>
            <a:r>
              <a:rPr lang="ko-KR" altLang="en-US" dirty="0" err="1"/>
              <a:t>뇌지컬의</a:t>
            </a:r>
            <a:r>
              <a:rPr lang="ko-KR" altLang="en-US" dirty="0"/>
              <a:t> 재미를 느낄 수 있게 일시정지 시스템을 채용함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구성 요소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36810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로그라이크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9B4360-06BB-41F7-84B0-685CE7684EDA}"/>
              </a:ext>
            </a:extLst>
          </p:cNvPr>
          <p:cNvSpPr/>
          <p:nvPr/>
        </p:nvSpPr>
        <p:spPr>
          <a:xfrm>
            <a:off x="820723" y="3180257"/>
            <a:ext cx="201475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다중 캐릭터 육성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C8E38-40DF-4F44-827C-CD43C11FCE70}"/>
              </a:ext>
            </a:extLst>
          </p:cNvPr>
          <p:cNvSpPr/>
          <p:nvPr/>
        </p:nvSpPr>
        <p:spPr>
          <a:xfrm>
            <a:off x="838200" y="3650871"/>
            <a:ext cx="10587606" cy="1140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캐릭터의 성장에서 오는 재미를 여러 번 느낄 수 있으며</a:t>
            </a:r>
            <a:endParaRPr lang="en-US" altLang="ko-KR" dirty="0"/>
          </a:p>
          <a:p>
            <a:r>
              <a:rPr lang="ko-KR" altLang="en-US" dirty="0"/>
              <a:t>파티 플레이에서 오는 역할군의 재미를 혼자 플레이 하면서도 느낄 수 있게 다중 캐릭터 육성 방식을 채택함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4CB1B3-0F7F-4A9C-AE7B-CE59BB4F49B5}"/>
              </a:ext>
            </a:extLst>
          </p:cNvPr>
          <p:cNvSpPr/>
          <p:nvPr/>
        </p:nvSpPr>
        <p:spPr>
          <a:xfrm>
            <a:off x="820723" y="4909015"/>
            <a:ext cx="94096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타이쿤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D11476-5FFE-48A6-8A39-652DC9A12B84}"/>
              </a:ext>
            </a:extLst>
          </p:cNvPr>
          <p:cNvSpPr/>
          <p:nvPr/>
        </p:nvSpPr>
        <p:spPr>
          <a:xfrm>
            <a:off x="838200" y="5379629"/>
            <a:ext cx="10587606" cy="1140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캐릭터만 성장하는게 아닌 내가 마을을 성장시켜 나가면서 내실을 쌓고</a:t>
            </a:r>
            <a:endParaRPr lang="en-US" altLang="ko-KR" dirty="0"/>
          </a:p>
          <a:p>
            <a:r>
              <a:rPr lang="ko-KR" altLang="en-US" dirty="0" err="1"/>
              <a:t>저레벨</a:t>
            </a:r>
            <a:r>
              <a:rPr lang="ko-KR" altLang="en-US" dirty="0"/>
              <a:t> 캐릭터들에게 강화된 장비를 쥐여주면서 초반에 굉장히 어려웠던 던전을</a:t>
            </a:r>
            <a:endParaRPr lang="en-US" altLang="ko-KR" dirty="0"/>
          </a:p>
          <a:p>
            <a:r>
              <a:rPr lang="ko-KR" altLang="en-US" dirty="0"/>
              <a:t>쉽게 클리어할 수 있게 채택됨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273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3C74B5-B364-4554-870A-260A3C602BED}"/>
              </a:ext>
            </a:extLst>
          </p:cNvPr>
          <p:cNvGrpSpPr/>
          <p:nvPr/>
        </p:nvGrpSpPr>
        <p:grpSpPr>
          <a:xfrm>
            <a:off x="1040234" y="1120063"/>
            <a:ext cx="2776757" cy="849952"/>
            <a:chOff x="1040234" y="1120063"/>
            <a:chExt cx="2776757" cy="84995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7E089F-C62A-4C08-9533-8BF8256FF81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초상화</a:t>
              </a:r>
              <a:endParaRPr lang="en-US" altLang="ko-KR" sz="15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204CADE-BDCF-40FC-A700-67B18F5A8153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최생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생명력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방어막</a:t>
              </a:r>
              <a:endParaRPr lang="en-US" altLang="ko-KR" sz="10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FAEE98-54A9-4B65-8C11-84E90914A32F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MP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389791F-3894-4046-B4FD-2E7E0A707117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하는 행동</a:t>
              </a:r>
              <a:endParaRPr lang="en-US" altLang="ko-KR" sz="10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955F0F2-9C21-4752-84E8-A105AFB00C7D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남은 탄환</a:t>
              </a:r>
              <a:r>
                <a:rPr lang="en-US" altLang="ko-KR" sz="1000" dirty="0">
                  <a:solidFill>
                    <a:schemeClr val="tx1"/>
                  </a:solidFill>
                </a:rPr>
                <a:t>[</a:t>
              </a:r>
              <a:r>
                <a:rPr lang="ko-KR" altLang="en-US" sz="1000" dirty="0">
                  <a:solidFill>
                    <a:schemeClr val="tx1"/>
                  </a:solidFill>
                </a:rPr>
                <a:t>필요 없으면 </a:t>
              </a:r>
              <a:r>
                <a:rPr lang="ko-KR" altLang="en-US" sz="1000" u="sng" dirty="0">
                  <a:solidFill>
                    <a:schemeClr val="tx1"/>
                  </a:solidFill>
                </a:rPr>
                <a:t>∞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즉시 모션을 시작하며 캐스팅바가 꽉 차면 모션 종료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스킬 사용 후 머리위에 캐스팅 바가 생성됨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캐릭터에 귀속 되어있는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5651383" y="2814740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ko-KR" altLang="en-US" sz="1500" dirty="0"/>
              <a:t>애니메이션 </a:t>
            </a:r>
            <a:r>
              <a:rPr lang="ko-KR" altLang="en-US" sz="1500" dirty="0" err="1"/>
              <a:t>실행중</a:t>
            </a:r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2109452"/>
            <a:ext cx="2255241" cy="29818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액션 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A274257-5B78-456E-AA64-C431DD4C2374}"/>
              </a:ext>
            </a:extLst>
          </p:cNvPr>
          <p:cNvSpPr/>
          <p:nvPr/>
        </p:nvSpPr>
        <p:spPr>
          <a:xfrm>
            <a:off x="5677489" y="2501141"/>
            <a:ext cx="796472" cy="209501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캐스팅바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45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소모품 보충</a:t>
            </a:r>
            <a:r>
              <a:rPr lang="en-US" altLang="ko-KR" sz="1000" dirty="0"/>
              <a:t>/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방어구</a:t>
            </a:r>
            <a:r>
              <a:rPr lang="ko-KR" altLang="en-US" sz="1000" dirty="0"/>
              <a:t> 수리</a:t>
            </a:r>
            <a:r>
              <a:rPr lang="en-US" altLang="ko-KR" sz="1000" dirty="0"/>
              <a:t>/ </a:t>
            </a:r>
            <a:r>
              <a:rPr lang="ko-KR" altLang="en-US" sz="1000" dirty="0"/>
              <a:t>기절 회복</a:t>
            </a:r>
            <a:r>
              <a:rPr lang="en-US" altLang="ko-KR" sz="1000" dirty="0"/>
              <a:t>/</a:t>
            </a:r>
            <a:r>
              <a:rPr lang="ko-KR" altLang="en-US" sz="1000" dirty="0"/>
              <a:t>허기 보충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보유하고 있는 음식</a:t>
            </a:r>
            <a:r>
              <a:rPr lang="en-US" altLang="ko-KR" sz="1000" dirty="0"/>
              <a:t>/</a:t>
            </a:r>
            <a:r>
              <a:rPr lang="ko-KR" altLang="en-US" sz="1000" dirty="0"/>
              <a:t>자원 소모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6"/>
            <a:ext cx="10370291" cy="5222159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2620158" y="2870617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1056114"/>
            <a:ext cx="2255241" cy="29818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휴식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FD8618A-8264-4014-B372-4459A4A72B6C}"/>
              </a:ext>
            </a:extLst>
          </p:cNvPr>
          <p:cNvSpPr/>
          <p:nvPr/>
        </p:nvSpPr>
        <p:spPr>
          <a:xfrm>
            <a:off x="4067108" y="2060429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1A509E-1D3D-449A-9E56-502C699F695B}"/>
              </a:ext>
            </a:extLst>
          </p:cNvPr>
          <p:cNvSpPr/>
          <p:nvPr/>
        </p:nvSpPr>
        <p:spPr>
          <a:xfrm>
            <a:off x="5724037" y="1622056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1066253-9F33-4B1A-8639-E22EB58FA2B5}"/>
              </a:ext>
            </a:extLst>
          </p:cNvPr>
          <p:cNvSpPr/>
          <p:nvPr/>
        </p:nvSpPr>
        <p:spPr>
          <a:xfrm>
            <a:off x="7054859" y="1965919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EF1FDED-8A1D-416D-BEC6-3A538A006343}"/>
              </a:ext>
            </a:extLst>
          </p:cNvPr>
          <p:cNvSpPr/>
          <p:nvPr/>
        </p:nvSpPr>
        <p:spPr>
          <a:xfrm>
            <a:off x="8483262" y="2309516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D7A173C-2EED-442B-8C28-09604889C548}"/>
              </a:ext>
            </a:extLst>
          </p:cNvPr>
          <p:cNvSpPr/>
          <p:nvPr/>
        </p:nvSpPr>
        <p:spPr>
          <a:xfrm>
            <a:off x="9597993" y="3190797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50143A-4864-4C38-B439-43ADBD3220EA}"/>
              </a:ext>
            </a:extLst>
          </p:cNvPr>
          <p:cNvSpPr/>
          <p:nvPr/>
        </p:nvSpPr>
        <p:spPr>
          <a:xfrm>
            <a:off x="5032270" y="4211656"/>
            <a:ext cx="2272768" cy="563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모닥불</a:t>
            </a:r>
            <a:r>
              <a:rPr lang="en-US" altLang="ko-KR" sz="1500" dirty="0"/>
              <a:t>?</a:t>
            </a:r>
            <a:r>
              <a:rPr lang="ko-KR" altLang="en-US" sz="1500" dirty="0"/>
              <a:t>야영도구</a:t>
            </a:r>
            <a:r>
              <a:rPr lang="en-US" altLang="ko-KR" sz="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6898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6"/>
            <a:ext cx="10370291" cy="5222159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1271423" y="1919931"/>
            <a:ext cx="1878897" cy="292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  <a:p>
            <a:pPr algn="ctr"/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1056114"/>
            <a:ext cx="2255241" cy="29818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대화형 이벤트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1A509E-1D3D-449A-9E56-502C699F695B}"/>
              </a:ext>
            </a:extLst>
          </p:cNvPr>
          <p:cNvSpPr/>
          <p:nvPr/>
        </p:nvSpPr>
        <p:spPr>
          <a:xfrm>
            <a:off x="3908390" y="2942970"/>
            <a:ext cx="4035702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2(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EF1FDED-8A1D-416D-BEC6-3A538A006343}"/>
              </a:ext>
            </a:extLst>
          </p:cNvPr>
          <p:cNvSpPr/>
          <p:nvPr/>
        </p:nvSpPr>
        <p:spPr>
          <a:xfrm>
            <a:off x="3908390" y="2623571"/>
            <a:ext cx="4035703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1(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D7A173C-2EED-442B-8C28-09604889C548}"/>
              </a:ext>
            </a:extLst>
          </p:cNvPr>
          <p:cNvSpPr/>
          <p:nvPr/>
        </p:nvSpPr>
        <p:spPr>
          <a:xfrm>
            <a:off x="9006641" y="1617861"/>
            <a:ext cx="2008104" cy="322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이벤트 대상 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50143A-4864-4C38-B439-43ADBD3220EA}"/>
              </a:ext>
            </a:extLst>
          </p:cNvPr>
          <p:cNvSpPr/>
          <p:nvPr/>
        </p:nvSpPr>
        <p:spPr>
          <a:xfrm>
            <a:off x="1271423" y="4908480"/>
            <a:ext cx="9804294" cy="112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대화창</a:t>
            </a:r>
            <a:endParaRPr lang="en-US" altLang="ko-KR" sz="15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DE189D-E973-43E3-BE5B-D7BAF3F9F111}"/>
              </a:ext>
            </a:extLst>
          </p:cNvPr>
          <p:cNvSpPr/>
          <p:nvPr/>
        </p:nvSpPr>
        <p:spPr>
          <a:xfrm>
            <a:off x="3908390" y="3262368"/>
            <a:ext cx="4035702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3 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A63C16-F49F-486F-A5FB-E10C34EF25B7}"/>
              </a:ext>
            </a:extLst>
          </p:cNvPr>
          <p:cNvSpPr/>
          <p:nvPr/>
        </p:nvSpPr>
        <p:spPr>
          <a:xfrm>
            <a:off x="3908390" y="3596027"/>
            <a:ext cx="4035702" cy="25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선택지 </a:t>
            </a:r>
            <a:r>
              <a:rPr lang="en-US" altLang="ko-KR" sz="1500" dirty="0"/>
              <a:t>4 (</a:t>
            </a:r>
            <a:r>
              <a:rPr lang="ko-KR" altLang="en-US" sz="1500" dirty="0"/>
              <a:t>스킬 체크</a:t>
            </a:r>
            <a:r>
              <a:rPr lang="en-US" altLang="ko-KR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2182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6"/>
            <a:ext cx="10370291" cy="5222159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 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 캔버스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1271423" y="1919931"/>
            <a:ext cx="1878897" cy="292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  <a:p>
            <a:pPr algn="ctr"/>
            <a:endParaRPr lang="en-US" altLang="ko-KR" sz="15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C1D97D-2D73-4053-955C-0C0871939126}"/>
              </a:ext>
            </a:extLst>
          </p:cNvPr>
          <p:cNvSpPr/>
          <p:nvPr/>
        </p:nvSpPr>
        <p:spPr>
          <a:xfrm>
            <a:off x="1116283" y="1056114"/>
            <a:ext cx="2255241" cy="298188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대화형 이벤트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D7A173C-2EED-442B-8C28-09604889C548}"/>
              </a:ext>
            </a:extLst>
          </p:cNvPr>
          <p:cNvSpPr/>
          <p:nvPr/>
        </p:nvSpPr>
        <p:spPr>
          <a:xfrm>
            <a:off x="9006641" y="1617861"/>
            <a:ext cx="2008104" cy="322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이벤트 대상 </a:t>
            </a:r>
            <a:endParaRPr lang="en-US" altLang="ko-KR" sz="1500" dirty="0"/>
          </a:p>
          <a:p>
            <a:pPr algn="ctr"/>
            <a:r>
              <a:rPr lang="ko-KR" altLang="en-US" sz="1500" dirty="0"/>
              <a:t>초상화</a:t>
            </a:r>
            <a:endParaRPr lang="en-US" altLang="ko-KR" sz="1500" dirty="0"/>
          </a:p>
          <a:p>
            <a:pPr algn="ctr"/>
            <a:r>
              <a:rPr lang="en-US" altLang="ko-KR" sz="1500" dirty="0"/>
              <a:t>[</a:t>
            </a:r>
            <a:r>
              <a:rPr lang="ko-KR" altLang="en-US" sz="1500" dirty="0"/>
              <a:t>자기 턴이 </a:t>
            </a:r>
            <a:endParaRPr lang="en-US" altLang="ko-KR" sz="1500" dirty="0"/>
          </a:p>
          <a:p>
            <a:pPr algn="ctr"/>
            <a:r>
              <a:rPr lang="ko-KR" altLang="en-US" sz="1500" dirty="0"/>
              <a:t>아니면 음영처리</a:t>
            </a:r>
            <a:r>
              <a:rPr lang="en-US" altLang="ko-KR" sz="1500" dirty="0"/>
              <a:t>]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50143A-4864-4C38-B439-43ADBD3220EA}"/>
              </a:ext>
            </a:extLst>
          </p:cNvPr>
          <p:cNvSpPr/>
          <p:nvPr/>
        </p:nvSpPr>
        <p:spPr>
          <a:xfrm>
            <a:off x="1271423" y="4908480"/>
            <a:ext cx="9804294" cy="112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대화창</a:t>
            </a:r>
            <a:endParaRPr lang="en-US" altLang="ko-KR" sz="15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A63C16-F49F-486F-A5FB-E10C34EF25B7}"/>
              </a:ext>
            </a:extLst>
          </p:cNvPr>
          <p:cNvSpPr/>
          <p:nvPr/>
        </p:nvSpPr>
        <p:spPr>
          <a:xfrm>
            <a:off x="3371524" y="2207199"/>
            <a:ext cx="5296062" cy="2306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다이스 굴리기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30256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614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FAAA8-C4BA-4D37-B56D-812B0F98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82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게임 진행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E1CE1-CD21-4334-9CA2-82A61821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3"/>
            <a:ext cx="10515600" cy="569592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200" dirty="0"/>
              <a:t>마을에서 캐릭터 정비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정비된 캐릭터를 던전 입장 메뉴에서 선택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던전 입장 메뉴에서도 캐릭터 편집 가능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던전 입장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던전에서 전투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파밍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실시간 저장</a:t>
            </a:r>
            <a:r>
              <a:rPr lang="en-US" altLang="ko-KR" sz="1200" dirty="0"/>
              <a:t> </a:t>
            </a:r>
            <a:r>
              <a:rPr lang="ko-KR" altLang="en-US" sz="1200" dirty="0"/>
              <a:t>구현</a:t>
            </a:r>
            <a:r>
              <a:rPr lang="en-US" altLang="ko-KR" sz="1200" dirty="0"/>
              <a:t>?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 err="1"/>
              <a:t>파밍</a:t>
            </a:r>
            <a:r>
              <a:rPr lang="ko-KR" altLang="en-US" sz="1200" dirty="0"/>
              <a:t> 이후 마을로 귀환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마을로 귀환이후 다시 </a:t>
            </a:r>
            <a:r>
              <a:rPr lang="en-US" altLang="ko-KR" sz="1200" dirty="0"/>
              <a:t>1</a:t>
            </a:r>
            <a:r>
              <a:rPr lang="ko-KR" altLang="en-US" sz="1200" dirty="0"/>
              <a:t>번으로</a:t>
            </a:r>
            <a:endParaRPr lang="en-US" altLang="ko-KR" sz="1200" dirty="0"/>
          </a:p>
          <a:p>
            <a:pPr>
              <a:buFont typeface="+mj-lt"/>
              <a:buAutoNum type="arabicPeriod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052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1189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게임 후반의 귀찮음을 줄이기 위해</a:t>
            </a:r>
            <a:endParaRPr lang="en-US" altLang="ko-KR" dirty="0"/>
          </a:p>
          <a:p>
            <a:r>
              <a:rPr lang="ko-KR" altLang="en-US" dirty="0"/>
              <a:t>플레이어 캐릭터를 제외한 다른 캐릭터는 자동 전투 시스템을 채용함</a:t>
            </a:r>
            <a:endParaRPr lang="en-US" altLang="ko-KR" dirty="0"/>
          </a:p>
          <a:p>
            <a:r>
              <a:rPr lang="ko-KR" altLang="en-US" dirty="0"/>
              <a:t>또한 플레이어는 각종 전술적 선택지를 플레이어를 제외한 파티원에게 적용 할 수 있음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구성 요소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46685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오토 배틀러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9B4360-06BB-41F7-84B0-685CE7684EDA}"/>
              </a:ext>
            </a:extLst>
          </p:cNvPr>
          <p:cNvSpPr/>
          <p:nvPr/>
        </p:nvSpPr>
        <p:spPr>
          <a:xfrm>
            <a:off x="838200" y="2751792"/>
            <a:ext cx="201475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캐릭터 조종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C8E38-40DF-4F44-827C-CD43C11FCE70}"/>
              </a:ext>
            </a:extLst>
          </p:cNvPr>
          <p:cNvSpPr/>
          <p:nvPr/>
        </p:nvSpPr>
        <p:spPr>
          <a:xfrm>
            <a:off x="838200" y="3180257"/>
            <a:ext cx="10587606" cy="6868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플레이어는 자신의 대리자인 아바타를 조종 할 수 있으며 파티에 있는 다른 캐릭터를 명령 스킬을 통해 행동을 유도할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5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연계 구조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78702"/>
            <a:ext cx="2156670" cy="464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</a:t>
            </a:r>
            <a:r>
              <a:rPr lang="ko-KR" altLang="en-US" dirty="0" err="1"/>
              <a:t>파밍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9B4360-06BB-41F7-84B0-685CE7684EDA}"/>
              </a:ext>
            </a:extLst>
          </p:cNvPr>
          <p:cNvSpPr/>
          <p:nvPr/>
        </p:nvSpPr>
        <p:spPr>
          <a:xfrm>
            <a:off x="830161" y="2284162"/>
            <a:ext cx="2156670" cy="464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더 어려운 던전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4CB1B3-0F7F-4A9C-AE7B-CE59BB4F49B5}"/>
              </a:ext>
            </a:extLst>
          </p:cNvPr>
          <p:cNvSpPr/>
          <p:nvPr/>
        </p:nvSpPr>
        <p:spPr>
          <a:xfrm>
            <a:off x="838200" y="1581432"/>
            <a:ext cx="2148631" cy="464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성장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D11476-5FFE-48A6-8A39-652DC9A12B84}"/>
              </a:ext>
            </a:extLst>
          </p:cNvPr>
          <p:cNvSpPr/>
          <p:nvPr/>
        </p:nvSpPr>
        <p:spPr>
          <a:xfrm>
            <a:off x="3499083" y="3919616"/>
            <a:ext cx="8446840" cy="464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특별한 엔딩을 본다면 다음 회차에선 추가된 테마가 등장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AECDB6-72EE-4F80-AB66-7489EE162F83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1912516" y="1343111"/>
            <a:ext cx="4019" cy="23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FD0095-A3EB-4BA0-9DDC-FE26BC820E1D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1908496" y="2045841"/>
            <a:ext cx="4020" cy="23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21EAE2B-2201-4C75-98D0-DA4AC1535121}"/>
              </a:ext>
            </a:extLst>
          </p:cNvPr>
          <p:cNvSpPr/>
          <p:nvPr/>
        </p:nvSpPr>
        <p:spPr>
          <a:xfrm>
            <a:off x="771438" y="2978092"/>
            <a:ext cx="2274116" cy="6708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충분한 성장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EDBF9F-83BD-47D7-8A49-3E2DEFFA5538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1908496" y="2748571"/>
            <a:ext cx="0" cy="22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1837020-6066-4352-8413-6A3A572EBC72}"/>
              </a:ext>
            </a:extLst>
          </p:cNvPr>
          <p:cNvCxnSpPr>
            <a:stCxn id="23" idx="1"/>
            <a:endCxn id="4" idx="1"/>
          </p:cNvCxnSpPr>
          <p:nvPr/>
        </p:nvCxnSpPr>
        <p:spPr>
          <a:xfrm rot="10800000" flipH="1">
            <a:off x="771438" y="1110907"/>
            <a:ext cx="66762" cy="2202622"/>
          </a:xfrm>
          <a:prstGeom prst="bentConnector3">
            <a:avLst>
              <a:gd name="adj1" fmla="val -34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15619FA-639B-4694-ACB4-476959A36DBC}"/>
              </a:ext>
            </a:extLst>
          </p:cNvPr>
          <p:cNvSpPr/>
          <p:nvPr/>
        </p:nvSpPr>
        <p:spPr>
          <a:xfrm>
            <a:off x="830161" y="3919616"/>
            <a:ext cx="2156670" cy="464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엔딩 도전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5937A40-2AF7-4E34-BA4B-2A2B7A2A131F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>
            <a:off x="1908496" y="3648965"/>
            <a:ext cx="0" cy="27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BE522F-F99A-4088-862A-F383A9623387}"/>
              </a:ext>
            </a:extLst>
          </p:cNvPr>
          <p:cNvSpPr/>
          <p:nvPr/>
        </p:nvSpPr>
        <p:spPr>
          <a:xfrm>
            <a:off x="3499083" y="3081323"/>
            <a:ext cx="8446840" cy="464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난이도와</a:t>
            </a:r>
            <a:r>
              <a:rPr lang="en-US" altLang="ko-KR" dirty="0"/>
              <a:t>+</a:t>
            </a:r>
            <a:r>
              <a:rPr lang="ko-KR" altLang="en-US" dirty="0"/>
              <a:t>성장 단계에 따라 볼 수 있는 엔딩이 다름 </a:t>
            </a:r>
            <a:r>
              <a:rPr lang="en-US" altLang="ko-KR" dirty="0"/>
              <a:t>+ </a:t>
            </a:r>
            <a:r>
              <a:rPr lang="ko-KR" altLang="en-US" dirty="0"/>
              <a:t>테마 해금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73ED69-9B37-43B4-BDD8-8AFE320359C0}"/>
              </a:ext>
            </a:extLst>
          </p:cNvPr>
          <p:cNvSpPr/>
          <p:nvPr/>
        </p:nvSpPr>
        <p:spPr>
          <a:xfrm>
            <a:off x="3499083" y="822717"/>
            <a:ext cx="8446840" cy="464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던전을 들어가서 재화를 </a:t>
            </a:r>
            <a:r>
              <a:rPr lang="ko-KR" altLang="en-US" dirty="0" err="1"/>
              <a:t>흭득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D09D3-A360-49A3-ACD8-5B9810D05BBF}"/>
              </a:ext>
            </a:extLst>
          </p:cNvPr>
          <p:cNvSpPr/>
          <p:nvPr/>
        </p:nvSpPr>
        <p:spPr>
          <a:xfrm>
            <a:off x="3499083" y="1603713"/>
            <a:ext cx="8446840" cy="464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얻은 재화를 기반으로 캐릭터가 성장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D57658-61D3-46B1-912E-C80670116D08}"/>
              </a:ext>
            </a:extLst>
          </p:cNvPr>
          <p:cNvSpPr/>
          <p:nvPr/>
        </p:nvSpPr>
        <p:spPr>
          <a:xfrm>
            <a:off x="3499083" y="2300327"/>
            <a:ext cx="8446840" cy="4644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더 어려운 던전으로 가서 </a:t>
            </a:r>
            <a:r>
              <a:rPr lang="ko-KR" altLang="en-US" dirty="0" err="1"/>
              <a:t>파밍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13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E0274-D690-4E3B-8B0B-A7E5E7D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179"/>
            <a:ext cx="8943363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플로우 차트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98FAA-064E-411F-B02C-0F4C3C2E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533"/>
            <a:ext cx="12192000" cy="63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2D945A-DAF6-4858-874F-B1213B31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14" y="0"/>
            <a:ext cx="515948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BE0274-D690-4E3B-8B0B-A7E5E7D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59" y="205735"/>
            <a:ext cx="8943363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플로우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981C07-F5DB-4006-9954-C75D3215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7" y="0"/>
            <a:ext cx="7097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E0274-D690-4E3B-8B0B-A7E5E7D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179"/>
            <a:ext cx="8943363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플로우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FF8CC-1108-484D-9A3A-69FA395B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95" y="0"/>
            <a:ext cx="888380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A687EA-ABAC-4A0F-A572-6FEEFB23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1066800"/>
            <a:ext cx="34861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2278</Words>
  <Application>Microsoft Office PowerPoint</Application>
  <PresentationFormat>와이드스크린</PresentationFormat>
  <Paragraphs>756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10-22-유시준 포폴</vt:lpstr>
      <vt:lpstr>PowerPoint 프레젠테이션</vt:lpstr>
      <vt:lpstr>목차</vt:lpstr>
      <vt:lpstr>게임 구성 요소</vt:lpstr>
      <vt:lpstr>게임 구성 요소</vt:lpstr>
      <vt:lpstr>시스템 연계 구조</vt:lpstr>
      <vt:lpstr>플로우 차트</vt:lpstr>
      <vt:lpstr>플로우 차트</vt:lpstr>
      <vt:lpstr>플로우 차트</vt:lpstr>
      <vt:lpstr>스케줄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PowerPoint 프레젠테이션</vt:lpstr>
      <vt:lpstr>메인 화면 </vt:lpstr>
      <vt:lpstr>메인 화면 </vt:lpstr>
      <vt:lpstr>메인 화면 </vt:lpstr>
      <vt:lpstr>메인 화면 </vt:lpstr>
      <vt:lpstr>메인 화면 </vt:lpstr>
      <vt:lpstr>마을 화면</vt:lpstr>
      <vt:lpstr>던전 입장 대기 화면</vt:lpstr>
      <vt:lpstr>캐릭터 강화</vt:lpstr>
      <vt:lpstr>캐릭터 강화</vt:lpstr>
      <vt:lpstr>던전 내부 화면</vt:lpstr>
      <vt:lpstr>던전 내부 화면</vt:lpstr>
      <vt:lpstr>던전 내부 화면</vt:lpstr>
      <vt:lpstr>던전 내부 화면</vt:lpstr>
      <vt:lpstr>던전 내부 화면</vt:lpstr>
      <vt:lpstr>이벤트</vt:lpstr>
      <vt:lpstr>이벤트</vt:lpstr>
      <vt:lpstr>PowerPoint 프레젠테이션</vt:lpstr>
      <vt:lpstr>게임 진행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10-22-유시준 포폴</dc:title>
  <dc:creator>SBSGAME</dc:creator>
  <cp:lastModifiedBy>G class</cp:lastModifiedBy>
  <cp:revision>107</cp:revision>
  <dcterms:created xsi:type="dcterms:W3CDTF">2023-10-22T05:43:36Z</dcterms:created>
  <dcterms:modified xsi:type="dcterms:W3CDTF">2024-01-21T09:43:22Z</dcterms:modified>
</cp:coreProperties>
</file>