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80" r:id="rId5"/>
    <p:sldId id="302" r:id="rId6"/>
    <p:sldId id="294" r:id="rId7"/>
    <p:sldId id="304" r:id="rId8"/>
    <p:sldId id="315" r:id="rId9"/>
    <p:sldId id="316" r:id="rId10"/>
    <p:sldId id="317" r:id="rId11"/>
    <p:sldId id="318" r:id="rId12"/>
    <p:sldId id="319" r:id="rId13"/>
    <p:sldId id="284" r:id="rId14"/>
    <p:sldId id="286" r:id="rId15"/>
    <p:sldId id="288" r:id="rId16"/>
    <p:sldId id="297" r:id="rId17"/>
    <p:sldId id="290" r:id="rId18"/>
    <p:sldId id="291" r:id="rId19"/>
    <p:sldId id="314" r:id="rId20"/>
    <p:sldId id="263" r:id="rId21"/>
    <p:sldId id="264" r:id="rId22"/>
    <p:sldId id="309" r:id="rId23"/>
    <p:sldId id="310" r:id="rId24"/>
    <p:sldId id="266" r:id="rId25"/>
    <p:sldId id="267" r:id="rId26"/>
    <p:sldId id="268" r:id="rId27"/>
    <p:sldId id="308" r:id="rId28"/>
    <p:sldId id="313" r:id="rId29"/>
    <p:sldId id="274" r:id="rId30"/>
    <p:sldId id="307" r:id="rId31"/>
    <p:sldId id="275" r:id="rId32"/>
    <p:sldId id="311" r:id="rId33"/>
    <p:sldId id="277" r:id="rId34"/>
    <p:sldId id="278" r:id="rId35"/>
    <p:sldId id="279" r:id="rId36"/>
    <p:sldId id="283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 시준" initials="유시" lastIdx="1" clrIdx="0">
    <p:extLst>
      <p:ext uri="{19B8F6BF-5375-455C-9EA6-DF929625EA0E}">
        <p15:presenceInfo xmlns:p15="http://schemas.microsoft.com/office/powerpoint/2012/main" userId="972c814aecc1d3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5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F4E07-8EFB-4538-B8A2-81D5BD44043D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31B14-8661-4D2E-BBD0-F33DE3E5C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6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3E8E4-1168-46A0-A1FD-E694AF17D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74B1CB-88C1-476B-AC5E-2D00DD51E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20CB7-9279-409D-80D5-6CF32F09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F3F04-77F8-4AA1-AD44-1E7A86E1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55256A-E6B4-4464-8439-BD68F0EC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26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ED00D-A151-4D43-9B1F-E30616B1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B9B34-1C5B-43DF-8EA7-D188E36D1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412B-71D7-44E6-A10E-44501447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4D603-F933-45BB-A646-FE7C172B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CD3E2-FA73-4DC2-B847-8F6EB21E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8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50B06C-2B3C-46F0-9F6D-BED67CD45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4916A-08FB-4700-B2B7-946FEEB5B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E80BE-949F-43C1-AB65-DE88D6CA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181A5-E8B5-430F-94A8-ABF0F707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8D21F-171E-41F0-808E-7780DFBB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3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011BF-6E02-4F03-BAE5-B7ABDCD0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AF3D0-EDCE-420A-A977-55A414A8B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70FFD-EE62-4A58-923F-91094045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9CD00-A833-4F70-9035-3E860A93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0F499-4E87-4D43-9BDD-6339AB6A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2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33DAE-03C0-4D89-923A-71633AAA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64A6D-1C88-4A6D-B08E-5EEBF075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7CF63-2808-43CB-9E0C-1F065F00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45CF9-270A-44E6-924B-43C6971E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E35B7-A277-41C2-B2C5-C441586B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2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C1895-3FE4-4403-A201-1FEEFCD9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8B463-FFF5-4E63-AE88-246EB6691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6A18A-534E-4840-BAEF-6D884890D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A4E0A-05FB-4388-9327-42F487F2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58B0B6-2274-470D-B069-CB0093CD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0E62F-49EB-401B-A867-EDE3CBAC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1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24843-F6CD-4111-8DF4-62E156C6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670C6-0B79-48A5-B8FD-2F55F5FD5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5D7084-251E-4201-A87B-0E03B3B7E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FA282E-CE20-4151-877C-CDCC90AC0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2A60B0-5B03-43F0-9B33-155E38A36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F4B71D-1BDC-4D75-B6AF-DEEEF2AE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830DA1-4613-4D32-89E5-48E48D2C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55312E-8856-4F04-98C9-12C48650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8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A97A2-66E9-4A22-AF80-89E86282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591B93-0DF5-46BB-992B-9BC3D4E6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23E52E-C584-48EE-BD65-3CEE753E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87634-A5E8-493D-8EC5-BF86F4B1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64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9FEEB-84C3-4EF0-AE89-D3A74529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914D8-E8ED-4BE5-ADBA-B5CAE4D6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8FF26A-A272-4964-94DA-51361404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8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66B91-6BBF-4ACA-A22E-76AFDC01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30FB4-FB99-47FF-B761-F833F6A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77FDAB-DFE3-4D2A-9C98-F591E5D35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69E117-D442-43F4-94F9-55FAE8F3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B4E5F3-AA54-4CB0-9273-027472C2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B4099-5652-42E7-B436-37B47C71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31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C7E3E-449D-49B6-B1BC-533596FE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7166D2-4C65-4285-A7DA-954A0F11A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B758A8-2C90-4BA0-99D2-E22333D14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DFFE80-C238-42F1-943A-595C3D5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6491A-6931-4E22-BCD5-84303B73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BC2845-85C9-48F2-A52F-EB815BB1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01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E89D9C-FD26-471A-814B-C208704B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22A6E-7C0D-40B8-889E-C5E289FF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B6FE2-AD3B-4D20-8433-D7B24AF9D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13D51-1CBA-42D3-B65E-A226648D31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2729E-0951-4A27-AA61-BA0DCF3FC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57D53-F685-4E8D-8789-439F1490E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8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874CF-0EC1-466E-8B01-2E687E836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2-20-</a:t>
            </a:r>
            <a:r>
              <a:rPr lang="ko-KR" altLang="en-US" dirty="0" err="1"/>
              <a:t>유시준</a:t>
            </a:r>
            <a:r>
              <a:rPr lang="ko-KR" altLang="en-US" dirty="0"/>
              <a:t> </a:t>
            </a:r>
            <a:r>
              <a:rPr lang="ko-KR" altLang="en-US" dirty="0" err="1"/>
              <a:t>포폴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296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1401791"/>
            <a:ext cx="10587606" cy="33319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공격 방식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대상 지정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타겟팅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특정 대상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가장 가까운 아군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가장 가까운 몬스터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스킬 사용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힐링 스킬</a:t>
            </a:r>
            <a:r>
              <a:rPr lang="en-US" altLang="ko-KR" dirty="0"/>
              <a:t>[</a:t>
            </a:r>
            <a:r>
              <a:rPr lang="ko-KR" altLang="en-US" dirty="0"/>
              <a:t>공격 범위 안에 있어야 사용</a:t>
            </a:r>
            <a:r>
              <a:rPr lang="en-US" altLang="ko-KR" dirty="0"/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버프 스킬</a:t>
            </a:r>
            <a:r>
              <a:rPr lang="en-US" altLang="ko-KR" dirty="0"/>
              <a:t>[</a:t>
            </a:r>
            <a:r>
              <a:rPr lang="ko-KR" altLang="en-US" dirty="0"/>
              <a:t>공격 범위 안에 아군이 있어야 사용</a:t>
            </a:r>
            <a:r>
              <a:rPr lang="en-US" altLang="ko-KR" dirty="0"/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타겟팅 공격</a:t>
            </a:r>
            <a:r>
              <a:rPr lang="en-US" altLang="ko-KR" dirty="0"/>
              <a:t>[</a:t>
            </a:r>
            <a:r>
              <a:rPr lang="ko-KR" altLang="en-US" dirty="0"/>
              <a:t>자신을 제외한 아군이 없거나 특정 </a:t>
            </a:r>
            <a:r>
              <a:rPr lang="ko-KR" altLang="en-US" dirty="0" err="1"/>
              <a:t>디버프에</a:t>
            </a:r>
            <a:r>
              <a:rPr lang="ko-KR" altLang="en-US" dirty="0"/>
              <a:t> 걸렸을 때만 사용</a:t>
            </a:r>
            <a:r>
              <a:rPr lang="en-US" altLang="ko-KR" dirty="0"/>
              <a:t>]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838200" y="886218"/>
            <a:ext cx="1771358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캐스터</a:t>
            </a:r>
            <a:r>
              <a:rPr lang="en-US" altLang="ko-KR" dirty="0"/>
              <a:t>-</a:t>
            </a:r>
            <a:r>
              <a:rPr lang="ko-KR" altLang="en-US" dirty="0" err="1"/>
              <a:t>힐러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9F197C-3D48-4441-8729-1BC0FF016453}"/>
              </a:ext>
            </a:extLst>
          </p:cNvPr>
          <p:cNvSpPr/>
          <p:nvPr/>
        </p:nvSpPr>
        <p:spPr>
          <a:xfrm>
            <a:off x="838200" y="4938958"/>
            <a:ext cx="10587606" cy="14443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가장 가까이 있는 아군을 향해 이동한 후 아군을 치유함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혼자 남았을 경우 근접 </a:t>
            </a:r>
            <a:r>
              <a:rPr lang="en-US" altLang="ko-KR" dirty="0"/>
              <a:t>AI</a:t>
            </a:r>
            <a:r>
              <a:rPr lang="ko-KR" altLang="en-US" dirty="0"/>
              <a:t>처럼 가장 가까운 적을 향해 이동 후 공격을 시도함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1401791"/>
            <a:ext cx="10587606" cy="33319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공격 방식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대상 지정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투사체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범위 지정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타겟팅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특정 대상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가장 위협적인 몬스터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가장 가까운 몬스터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스킬 사용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버프 스킬</a:t>
            </a:r>
            <a:r>
              <a:rPr lang="en-US" altLang="ko-KR" dirty="0"/>
              <a:t>[</a:t>
            </a:r>
            <a:r>
              <a:rPr lang="ko-KR" altLang="en-US" dirty="0"/>
              <a:t>공격 범위 안에 없어도 사용</a:t>
            </a:r>
            <a:r>
              <a:rPr lang="en-US" altLang="ko-KR" dirty="0"/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투사체 발사 스킬</a:t>
            </a:r>
            <a:r>
              <a:rPr lang="en-US" altLang="ko-KR" dirty="0"/>
              <a:t>[</a:t>
            </a:r>
            <a:r>
              <a:rPr lang="ko-KR" altLang="en-US" dirty="0"/>
              <a:t>공격 사거리 안에 없어도 스킬 사거리 안이라면 사용</a:t>
            </a:r>
            <a:r>
              <a:rPr lang="en-US" altLang="ko-KR" dirty="0"/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타겟팅 스킬</a:t>
            </a:r>
            <a:r>
              <a:rPr lang="en-US" altLang="ko-KR" dirty="0"/>
              <a:t>[</a:t>
            </a:r>
            <a:r>
              <a:rPr lang="ko-KR" altLang="en-US" dirty="0"/>
              <a:t>공격 범위 안에 있어야 사용</a:t>
            </a:r>
            <a:r>
              <a:rPr lang="en-US" altLang="ko-KR" dirty="0"/>
              <a:t>]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838200" y="886218"/>
            <a:ext cx="1806526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캐스터</a:t>
            </a:r>
            <a:r>
              <a:rPr lang="en-US" altLang="ko-KR" dirty="0"/>
              <a:t>-</a:t>
            </a:r>
            <a:r>
              <a:rPr lang="ko-KR" altLang="en-US" dirty="0" err="1"/>
              <a:t>위자드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9F197C-3D48-4441-8729-1BC0FF016453}"/>
              </a:ext>
            </a:extLst>
          </p:cNvPr>
          <p:cNvSpPr/>
          <p:nvPr/>
        </p:nvSpPr>
        <p:spPr>
          <a:xfrm>
            <a:off x="838200" y="4938958"/>
            <a:ext cx="10587606" cy="14443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후열에서 스킬 위주로 공격하는 타입의 </a:t>
            </a:r>
            <a:r>
              <a:rPr lang="en-US" altLang="ko-KR" dirty="0"/>
              <a:t>AI </a:t>
            </a:r>
          </a:p>
          <a:p>
            <a:r>
              <a:rPr lang="ko-KR" altLang="en-US" dirty="0"/>
              <a:t>캐스팅 도중에 다른 상태로 넘어가면 캐스팅 애니메이션을 취소하고 상태를 변경한다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148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1401791"/>
            <a:ext cx="10587606" cy="33319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838200" y="886218"/>
            <a:ext cx="1806526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  <a:r>
              <a:rPr lang="en-US" altLang="ko-KR" dirty="0"/>
              <a:t>-</a:t>
            </a:r>
            <a:r>
              <a:rPr lang="ko-KR" altLang="en-US" dirty="0"/>
              <a:t>고정형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9F197C-3D48-4441-8729-1BC0FF016453}"/>
              </a:ext>
            </a:extLst>
          </p:cNvPr>
          <p:cNvSpPr/>
          <p:nvPr/>
        </p:nvSpPr>
        <p:spPr>
          <a:xfrm>
            <a:off x="838200" y="4938958"/>
            <a:ext cx="10587606" cy="14443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43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1401792"/>
            <a:ext cx="10587606" cy="9867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아이템의 종류는 크게</a:t>
            </a:r>
            <a:r>
              <a:rPr lang="en-US" altLang="ko-KR" dirty="0"/>
              <a:t> </a:t>
            </a:r>
            <a:r>
              <a:rPr lang="ko-KR" altLang="en-US" dirty="0"/>
              <a:t>재료</a:t>
            </a:r>
            <a:r>
              <a:rPr lang="en-US" altLang="ko-KR" dirty="0"/>
              <a:t>/</a:t>
            </a:r>
            <a:r>
              <a:rPr lang="ko-KR" altLang="en-US" dirty="0"/>
              <a:t>소모품</a:t>
            </a:r>
            <a:r>
              <a:rPr lang="en-US" altLang="ko-KR" dirty="0"/>
              <a:t>/</a:t>
            </a:r>
            <a:r>
              <a:rPr lang="ko-KR" altLang="en-US" dirty="0"/>
              <a:t>장비로 나뉘며</a:t>
            </a:r>
            <a:endParaRPr lang="en-US" altLang="ko-KR" dirty="0"/>
          </a:p>
          <a:p>
            <a:r>
              <a:rPr lang="ko-KR" altLang="en-US" dirty="0"/>
              <a:t>소모품과 재료만 스택이 되도록 구현하며</a:t>
            </a:r>
            <a:endParaRPr lang="en-US" altLang="ko-KR" dirty="0"/>
          </a:p>
          <a:p>
            <a:r>
              <a:rPr lang="ko-KR" altLang="en-US" dirty="0"/>
              <a:t>장비의 경우 유물과 메인 장비</a:t>
            </a:r>
            <a:r>
              <a:rPr lang="en-US" altLang="ko-KR" dirty="0"/>
              <a:t>[</a:t>
            </a:r>
            <a:r>
              <a:rPr lang="ko-KR" altLang="en-US" dirty="0"/>
              <a:t>무기</a:t>
            </a:r>
            <a:r>
              <a:rPr lang="en-US" altLang="ko-KR" dirty="0"/>
              <a:t>,</a:t>
            </a:r>
            <a:r>
              <a:rPr lang="ko-KR" altLang="en-US" dirty="0"/>
              <a:t>방어구</a:t>
            </a:r>
            <a:r>
              <a:rPr lang="en-US" altLang="ko-KR" dirty="0"/>
              <a:t>]</a:t>
            </a:r>
            <a:r>
              <a:rPr lang="ko-KR" altLang="en-US" dirty="0"/>
              <a:t>로 나뉜다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838200" y="886218"/>
            <a:ext cx="931877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9" y="2574854"/>
            <a:ext cx="1745609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장비의 종류</a:t>
            </a:r>
            <a:endParaRPr lang="en-US" altLang="ko-KR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94895DB-860A-47C0-9D12-354549E69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595182"/>
              </p:ext>
            </p:extLst>
          </p:nvPr>
        </p:nvGraphicFramePr>
        <p:xfrm>
          <a:off x="838198" y="3090426"/>
          <a:ext cx="1063428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19">
                  <a:extLst>
                    <a:ext uri="{9D8B030D-6E8A-4147-A177-3AD203B41FA5}">
                      <a16:colId xmlns:a16="http://schemas.microsoft.com/office/drawing/2014/main" val="3208610707"/>
                    </a:ext>
                  </a:extLst>
                </a:gridCol>
                <a:gridCol w="1140297">
                  <a:extLst>
                    <a:ext uri="{9D8B030D-6E8A-4147-A177-3AD203B41FA5}">
                      <a16:colId xmlns:a16="http://schemas.microsoft.com/office/drawing/2014/main" val="319307078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605585175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2218632967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20279613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585426941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918715394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821729321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9063217"/>
                    </a:ext>
                  </a:extLst>
                </a:gridCol>
              </a:tblGrid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아티팩트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51525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5497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방어구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4784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62270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BA53BD7-620E-48CD-B61C-5E2F36D97B74}"/>
              </a:ext>
            </a:extLst>
          </p:cNvPr>
          <p:cNvSpPr/>
          <p:nvPr/>
        </p:nvSpPr>
        <p:spPr>
          <a:xfrm>
            <a:off x="838199" y="4754173"/>
            <a:ext cx="957046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소모품</a:t>
            </a:r>
            <a:endParaRPr lang="en-US" altLang="ko-KR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3C395AC6-3520-47A3-827F-6F07CDFB4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12501"/>
              </p:ext>
            </p:extLst>
          </p:nvPr>
        </p:nvGraphicFramePr>
        <p:xfrm>
          <a:off x="838198" y="5225022"/>
          <a:ext cx="1063428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19">
                  <a:extLst>
                    <a:ext uri="{9D8B030D-6E8A-4147-A177-3AD203B41FA5}">
                      <a16:colId xmlns:a16="http://schemas.microsoft.com/office/drawing/2014/main" val="3208610707"/>
                    </a:ext>
                  </a:extLst>
                </a:gridCol>
                <a:gridCol w="1140297">
                  <a:extLst>
                    <a:ext uri="{9D8B030D-6E8A-4147-A177-3AD203B41FA5}">
                      <a16:colId xmlns:a16="http://schemas.microsoft.com/office/drawing/2014/main" val="319307078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605585175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2218632967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20279613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585426941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918715394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821729321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9063217"/>
                    </a:ext>
                  </a:extLst>
                </a:gridCol>
              </a:tblGrid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포션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5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19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9" y="841494"/>
            <a:ext cx="182950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절차적 맵 생성</a:t>
            </a:r>
            <a:endParaRPr lang="en-US" altLang="ko-KR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94895DB-860A-47C0-9D12-354549E69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93389"/>
              </p:ext>
            </p:extLst>
          </p:nvPr>
        </p:nvGraphicFramePr>
        <p:xfrm>
          <a:off x="838198" y="1312343"/>
          <a:ext cx="1063428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19">
                  <a:extLst>
                    <a:ext uri="{9D8B030D-6E8A-4147-A177-3AD203B41FA5}">
                      <a16:colId xmlns:a16="http://schemas.microsoft.com/office/drawing/2014/main" val="3208610707"/>
                    </a:ext>
                  </a:extLst>
                </a:gridCol>
                <a:gridCol w="1140297">
                  <a:extLst>
                    <a:ext uri="{9D8B030D-6E8A-4147-A177-3AD203B41FA5}">
                      <a16:colId xmlns:a16="http://schemas.microsoft.com/office/drawing/2014/main" val="319307078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605585175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2218632967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20279613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585426941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918715394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821729321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9063217"/>
                    </a:ext>
                  </a:extLst>
                </a:gridCol>
              </a:tblGrid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전투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보상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이벤트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상점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51525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보상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5497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42038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4784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F2C8A5-50E9-498B-A9EE-A7D2130A6087}"/>
              </a:ext>
            </a:extLst>
          </p:cNvPr>
          <p:cNvSpPr/>
          <p:nvPr/>
        </p:nvSpPr>
        <p:spPr>
          <a:xfrm>
            <a:off x="861538" y="2997954"/>
            <a:ext cx="182950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 구현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AB4765-BE0D-4F19-A512-1EB0624B8BA1}"/>
              </a:ext>
            </a:extLst>
          </p:cNvPr>
          <p:cNvSpPr/>
          <p:nvPr/>
        </p:nvSpPr>
        <p:spPr>
          <a:xfrm>
            <a:off x="861539" y="3558253"/>
            <a:ext cx="10587606" cy="14085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만약 타겟으로 설정한 캐릭터가 없다면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몬스터는 가장 가까이 있는 캐릭터를 향해 이동하려고 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만약 공격 사거리까지 이동했다면 타겟으로 설정된 대상을 향해 공격을 시도함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만약 대상이 사라졌다면 </a:t>
            </a:r>
            <a:r>
              <a:rPr lang="en-US" altLang="ko-KR" dirty="0"/>
              <a:t>1</a:t>
            </a:r>
            <a:r>
              <a:rPr lang="ko-KR" altLang="en-US" dirty="0"/>
              <a:t>번으로 이동</a:t>
            </a:r>
            <a:endParaRPr lang="en-US" altLang="ko-KR" dirty="0"/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034C263C-3200-4A33-9E67-43A5EEFF7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77384"/>
              </p:ext>
            </p:extLst>
          </p:nvPr>
        </p:nvGraphicFramePr>
        <p:xfrm>
          <a:off x="838198" y="5106868"/>
          <a:ext cx="1063428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19">
                  <a:extLst>
                    <a:ext uri="{9D8B030D-6E8A-4147-A177-3AD203B41FA5}">
                      <a16:colId xmlns:a16="http://schemas.microsoft.com/office/drawing/2014/main" val="3208610707"/>
                    </a:ext>
                  </a:extLst>
                </a:gridCol>
                <a:gridCol w="1140297">
                  <a:extLst>
                    <a:ext uri="{9D8B030D-6E8A-4147-A177-3AD203B41FA5}">
                      <a16:colId xmlns:a16="http://schemas.microsoft.com/office/drawing/2014/main" val="319307078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605585175"/>
                    </a:ext>
                  </a:extLst>
                </a:gridCol>
                <a:gridCol w="998208">
                  <a:extLst>
                    <a:ext uri="{9D8B030D-6E8A-4147-A177-3AD203B41FA5}">
                      <a16:colId xmlns:a16="http://schemas.microsoft.com/office/drawing/2014/main" val="2218632967"/>
                    </a:ext>
                  </a:extLst>
                </a:gridCol>
                <a:gridCol w="1271015">
                  <a:extLst>
                    <a:ext uri="{9D8B030D-6E8A-4147-A177-3AD203B41FA5}">
                      <a16:colId xmlns:a16="http://schemas.microsoft.com/office/drawing/2014/main" val="120279613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585426941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918715394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821729321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9063217"/>
                    </a:ext>
                  </a:extLst>
                </a:gridCol>
              </a:tblGrid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전투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행동불능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51525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전투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5497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근접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42038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행동 불능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넘어짐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얼어붙음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4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02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9" y="841494"/>
            <a:ext cx="182950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절차적 맵 생성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074BAE-73BC-44ED-8159-92DE19100E9E}"/>
              </a:ext>
            </a:extLst>
          </p:cNvPr>
          <p:cNvSpPr/>
          <p:nvPr/>
        </p:nvSpPr>
        <p:spPr>
          <a:xfrm>
            <a:off x="838200" y="1401792"/>
            <a:ext cx="10587606" cy="33474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테마를 선택</a:t>
            </a:r>
            <a:r>
              <a:rPr lang="en-US" altLang="ko-KR" dirty="0"/>
              <a:t>(</a:t>
            </a:r>
            <a:r>
              <a:rPr lang="ko-KR" altLang="en-US" dirty="0"/>
              <a:t>중복 가능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테마에 맞는 방을 오브젝트풀에 끼워 넣음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방의 최대 크기를 정하기</a:t>
            </a:r>
            <a:r>
              <a:rPr lang="en-US" altLang="ko-KR" dirty="0"/>
              <a:t>(</a:t>
            </a:r>
            <a:r>
              <a:rPr lang="ko-KR" altLang="en-US" dirty="0"/>
              <a:t>최대 크기는 무조건 홀수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방의 최대 개수 정하기</a:t>
            </a:r>
            <a:r>
              <a:rPr lang="en-US" altLang="ko-KR" dirty="0"/>
              <a:t>(</a:t>
            </a:r>
            <a:r>
              <a:rPr lang="ko-KR" altLang="en-US" dirty="0"/>
              <a:t>다음 층 계단과 입구</a:t>
            </a:r>
            <a:r>
              <a:rPr lang="en-US" altLang="ko-KR" dirty="0"/>
              <a:t> </a:t>
            </a:r>
            <a:r>
              <a:rPr lang="ko-KR" altLang="en-US" dirty="0"/>
              <a:t>그리고 방하나는 무조건 있어야함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던전의 입구 정하기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던전의 입구를 기준으로 방의 프레임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방 생성 순서를 기준으로 리스트 작성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순서에 맞게 열쇠가 들어있는 방하고 </a:t>
            </a:r>
            <a:r>
              <a:rPr lang="ko-KR" altLang="en-US" dirty="0" err="1"/>
              <a:t>잠겨있는</a:t>
            </a:r>
            <a:r>
              <a:rPr lang="ko-KR" altLang="en-US" dirty="0"/>
              <a:t> 방을 배치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방의 내용물을 오브젝트풀에서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출구 까지 전부 만들었으면 다음층을 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만약 다음층이 고정된 지형을 가진 방이면 테마에 맞는 방을 고정 지형 오브젝트 풀에서 가져옴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32222E4-BC68-48B6-9893-AB46ED1EABEC}"/>
              </a:ext>
            </a:extLst>
          </p:cNvPr>
          <p:cNvSpPr/>
          <p:nvPr/>
        </p:nvSpPr>
        <p:spPr>
          <a:xfrm>
            <a:off x="838201" y="4928394"/>
            <a:ext cx="709246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전투</a:t>
            </a:r>
            <a:endParaRPr lang="en-US" altLang="ko-KR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67139D-AD98-47ED-97E2-8333FEF3D2AF}"/>
              </a:ext>
            </a:extLst>
          </p:cNvPr>
          <p:cNvSpPr/>
          <p:nvPr/>
        </p:nvSpPr>
        <p:spPr>
          <a:xfrm>
            <a:off x="838200" y="5311481"/>
            <a:ext cx="10587606" cy="118139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전투 구성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 err="1"/>
              <a:t>오토배틀러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 err="1"/>
              <a:t>스킬사용시</a:t>
            </a:r>
            <a:r>
              <a:rPr lang="ko-KR" altLang="en-US" dirty="0"/>
              <a:t> 시간 배율 조정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소모품과 스킬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8848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9" y="841494"/>
            <a:ext cx="3265968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/>
              <a:t>몬스터 구현</a:t>
            </a:r>
            <a:endParaRPr lang="en-US" altLang="ko-KR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074BAE-73BC-44ED-8159-92DE19100E9E}"/>
              </a:ext>
            </a:extLst>
          </p:cNvPr>
          <p:cNvSpPr/>
          <p:nvPr/>
        </p:nvSpPr>
        <p:spPr>
          <a:xfrm>
            <a:off x="838199" y="1224582"/>
            <a:ext cx="10587606" cy="11243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몬스터의</a:t>
            </a:r>
            <a:r>
              <a:rPr lang="en-US" altLang="ko-KR" dirty="0"/>
              <a:t> </a:t>
            </a:r>
            <a:r>
              <a:rPr lang="ko-KR" altLang="en-US" dirty="0"/>
              <a:t>상태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몬스터의 </a:t>
            </a:r>
            <a:r>
              <a:rPr lang="en-US" altLang="ko-KR" dirty="0"/>
              <a:t>AI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몬스터의 스킬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몬스터의 장비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0FBBD7-FD4A-409D-8133-9D06214E880A}"/>
              </a:ext>
            </a:extLst>
          </p:cNvPr>
          <p:cNvSpPr/>
          <p:nvPr/>
        </p:nvSpPr>
        <p:spPr>
          <a:xfrm>
            <a:off x="838199" y="2466152"/>
            <a:ext cx="3265968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/>
              <a:t>몬스터의 상태</a:t>
            </a:r>
            <a:endParaRPr lang="en-US" altLang="ko-KR" sz="18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C97F8EF-9958-47A9-AF7D-B56442595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8621"/>
              </p:ext>
            </p:extLst>
          </p:nvPr>
        </p:nvGraphicFramePr>
        <p:xfrm>
          <a:off x="838198" y="2892461"/>
          <a:ext cx="1058760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451">
                  <a:extLst>
                    <a:ext uri="{9D8B030D-6E8A-4147-A177-3AD203B41FA5}">
                      <a16:colId xmlns:a16="http://schemas.microsoft.com/office/drawing/2014/main" val="2265071016"/>
                    </a:ext>
                  </a:extLst>
                </a:gridCol>
                <a:gridCol w="1323451">
                  <a:extLst>
                    <a:ext uri="{9D8B030D-6E8A-4147-A177-3AD203B41FA5}">
                      <a16:colId xmlns:a16="http://schemas.microsoft.com/office/drawing/2014/main" val="3706108968"/>
                    </a:ext>
                  </a:extLst>
                </a:gridCol>
                <a:gridCol w="1171206">
                  <a:extLst>
                    <a:ext uri="{9D8B030D-6E8A-4147-A177-3AD203B41FA5}">
                      <a16:colId xmlns:a16="http://schemas.microsoft.com/office/drawing/2014/main" val="761461743"/>
                    </a:ext>
                  </a:extLst>
                </a:gridCol>
                <a:gridCol w="1266322">
                  <a:extLst>
                    <a:ext uri="{9D8B030D-6E8A-4147-A177-3AD203B41FA5}">
                      <a16:colId xmlns:a16="http://schemas.microsoft.com/office/drawing/2014/main" val="2487845287"/>
                    </a:ext>
                  </a:extLst>
                </a:gridCol>
                <a:gridCol w="1532825">
                  <a:extLst>
                    <a:ext uri="{9D8B030D-6E8A-4147-A177-3AD203B41FA5}">
                      <a16:colId xmlns:a16="http://schemas.microsoft.com/office/drawing/2014/main" val="1630147177"/>
                    </a:ext>
                  </a:extLst>
                </a:gridCol>
                <a:gridCol w="1323451">
                  <a:extLst>
                    <a:ext uri="{9D8B030D-6E8A-4147-A177-3AD203B41FA5}">
                      <a16:colId xmlns:a16="http://schemas.microsoft.com/office/drawing/2014/main" val="45023210"/>
                    </a:ext>
                  </a:extLst>
                </a:gridCol>
                <a:gridCol w="1323451">
                  <a:extLst>
                    <a:ext uri="{9D8B030D-6E8A-4147-A177-3AD203B41FA5}">
                      <a16:colId xmlns:a16="http://schemas.microsoft.com/office/drawing/2014/main" val="1877378291"/>
                    </a:ext>
                  </a:extLst>
                </a:gridCol>
                <a:gridCol w="1323451">
                  <a:extLst>
                    <a:ext uri="{9D8B030D-6E8A-4147-A177-3AD203B41FA5}">
                      <a16:colId xmlns:a16="http://schemas.microsoft.com/office/drawing/2014/main" val="2733465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4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7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빙결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넘어짐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25262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5E192EA-96C9-4FD4-9068-76F0EAE9D9E5}"/>
              </a:ext>
            </a:extLst>
          </p:cNvPr>
          <p:cNvSpPr/>
          <p:nvPr/>
        </p:nvSpPr>
        <p:spPr>
          <a:xfrm>
            <a:off x="838198" y="4139614"/>
            <a:ext cx="2207006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/>
              <a:t>1.</a:t>
            </a:r>
            <a:r>
              <a:rPr lang="ko-KR" altLang="en-US" sz="1800" dirty="0"/>
              <a:t>몬스터의 </a:t>
            </a:r>
            <a:r>
              <a:rPr lang="en-US" altLang="ko-KR" sz="1800" dirty="0"/>
              <a:t>AI </a:t>
            </a:r>
            <a:r>
              <a:rPr lang="ko-KR" altLang="en-US" sz="1800" dirty="0"/>
              <a:t>종류</a:t>
            </a:r>
            <a:endParaRPr lang="en-US" altLang="ko-KR" sz="1800" dirty="0"/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96B57C57-6E91-414F-A276-7E91CF136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32538"/>
              </p:ext>
            </p:extLst>
          </p:nvPr>
        </p:nvGraphicFramePr>
        <p:xfrm>
          <a:off x="838198" y="4584640"/>
          <a:ext cx="1058760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833">
                  <a:extLst>
                    <a:ext uri="{9D8B030D-6E8A-4147-A177-3AD203B41FA5}">
                      <a16:colId xmlns:a16="http://schemas.microsoft.com/office/drawing/2014/main" val="2265071016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3706108968"/>
                    </a:ext>
                  </a:extLst>
                </a:gridCol>
                <a:gridCol w="1291904">
                  <a:extLst>
                    <a:ext uri="{9D8B030D-6E8A-4147-A177-3AD203B41FA5}">
                      <a16:colId xmlns:a16="http://schemas.microsoft.com/office/drawing/2014/main" val="761461743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2487845287"/>
                    </a:ext>
                  </a:extLst>
                </a:gridCol>
                <a:gridCol w="1266738">
                  <a:extLst>
                    <a:ext uri="{9D8B030D-6E8A-4147-A177-3AD203B41FA5}">
                      <a16:colId xmlns:a16="http://schemas.microsoft.com/office/drawing/2014/main" val="1630147177"/>
                    </a:ext>
                  </a:extLst>
                </a:gridCol>
                <a:gridCol w="1052643">
                  <a:extLst>
                    <a:ext uri="{9D8B030D-6E8A-4147-A177-3AD203B41FA5}">
                      <a16:colId xmlns:a16="http://schemas.microsoft.com/office/drawing/2014/main" val="45023210"/>
                    </a:ext>
                  </a:extLst>
                </a:gridCol>
                <a:gridCol w="1323451">
                  <a:extLst>
                    <a:ext uri="{9D8B030D-6E8A-4147-A177-3AD203B41FA5}">
                      <a16:colId xmlns:a16="http://schemas.microsoft.com/office/drawing/2014/main" val="1877378291"/>
                    </a:ext>
                  </a:extLst>
                </a:gridCol>
                <a:gridCol w="1323451">
                  <a:extLst>
                    <a:ext uri="{9D8B030D-6E8A-4147-A177-3AD203B41FA5}">
                      <a16:colId xmlns:a16="http://schemas.microsoft.com/office/drawing/2014/main" val="2733465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근접형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브루저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암살자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탱커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자폭형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4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원거리형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카이팅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고정형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7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캐스터형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마법사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소환사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2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77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8" y="841494"/>
            <a:ext cx="2011327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성장 요소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074BAE-73BC-44ED-8159-92DE19100E9E}"/>
              </a:ext>
            </a:extLst>
          </p:cNvPr>
          <p:cNvSpPr/>
          <p:nvPr/>
        </p:nvSpPr>
        <p:spPr>
          <a:xfrm>
            <a:off x="838200" y="1401792"/>
            <a:ext cx="10587606" cy="9458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레벨업으로 얻는 능력치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드랍으로 얻는 장비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레벨업으로 얻는 스킬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51D4FBD-E8DF-4E75-937D-D98A224A2DF8}"/>
              </a:ext>
            </a:extLst>
          </p:cNvPr>
          <p:cNvSpPr/>
          <p:nvPr/>
        </p:nvSpPr>
        <p:spPr>
          <a:xfrm>
            <a:off x="838196" y="2560272"/>
            <a:ext cx="744169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65C95A-6345-42A2-A9F7-D01361081F7B}"/>
              </a:ext>
            </a:extLst>
          </p:cNvPr>
          <p:cNvSpPr/>
          <p:nvPr/>
        </p:nvSpPr>
        <p:spPr>
          <a:xfrm>
            <a:off x="838196" y="3047333"/>
            <a:ext cx="10587606" cy="470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액티브 스킬 캐릭터당 </a:t>
            </a:r>
            <a:r>
              <a:rPr lang="en-US" altLang="ko-KR" dirty="0"/>
              <a:t>2</a:t>
            </a:r>
            <a:r>
              <a:rPr lang="ko-KR" altLang="en-US" dirty="0"/>
              <a:t>개 패시브 스킬 캐릭터당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3D9E48F-FAD0-4266-98B1-B70114BEF00A}"/>
              </a:ext>
            </a:extLst>
          </p:cNvPr>
          <p:cNvSpPr/>
          <p:nvPr/>
        </p:nvSpPr>
        <p:spPr>
          <a:xfrm>
            <a:off x="838196" y="3722561"/>
            <a:ext cx="744169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35DF44-13A9-4CC1-9642-336FB64926B8}"/>
              </a:ext>
            </a:extLst>
          </p:cNvPr>
          <p:cNvSpPr/>
          <p:nvPr/>
        </p:nvSpPr>
        <p:spPr>
          <a:xfrm>
            <a:off x="838197" y="4217675"/>
            <a:ext cx="10587606" cy="41269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무기</a:t>
            </a:r>
            <a:r>
              <a:rPr lang="en-US" altLang="ko-KR" dirty="0"/>
              <a:t>/</a:t>
            </a:r>
            <a:r>
              <a:rPr lang="ko-KR" altLang="en-US" dirty="0"/>
              <a:t>갑옷</a:t>
            </a:r>
            <a:r>
              <a:rPr lang="en-US" altLang="ko-KR" dirty="0"/>
              <a:t>/</a:t>
            </a:r>
            <a:r>
              <a:rPr lang="ko-KR" altLang="en-US" dirty="0"/>
              <a:t>악세서리</a:t>
            </a:r>
            <a:r>
              <a:rPr lang="en-US" altLang="ko-KR" dirty="0"/>
              <a:t>/</a:t>
            </a:r>
            <a:r>
              <a:rPr lang="ko-KR" altLang="en-US" dirty="0"/>
              <a:t>보조무기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5E4DBAF-FA77-4175-85ED-B5C23D20A7C4}"/>
              </a:ext>
            </a:extLst>
          </p:cNvPr>
          <p:cNvSpPr/>
          <p:nvPr/>
        </p:nvSpPr>
        <p:spPr>
          <a:xfrm>
            <a:off x="838196" y="4827719"/>
            <a:ext cx="2216889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저장 시스템 구현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E656A7-2290-40D9-A908-85FA906B9313}"/>
              </a:ext>
            </a:extLst>
          </p:cNvPr>
          <p:cNvSpPr/>
          <p:nvPr/>
        </p:nvSpPr>
        <p:spPr>
          <a:xfrm>
            <a:off x="838198" y="5388017"/>
            <a:ext cx="10587606" cy="119255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캐릭터 능력치 </a:t>
            </a:r>
            <a:r>
              <a:rPr lang="en-US" altLang="ko-KR" dirty="0"/>
              <a:t>/ </a:t>
            </a:r>
            <a:r>
              <a:rPr lang="ko-KR" altLang="en-US" dirty="0"/>
              <a:t>외형 저장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인벤토리</a:t>
            </a:r>
            <a:r>
              <a:rPr lang="en-US" altLang="ko-KR" dirty="0"/>
              <a:t>/</a:t>
            </a:r>
            <a:r>
              <a:rPr lang="ko-KR" altLang="en-US" dirty="0"/>
              <a:t>장비 저장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캐릭터의 스킬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072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200" y="956073"/>
            <a:ext cx="182950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074BAE-73BC-44ED-8159-92DE19100E9E}"/>
              </a:ext>
            </a:extLst>
          </p:cNvPr>
          <p:cNvSpPr/>
          <p:nvPr/>
        </p:nvSpPr>
        <p:spPr>
          <a:xfrm>
            <a:off x="838200" y="1443134"/>
            <a:ext cx="10587606" cy="10790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선택지를 고르기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선택지에 따라 이벤트 진행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이벤트가 끝나면 보상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7286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흐름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A2C399-D45C-450C-9BE6-09BB098AE228}"/>
              </a:ext>
            </a:extLst>
          </p:cNvPr>
          <p:cNvSpPr/>
          <p:nvPr/>
        </p:nvSpPr>
        <p:spPr>
          <a:xfrm>
            <a:off x="1268729" y="1122522"/>
            <a:ext cx="136398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4AA268D0-442E-4C34-920B-34D2BA5F565D}"/>
              </a:ext>
            </a:extLst>
          </p:cNvPr>
          <p:cNvSpPr/>
          <p:nvPr/>
        </p:nvSpPr>
        <p:spPr>
          <a:xfrm>
            <a:off x="830579" y="5144211"/>
            <a:ext cx="2240280" cy="7481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 </a:t>
            </a:r>
            <a:endParaRPr lang="en-US" altLang="ko-KR" dirty="0"/>
          </a:p>
          <a:p>
            <a:pPr algn="ctr"/>
            <a:r>
              <a:rPr lang="ko-KR" altLang="en-US" dirty="0"/>
              <a:t>승리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2A3116-395A-404D-949E-4F4A9147AC15}"/>
              </a:ext>
            </a:extLst>
          </p:cNvPr>
          <p:cNvSpPr/>
          <p:nvPr/>
        </p:nvSpPr>
        <p:spPr>
          <a:xfrm>
            <a:off x="1196339" y="1846658"/>
            <a:ext cx="150876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맵 생성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A55F3E-E514-4216-968D-029F61662D4C}"/>
              </a:ext>
            </a:extLst>
          </p:cNvPr>
          <p:cNvSpPr/>
          <p:nvPr/>
        </p:nvSpPr>
        <p:spPr>
          <a:xfrm>
            <a:off x="1196340" y="2618898"/>
            <a:ext cx="150876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이동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44E226-6556-4284-954D-001488686A6E}"/>
              </a:ext>
            </a:extLst>
          </p:cNvPr>
          <p:cNvSpPr/>
          <p:nvPr/>
        </p:nvSpPr>
        <p:spPr>
          <a:xfrm>
            <a:off x="1013460" y="3367086"/>
            <a:ext cx="187452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내용물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15582A-A96E-4D3A-8B46-772EA0E2BABA}"/>
              </a:ext>
            </a:extLst>
          </p:cNvPr>
          <p:cNvSpPr/>
          <p:nvPr/>
        </p:nvSpPr>
        <p:spPr>
          <a:xfrm>
            <a:off x="3605139" y="5304945"/>
            <a:ext cx="150876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5C5415-F1F1-4BD9-864D-7E95998F9F2D}"/>
              </a:ext>
            </a:extLst>
          </p:cNvPr>
          <p:cNvSpPr/>
          <p:nvPr/>
        </p:nvSpPr>
        <p:spPr>
          <a:xfrm>
            <a:off x="1196339" y="6210805"/>
            <a:ext cx="150876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7E8051F-28F4-4D97-A228-50E21486C1A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070859" y="5518305"/>
            <a:ext cx="534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54CA7B-5F47-4C4B-BF0C-52112E06B0DE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1950719" y="5892399"/>
            <a:ext cx="0" cy="318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F64A9EB-084A-4C8C-9A4C-834DA7097DCC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rot="16200000" flipV="1">
            <a:off x="2295967" y="3241392"/>
            <a:ext cx="2472687" cy="1654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1A6B06E-96B2-4BB2-8B1C-30A8DB5C7835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1950719" y="1549242"/>
            <a:ext cx="0" cy="29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58A9E07-D433-41CB-9732-2817AD18F02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950719" y="2273378"/>
            <a:ext cx="1" cy="34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A8772C0-B9DE-4E50-AD8D-F44C815ED295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>
            <a:off x="1950720" y="3793806"/>
            <a:ext cx="0" cy="24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4A2284D-E8F7-405D-B219-EEB3CC0AC311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950720" y="3045618"/>
            <a:ext cx="0" cy="32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5ABBBEA6-E76A-49F8-8510-F8A714D64209}"/>
              </a:ext>
            </a:extLst>
          </p:cNvPr>
          <p:cNvSpPr/>
          <p:nvPr/>
        </p:nvSpPr>
        <p:spPr>
          <a:xfrm>
            <a:off x="830580" y="4036693"/>
            <a:ext cx="2240280" cy="7481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 </a:t>
            </a:r>
            <a:endParaRPr lang="en-US" altLang="ko-KR" dirty="0"/>
          </a:p>
          <a:p>
            <a:pPr algn="ctr"/>
            <a:r>
              <a:rPr lang="ko-KR" altLang="en-US" dirty="0"/>
              <a:t>방이면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722532B-7D3C-4915-83C8-C429B488C348}"/>
              </a:ext>
            </a:extLst>
          </p:cNvPr>
          <p:cNvCxnSpPr>
            <a:cxnSpLocks/>
            <a:stCxn id="34" idx="2"/>
            <a:endCxn id="4" idx="0"/>
          </p:cNvCxnSpPr>
          <p:nvPr/>
        </p:nvCxnSpPr>
        <p:spPr>
          <a:xfrm flipH="1">
            <a:off x="1950719" y="4784881"/>
            <a:ext cx="1" cy="35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464B7B7D-A0FB-426A-8164-31945898C7E5}"/>
              </a:ext>
            </a:extLst>
          </p:cNvPr>
          <p:cNvCxnSpPr>
            <a:stCxn id="34" idx="3"/>
            <a:endCxn id="8" idx="3"/>
          </p:cNvCxnSpPr>
          <p:nvPr/>
        </p:nvCxnSpPr>
        <p:spPr>
          <a:xfrm flipH="1" flipV="1">
            <a:off x="2705100" y="2832258"/>
            <a:ext cx="365760" cy="1578529"/>
          </a:xfrm>
          <a:prstGeom prst="bentConnector3">
            <a:avLst>
              <a:gd name="adj1" fmla="val -625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1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1A10E5-F12C-4967-B820-AD2D82F74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65194"/>
              </p:ext>
            </p:extLst>
          </p:nvPr>
        </p:nvGraphicFramePr>
        <p:xfrm>
          <a:off x="201336" y="184558"/>
          <a:ext cx="11870423" cy="65014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7681">
                  <a:extLst>
                    <a:ext uri="{9D8B030D-6E8A-4147-A177-3AD203B41FA5}">
                      <a16:colId xmlns:a16="http://schemas.microsoft.com/office/drawing/2014/main" val="1204203122"/>
                    </a:ext>
                  </a:extLst>
                </a:gridCol>
                <a:gridCol w="9563449">
                  <a:extLst>
                    <a:ext uri="{9D8B030D-6E8A-4147-A177-3AD203B41FA5}">
                      <a16:colId xmlns:a16="http://schemas.microsoft.com/office/drawing/2014/main" val="290109042"/>
                    </a:ext>
                  </a:extLst>
                </a:gridCol>
                <a:gridCol w="1149293">
                  <a:extLst>
                    <a:ext uri="{9D8B030D-6E8A-4147-A177-3AD203B41FA5}">
                      <a16:colId xmlns:a16="http://schemas.microsoft.com/office/drawing/2014/main" val="2016598028"/>
                    </a:ext>
                  </a:extLst>
                </a:gridCol>
              </a:tblGrid>
              <a:tr h="433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변경된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250914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23-10-22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유시준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263134"/>
                  </a:ext>
                </a:extLst>
              </a:tr>
              <a:tr h="433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23-10-29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인벤토리 시스템 확장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063435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24-01-21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스케쥴표</a:t>
                      </a:r>
                      <a:r>
                        <a:rPr lang="ko-KR" altLang="en-US" dirty="0"/>
                        <a:t>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46857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24-02-20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전면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024535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24-02-24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몬스터 우선순위 추가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086830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794309"/>
                  </a:ext>
                </a:extLst>
              </a:tr>
              <a:tr h="4334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216454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481244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963752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56697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905314"/>
                  </a:ext>
                </a:extLst>
              </a:tr>
              <a:tr h="4334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848355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017615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02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23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528DE-2757-4B81-A818-BCD71AA5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07" y="536896"/>
            <a:ext cx="11806106" cy="614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시스템 소개</a:t>
            </a:r>
            <a:endParaRPr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/>
              <a:t>메인 화면</a:t>
            </a:r>
            <a:endParaRPr lang="en-US" altLang="ko-KR" sz="16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200" dirty="0"/>
              <a:t>세로하기</a:t>
            </a:r>
            <a:endParaRPr lang="en-US" altLang="ko-KR" sz="12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200" dirty="0"/>
              <a:t>이어하기</a:t>
            </a:r>
            <a:endParaRPr lang="en-US" altLang="ko-KR" sz="12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200" dirty="0"/>
              <a:t>설정</a:t>
            </a:r>
            <a:endParaRPr lang="en-US" altLang="ko-KR" sz="12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200" dirty="0"/>
              <a:t>종료</a:t>
            </a:r>
            <a:endParaRPr lang="en-US" altLang="ko-KR" sz="12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500" dirty="0"/>
              <a:t>캐릭터 강화 요소</a:t>
            </a:r>
            <a:endParaRPr lang="en-US" altLang="ko-KR" sz="15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장비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스킬</a:t>
            </a:r>
            <a:endParaRPr lang="en-US" altLang="ko-KR" sz="11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500" dirty="0"/>
              <a:t>던전 내부 화면</a:t>
            </a:r>
            <a:endParaRPr lang="en-US" altLang="ko-KR" sz="15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맵 이동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전투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휴식</a:t>
            </a:r>
            <a:endParaRPr lang="en-US" altLang="ko-KR" sz="11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500" dirty="0"/>
              <a:t>이벤트</a:t>
            </a:r>
            <a:r>
              <a:rPr lang="en-US" altLang="ko-KR" sz="1500" dirty="0"/>
              <a:t>(</a:t>
            </a:r>
            <a:r>
              <a:rPr lang="ko-KR" altLang="en-US" sz="1500" dirty="0"/>
              <a:t>퀘스트</a:t>
            </a:r>
            <a:r>
              <a:rPr lang="en-US" altLang="ko-KR" sz="1500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316038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highlight>
                <a:srgbClr val="C0C0C0"/>
              </a:highligh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메인 화면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C7E089F-C62A-4C08-9533-8BF8256FF81A}"/>
              </a:ext>
            </a:extLst>
          </p:cNvPr>
          <p:cNvSpPr/>
          <p:nvPr/>
        </p:nvSpPr>
        <p:spPr>
          <a:xfrm>
            <a:off x="1040235" y="4581787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Continue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6E7C89-6714-4C04-8EC4-0A52C28CD84B}"/>
              </a:ext>
            </a:extLst>
          </p:cNvPr>
          <p:cNvSpPr/>
          <p:nvPr/>
        </p:nvSpPr>
        <p:spPr>
          <a:xfrm>
            <a:off x="1040234" y="5111692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8EAED"/>
                </a:solidFill>
                <a:latin typeface="Apple SD Gothic Neo"/>
              </a:rPr>
              <a:t>O</a:t>
            </a:r>
            <a:r>
              <a:rPr lang="en-US" altLang="ko-KR" b="0" i="0" dirty="0">
                <a:solidFill>
                  <a:srgbClr val="E8EAED"/>
                </a:solidFill>
                <a:effectLst/>
                <a:latin typeface="Apple SD Gothic Neo"/>
              </a:rPr>
              <a:t>ption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E2D4EC-DE95-4ADA-A494-1F0042E9F165}"/>
              </a:ext>
            </a:extLst>
          </p:cNvPr>
          <p:cNvSpPr/>
          <p:nvPr/>
        </p:nvSpPr>
        <p:spPr>
          <a:xfrm>
            <a:off x="1040234" y="5641597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Exit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45FE5D2-C217-4D23-AF77-2072114851CB}"/>
              </a:ext>
            </a:extLst>
          </p:cNvPr>
          <p:cNvSpPr/>
          <p:nvPr/>
        </p:nvSpPr>
        <p:spPr>
          <a:xfrm>
            <a:off x="1040234" y="4051882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Game</a:t>
            </a:r>
          </a:p>
        </p:txBody>
      </p:sp>
    </p:spTree>
    <p:extLst>
      <p:ext uri="{BB962C8B-B14F-4D97-AF65-F5344CB8AC3E}">
        <p14:creationId xmlns:p14="http://schemas.microsoft.com/office/powerpoint/2010/main" val="2275151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메인 화면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C7E089F-C62A-4C08-9533-8BF8256FF81A}"/>
              </a:ext>
            </a:extLst>
          </p:cNvPr>
          <p:cNvSpPr/>
          <p:nvPr/>
        </p:nvSpPr>
        <p:spPr>
          <a:xfrm>
            <a:off x="1040234" y="1120062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Game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02C77B-675E-48AE-8AFB-99222701014D}"/>
              </a:ext>
            </a:extLst>
          </p:cNvPr>
          <p:cNvSpPr/>
          <p:nvPr/>
        </p:nvSpPr>
        <p:spPr>
          <a:xfrm>
            <a:off x="1040234" y="1661286"/>
            <a:ext cx="1635853" cy="419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선택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1766F1A-5D87-484E-A4BE-D31BF9F03E2F}"/>
              </a:ext>
            </a:extLst>
          </p:cNvPr>
          <p:cNvSpPr/>
          <p:nvPr/>
        </p:nvSpPr>
        <p:spPr>
          <a:xfrm>
            <a:off x="2965287" y="1661286"/>
            <a:ext cx="1635853" cy="419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선택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10BAA0F-9B89-4C06-A33B-0BFAC68B939D}"/>
              </a:ext>
            </a:extLst>
          </p:cNvPr>
          <p:cNvSpPr/>
          <p:nvPr/>
        </p:nvSpPr>
        <p:spPr>
          <a:xfrm>
            <a:off x="4890340" y="1661285"/>
            <a:ext cx="1635853" cy="419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선택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280A4E-6FED-4A3B-82B0-25241F66C27C}"/>
              </a:ext>
            </a:extLst>
          </p:cNvPr>
          <p:cNvSpPr/>
          <p:nvPr/>
        </p:nvSpPr>
        <p:spPr>
          <a:xfrm>
            <a:off x="6815393" y="1661284"/>
            <a:ext cx="1635853" cy="419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선택</a:t>
            </a:r>
            <a:endParaRPr lang="en-US" alt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617A9A0-4641-42EC-8FC3-7756143ED55D}"/>
              </a:ext>
            </a:extLst>
          </p:cNvPr>
          <p:cNvSpPr/>
          <p:nvPr/>
        </p:nvSpPr>
        <p:spPr>
          <a:xfrm>
            <a:off x="8740446" y="1661284"/>
            <a:ext cx="1635853" cy="419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선택</a:t>
            </a:r>
            <a:endParaRPr lang="en-US" altLang="ko-KR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7889914-8DC9-4529-A6E8-FCF29127DF9E}"/>
              </a:ext>
            </a:extLst>
          </p:cNvPr>
          <p:cNvSpPr/>
          <p:nvPr/>
        </p:nvSpPr>
        <p:spPr>
          <a:xfrm>
            <a:off x="9717947" y="5906275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출발하기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DE6FE58-F1B5-438E-B0CE-625DAC405766}"/>
              </a:ext>
            </a:extLst>
          </p:cNvPr>
          <p:cNvSpPr/>
          <p:nvPr/>
        </p:nvSpPr>
        <p:spPr>
          <a:xfrm>
            <a:off x="1235242" y="4932947"/>
            <a:ext cx="1267326" cy="7577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 스킬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A5E7205-0412-46C0-9F0F-A30BCE138943}"/>
              </a:ext>
            </a:extLst>
          </p:cNvPr>
          <p:cNvSpPr/>
          <p:nvPr/>
        </p:nvSpPr>
        <p:spPr>
          <a:xfrm>
            <a:off x="3149550" y="4932947"/>
            <a:ext cx="1267326" cy="7577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시작 스킬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40E7115-13CB-4D79-8EED-886041E2C965}"/>
              </a:ext>
            </a:extLst>
          </p:cNvPr>
          <p:cNvSpPr/>
          <p:nvPr/>
        </p:nvSpPr>
        <p:spPr>
          <a:xfrm>
            <a:off x="5074603" y="4906008"/>
            <a:ext cx="1267326" cy="7577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시작 스킬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3A1A1C0-764A-4096-A658-975BC2E5B442}"/>
              </a:ext>
            </a:extLst>
          </p:cNvPr>
          <p:cNvSpPr/>
          <p:nvPr/>
        </p:nvSpPr>
        <p:spPr>
          <a:xfrm>
            <a:off x="6999656" y="4906007"/>
            <a:ext cx="1267326" cy="7577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시작 스킬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7A35868-98DF-4281-8384-F6D56AEB981A}"/>
              </a:ext>
            </a:extLst>
          </p:cNvPr>
          <p:cNvSpPr/>
          <p:nvPr/>
        </p:nvSpPr>
        <p:spPr>
          <a:xfrm>
            <a:off x="8924709" y="4940108"/>
            <a:ext cx="1267326" cy="7577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시작 스킬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3322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7D2249-2AEE-42A3-9577-74A0A39B853A}"/>
              </a:ext>
            </a:extLst>
          </p:cNvPr>
          <p:cNvSpPr/>
          <p:nvPr/>
        </p:nvSpPr>
        <p:spPr>
          <a:xfrm>
            <a:off x="970547" y="978567"/>
            <a:ext cx="6112042" cy="516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일러스트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메인 화면 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6DDB7B-AC52-49D3-B99D-274B120B3EE8}"/>
              </a:ext>
            </a:extLst>
          </p:cNvPr>
          <p:cNvSpPr/>
          <p:nvPr/>
        </p:nvSpPr>
        <p:spPr>
          <a:xfrm>
            <a:off x="1040234" y="1120062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Game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2CFA2E26-40DC-42AA-91FB-1CE84D2821F1}"/>
              </a:ext>
            </a:extLst>
          </p:cNvPr>
          <p:cNvSpPr/>
          <p:nvPr/>
        </p:nvSpPr>
        <p:spPr>
          <a:xfrm>
            <a:off x="7082589" y="978568"/>
            <a:ext cx="4271211" cy="516555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초기 장비</a:t>
            </a:r>
            <a:endParaRPr lang="en-US" altLang="ko-KR" dirty="0"/>
          </a:p>
        </p:txBody>
      </p:sp>
      <p:sp>
        <p:nvSpPr>
          <p:cNvPr id="22" name="원통형 21">
            <a:extLst>
              <a:ext uri="{FF2B5EF4-FFF2-40B4-BE49-F238E27FC236}">
                <a16:creationId xmlns:a16="http://schemas.microsoft.com/office/drawing/2014/main" id="{39DDED9A-5BAD-4DA8-AD71-2CD27556698A}"/>
              </a:ext>
            </a:extLst>
          </p:cNvPr>
          <p:cNvSpPr/>
          <p:nvPr/>
        </p:nvSpPr>
        <p:spPr>
          <a:xfrm>
            <a:off x="8920476" y="1371952"/>
            <a:ext cx="1299410" cy="161223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EF949D19-E05A-4264-BA5C-8412EE2E7F0E}"/>
              </a:ext>
            </a:extLst>
          </p:cNvPr>
          <p:cNvSpPr/>
          <p:nvPr/>
        </p:nvSpPr>
        <p:spPr>
          <a:xfrm>
            <a:off x="7884695" y="1120062"/>
            <a:ext cx="3267072" cy="2024191"/>
          </a:xfrm>
          <a:prstGeom prst="parallelogram">
            <a:avLst>
              <a:gd name="adj" fmla="val 214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D4DA7AA1-2A73-46DA-BBFC-860E272623E3}"/>
              </a:ext>
            </a:extLst>
          </p:cNvPr>
          <p:cNvSpPr/>
          <p:nvPr/>
        </p:nvSpPr>
        <p:spPr>
          <a:xfrm>
            <a:off x="7644062" y="3385237"/>
            <a:ext cx="3026441" cy="833837"/>
          </a:xfrm>
          <a:prstGeom prst="parallelogram">
            <a:avLst>
              <a:gd name="adj" fmla="val 243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790E2BFF-F991-452C-A66F-CD36EDE98BC4}"/>
              </a:ext>
            </a:extLst>
          </p:cNvPr>
          <p:cNvSpPr/>
          <p:nvPr/>
        </p:nvSpPr>
        <p:spPr>
          <a:xfrm>
            <a:off x="7299158" y="4427269"/>
            <a:ext cx="3104147" cy="1549519"/>
          </a:xfrm>
          <a:prstGeom prst="parallelogram">
            <a:avLst>
              <a:gd name="adj" fmla="val 214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 스킬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3C1C0F7-3171-46D7-9EDA-48899BDDCE23}"/>
              </a:ext>
            </a:extLst>
          </p:cNvPr>
          <p:cNvSpPr/>
          <p:nvPr/>
        </p:nvSpPr>
        <p:spPr>
          <a:xfrm>
            <a:off x="10523621" y="5321020"/>
            <a:ext cx="866182" cy="833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9256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메인 화면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C7E089F-C62A-4C08-9533-8BF8256FF81A}"/>
              </a:ext>
            </a:extLst>
          </p:cNvPr>
          <p:cNvSpPr/>
          <p:nvPr/>
        </p:nvSpPr>
        <p:spPr>
          <a:xfrm>
            <a:off x="1040234" y="1120062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Continue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02C77B-675E-48AE-8AFB-99222701014D}"/>
              </a:ext>
            </a:extLst>
          </p:cNvPr>
          <p:cNvSpPr/>
          <p:nvPr/>
        </p:nvSpPr>
        <p:spPr>
          <a:xfrm>
            <a:off x="2648823" y="3164416"/>
            <a:ext cx="6894353" cy="849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마지막으로 저장된 인게임으로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9533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메인 화면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E30F75-EB80-4C4A-8FAD-6C771C2CA754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B101F5-475F-436F-8229-9F78E01EB452}"/>
              </a:ext>
            </a:extLst>
          </p:cNvPr>
          <p:cNvSpPr/>
          <p:nvPr/>
        </p:nvSpPr>
        <p:spPr>
          <a:xfrm>
            <a:off x="1057013" y="1057013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8EAED"/>
                </a:solidFill>
                <a:latin typeface="Apple SD Gothic Neo"/>
              </a:rPr>
              <a:t>O</a:t>
            </a:r>
            <a:r>
              <a:rPr lang="en-US" altLang="ko-KR" b="0" i="0" dirty="0">
                <a:solidFill>
                  <a:srgbClr val="E8EAED"/>
                </a:solidFill>
                <a:effectLst/>
                <a:latin typeface="Apple SD Gothic Neo"/>
              </a:rPr>
              <a:t>ption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37207A-D656-4434-9E60-57110C9E05E9}"/>
              </a:ext>
            </a:extLst>
          </p:cNvPr>
          <p:cNvSpPr/>
          <p:nvPr/>
        </p:nvSpPr>
        <p:spPr>
          <a:xfrm>
            <a:off x="1706810" y="1525092"/>
            <a:ext cx="8850386" cy="4657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15723109-34DE-4E24-9113-FCCD13627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60556"/>
              </p:ext>
            </p:extLst>
          </p:nvPr>
        </p:nvGraphicFramePr>
        <p:xfrm>
          <a:off x="2132668" y="212901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763">
                  <a:extLst>
                    <a:ext uri="{9D8B030D-6E8A-4147-A177-3AD203B41FA5}">
                      <a16:colId xmlns:a16="http://schemas.microsoft.com/office/drawing/2014/main" val="159109556"/>
                    </a:ext>
                  </a:extLst>
                </a:gridCol>
                <a:gridCol w="6779237">
                  <a:extLst>
                    <a:ext uri="{9D8B030D-6E8A-4147-A177-3AD203B41FA5}">
                      <a16:colId xmlns:a16="http://schemas.microsoft.com/office/drawing/2014/main" val="2162928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변경할 내용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슬라이드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숫자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1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5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05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25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1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892956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594BF9A-488B-4763-B5CB-FE35A6E10A9E}"/>
              </a:ext>
            </a:extLst>
          </p:cNvPr>
          <p:cNvSpPr/>
          <p:nvPr/>
        </p:nvSpPr>
        <p:spPr>
          <a:xfrm>
            <a:off x="8892330" y="1714526"/>
            <a:ext cx="1281245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뒤로 가기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9B3521-E3E1-49A2-8D2C-A0643499D404}"/>
              </a:ext>
            </a:extLst>
          </p:cNvPr>
          <p:cNvSpPr/>
          <p:nvPr/>
        </p:nvSpPr>
        <p:spPr>
          <a:xfrm>
            <a:off x="8979423" y="5658374"/>
            <a:ext cx="1281245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410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메인 화면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E30F75-EB80-4C4A-8FAD-6C771C2CA754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B101F5-475F-436F-8229-9F78E01EB452}"/>
              </a:ext>
            </a:extLst>
          </p:cNvPr>
          <p:cNvSpPr/>
          <p:nvPr/>
        </p:nvSpPr>
        <p:spPr>
          <a:xfrm>
            <a:off x="1057013" y="1057013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8EAED"/>
                </a:solidFill>
                <a:latin typeface="Apple SD Gothic Neo"/>
              </a:rPr>
              <a:t>O</a:t>
            </a:r>
            <a:r>
              <a:rPr lang="en-US" altLang="ko-KR" b="0" i="0" dirty="0">
                <a:solidFill>
                  <a:srgbClr val="E8EAED"/>
                </a:solidFill>
                <a:effectLst/>
                <a:latin typeface="Apple SD Gothic Neo"/>
              </a:rPr>
              <a:t>ption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37207A-D656-4434-9E60-57110C9E05E9}"/>
              </a:ext>
            </a:extLst>
          </p:cNvPr>
          <p:cNvSpPr/>
          <p:nvPr/>
        </p:nvSpPr>
        <p:spPr>
          <a:xfrm>
            <a:off x="1706810" y="1525092"/>
            <a:ext cx="8850386" cy="4657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15723109-34DE-4E24-9113-FCCD13627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80529"/>
              </p:ext>
            </p:extLst>
          </p:nvPr>
        </p:nvGraphicFramePr>
        <p:xfrm>
          <a:off x="2132668" y="212901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763">
                  <a:extLst>
                    <a:ext uri="{9D8B030D-6E8A-4147-A177-3AD203B41FA5}">
                      <a16:colId xmlns:a16="http://schemas.microsoft.com/office/drawing/2014/main" val="159109556"/>
                    </a:ext>
                  </a:extLst>
                </a:gridCol>
                <a:gridCol w="6779237">
                  <a:extLst>
                    <a:ext uri="{9D8B030D-6E8A-4147-A177-3AD203B41FA5}">
                      <a16:colId xmlns:a16="http://schemas.microsoft.com/office/drawing/2014/main" val="2162928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solidFill>
                            <a:schemeClr val="tx1"/>
                          </a:solidFill>
                        </a:rPr>
                        <a:t>옵션 </a:t>
                      </a:r>
                      <a:r>
                        <a:rPr lang="en-US" altLang="ko-KR" b="0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변경할 내용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슬라이드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숫자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1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변경할 내용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슬라이드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숫자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5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변경할 내용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슬라이드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숫자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05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변경할 내용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슬라이드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숫자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25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변경할 내용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슬라이드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숫자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1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892956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594BF9A-488B-4763-B5CB-FE35A6E10A9E}"/>
              </a:ext>
            </a:extLst>
          </p:cNvPr>
          <p:cNvSpPr/>
          <p:nvPr/>
        </p:nvSpPr>
        <p:spPr>
          <a:xfrm>
            <a:off x="8892330" y="1714526"/>
            <a:ext cx="1281245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뒤로 가기</a:t>
            </a:r>
            <a:endParaRPr lang="en-US" altLang="ko-KR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5D404BC-073E-46D9-A6F8-B58E96DE9550}"/>
              </a:ext>
            </a:extLst>
          </p:cNvPr>
          <p:cNvSpPr/>
          <p:nvPr/>
        </p:nvSpPr>
        <p:spPr>
          <a:xfrm>
            <a:off x="8979423" y="5658374"/>
            <a:ext cx="1281245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6787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4C3D936-81A8-4142-88CE-73076FEF0F29}"/>
              </a:ext>
            </a:extLst>
          </p:cNvPr>
          <p:cNvSpPr/>
          <p:nvPr/>
        </p:nvSpPr>
        <p:spPr>
          <a:xfrm>
            <a:off x="1173957" y="3583559"/>
            <a:ext cx="4305801" cy="2478611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스킬</a:t>
            </a:r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캐릭터 강화 요소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5B9CDCB-1FE1-4B9F-8807-80C3C0E98E1B}"/>
              </a:ext>
            </a:extLst>
          </p:cNvPr>
          <p:cNvSpPr/>
          <p:nvPr/>
        </p:nvSpPr>
        <p:spPr>
          <a:xfrm>
            <a:off x="983509" y="960526"/>
            <a:ext cx="10370291" cy="5257393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029A21C-B72E-49EB-9688-222F737DE99F}"/>
              </a:ext>
            </a:extLst>
          </p:cNvPr>
          <p:cNvSpPr/>
          <p:nvPr/>
        </p:nvSpPr>
        <p:spPr>
          <a:xfrm>
            <a:off x="1173957" y="1104948"/>
            <a:ext cx="4305801" cy="2478612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/>
              <a:t>	</a:t>
            </a:r>
            <a:r>
              <a:rPr lang="ko-KR" altLang="en-US" sz="1500" dirty="0"/>
              <a:t>유물</a:t>
            </a:r>
            <a:r>
              <a:rPr lang="en-US" altLang="ko-KR" sz="1500" dirty="0"/>
              <a:t>		      </a:t>
            </a:r>
            <a:r>
              <a:rPr lang="ko-KR" altLang="en-US" sz="1500" dirty="0"/>
              <a:t>장비</a:t>
            </a:r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3C75F77-1B8F-4D3E-8462-C6F6BA3E1A3A}"/>
              </a:ext>
            </a:extLst>
          </p:cNvPr>
          <p:cNvSpPr/>
          <p:nvPr/>
        </p:nvSpPr>
        <p:spPr>
          <a:xfrm>
            <a:off x="6902690" y="1104947"/>
            <a:ext cx="4305801" cy="4957223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/>
              <a:t>유물 인벤토리</a:t>
            </a:r>
            <a:endParaRPr lang="en-US" altLang="ko-KR" sz="15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6977978-DE26-4159-828F-ED38E6DA430D}"/>
              </a:ext>
            </a:extLst>
          </p:cNvPr>
          <p:cNvSpPr/>
          <p:nvPr/>
        </p:nvSpPr>
        <p:spPr>
          <a:xfrm>
            <a:off x="10302240" y="1243813"/>
            <a:ext cx="757673" cy="218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닫기</a:t>
            </a:r>
            <a:endParaRPr lang="en-US" altLang="ko-KR" sz="15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C5DA2B2-85E0-441D-9ABF-00613E95AE18}"/>
              </a:ext>
            </a:extLst>
          </p:cNvPr>
          <p:cNvSpPr/>
          <p:nvPr/>
        </p:nvSpPr>
        <p:spPr>
          <a:xfrm>
            <a:off x="7030492" y="1597793"/>
            <a:ext cx="4029421" cy="4299681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인벤토리</a:t>
            </a:r>
            <a:endParaRPr lang="en-US" altLang="ko-KR" sz="15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B47164A8-1800-4C25-BCB2-9FED48EAA49B}"/>
              </a:ext>
            </a:extLst>
          </p:cNvPr>
          <p:cNvSpPr/>
          <p:nvPr/>
        </p:nvSpPr>
        <p:spPr>
          <a:xfrm>
            <a:off x="1325018" y="3936537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메인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스킬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D58CAAD-E416-4F50-994F-DC9D535B3690}"/>
              </a:ext>
            </a:extLst>
          </p:cNvPr>
          <p:cNvSpPr/>
          <p:nvPr/>
        </p:nvSpPr>
        <p:spPr>
          <a:xfrm>
            <a:off x="1325017" y="4985882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D919060-5983-4A89-A5D7-DA76C155BE59}"/>
              </a:ext>
            </a:extLst>
          </p:cNvPr>
          <p:cNvSpPr/>
          <p:nvPr/>
        </p:nvSpPr>
        <p:spPr>
          <a:xfrm>
            <a:off x="2326409" y="3936537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서브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스킬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B0CCCC9-B908-49FB-A983-23812FADFF81}"/>
              </a:ext>
            </a:extLst>
          </p:cNvPr>
          <p:cNvSpPr/>
          <p:nvPr/>
        </p:nvSpPr>
        <p:spPr>
          <a:xfrm>
            <a:off x="2326409" y="4985882"/>
            <a:ext cx="873590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4BD9FCB-D178-4AFA-833E-41EC18859711}"/>
              </a:ext>
            </a:extLst>
          </p:cNvPr>
          <p:cNvSpPr/>
          <p:nvPr/>
        </p:nvSpPr>
        <p:spPr>
          <a:xfrm>
            <a:off x="3324547" y="4979127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5A3F890-6A91-4745-B981-76D42AC0D605}"/>
              </a:ext>
            </a:extLst>
          </p:cNvPr>
          <p:cNvSpPr/>
          <p:nvPr/>
        </p:nvSpPr>
        <p:spPr>
          <a:xfrm>
            <a:off x="4325939" y="4979127"/>
            <a:ext cx="873590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35541E8-6541-40DF-BD85-1A14465437CB}"/>
              </a:ext>
            </a:extLst>
          </p:cNvPr>
          <p:cNvSpPr/>
          <p:nvPr/>
        </p:nvSpPr>
        <p:spPr>
          <a:xfrm>
            <a:off x="3345307" y="3936537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태생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11BA797-17CB-41DE-9888-E195B0CB8B59}"/>
              </a:ext>
            </a:extLst>
          </p:cNvPr>
          <p:cNvSpPr/>
          <p:nvPr/>
        </p:nvSpPr>
        <p:spPr>
          <a:xfrm>
            <a:off x="4341584" y="3936536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파티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3C0C38F-0515-40EB-B003-8D0CD89B4EC6}"/>
              </a:ext>
            </a:extLst>
          </p:cNvPr>
          <p:cNvSpPr/>
          <p:nvPr/>
        </p:nvSpPr>
        <p:spPr>
          <a:xfrm>
            <a:off x="3566160" y="1457925"/>
            <a:ext cx="1814732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무기</a:t>
            </a:r>
            <a:br>
              <a:rPr lang="en-US" altLang="ko-KR" sz="1500" dirty="0">
                <a:solidFill>
                  <a:schemeClr val="tx1"/>
                </a:solidFill>
              </a:rPr>
            </a:b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>
                <a:solidFill>
                  <a:schemeClr val="tx1"/>
                </a:solidFill>
              </a:rPr>
              <a:t>강화 수치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B336616-5B3D-4F61-9977-C1D27819B9B2}"/>
              </a:ext>
            </a:extLst>
          </p:cNvPr>
          <p:cNvSpPr/>
          <p:nvPr/>
        </p:nvSpPr>
        <p:spPr>
          <a:xfrm>
            <a:off x="3566160" y="2659571"/>
            <a:ext cx="1814732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방어구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>
                <a:solidFill>
                  <a:schemeClr val="tx1"/>
                </a:solidFill>
              </a:rPr>
              <a:t>강화 수치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61" name="표 17">
            <a:extLst>
              <a:ext uri="{FF2B5EF4-FFF2-40B4-BE49-F238E27FC236}">
                <a16:creationId xmlns:a16="http://schemas.microsoft.com/office/drawing/2014/main" id="{C362148C-E03E-4A8B-A4CE-6B7565BE3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098523"/>
              </p:ext>
            </p:extLst>
          </p:nvPr>
        </p:nvGraphicFramePr>
        <p:xfrm>
          <a:off x="1292547" y="1462038"/>
          <a:ext cx="2217342" cy="205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57">
                  <a:extLst>
                    <a:ext uri="{9D8B030D-6E8A-4147-A177-3AD203B41FA5}">
                      <a16:colId xmlns:a16="http://schemas.microsoft.com/office/drawing/2014/main" val="2900010966"/>
                    </a:ext>
                  </a:extLst>
                </a:gridCol>
                <a:gridCol w="369557">
                  <a:extLst>
                    <a:ext uri="{9D8B030D-6E8A-4147-A177-3AD203B41FA5}">
                      <a16:colId xmlns:a16="http://schemas.microsoft.com/office/drawing/2014/main" val="465355680"/>
                    </a:ext>
                  </a:extLst>
                </a:gridCol>
                <a:gridCol w="369557">
                  <a:extLst>
                    <a:ext uri="{9D8B030D-6E8A-4147-A177-3AD203B41FA5}">
                      <a16:colId xmlns:a16="http://schemas.microsoft.com/office/drawing/2014/main" val="372990763"/>
                    </a:ext>
                  </a:extLst>
                </a:gridCol>
                <a:gridCol w="369557">
                  <a:extLst>
                    <a:ext uri="{9D8B030D-6E8A-4147-A177-3AD203B41FA5}">
                      <a16:colId xmlns:a16="http://schemas.microsoft.com/office/drawing/2014/main" val="3415931778"/>
                    </a:ext>
                  </a:extLst>
                </a:gridCol>
                <a:gridCol w="369557">
                  <a:extLst>
                    <a:ext uri="{9D8B030D-6E8A-4147-A177-3AD203B41FA5}">
                      <a16:colId xmlns:a16="http://schemas.microsoft.com/office/drawing/2014/main" val="2879142122"/>
                    </a:ext>
                  </a:extLst>
                </a:gridCol>
                <a:gridCol w="369557">
                  <a:extLst>
                    <a:ext uri="{9D8B030D-6E8A-4147-A177-3AD203B41FA5}">
                      <a16:colId xmlns:a16="http://schemas.microsoft.com/office/drawing/2014/main" val="827107181"/>
                    </a:ext>
                  </a:extLst>
                </a:gridCol>
              </a:tblGrid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94792"/>
                  </a:ext>
                </a:extLst>
              </a:tr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117072"/>
                  </a:ext>
                </a:extLst>
              </a:tr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428765"/>
                  </a:ext>
                </a:extLst>
              </a:tr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710621"/>
                  </a:ext>
                </a:extLst>
              </a:tr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080312"/>
                  </a:ext>
                </a:extLst>
              </a:tr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25769"/>
                  </a:ext>
                </a:extLst>
              </a:tr>
            </a:tbl>
          </a:graphicData>
        </a:graphic>
      </p:graphicFrame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EDCA16DC-E029-4B1E-A613-E58501899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40215"/>
              </p:ext>
            </p:extLst>
          </p:nvPr>
        </p:nvGraphicFramePr>
        <p:xfrm>
          <a:off x="7166857" y="1706223"/>
          <a:ext cx="3732599" cy="408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23">
                  <a:extLst>
                    <a:ext uri="{9D8B030D-6E8A-4147-A177-3AD203B41FA5}">
                      <a16:colId xmlns:a16="http://schemas.microsoft.com/office/drawing/2014/main" val="3357403693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578018684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1888354643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1266780849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2647343650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1898375970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810328680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2237327256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3233150289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3957979169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3620106426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2356484688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4118868270"/>
                    </a:ext>
                  </a:extLst>
                </a:gridCol>
              </a:tblGrid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79724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42971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225054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88498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271577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002052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78454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97274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959044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206681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17027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24426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817500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473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991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4C3D936-81A8-4142-88CE-73076FEF0F29}"/>
              </a:ext>
            </a:extLst>
          </p:cNvPr>
          <p:cNvSpPr/>
          <p:nvPr/>
        </p:nvSpPr>
        <p:spPr>
          <a:xfrm>
            <a:off x="1173957" y="3583559"/>
            <a:ext cx="4305801" cy="2478611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스킬</a:t>
            </a:r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캐릭터 강화 요소</a:t>
            </a:r>
            <a:r>
              <a:rPr lang="en-US" altLang="ko-KR" dirty="0"/>
              <a:t>-</a:t>
            </a:r>
            <a:r>
              <a:rPr lang="ko-KR" altLang="en-US" dirty="0"/>
              <a:t>스킬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5B9CDCB-1FE1-4B9F-8807-80C3C0E98E1B}"/>
              </a:ext>
            </a:extLst>
          </p:cNvPr>
          <p:cNvSpPr/>
          <p:nvPr/>
        </p:nvSpPr>
        <p:spPr>
          <a:xfrm>
            <a:off x="983509" y="960526"/>
            <a:ext cx="10370291" cy="5257393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029A21C-B72E-49EB-9688-222F737DE99F}"/>
              </a:ext>
            </a:extLst>
          </p:cNvPr>
          <p:cNvSpPr/>
          <p:nvPr/>
        </p:nvSpPr>
        <p:spPr>
          <a:xfrm>
            <a:off x="1173957" y="1104948"/>
            <a:ext cx="4305801" cy="2478612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/>
              <a:t>	</a:t>
            </a:r>
            <a:r>
              <a:rPr lang="ko-KR" altLang="en-US" sz="1500" dirty="0"/>
              <a:t>유물</a:t>
            </a:r>
            <a:r>
              <a:rPr lang="en-US" altLang="ko-KR" sz="1500" dirty="0"/>
              <a:t>		      </a:t>
            </a:r>
            <a:r>
              <a:rPr lang="ko-KR" altLang="en-US" sz="1500" dirty="0"/>
              <a:t>장비</a:t>
            </a:r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3C75F77-1B8F-4D3E-8462-C6F6BA3E1A3A}"/>
              </a:ext>
            </a:extLst>
          </p:cNvPr>
          <p:cNvSpPr/>
          <p:nvPr/>
        </p:nvSpPr>
        <p:spPr>
          <a:xfrm>
            <a:off x="6902690" y="1104947"/>
            <a:ext cx="4305801" cy="4957223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장비</a:t>
            </a:r>
            <a:endParaRPr lang="en-US" altLang="ko-KR" sz="15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6977978-DE26-4159-828F-ED38E6DA430D}"/>
              </a:ext>
            </a:extLst>
          </p:cNvPr>
          <p:cNvSpPr/>
          <p:nvPr/>
        </p:nvSpPr>
        <p:spPr>
          <a:xfrm>
            <a:off x="10302240" y="1243813"/>
            <a:ext cx="757673" cy="218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닫기</a:t>
            </a:r>
            <a:endParaRPr lang="en-US" altLang="ko-KR" sz="15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C5DA2B2-85E0-441D-9ABF-00613E95AE18}"/>
              </a:ext>
            </a:extLst>
          </p:cNvPr>
          <p:cNvSpPr/>
          <p:nvPr/>
        </p:nvSpPr>
        <p:spPr>
          <a:xfrm>
            <a:off x="7030492" y="1597793"/>
            <a:ext cx="4029421" cy="4299681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B47164A8-1800-4C25-BCB2-9FED48EAA49B}"/>
              </a:ext>
            </a:extLst>
          </p:cNvPr>
          <p:cNvSpPr/>
          <p:nvPr/>
        </p:nvSpPr>
        <p:spPr>
          <a:xfrm>
            <a:off x="1325018" y="3936537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메인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스킬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D58CAAD-E416-4F50-994F-DC9D535B3690}"/>
              </a:ext>
            </a:extLst>
          </p:cNvPr>
          <p:cNvSpPr/>
          <p:nvPr/>
        </p:nvSpPr>
        <p:spPr>
          <a:xfrm>
            <a:off x="1325017" y="4985882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D919060-5983-4A89-A5D7-DA76C155BE59}"/>
              </a:ext>
            </a:extLst>
          </p:cNvPr>
          <p:cNvSpPr/>
          <p:nvPr/>
        </p:nvSpPr>
        <p:spPr>
          <a:xfrm>
            <a:off x="2326409" y="3936537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서브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스킬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B0CCCC9-B908-49FB-A983-23812FADFF81}"/>
              </a:ext>
            </a:extLst>
          </p:cNvPr>
          <p:cNvSpPr/>
          <p:nvPr/>
        </p:nvSpPr>
        <p:spPr>
          <a:xfrm>
            <a:off x="2326409" y="4985882"/>
            <a:ext cx="873590" cy="855847"/>
          </a:xfrm>
          <a:prstGeom prst="roundRect">
            <a:avLst>
              <a:gd name="adj" fmla="val 127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4BD9FCB-D178-4AFA-833E-41EC18859711}"/>
              </a:ext>
            </a:extLst>
          </p:cNvPr>
          <p:cNvSpPr/>
          <p:nvPr/>
        </p:nvSpPr>
        <p:spPr>
          <a:xfrm>
            <a:off x="3324547" y="4979127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5A3F890-6A91-4745-B981-76D42AC0D605}"/>
              </a:ext>
            </a:extLst>
          </p:cNvPr>
          <p:cNvSpPr/>
          <p:nvPr/>
        </p:nvSpPr>
        <p:spPr>
          <a:xfrm>
            <a:off x="4325939" y="4979127"/>
            <a:ext cx="873590" cy="855847"/>
          </a:xfrm>
          <a:prstGeom prst="roundRect">
            <a:avLst>
              <a:gd name="adj" fmla="val 127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D739BA4-99A9-480A-ADF1-07AE8667BD0D}"/>
              </a:ext>
            </a:extLst>
          </p:cNvPr>
          <p:cNvSpPr/>
          <p:nvPr/>
        </p:nvSpPr>
        <p:spPr>
          <a:xfrm>
            <a:off x="7030492" y="1173885"/>
            <a:ext cx="3199742" cy="341696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고를 수 있는 스킬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A1CA296-B492-475F-8B87-0DB71C9EA47E}"/>
              </a:ext>
            </a:extLst>
          </p:cNvPr>
          <p:cNvSpPr/>
          <p:nvPr/>
        </p:nvSpPr>
        <p:spPr>
          <a:xfrm>
            <a:off x="7142167" y="1730990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60AB13E-81B3-4E56-B953-939784A613A9}"/>
              </a:ext>
            </a:extLst>
          </p:cNvPr>
          <p:cNvSpPr/>
          <p:nvPr/>
        </p:nvSpPr>
        <p:spPr>
          <a:xfrm>
            <a:off x="8113741" y="1730990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B14CD5D-8DD9-4AF2-9EB1-6A20269D06F1}"/>
              </a:ext>
            </a:extLst>
          </p:cNvPr>
          <p:cNvSpPr/>
          <p:nvPr/>
        </p:nvSpPr>
        <p:spPr>
          <a:xfrm>
            <a:off x="9084903" y="1723776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9CDF9D8-50C8-4086-81B3-3324484FACB8}"/>
              </a:ext>
            </a:extLst>
          </p:cNvPr>
          <p:cNvSpPr/>
          <p:nvPr/>
        </p:nvSpPr>
        <p:spPr>
          <a:xfrm>
            <a:off x="10056065" y="1730990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495CCB4-B3C1-4AF9-B150-24D50701A6F2}"/>
              </a:ext>
            </a:extLst>
          </p:cNvPr>
          <p:cNvSpPr/>
          <p:nvPr/>
        </p:nvSpPr>
        <p:spPr>
          <a:xfrm>
            <a:off x="7153180" y="2676263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AD4D7BA-8C1D-4F07-9AE9-29DF18866B6C}"/>
              </a:ext>
            </a:extLst>
          </p:cNvPr>
          <p:cNvSpPr/>
          <p:nvPr/>
        </p:nvSpPr>
        <p:spPr>
          <a:xfrm>
            <a:off x="8124754" y="2676263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46F75AE-42AA-4D5C-AD0E-645F63FCCFB3}"/>
              </a:ext>
            </a:extLst>
          </p:cNvPr>
          <p:cNvSpPr/>
          <p:nvPr/>
        </p:nvSpPr>
        <p:spPr>
          <a:xfrm>
            <a:off x="9095916" y="2669049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53F5685-7579-4684-AD27-1C3EB978D6FE}"/>
              </a:ext>
            </a:extLst>
          </p:cNvPr>
          <p:cNvSpPr/>
          <p:nvPr/>
        </p:nvSpPr>
        <p:spPr>
          <a:xfrm>
            <a:off x="10067078" y="2676263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7DCB87C-2B01-4EC1-B947-E5969879F4E3}"/>
              </a:ext>
            </a:extLst>
          </p:cNvPr>
          <p:cNvSpPr/>
          <p:nvPr/>
        </p:nvSpPr>
        <p:spPr>
          <a:xfrm>
            <a:off x="7153180" y="3648053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270EA85-FF1B-4EFD-8D08-F49FCD8BEB2A}"/>
              </a:ext>
            </a:extLst>
          </p:cNvPr>
          <p:cNvSpPr/>
          <p:nvPr/>
        </p:nvSpPr>
        <p:spPr>
          <a:xfrm>
            <a:off x="8124754" y="3648053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7F73143-67A6-4A81-810C-9E29D46016D6}"/>
              </a:ext>
            </a:extLst>
          </p:cNvPr>
          <p:cNvSpPr/>
          <p:nvPr/>
        </p:nvSpPr>
        <p:spPr>
          <a:xfrm>
            <a:off x="9095916" y="3640839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9A1E887-E34D-4A55-98E1-BEB04167FA9C}"/>
              </a:ext>
            </a:extLst>
          </p:cNvPr>
          <p:cNvSpPr/>
          <p:nvPr/>
        </p:nvSpPr>
        <p:spPr>
          <a:xfrm>
            <a:off x="10067078" y="3648053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1084067-E6B9-452B-9074-02F6D31ABBF2}"/>
              </a:ext>
            </a:extLst>
          </p:cNvPr>
          <p:cNvSpPr/>
          <p:nvPr/>
        </p:nvSpPr>
        <p:spPr>
          <a:xfrm>
            <a:off x="3345307" y="3936537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태생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655E49C-5161-44D7-9AB9-AFD604E3BE54}"/>
              </a:ext>
            </a:extLst>
          </p:cNvPr>
          <p:cNvSpPr/>
          <p:nvPr/>
        </p:nvSpPr>
        <p:spPr>
          <a:xfrm>
            <a:off x="4341584" y="3936536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파티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87E4D-ECDC-41D4-8B76-B109C77BEA2D}"/>
              </a:ext>
            </a:extLst>
          </p:cNvPr>
          <p:cNvSpPr txBox="1"/>
          <p:nvPr/>
        </p:nvSpPr>
        <p:spPr>
          <a:xfrm>
            <a:off x="2194560" y="6361704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레벨에 따라 스킬 칸 잠금 해제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F688BE-CF4B-40C5-975A-8517457780F1}"/>
              </a:ext>
            </a:extLst>
          </p:cNvPr>
          <p:cNvSpPr txBox="1"/>
          <p:nvPr/>
        </p:nvSpPr>
        <p:spPr>
          <a:xfrm>
            <a:off x="1218619" y="5527214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</a:t>
            </a:r>
          </a:p>
        </p:txBody>
      </p:sp>
      <p:graphicFrame>
        <p:nvGraphicFramePr>
          <p:cNvPr id="79" name="표 17">
            <a:extLst>
              <a:ext uri="{FF2B5EF4-FFF2-40B4-BE49-F238E27FC236}">
                <a16:creationId xmlns:a16="http://schemas.microsoft.com/office/drawing/2014/main" id="{6648F84B-66EE-4669-900F-3614A6795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01290"/>
              </p:ext>
            </p:extLst>
          </p:nvPr>
        </p:nvGraphicFramePr>
        <p:xfrm>
          <a:off x="1292547" y="1462038"/>
          <a:ext cx="2217342" cy="205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57">
                  <a:extLst>
                    <a:ext uri="{9D8B030D-6E8A-4147-A177-3AD203B41FA5}">
                      <a16:colId xmlns:a16="http://schemas.microsoft.com/office/drawing/2014/main" val="2900010966"/>
                    </a:ext>
                  </a:extLst>
                </a:gridCol>
                <a:gridCol w="369557">
                  <a:extLst>
                    <a:ext uri="{9D8B030D-6E8A-4147-A177-3AD203B41FA5}">
                      <a16:colId xmlns:a16="http://schemas.microsoft.com/office/drawing/2014/main" val="465355680"/>
                    </a:ext>
                  </a:extLst>
                </a:gridCol>
                <a:gridCol w="369557">
                  <a:extLst>
                    <a:ext uri="{9D8B030D-6E8A-4147-A177-3AD203B41FA5}">
                      <a16:colId xmlns:a16="http://schemas.microsoft.com/office/drawing/2014/main" val="372990763"/>
                    </a:ext>
                  </a:extLst>
                </a:gridCol>
                <a:gridCol w="369557">
                  <a:extLst>
                    <a:ext uri="{9D8B030D-6E8A-4147-A177-3AD203B41FA5}">
                      <a16:colId xmlns:a16="http://schemas.microsoft.com/office/drawing/2014/main" val="3415931778"/>
                    </a:ext>
                  </a:extLst>
                </a:gridCol>
                <a:gridCol w="369557">
                  <a:extLst>
                    <a:ext uri="{9D8B030D-6E8A-4147-A177-3AD203B41FA5}">
                      <a16:colId xmlns:a16="http://schemas.microsoft.com/office/drawing/2014/main" val="2879142122"/>
                    </a:ext>
                  </a:extLst>
                </a:gridCol>
                <a:gridCol w="369557">
                  <a:extLst>
                    <a:ext uri="{9D8B030D-6E8A-4147-A177-3AD203B41FA5}">
                      <a16:colId xmlns:a16="http://schemas.microsoft.com/office/drawing/2014/main" val="827107181"/>
                    </a:ext>
                  </a:extLst>
                </a:gridCol>
              </a:tblGrid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94792"/>
                  </a:ext>
                </a:extLst>
              </a:tr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117072"/>
                  </a:ext>
                </a:extLst>
              </a:tr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428765"/>
                  </a:ext>
                </a:extLst>
              </a:tr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710621"/>
                  </a:ext>
                </a:extLst>
              </a:tr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080312"/>
                  </a:ext>
                </a:extLst>
              </a:tr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25769"/>
                  </a:ext>
                </a:extLst>
              </a:tr>
            </a:tbl>
          </a:graphicData>
        </a:graphic>
      </p:graphicFrame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A540274-DB36-4EA1-B9D9-282B15CA464A}"/>
              </a:ext>
            </a:extLst>
          </p:cNvPr>
          <p:cNvSpPr/>
          <p:nvPr/>
        </p:nvSpPr>
        <p:spPr>
          <a:xfrm>
            <a:off x="3581896" y="1457925"/>
            <a:ext cx="1813064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무기</a:t>
            </a:r>
            <a:br>
              <a:rPr lang="en-US" altLang="ko-KR" sz="1500" dirty="0">
                <a:solidFill>
                  <a:schemeClr val="tx1"/>
                </a:solidFill>
              </a:rPr>
            </a:b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>
                <a:solidFill>
                  <a:schemeClr val="tx1"/>
                </a:solidFill>
              </a:rPr>
              <a:t>강화 수치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710897A2-5AC4-42A4-83C9-7641A56B92E6}"/>
              </a:ext>
            </a:extLst>
          </p:cNvPr>
          <p:cNvSpPr/>
          <p:nvPr/>
        </p:nvSpPr>
        <p:spPr>
          <a:xfrm>
            <a:off x="3581896" y="2655501"/>
            <a:ext cx="1813064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방어구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>
                <a:solidFill>
                  <a:schemeClr val="tx1"/>
                </a:solidFill>
              </a:rPr>
              <a:t>강화 수치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7634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던전 내부 화면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02C77B-675E-48AE-8AFB-99222701014D}"/>
              </a:ext>
            </a:extLst>
          </p:cNvPr>
          <p:cNvSpPr/>
          <p:nvPr/>
        </p:nvSpPr>
        <p:spPr>
          <a:xfrm>
            <a:off x="1040234" y="5813571"/>
            <a:ext cx="1476463" cy="35773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리더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1D2A0B-3C0C-4F12-9967-8EEA7D00727E}"/>
              </a:ext>
            </a:extLst>
          </p:cNvPr>
          <p:cNvSpPr/>
          <p:nvPr/>
        </p:nvSpPr>
        <p:spPr>
          <a:xfrm>
            <a:off x="2718731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A2C3D6-E013-49BF-A701-072B46DE8990}"/>
              </a:ext>
            </a:extLst>
          </p:cNvPr>
          <p:cNvSpPr/>
          <p:nvPr/>
        </p:nvSpPr>
        <p:spPr>
          <a:xfrm>
            <a:off x="4397228" y="581656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BEF01D9-3106-4C08-80CE-E6CA4C86F51A}"/>
              </a:ext>
            </a:extLst>
          </p:cNvPr>
          <p:cNvSpPr/>
          <p:nvPr/>
        </p:nvSpPr>
        <p:spPr>
          <a:xfrm>
            <a:off x="6075725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CC9E27D-36C9-46A5-9F56-6A711496E9B8}"/>
              </a:ext>
            </a:extLst>
          </p:cNvPr>
          <p:cNvSpPr/>
          <p:nvPr/>
        </p:nvSpPr>
        <p:spPr>
          <a:xfrm>
            <a:off x="7752126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55BB0B1-67C4-4480-BC8D-5D49DD1D1E65}"/>
              </a:ext>
            </a:extLst>
          </p:cNvPr>
          <p:cNvSpPr/>
          <p:nvPr/>
        </p:nvSpPr>
        <p:spPr>
          <a:xfrm>
            <a:off x="9429226" y="582535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E26C8D-E20C-44A7-82E1-47DC630448D0}"/>
              </a:ext>
            </a:extLst>
          </p:cNvPr>
          <p:cNvSpPr/>
          <p:nvPr/>
        </p:nvSpPr>
        <p:spPr>
          <a:xfrm>
            <a:off x="11006356" y="5825356"/>
            <a:ext cx="347444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옵션</a:t>
            </a:r>
            <a:endParaRPr lang="en-US" altLang="ko-KR" sz="1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CE3ABC-4375-4EE3-9D9F-CDC0FDA2BBB0}"/>
              </a:ext>
            </a:extLst>
          </p:cNvPr>
          <p:cNvGrpSpPr/>
          <p:nvPr/>
        </p:nvGrpSpPr>
        <p:grpSpPr>
          <a:xfrm>
            <a:off x="4493351" y="5690732"/>
            <a:ext cx="1284216" cy="378039"/>
            <a:chOff x="1040234" y="1120063"/>
            <a:chExt cx="2776757" cy="84995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8FB1D54-8742-422E-8026-AFCC6A4EDC9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6C478CF-E37C-4809-A692-CDF37FE6B59C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C4FC856-A5DD-41F8-AD93-63F5B4E31D98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40A84CB-1CA0-46BC-AA8A-7E71E44A72DC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5742454-E53D-4A60-B78F-2149F3C1CA4E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CBD80E1-9696-4665-ADC0-E830881123AE}"/>
              </a:ext>
            </a:extLst>
          </p:cNvPr>
          <p:cNvGrpSpPr/>
          <p:nvPr/>
        </p:nvGrpSpPr>
        <p:grpSpPr>
          <a:xfrm>
            <a:off x="6170102" y="5728947"/>
            <a:ext cx="1284216" cy="378039"/>
            <a:chOff x="1040234" y="1120063"/>
            <a:chExt cx="2776757" cy="84995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65C4976-FCB3-489E-B140-F4D66119E55A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7257EE7-6F63-43CD-8428-FD421E4DDAC9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963567E-97B9-4354-8C2B-725690188907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1A8E3ED-43F1-40C4-BD40-AEB22B01FA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1F4EE5-20AD-497D-A56F-44AF40417078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50BF2E6-2117-4FF1-8C20-BD3FDC09B5EE}"/>
              </a:ext>
            </a:extLst>
          </p:cNvPr>
          <p:cNvGrpSpPr/>
          <p:nvPr/>
        </p:nvGrpSpPr>
        <p:grpSpPr>
          <a:xfrm>
            <a:off x="7816292" y="5718700"/>
            <a:ext cx="1284216" cy="378039"/>
            <a:chOff x="1040234" y="1120063"/>
            <a:chExt cx="2776757" cy="849952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1681B6A-FC75-47C3-8540-327FFAABC91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E12B588-E73D-4E9B-9010-1E259D7A1CAF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3178DF9-12F9-4FED-B1A4-C1C5740D4D3E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E087DF-5252-4F1C-A7AA-06FD8CF86384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E632BF1-DD39-4484-BBF2-90FDBB8FCA61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F1868A5-247E-457F-8F70-3E6BAB62FC54}"/>
              </a:ext>
            </a:extLst>
          </p:cNvPr>
          <p:cNvGrpSpPr/>
          <p:nvPr/>
        </p:nvGrpSpPr>
        <p:grpSpPr>
          <a:xfrm>
            <a:off x="9528842" y="5708312"/>
            <a:ext cx="1284216" cy="378039"/>
            <a:chOff x="1040234" y="1120063"/>
            <a:chExt cx="2776757" cy="84995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2FBFA420-804F-4A06-8BA5-67766929EFAD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994F5F8-DA71-4D49-AF31-991F4549396D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8D54150-0D22-4627-894B-87EBDFDDD6D9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38F7D5D-92A5-4176-89D6-EB0D343A4B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B72833E-90A6-401A-B5E8-297FD7C18903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3DF8FB-BE22-484C-8982-08ECE063B9BF}"/>
              </a:ext>
            </a:extLst>
          </p:cNvPr>
          <p:cNvSpPr txBox="1"/>
          <p:nvPr/>
        </p:nvSpPr>
        <p:spPr>
          <a:xfrm>
            <a:off x="1116283" y="5384998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캐릭터 </a:t>
            </a:r>
            <a:r>
              <a:rPr lang="ko-KR" altLang="en-US" sz="1000" dirty="0" err="1"/>
              <a:t>선택시</a:t>
            </a:r>
            <a:r>
              <a:rPr lang="ko-KR" altLang="en-US" sz="1000" dirty="0"/>
              <a:t> 카메라 위치가 </a:t>
            </a:r>
            <a:r>
              <a:rPr lang="ko-KR" altLang="en-US" sz="1000" dirty="0" err="1"/>
              <a:t>캐릭터쪽으로</a:t>
            </a:r>
            <a:r>
              <a:rPr lang="ko-KR" altLang="en-US" sz="1000" dirty="0"/>
              <a:t> 이동함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99FE55-BA55-4607-A630-CE016807DD48}"/>
              </a:ext>
            </a:extLst>
          </p:cNvPr>
          <p:cNvSpPr txBox="1"/>
          <p:nvPr/>
        </p:nvSpPr>
        <p:spPr>
          <a:xfrm>
            <a:off x="1107720" y="4944108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선택된 캐릭터는 아래쪽 간편 </a:t>
            </a:r>
            <a:r>
              <a:rPr lang="en-US" altLang="ko-KR" sz="1000" dirty="0"/>
              <a:t>UI</a:t>
            </a:r>
            <a:r>
              <a:rPr lang="ko-KR" altLang="en-US" sz="1000" dirty="0"/>
              <a:t>에 표기 안됨</a:t>
            </a:r>
            <a:r>
              <a:rPr lang="en-US" altLang="ko-KR" sz="1000" dirty="0"/>
              <a:t>+</a:t>
            </a:r>
            <a:r>
              <a:rPr lang="ko-KR" altLang="en-US" sz="1000" dirty="0"/>
              <a:t>하이라이트가 </a:t>
            </a:r>
            <a:r>
              <a:rPr lang="ko-KR" altLang="en-US" sz="1000" dirty="0" err="1"/>
              <a:t>칠해짐</a:t>
            </a:r>
            <a:endParaRPr lang="ko-KR" altLang="en-US" sz="10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1B1B1BC-FD48-457F-B332-535C0430ACCC}"/>
              </a:ext>
            </a:extLst>
          </p:cNvPr>
          <p:cNvSpPr/>
          <p:nvPr/>
        </p:nvSpPr>
        <p:spPr>
          <a:xfrm>
            <a:off x="6927057" y="983027"/>
            <a:ext cx="4305801" cy="4537725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장비</a:t>
            </a:r>
            <a:endParaRPr lang="en-US" altLang="ko-KR" sz="15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C4D3926-1B02-4D0A-AE5C-5B4B1BF9BC6C}"/>
              </a:ext>
            </a:extLst>
          </p:cNvPr>
          <p:cNvSpPr/>
          <p:nvPr/>
        </p:nvSpPr>
        <p:spPr>
          <a:xfrm>
            <a:off x="10615500" y="1121893"/>
            <a:ext cx="580378" cy="84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닫기</a:t>
            </a:r>
            <a:endParaRPr lang="en-US" altLang="ko-KR" sz="15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1E5774D-CFFA-43D8-B359-F3ED87EC9475}"/>
              </a:ext>
            </a:extLst>
          </p:cNvPr>
          <p:cNvSpPr/>
          <p:nvPr/>
        </p:nvSpPr>
        <p:spPr>
          <a:xfrm>
            <a:off x="7054859" y="1475873"/>
            <a:ext cx="4029421" cy="3909125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인벤토리</a:t>
            </a:r>
            <a:endParaRPr lang="en-US" altLang="ko-KR" sz="15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D0A8104-5F31-4858-A317-6371139720DD}"/>
              </a:ext>
            </a:extLst>
          </p:cNvPr>
          <p:cNvSpPr/>
          <p:nvPr/>
        </p:nvSpPr>
        <p:spPr>
          <a:xfrm>
            <a:off x="3947560" y="1937924"/>
            <a:ext cx="2776757" cy="2618374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보물 상자</a:t>
            </a:r>
            <a:r>
              <a:rPr lang="en-US" altLang="ko-KR" sz="1500" dirty="0"/>
              <a:t>/</a:t>
            </a:r>
            <a:r>
              <a:rPr lang="ko-KR" altLang="en-US" sz="1500" dirty="0"/>
              <a:t>보스 몬스터 드랍</a:t>
            </a:r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77108E2-7E12-442F-89D6-C0F79A68EE26}"/>
              </a:ext>
            </a:extLst>
          </p:cNvPr>
          <p:cNvSpPr/>
          <p:nvPr/>
        </p:nvSpPr>
        <p:spPr>
          <a:xfrm>
            <a:off x="983509" y="960527"/>
            <a:ext cx="10370291" cy="4811774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877051B-FDC9-4ACB-9DD2-F23E323CFBD1}"/>
              </a:ext>
            </a:extLst>
          </p:cNvPr>
          <p:cNvSpPr/>
          <p:nvPr/>
        </p:nvSpPr>
        <p:spPr>
          <a:xfrm>
            <a:off x="4048931" y="2389110"/>
            <a:ext cx="2532432" cy="2046532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76023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01A3A-B8D5-4697-BDF7-3D7689D1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47" y="180568"/>
            <a:ext cx="11836866" cy="35632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528DE-2757-4B81-A818-BCD71AA5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07" y="536896"/>
            <a:ext cx="11806106" cy="61405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기획 의도</a:t>
            </a:r>
            <a:endParaRPr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500" dirty="0"/>
              <a:t>게임 구성 요소</a:t>
            </a:r>
            <a:endParaRPr lang="en-US" altLang="ko-KR" sz="15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000" dirty="0" err="1"/>
              <a:t>로그라이크</a:t>
            </a:r>
            <a:endParaRPr lang="en-US" altLang="ko-KR" sz="10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000" dirty="0" err="1"/>
              <a:t>오토배틀러</a:t>
            </a:r>
            <a:endParaRPr lang="en-US" altLang="ko-KR" sz="10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500" dirty="0"/>
              <a:t>시스템 연계 구조</a:t>
            </a:r>
            <a:endParaRPr lang="en-US" altLang="ko-KR" sz="15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게임 흐름</a:t>
            </a:r>
            <a:endParaRPr lang="en-US" altLang="ko-KR" sz="11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900" dirty="0"/>
              <a:t>개발 목표</a:t>
            </a:r>
            <a:endParaRPr lang="en-US" altLang="ko-KR" sz="19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500" dirty="0"/>
              <a:t>시스템 개발</a:t>
            </a:r>
            <a:endParaRPr lang="en-US" altLang="ko-KR" sz="15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캐릭터 상태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아이템 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 err="1"/>
              <a:t>절차척</a:t>
            </a:r>
            <a:r>
              <a:rPr lang="ko-KR" altLang="en-US" sz="1100" dirty="0"/>
              <a:t> 맵 생성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전투 구현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몬스터 구현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캐릭터 성장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특별한 이벤트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저장 시스템 구현</a:t>
            </a:r>
            <a:endParaRPr lang="en-US" altLang="ko-KR" sz="11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500" dirty="0"/>
              <a:t>씬 개발</a:t>
            </a:r>
            <a:endParaRPr lang="en-US" altLang="ko-KR" sz="15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메인 화면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en-US" altLang="ko-KR" sz="1100" dirty="0"/>
              <a:t>UI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전투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이벤트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171149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던전 진행 화면</a:t>
            </a:r>
            <a:r>
              <a:rPr lang="en-US" altLang="ko-KR" dirty="0"/>
              <a:t>-</a:t>
            </a:r>
            <a:r>
              <a:rPr lang="ko-KR" altLang="en-US" dirty="0"/>
              <a:t>지도 선택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02C77B-675E-48AE-8AFB-99222701014D}"/>
              </a:ext>
            </a:extLst>
          </p:cNvPr>
          <p:cNvSpPr/>
          <p:nvPr/>
        </p:nvSpPr>
        <p:spPr>
          <a:xfrm>
            <a:off x="1040234" y="5813571"/>
            <a:ext cx="1476463" cy="35773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리더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1D2A0B-3C0C-4F12-9967-8EEA7D00727E}"/>
              </a:ext>
            </a:extLst>
          </p:cNvPr>
          <p:cNvSpPr/>
          <p:nvPr/>
        </p:nvSpPr>
        <p:spPr>
          <a:xfrm>
            <a:off x="2718731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A2C3D6-E013-49BF-A701-072B46DE8990}"/>
              </a:ext>
            </a:extLst>
          </p:cNvPr>
          <p:cNvSpPr/>
          <p:nvPr/>
        </p:nvSpPr>
        <p:spPr>
          <a:xfrm>
            <a:off x="4397228" y="581656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BEF01D9-3106-4C08-80CE-E6CA4C86F51A}"/>
              </a:ext>
            </a:extLst>
          </p:cNvPr>
          <p:cNvSpPr/>
          <p:nvPr/>
        </p:nvSpPr>
        <p:spPr>
          <a:xfrm>
            <a:off x="6075725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CC9E27D-36C9-46A5-9F56-6A711496E9B8}"/>
              </a:ext>
            </a:extLst>
          </p:cNvPr>
          <p:cNvSpPr/>
          <p:nvPr/>
        </p:nvSpPr>
        <p:spPr>
          <a:xfrm>
            <a:off x="7752126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55BB0B1-67C4-4480-BC8D-5D49DD1D1E65}"/>
              </a:ext>
            </a:extLst>
          </p:cNvPr>
          <p:cNvSpPr/>
          <p:nvPr/>
        </p:nvSpPr>
        <p:spPr>
          <a:xfrm>
            <a:off x="9429226" y="582535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E26C8D-E20C-44A7-82E1-47DC630448D0}"/>
              </a:ext>
            </a:extLst>
          </p:cNvPr>
          <p:cNvSpPr/>
          <p:nvPr/>
        </p:nvSpPr>
        <p:spPr>
          <a:xfrm>
            <a:off x="11006356" y="5825356"/>
            <a:ext cx="347444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옵션</a:t>
            </a:r>
            <a:endParaRPr lang="en-US" altLang="ko-KR" sz="1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CE3ABC-4375-4EE3-9D9F-CDC0FDA2BBB0}"/>
              </a:ext>
            </a:extLst>
          </p:cNvPr>
          <p:cNvGrpSpPr/>
          <p:nvPr/>
        </p:nvGrpSpPr>
        <p:grpSpPr>
          <a:xfrm>
            <a:off x="4493351" y="5690732"/>
            <a:ext cx="1284216" cy="378039"/>
            <a:chOff x="1040234" y="1120063"/>
            <a:chExt cx="2776757" cy="84995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8FB1D54-8742-422E-8026-AFCC6A4EDC9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6C478CF-E37C-4809-A692-CDF37FE6B59C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C4FC856-A5DD-41F8-AD93-63F5B4E31D98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40A84CB-1CA0-46BC-AA8A-7E71E44A72DC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5742454-E53D-4A60-B78F-2149F3C1CA4E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CBD80E1-9696-4665-ADC0-E830881123AE}"/>
              </a:ext>
            </a:extLst>
          </p:cNvPr>
          <p:cNvGrpSpPr/>
          <p:nvPr/>
        </p:nvGrpSpPr>
        <p:grpSpPr>
          <a:xfrm>
            <a:off x="6170102" y="5728947"/>
            <a:ext cx="1284216" cy="378039"/>
            <a:chOff x="1040234" y="1120063"/>
            <a:chExt cx="2776757" cy="84995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65C4976-FCB3-489E-B140-F4D66119E55A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7257EE7-6F63-43CD-8428-FD421E4DDAC9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963567E-97B9-4354-8C2B-725690188907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1A8E3ED-43F1-40C4-BD40-AEB22B01FA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1F4EE5-20AD-497D-A56F-44AF40417078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50BF2E6-2117-4FF1-8C20-BD3FDC09B5EE}"/>
              </a:ext>
            </a:extLst>
          </p:cNvPr>
          <p:cNvGrpSpPr/>
          <p:nvPr/>
        </p:nvGrpSpPr>
        <p:grpSpPr>
          <a:xfrm>
            <a:off x="7816292" y="5718700"/>
            <a:ext cx="1284216" cy="378039"/>
            <a:chOff x="1040234" y="1120063"/>
            <a:chExt cx="2776757" cy="849952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1681B6A-FC75-47C3-8540-327FFAABC91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E12B588-E73D-4E9B-9010-1E259D7A1CAF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3178DF9-12F9-4FED-B1A4-C1C5740D4D3E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E087DF-5252-4F1C-A7AA-06FD8CF86384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E632BF1-DD39-4484-BBF2-90FDBB8FCA61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F1868A5-247E-457F-8F70-3E6BAB62FC54}"/>
              </a:ext>
            </a:extLst>
          </p:cNvPr>
          <p:cNvGrpSpPr/>
          <p:nvPr/>
        </p:nvGrpSpPr>
        <p:grpSpPr>
          <a:xfrm>
            <a:off x="9528842" y="5708312"/>
            <a:ext cx="1284216" cy="378039"/>
            <a:chOff x="1040234" y="1120063"/>
            <a:chExt cx="2776757" cy="84995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2FBFA420-804F-4A06-8BA5-67766929EFAD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994F5F8-DA71-4D49-AF31-991F4549396D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8D54150-0D22-4627-894B-87EBDFDDD6D9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38F7D5D-92A5-4176-89D6-EB0D343A4B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B72833E-90A6-401A-B5E8-297FD7C18903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D99FE55-BA55-4607-A630-CE016807DD48}"/>
              </a:ext>
            </a:extLst>
          </p:cNvPr>
          <p:cNvSpPr txBox="1"/>
          <p:nvPr/>
        </p:nvSpPr>
        <p:spPr>
          <a:xfrm>
            <a:off x="1090615" y="4845721"/>
            <a:ext cx="220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77108E2-7E12-442F-89D6-C0F79A68EE26}"/>
              </a:ext>
            </a:extLst>
          </p:cNvPr>
          <p:cNvSpPr/>
          <p:nvPr/>
        </p:nvSpPr>
        <p:spPr>
          <a:xfrm>
            <a:off x="983509" y="960527"/>
            <a:ext cx="10370291" cy="4811774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D1E3A75-A69D-4054-BEB7-AD29618F5A14}"/>
              </a:ext>
            </a:extLst>
          </p:cNvPr>
          <p:cNvSpPr/>
          <p:nvPr/>
        </p:nvSpPr>
        <p:spPr>
          <a:xfrm>
            <a:off x="1724526" y="1692441"/>
            <a:ext cx="8879306" cy="3470460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FA02B3B-9F09-425C-90FB-D3679540BF72}"/>
              </a:ext>
            </a:extLst>
          </p:cNvPr>
          <p:cNvSpPr/>
          <p:nvPr/>
        </p:nvSpPr>
        <p:spPr>
          <a:xfrm>
            <a:off x="1724526" y="1103662"/>
            <a:ext cx="8879306" cy="591437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지도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617E7F-90B4-4326-A623-49E58A60F0E8}"/>
              </a:ext>
            </a:extLst>
          </p:cNvPr>
          <p:cNvSpPr/>
          <p:nvPr/>
        </p:nvSpPr>
        <p:spPr>
          <a:xfrm>
            <a:off x="6251361" y="2786998"/>
            <a:ext cx="587449" cy="59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488C802-848F-4863-9A21-37F8AEA0B236}"/>
              </a:ext>
            </a:extLst>
          </p:cNvPr>
          <p:cNvSpPr/>
          <p:nvPr/>
        </p:nvSpPr>
        <p:spPr>
          <a:xfrm>
            <a:off x="6920069" y="2786998"/>
            <a:ext cx="587449" cy="59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F0C6DB8-94B7-4964-A7CB-46CE762E5C49}"/>
              </a:ext>
            </a:extLst>
          </p:cNvPr>
          <p:cNvSpPr/>
          <p:nvPr/>
        </p:nvSpPr>
        <p:spPr>
          <a:xfrm>
            <a:off x="5582653" y="2786998"/>
            <a:ext cx="587449" cy="59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306BC83F-BCA7-4EF4-9CE1-57BA5D372FD7}"/>
              </a:ext>
            </a:extLst>
          </p:cNvPr>
          <p:cNvSpPr/>
          <p:nvPr/>
        </p:nvSpPr>
        <p:spPr>
          <a:xfrm>
            <a:off x="4913945" y="2786998"/>
            <a:ext cx="587449" cy="59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64DC291-63DD-4F2F-9454-E15EF0BC5AD2}"/>
              </a:ext>
            </a:extLst>
          </p:cNvPr>
          <p:cNvSpPr/>
          <p:nvPr/>
        </p:nvSpPr>
        <p:spPr>
          <a:xfrm>
            <a:off x="4249712" y="2786998"/>
            <a:ext cx="587449" cy="59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A1930B3-2F98-4AFE-AA96-F41AD9A26AB1}"/>
              </a:ext>
            </a:extLst>
          </p:cNvPr>
          <p:cNvSpPr/>
          <p:nvPr/>
        </p:nvSpPr>
        <p:spPr>
          <a:xfrm>
            <a:off x="5582653" y="2101766"/>
            <a:ext cx="587449" cy="59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69A79C4-809C-404A-9308-2078BB52ABF6}"/>
              </a:ext>
            </a:extLst>
          </p:cNvPr>
          <p:cNvSpPr/>
          <p:nvPr/>
        </p:nvSpPr>
        <p:spPr>
          <a:xfrm>
            <a:off x="5582652" y="3472230"/>
            <a:ext cx="587449" cy="59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8A2076C-CD45-4950-9FD1-955DF8BC4E89}"/>
              </a:ext>
            </a:extLst>
          </p:cNvPr>
          <p:cNvSpPr/>
          <p:nvPr/>
        </p:nvSpPr>
        <p:spPr>
          <a:xfrm>
            <a:off x="7588777" y="2786040"/>
            <a:ext cx="587449" cy="59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3012431-DA67-47BC-A6D3-C9E25986736A}"/>
              </a:ext>
            </a:extLst>
          </p:cNvPr>
          <p:cNvSpPr/>
          <p:nvPr/>
        </p:nvSpPr>
        <p:spPr>
          <a:xfrm>
            <a:off x="5582651" y="4134961"/>
            <a:ext cx="587449" cy="59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0255FD-000F-4995-BAE8-9F4C4ED9CEF2}"/>
              </a:ext>
            </a:extLst>
          </p:cNvPr>
          <p:cNvSpPr/>
          <p:nvPr/>
        </p:nvSpPr>
        <p:spPr>
          <a:xfrm>
            <a:off x="5735320" y="2910780"/>
            <a:ext cx="318433" cy="31843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032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던전 내부 화면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02C77B-675E-48AE-8AFB-99222701014D}"/>
              </a:ext>
            </a:extLst>
          </p:cNvPr>
          <p:cNvSpPr/>
          <p:nvPr/>
        </p:nvSpPr>
        <p:spPr>
          <a:xfrm>
            <a:off x="1040234" y="5813571"/>
            <a:ext cx="1476463" cy="35773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리더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1D2A0B-3C0C-4F12-9967-8EEA7D00727E}"/>
              </a:ext>
            </a:extLst>
          </p:cNvPr>
          <p:cNvSpPr/>
          <p:nvPr/>
        </p:nvSpPr>
        <p:spPr>
          <a:xfrm>
            <a:off x="2718731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A2C3D6-E013-49BF-A701-072B46DE8990}"/>
              </a:ext>
            </a:extLst>
          </p:cNvPr>
          <p:cNvSpPr/>
          <p:nvPr/>
        </p:nvSpPr>
        <p:spPr>
          <a:xfrm>
            <a:off x="4397228" y="581656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BEF01D9-3106-4C08-80CE-E6CA4C86F51A}"/>
              </a:ext>
            </a:extLst>
          </p:cNvPr>
          <p:cNvSpPr/>
          <p:nvPr/>
        </p:nvSpPr>
        <p:spPr>
          <a:xfrm>
            <a:off x="6075725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CC9E27D-36C9-46A5-9F56-6A711496E9B8}"/>
              </a:ext>
            </a:extLst>
          </p:cNvPr>
          <p:cNvSpPr/>
          <p:nvPr/>
        </p:nvSpPr>
        <p:spPr>
          <a:xfrm>
            <a:off x="7752126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55BB0B1-67C4-4480-BC8D-5D49DD1D1E65}"/>
              </a:ext>
            </a:extLst>
          </p:cNvPr>
          <p:cNvSpPr/>
          <p:nvPr/>
        </p:nvSpPr>
        <p:spPr>
          <a:xfrm>
            <a:off x="9429226" y="582535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E26C8D-E20C-44A7-82E1-47DC630448D0}"/>
              </a:ext>
            </a:extLst>
          </p:cNvPr>
          <p:cNvSpPr/>
          <p:nvPr/>
        </p:nvSpPr>
        <p:spPr>
          <a:xfrm>
            <a:off x="11006356" y="5825356"/>
            <a:ext cx="347444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옵션</a:t>
            </a:r>
            <a:endParaRPr lang="en-US" altLang="ko-KR" sz="1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CE3ABC-4375-4EE3-9D9F-CDC0FDA2BBB0}"/>
              </a:ext>
            </a:extLst>
          </p:cNvPr>
          <p:cNvGrpSpPr/>
          <p:nvPr/>
        </p:nvGrpSpPr>
        <p:grpSpPr>
          <a:xfrm>
            <a:off x="4493351" y="5690732"/>
            <a:ext cx="1284216" cy="378039"/>
            <a:chOff x="1040234" y="1120063"/>
            <a:chExt cx="2776757" cy="84995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8FB1D54-8742-422E-8026-AFCC6A4EDC9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6C478CF-E37C-4809-A692-CDF37FE6B59C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C4FC856-A5DD-41F8-AD93-63F5B4E31D98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40A84CB-1CA0-46BC-AA8A-7E71E44A72DC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5742454-E53D-4A60-B78F-2149F3C1CA4E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CBD80E1-9696-4665-ADC0-E830881123AE}"/>
              </a:ext>
            </a:extLst>
          </p:cNvPr>
          <p:cNvGrpSpPr/>
          <p:nvPr/>
        </p:nvGrpSpPr>
        <p:grpSpPr>
          <a:xfrm>
            <a:off x="6170102" y="5728947"/>
            <a:ext cx="1284216" cy="378039"/>
            <a:chOff x="1040234" y="1120063"/>
            <a:chExt cx="2776757" cy="84995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65C4976-FCB3-489E-B140-F4D66119E55A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7257EE7-6F63-43CD-8428-FD421E4DDAC9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963567E-97B9-4354-8C2B-725690188907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1A8E3ED-43F1-40C4-BD40-AEB22B01FA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1F4EE5-20AD-497D-A56F-44AF40417078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50BF2E6-2117-4FF1-8C20-BD3FDC09B5EE}"/>
              </a:ext>
            </a:extLst>
          </p:cNvPr>
          <p:cNvGrpSpPr/>
          <p:nvPr/>
        </p:nvGrpSpPr>
        <p:grpSpPr>
          <a:xfrm>
            <a:off x="7816292" y="5718700"/>
            <a:ext cx="1284216" cy="378039"/>
            <a:chOff x="1040234" y="1120063"/>
            <a:chExt cx="2776757" cy="849952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1681B6A-FC75-47C3-8540-327FFAABC91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E12B588-E73D-4E9B-9010-1E259D7A1CAF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3178DF9-12F9-4FED-B1A4-C1C5740D4D3E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E087DF-5252-4F1C-A7AA-06FD8CF86384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E632BF1-DD39-4484-BBF2-90FDBB8FCA61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F1868A5-247E-457F-8F70-3E6BAB62FC54}"/>
              </a:ext>
            </a:extLst>
          </p:cNvPr>
          <p:cNvGrpSpPr/>
          <p:nvPr/>
        </p:nvGrpSpPr>
        <p:grpSpPr>
          <a:xfrm>
            <a:off x="9528842" y="5708312"/>
            <a:ext cx="1284216" cy="378039"/>
            <a:chOff x="1040234" y="1120063"/>
            <a:chExt cx="2776757" cy="84995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2FBFA420-804F-4A06-8BA5-67766929EFAD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994F5F8-DA71-4D49-AF31-991F4549396D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8D54150-0D22-4627-894B-87EBDFDDD6D9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38F7D5D-92A5-4176-89D6-EB0D343A4B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B72833E-90A6-401A-B5E8-297FD7C18903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D99FE55-BA55-4607-A630-CE016807DD48}"/>
              </a:ext>
            </a:extLst>
          </p:cNvPr>
          <p:cNvSpPr txBox="1"/>
          <p:nvPr/>
        </p:nvSpPr>
        <p:spPr>
          <a:xfrm>
            <a:off x="1090615" y="4845721"/>
            <a:ext cx="220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77108E2-7E12-442F-89D6-C0F79A68EE26}"/>
              </a:ext>
            </a:extLst>
          </p:cNvPr>
          <p:cNvSpPr/>
          <p:nvPr/>
        </p:nvSpPr>
        <p:spPr>
          <a:xfrm>
            <a:off x="983509" y="960527"/>
            <a:ext cx="10370291" cy="4811774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F9DC58-70AF-4691-8CFC-D9EFC971BDDE}"/>
              </a:ext>
            </a:extLst>
          </p:cNvPr>
          <p:cNvSpPr/>
          <p:nvPr/>
        </p:nvSpPr>
        <p:spPr>
          <a:xfrm rot="3280976">
            <a:off x="4330666" y="732906"/>
            <a:ext cx="2458858" cy="6054261"/>
          </a:xfrm>
          <a:custGeom>
            <a:avLst/>
            <a:gdLst>
              <a:gd name="connsiteX0" fmla="*/ 0 w 2076491"/>
              <a:gd name="connsiteY0" fmla="*/ 0 h 3360599"/>
              <a:gd name="connsiteX1" fmla="*/ 2076491 w 2076491"/>
              <a:gd name="connsiteY1" fmla="*/ 0 h 3360599"/>
              <a:gd name="connsiteX2" fmla="*/ 2076491 w 2076491"/>
              <a:gd name="connsiteY2" fmla="*/ 3360599 h 3360599"/>
              <a:gd name="connsiteX3" fmla="*/ 0 w 2076491"/>
              <a:gd name="connsiteY3" fmla="*/ 3360599 h 3360599"/>
              <a:gd name="connsiteX4" fmla="*/ 0 w 2076491"/>
              <a:gd name="connsiteY4" fmla="*/ 0 h 3360599"/>
              <a:gd name="connsiteX0" fmla="*/ 4823 w 2081314"/>
              <a:gd name="connsiteY0" fmla="*/ 0 h 5906885"/>
              <a:gd name="connsiteX1" fmla="*/ 2081314 w 2081314"/>
              <a:gd name="connsiteY1" fmla="*/ 0 h 5906885"/>
              <a:gd name="connsiteX2" fmla="*/ 2081314 w 2081314"/>
              <a:gd name="connsiteY2" fmla="*/ 3360599 h 5906885"/>
              <a:gd name="connsiteX3" fmla="*/ 0 w 2081314"/>
              <a:gd name="connsiteY3" fmla="*/ 5906885 h 5906885"/>
              <a:gd name="connsiteX4" fmla="*/ 4823 w 2081314"/>
              <a:gd name="connsiteY4" fmla="*/ 0 h 5906885"/>
              <a:gd name="connsiteX0" fmla="*/ 4823 w 2104047"/>
              <a:gd name="connsiteY0" fmla="*/ 1947577 h 7854462"/>
              <a:gd name="connsiteX1" fmla="*/ 2104047 w 2104047"/>
              <a:gd name="connsiteY1" fmla="*/ 0 h 7854462"/>
              <a:gd name="connsiteX2" fmla="*/ 2081314 w 2104047"/>
              <a:gd name="connsiteY2" fmla="*/ 5308176 h 7854462"/>
              <a:gd name="connsiteX3" fmla="*/ 0 w 2104047"/>
              <a:gd name="connsiteY3" fmla="*/ 7854462 h 7854462"/>
              <a:gd name="connsiteX4" fmla="*/ 4823 w 2104047"/>
              <a:gd name="connsiteY4" fmla="*/ 1947577 h 7854462"/>
              <a:gd name="connsiteX0" fmla="*/ 171683 w 2104047"/>
              <a:gd name="connsiteY0" fmla="*/ 1973265 h 7854462"/>
              <a:gd name="connsiteX1" fmla="*/ 2104047 w 2104047"/>
              <a:gd name="connsiteY1" fmla="*/ 0 h 7854462"/>
              <a:gd name="connsiteX2" fmla="*/ 2081314 w 2104047"/>
              <a:gd name="connsiteY2" fmla="*/ 5308176 h 7854462"/>
              <a:gd name="connsiteX3" fmla="*/ 0 w 2104047"/>
              <a:gd name="connsiteY3" fmla="*/ 7854462 h 7854462"/>
              <a:gd name="connsiteX4" fmla="*/ 171683 w 2104047"/>
              <a:gd name="connsiteY4" fmla="*/ 1973265 h 7854462"/>
              <a:gd name="connsiteX0" fmla="*/ 171683 w 2104047"/>
              <a:gd name="connsiteY0" fmla="*/ 1973265 h 7854462"/>
              <a:gd name="connsiteX1" fmla="*/ 2104047 w 2104047"/>
              <a:gd name="connsiteY1" fmla="*/ 0 h 7854462"/>
              <a:gd name="connsiteX2" fmla="*/ 1771768 w 2104047"/>
              <a:gd name="connsiteY2" fmla="*/ 5962758 h 7854462"/>
              <a:gd name="connsiteX3" fmla="*/ 0 w 2104047"/>
              <a:gd name="connsiteY3" fmla="*/ 7854462 h 7854462"/>
              <a:gd name="connsiteX4" fmla="*/ 171683 w 2104047"/>
              <a:gd name="connsiteY4" fmla="*/ 1973265 h 7854462"/>
              <a:gd name="connsiteX0" fmla="*/ 339427 w 2104047"/>
              <a:gd name="connsiteY0" fmla="*/ 1721991 h 7854462"/>
              <a:gd name="connsiteX1" fmla="*/ 2104047 w 2104047"/>
              <a:gd name="connsiteY1" fmla="*/ 0 h 7854462"/>
              <a:gd name="connsiteX2" fmla="*/ 1771768 w 2104047"/>
              <a:gd name="connsiteY2" fmla="*/ 5962758 h 7854462"/>
              <a:gd name="connsiteX3" fmla="*/ 0 w 2104047"/>
              <a:gd name="connsiteY3" fmla="*/ 7854462 h 7854462"/>
              <a:gd name="connsiteX4" fmla="*/ 339427 w 2104047"/>
              <a:gd name="connsiteY4" fmla="*/ 1721991 h 7854462"/>
              <a:gd name="connsiteX0" fmla="*/ 694238 w 2458858"/>
              <a:gd name="connsiteY0" fmla="*/ 1721991 h 7644208"/>
              <a:gd name="connsiteX1" fmla="*/ 2458858 w 2458858"/>
              <a:gd name="connsiteY1" fmla="*/ 0 h 7644208"/>
              <a:gd name="connsiteX2" fmla="*/ 2126579 w 2458858"/>
              <a:gd name="connsiteY2" fmla="*/ 5962758 h 7644208"/>
              <a:gd name="connsiteX3" fmla="*/ 0 w 2458858"/>
              <a:gd name="connsiteY3" fmla="*/ 7644208 h 7644208"/>
              <a:gd name="connsiteX4" fmla="*/ 694238 w 2458858"/>
              <a:gd name="connsiteY4" fmla="*/ 1721991 h 7644208"/>
              <a:gd name="connsiteX0" fmla="*/ 694238 w 2458858"/>
              <a:gd name="connsiteY0" fmla="*/ 1721991 h 7644208"/>
              <a:gd name="connsiteX1" fmla="*/ 2458858 w 2458858"/>
              <a:gd name="connsiteY1" fmla="*/ 0 h 7644208"/>
              <a:gd name="connsiteX2" fmla="*/ 2082326 w 2458858"/>
              <a:gd name="connsiteY2" fmla="*/ 6373492 h 7644208"/>
              <a:gd name="connsiteX3" fmla="*/ 0 w 2458858"/>
              <a:gd name="connsiteY3" fmla="*/ 7644208 h 7644208"/>
              <a:gd name="connsiteX4" fmla="*/ 694238 w 2458858"/>
              <a:gd name="connsiteY4" fmla="*/ 1721991 h 764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8858" h="7644208">
                <a:moveTo>
                  <a:pt x="694238" y="1721991"/>
                </a:moveTo>
                <a:lnTo>
                  <a:pt x="2458858" y="0"/>
                </a:lnTo>
                <a:cubicBezTo>
                  <a:pt x="2451280" y="1769392"/>
                  <a:pt x="2089904" y="4604100"/>
                  <a:pt x="2082326" y="6373492"/>
                </a:cubicBezTo>
                <a:lnTo>
                  <a:pt x="0" y="7644208"/>
                </a:lnTo>
                <a:cubicBezTo>
                  <a:pt x="1608" y="5675246"/>
                  <a:pt x="692630" y="3690953"/>
                  <a:pt x="694238" y="172199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161D179A-A150-41E8-A6A6-527D0DB650F9}"/>
              </a:ext>
            </a:extLst>
          </p:cNvPr>
          <p:cNvSpPr/>
          <p:nvPr/>
        </p:nvSpPr>
        <p:spPr>
          <a:xfrm rot="16200000">
            <a:off x="6831317" y="1001119"/>
            <a:ext cx="857074" cy="9899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B0E258BC-A7D2-4FA5-9C6C-DCFAFD8235F4}"/>
              </a:ext>
            </a:extLst>
          </p:cNvPr>
          <p:cNvSpPr/>
          <p:nvPr/>
        </p:nvSpPr>
        <p:spPr>
          <a:xfrm>
            <a:off x="2392304" y="3309681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03359F3-46C1-4C77-A218-EF683A2943E3}"/>
              </a:ext>
            </a:extLst>
          </p:cNvPr>
          <p:cNvSpPr/>
          <p:nvPr/>
        </p:nvSpPr>
        <p:spPr>
          <a:xfrm>
            <a:off x="3604117" y="2807740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38403FD-A387-47E0-AE40-2CFA40D87A6A}"/>
              </a:ext>
            </a:extLst>
          </p:cNvPr>
          <p:cNvSpPr/>
          <p:nvPr/>
        </p:nvSpPr>
        <p:spPr>
          <a:xfrm>
            <a:off x="4743977" y="2457981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9389352-E758-4849-AB26-717424BA9F0E}"/>
              </a:ext>
            </a:extLst>
          </p:cNvPr>
          <p:cNvSpPr/>
          <p:nvPr/>
        </p:nvSpPr>
        <p:spPr>
          <a:xfrm>
            <a:off x="4459994" y="3603762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631D186-86ED-47FF-B8D7-DC7A0ADB4E2F}"/>
              </a:ext>
            </a:extLst>
          </p:cNvPr>
          <p:cNvSpPr/>
          <p:nvPr/>
        </p:nvSpPr>
        <p:spPr>
          <a:xfrm>
            <a:off x="3174881" y="3983649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830778-9547-4C3C-BBED-36003A0BF7B4}"/>
              </a:ext>
            </a:extLst>
          </p:cNvPr>
          <p:cNvGrpSpPr/>
          <p:nvPr/>
        </p:nvGrpSpPr>
        <p:grpSpPr>
          <a:xfrm>
            <a:off x="7298287" y="1453245"/>
            <a:ext cx="2655933" cy="1253558"/>
            <a:chOff x="7298287" y="1453245"/>
            <a:chExt cx="2655933" cy="1253558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8E0BACA3-AA30-4E1A-8750-E130A021B404}"/>
                </a:ext>
              </a:extLst>
            </p:cNvPr>
            <p:cNvSpPr/>
            <p:nvPr/>
          </p:nvSpPr>
          <p:spPr>
            <a:xfrm rot="1398937">
              <a:off x="7298287" y="1479351"/>
              <a:ext cx="2655933" cy="1227452"/>
            </a:xfrm>
            <a:prstGeom prst="parallelogram">
              <a:avLst>
                <a:gd name="adj" fmla="val 74878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평행 사변형 48">
              <a:extLst>
                <a:ext uri="{FF2B5EF4-FFF2-40B4-BE49-F238E27FC236}">
                  <a16:creationId xmlns:a16="http://schemas.microsoft.com/office/drawing/2014/main" id="{C62269E9-1A00-4BCB-9E47-B179A99F8F5B}"/>
                </a:ext>
              </a:extLst>
            </p:cNvPr>
            <p:cNvSpPr/>
            <p:nvPr/>
          </p:nvSpPr>
          <p:spPr>
            <a:xfrm rot="1398937">
              <a:off x="7508594" y="1552750"/>
              <a:ext cx="2257399" cy="1051637"/>
            </a:xfrm>
            <a:prstGeom prst="parallelogram">
              <a:avLst>
                <a:gd name="adj" fmla="val 748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9610DA9-2443-4C4D-825C-4346AA032C10}"/>
                </a:ext>
              </a:extLst>
            </p:cNvPr>
            <p:cNvGrpSpPr/>
            <p:nvPr/>
          </p:nvGrpSpPr>
          <p:grpSpPr>
            <a:xfrm>
              <a:off x="7591520" y="1453245"/>
              <a:ext cx="2078926" cy="1125625"/>
              <a:chOff x="7591520" y="1453245"/>
              <a:chExt cx="2078926" cy="1125625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C5E13B2A-98A5-4CB7-9E57-C2C5BF1B18F1}"/>
                  </a:ext>
                </a:extLst>
              </p:cNvPr>
              <p:cNvCxnSpPr>
                <a:stCxn id="49" idx="5"/>
                <a:endCxn id="5" idx="2"/>
              </p:cNvCxnSpPr>
              <p:nvPr/>
            </p:nvCxnSpPr>
            <p:spPr>
              <a:xfrm>
                <a:off x="7962335" y="1787668"/>
                <a:ext cx="1461423" cy="6491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D606AAF-8C56-4E3A-9D95-4906F31EBA16}"/>
                  </a:ext>
                </a:extLst>
              </p:cNvPr>
              <p:cNvCxnSpPr/>
              <p:nvPr/>
            </p:nvCxnSpPr>
            <p:spPr>
              <a:xfrm>
                <a:off x="7591520" y="1929744"/>
                <a:ext cx="1461423" cy="6491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604AA2ED-8592-4563-B7B5-09914D1F5B51}"/>
                  </a:ext>
                </a:extLst>
              </p:cNvPr>
              <p:cNvCxnSpPr/>
              <p:nvPr/>
            </p:nvCxnSpPr>
            <p:spPr>
              <a:xfrm>
                <a:off x="8209023" y="1588905"/>
                <a:ext cx="1461423" cy="6491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31348ADF-DF2C-4BAA-B9C6-73A223E60AB0}"/>
                  </a:ext>
                </a:extLst>
              </p:cNvPr>
              <p:cNvSpPr/>
              <p:nvPr/>
            </p:nvSpPr>
            <p:spPr>
              <a:xfrm rot="1398937">
                <a:off x="7673597" y="1783302"/>
                <a:ext cx="577475" cy="304718"/>
              </a:xfrm>
              <a:prstGeom prst="parallelogram">
                <a:avLst>
                  <a:gd name="adj" fmla="val 7487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5ECC7270-5665-46CB-9985-7B01BC775CB5}"/>
                  </a:ext>
                </a:extLst>
              </p:cNvPr>
              <p:cNvSpPr/>
              <p:nvPr/>
            </p:nvSpPr>
            <p:spPr>
              <a:xfrm rot="1398937">
                <a:off x="7997707" y="1597910"/>
                <a:ext cx="577475" cy="304718"/>
              </a:xfrm>
              <a:prstGeom prst="parallelogram">
                <a:avLst>
                  <a:gd name="adj" fmla="val 7487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B8E51F4-1E72-4D36-8E07-688F71903949}"/>
                  </a:ext>
                </a:extLst>
              </p:cNvPr>
              <p:cNvSpPr/>
              <p:nvPr/>
            </p:nvSpPr>
            <p:spPr>
              <a:xfrm rot="1398937">
                <a:off x="8250009" y="1453245"/>
                <a:ext cx="577475" cy="304718"/>
              </a:xfrm>
              <a:prstGeom prst="parallelogram">
                <a:avLst>
                  <a:gd name="adj" fmla="val 7487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8C2E564B-0E55-4C62-955E-4D40455FAC83}"/>
                  </a:ext>
                </a:extLst>
              </p:cNvPr>
              <p:cNvSpPr/>
              <p:nvPr/>
            </p:nvSpPr>
            <p:spPr>
              <a:xfrm rot="1398937">
                <a:off x="8291726" y="1741738"/>
                <a:ext cx="577475" cy="304718"/>
              </a:xfrm>
              <a:prstGeom prst="parallelogram">
                <a:avLst>
                  <a:gd name="adj" fmla="val 7487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평행 사변형 56">
                <a:extLst>
                  <a:ext uri="{FF2B5EF4-FFF2-40B4-BE49-F238E27FC236}">
                    <a16:creationId xmlns:a16="http://schemas.microsoft.com/office/drawing/2014/main" id="{1CEED2E3-EDD0-4B4D-A4D9-6BBB28BDE81E}"/>
                  </a:ext>
                </a:extLst>
              </p:cNvPr>
              <p:cNvSpPr/>
              <p:nvPr/>
            </p:nvSpPr>
            <p:spPr>
              <a:xfrm rot="1398937">
                <a:off x="8569857" y="1583496"/>
                <a:ext cx="577475" cy="304718"/>
              </a:xfrm>
              <a:prstGeom prst="parallelogram">
                <a:avLst>
                  <a:gd name="adj" fmla="val 7487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평행 사변형 57">
                <a:extLst>
                  <a:ext uri="{FF2B5EF4-FFF2-40B4-BE49-F238E27FC236}">
                    <a16:creationId xmlns:a16="http://schemas.microsoft.com/office/drawing/2014/main" id="{7BE40838-11DB-4EC5-8AF3-AB2557D1F74D}"/>
                  </a:ext>
                </a:extLst>
              </p:cNvPr>
              <p:cNvSpPr/>
              <p:nvPr/>
            </p:nvSpPr>
            <p:spPr>
              <a:xfrm rot="1398937">
                <a:off x="8826135" y="1670549"/>
                <a:ext cx="577475" cy="304718"/>
              </a:xfrm>
              <a:prstGeom prst="parallelogram">
                <a:avLst>
                  <a:gd name="adj" fmla="val 7487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CA8FDAD-2574-4E09-9E48-CFC0891ED340}"/>
              </a:ext>
            </a:extLst>
          </p:cNvPr>
          <p:cNvSpPr txBox="1"/>
          <p:nvPr/>
        </p:nvSpPr>
        <p:spPr>
          <a:xfrm>
            <a:off x="5940646" y="1112324"/>
            <a:ext cx="139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내려가기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4E36AD1-E230-436C-8B92-B66D228D11BB}"/>
              </a:ext>
            </a:extLst>
          </p:cNvPr>
          <p:cNvCxnSpPr>
            <a:cxnSpLocks/>
          </p:cNvCxnSpPr>
          <p:nvPr/>
        </p:nvCxnSpPr>
        <p:spPr>
          <a:xfrm flipV="1">
            <a:off x="7655719" y="1496071"/>
            <a:ext cx="835819" cy="46846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F04A44A-4E32-4516-A799-8BB5E2506239}"/>
              </a:ext>
            </a:extLst>
          </p:cNvPr>
          <p:cNvCxnSpPr>
            <a:cxnSpLocks/>
          </p:cNvCxnSpPr>
          <p:nvPr/>
        </p:nvCxnSpPr>
        <p:spPr>
          <a:xfrm>
            <a:off x="8494702" y="1498576"/>
            <a:ext cx="854250" cy="32425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304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F31C736-1A24-4160-AD8B-B19823CA57AD}"/>
              </a:ext>
            </a:extLst>
          </p:cNvPr>
          <p:cNvGrpSpPr/>
          <p:nvPr/>
        </p:nvGrpSpPr>
        <p:grpSpPr>
          <a:xfrm>
            <a:off x="1187090" y="2315787"/>
            <a:ext cx="5128961" cy="3413160"/>
            <a:chOff x="1187090" y="2315787"/>
            <a:chExt cx="5128961" cy="341316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8AE62E1-547B-4E1A-B584-6311C0493E80}"/>
                </a:ext>
              </a:extLst>
            </p:cNvPr>
            <p:cNvGrpSpPr/>
            <p:nvPr/>
          </p:nvGrpSpPr>
          <p:grpSpPr>
            <a:xfrm>
              <a:off x="1187090" y="3522905"/>
              <a:ext cx="2759473" cy="2206042"/>
              <a:chOff x="806728" y="3492232"/>
              <a:chExt cx="2759473" cy="2206042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27E3A62B-7BFE-47AD-AB34-358614D87047}"/>
                  </a:ext>
                </a:extLst>
              </p:cNvPr>
              <p:cNvSpPr/>
              <p:nvPr/>
            </p:nvSpPr>
            <p:spPr>
              <a:xfrm rot="2378957">
                <a:off x="2485837" y="4885970"/>
                <a:ext cx="1080364" cy="812304"/>
              </a:xfrm>
              <a:prstGeom prst="parallelogram">
                <a:avLst>
                  <a:gd name="adj" fmla="val 43205"/>
                </a:avLst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08064B30-6A94-445C-A8E4-66B3D6ED2596}"/>
                  </a:ext>
                </a:extLst>
              </p:cNvPr>
              <p:cNvGrpSpPr/>
              <p:nvPr/>
            </p:nvGrpSpPr>
            <p:grpSpPr>
              <a:xfrm>
                <a:off x="806728" y="3492232"/>
                <a:ext cx="2198906" cy="1740494"/>
                <a:chOff x="806728" y="3492232"/>
                <a:chExt cx="2198906" cy="1740494"/>
              </a:xfrm>
            </p:grpSpPr>
            <p:sp>
              <p:nvSpPr>
                <p:cNvPr id="3" name="평행 사변형 2">
                  <a:extLst>
                    <a:ext uri="{FF2B5EF4-FFF2-40B4-BE49-F238E27FC236}">
                      <a16:creationId xmlns:a16="http://schemas.microsoft.com/office/drawing/2014/main" id="{DFFB101A-7D23-4DA8-AB6F-C48C1F7A2B7F}"/>
                    </a:ext>
                  </a:extLst>
                </p:cNvPr>
                <p:cNvSpPr/>
                <p:nvPr/>
              </p:nvSpPr>
              <p:spPr>
                <a:xfrm rot="2378957">
                  <a:off x="1364497" y="3954874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평행 사변형 48">
                  <a:extLst>
                    <a:ext uri="{FF2B5EF4-FFF2-40B4-BE49-F238E27FC236}">
                      <a16:creationId xmlns:a16="http://schemas.microsoft.com/office/drawing/2014/main" id="{1C158B7C-4BDF-4DE4-8486-94EAFA2B5461}"/>
                    </a:ext>
                  </a:extLst>
                </p:cNvPr>
                <p:cNvSpPr/>
                <p:nvPr/>
              </p:nvSpPr>
              <p:spPr>
                <a:xfrm rot="2378957">
                  <a:off x="1925270" y="4420422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평행 사변형 50">
                  <a:extLst>
                    <a:ext uri="{FF2B5EF4-FFF2-40B4-BE49-F238E27FC236}">
                      <a16:creationId xmlns:a16="http://schemas.microsoft.com/office/drawing/2014/main" id="{7614E785-C6AF-4522-8EF0-EAD561F6E215}"/>
                    </a:ext>
                  </a:extLst>
                </p:cNvPr>
                <p:cNvSpPr/>
                <p:nvPr/>
              </p:nvSpPr>
              <p:spPr>
                <a:xfrm rot="2378957">
                  <a:off x="806728" y="3492232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B55D487-F0ED-41B8-A4A9-1325736FF618}"/>
                </a:ext>
              </a:extLst>
            </p:cNvPr>
            <p:cNvGrpSpPr/>
            <p:nvPr/>
          </p:nvGrpSpPr>
          <p:grpSpPr>
            <a:xfrm>
              <a:off x="1976265" y="3119584"/>
              <a:ext cx="2759473" cy="2206042"/>
              <a:chOff x="806728" y="3492232"/>
              <a:chExt cx="2759473" cy="2206042"/>
            </a:xfrm>
          </p:grpSpPr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764308D0-A9D9-42C0-9DFF-086CBA246680}"/>
                  </a:ext>
                </a:extLst>
              </p:cNvPr>
              <p:cNvSpPr/>
              <p:nvPr/>
            </p:nvSpPr>
            <p:spPr>
              <a:xfrm rot="2378957">
                <a:off x="2485837" y="4885970"/>
                <a:ext cx="1080364" cy="812304"/>
              </a:xfrm>
              <a:prstGeom prst="parallelogram">
                <a:avLst>
                  <a:gd name="adj" fmla="val 43205"/>
                </a:avLst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145F040-FB34-4C01-B921-362A09D6F784}"/>
                  </a:ext>
                </a:extLst>
              </p:cNvPr>
              <p:cNvGrpSpPr/>
              <p:nvPr/>
            </p:nvGrpSpPr>
            <p:grpSpPr>
              <a:xfrm>
                <a:off x="806728" y="3492232"/>
                <a:ext cx="2198906" cy="1740494"/>
                <a:chOff x="806728" y="3492232"/>
                <a:chExt cx="2198906" cy="1740494"/>
              </a:xfrm>
            </p:grpSpPr>
            <p:sp>
              <p:nvSpPr>
                <p:cNvPr id="55" name="평행 사변형 54">
                  <a:extLst>
                    <a:ext uri="{FF2B5EF4-FFF2-40B4-BE49-F238E27FC236}">
                      <a16:creationId xmlns:a16="http://schemas.microsoft.com/office/drawing/2014/main" id="{CD6314C6-7B65-461A-8FB5-BA98070AC963}"/>
                    </a:ext>
                  </a:extLst>
                </p:cNvPr>
                <p:cNvSpPr/>
                <p:nvPr/>
              </p:nvSpPr>
              <p:spPr>
                <a:xfrm rot="2378957">
                  <a:off x="1364497" y="3954874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평행 사변형 56">
                  <a:extLst>
                    <a:ext uri="{FF2B5EF4-FFF2-40B4-BE49-F238E27FC236}">
                      <a16:creationId xmlns:a16="http://schemas.microsoft.com/office/drawing/2014/main" id="{BD11F629-AFCD-4088-AA1E-83241D07AE5E}"/>
                    </a:ext>
                  </a:extLst>
                </p:cNvPr>
                <p:cNvSpPr/>
                <p:nvPr/>
              </p:nvSpPr>
              <p:spPr>
                <a:xfrm rot="2378957">
                  <a:off x="1925270" y="4420422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평행 사변형 57">
                  <a:extLst>
                    <a:ext uri="{FF2B5EF4-FFF2-40B4-BE49-F238E27FC236}">
                      <a16:creationId xmlns:a16="http://schemas.microsoft.com/office/drawing/2014/main" id="{3092D0E5-DB83-498C-A1C5-00EBCC919EEC}"/>
                    </a:ext>
                  </a:extLst>
                </p:cNvPr>
                <p:cNvSpPr/>
                <p:nvPr/>
              </p:nvSpPr>
              <p:spPr>
                <a:xfrm rot="2378957">
                  <a:off x="806728" y="3492232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A3EDFAC-660E-41B0-BC08-F7777D2F71F2}"/>
                </a:ext>
              </a:extLst>
            </p:cNvPr>
            <p:cNvGrpSpPr/>
            <p:nvPr/>
          </p:nvGrpSpPr>
          <p:grpSpPr>
            <a:xfrm>
              <a:off x="2767609" y="2718195"/>
              <a:ext cx="2759473" cy="2206042"/>
              <a:chOff x="806728" y="3492232"/>
              <a:chExt cx="2759473" cy="2206042"/>
            </a:xfrm>
          </p:grpSpPr>
          <p:sp>
            <p:nvSpPr>
              <p:cNvPr id="60" name="평행 사변형 59">
                <a:extLst>
                  <a:ext uri="{FF2B5EF4-FFF2-40B4-BE49-F238E27FC236}">
                    <a16:creationId xmlns:a16="http://schemas.microsoft.com/office/drawing/2014/main" id="{0BF3C974-A33D-4525-BA08-1063BB058DAA}"/>
                  </a:ext>
                </a:extLst>
              </p:cNvPr>
              <p:cNvSpPr/>
              <p:nvPr/>
            </p:nvSpPr>
            <p:spPr>
              <a:xfrm rot="2378957">
                <a:off x="2485837" y="4885970"/>
                <a:ext cx="1080364" cy="812304"/>
              </a:xfrm>
              <a:prstGeom prst="parallelogram">
                <a:avLst>
                  <a:gd name="adj" fmla="val 43205"/>
                </a:avLst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99F99AE-F55D-42C5-834F-46A9F5E3ABDC}"/>
                  </a:ext>
                </a:extLst>
              </p:cNvPr>
              <p:cNvGrpSpPr/>
              <p:nvPr/>
            </p:nvGrpSpPr>
            <p:grpSpPr>
              <a:xfrm>
                <a:off x="806728" y="3492232"/>
                <a:ext cx="2198906" cy="1740494"/>
                <a:chOff x="806728" y="3492232"/>
                <a:chExt cx="2198906" cy="1740494"/>
              </a:xfrm>
            </p:grpSpPr>
            <p:sp>
              <p:nvSpPr>
                <p:cNvPr id="63" name="평행 사변형 62">
                  <a:extLst>
                    <a:ext uri="{FF2B5EF4-FFF2-40B4-BE49-F238E27FC236}">
                      <a16:creationId xmlns:a16="http://schemas.microsoft.com/office/drawing/2014/main" id="{C80CC663-E776-45E2-B7DE-ED07946D3CD4}"/>
                    </a:ext>
                  </a:extLst>
                </p:cNvPr>
                <p:cNvSpPr/>
                <p:nvPr/>
              </p:nvSpPr>
              <p:spPr>
                <a:xfrm rot="2378957">
                  <a:off x="1364497" y="3954874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평행 사변형 63">
                  <a:extLst>
                    <a:ext uri="{FF2B5EF4-FFF2-40B4-BE49-F238E27FC236}">
                      <a16:creationId xmlns:a16="http://schemas.microsoft.com/office/drawing/2014/main" id="{EE715460-9209-4491-904A-D4CE25253091}"/>
                    </a:ext>
                  </a:extLst>
                </p:cNvPr>
                <p:cNvSpPr/>
                <p:nvPr/>
              </p:nvSpPr>
              <p:spPr>
                <a:xfrm rot="2378957">
                  <a:off x="1925270" y="4420422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평행 사변형 64">
                  <a:extLst>
                    <a:ext uri="{FF2B5EF4-FFF2-40B4-BE49-F238E27FC236}">
                      <a16:creationId xmlns:a16="http://schemas.microsoft.com/office/drawing/2014/main" id="{1603062A-69B1-495B-AD1A-F7F28A3916FF}"/>
                    </a:ext>
                  </a:extLst>
                </p:cNvPr>
                <p:cNvSpPr/>
                <p:nvPr/>
              </p:nvSpPr>
              <p:spPr>
                <a:xfrm rot="2378957">
                  <a:off x="806728" y="3492232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3DE23C6-3FA8-4033-BE09-50071F631B9E}"/>
                </a:ext>
              </a:extLst>
            </p:cNvPr>
            <p:cNvGrpSpPr/>
            <p:nvPr/>
          </p:nvGrpSpPr>
          <p:grpSpPr>
            <a:xfrm>
              <a:off x="3556578" y="2315787"/>
              <a:ext cx="2759473" cy="2206042"/>
              <a:chOff x="806728" y="3492232"/>
              <a:chExt cx="2759473" cy="2206042"/>
            </a:xfrm>
          </p:grpSpPr>
          <p:sp>
            <p:nvSpPr>
              <p:cNvPr id="67" name="평행 사변형 66">
                <a:extLst>
                  <a:ext uri="{FF2B5EF4-FFF2-40B4-BE49-F238E27FC236}">
                    <a16:creationId xmlns:a16="http://schemas.microsoft.com/office/drawing/2014/main" id="{C7750225-EC78-4BF3-B575-027F064D3C7E}"/>
                  </a:ext>
                </a:extLst>
              </p:cNvPr>
              <p:cNvSpPr/>
              <p:nvPr/>
            </p:nvSpPr>
            <p:spPr>
              <a:xfrm rot="2378957">
                <a:off x="2485837" y="4885970"/>
                <a:ext cx="1080364" cy="812304"/>
              </a:xfrm>
              <a:prstGeom prst="parallelogram">
                <a:avLst>
                  <a:gd name="adj" fmla="val 43205"/>
                </a:avLst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BAB12819-F8D2-4FD6-B513-C2B739EACB2B}"/>
                  </a:ext>
                </a:extLst>
              </p:cNvPr>
              <p:cNvGrpSpPr/>
              <p:nvPr/>
            </p:nvGrpSpPr>
            <p:grpSpPr>
              <a:xfrm>
                <a:off x="806728" y="3492232"/>
                <a:ext cx="2198906" cy="1740494"/>
                <a:chOff x="806728" y="3492232"/>
                <a:chExt cx="2198906" cy="1740494"/>
              </a:xfrm>
            </p:grpSpPr>
            <p:sp>
              <p:nvSpPr>
                <p:cNvPr id="69" name="평행 사변형 68">
                  <a:extLst>
                    <a:ext uri="{FF2B5EF4-FFF2-40B4-BE49-F238E27FC236}">
                      <a16:creationId xmlns:a16="http://schemas.microsoft.com/office/drawing/2014/main" id="{5B723BD9-20E9-4F32-973D-AF825A0808B6}"/>
                    </a:ext>
                  </a:extLst>
                </p:cNvPr>
                <p:cNvSpPr/>
                <p:nvPr/>
              </p:nvSpPr>
              <p:spPr>
                <a:xfrm rot="2378957">
                  <a:off x="1364497" y="3954874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평행 사변형 69">
                  <a:extLst>
                    <a:ext uri="{FF2B5EF4-FFF2-40B4-BE49-F238E27FC236}">
                      <a16:creationId xmlns:a16="http://schemas.microsoft.com/office/drawing/2014/main" id="{B8A7E466-433F-43B1-9D02-855E79314AC7}"/>
                    </a:ext>
                  </a:extLst>
                </p:cNvPr>
                <p:cNvSpPr/>
                <p:nvPr/>
              </p:nvSpPr>
              <p:spPr>
                <a:xfrm rot="2378957">
                  <a:off x="1925270" y="4420422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평행 사변형 70">
                  <a:extLst>
                    <a:ext uri="{FF2B5EF4-FFF2-40B4-BE49-F238E27FC236}">
                      <a16:creationId xmlns:a16="http://schemas.microsoft.com/office/drawing/2014/main" id="{8D60BAFA-2041-4AFD-A5B4-B356D0C85723}"/>
                    </a:ext>
                  </a:extLst>
                </p:cNvPr>
                <p:cNvSpPr/>
                <p:nvPr/>
              </p:nvSpPr>
              <p:spPr>
                <a:xfrm rot="2378957">
                  <a:off x="806728" y="3492232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solidFill>
                  <a:schemeClr val="tx2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332495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던전 내부 화면</a:t>
            </a:r>
            <a:r>
              <a:rPr lang="en-US" altLang="ko-KR" dirty="0"/>
              <a:t>-</a:t>
            </a:r>
            <a:r>
              <a:rPr lang="ko-KR" altLang="en-US" dirty="0"/>
              <a:t>전투 전 캐릭터 배치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02C77B-675E-48AE-8AFB-99222701014D}"/>
              </a:ext>
            </a:extLst>
          </p:cNvPr>
          <p:cNvSpPr/>
          <p:nvPr/>
        </p:nvSpPr>
        <p:spPr>
          <a:xfrm>
            <a:off x="1040234" y="5813571"/>
            <a:ext cx="1476463" cy="35773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리더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1D2A0B-3C0C-4F12-9967-8EEA7D00727E}"/>
              </a:ext>
            </a:extLst>
          </p:cNvPr>
          <p:cNvSpPr/>
          <p:nvPr/>
        </p:nvSpPr>
        <p:spPr>
          <a:xfrm>
            <a:off x="2718731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A2C3D6-E013-49BF-A701-072B46DE8990}"/>
              </a:ext>
            </a:extLst>
          </p:cNvPr>
          <p:cNvSpPr/>
          <p:nvPr/>
        </p:nvSpPr>
        <p:spPr>
          <a:xfrm>
            <a:off x="4397228" y="581656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BEF01D9-3106-4C08-80CE-E6CA4C86F51A}"/>
              </a:ext>
            </a:extLst>
          </p:cNvPr>
          <p:cNvSpPr/>
          <p:nvPr/>
        </p:nvSpPr>
        <p:spPr>
          <a:xfrm>
            <a:off x="6075725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CC9E27D-36C9-46A5-9F56-6A711496E9B8}"/>
              </a:ext>
            </a:extLst>
          </p:cNvPr>
          <p:cNvSpPr/>
          <p:nvPr/>
        </p:nvSpPr>
        <p:spPr>
          <a:xfrm>
            <a:off x="7752126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55BB0B1-67C4-4480-BC8D-5D49DD1D1E65}"/>
              </a:ext>
            </a:extLst>
          </p:cNvPr>
          <p:cNvSpPr/>
          <p:nvPr/>
        </p:nvSpPr>
        <p:spPr>
          <a:xfrm>
            <a:off x="9429226" y="582535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E26C8D-E20C-44A7-82E1-47DC630448D0}"/>
              </a:ext>
            </a:extLst>
          </p:cNvPr>
          <p:cNvSpPr/>
          <p:nvPr/>
        </p:nvSpPr>
        <p:spPr>
          <a:xfrm>
            <a:off x="11006356" y="5825356"/>
            <a:ext cx="347444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옵션</a:t>
            </a:r>
            <a:endParaRPr lang="en-US" altLang="ko-KR" sz="1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CE3ABC-4375-4EE3-9D9F-CDC0FDA2BBB0}"/>
              </a:ext>
            </a:extLst>
          </p:cNvPr>
          <p:cNvGrpSpPr/>
          <p:nvPr/>
        </p:nvGrpSpPr>
        <p:grpSpPr>
          <a:xfrm>
            <a:off x="4493351" y="5690732"/>
            <a:ext cx="1284216" cy="378039"/>
            <a:chOff x="1040234" y="1120063"/>
            <a:chExt cx="2776757" cy="84995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8FB1D54-8742-422E-8026-AFCC6A4EDC9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6C478CF-E37C-4809-A692-CDF37FE6B59C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C4FC856-A5DD-41F8-AD93-63F5B4E31D98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40A84CB-1CA0-46BC-AA8A-7E71E44A72DC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5742454-E53D-4A60-B78F-2149F3C1CA4E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CBD80E1-9696-4665-ADC0-E830881123AE}"/>
              </a:ext>
            </a:extLst>
          </p:cNvPr>
          <p:cNvGrpSpPr/>
          <p:nvPr/>
        </p:nvGrpSpPr>
        <p:grpSpPr>
          <a:xfrm>
            <a:off x="6170102" y="5728947"/>
            <a:ext cx="1284216" cy="378039"/>
            <a:chOff x="1040234" y="1120063"/>
            <a:chExt cx="2776757" cy="84995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65C4976-FCB3-489E-B140-F4D66119E55A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7257EE7-6F63-43CD-8428-FD421E4DDAC9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963567E-97B9-4354-8C2B-725690188907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1A8E3ED-43F1-40C4-BD40-AEB22B01FA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1F4EE5-20AD-497D-A56F-44AF40417078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50BF2E6-2117-4FF1-8C20-BD3FDC09B5EE}"/>
              </a:ext>
            </a:extLst>
          </p:cNvPr>
          <p:cNvGrpSpPr/>
          <p:nvPr/>
        </p:nvGrpSpPr>
        <p:grpSpPr>
          <a:xfrm>
            <a:off x="7816292" y="5718700"/>
            <a:ext cx="1284216" cy="378039"/>
            <a:chOff x="1040234" y="1120063"/>
            <a:chExt cx="2776757" cy="849952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1681B6A-FC75-47C3-8540-327FFAABC91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E12B588-E73D-4E9B-9010-1E259D7A1CAF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3178DF9-12F9-4FED-B1A4-C1C5740D4D3E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E087DF-5252-4F1C-A7AA-06FD8CF86384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E632BF1-DD39-4484-BBF2-90FDBB8FCA61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F1868A5-247E-457F-8F70-3E6BAB62FC54}"/>
              </a:ext>
            </a:extLst>
          </p:cNvPr>
          <p:cNvGrpSpPr/>
          <p:nvPr/>
        </p:nvGrpSpPr>
        <p:grpSpPr>
          <a:xfrm>
            <a:off x="9528842" y="5708312"/>
            <a:ext cx="1284216" cy="378039"/>
            <a:chOff x="1040234" y="1120063"/>
            <a:chExt cx="2776757" cy="84995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2FBFA420-804F-4A06-8BA5-67766929EFAD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994F5F8-DA71-4D49-AF31-991F4549396D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8D54150-0D22-4627-894B-87EBDFDDD6D9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38F7D5D-92A5-4176-89D6-EB0D343A4B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B72833E-90A6-401A-B5E8-297FD7C18903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77108E2-7E12-442F-89D6-C0F79A68EE26}"/>
              </a:ext>
            </a:extLst>
          </p:cNvPr>
          <p:cNvSpPr/>
          <p:nvPr/>
        </p:nvSpPr>
        <p:spPr>
          <a:xfrm>
            <a:off x="983509" y="960527"/>
            <a:ext cx="10370291" cy="4811774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B0E258BC-A7D2-4FA5-9C6C-DCFAFD8235F4}"/>
              </a:ext>
            </a:extLst>
          </p:cNvPr>
          <p:cNvSpPr/>
          <p:nvPr/>
        </p:nvSpPr>
        <p:spPr>
          <a:xfrm>
            <a:off x="5699945" y="1380247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03359F3-46C1-4C77-A218-EF683A2943E3}"/>
              </a:ext>
            </a:extLst>
          </p:cNvPr>
          <p:cNvSpPr/>
          <p:nvPr/>
        </p:nvSpPr>
        <p:spPr>
          <a:xfrm>
            <a:off x="7484798" y="3184811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38403FD-A387-47E0-AE40-2CFA40D87A6A}"/>
              </a:ext>
            </a:extLst>
          </p:cNvPr>
          <p:cNvSpPr/>
          <p:nvPr/>
        </p:nvSpPr>
        <p:spPr>
          <a:xfrm>
            <a:off x="9804098" y="1592381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9389352-E758-4849-AB26-717424BA9F0E}"/>
              </a:ext>
            </a:extLst>
          </p:cNvPr>
          <p:cNvSpPr/>
          <p:nvPr/>
        </p:nvSpPr>
        <p:spPr>
          <a:xfrm>
            <a:off x="8639608" y="1592381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631D186-86ED-47FF-B8D7-DC7A0ADB4E2F}"/>
              </a:ext>
            </a:extLst>
          </p:cNvPr>
          <p:cNvSpPr/>
          <p:nvPr/>
        </p:nvSpPr>
        <p:spPr>
          <a:xfrm>
            <a:off x="7475118" y="1580557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EBFE75-99B5-40C8-B58F-179619B25DF2}"/>
              </a:ext>
            </a:extLst>
          </p:cNvPr>
          <p:cNvSpPr/>
          <p:nvPr/>
        </p:nvSpPr>
        <p:spPr>
          <a:xfrm>
            <a:off x="7287974" y="1228546"/>
            <a:ext cx="3718382" cy="42209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48B0DC4-6A02-4BCA-8BF3-DCF1AE98CEC2}"/>
              </a:ext>
            </a:extLst>
          </p:cNvPr>
          <p:cNvSpPr/>
          <p:nvPr/>
        </p:nvSpPr>
        <p:spPr>
          <a:xfrm flipV="1">
            <a:off x="7287974" y="1006596"/>
            <a:ext cx="3718382" cy="221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86EC408-4C07-4FAD-A6C0-FD519741E33E}"/>
              </a:ext>
            </a:extLst>
          </p:cNvPr>
          <p:cNvSpPr/>
          <p:nvPr/>
        </p:nvSpPr>
        <p:spPr>
          <a:xfrm>
            <a:off x="3667301" y="1784349"/>
            <a:ext cx="889233" cy="97931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31C9563A-D444-4F08-9A86-D1BCBA808176}"/>
              </a:ext>
            </a:extLst>
          </p:cNvPr>
          <p:cNvSpPr/>
          <p:nvPr/>
        </p:nvSpPr>
        <p:spPr>
          <a:xfrm rot="20929116">
            <a:off x="3868090" y="2228462"/>
            <a:ext cx="1770679" cy="5088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Drag &amp; drop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760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5D8EA72-B984-4457-879B-EE9767A47456}"/>
              </a:ext>
            </a:extLst>
          </p:cNvPr>
          <p:cNvSpPr/>
          <p:nvPr/>
        </p:nvSpPr>
        <p:spPr>
          <a:xfrm rot="14614154">
            <a:off x="4840670" y="1563946"/>
            <a:ext cx="2669946" cy="3992423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던전 내부 화면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02C77B-675E-48AE-8AFB-99222701014D}"/>
              </a:ext>
            </a:extLst>
          </p:cNvPr>
          <p:cNvSpPr/>
          <p:nvPr/>
        </p:nvSpPr>
        <p:spPr>
          <a:xfrm>
            <a:off x="1040234" y="5813571"/>
            <a:ext cx="1476463" cy="35773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리더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1D2A0B-3C0C-4F12-9967-8EEA7D00727E}"/>
              </a:ext>
            </a:extLst>
          </p:cNvPr>
          <p:cNvSpPr/>
          <p:nvPr/>
        </p:nvSpPr>
        <p:spPr>
          <a:xfrm>
            <a:off x="2718731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A2C3D6-E013-49BF-A701-072B46DE8990}"/>
              </a:ext>
            </a:extLst>
          </p:cNvPr>
          <p:cNvSpPr/>
          <p:nvPr/>
        </p:nvSpPr>
        <p:spPr>
          <a:xfrm>
            <a:off x="4397228" y="581656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BEF01D9-3106-4C08-80CE-E6CA4C86F51A}"/>
              </a:ext>
            </a:extLst>
          </p:cNvPr>
          <p:cNvSpPr/>
          <p:nvPr/>
        </p:nvSpPr>
        <p:spPr>
          <a:xfrm>
            <a:off x="6075725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CC9E27D-36C9-46A5-9F56-6A711496E9B8}"/>
              </a:ext>
            </a:extLst>
          </p:cNvPr>
          <p:cNvSpPr/>
          <p:nvPr/>
        </p:nvSpPr>
        <p:spPr>
          <a:xfrm>
            <a:off x="7752126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55BB0B1-67C4-4480-BC8D-5D49DD1D1E65}"/>
              </a:ext>
            </a:extLst>
          </p:cNvPr>
          <p:cNvSpPr/>
          <p:nvPr/>
        </p:nvSpPr>
        <p:spPr>
          <a:xfrm>
            <a:off x="9429226" y="582535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E26C8D-E20C-44A7-82E1-47DC630448D0}"/>
              </a:ext>
            </a:extLst>
          </p:cNvPr>
          <p:cNvSpPr/>
          <p:nvPr/>
        </p:nvSpPr>
        <p:spPr>
          <a:xfrm>
            <a:off x="11006356" y="5825356"/>
            <a:ext cx="347444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옵션</a:t>
            </a:r>
            <a:endParaRPr lang="en-US" altLang="ko-KR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DF8FB-BE22-484C-8982-08ECE063B9BF}"/>
              </a:ext>
            </a:extLst>
          </p:cNvPr>
          <p:cNvSpPr txBox="1"/>
          <p:nvPr/>
        </p:nvSpPr>
        <p:spPr>
          <a:xfrm>
            <a:off x="1116283" y="5384998"/>
            <a:ext cx="220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캐스팅 바가 꽉 차면 스킬 사용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99FE55-BA55-4607-A630-CE016807DD48}"/>
              </a:ext>
            </a:extLst>
          </p:cNvPr>
          <p:cNvSpPr txBox="1"/>
          <p:nvPr/>
        </p:nvSpPr>
        <p:spPr>
          <a:xfrm>
            <a:off x="1107720" y="4944108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스킬 사용 후 머리위에 캐스팅 바가 생성됨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77108E2-7E12-442F-89D6-C0F79A68EE26}"/>
              </a:ext>
            </a:extLst>
          </p:cNvPr>
          <p:cNvSpPr/>
          <p:nvPr/>
        </p:nvSpPr>
        <p:spPr>
          <a:xfrm>
            <a:off x="983509" y="960527"/>
            <a:ext cx="10370291" cy="4811774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E5D3219-25FE-4AE7-9988-DACE63D053E2}"/>
              </a:ext>
            </a:extLst>
          </p:cNvPr>
          <p:cNvSpPr/>
          <p:nvPr/>
        </p:nvSpPr>
        <p:spPr>
          <a:xfrm>
            <a:off x="3816991" y="3519415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18FA06C-BCE5-479C-920E-43CBB5C93A98}"/>
              </a:ext>
            </a:extLst>
          </p:cNvPr>
          <p:cNvSpPr/>
          <p:nvPr/>
        </p:nvSpPr>
        <p:spPr>
          <a:xfrm>
            <a:off x="3851030" y="3263317"/>
            <a:ext cx="796472" cy="209501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캐스팅바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A926BBB-2707-49CF-852D-80A42EED2154}"/>
              </a:ext>
            </a:extLst>
          </p:cNvPr>
          <p:cNvSpPr/>
          <p:nvPr/>
        </p:nvSpPr>
        <p:spPr>
          <a:xfrm>
            <a:off x="1121722" y="1097011"/>
            <a:ext cx="967137" cy="816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소모품 </a:t>
            </a:r>
            <a:endParaRPr lang="en-US" altLang="ko-KR" sz="1500" dirty="0"/>
          </a:p>
          <a:p>
            <a:pPr algn="ctr"/>
            <a:r>
              <a:rPr lang="ko-KR" altLang="en-US" sz="1500" dirty="0"/>
              <a:t>버튼</a:t>
            </a:r>
            <a:endParaRPr lang="en-US" altLang="ko-KR" sz="15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BAB8475-F16B-4C78-8354-F7E8D3AA7D8D}"/>
              </a:ext>
            </a:extLst>
          </p:cNvPr>
          <p:cNvSpPr/>
          <p:nvPr/>
        </p:nvSpPr>
        <p:spPr>
          <a:xfrm>
            <a:off x="2227072" y="1113826"/>
            <a:ext cx="967137" cy="816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소모품 </a:t>
            </a:r>
            <a:endParaRPr lang="en-US" altLang="ko-KR" sz="1500" dirty="0"/>
          </a:p>
          <a:p>
            <a:pPr algn="ctr"/>
            <a:r>
              <a:rPr lang="ko-KR" altLang="en-US" sz="1500" dirty="0"/>
              <a:t>버튼</a:t>
            </a:r>
            <a:endParaRPr lang="en-US" altLang="ko-KR" sz="15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BAF700D-73C5-4C2E-B474-514561A22F3F}"/>
              </a:ext>
            </a:extLst>
          </p:cNvPr>
          <p:cNvSpPr/>
          <p:nvPr/>
        </p:nvSpPr>
        <p:spPr>
          <a:xfrm>
            <a:off x="3322413" y="1113825"/>
            <a:ext cx="967137" cy="816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소모품 </a:t>
            </a:r>
            <a:endParaRPr lang="en-US" altLang="ko-KR" sz="1500" dirty="0"/>
          </a:p>
          <a:p>
            <a:pPr algn="ctr"/>
            <a:r>
              <a:rPr lang="ko-KR" altLang="en-US" sz="1500" dirty="0"/>
              <a:t>버튼</a:t>
            </a:r>
            <a:endParaRPr lang="en-US" altLang="ko-KR" sz="15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DF787B3-D483-42CA-A934-46257897EBD1}"/>
              </a:ext>
            </a:extLst>
          </p:cNvPr>
          <p:cNvSpPr/>
          <p:nvPr/>
        </p:nvSpPr>
        <p:spPr>
          <a:xfrm>
            <a:off x="10595295" y="4772040"/>
            <a:ext cx="701331" cy="722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스킬 </a:t>
            </a:r>
            <a:endParaRPr lang="en-US" altLang="ko-KR" sz="1500" dirty="0"/>
          </a:p>
          <a:p>
            <a:pPr algn="ctr"/>
            <a:r>
              <a:rPr lang="ko-KR" altLang="en-US" sz="1500" dirty="0"/>
              <a:t>버튼</a:t>
            </a:r>
            <a:endParaRPr lang="en-US" altLang="ko-KR" sz="15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E72075D-D2BE-4730-9193-9541C7D08AD2}"/>
              </a:ext>
            </a:extLst>
          </p:cNvPr>
          <p:cNvSpPr/>
          <p:nvPr/>
        </p:nvSpPr>
        <p:spPr>
          <a:xfrm>
            <a:off x="9756294" y="4759886"/>
            <a:ext cx="701331" cy="722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스킬 </a:t>
            </a:r>
            <a:endParaRPr lang="en-US" altLang="ko-KR" sz="1500" dirty="0"/>
          </a:p>
          <a:p>
            <a:pPr algn="ctr"/>
            <a:r>
              <a:rPr lang="ko-KR" altLang="en-US" sz="1500" dirty="0"/>
              <a:t>버튼</a:t>
            </a:r>
            <a:endParaRPr lang="en-US" altLang="ko-KR" sz="15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78EA43D-C3B5-438C-890E-FF1D92F6255B}"/>
              </a:ext>
            </a:extLst>
          </p:cNvPr>
          <p:cNvSpPr/>
          <p:nvPr/>
        </p:nvSpPr>
        <p:spPr>
          <a:xfrm>
            <a:off x="8875023" y="4789148"/>
            <a:ext cx="701331" cy="722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스킬 </a:t>
            </a:r>
            <a:endParaRPr lang="en-US" altLang="ko-KR" sz="1500" dirty="0"/>
          </a:p>
          <a:p>
            <a:pPr algn="ctr"/>
            <a:r>
              <a:rPr lang="ko-KR" altLang="en-US" sz="1500" dirty="0"/>
              <a:t>버튼</a:t>
            </a:r>
            <a:endParaRPr lang="en-US" altLang="ko-KR" sz="15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8267C01-6F44-49D3-88D0-993B87B8CF90}"/>
              </a:ext>
            </a:extLst>
          </p:cNvPr>
          <p:cNvSpPr/>
          <p:nvPr/>
        </p:nvSpPr>
        <p:spPr>
          <a:xfrm>
            <a:off x="7993752" y="4781530"/>
            <a:ext cx="701331" cy="722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스킬 </a:t>
            </a:r>
            <a:endParaRPr lang="en-US" altLang="ko-KR" sz="1500" dirty="0"/>
          </a:p>
          <a:p>
            <a:pPr algn="ctr"/>
            <a:r>
              <a:rPr lang="ko-KR" altLang="en-US" sz="1500" dirty="0"/>
              <a:t>버튼</a:t>
            </a:r>
            <a:endParaRPr lang="en-US" altLang="ko-KR" sz="15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BCF9B2D-B0BB-453F-B6E4-62B1E0662E6B}"/>
              </a:ext>
            </a:extLst>
          </p:cNvPr>
          <p:cNvSpPr/>
          <p:nvPr/>
        </p:nvSpPr>
        <p:spPr>
          <a:xfrm>
            <a:off x="7163239" y="4789148"/>
            <a:ext cx="701331" cy="722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스킬 </a:t>
            </a:r>
            <a:endParaRPr lang="en-US" altLang="ko-KR" sz="1500" dirty="0"/>
          </a:p>
          <a:p>
            <a:pPr algn="ctr"/>
            <a:r>
              <a:rPr lang="ko-KR" altLang="en-US" sz="1500" dirty="0"/>
              <a:t>버튼</a:t>
            </a:r>
            <a:endParaRPr lang="en-US" altLang="ko-KR" sz="15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12B9870-EA3D-44B6-9366-128559B1E3DC}"/>
              </a:ext>
            </a:extLst>
          </p:cNvPr>
          <p:cNvSpPr/>
          <p:nvPr/>
        </p:nvSpPr>
        <p:spPr>
          <a:xfrm>
            <a:off x="10595294" y="3842325"/>
            <a:ext cx="701331" cy="722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스킬 </a:t>
            </a:r>
            <a:endParaRPr lang="en-US" altLang="ko-KR" sz="1500" dirty="0"/>
          </a:p>
          <a:p>
            <a:pPr algn="ctr"/>
            <a:r>
              <a:rPr lang="ko-KR" altLang="en-US" sz="1500" dirty="0"/>
              <a:t>버튼</a:t>
            </a:r>
            <a:endParaRPr lang="en-US" altLang="ko-KR" sz="15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4BD9E8E-0BE1-447A-8903-D38AC683E64C}"/>
              </a:ext>
            </a:extLst>
          </p:cNvPr>
          <p:cNvSpPr/>
          <p:nvPr/>
        </p:nvSpPr>
        <p:spPr>
          <a:xfrm>
            <a:off x="9734472" y="3870680"/>
            <a:ext cx="701331" cy="722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스킬 </a:t>
            </a:r>
            <a:endParaRPr lang="en-US" altLang="ko-KR" sz="1500" dirty="0"/>
          </a:p>
          <a:p>
            <a:pPr algn="ctr"/>
            <a:r>
              <a:rPr lang="ko-KR" altLang="en-US" sz="1500" dirty="0"/>
              <a:t>버튼</a:t>
            </a:r>
            <a:endParaRPr lang="en-US" altLang="ko-KR" sz="15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A1E632C-EB21-4D15-8F55-DB73B3C4BB17}"/>
              </a:ext>
            </a:extLst>
          </p:cNvPr>
          <p:cNvSpPr/>
          <p:nvPr/>
        </p:nvSpPr>
        <p:spPr>
          <a:xfrm>
            <a:off x="7993752" y="1059992"/>
            <a:ext cx="3298651" cy="1221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자원 관리</a:t>
            </a:r>
            <a:endParaRPr lang="en-US" altLang="ko-KR" sz="15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721BB86-8E2A-4D33-BE75-200C4E909F7A}"/>
              </a:ext>
            </a:extLst>
          </p:cNvPr>
          <p:cNvGrpSpPr/>
          <p:nvPr/>
        </p:nvGrpSpPr>
        <p:grpSpPr>
          <a:xfrm>
            <a:off x="4462791" y="5756915"/>
            <a:ext cx="1352222" cy="378039"/>
            <a:chOff x="4462791" y="5756915"/>
            <a:chExt cx="1352222" cy="37803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ACE3ABC-4375-4EE3-9D9F-CDC0FDA2BBB0}"/>
                </a:ext>
              </a:extLst>
            </p:cNvPr>
            <p:cNvGrpSpPr/>
            <p:nvPr/>
          </p:nvGrpSpPr>
          <p:grpSpPr>
            <a:xfrm>
              <a:off x="4462791" y="5756915"/>
              <a:ext cx="1352222" cy="378039"/>
              <a:chOff x="1040234" y="1120063"/>
              <a:chExt cx="2923801" cy="849952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88FB1D54-8742-422E-8026-AFCC6A4EDC9B}"/>
                  </a:ext>
                </a:extLst>
              </p:cNvPr>
              <p:cNvSpPr/>
              <p:nvPr/>
            </p:nvSpPr>
            <p:spPr>
              <a:xfrm>
                <a:off x="1040234" y="1120063"/>
                <a:ext cx="889234" cy="8499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500" dirty="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86C478CF-E37C-4809-A692-CDF37FE6B59C}"/>
                  </a:ext>
                </a:extLst>
              </p:cNvPr>
              <p:cNvSpPr/>
              <p:nvPr/>
            </p:nvSpPr>
            <p:spPr>
              <a:xfrm>
                <a:off x="2089557" y="1120063"/>
                <a:ext cx="1874478" cy="14417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/>
              </a:p>
            </p:txBody>
          </p:sp>
        </p:grp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0BD9F2D6-B3BA-4AF3-9823-0A2F2AFD80AC}"/>
                </a:ext>
              </a:extLst>
            </p:cNvPr>
            <p:cNvSpPr/>
            <p:nvPr/>
          </p:nvSpPr>
          <p:spPr>
            <a:xfrm>
              <a:off x="4947768" y="5895919"/>
              <a:ext cx="867245" cy="211067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버프</a:t>
              </a:r>
              <a:r>
                <a:rPr lang="en-US" altLang="ko-KR" sz="900" dirty="0"/>
                <a:t>/</a:t>
              </a:r>
              <a:r>
                <a:rPr lang="ko-KR" altLang="en-US" sz="900" dirty="0" err="1"/>
                <a:t>디버프</a:t>
              </a:r>
              <a:endParaRPr lang="en-US" altLang="ko-KR" sz="9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91249A3-F59E-4AFF-98A7-E8F4F3CC41FE}"/>
              </a:ext>
            </a:extLst>
          </p:cNvPr>
          <p:cNvGrpSpPr/>
          <p:nvPr/>
        </p:nvGrpSpPr>
        <p:grpSpPr>
          <a:xfrm>
            <a:off x="6149320" y="5745201"/>
            <a:ext cx="1352222" cy="378039"/>
            <a:chOff x="4462791" y="5756915"/>
            <a:chExt cx="1352222" cy="37803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685C1B9-24B0-49AC-AF4B-42A7A68CCAD6}"/>
                </a:ext>
              </a:extLst>
            </p:cNvPr>
            <p:cNvGrpSpPr/>
            <p:nvPr/>
          </p:nvGrpSpPr>
          <p:grpSpPr>
            <a:xfrm>
              <a:off x="4462791" y="5756915"/>
              <a:ext cx="1352222" cy="378039"/>
              <a:chOff x="1040234" y="1120063"/>
              <a:chExt cx="2923801" cy="849952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F536EE26-744A-4342-8D50-8DEF9E17E76E}"/>
                  </a:ext>
                </a:extLst>
              </p:cNvPr>
              <p:cNvSpPr/>
              <p:nvPr/>
            </p:nvSpPr>
            <p:spPr>
              <a:xfrm>
                <a:off x="1040234" y="1120063"/>
                <a:ext cx="889234" cy="8499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500" dirty="0"/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206EEAB4-6F41-47BE-B8D5-A57BD1BE51FE}"/>
                  </a:ext>
                </a:extLst>
              </p:cNvPr>
              <p:cNvSpPr/>
              <p:nvPr/>
            </p:nvSpPr>
            <p:spPr>
              <a:xfrm>
                <a:off x="2089557" y="1120063"/>
                <a:ext cx="1874478" cy="14417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/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06606F8B-DB3B-492A-ADC4-70F42C35CEDF}"/>
                </a:ext>
              </a:extLst>
            </p:cNvPr>
            <p:cNvSpPr/>
            <p:nvPr/>
          </p:nvSpPr>
          <p:spPr>
            <a:xfrm>
              <a:off x="4947768" y="5895919"/>
              <a:ext cx="867245" cy="211067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버프</a:t>
              </a:r>
              <a:r>
                <a:rPr lang="en-US" altLang="ko-KR" sz="900" dirty="0"/>
                <a:t>/</a:t>
              </a:r>
              <a:r>
                <a:rPr lang="ko-KR" altLang="en-US" sz="900" dirty="0" err="1"/>
                <a:t>디버프</a:t>
              </a:r>
              <a:endParaRPr lang="en-US" altLang="ko-KR" sz="9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3F0FF09-2D7D-42EB-BB17-599E4F2CE440}"/>
              </a:ext>
            </a:extLst>
          </p:cNvPr>
          <p:cNvGrpSpPr/>
          <p:nvPr/>
        </p:nvGrpSpPr>
        <p:grpSpPr>
          <a:xfrm>
            <a:off x="7830704" y="5743329"/>
            <a:ext cx="1352222" cy="378039"/>
            <a:chOff x="4462791" y="5756915"/>
            <a:chExt cx="1352222" cy="378039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9705B3-4666-4658-A282-73870F6B69CF}"/>
                </a:ext>
              </a:extLst>
            </p:cNvPr>
            <p:cNvGrpSpPr/>
            <p:nvPr/>
          </p:nvGrpSpPr>
          <p:grpSpPr>
            <a:xfrm>
              <a:off x="4462791" y="5756915"/>
              <a:ext cx="1352222" cy="378039"/>
              <a:chOff x="1040234" y="1120063"/>
              <a:chExt cx="2923801" cy="849952"/>
            </a:xfrm>
          </p:grpSpPr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6636CDAA-351D-4ED0-B0F4-472AEC78859F}"/>
                  </a:ext>
                </a:extLst>
              </p:cNvPr>
              <p:cNvSpPr/>
              <p:nvPr/>
            </p:nvSpPr>
            <p:spPr>
              <a:xfrm>
                <a:off x="1040234" y="1120063"/>
                <a:ext cx="889234" cy="8499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500" dirty="0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23EB5D69-783A-4344-A713-E1D514BADA19}"/>
                  </a:ext>
                </a:extLst>
              </p:cNvPr>
              <p:cNvSpPr/>
              <p:nvPr/>
            </p:nvSpPr>
            <p:spPr>
              <a:xfrm>
                <a:off x="2089557" y="1120063"/>
                <a:ext cx="1874478" cy="14417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/>
              </a:p>
            </p:txBody>
          </p:sp>
        </p:grp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CFE63AF-18E2-44AB-9A92-03C5DB7EFF32}"/>
                </a:ext>
              </a:extLst>
            </p:cNvPr>
            <p:cNvSpPr/>
            <p:nvPr/>
          </p:nvSpPr>
          <p:spPr>
            <a:xfrm>
              <a:off x="4947768" y="5895919"/>
              <a:ext cx="867245" cy="211067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버프</a:t>
              </a:r>
              <a:r>
                <a:rPr lang="en-US" altLang="ko-KR" sz="900" dirty="0"/>
                <a:t>/</a:t>
              </a:r>
              <a:r>
                <a:rPr lang="ko-KR" altLang="en-US" sz="900" dirty="0" err="1"/>
                <a:t>디버프</a:t>
              </a:r>
              <a:endParaRPr lang="en-US" altLang="ko-KR" sz="900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8A98E4E-AC1D-403F-BC11-A467F3BFC340}"/>
              </a:ext>
            </a:extLst>
          </p:cNvPr>
          <p:cNvGrpSpPr/>
          <p:nvPr/>
        </p:nvGrpSpPr>
        <p:grpSpPr>
          <a:xfrm>
            <a:off x="9504218" y="5735585"/>
            <a:ext cx="1352222" cy="378039"/>
            <a:chOff x="4462791" y="5756915"/>
            <a:chExt cx="1352222" cy="378039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62CF2F6-919A-44E8-A7D3-102F99A8D8BA}"/>
                </a:ext>
              </a:extLst>
            </p:cNvPr>
            <p:cNvGrpSpPr/>
            <p:nvPr/>
          </p:nvGrpSpPr>
          <p:grpSpPr>
            <a:xfrm>
              <a:off x="4462791" y="5756915"/>
              <a:ext cx="1352222" cy="378039"/>
              <a:chOff x="1040234" y="1120063"/>
              <a:chExt cx="2923801" cy="849952"/>
            </a:xfrm>
          </p:grpSpPr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8DC764EC-CBE4-4691-A3E9-058FDD18D6E6}"/>
                  </a:ext>
                </a:extLst>
              </p:cNvPr>
              <p:cNvSpPr/>
              <p:nvPr/>
            </p:nvSpPr>
            <p:spPr>
              <a:xfrm>
                <a:off x="1040234" y="1120063"/>
                <a:ext cx="889234" cy="8499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500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D5F7B9F9-1A99-49DA-ADD4-9F1D812FAC77}"/>
                  </a:ext>
                </a:extLst>
              </p:cNvPr>
              <p:cNvSpPr/>
              <p:nvPr/>
            </p:nvSpPr>
            <p:spPr>
              <a:xfrm>
                <a:off x="2089557" y="1120063"/>
                <a:ext cx="1874478" cy="14417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/>
              </a:p>
            </p:txBody>
          </p:sp>
        </p:grp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417A707-5744-4BF2-8670-B61930868BF9}"/>
                </a:ext>
              </a:extLst>
            </p:cNvPr>
            <p:cNvSpPr/>
            <p:nvPr/>
          </p:nvSpPr>
          <p:spPr>
            <a:xfrm>
              <a:off x="4947768" y="5895919"/>
              <a:ext cx="867245" cy="211067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버프</a:t>
              </a:r>
              <a:r>
                <a:rPr lang="en-US" altLang="ko-KR" sz="900" dirty="0"/>
                <a:t>/</a:t>
              </a:r>
              <a:r>
                <a:rPr lang="ko-KR" altLang="en-US" sz="900" dirty="0" err="1"/>
                <a:t>디버프</a:t>
              </a:r>
              <a:endParaRPr lang="en-US" altLang="ko-K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5091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던전 내부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DF8FB-BE22-484C-8982-08ECE063B9BF}"/>
              </a:ext>
            </a:extLst>
          </p:cNvPr>
          <p:cNvSpPr txBox="1"/>
          <p:nvPr/>
        </p:nvSpPr>
        <p:spPr>
          <a:xfrm>
            <a:off x="1116283" y="5384998"/>
            <a:ext cx="220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소모품 보충</a:t>
            </a:r>
            <a:r>
              <a:rPr lang="en-US" altLang="ko-KR" sz="1000" dirty="0"/>
              <a:t>/ </a:t>
            </a:r>
            <a:r>
              <a:rPr lang="ko-KR" altLang="en-US" sz="1000" dirty="0"/>
              <a:t>기절 회복</a:t>
            </a:r>
            <a:r>
              <a:rPr lang="en-US" altLang="ko-KR" sz="1000" dirty="0"/>
              <a:t>/</a:t>
            </a:r>
            <a:r>
              <a:rPr lang="ko-KR" altLang="en-US" sz="1000" dirty="0"/>
              <a:t>허기 보충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99FE55-BA55-4607-A630-CE016807DD48}"/>
              </a:ext>
            </a:extLst>
          </p:cNvPr>
          <p:cNvSpPr txBox="1"/>
          <p:nvPr/>
        </p:nvSpPr>
        <p:spPr>
          <a:xfrm>
            <a:off x="1107720" y="4944108"/>
            <a:ext cx="220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보유하고 있는 음식</a:t>
            </a:r>
            <a:r>
              <a:rPr lang="en-US" altLang="ko-KR" sz="1000" dirty="0"/>
              <a:t>/</a:t>
            </a:r>
            <a:r>
              <a:rPr lang="ko-KR" altLang="en-US" sz="1000" dirty="0"/>
              <a:t>자원 소모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77108E2-7E12-442F-89D6-C0F79A68EE26}"/>
              </a:ext>
            </a:extLst>
          </p:cNvPr>
          <p:cNvSpPr/>
          <p:nvPr/>
        </p:nvSpPr>
        <p:spPr>
          <a:xfrm>
            <a:off x="983509" y="960526"/>
            <a:ext cx="10370291" cy="5222159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메인 </a:t>
            </a:r>
            <a:r>
              <a:rPr lang="en-US" altLang="ko-KR" sz="1500" dirty="0">
                <a:solidFill>
                  <a:schemeClr val="tx1"/>
                </a:solidFill>
              </a:rPr>
              <a:t>UI</a:t>
            </a:r>
            <a:r>
              <a:rPr lang="ko-KR" altLang="en-US" sz="1500" dirty="0">
                <a:solidFill>
                  <a:schemeClr val="tx1"/>
                </a:solidFill>
              </a:rPr>
              <a:t> 캔버스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E5D3219-25FE-4AE7-9988-DACE63D053E2}"/>
              </a:ext>
            </a:extLst>
          </p:cNvPr>
          <p:cNvSpPr/>
          <p:nvPr/>
        </p:nvSpPr>
        <p:spPr>
          <a:xfrm>
            <a:off x="2620158" y="2870617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CC1D97D-2D73-4053-955C-0C0871939126}"/>
              </a:ext>
            </a:extLst>
          </p:cNvPr>
          <p:cNvSpPr/>
          <p:nvPr/>
        </p:nvSpPr>
        <p:spPr>
          <a:xfrm>
            <a:off x="1116283" y="1056114"/>
            <a:ext cx="2255241" cy="298188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휴식 </a:t>
            </a:r>
            <a:r>
              <a:rPr lang="en-US" altLang="ko-KR" sz="15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FD8618A-8264-4014-B372-4459A4A72B6C}"/>
              </a:ext>
            </a:extLst>
          </p:cNvPr>
          <p:cNvSpPr/>
          <p:nvPr/>
        </p:nvSpPr>
        <p:spPr>
          <a:xfrm>
            <a:off x="4067108" y="2060429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71A509E-1D3D-449A-9E56-502C699F695B}"/>
              </a:ext>
            </a:extLst>
          </p:cNvPr>
          <p:cNvSpPr/>
          <p:nvPr/>
        </p:nvSpPr>
        <p:spPr>
          <a:xfrm>
            <a:off x="5724037" y="1622056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1066253-9F33-4B1A-8639-E22EB58FA2B5}"/>
              </a:ext>
            </a:extLst>
          </p:cNvPr>
          <p:cNvSpPr/>
          <p:nvPr/>
        </p:nvSpPr>
        <p:spPr>
          <a:xfrm>
            <a:off x="7054859" y="1965919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EF1FDED-8A1D-416D-BEC6-3A538A006343}"/>
              </a:ext>
            </a:extLst>
          </p:cNvPr>
          <p:cNvSpPr/>
          <p:nvPr/>
        </p:nvSpPr>
        <p:spPr>
          <a:xfrm>
            <a:off x="8483262" y="2309516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950143A-4864-4C38-B439-43ADBD3220EA}"/>
              </a:ext>
            </a:extLst>
          </p:cNvPr>
          <p:cNvSpPr/>
          <p:nvPr/>
        </p:nvSpPr>
        <p:spPr>
          <a:xfrm>
            <a:off x="5032270" y="4211656"/>
            <a:ext cx="2272768" cy="563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모닥불</a:t>
            </a:r>
            <a:r>
              <a:rPr lang="en-US" altLang="ko-KR" sz="1500" dirty="0"/>
              <a:t>?</a:t>
            </a:r>
            <a:r>
              <a:rPr lang="ko-KR" altLang="en-US" sz="1500" dirty="0"/>
              <a:t>야영도구</a:t>
            </a:r>
            <a:r>
              <a:rPr lang="en-US" altLang="ko-KR" sz="1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6898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77108E2-7E12-442F-89D6-C0F79A68EE26}"/>
              </a:ext>
            </a:extLst>
          </p:cNvPr>
          <p:cNvSpPr/>
          <p:nvPr/>
        </p:nvSpPr>
        <p:spPr>
          <a:xfrm>
            <a:off x="983509" y="960526"/>
            <a:ext cx="10370291" cy="5222159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메인 </a:t>
            </a:r>
            <a:r>
              <a:rPr lang="en-US" altLang="ko-KR" sz="1500" dirty="0">
                <a:solidFill>
                  <a:schemeClr val="tx1"/>
                </a:solidFill>
              </a:rPr>
              <a:t>UI</a:t>
            </a:r>
            <a:r>
              <a:rPr lang="ko-KR" altLang="en-US" sz="1500" dirty="0">
                <a:solidFill>
                  <a:schemeClr val="tx1"/>
                </a:solidFill>
              </a:rPr>
              <a:t> 캔버스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E5D3219-25FE-4AE7-9988-DACE63D053E2}"/>
              </a:ext>
            </a:extLst>
          </p:cNvPr>
          <p:cNvSpPr/>
          <p:nvPr/>
        </p:nvSpPr>
        <p:spPr>
          <a:xfrm>
            <a:off x="1271423" y="1919931"/>
            <a:ext cx="1878897" cy="2920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  <a:p>
            <a:pPr algn="ctr"/>
            <a:r>
              <a:rPr lang="ko-KR" altLang="en-US" sz="1500" dirty="0"/>
              <a:t>초상화</a:t>
            </a:r>
            <a:endParaRPr lang="en-US" altLang="ko-KR" sz="1500" dirty="0"/>
          </a:p>
          <a:p>
            <a:pPr algn="ctr"/>
            <a:r>
              <a:rPr lang="en-US" altLang="ko-KR" sz="1500" dirty="0"/>
              <a:t>[</a:t>
            </a:r>
            <a:r>
              <a:rPr lang="ko-KR" altLang="en-US" sz="1500" dirty="0"/>
              <a:t>자기 턴이 </a:t>
            </a:r>
            <a:endParaRPr lang="en-US" altLang="ko-KR" sz="1500" dirty="0"/>
          </a:p>
          <a:p>
            <a:pPr algn="ctr"/>
            <a:r>
              <a:rPr lang="ko-KR" altLang="en-US" sz="1500" dirty="0"/>
              <a:t>아니면 음영처리</a:t>
            </a:r>
            <a:r>
              <a:rPr lang="en-US" altLang="ko-KR" sz="1500" dirty="0"/>
              <a:t>]</a:t>
            </a:r>
          </a:p>
          <a:p>
            <a:pPr algn="ctr"/>
            <a:endParaRPr lang="en-US" altLang="ko-KR" sz="15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CC1D97D-2D73-4053-955C-0C0871939126}"/>
              </a:ext>
            </a:extLst>
          </p:cNvPr>
          <p:cNvSpPr/>
          <p:nvPr/>
        </p:nvSpPr>
        <p:spPr>
          <a:xfrm>
            <a:off x="1116283" y="1056114"/>
            <a:ext cx="2255241" cy="298188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대화형 이벤트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71A509E-1D3D-449A-9E56-502C699F695B}"/>
              </a:ext>
            </a:extLst>
          </p:cNvPr>
          <p:cNvSpPr/>
          <p:nvPr/>
        </p:nvSpPr>
        <p:spPr>
          <a:xfrm>
            <a:off x="3908390" y="2942970"/>
            <a:ext cx="4035702" cy="25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선택지 </a:t>
            </a:r>
            <a:r>
              <a:rPr lang="en-US" altLang="ko-KR" sz="1500" dirty="0"/>
              <a:t>2(</a:t>
            </a:r>
            <a:r>
              <a:rPr lang="ko-KR" altLang="en-US" sz="1500" dirty="0"/>
              <a:t>스킬 체크</a:t>
            </a:r>
            <a:r>
              <a:rPr lang="en-US" altLang="ko-KR" sz="1500" dirty="0"/>
              <a:t>)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EF1FDED-8A1D-416D-BEC6-3A538A006343}"/>
              </a:ext>
            </a:extLst>
          </p:cNvPr>
          <p:cNvSpPr/>
          <p:nvPr/>
        </p:nvSpPr>
        <p:spPr>
          <a:xfrm>
            <a:off x="3908390" y="2623571"/>
            <a:ext cx="4035703" cy="25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선택지 </a:t>
            </a:r>
            <a:r>
              <a:rPr lang="en-US" altLang="ko-KR" sz="1500" dirty="0"/>
              <a:t>1(</a:t>
            </a:r>
            <a:r>
              <a:rPr lang="ko-KR" altLang="en-US" sz="1500" dirty="0"/>
              <a:t>스킬 체크</a:t>
            </a:r>
            <a:r>
              <a:rPr lang="en-US" altLang="ko-KR" sz="1500" dirty="0"/>
              <a:t>)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D7A173C-2EED-442B-8C28-09604889C548}"/>
              </a:ext>
            </a:extLst>
          </p:cNvPr>
          <p:cNvSpPr/>
          <p:nvPr/>
        </p:nvSpPr>
        <p:spPr>
          <a:xfrm>
            <a:off x="9006641" y="1617861"/>
            <a:ext cx="2008104" cy="322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이벤트 대상 </a:t>
            </a:r>
            <a:endParaRPr lang="en-US" altLang="ko-KR" sz="1500" dirty="0"/>
          </a:p>
          <a:p>
            <a:pPr algn="ctr"/>
            <a:r>
              <a:rPr lang="ko-KR" altLang="en-US" sz="1500" dirty="0"/>
              <a:t>초상화</a:t>
            </a:r>
            <a:endParaRPr lang="en-US" altLang="ko-KR" sz="1500" dirty="0"/>
          </a:p>
          <a:p>
            <a:pPr algn="ctr"/>
            <a:r>
              <a:rPr lang="en-US" altLang="ko-KR" sz="1500" dirty="0"/>
              <a:t>[</a:t>
            </a:r>
            <a:r>
              <a:rPr lang="ko-KR" altLang="en-US" sz="1500" dirty="0"/>
              <a:t>자기 턴이 </a:t>
            </a:r>
            <a:endParaRPr lang="en-US" altLang="ko-KR" sz="1500" dirty="0"/>
          </a:p>
          <a:p>
            <a:pPr algn="ctr"/>
            <a:r>
              <a:rPr lang="ko-KR" altLang="en-US" sz="1500" dirty="0"/>
              <a:t>아니면 음영처리</a:t>
            </a:r>
            <a:r>
              <a:rPr lang="en-US" altLang="ko-KR" sz="1500" dirty="0"/>
              <a:t>]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950143A-4864-4C38-B439-43ADBD3220EA}"/>
              </a:ext>
            </a:extLst>
          </p:cNvPr>
          <p:cNvSpPr/>
          <p:nvPr/>
        </p:nvSpPr>
        <p:spPr>
          <a:xfrm>
            <a:off x="1271423" y="4908480"/>
            <a:ext cx="9804294" cy="1123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/>
              <a:t>대화창</a:t>
            </a:r>
            <a:endParaRPr lang="en-US" altLang="ko-KR" sz="15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9DE189D-E973-43E3-BE5B-D7BAF3F9F111}"/>
              </a:ext>
            </a:extLst>
          </p:cNvPr>
          <p:cNvSpPr/>
          <p:nvPr/>
        </p:nvSpPr>
        <p:spPr>
          <a:xfrm>
            <a:off x="3908390" y="3262368"/>
            <a:ext cx="4035702" cy="25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선택지 </a:t>
            </a:r>
            <a:r>
              <a:rPr lang="en-US" altLang="ko-KR" sz="1500" dirty="0"/>
              <a:t>3 (</a:t>
            </a:r>
            <a:r>
              <a:rPr lang="ko-KR" altLang="en-US" sz="1500" dirty="0"/>
              <a:t>스킬 체크</a:t>
            </a:r>
            <a:r>
              <a:rPr lang="en-US" altLang="ko-KR" sz="1500" dirty="0"/>
              <a:t>)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FA63C16-F49F-486F-A5FB-E10C34EF25B7}"/>
              </a:ext>
            </a:extLst>
          </p:cNvPr>
          <p:cNvSpPr/>
          <p:nvPr/>
        </p:nvSpPr>
        <p:spPr>
          <a:xfrm>
            <a:off x="3908390" y="3596027"/>
            <a:ext cx="4035702" cy="25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선택지 </a:t>
            </a:r>
            <a:r>
              <a:rPr lang="en-US" altLang="ko-KR" sz="1500" dirty="0"/>
              <a:t>4 (</a:t>
            </a:r>
            <a:r>
              <a:rPr lang="ko-KR" altLang="en-US" sz="1500" dirty="0"/>
              <a:t>스킬 체크</a:t>
            </a:r>
            <a:r>
              <a:rPr lang="en-US" altLang="ko-KR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2182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77108E2-7E12-442F-89D6-C0F79A68EE26}"/>
              </a:ext>
            </a:extLst>
          </p:cNvPr>
          <p:cNvSpPr/>
          <p:nvPr/>
        </p:nvSpPr>
        <p:spPr>
          <a:xfrm>
            <a:off x="983509" y="960526"/>
            <a:ext cx="10370291" cy="5222159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메인 </a:t>
            </a:r>
            <a:r>
              <a:rPr lang="en-US" altLang="ko-KR" sz="1500" dirty="0">
                <a:solidFill>
                  <a:schemeClr val="tx1"/>
                </a:solidFill>
              </a:rPr>
              <a:t>UI</a:t>
            </a:r>
            <a:r>
              <a:rPr lang="ko-KR" altLang="en-US" sz="1500" dirty="0">
                <a:solidFill>
                  <a:schemeClr val="tx1"/>
                </a:solidFill>
              </a:rPr>
              <a:t> 캔버스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E5D3219-25FE-4AE7-9988-DACE63D053E2}"/>
              </a:ext>
            </a:extLst>
          </p:cNvPr>
          <p:cNvSpPr/>
          <p:nvPr/>
        </p:nvSpPr>
        <p:spPr>
          <a:xfrm>
            <a:off x="1271423" y="1919931"/>
            <a:ext cx="1878897" cy="2920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  <a:p>
            <a:pPr algn="ctr"/>
            <a:r>
              <a:rPr lang="ko-KR" altLang="en-US" sz="1500" dirty="0"/>
              <a:t>초상화</a:t>
            </a:r>
            <a:endParaRPr lang="en-US" altLang="ko-KR" sz="1500" dirty="0"/>
          </a:p>
          <a:p>
            <a:pPr algn="ctr"/>
            <a:r>
              <a:rPr lang="en-US" altLang="ko-KR" sz="1500" dirty="0"/>
              <a:t>[</a:t>
            </a:r>
            <a:r>
              <a:rPr lang="ko-KR" altLang="en-US" sz="1500" dirty="0"/>
              <a:t>자기 턴이 </a:t>
            </a:r>
            <a:endParaRPr lang="en-US" altLang="ko-KR" sz="1500" dirty="0"/>
          </a:p>
          <a:p>
            <a:pPr algn="ctr"/>
            <a:r>
              <a:rPr lang="ko-KR" altLang="en-US" sz="1500" dirty="0"/>
              <a:t>아니면 음영처리</a:t>
            </a:r>
            <a:r>
              <a:rPr lang="en-US" altLang="ko-KR" sz="1500" dirty="0"/>
              <a:t>]</a:t>
            </a:r>
          </a:p>
          <a:p>
            <a:pPr algn="ctr"/>
            <a:endParaRPr lang="en-US" altLang="ko-KR" sz="15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CC1D97D-2D73-4053-955C-0C0871939126}"/>
              </a:ext>
            </a:extLst>
          </p:cNvPr>
          <p:cNvSpPr/>
          <p:nvPr/>
        </p:nvSpPr>
        <p:spPr>
          <a:xfrm>
            <a:off x="1116283" y="1056114"/>
            <a:ext cx="2255241" cy="298188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대화형 이벤트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D7A173C-2EED-442B-8C28-09604889C548}"/>
              </a:ext>
            </a:extLst>
          </p:cNvPr>
          <p:cNvSpPr/>
          <p:nvPr/>
        </p:nvSpPr>
        <p:spPr>
          <a:xfrm>
            <a:off x="9006641" y="1617861"/>
            <a:ext cx="2008104" cy="322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이벤트 대상 </a:t>
            </a:r>
            <a:endParaRPr lang="en-US" altLang="ko-KR" sz="1500" dirty="0"/>
          </a:p>
          <a:p>
            <a:pPr algn="ctr"/>
            <a:r>
              <a:rPr lang="ko-KR" altLang="en-US" sz="1500" dirty="0"/>
              <a:t>초상화</a:t>
            </a:r>
            <a:endParaRPr lang="en-US" altLang="ko-KR" sz="1500" dirty="0"/>
          </a:p>
          <a:p>
            <a:pPr algn="ctr"/>
            <a:r>
              <a:rPr lang="en-US" altLang="ko-KR" sz="1500" dirty="0"/>
              <a:t>[</a:t>
            </a:r>
            <a:r>
              <a:rPr lang="ko-KR" altLang="en-US" sz="1500" dirty="0"/>
              <a:t>자기 턴이 </a:t>
            </a:r>
            <a:endParaRPr lang="en-US" altLang="ko-KR" sz="1500" dirty="0"/>
          </a:p>
          <a:p>
            <a:pPr algn="ctr"/>
            <a:r>
              <a:rPr lang="ko-KR" altLang="en-US" sz="1500" dirty="0"/>
              <a:t>아니면 음영처리</a:t>
            </a:r>
            <a:r>
              <a:rPr lang="en-US" altLang="ko-KR" sz="1500" dirty="0"/>
              <a:t>]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950143A-4864-4C38-B439-43ADBD3220EA}"/>
              </a:ext>
            </a:extLst>
          </p:cNvPr>
          <p:cNvSpPr/>
          <p:nvPr/>
        </p:nvSpPr>
        <p:spPr>
          <a:xfrm>
            <a:off x="1271423" y="4908480"/>
            <a:ext cx="9804294" cy="1123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/>
              <a:t>대화창</a:t>
            </a:r>
            <a:endParaRPr lang="en-US" altLang="ko-KR" sz="15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FA63C16-F49F-486F-A5FB-E10C34EF25B7}"/>
              </a:ext>
            </a:extLst>
          </p:cNvPr>
          <p:cNvSpPr/>
          <p:nvPr/>
        </p:nvSpPr>
        <p:spPr>
          <a:xfrm>
            <a:off x="3371524" y="2207199"/>
            <a:ext cx="5296062" cy="2306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다이스 굴리기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83025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1401792"/>
            <a:ext cx="10587606" cy="88745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비교적 적은 리소스로 무한에 가까운 경우의 수를 </a:t>
            </a:r>
            <a:r>
              <a:rPr lang="ko-KR" altLang="en-US" dirty="0" err="1"/>
              <a:t>뽑아내기</a:t>
            </a:r>
            <a:r>
              <a:rPr lang="ko-KR" altLang="en-US" dirty="0"/>
              <a:t> 위해</a:t>
            </a:r>
            <a:endParaRPr lang="en-US" altLang="ko-KR" dirty="0"/>
          </a:p>
          <a:p>
            <a:r>
              <a:rPr lang="ko-KR" altLang="en-US" dirty="0" err="1"/>
              <a:t>로그라이크의</a:t>
            </a:r>
            <a:r>
              <a:rPr lang="ko-KR" altLang="en-US" dirty="0"/>
              <a:t> 절차적 생성을 차용하였고 </a:t>
            </a:r>
            <a:endParaRPr lang="en-US" altLang="ko-KR" dirty="0"/>
          </a:p>
          <a:p>
            <a:r>
              <a:rPr lang="ko-KR" altLang="en-US" dirty="0" err="1"/>
              <a:t>피지컬의</a:t>
            </a:r>
            <a:r>
              <a:rPr lang="ko-KR" altLang="en-US" dirty="0"/>
              <a:t> </a:t>
            </a:r>
            <a:r>
              <a:rPr lang="ko-KR" altLang="en-US" dirty="0" err="1"/>
              <a:t>유리함보단</a:t>
            </a:r>
            <a:r>
              <a:rPr lang="ko-KR" altLang="en-US" dirty="0"/>
              <a:t> 일명 </a:t>
            </a:r>
            <a:r>
              <a:rPr lang="ko-KR" altLang="en-US" dirty="0" err="1"/>
              <a:t>뇌지컬의</a:t>
            </a:r>
            <a:r>
              <a:rPr lang="ko-KR" altLang="en-US" dirty="0"/>
              <a:t> 재미를 느낄 수 있게 시간 배율 조정 시스템을 채용함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게임 구성 요소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838200" y="886218"/>
            <a:ext cx="1368105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로그라이크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D0F6C8-3B2C-4D2D-A61E-37B3AB1855B9}"/>
              </a:ext>
            </a:extLst>
          </p:cNvPr>
          <p:cNvSpPr/>
          <p:nvPr/>
        </p:nvSpPr>
        <p:spPr>
          <a:xfrm>
            <a:off x="838200" y="3009998"/>
            <a:ext cx="10587606" cy="77934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플레이어의 피로도를 줄이고 전략적 선택이라는 느낌만 낼 수 있도록 스킬 또는 소모품만 사용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F3925BB-EC13-4307-AE92-1622A1D8F9DD}"/>
              </a:ext>
            </a:extLst>
          </p:cNvPr>
          <p:cNvSpPr/>
          <p:nvPr/>
        </p:nvSpPr>
        <p:spPr>
          <a:xfrm>
            <a:off x="838200" y="2494424"/>
            <a:ext cx="162816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오토 배틀러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027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D7913-3F95-4A14-B90A-B03AEC9D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0125" cy="315912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스케줄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20A7B9C-D190-4197-8097-3A8ACF861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387080"/>
              </p:ext>
            </p:extLst>
          </p:nvPr>
        </p:nvGraphicFramePr>
        <p:xfrm>
          <a:off x="171450" y="719666"/>
          <a:ext cx="862952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59">
                  <a:extLst>
                    <a:ext uri="{9D8B030D-6E8A-4147-A177-3AD203B41FA5}">
                      <a16:colId xmlns:a16="http://schemas.microsoft.com/office/drawing/2014/main" val="3845642751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476606095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4205792582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1206025386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2344139983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2028417489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2240422195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3001651345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229551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할 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 단위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4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인벤토리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장비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6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절차적 던전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69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데미지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22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상점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세이브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0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FSM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81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테이블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7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강화 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76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67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9" y="841494"/>
            <a:ext cx="182950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상태</a:t>
            </a:r>
            <a:endParaRPr lang="en-US" altLang="ko-KR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94895DB-860A-47C0-9D12-354549E69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46945"/>
              </p:ext>
            </p:extLst>
          </p:nvPr>
        </p:nvGraphicFramePr>
        <p:xfrm>
          <a:off x="838198" y="1312343"/>
          <a:ext cx="1063428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19">
                  <a:extLst>
                    <a:ext uri="{9D8B030D-6E8A-4147-A177-3AD203B41FA5}">
                      <a16:colId xmlns:a16="http://schemas.microsoft.com/office/drawing/2014/main" val="3208610707"/>
                    </a:ext>
                  </a:extLst>
                </a:gridCol>
                <a:gridCol w="1140297">
                  <a:extLst>
                    <a:ext uri="{9D8B030D-6E8A-4147-A177-3AD203B41FA5}">
                      <a16:colId xmlns:a16="http://schemas.microsoft.com/office/drawing/2014/main" val="319307078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605585175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2218632967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20279613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585426941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918715394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821729321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9063217"/>
                    </a:ext>
                  </a:extLst>
                </a:gridCol>
              </a:tblGrid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51525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근접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캐스팅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도발 당함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5497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행동 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빙결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기습 당함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넘어짐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17647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D7DB61E-ECBC-47CA-9B1A-E5A9455EA08F}"/>
              </a:ext>
            </a:extLst>
          </p:cNvPr>
          <p:cNvSpPr/>
          <p:nvPr/>
        </p:nvSpPr>
        <p:spPr>
          <a:xfrm>
            <a:off x="838198" y="2958151"/>
            <a:ext cx="2274117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캐릭터 애니메이션</a:t>
            </a:r>
            <a:endParaRPr lang="en-US" altLang="ko-KR" dirty="0"/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DC686920-E94D-4251-8D77-733B367CC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25443"/>
              </p:ext>
            </p:extLst>
          </p:nvPr>
        </p:nvGraphicFramePr>
        <p:xfrm>
          <a:off x="838198" y="3429000"/>
          <a:ext cx="1063428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19">
                  <a:extLst>
                    <a:ext uri="{9D8B030D-6E8A-4147-A177-3AD203B41FA5}">
                      <a16:colId xmlns:a16="http://schemas.microsoft.com/office/drawing/2014/main" val="3208610707"/>
                    </a:ext>
                  </a:extLst>
                </a:gridCol>
                <a:gridCol w="1140297">
                  <a:extLst>
                    <a:ext uri="{9D8B030D-6E8A-4147-A177-3AD203B41FA5}">
                      <a16:colId xmlns:a16="http://schemas.microsoft.com/office/drawing/2014/main" val="319307078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605585175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2218632967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202796139"/>
                    </a:ext>
                  </a:extLst>
                </a:gridCol>
                <a:gridCol w="1370107">
                  <a:extLst>
                    <a:ext uri="{9D8B030D-6E8A-4147-A177-3AD203B41FA5}">
                      <a16:colId xmlns:a16="http://schemas.microsoft.com/office/drawing/2014/main" val="1585426941"/>
                    </a:ext>
                  </a:extLst>
                </a:gridCol>
                <a:gridCol w="899116">
                  <a:extLst>
                    <a:ext uri="{9D8B030D-6E8A-4147-A177-3AD203B41FA5}">
                      <a16:colId xmlns:a16="http://schemas.microsoft.com/office/drawing/2014/main" val="918715394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821729321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9063217"/>
                    </a:ext>
                  </a:extLst>
                </a:gridCol>
              </a:tblGrid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걷기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51525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 손 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양손 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마법 발사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5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스킬 모션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버프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42038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상태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피격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4784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행동 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넘어짐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기습 당함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1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12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1401792"/>
            <a:ext cx="10587606" cy="95088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플레이어를 제외한 다른 </a:t>
            </a:r>
            <a:r>
              <a:rPr lang="en-US" altLang="ko-KR" dirty="0"/>
              <a:t>NPC</a:t>
            </a:r>
            <a:r>
              <a:rPr lang="ko-KR" altLang="en-US" dirty="0"/>
              <a:t>들은 자신의 태그에 맞는 </a:t>
            </a:r>
            <a:r>
              <a:rPr lang="en-US" altLang="ko-KR" dirty="0"/>
              <a:t>Ai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태그들은 양립할 수 없으며 별다른 명령이 없다면 자신의 태그에 맞는 위치선정을 하게 된다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838200" y="886218"/>
            <a:ext cx="156210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</a:t>
            </a:r>
            <a:r>
              <a:rPr lang="ko-KR" altLang="en-US" dirty="0"/>
              <a:t>종류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8EA400E-399E-498B-AF14-8839FA58F7D4}"/>
              </a:ext>
            </a:extLst>
          </p:cNvPr>
          <p:cNvSpPr/>
          <p:nvPr/>
        </p:nvSpPr>
        <p:spPr>
          <a:xfrm>
            <a:off x="838199" y="2574854"/>
            <a:ext cx="1745609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</a:t>
            </a:r>
            <a:r>
              <a:rPr lang="ko-KR" altLang="en-US" dirty="0"/>
              <a:t>의 종류</a:t>
            </a:r>
            <a:endParaRPr lang="en-US" altLang="ko-KR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866F7262-810C-4832-956D-FC798FFE9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96154"/>
              </p:ext>
            </p:extLst>
          </p:nvPr>
        </p:nvGraphicFramePr>
        <p:xfrm>
          <a:off x="838198" y="3090426"/>
          <a:ext cx="457943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12">
                  <a:extLst>
                    <a:ext uri="{9D8B030D-6E8A-4147-A177-3AD203B41FA5}">
                      <a16:colId xmlns:a16="http://schemas.microsoft.com/office/drawing/2014/main" val="1585426941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918715394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821729321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9063217"/>
                    </a:ext>
                  </a:extLst>
                </a:gridCol>
              </a:tblGrid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51525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5497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4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99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1401791"/>
            <a:ext cx="10587606" cy="33319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공격 방식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대상 지정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범위 지정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타겟팅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특정 대상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가장 위협적인 몬스터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가장 가까운 몬스터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스킬 사용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버프 스킬</a:t>
            </a:r>
            <a:r>
              <a:rPr lang="en-US" altLang="ko-KR" dirty="0"/>
              <a:t>[</a:t>
            </a:r>
            <a:r>
              <a:rPr lang="ko-KR" altLang="en-US" dirty="0"/>
              <a:t>공격 범위 안에 없어도 사용</a:t>
            </a:r>
            <a:r>
              <a:rPr lang="en-US" altLang="ko-KR" dirty="0"/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타겟팅 스킬</a:t>
            </a:r>
            <a:r>
              <a:rPr lang="en-US" altLang="ko-KR" dirty="0"/>
              <a:t>[</a:t>
            </a:r>
            <a:r>
              <a:rPr lang="ko-KR" altLang="en-US" dirty="0"/>
              <a:t>공격 범위 안에 있어야 사용</a:t>
            </a:r>
            <a:r>
              <a:rPr lang="en-US" altLang="ko-KR" dirty="0"/>
              <a:t>]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838200" y="886218"/>
            <a:ext cx="156210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근접 몬스터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9F197C-3D48-4441-8729-1BC0FF016453}"/>
              </a:ext>
            </a:extLst>
          </p:cNvPr>
          <p:cNvSpPr/>
          <p:nvPr/>
        </p:nvSpPr>
        <p:spPr>
          <a:xfrm>
            <a:off x="838200" y="4938958"/>
            <a:ext cx="10587606" cy="14443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가장 가까이 있는 적군을 향해 사거리 만큼 이동한 후 근접 공격을 사용함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611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1401791"/>
            <a:ext cx="10587606" cy="33319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공격 방식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대상 지정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투사체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범위 지정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타겟팅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특정 대상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가장 가까운 몬스터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가장 위협적인 몬스터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스킬 사용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타겟팅 스킬</a:t>
            </a:r>
            <a:r>
              <a:rPr lang="en-US" altLang="ko-KR" dirty="0"/>
              <a:t>[</a:t>
            </a:r>
            <a:r>
              <a:rPr lang="ko-KR" altLang="en-US" dirty="0"/>
              <a:t>공격 범위 안에 있어야 사용</a:t>
            </a:r>
            <a:r>
              <a:rPr lang="en-US" altLang="ko-KR" dirty="0"/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버프 스킬</a:t>
            </a:r>
            <a:r>
              <a:rPr lang="en-US" altLang="ko-KR" dirty="0"/>
              <a:t>[</a:t>
            </a:r>
            <a:r>
              <a:rPr lang="ko-KR" altLang="en-US" dirty="0"/>
              <a:t>공격 범위 안에 없어도 사용</a:t>
            </a:r>
            <a:r>
              <a:rPr lang="en-US" altLang="ko-KR" dirty="0"/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투사체 발사 스킬</a:t>
            </a:r>
            <a:r>
              <a:rPr lang="en-US" altLang="ko-KR" dirty="0"/>
              <a:t>[</a:t>
            </a:r>
            <a:r>
              <a:rPr lang="ko-KR" altLang="en-US" dirty="0"/>
              <a:t>공격 사거리 안에 없어도 스킬 사거리 안이라면 사용</a:t>
            </a:r>
            <a:r>
              <a:rPr lang="en-US" altLang="ko-KR" dirty="0"/>
              <a:t>]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838200" y="886218"/>
            <a:ext cx="1975338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원거리 </a:t>
            </a:r>
            <a:r>
              <a:rPr lang="ko-KR" altLang="en-US" dirty="0"/>
              <a:t>몬스터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9F197C-3D48-4441-8729-1BC0FF016453}"/>
              </a:ext>
            </a:extLst>
          </p:cNvPr>
          <p:cNvSpPr/>
          <p:nvPr/>
        </p:nvSpPr>
        <p:spPr>
          <a:xfrm>
            <a:off x="838200" y="4938958"/>
            <a:ext cx="10587606" cy="14443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가장 가까이 있는 적군을 향해 사거리 만큼 이동한 후 원거리 공격을 사용함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 열부터 녹이려고 하는 행동패턴이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343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5946</TotalTime>
  <Words>1398</Words>
  <Application>Microsoft Office PowerPoint</Application>
  <PresentationFormat>와이드스크린</PresentationFormat>
  <Paragraphs>595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Apple SD Gothic Neo</vt:lpstr>
      <vt:lpstr>맑은 고딕</vt:lpstr>
      <vt:lpstr>Arial</vt:lpstr>
      <vt:lpstr>Office 테마</vt:lpstr>
      <vt:lpstr>2-20-유시준 포폴</vt:lpstr>
      <vt:lpstr>PowerPoint 프레젠테이션</vt:lpstr>
      <vt:lpstr>목차</vt:lpstr>
      <vt:lpstr>게임 구성 요소</vt:lpstr>
      <vt:lpstr>스케줄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흐름</vt:lpstr>
      <vt:lpstr>PowerPoint 프레젠테이션</vt:lpstr>
      <vt:lpstr>메인 화면 </vt:lpstr>
      <vt:lpstr>메인 화면 </vt:lpstr>
      <vt:lpstr>메인 화면 </vt:lpstr>
      <vt:lpstr>메인 화면 </vt:lpstr>
      <vt:lpstr>메인 화면 </vt:lpstr>
      <vt:lpstr>메인 화면 </vt:lpstr>
      <vt:lpstr>캐릭터 강화 요소</vt:lpstr>
      <vt:lpstr>캐릭터 강화 요소-스킬</vt:lpstr>
      <vt:lpstr>던전 내부 화면</vt:lpstr>
      <vt:lpstr>던전 진행 화면-지도 선택</vt:lpstr>
      <vt:lpstr>던전 내부 화면</vt:lpstr>
      <vt:lpstr>던전 내부 화면-전투 전 캐릭터 배치</vt:lpstr>
      <vt:lpstr>던전 내부 화면</vt:lpstr>
      <vt:lpstr>던전 내부 화면</vt:lpstr>
      <vt:lpstr>이벤트</vt:lpstr>
      <vt:lpstr>이벤트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10-22-유시준 포폴</dc:title>
  <dc:creator>SBSGAME</dc:creator>
  <cp:lastModifiedBy>유 시준</cp:lastModifiedBy>
  <cp:revision>195</cp:revision>
  <dcterms:created xsi:type="dcterms:W3CDTF">2023-10-22T05:43:36Z</dcterms:created>
  <dcterms:modified xsi:type="dcterms:W3CDTF">2024-02-25T02:54:05Z</dcterms:modified>
</cp:coreProperties>
</file>