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upload.ee/files/10662222/SourceCode.tx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93BE50-9450-4736-BB99-B5CBB3F4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19" y="2328333"/>
            <a:ext cx="7877961" cy="191029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KÍNH CHÀO THẦY VÀ CÁC BẠN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A574-77E2-4AA6-9E55-07BB693E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C285B-4B21-49E2-BE81-FDCFFD87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6AA0E-55C8-4D5C-93CC-BAD075A7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10807700" cy="4325354"/>
          </a:xfrm>
        </p:spPr>
        <p:txBody>
          <a:bodyPr>
            <a:noAutofit/>
          </a:bodyPr>
          <a:lstStyle/>
          <a:p>
            <a:pPr lvl="0" algn="l"/>
            <a:r>
              <a:rPr lang="en-US" sz="2400" dirty="0" err="1">
                <a:cs typeface="Times New Roman" panose="02020603050405020304" pitchFamily="18" charset="0"/>
              </a:rPr>
              <a:t>Mức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độ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hoàn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thành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100%.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Form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game: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100%.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Code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game: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90%.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game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2048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thắng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chơi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level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6x6, 8x8,….</a:t>
            </a:r>
          </a:p>
        </p:txBody>
      </p:sp>
    </p:spTree>
    <p:extLst>
      <p:ext uri="{BB962C8B-B14F-4D97-AF65-F5344CB8AC3E}">
        <p14:creationId xmlns:p14="http://schemas.microsoft.com/office/powerpoint/2010/main" val="137133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A574-77E2-4AA6-9E55-07BB693E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C285B-4B21-49E2-BE81-FDCFFD87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6AA0E-55C8-4D5C-93CC-BAD075A7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266322"/>
            <a:ext cx="10807700" cy="5352191"/>
          </a:xfrm>
        </p:spPr>
        <p:txBody>
          <a:bodyPr>
            <a:noAutofit/>
          </a:bodyPr>
          <a:lstStyle/>
          <a:p>
            <a:pPr lvl="0" algn="l"/>
            <a:r>
              <a:rPr lang="en-US" sz="2400" dirty="0" err="1">
                <a:cs typeface="Times New Roman" panose="02020603050405020304" pitchFamily="18" charset="0"/>
              </a:rPr>
              <a:t>Khó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khăn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gặp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phải</a:t>
            </a:r>
            <a:r>
              <a:rPr lang="en-US" sz="2400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Random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Undo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Stack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vĩnh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viễn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Khắc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lvl="1" indent="344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khảo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bè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Ý t</a:t>
            </a:r>
            <a:r>
              <a:rPr lang="vi-V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ởng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801688" lvl="1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xếp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hạng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u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01688" lvl="1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level game 6x6, 8x8</a:t>
            </a:r>
          </a:p>
          <a:p>
            <a:pPr marL="801688" lvl="1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89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731" y="372291"/>
            <a:ext cx="5138057" cy="61134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CẢM </a:t>
            </a:r>
            <a:r>
              <a:rPr lang="vi-VN" dirty="0"/>
              <a:t>Ơ</a:t>
            </a:r>
            <a:r>
              <a:rPr lang="en-US" dirty="0"/>
              <a:t>N THẦY VÀ CÁC BẠN ĐÃ LẮNG NGHE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219C-0866-4D7D-9C3E-7BAD10A5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5" y="542925"/>
            <a:ext cx="7212562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CẤU TRÚC DỮ LIỆU VÀ GIẢI THUẬT</a:t>
            </a:r>
            <a:br>
              <a:rPr lang="en-US" dirty="0"/>
            </a:b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Game 2048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166E0-02BA-492E-9839-2026628D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E031D-A34E-4515-BAF6-18867790AB73}"/>
              </a:ext>
            </a:extLst>
          </p:cNvPr>
          <p:cNvSpPr/>
          <p:nvPr/>
        </p:nvSpPr>
        <p:spPr>
          <a:xfrm>
            <a:off x="214605" y="1895426"/>
            <a:ext cx="3909864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GVHD: TRẦN CÔNG TÚ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SVTH: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1.VŨ NGỌC BỘI 17110102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2.VŨ VĂN HIẾU 17133020</a:t>
            </a:r>
          </a:p>
        </p:txBody>
      </p:sp>
      <p:pic>
        <p:nvPicPr>
          <p:cNvPr id="5" name="Picture Placeholder 16">
            <a:extLst>
              <a:ext uri="{FF2B5EF4-FFF2-40B4-BE49-F238E27FC236}">
                <a16:creationId xmlns:a16="http://schemas.microsoft.com/office/drawing/2014/main" id="{23325894-28BE-4497-B5C9-2C0A9E22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862872" y="0"/>
            <a:ext cx="11856099" cy="6910484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464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Hierarchy Graphic Level 2&#10;">
            <a:extLst>
              <a:ext uri="{FF2B5EF4-FFF2-40B4-BE49-F238E27FC236}">
                <a16:creationId xmlns:a16="http://schemas.microsoft.com/office/drawing/2014/main" id="{4BBBF19E-FD6C-4E0C-8CFF-F4D899C1FAAC}"/>
              </a:ext>
            </a:extLst>
          </p:cNvPr>
          <p:cNvGrpSpPr/>
          <p:nvPr/>
        </p:nvGrpSpPr>
        <p:grpSpPr>
          <a:xfrm>
            <a:off x="6655636" y="707166"/>
            <a:ext cx="2508990" cy="850237"/>
            <a:chOff x="6429134" y="2407556"/>
            <a:chExt cx="1699888" cy="57605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379244-B569-423F-8E18-6FF291F1EEAB}"/>
                </a:ext>
              </a:extLst>
            </p:cNvPr>
            <p:cNvSpPr/>
            <p:nvPr/>
          </p:nvSpPr>
          <p:spPr>
            <a:xfrm>
              <a:off x="7877400" y="2407556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75B5B2D-7AC1-4F81-9BC3-146673100430}"/>
                </a:ext>
              </a:extLst>
            </p:cNvPr>
            <p:cNvSpPr/>
            <p:nvPr/>
          </p:nvSpPr>
          <p:spPr>
            <a:xfrm>
              <a:off x="6429134" y="2407556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74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E4764BE-510A-44CF-AAF6-41446BCC10E5}"/>
                </a:ext>
              </a:extLst>
            </p:cNvPr>
            <p:cNvSpPr/>
            <p:nvPr/>
          </p:nvSpPr>
          <p:spPr>
            <a:xfrm>
              <a:off x="6465511" y="2407557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GI</a:t>
              </a:r>
              <a:r>
                <a:rPr lang="en-US" sz="1600" dirty="0">
                  <a:solidFill>
                    <a:schemeClr val="tx1"/>
                  </a:solidFill>
                </a:rPr>
                <a:t>ỚI THIỆU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DB856-B5D1-4475-B4C9-0D78B1BCD01D}"/>
                </a:ext>
              </a:extLst>
            </p:cNvPr>
            <p:cNvSpPr/>
            <p:nvPr/>
          </p:nvSpPr>
          <p:spPr>
            <a:xfrm>
              <a:off x="6437950" y="2668020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descr="Hierarchy Graphic Level 2&#10;">
            <a:extLst>
              <a:ext uri="{FF2B5EF4-FFF2-40B4-BE49-F238E27FC236}">
                <a16:creationId xmlns:a16="http://schemas.microsoft.com/office/drawing/2014/main" id="{5FD5A75A-FE13-4555-8038-F24BB960651A}"/>
              </a:ext>
            </a:extLst>
          </p:cNvPr>
          <p:cNvGrpSpPr/>
          <p:nvPr/>
        </p:nvGrpSpPr>
        <p:grpSpPr>
          <a:xfrm>
            <a:off x="6655636" y="1618984"/>
            <a:ext cx="2508990" cy="850236"/>
            <a:chOff x="6429134" y="3078744"/>
            <a:chExt cx="1699888" cy="57605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4533D4-D54E-45AE-805C-39B448AC6B8E}"/>
                </a:ext>
              </a:extLst>
            </p:cNvPr>
            <p:cNvSpPr/>
            <p:nvPr/>
          </p:nvSpPr>
          <p:spPr>
            <a:xfrm>
              <a:off x="7877400" y="3078744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11485C2-DC80-454E-BA12-1686A685723B}"/>
                </a:ext>
              </a:extLst>
            </p:cNvPr>
            <p:cNvSpPr/>
            <p:nvPr/>
          </p:nvSpPr>
          <p:spPr>
            <a:xfrm>
              <a:off x="6429134" y="3078744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D287380-6AA7-4A89-BA45-E372CF32654D}"/>
                </a:ext>
              </a:extLst>
            </p:cNvPr>
            <p:cNvSpPr/>
            <p:nvPr/>
          </p:nvSpPr>
          <p:spPr>
            <a:xfrm>
              <a:off x="6465512" y="3078744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KẾ HOẠCH D</a:t>
              </a:r>
              <a:r>
                <a:rPr lang="en-US" sz="1600" dirty="0">
                  <a:solidFill>
                    <a:schemeClr val="tx1"/>
                  </a:solidFill>
                </a:rPr>
                <a:t>Ự KIẾN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5C7F89-D9D1-4C54-947B-B7736ADC0CB0}"/>
                </a:ext>
              </a:extLst>
            </p:cNvPr>
            <p:cNvSpPr/>
            <p:nvPr/>
          </p:nvSpPr>
          <p:spPr>
            <a:xfrm>
              <a:off x="6437950" y="3339208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 descr="Hierarchy Graphic Level 2&#10;">
            <a:extLst>
              <a:ext uri="{FF2B5EF4-FFF2-40B4-BE49-F238E27FC236}">
                <a16:creationId xmlns:a16="http://schemas.microsoft.com/office/drawing/2014/main" id="{1556C6CB-1784-4910-B062-61E69619F7F9}"/>
              </a:ext>
            </a:extLst>
          </p:cNvPr>
          <p:cNvGrpSpPr/>
          <p:nvPr/>
        </p:nvGrpSpPr>
        <p:grpSpPr>
          <a:xfrm>
            <a:off x="6655636" y="2533451"/>
            <a:ext cx="2508976" cy="850233"/>
            <a:chOff x="6429134" y="3749931"/>
            <a:chExt cx="1699888" cy="57605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5F6968-2450-4E3B-9C0A-1BFCF510A6B4}"/>
                </a:ext>
              </a:extLst>
            </p:cNvPr>
            <p:cNvSpPr/>
            <p:nvPr/>
          </p:nvSpPr>
          <p:spPr>
            <a:xfrm>
              <a:off x="7877400" y="3749932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365E512-829B-426E-AB63-6D9E40C2D23B}"/>
                </a:ext>
              </a:extLst>
            </p:cNvPr>
            <p:cNvSpPr/>
            <p:nvPr/>
          </p:nvSpPr>
          <p:spPr>
            <a:xfrm>
              <a:off x="6429134" y="3749931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273F6E2-79A8-4BFB-956F-A244B65D7BD4}"/>
                </a:ext>
              </a:extLst>
            </p:cNvPr>
            <p:cNvSpPr/>
            <p:nvPr/>
          </p:nvSpPr>
          <p:spPr>
            <a:xfrm>
              <a:off x="6465512" y="3749932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lvl="0" algn="ctr" defTabSz="488950"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GIAO DIỆN PHẦN MỀM VÀ MÔ TẢ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C86F15-6F17-4A78-80CE-6A34544B6D21}"/>
                </a:ext>
              </a:extLst>
            </p:cNvPr>
            <p:cNvSpPr/>
            <p:nvPr/>
          </p:nvSpPr>
          <p:spPr>
            <a:xfrm>
              <a:off x="6437950" y="4010396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 descr="Hierarchy Graphic Level 2&#10;">
            <a:extLst>
              <a:ext uri="{FF2B5EF4-FFF2-40B4-BE49-F238E27FC236}">
                <a16:creationId xmlns:a16="http://schemas.microsoft.com/office/drawing/2014/main" id="{6D499682-7BC1-4E25-AF2A-B493A61A7987}"/>
              </a:ext>
            </a:extLst>
          </p:cNvPr>
          <p:cNvGrpSpPr/>
          <p:nvPr/>
        </p:nvGrpSpPr>
        <p:grpSpPr>
          <a:xfrm>
            <a:off x="6655635" y="3447912"/>
            <a:ext cx="2508957" cy="850236"/>
            <a:chOff x="6429134" y="4421118"/>
            <a:chExt cx="1699888" cy="57605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CED360-420F-46EE-B149-A6C4265725D9}"/>
                </a:ext>
              </a:extLst>
            </p:cNvPr>
            <p:cNvSpPr/>
            <p:nvPr/>
          </p:nvSpPr>
          <p:spPr>
            <a:xfrm>
              <a:off x="7877400" y="4421120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42064FD-A997-49E6-B43E-49EAC4B58CB8}"/>
                </a:ext>
              </a:extLst>
            </p:cNvPr>
            <p:cNvSpPr/>
            <p:nvPr/>
          </p:nvSpPr>
          <p:spPr>
            <a:xfrm>
              <a:off x="6429134" y="4421118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A0FAEB6A-3F29-4D69-9AA6-2B0ECDF9CB2C}"/>
                </a:ext>
              </a:extLst>
            </p:cNvPr>
            <p:cNvSpPr/>
            <p:nvPr/>
          </p:nvSpPr>
          <p:spPr>
            <a:xfrm>
              <a:off x="6465512" y="4421126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CÀI ĐẶT CODE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6BCB51-162F-49B9-AB93-79CFD93BD510}"/>
                </a:ext>
              </a:extLst>
            </p:cNvPr>
            <p:cNvSpPr/>
            <p:nvPr/>
          </p:nvSpPr>
          <p:spPr>
            <a:xfrm>
              <a:off x="6437950" y="4681584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7" name="Group 26" descr="Hierarchy Graphic Level 2&#10;">
            <a:extLst>
              <a:ext uri="{FF2B5EF4-FFF2-40B4-BE49-F238E27FC236}">
                <a16:creationId xmlns:a16="http://schemas.microsoft.com/office/drawing/2014/main" id="{E072AE66-123E-4E6C-AADB-CD78AE72A86D}"/>
              </a:ext>
            </a:extLst>
          </p:cNvPr>
          <p:cNvGrpSpPr/>
          <p:nvPr/>
        </p:nvGrpSpPr>
        <p:grpSpPr>
          <a:xfrm>
            <a:off x="6655635" y="4370777"/>
            <a:ext cx="2508913" cy="850216"/>
            <a:chOff x="6429134" y="5092305"/>
            <a:chExt cx="1699888" cy="57605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F31391-574A-46F9-BEBF-DD9326EB2CBE}"/>
                </a:ext>
              </a:extLst>
            </p:cNvPr>
            <p:cNvSpPr/>
            <p:nvPr/>
          </p:nvSpPr>
          <p:spPr>
            <a:xfrm>
              <a:off x="7877400" y="5092309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870F1D65-8352-4F2F-821D-6A30B9A26FB4}"/>
                </a:ext>
              </a:extLst>
            </p:cNvPr>
            <p:cNvSpPr/>
            <p:nvPr/>
          </p:nvSpPr>
          <p:spPr>
            <a:xfrm>
              <a:off x="6429134" y="5092305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9C6E6986-C479-4610-9DA6-075EF86381C8}"/>
                </a:ext>
              </a:extLst>
            </p:cNvPr>
            <p:cNvSpPr/>
            <p:nvPr/>
          </p:nvSpPr>
          <p:spPr>
            <a:xfrm>
              <a:off x="6465512" y="5092309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H</a:t>
              </a:r>
              <a:r>
                <a:rPr lang="vi-VN" sz="1600" kern="1200" dirty="0">
                  <a:solidFill>
                    <a:schemeClr val="tx1"/>
                  </a:solidFill>
                </a:rPr>
                <a:t>Ư</a:t>
              </a:r>
              <a:r>
                <a:rPr lang="en-US" sz="1600" dirty="0">
                  <a:solidFill>
                    <a:schemeClr val="tx1"/>
                  </a:solidFill>
                </a:rPr>
                <a:t>ỚNG DẪN CH</a:t>
              </a:r>
              <a:r>
                <a:rPr lang="vi-VN" sz="1600" dirty="0">
                  <a:solidFill>
                    <a:schemeClr val="tx1"/>
                  </a:solidFill>
                </a:rPr>
                <a:t>Ơ</a:t>
              </a:r>
              <a:r>
                <a:rPr lang="en-US" sz="1600" dirty="0">
                  <a:solidFill>
                    <a:schemeClr val="tx1"/>
                  </a:solidFill>
                </a:rPr>
                <a:t>I GAME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A8B965-2E93-4F18-A4EA-2AFFCBEC92EE}"/>
                </a:ext>
              </a:extLst>
            </p:cNvPr>
            <p:cNvSpPr/>
            <p:nvPr/>
          </p:nvSpPr>
          <p:spPr>
            <a:xfrm>
              <a:off x="6437950" y="5352773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Connector: Elbow 31" descr="Connector Lines">
            <a:extLst>
              <a:ext uri="{FF2B5EF4-FFF2-40B4-BE49-F238E27FC236}">
                <a16:creationId xmlns:a16="http://schemas.microsoft.com/office/drawing/2014/main" id="{77A616D5-4693-456E-B831-B80361E5D14B}"/>
              </a:ext>
            </a:extLst>
          </p:cNvPr>
          <p:cNvCxnSpPr>
            <a:cxnSpLocks/>
          </p:cNvCxnSpPr>
          <p:nvPr/>
        </p:nvCxnSpPr>
        <p:spPr>
          <a:xfrm flipV="1">
            <a:off x="4935627" y="1140675"/>
            <a:ext cx="1733021" cy="27815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 descr="Connector Lines">
            <a:extLst>
              <a:ext uri="{FF2B5EF4-FFF2-40B4-BE49-F238E27FC236}">
                <a16:creationId xmlns:a16="http://schemas.microsoft.com/office/drawing/2014/main" id="{2CA9118A-6A17-48FB-8D4C-5DBFF35E3C9E}"/>
              </a:ext>
            </a:extLst>
          </p:cNvPr>
          <p:cNvCxnSpPr>
            <a:cxnSpLocks/>
          </p:cNvCxnSpPr>
          <p:nvPr/>
        </p:nvCxnSpPr>
        <p:spPr>
          <a:xfrm>
            <a:off x="4847632" y="3924739"/>
            <a:ext cx="1907326" cy="18271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 descr="Connector Lines">
            <a:extLst>
              <a:ext uri="{FF2B5EF4-FFF2-40B4-BE49-F238E27FC236}">
                <a16:creationId xmlns:a16="http://schemas.microsoft.com/office/drawing/2014/main" id="{966CFD22-D76E-47D3-BA41-B05C1B74E94A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5795551" y="2072867"/>
            <a:ext cx="885012" cy="122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 descr="Connector Lines">
            <a:extLst>
              <a:ext uri="{FF2B5EF4-FFF2-40B4-BE49-F238E27FC236}">
                <a16:creationId xmlns:a16="http://schemas.microsoft.com/office/drawing/2014/main" id="{540B1E02-D26B-4C4F-BCC7-1033CFD16ED1}"/>
              </a:ext>
            </a:extLst>
          </p:cNvPr>
          <p:cNvCxnSpPr>
            <a:cxnSpLocks/>
          </p:cNvCxnSpPr>
          <p:nvPr/>
        </p:nvCxnSpPr>
        <p:spPr>
          <a:xfrm>
            <a:off x="5797634" y="2951328"/>
            <a:ext cx="899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Connector Lines">
            <a:extLst>
              <a:ext uri="{FF2B5EF4-FFF2-40B4-BE49-F238E27FC236}">
                <a16:creationId xmlns:a16="http://schemas.microsoft.com/office/drawing/2014/main" id="{3CB67C93-C2B7-4CCB-8D2C-181FB9884FA6}"/>
              </a:ext>
            </a:extLst>
          </p:cNvPr>
          <p:cNvCxnSpPr>
            <a:cxnSpLocks/>
          </p:cNvCxnSpPr>
          <p:nvPr/>
        </p:nvCxnSpPr>
        <p:spPr>
          <a:xfrm>
            <a:off x="5798359" y="3881366"/>
            <a:ext cx="9038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Connector Lines">
            <a:extLst>
              <a:ext uri="{FF2B5EF4-FFF2-40B4-BE49-F238E27FC236}">
                <a16:creationId xmlns:a16="http://schemas.microsoft.com/office/drawing/2014/main" id="{28BB93E1-F888-4DBA-88DA-CEC197E78F18}"/>
              </a:ext>
            </a:extLst>
          </p:cNvPr>
          <p:cNvCxnSpPr>
            <a:cxnSpLocks/>
          </p:cNvCxnSpPr>
          <p:nvPr/>
        </p:nvCxnSpPr>
        <p:spPr>
          <a:xfrm flipV="1">
            <a:off x="5800039" y="4797550"/>
            <a:ext cx="882442" cy="8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Hierarchy Graphic Sub Level">
            <a:extLst>
              <a:ext uri="{FF2B5EF4-FFF2-40B4-BE49-F238E27FC236}">
                <a16:creationId xmlns:a16="http://schemas.microsoft.com/office/drawing/2014/main" id="{044CD8B7-21CD-46C1-AF49-409D7E7BC4F4}"/>
              </a:ext>
            </a:extLst>
          </p:cNvPr>
          <p:cNvGrpSpPr/>
          <p:nvPr/>
        </p:nvGrpSpPr>
        <p:grpSpPr>
          <a:xfrm>
            <a:off x="3995568" y="2344933"/>
            <a:ext cx="1560902" cy="606395"/>
            <a:chOff x="3960023" y="3142244"/>
            <a:chExt cx="1560902" cy="606395"/>
          </a:xfrm>
        </p:grpSpPr>
        <p:sp>
          <p:nvSpPr>
            <p:cNvPr id="39" name="Freeform: Shape 38" descr="Hierarchy Graphic Sub Level">
              <a:extLst>
                <a:ext uri="{FF2B5EF4-FFF2-40B4-BE49-F238E27FC236}">
                  <a16:creationId xmlns:a16="http://schemas.microsoft.com/office/drawing/2014/main" id="{2E4273A0-CD95-4A31-BC6F-453E28349802}"/>
                </a:ext>
              </a:extLst>
            </p:cNvPr>
            <p:cNvSpPr/>
            <p:nvPr/>
          </p:nvSpPr>
          <p:spPr>
            <a:xfrm>
              <a:off x="3960023" y="3142244"/>
              <a:ext cx="156090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GAME2048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E6562E-E9CF-4D52-AC95-5708CB607314}"/>
                </a:ext>
              </a:extLst>
            </p:cNvPr>
            <p:cNvSpPr/>
            <p:nvPr/>
          </p:nvSpPr>
          <p:spPr>
            <a:xfrm>
              <a:off x="4712913" y="3693516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 descr="Hierarchy Graphic Level 1">
            <a:extLst>
              <a:ext uri="{FF2B5EF4-FFF2-40B4-BE49-F238E27FC236}">
                <a16:creationId xmlns:a16="http://schemas.microsoft.com/office/drawing/2014/main" id="{2086FB0F-09DB-4E40-B281-E35D6196882E}"/>
              </a:ext>
            </a:extLst>
          </p:cNvPr>
          <p:cNvGrpSpPr/>
          <p:nvPr/>
        </p:nvGrpSpPr>
        <p:grpSpPr>
          <a:xfrm>
            <a:off x="2202305" y="3351733"/>
            <a:ext cx="2764671" cy="1044201"/>
            <a:chOff x="3116193" y="4048095"/>
            <a:chExt cx="1624281" cy="613482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6DC4B094-5DFD-4FD6-A22A-7F1978315CBF}"/>
                </a:ext>
              </a:extLst>
            </p:cNvPr>
            <p:cNvSpPr/>
            <p:nvPr/>
          </p:nvSpPr>
          <p:spPr>
            <a:xfrm>
              <a:off x="3116193" y="4085526"/>
              <a:ext cx="1624281" cy="576051"/>
            </a:xfrm>
            <a:prstGeom prst="parallelogram">
              <a:avLst>
                <a:gd name="adj" fmla="val 14996"/>
              </a:avLst>
            </a:prstGeom>
            <a:gradFill flip="none" rotWithShape="0">
              <a:gsLst>
                <a:gs pos="0">
                  <a:schemeClr val="accent1">
                    <a:lumMod val="75000"/>
                  </a:schemeClr>
                </a:gs>
                <a:gs pos="26000">
                  <a:schemeClr val="tx1"/>
                </a:gs>
                <a:gs pos="100000">
                  <a:schemeClr val="accent1">
                    <a:lumMod val="7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9A3C0C05-9C9C-4E59-B4C6-E24BF38283B2}"/>
                </a:ext>
              </a:extLst>
            </p:cNvPr>
            <p:cNvSpPr/>
            <p:nvPr/>
          </p:nvSpPr>
          <p:spPr>
            <a:xfrm>
              <a:off x="3147882" y="4085525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NỘI DUNG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8B75C8-BEE1-4DE3-AD95-98D3FCF6EC7E}"/>
                </a:ext>
              </a:extLst>
            </p:cNvPr>
            <p:cNvSpPr/>
            <p:nvPr/>
          </p:nvSpPr>
          <p:spPr>
            <a:xfrm>
              <a:off x="4666933" y="4350752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F2ABEE-A5CF-4BEF-B6C8-4D36EF10FD1D}"/>
                </a:ext>
              </a:extLst>
            </p:cNvPr>
            <p:cNvSpPr/>
            <p:nvPr/>
          </p:nvSpPr>
          <p:spPr>
            <a:xfrm>
              <a:off x="3900772" y="4048095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6" name="Connector: Elbow 45" descr="Connector Lines">
            <a:extLst>
              <a:ext uri="{FF2B5EF4-FFF2-40B4-BE49-F238E27FC236}">
                <a16:creationId xmlns:a16="http://schemas.microsoft.com/office/drawing/2014/main" id="{932BF51C-95A5-4190-BBFF-C54A4E12C345}"/>
              </a:ext>
            </a:extLst>
          </p:cNvPr>
          <p:cNvCxnSpPr>
            <a:cxnSpLocks/>
            <a:stCxn id="45" idx="0"/>
            <a:endCxn id="40" idx="4"/>
          </p:cNvCxnSpPr>
          <p:nvPr/>
        </p:nvCxnSpPr>
        <p:spPr>
          <a:xfrm rot="5400000" flipH="1" flipV="1">
            <a:off x="3980128" y="2555841"/>
            <a:ext cx="400405" cy="11913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 descr="Hierarchy Graphic Level 2&#10;">
            <a:extLst>
              <a:ext uri="{FF2B5EF4-FFF2-40B4-BE49-F238E27FC236}">
                <a16:creationId xmlns:a16="http://schemas.microsoft.com/office/drawing/2014/main" id="{DDEB1190-409E-4D5C-B4DC-346A331D0F6A}"/>
              </a:ext>
            </a:extLst>
          </p:cNvPr>
          <p:cNvGrpSpPr/>
          <p:nvPr/>
        </p:nvGrpSpPr>
        <p:grpSpPr>
          <a:xfrm>
            <a:off x="6664451" y="5307733"/>
            <a:ext cx="2508895" cy="850210"/>
            <a:chOff x="6429134" y="5092305"/>
            <a:chExt cx="1699888" cy="57605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0CA621-45C9-47D0-BFD7-18DF63DAE902}"/>
                </a:ext>
              </a:extLst>
            </p:cNvPr>
            <p:cNvSpPr/>
            <p:nvPr/>
          </p:nvSpPr>
          <p:spPr>
            <a:xfrm>
              <a:off x="7877400" y="5092309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4E347C4E-D122-4DDE-A805-13BDB2D246CB}"/>
                </a:ext>
              </a:extLst>
            </p:cNvPr>
            <p:cNvSpPr/>
            <p:nvPr/>
          </p:nvSpPr>
          <p:spPr>
            <a:xfrm>
              <a:off x="6429134" y="5092305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7D98FB9A-1B4D-41AB-B8E5-F8DD22480565}"/>
                </a:ext>
              </a:extLst>
            </p:cNvPr>
            <p:cNvSpPr/>
            <p:nvPr/>
          </p:nvSpPr>
          <p:spPr>
            <a:xfrm>
              <a:off x="6465512" y="5092309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KẾT LUẬN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F54949-22B1-4684-8002-A0F6F2D559AA}"/>
                </a:ext>
              </a:extLst>
            </p:cNvPr>
            <p:cNvSpPr/>
            <p:nvPr/>
          </p:nvSpPr>
          <p:spPr>
            <a:xfrm>
              <a:off x="6437950" y="5352773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364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C48-971B-45B0-A63A-0D29D7F4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2598C-D26E-417F-8F51-F0953253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EFA87-106A-41D0-85BB-A6860E3BE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410581">
            <a:off x="508053" y="1671611"/>
            <a:ext cx="7833208" cy="2547440"/>
            <a:chOff x="0" y="3808320"/>
            <a:chExt cx="7833208" cy="25474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38DDF91-2637-4358-AFDD-E0E90D594E60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highlight>
                  <a:srgbClr val="63B7C6"/>
                </a:highlight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A83AC7F-589F-4D9D-AE61-D746D25885C4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4800" dirty="0">
                  <a:highlight>
                    <a:srgbClr val="63B7C6"/>
                  </a:highlight>
                </a:rPr>
                <a:t>GAME </a:t>
              </a:r>
              <a:r>
                <a:rPr lang="en-US" sz="8000" b="1" dirty="0">
                  <a:solidFill>
                    <a:srgbClr val="FFFF00"/>
                  </a:solidFill>
                  <a:highlight>
                    <a:srgbClr val="63B7C6"/>
                  </a:highlight>
                </a:rPr>
                <a:t>2048</a:t>
              </a:r>
              <a:r>
                <a:rPr lang="en-US" sz="4800" dirty="0">
                  <a:highlight>
                    <a:srgbClr val="63B7C6"/>
                  </a:highlight>
                </a:rPr>
                <a:t> LÀ GÌ 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39C10-1F66-45BC-8AFA-1BD774EC4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410581">
            <a:off x="4348437" y="4096798"/>
            <a:ext cx="7833208" cy="2547440"/>
            <a:chOff x="0" y="3808320"/>
            <a:chExt cx="7833208" cy="25474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A7C5BB-692A-4974-9A3E-73DBB57EA940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highlight>
                  <a:srgbClr val="63B7C6"/>
                </a:highlight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3EA642-F9D2-4127-B7A0-93813DE56532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4400" b="1" dirty="0">
                  <a:highlight>
                    <a:srgbClr val="63B7C6"/>
                  </a:highlight>
                </a:rPr>
                <a:t>LÝ DO CHỌN ĐỀ TÀI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17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3774-ADBF-4469-961A-F8E054CF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 HOẠCH THỰC HIỆN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EF3A0-9E38-45DA-AAE7-F61AC616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9BD54-8CCC-4D9A-9746-62367280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49511"/>
              </p:ext>
            </p:extLst>
          </p:nvPr>
        </p:nvGraphicFramePr>
        <p:xfrm>
          <a:off x="633186" y="1512416"/>
          <a:ext cx="10949215" cy="45280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73704">
                  <a:extLst>
                    <a:ext uri="{9D8B030D-6E8A-4147-A177-3AD203B41FA5}">
                      <a16:colId xmlns:a16="http://schemas.microsoft.com/office/drawing/2014/main" val="2752061506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3057165699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932898841"/>
                    </a:ext>
                  </a:extLst>
                </a:gridCol>
                <a:gridCol w="2146040">
                  <a:extLst>
                    <a:ext uri="{9D8B030D-6E8A-4147-A177-3AD203B41FA5}">
                      <a16:colId xmlns:a16="http://schemas.microsoft.com/office/drawing/2014/main" val="1832443924"/>
                    </a:ext>
                  </a:extLst>
                </a:gridCol>
                <a:gridCol w="2065177">
                  <a:extLst>
                    <a:ext uri="{9D8B030D-6E8A-4147-A177-3AD203B41FA5}">
                      <a16:colId xmlns:a16="http://schemas.microsoft.com/office/drawing/2014/main" val="1078784030"/>
                    </a:ext>
                  </a:extLst>
                </a:gridCol>
              </a:tblGrid>
              <a:tr h="545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DS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j-lt"/>
                        </a:rPr>
                        <a:t>Công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j-lt"/>
                        </a:rPr>
                        <a:t>Việc</a:t>
                      </a:r>
                      <a:endParaRPr lang="en-GB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Vũ </a:t>
                      </a:r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Văn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 </a:t>
                      </a:r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Hiếu</a:t>
                      </a:r>
                      <a:endParaRPr lang="en-GB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Vũ </a:t>
                      </a:r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Ngọc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 Bội</a:t>
                      </a:r>
                      <a:endParaRPr lang="en-GB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Thời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 Gian BĐ</a:t>
                      </a:r>
                      <a:endParaRPr lang="en-GB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Thời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 Gian KT</a:t>
                      </a:r>
                      <a:endParaRPr lang="en-GB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78168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20/9/2019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25/9/2019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539862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Tìm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hiểu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tô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màu,radom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tại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vị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trí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bất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kì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26/9/2019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9/10/2019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35978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Tìm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hiểu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event: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click,up,down,right,left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10/10/2019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15/10/2019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075193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ử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lí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kết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thúc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6/10/2019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15/10/2019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034183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ử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lí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stack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16/10/2019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10/25/2019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1849101"/>
                  </a:ext>
                </a:extLst>
              </a:tr>
              <a:tr h="5458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Làm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Báo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Cáo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16/10/2019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31/10/2019</a:t>
                      </a:r>
                      <a:endParaRPr lang="en-GB" sz="160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1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630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84D-B24F-4706-A13F-7CDA32BB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GIAO DIỆN VÀ CHỨC NĂNG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1E67-5B67-488E-8E03-C3FBDFF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000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 noProof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ADFB4D0-7B1C-4382-B28D-18C9DF07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8846" y="1838389"/>
            <a:ext cx="4200785" cy="4659248"/>
          </a:xfrm>
        </p:spPr>
        <p:txBody>
          <a:bodyPr/>
          <a:lstStyle/>
          <a:p>
            <a:r>
              <a:rPr lang="en-US" dirty="0"/>
              <a:t>- New Game</a:t>
            </a:r>
          </a:p>
          <a:p>
            <a:r>
              <a:rPr lang="en-US" dirty="0"/>
              <a:t>- </a:t>
            </a:r>
            <a:r>
              <a:rPr lang="en-US" dirty="0" err="1"/>
              <a:t>UnDo</a:t>
            </a:r>
            <a:endParaRPr lang="en-US" dirty="0"/>
          </a:p>
          <a:p>
            <a:r>
              <a:rPr lang="en-US" dirty="0"/>
              <a:t>- Save High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CE987-2195-4824-BBEA-6604DA2D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1314177"/>
            <a:ext cx="3646311" cy="5000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1767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844F-6B84-43F4-BC5B-52F33686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CÀI ĐẶT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3CDD4-097E-45E8-B0D8-3BA8B024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000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 noProof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1371E-3E55-43AB-9D81-4C86A12D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50" y="1444649"/>
            <a:ext cx="6564987" cy="4579079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591C8F1-8173-4328-B835-E0865987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 (Body)"/>
              </a:rPr>
              <a:t>SỬ DỤNG NGÔN NGỮ C# </a:t>
            </a:r>
            <a:r>
              <a:rPr lang="en-US" sz="1800" dirty="0">
                <a:latin typeface="Arial (Body)"/>
                <a:cs typeface="Times New Roman" panose="02020603050405020304" pitchFamily="18" charset="0"/>
              </a:rPr>
              <a:t>PHIÊN BẢN .NET FRAMEWORK 4.5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 (Body)"/>
              </a:rPr>
              <a:t>IDE : </a:t>
            </a:r>
            <a:r>
              <a:rPr lang="en-US" sz="1800" dirty="0">
                <a:latin typeface="Arial (Body)"/>
                <a:cs typeface="Times New Roman" panose="02020603050405020304" pitchFamily="18" charset="0"/>
              </a:rPr>
              <a:t>Microsoft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5011760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568C-790E-4C78-AD6E-51707D1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CÀI ĐẶT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B7065-55C5-4DEB-9552-B9672456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000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C5F47-7EA0-4810-AB29-47D4566C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0632"/>
            <a:ext cx="3888481" cy="5476735"/>
          </a:xfrm>
          <a:prstGeom prst="rect">
            <a:avLst/>
          </a:prstGeom>
          <a:noFill/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D42ED-5064-4C20-8123-C7B38879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19" y="1325034"/>
            <a:ext cx="3348336" cy="459575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EB361-C7CD-45F6-AB9A-7A5BA1751E9B}"/>
              </a:ext>
            </a:extLst>
          </p:cNvPr>
          <p:cNvSpPr txBox="1"/>
          <p:nvPr/>
        </p:nvSpPr>
        <p:spPr>
          <a:xfrm>
            <a:off x="2877424" y="6315074"/>
            <a:ext cx="587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Sourcecode</a:t>
            </a:r>
            <a:r>
              <a:rPr lang="en-US" sz="1400" i="1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https://www.upload.ee/files/10662222/SourceCode.txt.html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20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C663-ED21-4627-B377-610CA8EA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CÀI ĐẶT CODE – ÁP DỤNG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D91EA-2193-4AEC-A253-42396CD2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000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C2784-BE72-4C50-8752-D3021A02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6" y="3806658"/>
            <a:ext cx="3932254" cy="1470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2EC3F-D64F-4C69-9705-334B1012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60" y="1836737"/>
            <a:ext cx="6077340" cy="3439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FC348-BF13-4485-AC4E-AF3294DC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36" y="1836737"/>
            <a:ext cx="3930243" cy="19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009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(Body)</vt:lpstr>
      <vt:lpstr>Calibri</vt:lpstr>
      <vt:lpstr>Trade Gothic LT Pro</vt:lpstr>
      <vt:lpstr>Trebuchet MS</vt:lpstr>
      <vt:lpstr>Office Theme</vt:lpstr>
      <vt:lpstr>KÍNH CHÀO THẦY VÀ CÁC BẠN</vt:lpstr>
      <vt:lpstr>CẤU TRÚC DỮ LIỆU VÀ GIẢI THUẬT Đề tài: Game 2048</vt:lpstr>
      <vt:lpstr>PowerPoint Presentation</vt:lpstr>
      <vt:lpstr>GIỚI THIỆU</vt:lpstr>
      <vt:lpstr>KẾ HOẠCH THỰC HIỆN</vt:lpstr>
      <vt:lpstr>GIAO DIỆN VÀ CHỨC NĂNG GAME</vt:lpstr>
      <vt:lpstr>CÀI ĐẶT CODE</vt:lpstr>
      <vt:lpstr>CÀI ĐẶT CODE</vt:lpstr>
      <vt:lpstr>CÀI ĐẶT CODE – ÁP DỤNG STACK</vt:lpstr>
      <vt:lpstr>KẾT LUẬN</vt:lpstr>
      <vt:lpstr>KẾT LUẬN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2019-10-30T17:30:55Z</dcterms:created>
  <dcterms:modified xsi:type="dcterms:W3CDTF">2019-10-30T17:44:41Z</dcterms:modified>
</cp:coreProperties>
</file>