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1"/>
  </p:notesMasterIdLst>
  <p:sldIdLst>
    <p:sldId id="256" r:id="rId2"/>
    <p:sldId id="257" r:id="rId3"/>
    <p:sldId id="258" r:id="rId4"/>
    <p:sldId id="291" r:id="rId5"/>
    <p:sldId id="259" r:id="rId6"/>
    <p:sldId id="292" r:id="rId7"/>
    <p:sldId id="293" r:id="rId8"/>
    <p:sldId id="295" r:id="rId9"/>
    <p:sldId id="296" r:id="rId10"/>
  </p:sldIdLst>
  <p:sldSz cx="9144000" cy="5143500" type="screen16x9"/>
  <p:notesSz cx="6858000" cy="9144000"/>
  <p:embeddedFontLst>
    <p:embeddedFont>
      <p:font typeface="Barlow" panose="00000500000000000000" pitchFamily="2" charset="0"/>
      <p:regular r:id="rId12"/>
      <p:bold r:id="rId13"/>
      <p:italic r:id="rId14"/>
      <p:boldItalic r:id="rId15"/>
    </p:embeddedFont>
    <p:embeddedFont>
      <p:font typeface="Roboto" panose="02000000000000000000" pitchFamily="2" charset="0"/>
      <p:regular r:id="rId16"/>
      <p:bold r:id="rId17"/>
      <p:italic r:id="rId18"/>
      <p:boldItalic r:id="rId19"/>
    </p:embeddedFont>
    <p:embeddedFont>
      <p:font typeface="Roboto Condensed Light" panose="02000000000000000000" pitchFamily="2" charset="0"/>
      <p:regular r:id="rId20"/>
      <p:italic r:id="rId21"/>
    </p:embeddedFont>
    <p:embeddedFont>
      <p:font typeface="Russo One" panose="020B0604020202020204" charset="0"/>
      <p:regular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DC0FE02-B76B-4599-BD2E-317EEAB2438A}">
  <a:tblStyle styleId="{8DC0FE02-B76B-4599-BD2E-317EEAB2438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91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 name="Google Shape;4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c1d89dbd1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c1d89dbd1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1144d0ce1a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1144d0ce1a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a:extLst>
            <a:ext uri="{FF2B5EF4-FFF2-40B4-BE49-F238E27FC236}">
              <a16:creationId xmlns:a16="http://schemas.microsoft.com/office/drawing/2014/main" id="{49B5B57D-33EF-6B24-5226-1991AD9B4896}"/>
            </a:ext>
          </a:extLst>
        </p:cNvPr>
        <p:cNvGrpSpPr/>
        <p:nvPr/>
      </p:nvGrpSpPr>
      <p:grpSpPr>
        <a:xfrm>
          <a:off x="0" y="0"/>
          <a:ext cx="0" cy="0"/>
          <a:chOff x="0" y="0"/>
          <a:chExt cx="0" cy="0"/>
        </a:xfrm>
      </p:grpSpPr>
      <p:sp>
        <p:nvSpPr>
          <p:cNvPr id="70" name="Google Shape;70;g21144d0ce1a_0_23:notes">
            <a:extLst>
              <a:ext uri="{FF2B5EF4-FFF2-40B4-BE49-F238E27FC236}">
                <a16:creationId xmlns:a16="http://schemas.microsoft.com/office/drawing/2014/main" id="{D72144FA-10A5-EFA6-43D2-D488EB68430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1144d0ce1a_0_23:notes">
            <a:extLst>
              <a:ext uri="{FF2B5EF4-FFF2-40B4-BE49-F238E27FC236}">
                <a16:creationId xmlns:a16="http://schemas.microsoft.com/office/drawing/2014/main" id="{119A40DB-DE6E-FAAB-F64B-351AD97834B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2588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1407952d7b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1407952d7b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a:extLst>
            <a:ext uri="{FF2B5EF4-FFF2-40B4-BE49-F238E27FC236}">
              <a16:creationId xmlns:a16="http://schemas.microsoft.com/office/drawing/2014/main" id="{88145CAD-E5CC-19AE-2DB4-C6F17BA812C4}"/>
            </a:ext>
          </a:extLst>
        </p:cNvPr>
        <p:cNvGrpSpPr/>
        <p:nvPr/>
      </p:nvGrpSpPr>
      <p:grpSpPr>
        <a:xfrm>
          <a:off x="0" y="0"/>
          <a:ext cx="0" cy="0"/>
          <a:chOff x="0" y="0"/>
          <a:chExt cx="0" cy="0"/>
        </a:xfrm>
      </p:grpSpPr>
      <p:sp>
        <p:nvSpPr>
          <p:cNvPr id="94" name="Google Shape;94;g21407952d7b_0_47:notes">
            <a:extLst>
              <a:ext uri="{FF2B5EF4-FFF2-40B4-BE49-F238E27FC236}">
                <a16:creationId xmlns:a16="http://schemas.microsoft.com/office/drawing/2014/main" id="{5A6E258C-D856-A50F-FF60-7679EEBE517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1407952d7b_0_47:notes">
            <a:extLst>
              <a:ext uri="{FF2B5EF4-FFF2-40B4-BE49-F238E27FC236}">
                <a16:creationId xmlns:a16="http://schemas.microsoft.com/office/drawing/2014/main" id="{FB322EE2-71D7-3F37-98DF-6709545AB80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57670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a:extLst>
            <a:ext uri="{FF2B5EF4-FFF2-40B4-BE49-F238E27FC236}">
              <a16:creationId xmlns:a16="http://schemas.microsoft.com/office/drawing/2014/main" id="{87893DB2-7EEB-03C5-75E1-E81E8C31AE8F}"/>
            </a:ext>
          </a:extLst>
        </p:cNvPr>
        <p:cNvGrpSpPr/>
        <p:nvPr/>
      </p:nvGrpSpPr>
      <p:grpSpPr>
        <a:xfrm>
          <a:off x="0" y="0"/>
          <a:ext cx="0" cy="0"/>
          <a:chOff x="0" y="0"/>
          <a:chExt cx="0" cy="0"/>
        </a:xfrm>
      </p:grpSpPr>
      <p:sp>
        <p:nvSpPr>
          <p:cNvPr id="94" name="Google Shape;94;g21407952d7b_0_47:notes">
            <a:extLst>
              <a:ext uri="{FF2B5EF4-FFF2-40B4-BE49-F238E27FC236}">
                <a16:creationId xmlns:a16="http://schemas.microsoft.com/office/drawing/2014/main" id="{59A60830-C1B8-8A06-30B8-51FDE6560F7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1407952d7b_0_47:notes">
            <a:extLst>
              <a:ext uri="{FF2B5EF4-FFF2-40B4-BE49-F238E27FC236}">
                <a16:creationId xmlns:a16="http://schemas.microsoft.com/office/drawing/2014/main" id="{2204D176-4A77-E3A9-6E65-C8213FD75F4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64892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a:extLst>
            <a:ext uri="{FF2B5EF4-FFF2-40B4-BE49-F238E27FC236}">
              <a16:creationId xmlns:a16="http://schemas.microsoft.com/office/drawing/2014/main" id="{D461D8B8-58D9-776E-EB68-12762EAAE1A4}"/>
            </a:ext>
          </a:extLst>
        </p:cNvPr>
        <p:cNvGrpSpPr/>
        <p:nvPr/>
      </p:nvGrpSpPr>
      <p:grpSpPr>
        <a:xfrm>
          <a:off x="0" y="0"/>
          <a:ext cx="0" cy="0"/>
          <a:chOff x="0" y="0"/>
          <a:chExt cx="0" cy="0"/>
        </a:xfrm>
      </p:grpSpPr>
      <p:sp>
        <p:nvSpPr>
          <p:cNvPr id="47" name="Google Shape;47;p:notes">
            <a:extLst>
              <a:ext uri="{FF2B5EF4-FFF2-40B4-BE49-F238E27FC236}">
                <a16:creationId xmlns:a16="http://schemas.microsoft.com/office/drawing/2014/main" id="{0A400087-E8DE-FCF0-EC77-F801CFA0EFE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 name="Google Shape;48;p:notes">
            <a:extLst>
              <a:ext uri="{FF2B5EF4-FFF2-40B4-BE49-F238E27FC236}">
                <a16:creationId xmlns:a16="http://schemas.microsoft.com/office/drawing/2014/main" id="{1D1311F8-243C-04F6-3B89-6EC55A35648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20999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0" y="-50"/>
            <a:ext cx="28197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a:spLocks noGrp="1"/>
          </p:cNvSpPr>
          <p:nvPr>
            <p:ph type="pic" idx="2"/>
          </p:nvPr>
        </p:nvSpPr>
        <p:spPr>
          <a:xfrm>
            <a:off x="223325" y="187300"/>
            <a:ext cx="5496600" cy="4782600"/>
          </a:xfrm>
          <a:prstGeom prst="rect">
            <a:avLst/>
          </a:prstGeom>
          <a:noFill/>
          <a:ln>
            <a:noFill/>
          </a:ln>
        </p:spPr>
      </p:sp>
      <p:sp>
        <p:nvSpPr>
          <p:cNvPr id="11" name="Google Shape;11;p2"/>
          <p:cNvSpPr txBox="1">
            <a:spLocks noGrp="1"/>
          </p:cNvSpPr>
          <p:nvPr>
            <p:ph type="ctrTitle"/>
          </p:nvPr>
        </p:nvSpPr>
        <p:spPr>
          <a:xfrm>
            <a:off x="2550500" y="1299075"/>
            <a:ext cx="5873400" cy="2184900"/>
          </a:xfrm>
          <a:prstGeom prst="rect">
            <a:avLst/>
          </a:prstGeom>
        </p:spPr>
        <p:txBody>
          <a:bodyPr spcFirstLastPara="1" wrap="square" lIns="91425" tIns="91425" rIns="91425" bIns="91425" anchor="b" anchorCtr="0">
            <a:noAutofit/>
          </a:bodyPr>
          <a:lstStyle>
            <a:lvl1pPr lvl="0" algn="r">
              <a:lnSpc>
                <a:spcPct val="80000"/>
              </a:lnSpc>
              <a:spcBef>
                <a:spcPts val="0"/>
              </a:spcBef>
              <a:spcAft>
                <a:spcPts val="0"/>
              </a:spcAft>
              <a:buSzPts val="5200"/>
              <a:buNone/>
              <a:defRPr sz="5200" b="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2550550" y="3415125"/>
            <a:ext cx="5873400" cy="4293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8"/>
        <p:cNvGrpSpPr/>
        <p:nvPr/>
      </p:nvGrpSpPr>
      <p:grpSpPr>
        <a:xfrm>
          <a:off x="0" y="0"/>
          <a:ext cx="0" cy="0"/>
          <a:chOff x="0" y="0"/>
          <a:chExt cx="0" cy="0"/>
        </a:xfrm>
      </p:grpSpPr>
      <p:sp>
        <p:nvSpPr>
          <p:cNvPr id="39" name="Google Shape;39;p11"/>
          <p:cNvSpPr txBox="1">
            <a:spLocks noGrp="1"/>
          </p:cNvSpPr>
          <p:nvPr>
            <p:ph type="title" hasCustomPrompt="1"/>
          </p:nvPr>
        </p:nvSpPr>
        <p:spPr>
          <a:xfrm>
            <a:off x="720000" y="1245713"/>
            <a:ext cx="7704000" cy="1268700"/>
          </a:xfrm>
          <a:prstGeom prst="rect">
            <a:avLst/>
          </a:prstGeom>
        </p:spPr>
        <p:txBody>
          <a:bodyPr spcFirstLastPara="1" wrap="square" lIns="91425" tIns="91425" rIns="91425" bIns="91425" anchor="b" anchorCtr="0">
            <a:noAutofit/>
          </a:bodyPr>
          <a:lstStyle>
            <a:lvl1pPr lvl="0" algn="ctr">
              <a:spcBef>
                <a:spcPts val="0"/>
              </a:spcBef>
              <a:spcAft>
                <a:spcPts val="0"/>
              </a:spcAft>
              <a:buSzPts val="7200"/>
              <a:buNone/>
              <a:defRPr sz="7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0" name="Google Shape;40;p11"/>
          <p:cNvSpPr txBox="1">
            <a:spLocks noGrp="1"/>
          </p:cNvSpPr>
          <p:nvPr>
            <p:ph type="body" idx="1"/>
          </p:nvPr>
        </p:nvSpPr>
        <p:spPr>
          <a:xfrm>
            <a:off x="720000" y="2596988"/>
            <a:ext cx="7704000" cy="13008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720000" y="2150850"/>
            <a:ext cx="77040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p:nvPr/>
        </p:nvSpPr>
        <p:spPr>
          <a:xfrm flipH="1">
            <a:off x="6324300" y="-50"/>
            <a:ext cx="28197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4"/>
          <p:cNvSpPr>
            <a:spLocks noGrp="1"/>
          </p:cNvSpPr>
          <p:nvPr>
            <p:ph type="pic" idx="2"/>
          </p:nvPr>
        </p:nvSpPr>
        <p:spPr>
          <a:xfrm flipH="1">
            <a:off x="3424075" y="187300"/>
            <a:ext cx="5496600" cy="4782600"/>
          </a:xfrm>
          <a:prstGeom prst="rect">
            <a:avLst/>
          </a:prstGeom>
          <a:noFill/>
          <a:ln>
            <a:noFill/>
          </a:ln>
        </p:spPr>
      </p:sp>
      <p:sp>
        <p:nvSpPr>
          <p:cNvPr id="18" name="Google Shape;18;p4"/>
          <p:cNvSpPr txBox="1">
            <a:spLocks noGrp="1"/>
          </p:cNvSpPr>
          <p:nvPr>
            <p:ph type="title"/>
          </p:nvPr>
        </p:nvSpPr>
        <p:spPr>
          <a:xfrm>
            <a:off x="720000" y="45985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b="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720000" y="1624675"/>
            <a:ext cx="4469700" cy="2943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rgbClr val="191919"/>
              </a:buClr>
              <a:buSzPts val="1400"/>
              <a:buFont typeface="Anaheim"/>
              <a:buChar char="●"/>
              <a:defRPr/>
            </a:lvl1pPr>
            <a:lvl2pPr marL="914400" lvl="1" indent="-317500">
              <a:spcBef>
                <a:spcPts val="0"/>
              </a:spcBef>
              <a:spcAft>
                <a:spcPts val="0"/>
              </a:spcAft>
              <a:buClr>
                <a:srgbClr val="191919"/>
              </a:buClr>
              <a:buSzPts val="1400"/>
              <a:buFont typeface="Roboto Condensed Light"/>
              <a:buChar char="○"/>
              <a:defRPr/>
            </a:lvl2pPr>
            <a:lvl3pPr marL="1371600" lvl="2" indent="-317500">
              <a:spcBef>
                <a:spcPts val="0"/>
              </a:spcBef>
              <a:spcAft>
                <a:spcPts val="0"/>
              </a:spcAft>
              <a:buClr>
                <a:srgbClr val="191919"/>
              </a:buClr>
              <a:buSzPts val="1400"/>
              <a:buFont typeface="Roboto Condensed Light"/>
              <a:buChar char="■"/>
              <a:defRPr/>
            </a:lvl3pPr>
            <a:lvl4pPr marL="1828800" lvl="3" indent="-317500">
              <a:spcBef>
                <a:spcPts val="0"/>
              </a:spcBef>
              <a:spcAft>
                <a:spcPts val="0"/>
              </a:spcAft>
              <a:buClr>
                <a:srgbClr val="191919"/>
              </a:buClr>
              <a:buSzPts val="1400"/>
              <a:buFont typeface="Roboto Condensed Light"/>
              <a:buChar char="●"/>
              <a:defRPr/>
            </a:lvl4pPr>
            <a:lvl5pPr marL="2286000" lvl="4" indent="-317500">
              <a:spcBef>
                <a:spcPts val="0"/>
              </a:spcBef>
              <a:spcAft>
                <a:spcPts val="0"/>
              </a:spcAft>
              <a:buClr>
                <a:srgbClr val="191919"/>
              </a:buClr>
              <a:buSzPts val="1400"/>
              <a:buFont typeface="Roboto Condensed Light"/>
              <a:buChar char="○"/>
              <a:defRPr/>
            </a:lvl5pPr>
            <a:lvl6pPr marL="2743200" lvl="5" indent="-317500">
              <a:spcBef>
                <a:spcPts val="0"/>
              </a:spcBef>
              <a:spcAft>
                <a:spcPts val="0"/>
              </a:spcAft>
              <a:buClr>
                <a:srgbClr val="191919"/>
              </a:buClr>
              <a:buSzPts val="1400"/>
              <a:buFont typeface="Roboto Condensed Light"/>
              <a:buChar char="■"/>
              <a:defRPr/>
            </a:lvl6pPr>
            <a:lvl7pPr marL="3200400" lvl="6" indent="-317500">
              <a:spcBef>
                <a:spcPts val="0"/>
              </a:spcBef>
              <a:spcAft>
                <a:spcPts val="0"/>
              </a:spcAft>
              <a:buClr>
                <a:srgbClr val="191919"/>
              </a:buClr>
              <a:buSzPts val="1400"/>
              <a:buFont typeface="Roboto Condensed Light"/>
              <a:buChar char="●"/>
              <a:defRPr/>
            </a:lvl7pPr>
            <a:lvl8pPr marL="3657600" lvl="7" indent="-317500">
              <a:spcBef>
                <a:spcPts val="0"/>
              </a:spcBef>
              <a:spcAft>
                <a:spcPts val="0"/>
              </a:spcAft>
              <a:buClr>
                <a:srgbClr val="191919"/>
              </a:buClr>
              <a:buSzPts val="1400"/>
              <a:buFont typeface="Roboto Condensed Light"/>
              <a:buChar char="○"/>
              <a:defRPr/>
            </a:lvl8pPr>
            <a:lvl9pPr marL="4114800" lvl="8" indent="-317500">
              <a:spcBef>
                <a:spcPts val="0"/>
              </a:spcBef>
              <a:spcAft>
                <a:spcPts val="0"/>
              </a:spcAft>
              <a:buClr>
                <a:srgbClr val="191919"/>
              </a:buClr>
              <a:buSzPts val="1400"/>
              <a:buFont typeface="Roboto Condensed Light"/>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720000" y="45985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720000" y="1152475"/>
            <a:ext cx="36165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5"/>
          <p:cNvSpPr txBox="1">
            <a:spLocks noGrp="1"/>
          </p:cNvSpPr>
          <p:nvPr>
            <p:ph type="body" idx="2"/>
          </p:nvPr>
        </p:nvSpPr>
        <p:spPr>
          <a:xfrm>
            <a:off x="4807444" y="1152475"/>
            <a:ext cx="36165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720000" y="459850"/>
            <a:ext cx="77040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35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720000" y="555600"/>
            <a:ext cx="3852000" cy="755700"/>
          </a:xfrm>
          <a:prstGeom prst="rect">
            <a:avLst/>
          </a:prstGeom>
        </p:spPr>
        <p:txBody>
          <a:bodyPr spcFirstLastPara="1" wrap="square" lIns="91425" tIns="91425" rIns="91425" bIns="91425" anchor="b" anchorCtr="0">
            <a:noAutofit/>
          </a:bodyPr>
          <a:lstStyle>
            <a:lvl1pPr lvl="0">
              <a:spcBef>
                <a:spcPts val="0"/>
              </a:spcBef>
              <a:spcAft>
                <a:spcPts val="0"/>
              </a:spcAft>
              <a:buSzPts val="3500"/>
              <a:buNone/>
              <a:defRPr/>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a:endParaRPr/>
          </a:p>
        </p:txBody>
      </p:sp>
      <p:sp>
        <p:nvSpPr>
          <p:cNvPr id="28" name="Google Shape;28;p7"/>
          <p:cNvSpPr txBox="1">
            <a:spLocks noGrp="1"/>
          </p:cNvSpPr>
          <p:nvPr>
            <p:ph type="body" idx="1"/>
          </p:nvPr>
        </p:nvSpPr>
        <p:spPr>
          <a:xfrm>
            <a:off x="720000" y="1389600"/>
            <a:ext cx="3852000" cy="3179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1388100" y="910050"/>
            <a:ext cx="6367800" cy="33234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1"/>
        <p:cNvGrpSpPr/>
        <p:nvPr/>
      </p:nvGrpSpPr>
      <p:grpSpPr>
        <a:xfrm>
          <a:off x="0" y="0"/>
          <a:ext cx="0" cy="0"/>
          <a:chOff x="0" y="0"/>
          <a:chExt cx="0" cy="0"/>
        </a:xfrm>
      </p:grpSpPr>
      <p:sp>
        <p:nvSpPr>
          <p:cNvPr id="32" name="Google Shape;32;p9"/>
          <p:cNvSpPr txBox="1">
            <a:spLocks noGrp="1"/>
          </p:cNvSpPr>
          <p:nvPr>
            <p:ph type="title"/>
          </p:nvPr>
        </p:nvSpPr>
        <p:spPr>
          <a:xfrm>
            <a:off x="720000" y="1233175"/>
            <a:ext cx="35907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3" name="Google Shape;33;p9"/>
          <p:cNvSpPr txBox="1">
            <a:spLocks noGrp="1"/>
          </p:cNvSpPr>
          <p:nvPr>
            <p:ph type="subTitle" idx="1"/>
          </p:nvPr>
        </p:nvSpPr>
        <p:spPr>
          <a:xfrm>
            <a:off x="720000" y="2803075"/>
            <a:ext cx="35907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4" name="Google Shape;34;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5" name="Google Shape;35;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6"/>
        <p:cNvGrpSpPr/>
        <p:nvPr/>
      </p:nvGrpSpPr>
      <p:grpSpPr>
        <a:xfrm>
          <a:off x="0" y="0"/>
          <a:ext cx="0" cy="0"/>
          <a:chOff x="0" y="0"/>
          <a:chExt cx="0" cy="0"/>
        </a:xfrm>
      </p:grpSpPr>
      <p:sp>
        <p:nvSpPr>
          <p:cNvPr id="37" name="Google Shape;37;p10"/>
          <p:cNvSpPr txBox="1">
            <a:spLocks noGrp="1"/>
          </p:cNvSpPr>
          <p:nvPr>
            <p:ph type="body" idx="1"/>
          </p:nvPr>
        </p:nvSpPr>
        <p:spPr>
          <a:xfrm>
            <a:off x="720000" y="3998400"/>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59850"/>
            <a:ext cx="77040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3500"/>
              <a:buFont typeface="Russo One"/>
              <a:buNone/>
              <a:defRPr sz="3500" b="1">
                <a:solidFill>
                  <a:schemeClr val="dk1"/>
                </a:solidFill>
                <a:highlight>
                  <a:schemeClr val="dk2"/>
                </a:highlight>
                <a:latin typeface="Russo One"/>
                <a:ea typeface="Russo One"/>
                <a:cs typeface="Russo One"/>
                <a:sym typeface="Russo One"/>
              </a:defRPr>
            </a:lvl1pPr>
            <a:lvl2pPr lvl="1" algn="ctr">
              <a:spcBef>
                <a:spcPts val="0"/>
              </a:spcBef>
              <a:spcAft>
                <a:spcPts val="0"/>
              </a:spcAft>
              <a:buClr>
                <a:schemeClr val="dk1"/>
              </a:buClr>
              <a:buSzPts val="2800"/>
              <a:buFont typeface="Russo One"/>
              <a:buNone/>
              <a:defRPr sz="2800">
                <a:solidFill>
                  <a:schemeClr val="dk1"/>
                </a:solidFill>
                <a:latin typeface="Russo One"/>
                <a:ea typeface="Russo One"/>
                <a:cs typeface="Russo One"/>
                <a:sym typeface="Russo One"/>
              </a:defRPr>
            </a:lvl2pPr>
            <a:lvl3pPr lvl="2" algn="ctr">
              <a:spcBef>
                <a:spcPts val="0"/>
              </a:spcBef>
              <a:spcAft>
                <a:spcPts val="0"/>
              </a:spcAft>
              <a:buClr>
                <a:schemeClr val="dk1"/>
              </a:buClr>
              <a:buSzPts val="2800"/>
              <a:buFont typeface="Russo One"/>
              <a:buNone/>
              <a:defRPr sz="2800">
                <a:solidFill>
                  <a:schemeClr val="dk1"/>
                </a:solidFill>
                <a:latin typeface="Russo One"/>
                <a:ea typeface="Russo One"/>
                <a:cs typeface="Russo One"/>
                <a:sym typeface="Russo One"/>
              </a:defRPr>
            </a:lvl3pPr>
            <a:lvl4pPr lvl="3" algn="ctr">
              <a:spcBef>
                <a:spcPts val="0"/>
              </a:spcBef>
              <a:spcAft>
                <a:spcPts val="0"/>
              </a:spcAft>
              <a:buClr>
                <a:schemeClr val="dk1"/>
              </a:buClr>
              <a:buSzPts val="2800"/>
              <a:buFont typeface="Russo One"/>
              <a:buNone/>
              <a:defRPr sz="2800">
                <a:solidFill>
                  <a:schemeClr val="dk1"/>
                </a:solidFill>
                <a:latin typeface="Russo One"/>
                <a:ea typeface="Russo One"/>
                <a:cs typeface="Russo One"/>
                <a:sym typeface="Russo One"/>
              </a:defRPr>
            </a:lvl4pPr>
            <a:lvl5pPr lvl="4" algn="ctr">
              <a:spcBef>
                <a:spcPts val="0"/>
              </a:spcBef>
              <a:spcAft>
                <a:spcPts val="0"/>
              </a:spcAft>
              <a:buClr>
                <a:schemeClr val="dk1"/>
              </a:buClr>
              <a:buSzPts val="2800"/>
              <a:buFont typeface="Russo One"/>
              <a:buNone/>
              <a:defRPr sz="2800">
                <a:solidFill>
                  <a:schemeClr val="dk1"/>
                </a:solidFill>
                <a:latin typeface="Russo One"/>
                <a:ea typeface="Russo One"/>
                <a:cs typeface="Russo One"/>
                <a:sym typeface="Russo One"/>
              </a:defRPr>
            </a:lvl5pPr>
            <a:lvl6pPr lvl="5" algn="ctr">
              <a:spcBef>
                <a:spcPts val="0"/>
              </a:spcBef>
              <a:spcAft>
                <a:spcPts val="0"/>
              </a:spcAft>
              <a:buClr>
                <a:schemeClr val="dk1"/>
              </a:buClr>
              <a:buSzPts val="2800"/>
              <a:buFont typeface="Russo One"/>
              <a:buNone/>
              <a:defRPr sz="2800">
                <a:solidFill>
                  <a:schemeClr val="dk1"/>
                </a:solidFill>
                <a:latin typeface="Russo One"/>
                <a:ea typeface="Russo One"/>
                <a:cs typeface="Russo One"/>
                <a:sym typeface="Russo One"/>
              </a:defRPr>
            </a:lvl6pPr>
            <a:lvl7pPr lvl="6" algn="ctr">
              <a:spcBef>
                <a:spcPts val="0"/>
              </a:spcBef>
              <a:spcAft>
                <a:spcPts val="0"/>
              </a:spcAft>
              <a:buClr>
                <a:schemeClr val="dk1"/>
              </a:buClr>
              <a:buSzPts val="2800"/>
              <a:buFont typeface="Russo One"/>
              <a:buNone/>
              <a:defRPr sz="2800">
                <a:solidFill>
                  <a:schemeClr val="dk1"/>
                </a:solidFill>
                <a:latin typeface="Russo One"/>
                <a:ea typeface="Russo One"/>
                <a:cs typeface="Russo One"/>
                <a:sym typeface="Russo One"/>
              </a:defRPr>
            </a:lvl7pPr>
            <a:lvl8pPr lvl="7" algn="ctr">
              <a:spcBef>
                <a:spcPts val="0"/>
              </a:spcBef>
              <a:spcAft>
                <a:spcPts val="0"/>
              </a:spcAft>
              <a:buClr>
                <a:schemeClr val="dk1"/>
              </a:buClr>
              <a:buSzPts val="2800"/>
              <a:buFont typeface="Russo One"/>
              <a:buNone/>
              <a:defRPr sz="2800">
                <a:solidFill>
                  <a:schemeClr val="dk1"/>
                </a:solidFill>
                <a:latin typeface="Russo One"/>
                <a:ea typeface="Russo One"/>
                <a:cs typeface="Russo One"/>
                <a:sym typeface="Russo One"/>
              </a:defRPr>
            </a:lvl8pPr>
            <a:lvl9pPr lvl="8" algn="ctr">
              <a:spcBef>
                <a:spcPts val="0"/>
              </a:spcBef>
              <a:spcAft>
                <a:spcPts val="0"/>
              </a:spcAft>
              <a:buClr>
                <a:schemeClr val="dk1"/>
              </a:buClr>
              <a:buSzPts val="2800"/>
              <a:buFont typeface="Russo One"/>
              <a:buNone/>
              <a:defRPr sz="2800">
                <a:solidFill>
                  <a:schemeClr val="dk1"/>
                </a:solidFill>
                <a:latin typeface="Russo One"/>
                <a:ea typeface="Russo One"/>
                <a:cs typeface="Russo One"/>
                <a:sym typeface="Russo One"/>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1pPr>
            <a:lvl2pPr marL="914400" lvl="1" indent="-3175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2pPr>
            <a:lvl3pPr marL="1371600" lvl="2" indent="-3175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3pPr>
            <a:lvl4pPr marL="1828800" lvl="3" indent="-3175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4pPr>
            <a:lvl5pPr marL="2286000" lvl="4" indent="-3175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5pPr>
            <a:lvl6pPr marL="2743200" lvl="5" indent="-3175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6pPr>
            <a:lvl7pPr marL="3200400" lvl="6" indent="-3175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7pPr>
            <a:lvl8pPr marL="3657600" lvl="7" indent="-3175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8pPr>
            <a:lvl9pPr marL="4114800" lvl="8" indent="-3175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pic>
        <p:nvPicPr>
          <p:cNvPr id="50" name="Google Shape;50;p15"/>
          <p:cNvPicPr preferRelativeResize="0">
            <a:picLocks noGrp="1"/>
          </p:cNvPicPr>
          <p:nvPr>
            <p:ph type="pic" idx="2"/>
          </p:nvPr>
        </p:nvPicPr>
        <p:blipFill rotWithShape="1">
          <a:blip r:embed="rId3">
            <a:alphaModFix/>
          </a:blip>
          <a:srcRect l="44689" r="14003"/>
          <a:stretch/>
        </p:blipFill>
        <p:spPr>
          <a:xfrm>
            <a:off x="223325" y="187300"/>
            <a:ext cx="2964426" cy="4782600"/>
          </a:xfrm>
          <a:prstGeom prst="rect">
            <a:avLst/>
          </a:prstGeom>
        </p:spPr>
      </p:pic>
      <p:grpSp>
        <p:nvGrpSpPr>
          <p:cNvPr id="51" name="Google Shape;51;p15"/>
          <p:cNvGrpSpPr/>
          <p:nvPr/>
        </p:nvGrpSpPr>
        <p:grpSpPr>
          <a:xfrm>
            <a:off x="2441638" y="-666753"/>
            <a:ext cx="1446609" cy="6105548"/>
            <a:chOff x="2224097" y="-934025"/>
            <a:chExt cx="1573256" cy="6640074"/>
          </a:xfrm>
        </p:grpSpPr>
        <p:pic>
          <p:nvPicPr>
            <p:cNvPr id="52" name="Google Shape;52;p15"/>
            <p:cNvPicPr preferRelativeResize="0"/>
            <p:nvPr/>
          </p:nvPicPr>
          <p:blipFill>
            <a:blip r:embed="rId4">
              <a:alphaModFix/>
            </a:blip>
            <a:stretch>
              <a:fillRect/>
            </a:stretch>
          </p:blipFill>
          <p:spPr>
            <a:xfrm>
              <a:off x="2224097" y="-934025"/>
              <a:ext cx="1573256" cy="4782699"/>
            </a:xfrm>
            <a:prstGeom prst="rect">
              <a:avLst/>
            </a:prstGeom>
            <a:noFill/>
            <a:ln>
              <a:noFill/>
            </a:ln>
          </p:spPr>
        </p:pic>
        <p:pic>
          <p:nvPicPr>
            <p:cNvPr id="53" name="Google Shape;53;p15"/>
            <p:cNvPicPr preferRelativeResize="0"/>
            <p:nvPr/>
          </p:nvPicPr>
          <p:blipFill>
            <a:blip r:embed="rId4">
              <a:alphaModFix/>
            </a:blip>
            <a:stretch>
              <a:fillRect/>
            </a:stretch>
          </p:blipFill>
          <p:spPr>
            <a:xfrm>
              <a:off x="2224097" y="923350"/>
              <a:ext cx="1573256" cy="4782699"/>
            </a:xfrm>
            <a:prstGeom prst="rect">
              <a:avLst/>
            </a:prstGeom>
            <a:noFill/>
            <a:ln>
              <a:noFill/>
            </a:ln>
          </p:spPr>
        </p:pic>
      </p:grpSp>
      <p:sp>
        <p:nvSpPr>
          <p:cNvPr id="54" name="Google Shape;54;p15"/>
          <p:cNvSpPr txBox="1">
            <a:spLocks noGrp="1"/>
          </p:cNvSpPr>
          <p:nvPr>
            <p:ph type="ctrTitle"/>
          </p:nvPr>
        </p:nvSpPr>
        <p:spPr>
          <a:xfrm>
            <a:off x="2824820" y="1299075"/>
            <a:ext cx="5873400" cy="21849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7300" b="1">
                <a:latin typeface="Roboto" panose="02000000000000000000" pitchFamily="2" charset="0"/>
                <a:ea typeface="Roboto" panose="02000000000000000000" pitchFamily="2" charset="0"/>
                <a:cs typeface="Roboto" panose="02000000000000000000" pitchFamily="2" charset="0"/>
              </a:rPr>
              <a:t>WEBSITE</a:t>
            </a:r>
            <a:br>
              <a:rPr lang="en" sz="7300" b="1">
                <a:latin typeface="Roboto" panose="02000000000000000000" pitchFamily="2" charset="0"/>
                <a:ea typeface="Roboto" panose="02000000000000000000" pitchFamily="2" charset="0"/>
                <a:cs typeface="Roboto" panose="02000000000000000000" pitchFamily="2" charset="0"/>
              </a:rPr>
            </a:br>
            <a:r>
              <a:rPr lang="en" sz="7300" b="1">
                <a:latin typeface="Roboto" panose="02000000000000000000" pitchFamily="2" charset="0"/>
                <a:ea typeface="Roboto" panose="02000000000000000000" pitchFamily="2" charset="0"/>
                <a:cs typeface="Roboto" panose="02000000000000000000" pitchFamily="2" charset="0"/>
              </a:rPr>
              <a:t> BÁN XE ĐẠP</a:t>
            </a:r>
            <a:br>
              <a:rPr lang="en" sz="7300" b="1">
                <a:latin typeface="Roboto" panose="02000000000000000000" pitchFamily="2" charset="0"/>
                <a:ea typeface="Roboto" panose="02000000000000000000" pitchFamily="2" charset="0"/>
                <a:cs typeface="Roboto" panose="02000000000000000000" pitchFamily="2" charset="0"/>
              </a:rPr>
            </a:br>
            <a:r>
              <a:rPr lang="en" sz="2500" b="1">
                <a:latin typeface="Roboto" panose="02000000000000000000" pitchFamily="2" charset="0"/>
                <a:ea typeface="Roboto" panose="02000000000000000000" pitchFamily="2" charset="0"/>
                <a:cs typeface="Roboto" panose="02000000000000000000" pitchFamily="2" charset="0"/>
              </a:rPr>
              <a:t>Phát triển ứng dụng bằng Java</a:t>
            </a:r>
            <a:endParaRPr sz="2500" b="1">
              <a:latin typeface="Roboto" panose="02000000000000000000" pitchFamily="2" charset="0"/>
              <a:ea typeface="Roboto" panose="02000000000000000000" pitchFamily="2" charset="0"/>
              <a:cs typeface="Roboto" panose="02000000000000000000" pitchFamily="2" charset="0"/>
            </a:endParaRPr>
          </a:p>
        </p:txBody>
      </p:sp>
      <p:sp>
        <p:nvSpPr>
          <p:cNvPr id="55" name="Google Shape;55;p15"/>
          <p:cNvSpPr txBox="1">
            <a:spLocks noGrp="1"/>
          </p:cNvSpPr>
          <p:nvPr>
            <p:ph type="subTitle" idx="1"/>
          </p:nvPr>
        </p:nvSpPr>
        <p:spPr>
          <a:xfrm>
            <a:off x="2550550" y="3563715"/>
            <a:ext cx="5873400" cy="429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latin typeface="Roboto" panose="02000000000000000000" pitchFamily="2" charset="0"/>
                <a:ea typeface="Roboto" panose="02000000000000000000" pitchFamily="2" charset="0"/>
                <a:cs typeface="Roboto" panose="02000000000000000000" pitchFamily="2" charset="0"/>
              </a:rPr>
              <a:t>Giảng viên hướng dẫn: Tô Thanh Hải</a:t>
            </a:r>
            <a:endParaRPr>
              <a:latin typeface="Roboto" panose="02000000000000000000" pitchFamily="2" charset="0"/>
              <a:ea typeface="Roboto" panose="02000000000000000000" pitchFamily="2" charset="0"/>
              <a:cs typeface="Roboto" panose="02000000000000000000" pitchFamily="2" charset="0"/>
            </a:endParaRPr>
          </a:p>
        </p:txBody>
      </p:sp>
      <p:sp>
        <p:nvSpPr>
          <p:cNvPr id="56" name="Google Shape;56;p15"/>
          <p:cNvSpPr/>
          <p:nvPr/>
        </p:nvSpPr>
        <p:spPr>
          <a:xfrm rot="1490606">
            <a:off x="3444345" y="316857"/>
            <a:ext cx="790964" cy="790964"/>
          </a:xfrm>
          <a:prstGeom prst="lightningBolt">
            <a:avLst/>
          </a:prstGeom>
          <a:solidFill>
            <a:srgbClr val="C2A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57" name="Google Shape;57;p15"/>
          <p:cNvSpPr/>
          <p:nvPr/>
        </p:nvSpPr>
        <p:spPr>
          <a:xfrm rot="1490606">
            <a:off x="7567645" y="4049382"/>
            <a:ext cx="790964" cy="790964"/>
          </a:xfrm>
          <a:prstGeom prst="lightningBol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pic>
        <p:nvPicPr>
          <p:cNvPr id="62" name="Google Shape;62;p16"/>
          <p:cNvPicPr preferRelativeResize="0">
            <a:picLocks noGrp="1"/>
          </p:cNvPicPr>
          <p:nvPr>
            <p:ph type="pic" idx="2"/>
          </p:nvPr>
        </p:nvPicPr>
        <p:blipFill rotWithShape="1">
          <a:blip r:embed="rId3">
            <a:alphaModFix/>
          </a:blip>
          <a:srcRect l="44641" r="7771"/>
          <a:stretch/>
        </p:blipFill>
        <p:spPr>
          <a:xfrm flipH="1">
            <a:off x="5505401" y="187300"/>
            <a:ext cx="3415274" cy="4782600"/>
          </a:xfrm>
          <a:prstGeom prst="rect">
            <a:avLst/>
          </a:prstGeom>
        </p:spPr>
      </p:pic>
      <p:grpSp>
        <p:nvGrpSpPr>
          <p:cNvPr id="63" name="Google Shape;63;p16"/>
          <p:cNvGrpSpPr/>
          <p:nvPr/>
        </p:nvGrpSpPr>
        <p:grpSpPr>
          <a:xfrm>
            <a:off x="4794638" y="-666753"/>
            <a:ext cx="1446609" cy="6105548"/>
            <a:chOff x="2224097" y="-934025"/>
            <a:chExt cx="1573256" cy="6640074"/>
          </a:xfrm>
        </p:grpSpPr>
        <p:pic>
          <p:nvPicPr>
            <p:cNvPr id="64" name="Google Shape;64;p16"/>
            <p:cNvPicPr preferRelativeResize="0"/>
            <p:nvPr/>
          </p:nvPicPr>
          <p:blipFill>
            <a:blip r:embed="rId4">
              <a:alphaModFix/>
            </a:blip>
            <a:stretch>
              <a:fillRect/>
            </a:stretch>
          </p:blipFill>
          <p:spPr>
            <a:xfrm>
              <a:off x="2224097" y="-934025"/>
              <a:ext cx="1573256" cy="4782699"/>
            </a:xfrm>
            <a:prstGeom prst="rect">
              <a:avLst/>
            </a:prstGeom>
            <a:noFill/>
            <a:ln>
              <a:noFill/>
            </a:ln>
          </p:spPr>
        </p:pic>
        <p:pic>
          <p:nvPicPr>
            <p:cNvPr id="65" name="Google Shape;65;p16"/>
            <p:cNvPicPr preferRelativeResize="0"/>
            <p:nvPr/>
          </p:nvPicPr>
          <p:blipFill>
            <a:blip r:embed="rId4">
              <a:alphaModFix/>
            </a:blip>
            <a:stretch>
              <a:fillRect/>
            </a:stretch>
          </p:blipFill>
          <p:spPr>
            <a:xfrm>
              <a:off x="2224097" y="923350"/>
              <a:ext cx="1573256" cy="4782699"/>
            </a:xfrm>
            <a:prstGeom prst="rect">
              <a:avLst/>
            </a:prstGeom>
            <a:noFill/>
            <a:ln>
              <a:noFill/>
            </a:ln>
          </p:spPr>
        </p:pic>
      </p:grpSp>
      <p:sp>
        <p:nvSpPr>
          <p:cNvPr id="66" name="Google Shape;66;p16"/>
          <p:cNvSpPr txBox="1">
            <a:spLocks noGrp="1"/>
          </p:cNvSpPr>
          <p:nvPr>
            <p:ph type="title"/>
          </p:nvPr>
        </p:nvSpPr>
        <p:spPr>
          <a:xfrm>
            <a:off x="720000" y="45985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Roboto" panose="02000000000000000000" pitchFamily="2" charset="0"/>
                <a:ea typeface="Roboto" panose="02000000000000000000" pitchFamily="2" charset="0"/>
                <a:cs typeface="Roboto" panose="02000000000000000000" pitchFamily="2" charset="0"/>
              </a:rPr>
              <a:t>GIỚI THIỆU</a:t>
            </a:r>
            <a:endParaRPr b="1">
              <a:latin typeface="Roboto" panose="02000000000000000000" pitchFamily="2" charset="0"/>
              <a:ea typeface="Roboto" panose="02000000000000000000" pitchFamily="2" charset="0"/>
              <a:cs typeface="Roboto" panose="02000000000000000000" pitchFamily="2" charset="0"/>
            </a:endParaRPr>
          </a:p>
        </p:txBody>
      </p:sp>
      <p:sp>
        <p:nvSpPr>
          <p:cNvPr id="68" name="Google Shape;68;p16"/>
          <p:cNvSpPr/>
          <p:nvPr/>
        </p:nvSpPr>
        <p:spPr>
          <a:xfrm rot="1490606">
            <a:off x="1495" y="186907"/>
            <a:ext cx="790964" cy="790964"/>
          </a:xfrm>
          <a:prstGeom prst="lightningBol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5" name="TextBox 4">
            <a:extLst>
              <a:ext uri="{FF2B5EF4-FFF2-40B4-BE49-F238E27FC236}">
                <a16:creationId xmlns:a16="http://schemas.microsoft.com/office/drawing/2014/main" id="{6E734E6D-9647-AEC4-494C-32FFC02E056A}"/>
              </a:ext>
            </a:extLst>
          </p:cNvPr>
          <p:cNvSpPr txBox="1"/>
          <p:nvPr/>
        </p:nvSpPr>
        <p:spPr>
          <a:xfrm>
            <a:off x="578020" y="1423623"/>
            <a:ext cx="4572000" cy="954107"/>
          </a:xfrm>
          <a:prstGeom prst="rect">
            <a:avLst/>
          </a:prstGeom>
          <a:noFill/>
        </p:spPr>
        <p:txBody>
          <a:bodyPr wrap="square">
            <a:spAutoFit/>
          </a:bodyPr>
          <a:lstStyle/>
          <a:p>
            <a:pPr algn="just"/>
            <a:r>
              <a:rPr lang="en-US">
                <a:latin typeface="Roboto" panose="02000000000000000000" pitchFamily="2" charset="0"/>
                <a:ea typeface="Roboto" panose="02000000000000000000" pitchFamily="2" charset="0"/>
                <a:cs typeface="Roboto" panose="02000000000000000000" pitchFamily="2" charset="0"/>
              </a:rPr>
              <a:t>Website </a:t>
            </a:r>
            <a:r>
              <a:rPr lang="vi-VN">
                <a:latin typeface="Roboto" panose="02000000000000000000" pitchFamily="2" charset="0"/>
                <a:ea typeface="Roboto" panose="02000000000000000000" pitchFamily="2" charset="0"/>
                <a:cs typeface="Roboto" panose="02000000000000000000" pitchFamily="2" charset="0"/>
              </a:rPr>
              <a:t>bán xe đạp tập trung vào việc phát triển một nền tảng thương mại điện tử, nơi khách hàng có thể mua sắm và tham khảo thông tin về các loại xe đạp khác nhau.</a:t>
            </a:r>
          </a:p>
        </p:txBody>
      </p:sp>
      <p:sp>
        <p:nvSpPr>
          <p:cNvPr id="3" name="TextBox 2">
            <a:extLst>
              <a:ext uri="{FF2B5EF4-FFF2-40B4-BE49-F238E27FC236}">
                <a16:creationId xmlns:a16="http://schemas.microsoft.com/office/drawing/2014/main" id="{D8793306-A9AE-62A8-002C-FAF004643946}"/>
              </a:ext>
            </a:extLst>
          </p:cNvPr>
          <p:cNvSpPr txBox="1"/>
          <p:nvPr/>
        </p:nvSpPr>
        <p:spPr>
          <a:xfrm>
            <a:off x="572329" y="2491741"/>
            <a:ext cx="4572000" cy="954107"/>
          </a:xfrm>
          <a:prstGeom prst="rect">
            <a:avLst/>
          </a:prstGeom>
          <a:noFill/>
        </p:spPr>
        <p:txBody>
          <a:bodyPr wrap="square">
            <a:spAutoFit/>
          </a:bodyPr>
          <a:lstStyle/>
          <a:p>
            <a:pPr algn="just"/>
            <a:r>
              <a:rPr lang="vi-VN">
                <a:latin typeface="Roboto" panose="02000000000000000000" pitchFamily="2" charset="0"/>
                <a:ea typeface="Roboto" panose="02000000000000000000" pitchFamily="2" charset="0"/>
                <a:cs typeface="Roboto" panose="02000000000000000000" pitchFamily="2" charset="0"/>
              </a:rPr>
              <a:t>Với sự phát triển không ngừng của công nghệ và xu hướng mua sắm trực tuyến, nhu cầu sở hữu một website bán hàng trực quan, tiện lợi và an toàn đang ngày càng trở nên cấp thiết.</a:t>
            </a:r>
            <a:endParaRPr lang="en-US">
              <a:latin typeface="Roboto" panose="02000000000000000000" pitchFamily="2" charset="0"/>
              <a:ea typeface="Roboto" panose="02000000000000000000" pitchFamily="2" charset="0"/>
              <a:cs typeface="Roboto" panose="02000000000000000000" pitchFamily="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FFD53C39-3711-3EB2-B143-ECCEBA8043FF}"/>
              </a:ext>
            </a:extLst>
          </p:cNvPr>
          <p:cNvPicPr>
            <a:picLocks noChangeAspect="1"/>
          </p:cNvPicPr>
          <p:nvPr/>
        </p:nvPicPr>
        <p:blipFill>
          <a:blip r:embed="rId3"/>
          <a:stretch>
            <a:fillRect/>
          </a:stretch>
        </p:blipFill>
        <p:spPr>
          <a:xfrm>
            <a:off x="1270856" y="98003"/>
            <a:ext cx="6602288" cy="4947494"/>
          </a:xfrm>
          <a:prstGeom prst="rect">
            <a:avLst/>
          </a:prstGeom>
        </p:spPr>
      </p:pic>
      <p:sp>
        <p:nvSpPr>
          <p:cNvPr id="73" name="Google Shape;73;p17"/>
          <p:cNvSpPr txBox="1">
            <a:spLocks noGrp="1"/>
          </p:cNvSpPr>
          <p:nvPr>
            <p:ph type="title"/>
          </p:nvPr>
        </p:nvSpPr>
        <p:spPr>
          <a:xfrm>
            <a:off x="0" y="98003"/>
            <a:ext cx="309762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latin typeface="Roboto" panose="02000000000000000000" pitchFamily="2" charset="0"/>
                <a:ea typeface="Roboto" panose="02000000000000000000" pitchFamily="2" charset="0"/>
                <a:cs typeface="Roboto" panose="02000000000000000000" pitchFamily="2" charset="0"/>
              </a:rPr>
              <a:t>Database</a:t>
            </a:r>
            <a:endParaRPr sz="2800">
              <a:latin typeface="Roboto" panose="02000000000000000000" pitchFamily="2" charset="0"/>
              <a:ea typeface="Roboto" panose="02000000000000000000" pitchFamily="2" charset="0"/>
              <a:cs typeface="Roboto" panose="02000000000000000000" pitchFamily="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a:extLst>
            <a:ext uri="{FF2B5EF4-FFF2-40B4-BE49-F238E27FC236}">
              <a16:creationId xmlns:a16="http://schemas.microsoft.com/office/drawing/2014/main" id="{E03C018C-08BB-6D02-A9BD-116A2BB78530}"/>
            </a:ext>
          </a:extLst>
        </p:cNvPr>
        <p:cNvGrpSpPr/>
        <p:nvPr/>
      </p:nvGrpSpPr>
      <p:grpSpPr>
        <a:xfrm>
          <a:off x="0" y="0"/>
          <a:ext cx="0" cy="0"/>
          <a:chOff x="0" y="0"/>
          <a:chExt cx="0" cy="0"/>
        </a:xfrm>
      </p:grpSpPr>
      <p:sp>
        <p:nvSpPr>
          <p:cNvPr id="73" name="Google Shape;73;p17">
            <a:extLst>
              <a:ext uri="{FF2B5EF4-FFF2-40B4-BE49-F238E27FC236}">
                <a16:creationId xmlns:a16="http://schemas.microsoft.com/office/drawing/2014/main" id="{6F170DD6-BB0E-42F1-0E1A-C32125D5EF0F}"/>
              </a:ext>
            </a:extLst>
          </p:cNvPr>
          <p:cNvSpPr txBox="1">
            <a:spLocks noGrp="1"/>
          </p:cNvSpPr>
          <p:nvPr>
            <p:ph type="title"/>
          </p:nvPr>
        </p:nvSpPr>
        <p:spPr>
          <a:xfrm>
            <a:off x="0" y="98003"/>
            <a:ext cx="309762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latin typeface="Roboto" panose="02000000000000000000" pitchFamily="2" charset="0"/>
                <a:ea typeface="Roboto" panose="02000000000000000000" pitchFamily="2" charset="0"/>
                <a:cs typeface="Roboto" panose="02000000000000000000" pitchFamily="2" charset="0"/>
              </a:rPr>
              <a:t>Công cụ</a:t>
            </a:r>
            <a:endParaRPr sz="2800">
              <a:latin typeface="Roboto" panose="02000000000000000000" pitchFamily="2" charset="0"/>
              <a:ea typeface="Roboto" panose="02000000000000000000" pitchFamily="2" charset="0"/>
              <a:cs typeface="Roboto" panose="02000000000000000000" pitchFamily="2" charset="0"/>
            </a:endParaRPr>
          </a:p>
        </p:txBody>
      </p:sp>
      <p:sp>
        <p:nvSpPr>
          <p:cNvPr id="4" name="TextBox 3">
            <a:extLst>
              <a:ext uri="{FF2B5EF4-FFF2-40B4-BE49-F238E27FC236}">
                <a16:creationId xmlns:a16="http://schemas.microsoft.com/office/drawing/2014/main" id="{FB7E3087-6D59-375E-A7CE-8977ACF7D1AB}"/>
              </a:ext>
            </a:extLst>
          </p:cNvPr>
          <p:cNvSpPr txBox="1"/>
          <p:nvPr/>
        </p:nvSpPr>
        <p:spPr>
          <a:xfrm>
            <a:off x="568643" y="1052840"/>
            <a:ext cx="4634864" cy="307777"/>
          </a:xfrm>
          <a:prstGeom prst="rect">
            <a:avLst/>
          </a:prstGeom>
          <a:noFill/>
        </p:spPr>
        <p:txBody>
          <a:bodyPr wrap="square">
            <a:spAutoFit/>
          </a:bodyPr>
          <a:lstStyle/>
          <a:p>
            <a:r>
              <a:rPr lang="vi-VN" b="1">
                <a:latin typeface="Roboto" panose="02000000000000000000" pitchFamily="2" charset="0"/>
                <a:ea typeface="Roboto" panose="02000000000000000000" pitchFamily="2" charset="0"/>
                <a:cs typeface="Roboto" panose="02000000000000000000" pitchFamily="2" charset="0"/>
              </a:rPr>
              <a:t>Môi trường phát triển</a:t>
            </a:r>
            <a:r>
              <a:rPr lang="en-US" b="1">
                <a:latin typeface="Roboto" panose="02000000000000000000" pitchFamily="2" charset="0"/>
                <a:ea typeface="Roboto" panose="02000000000000000000" pitchFamily="2" charset="0"/>
                <a:cs typeface="Roboto" panose="02000000000000000000" pitchFamily="2" charset="0"/>
              </a:rPr>
              <a:t>: </a:t>
            </a:r>
            <a:r>
              <a:rPr lang="vi-VN">
                <a:latin typeface="Roboto" panose="02000000000000000000" pitchFamily="2" charset="0"/>
                <a:ea typeface="Roboto" panose="02000000000000000000" pitchFamily="2" charset="0"/>
                <a:cs typeface="Roboto" panose="02000000000000000000" pitchFamily="2" charset="0"/>
              </a:rPr>
              <a:t>IntelliJ IDEA, Visual Studio Code</a:t>
            </a:r>
            <a:endParaRPr lang="en-US">
              <a:latin typeface="Roboto" panose="02000000000000000000" pitchFamily="2" charset="0"/>
              <a:ea typeface="Roboto" panose="02000000000000000000" pitchFamily="2" charset="0"/>
              <a:cs typeface="Roboto" panose="02000000000000000000" pitchFamily="2" charset="0"/>
            </a:endParaRPr>
          </a:p>
        </p:txBody>
      </p:sp>
      <p:sp>
        <p:nvSpPr>
          <p:cNvPr id="6" name="TextBox 5">
            <a:extLst>
              <a:ext uri="{FF2B5EF4-FFF2-40B4-BE49-F238E27FC236}">
                <a16:creationId xmlns:a16="http://schemas.microsoft.com/office/drawing/2014/main" id="{0B481AB3-EDCD-8697-8C0F-7896DF303257}"/>
              </a:ext>
            </a:extLst>
          </p:cNvPr>
          <p:cNvSpPr txBox="1"/>
          <p:nvPr/>
        </p:nvSpPr>
        <p:spPr>
          <a:xfrm>
            <a:off x="568642" y="1434977"/>
            <a:ext cx="4634864" cy="307777"/>
          </a:xfrm>
          <a:prstGeom prst="rect">
            <a:avLst/>
          </a:prstGeom>
          <a:noFill/>
        </p:spPr>
        <p:txBody>
          <a:bodyPr wrap="square">
            <a:spAutoFit/>
          </a:bodyPr>
          <a:lstStyle/>
          <a:p>
            <a:r>
              <a:rPr lang="vi-VN" b="1">
                <a:latin typeface="Roboto" panose="02000000000000000000" pitchFamily="2" charset="0"/>
                <a:ea typeface="Roboto" panose="02000000000000000000" pitchFamily="2" charset="0"/>
                <a:cs typeface="Roboto" panose="02000000000000000000" pitchFamily="2" charset="0"/>
              </a:rPr>
              <a:t>Công cụ quản lý cơ sở dữ liệu</a:t>
            </a:r>
            <a:r>
              <a:rPr lang="vi-VN">
                <a:latin typeface="Roboto" panose="02000000000000000000" pitchFamily="2" charset="0"/>
                <a:ea typeface="Roboto" panose="02000000000000000000" pitchFamily="2" charset="0"/>
                <a:cs typeface="Roboto" panose="02000000000000000000" pitchFamily="2" charset="0"/>
              </a:rPr>
              <a:t>: </a:t>
            </a:r>
            <a:r>
              <a:rPr lang="en-US">
                <a:latin typeface="Roboto" panose="02000000000000000000" pitchFamily="2" charset="0"/>
                <a:ea typeface="Roboto" panose="02000000000000000000" pitchFamily="2" charset="0"/>
                <a:cs typeface="Roboto" panose="02000000000000000000" pitchFamily="2" charset="0"/>
              </a:rPr>
              <a:t>PostgreSQL</a:t>
            </a:r>
          </a:p>
        </p:txBody>
      </p:sp>
      <p:sp>
        <p:nvSpPr>
          <p:cNvPr id="8" name="TextBox 7">
            <a:extLst>
              <a:ext uri="{FF2B5EF4-FFF2-40B4-BE49-F238E27FC236}">
                <a16:creationId xmlns:a16="http://schemas.microsoft.com/office/drawing/2014/main" id="{4C560830-E7D9-1323-2620-992A45F5A3D8}"/>
              </a:ext>
            </a:extLst>
          </p:cNvPr>
          <p:cNvSpPr txBox="1"/>
          <p:nvPr/>
        </p:nvSpPr>
        <p:spPr>
          <a:xfrm>
            <a:off x="568642" y="1817114"/>
            <a:ext cx="4634864" cy="307777"/>
          </a:xfrm>
          <a:prstGeom prst="rect">
            <a:avLst/>
          </a:prstGeom>
          <a:noFill/>
        </p:spPr>
        <p:txBody>
          <a:bodyPr wrap="square">
            <a:spAutoFit/>
          </a:bodyPr>
          <a:lstStyle/>
          <a:p>
            <a:r>
              <a:rPr lang="vi-VN" b="1">
                <a:latin typeface="Roboto" panose="02000000000000000000" pitchFamily="2" charset="0"/>
                <a:ea typeface="Roboto" panose="02000000000000000000" pitchFamily="2" charset="0"/>
                <a:cs typeface="Roboto" panose="02000000000000000000" pitchFamily="2" charset="0"/>
              </a:rPr>
              <a:t>Frontend</a:t>
            </a:r>
            <a:r>
              <a:rPr lang="vi-VN">
                <a:latin typeface="Roboto" panose="02000000000000000000" pitchFamily="2" charset="0"/>
                <a:ea typeface="Roboto" panose="02000000000000000000" pitchFamily="2" charset="0"/>
                <a:cs typeface="Roboto" panose="02000000000000000000" pitchFamily="2" charset="0"/>
              </a:rPr>
              <a:t>: ReactJS</a:t>
            </a:r>
            <a:endParaRPr lang="en-US">
              <a:latin typeface="Roboto" panose="02000000000000000000" pitchFamily="2" charset="0"/>
              <a:ea typeface="Roboto" panose="02000000000000000000" pitchFamily="2" charset="0"/>
              <a:cs typeface="Roboto" panose="02000000000000000000" pitchFamily="2" charset="0"/>
            </a:endParaRPr>
          </a:p>
        </p:txBody>
      </p:sp>
      <p:sp>
        <p:nvSpPr>
          <p:cNvPr id="10" name="TextBox 9">
            <a:extLst>
              <a:ext uri="{FF2B5EF4-FFF2-40B4-BE49-F238E27FC236}">
                <a16:creationId xmlns:a16="http://schemas.microsoft.com/office/drawing/2014/main" id="{13039758-38AD-1A35-A9D9-6FCA3CA755BE}"/>
              </a:ext>
            </a:extLst>
          </p:cNvPr>
          <p:cNvSpPr txBox="1"/>
          <p:nvPr/>
        </p:nvSpPr>
        <p:spPr>
          <a:xfrm>
            <a:off x="568642" y="2199251"/>
            <a:ext cx="4634864" cy="307777"/>
          </a:xfrm>
          <a:prstGeom prst="rect">
            <a:avLst/>
          </a:prstGeom>
          <a:noFill/>
        </p:spPr>
        <p:txBody>
          <a:bodyPr wrap="square">
            <a:spAutoFit/>
          </a:bodyPr>
          <a:lstStyle/>
          <a:p>
            <a:r>
              <a:rPr lang="en-US" b="1">
                <a:latin typeface="Roboto" panose="02000000000000000000" pitchFamily="2" charset="0"/>
                <a:ea typeface="Roboto" panose="02000000000000000000" pitchFamily="2" charset="0"/>
                <a:cs typeface="Roboto" panose="02000000000000000000" pitchFamily="2" charset="0"/>
              </a:rPr>
              <a:t>Backend</a:t>
            </a:r>
            <a:r>
              <a:rPr lang="en-US">
                <a:latin typeface="Roboto" panose="02000000000000000000" pitchFamily="2" charset="0"/>
                <a:ea typeface="Roboto" panose="02000000000000000000" pitchFamily="2" charset="0"/>
                <a:cs typeface="Roboto" panose="02000000000000000000" pitchFamily="2" charset="0"/>
              </a:rPr>
              <a:t>: Java (Spring Boot)</a:t>
            </a:r>
          </a:p>
        </p:txBody>
      </p:sp>
      <p:pic>
        <p:nvPicPr>
          <p:cNvPr id="1026" name="Picture 2" descr="New to IntelliJ IDEA? Me Too. - Helen Scott">
            <a:extLst>
              <a:ext uri="{FF2B5EF4-FFF2-40B4-BE49-F238E27FC236}">
                <a16:creationId xmlns:a16="http://schemas.microsoft.com/office/drawing/2014/main" id="{F8959C6D-52A7-6491-FEF5-29D815785A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1981" y="2124891"/>
            <a:ext cx="857667" cy="85766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3E82F95A-7DB0-A287-838C-68B26C6600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78552" y="2056310"/>
            <a:ext cx="857667" cy="85766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ostgreSQL - Wikipedia">
            <a:extLst>
              <a:ext uri="{FF2B5EF4-FFF2-40B4-BE49-F238E27FC236}">
                <a16:creationId xmlns:a16="http://schemas.microsoft.com/office/drawing/2014/main" id="{FB9865C5-DBB8-DDF5-8E75-4C7B8F3BAF2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99281" y="3165513"/>
            <a:ext cx="879271" cy="90669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React">
            <a:extLst>
              <a:ext uri="{FF2B5EF4-FFF2-40B4-BE49-F238E27FC236}">
                <a16:creationId xmlns:a16="http://schemas.microsoft.com/office/drawing/2014/main" id="{42ADEECA-82C4-6382-2108-E7543EA0610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53661" y="4072209"/>
            <a:ext cx="857667" cy="85766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Spring Boot - Wikipedia">
            <a:extLst>
              <a:ext uri="{FF2B5EF4-FFF2-40B4-BE49-F238E27FC236}">
                <a16:creationId xmlns:a16="http://schemas.microsoft.com/office/drawing/2014/main" id="{7BD37EFF-3528-C436-4951-BDAF51FC2CF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37671" y="3939165"/>
            <a:ext cx="857667" cy="857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5593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a:spLocks noGrp="1"/>
          </p:cNvSpPr>
          <p:nvPr>
            <p:ph type="title"/>
          </p:nvPr>
        </p:nvSpPr>
        <p:spPr>
          <a:xfrm>
            <a:off x="720000" y="4598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Roboto" panose="02000000000000000000" pitchFamily="2" charset="0"/>
                <a:ea typeface="Roboto" panose="02000000000000000000" pitchFamily="2" charset="0"/>
                <a:cs typeface="Roboto" panose="02000000000000000000" pitchFamily="2" charset="0"/>
              </a:rPr>
              <a:t>Kết quả đạt được</a:t>
            </a:r>
            <a:endParaRPr>
              <a:latin typeface="Roboto" panose="02000000000000000000" pitchFamily="2" charset="0"/>
              <a:ea typeface="Roboto" panose="02000000000000000000" pitchFamily="2" charset="0"/>
              <a:cs typeface="Roboto" panose="02000000000000000000" pitchFamily="2" charset="0"/>
            </a:endParaRPr>
          </a:p>
        </p:txBody>
      </p:sp>
      <p:sp>
        <p:nvSpPr>
          <p:cNvPr id="3" name="TextBox 2">
            <a:extLst>
              <a:ext uri="{FF2B5EF4-FFF2-40B4-BE49-F238E27FC236}">
                <a16:creationId xmlns:a16="http://schemas.microsoft.com/office/drawing/2014/main" id="{F4E0C91E-6CFC-B143-E598-2657446E7D00}"/>
              </a:ext>
            </a:extLst>
          </p:cNvPr>
          <p:cNvSpPr txBox="1"/>
          <p:nvPr/>
        </p:nvSpPr>
        <p:spPr>
          <a:xfrm>
            <a:off x="828675" y="1469172"/>
            <a:ext cx="7486650" cy="1025922"/>
          </a:xfrm>
          <a:prstGeom prst="rect">
            <a:avLst/>
          </a:prstGeom>
          <a:noFill/>
        </p:spPr>
        <p:txBody>
          <a:bodyPr wrap="square">
            <a:spAutoFit/>
          </a:bodyPr>
          <a:lstStyle/>
          <a:p>
            <a:pPr algn="just">
              <a:lnSpc>
                <a:spcPct val="150000"/>
              </a:lnSpc>
            </a:pPr>
            <a:r>
              <a:rPr lang="en-US">
                <a:latin typeface="Roboto" panose="02000000000000000000" pitchFamily="2" charset="0"/>
                <a:ea typeface="Roboto" panose="02000000000000000000" pitchFamily="2" charset="0"/>
                <a:cs typeface="Roboto" panose="02000000000000000000" pitchFamily="2" charset="0"/>
              </a:rPr>
              <a:t>Có cơ hội tiếp cận với một số công cụ mới, nâng cao kiến thức và kỹ năng lập trình, </a:t>
            </a:r>
            <a:r>
              <a:rPr lang="vi-VN">
                <a:latin typeface="Roboto" panose="02000000000000000000" pitchFamily="2" charset="0"/>
                <a:ea typeface="Roboto" panose="02000000000000000000" pitchFamily="2" charset="0"/>
                <a:cs typeface="Roboto" panose="02000000000000000000" pitchFamily="2" charset="0"/>
              </a:rPr>
              <a:t>nắm rõ hơn về việc quản lý dữ liệu</a:t>
            </a:r>
            <a:r>
              <a:rPr lang="en-US">
                <a:latin typeface="Roboto" panose="02000000000000000000" pitchFamily="2" charset="0"/>
                <a:ea typeface="Roboto" panose="02000000000000000000" pitchFamily="2" charset="0"/>
                <a:cs typeface="Roboto" panose="02000000000000000000" pitchFamily="2" charset="0"/>
              </a:rPr>
              <a:t>, nắm vững quy trình xây dựng một website từ việc phân tích yêu cầu, thiết kế giao diện, triển khai website.</a:t>
            </a:r>
          </a:p>
        </p:txBody>
      </p:sp>
      <p:sp>
        <p:nvSpPr>
          <p:cNvPr id="5" name="TextBox 4">
            <a:extLst>
              <a:ext uri="{FF2B5EF4-FFF2-40B4-BE49-F238E27FC236}">
                <a16:creationId xmlns:a16="http://schemas.microsoft.com/office/drawing/2014/main" id="{7E7EFEAD-CA74-AF0D-C409-D6F68FCEF1B8}"/>
              </a:ext>
            </a:extLst>
          </p:cNvPr>
          <p:cNvSpPr txBox="1"/>
          <p:nvPr/>
        </p:nvSpPr>
        <p:spPr>
          <a:xfrm>
            <a:off x="828675" y="2571750"/>
            <a:ext cx="7595325" cy="702756"/>
          </a:xfrm>
          <a:prstGeom prst="rect">
            <a:avLst/>
          </a:prstGeom>
          <a:noFill/>
        </p:spPr>
        <p:txBody>
          <a:bodyPr wrap="square">
            <a:spAutoFit/>
          </a:bodyPr>
          <a:lstStyle/>
          <a:p>
            <a:pPr algn="just">
              <a:lnSpc>
                <a:spcPct val="150000"/>
              </a:lnSpc>
            </a:pPr>
            <a:r>
              <a:rPr lang="en-US">
                <a:latin typeface="Roboto" panose="02000000000000000000" pitchFamily="2" charset="0"/>
                <a:ea typeface="Roboto" panose="02000000000000000000" pitchFamily="2" charset="0"/>
                <a:cs typeface="Roboto" panose="02000000000000000000" pitchFamily="2" charset="0"/>
              </a:rPr>
              <a:t>Q</a:t>
            </a:r>
            <a:r>
              <a:rPr lang="vi-VN">
                <a:latin typeface="Roboto" panose="02000000000000000000" pitchFamily="2" charset="0"/>
                <a:ea typeface="Roboto" panose="02000000000000000000" pitchFamily="2" charset="0"/>
                <a:cs typeface="Roboto" panose="02000000000000000000" pitchFamily="2" charset="0"/>
              </a:rPr>
              <a:t>uản lý và tương tác với cơ sở dữ liệu để lưu trữ thông tin về sản phẩm, người d</a:t>
            </a:r>
            <a:r>
              <a:rPr lang="en-US">
                <a:latin typeface="Roboto" panose="02000000000000000000" pitchFamily="2" charset="0"/>
                <a:ea typeface="Roboto" panose="02000000000000000000" pitchFamily="2" charset="0"/>
                <a:cs typeface="Roboto" panose="02000000000000000000" pitchFamily="2" charset="0"/>
              </a:rPr>
              <a:t>ùng, thương hiệu, danh mục</a:t>
            </a:r>
            <a:r>
              <a:rPr lang="vi-VN">
                <a:latin typeface="Roboto" panose="02000000000000000000" pitchFamily="2" charset="0"/>
                <a:ea typeface="Roboto" panose="02000000000000000000" pitchFamily="2" charset="0"/>
                <a:cs typeface="Roboto" panose="02000000000000000000" pitchFamily="2" charset="0"/>
              </a:rPr>
              <a:t> và đơn hàng thông qua PostgreSQL.</a:t>
            </a:r>
          </a:p>
        </p:txBody>
      </p:sp>
      <p:sp>
        <p:nvSpPr>
          <p:cNvPr id="6" name="TextBox 5">
            <a:extLst>
              <a:ext uri="{FF2B5EF4-FFF2-40B4-BE49-F238E27FC236}">
                <a16:creationId xmlns:a16="http://schemas.microsoft.com/office/drawing/2014/main" id="{A88AB9D1-715C-6413-3DDE-A27557E528FF}"/>
              </a:ext>
            </a:extLst>
          </p:cNvPr>
          <p:cNvSpPr txBox="1"/>
          <p:nvPr/>
        </p:nvSpPr>
        <p:spPr>
          <a:xfrm>
            <a:off x="828675" y="3351162"/>
            <a:ext cx="7595325" cy="702756"/>
          </a:xfrm>
          <a:prstGeom prst="rect">
            <a:avLst/>
          </a:prstGeom>
          <a:noFill/>
        </p:spPr>
        <p:txBody>
          <a:bodyPr wrap="square">
            <a:spAutoFit/>
          </a:bodyPr>
          <a:lstStyle/>
          <a:p>
            <a:pPr algn="just">
              <a:lnSpc>
                <a:spcPct val="150000"/>
              </a:lnSpc>
            </a:pPr>
            <a:r>
              <a:rPr lang="en-US">
                <a:latin typeface="Roboto" panose="02000000000000000000" pitchFamily="2" charset="0"/>
                <a:ea typeface="Roboto" panose="02000000000000000000" pitchFamily="2" charset="0"/>
                <a:cs typeface="Roboto" panose="02000000000000000000" pitchFamily="2" charset="0"/>
              </a:rPr>
              <a:t>Hoàn thành được một số chức năng cơ bản cần thiết của website như: xem sản phẩm, thêm sản phẩm vào giỏ hàng, cập nhật giỏ hàng, đăng ký/đăng nhập, thanh toán,…</a:t>
            </a:r>
            <a:endParaRPr lang="vi-VN">
              <a:latin typeface="Roboto" panose="02000000000000000000" pitchFamily="2" charset="0"/>
              <a:ea typeface="Roboto" panose="02000000000000000000" pitchFamily="2" charset="0"/>
              <a:cs typeface="Roboto" panose="02000000000000000000" pitchFamily="2"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a:extLst>
            <a:ext uri="{FF2B5EF4-FFF2-40B4-BE49-F238E27FC236}">
              <a16:creationId xmlns:a16="http://schemas.microsoft.com/office/drawing/2014/main" id="{BB16B4A8-6EA9-36C5-FC63-48D872A2BE01}"/>
            </a:ext>
          </a:extLst>
        </p:cNvPr>
        <p:cNvGrpSpPr/>
        <p:nvPr/>
      </p:nvGrpSpPr>
      <p:grpSpPr>
        <a:xfrm>
          <a:off x="0" y="0"/>
          <a:ext cx="0" cy="0"/>
          <a:chOff x="0" y="0"/>
          <a:chExt cx="0" cy="0"/>
        </a:xfrm>
      </p:grpSpPr>
      <p:sp>
        <p:nvSpPr>
          <p:cNvPr id="97" name="Google Shape;97;p18">
            <a:extLst>
              <a:ext uri="{FF2B5EF4-FFF2-40B4-BE49-F238E27FC236}">
                <a16:creationId xmlns:a16="http://schemas.microsoft.com/office/drawing/2014/main" id="{F2E91D10-B6A6-C9FF-E389-54E3C3C841D1}"/>
              </a:ext>
            </a:extLst>
          </p:cNvPr>
          <p:cNvSpPr txBox="1">
            <a:spLocks noGrp="1"/>
          </p:cNvSpPr>
          <p:nvPr>
            <p:ph type="title"/>
          </p:nvPr>
        </p:nvSpPr>
        <p:spPr>
          <a:xfrm>
            <a:off x="720000" y="4598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Roboto" panose="02000000000000000000" pitchFamily="2" charset="0"/>
                <a:ea typeface="Roboto" panose="02000000000000000000" pitchFamily="2" charset="0"/>
                <a:cs typeface="Roboto" panose="02000000000000000000" pitchFamily="2" charset="0"/>
              </a:rPr>
              <a:t>Hạn chế</a:t>
            </a:r>
            <a:endParaRPr>
              <a:latin typeface="Roboto" panose="02000000000000000000" pitchFamily="2" charset="0"/>
              <a:ea typeface="Roboto" panose="02000000000000000000" pitchFamily="2" charset="0"/>
              <a:cs typeface="Roboto" panose="02000000000000000000" pitchFamily="2" charset="0"/>
            </a:endParaRPr>
          </a:p>
        </p:txBody>
      </p:sp>
      <p:sp>
        <p:nvSpPr>
          <p:cNvPr id="4" name="TextBox 3">
            <a:extLst>
              <a:ext uri="{FF2B5EF4-FFF2-40B4-BE49-F238E27FC236}">
                <a16:creationId xmlns:a16="http://schemas.microsoft.com/office/drawing/2014/main" id="{CBF97885-29BE-EE08-299D-84F88410AA3E}"/>
              </a:ext>
            </a:extLst>
          </p:cNvPr>
          <p:cNvSpPr txBox="1"/>
          <p:nvPr/>
        </p:nvSpPr>
        <p:spPr>
          <a:xfrm>
            <a:off x="828675" y="1469172"/>
            <a:ext cx="7486650" cy="701923"/>
          </a:xfrm>
          <a:prstGeom prst="rect">
            <a:avLst/>
          </a:prstGeom>
          <a:noFill/>
        </p:spPr>
        <p:txBody>
          <a:bodyPr wrap="square">
            <a:spAutoFit/>
          </a:bodyPr>
          <a:lstStyle/>
          <a:p>
            <a:pPr algn="just">
              <a:lnSpc>
                <a:spcPct val="150000"/>
              </a:lnSpc>
            </a:pPr>
            <a:r>
              <a:rPr lang="en-US">
                <a:latin typeface="Roboto" panose="02000000000000000000" pitchFamily="2" charset="0"/>
                <a:ea typeface="Roboto" panose="02000000000000000000" pitchFamily="2" charset="0"/>
                <a:cs typeface="Roboto" panose="02000000000000000000" pitchFamily="2" charset="0"/>
              </a:rPr>
              <a:t>C</a:t>
            </a:r>
            <a:r>
              <a:rPr lang="vi-VN">
                <a:latin typeface="Roboto" panose="02000000000000000000" pitchFamily="2" charset="0"/>
                <a:ea typeface="Roboto" panose="02000000000000000000" pitchFamily="2" charset="0"/>
                <a:cs typeface="Roboto" panose="02000000000000000000" pitchFamily="2" charset="0"/>
              </a:rPr>
              <a:t>hưa đủ kinh nghiệm trong việc xử lý các tình huống phức tạp</a:t>
            </a:r>
            <a:r>
              <a:rPr lang="en-US">
                <a:latin typeface="Roboto" panose="02000000000000000000" pitchFamily="2" charset="0"/>
                <a:ea typeface="Roboto" panose="02000000000000000000" pitchFamily="2" charset="0"/>
                <a:cs typeface="Roboto" panose="02000000000000000000" pitchFamily="2" charset="0"/>
              </a:rPr>
              <a:t>, các tình huống thực tế trong quá trình sử dụng website</a:t>
            </a:r>
            <a:r>
              <a:rPr lang="vi-VN">
                <a:latin typeface="Roboto" panose="02000000000000000000" pitchFamily="2" charset="0"/>
                <a:ea typeface="Roboto" panose="02000000000000000000" pitchFamily="2" charset="0"/>
                <a:cs typeface="Roboto" panose="02000000000000000000" pitchFamily="2" charset="0"/>
              </a:rPr>
              <a:t>, tối ưu hóa hiệu suất hoặc đảm bảo tính bảo mật cao cho website.</a:t>
            </a:r>
            <a:endParaRPr lang="en-US">
              <a:latin typeface="Roboto" panose="02000000000000000000" pitchFamily="2" charset="0"/>
              <a:ea typeface="Roboto" panose="02000000000000000000" pitchFamily="2" charset="0"/>
              <a:cs typeface="Roboto" panose="02000000000000000000" pitchFamily="2" charset="0"/>
            </a:endParaRPr>
          </a:p>
        </p:txBody>
      </p:sp>
      <p:sp>
        <p:nvSpPr>
          <p:cNvPr id="5" name="TextBox 4">
            <a:extLst>
              <a:ext uri="{FF2B5EF4-FFF2-40B4-BE49-F238E27FC236}">
                <a16:creationId xmlns:a16="http://schemas.microsoft.com/office/drawing/2014/main" id="{0E24FB90-98F3-4111-DF78-F2C4B3EE310E}"/>
              </a:ext>
            </a:extLst>
          </p:cNvPr>
          <p:cNvSpPr txBox="1"/>
          <p:nvPr/>
        </p:nvSpPr>
        <p:spPr>
          <a:xfrm>
            <a:off x="828675" y="2220788"/>
            <a:ext cx="7486650" cy="379591"/>
          </a:xfrm>
          <a:prstGeom prst="rect">
            <a:avLst/>
          </a:prstGeom>
          <a:noFill/>
        </p:spPr>
        <p:txBody>
          <a:bodyPr wrap="square">
            <a:spAutoFit/>
          </a:bodyPr>
          <a:lstStyle/>
          <a:p>
            <a:pPr algn="just">
              <a:lnSpc>
                <a:spcPct val="150000"/>
              </a:lnSpc>
            </a:pPr>
            <a:r>
              <a:rPr lang="en-US">
                <a:latin typeface="Roboto" panose="02000000000000000000" pitchFamily="2" charset="0"/>
                <a:ea typeface="Roboto" panose="02000000000000000000" pitchFamily="2" charset="0"/>
                <a:cs typeface="Roboto" panose="02000000000000000000" pitchFamily="2" charset="0"/>
              </a:rPr>
              <a:t>Gặp khó khăn, chưa thành thạo khi tiếp cận một số công cụ mới</a:t>
            </a:r>
            <a:r>
              <a:rPr lang="vi-VN">
                <a:latin typeface="Roboto" panose="02000000000000000000" pitchFamily="2" charset="0"/>
                <a:ea typeface="Roboto" panose="02000000000000000000" pitchFamily="2" charset="0"/>
                <a:cs typeface="Roboto" panose="02000000000000000000" pitchFamily="2" charset="0"/>
              </a:rPr>
              <a:t>.</a:t>
            </a:r>
            <a:endParaRPr lang="en-US">
              <a:latin typeface="Roboto" panose="02000000000000000000" pitchFamily="2" charset="0"/>
              <a:ea typeface="Roboto" panose="02000000000000000000" pitchFamily="2" charset="0"/>
              <a:cs typeface="Roboto" panose="02000000000000000000" pitchFamily="2" charset="0"/>
            </a:endParaRPr>
          </a:p>
        </p:txBody>
      </p:sp>
      <p:sp>
        <p:nvSpPr>
          <p:cNvPr id="6" name="TextBox 5">
            <a:extLst>
              <a:ext uri="{FF2B5EF4-FFF2-40B4-BE49-F238E27FC236}">
                <a16:creationId xmlns:a16="http://schemas.microsoft.com/office/drawing/2014/main" id="{F90FBA5D-1E87-CFBC-BD4C-0089550BF313}"/>
              </a:ext>
            </a:extLst>
          </p:cNvPr>
          <p:cNvSpPr txBox="1"/>
          <p:nvPr/>
        </p:nvSpPr>
        <p:spPr>
          <a:xfrm>
            <a:off x="828675" y="2650072"/>
            <a:ext cx="7486650" cy="379591"/>
          </a:xfrm>
          <a:prstGeom prst="rect">
            <a:avLst/>
          </a:prstGeom>
          <a:noFill/>
        </p:spPr>
        <p:txBody>
          <a:bodyPr wrap="square">
            <a:spAutoFit/>
          </a:bodyPr>
          <a:lstStyle/>
          <a:p>
            <a:pPr algn="just">
              <a:lnSpc>
                <a:spcPct val="150000"/>
              </a:lnSpc>
            </a:pPr>
            <a:r>
              <a:rPr lang="vi-VN">
                <a:latin typeface="Roboto" panose="02000000000000000000" pitchFamily="2" charset="0"/>
                <a:ea typeface="Roboto" panose="02000000000000000000" pitchFamily="2" charset="0"/>
                <a:cs typeface="Roboto" panose="02000000000000000000" pitchFamily="2" charset="0"/>
              </a:rPr>
              <a:t>Giao diện và trải nghiệm người dùng của website</a:t>
            </a:r>
            <a:r>
              <a:rPr lang="en-US">
                <a:latin typeface="Roboto" panose="02000000000000000000" pitchFamily="2" charset="0"/>
                <a:ea typeface="Roboto" panose="02000000000000000000" pitchFamily="2" charset="0"/>
                <a:cs typeface="Roboto" panose="02000000000000000000" pitchFamily="2" charset="0"/>
              </a:rPr>
              <a:t> còn nhiều hạn chế.</a:t>
            </a:r>
          </a:p>
        </p:txBody>
      </p:sp>
    </p:spTree>
    <p:extLst>
      <p:ext uri="{BB962C8B-B14F-4D97-AF65-F5344CB8AC3E}">
        <p14:creationId xmlns:p14="http://schemas.microsoft.com/office/powerpoint/2010/main" val="3087173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a:extLst>
            <a:ext uri="{FF2B5EF4-FFF2-40B4-BE49-F238E27FC236}">
              <a16:creationId xmlns:a16="http://schemas.microsoft.com/office/drawing/2014/main" id="{1AAB2773-A278-95EE-48C2-E8567C5B783B}"/>
            </a:ext>
          </a:extLst>
        </p:cNvPr>
        <p:cNvGrpSpPr/>
        <p:nvPr/>
      </p:nvGrpSpPr>
      <p:grpSpPr>
        <a:xfrm>
          <a:off x="0" y="0"/>
          <a:ext cx="0" cy="0"/>
          <a:chOff x="0" y="0"/>
          <a:chExt cx="0" cy="0"/>
        </a:xfrm>
      </p:grpSpPr>
      <p:sp>
        <p:nvSpPr>
          <p:cNvPr id="97" name="Google Shape;97;p18">
            <a:extLst>
              <a:ext uri="{FF2B5EF4-FFF2-40B4-BE49-F238E27FC236}">
                <a16:creationId xmlns:a16="http://schemas.microsoft.com/office/drawing/2014/main" id="{56A0D9C9-F853-23D0-4618-A784756AC05D}"/>
              </a:ext>
            </a:extLst>
          </p:cNvPr>
          <p:cNvSpPr txBox="1">
            <a:spLocks noGrp="1"/>
          </p:cNvSpPr>
          <p:nvPr>
            <p:ph type="title"/>
          </p:nvPr>
        </p:nvSpPr>
        <p:spPr>
          <a:xfrm>
            <a:off x="720000" y="4598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Roboto" panose="02000000000000000000" pitchFamily="2" charset="0"/>
                <a:ea typeface="Roboto" panose="02000000000000000000" pitchFamily="2" charset="0"/>
                <a:cs typeface="Roboto" panose="02000000000000000000" pitchFamily="2" charset="0"/>
              </a:rPr>
              <a:t>Hướng phát triển</a:t>
            </a:r>
            <a:endParaRPr>
              <a:latin typeface="Roboto" panose="02000000000000000000" pitchFamily="2" charset="0"/>
              <a:ea typeface="Roboto" panose="02000000000000000000" pitchFamily="2" charset="0"/>
              <a:cs typeface="Roboto" panose="02000000000000000000" pitchFamily="2" charset="0"/>
            </a:endParaRPr>
          </a:p>
        </p:txBody>
      </p:sp>
      <p:sp>
        <p:nvSpPr>
          <p:cNvPr id="2" name="TextBox 1">
            <a:extLst>
              <a:ext uri="{FF2B5EF4-FFF2-40B4-BE49-F238E27FC236}">
                <a16:creationId xmlns:a16="http://schemas.microsoft.com/office/drawing/2014/main" id="{382716F4-AE16-BC27-FED1-F1D0EE1AB80A}"/>
              </a:ext>
            </a:extLst>
          </p:cNvPr>
          <p:cNvSpPr txBox="1"/>
          <p:nvPr/>
        </p:nvSpPr>
        <p:spPr>
          <a:xfrm>
            <a:off x="828675" y="1469172"/>
            <a:ext cx="7486650" cy="1025922"/>
          </a:xfrm>
          <a:prstGeom prst="rect">
            <a:avLst/>
          </a:prstGeom>
          <a:noFill/>
        </p:spPr>
        <p:txBody>
          <a:bodyPr wrap="square">
            <a:spAutoFit/>
          </a:bodyPr>
          <a:lstStyle/>
          <a:p>
            <a:pPr algn="just">
              <a:lnSpc>
                <a:spcPct val="150000"/>
              </a:lnSpc>
            </a:pPr>
            <a:r>
              <a:rPr lang="vi-VN">
                <a:latin typeface="Roboto" panose="02000000000000000000" pitchFamily="2" charset="0"/>
                <a:ea typeface="Roboto" panose="02000000000000000000" pitchFamily="2" charset="0"/>
                <a:cs typeface="Roboto" panose="02000000000000000000" pitchFamily="2" charset="0"/>
              </a:rPr>
              <a:t>Tích hợp thêm các tính năng nâng cao như gợi ý sản phẩm dựa trên hành vi người d</a:t>
            </a:r>
            <a:r>
              <a:rPr lang="en-US">
                <a:latin typeface="Roboto" panose="02000000000000000000" pitchFamily="2" charset="0"/>
                <a:ea typeface="Roboto" panose="02000000000000000000" pitchFamily="2" charset="0"/>
                <a:cs typeface="Roboto" panose="02000000000000000000" pitchFamily="2" charset="0"/>
              </a:rPr>
              <a:t>ùng, </a:t>
            </a:r>
            <a:r>
              <a:rPr lang="vi-VN">
                <a:latin typeface="Roboto" panose="02000000000000000000" pitchFamily="2" charset="0"/>
                <a:ea typeface="Roboto" panose="02000000000000000000" pitchFamily="2" charset="0"/>
                <a:cs typeface="Roboto" panose="02000000000000000000" pitchFamily="2" charset="0"/>
              </a:rPr>
              <a:t>chat trực tuyến với khách hàng</a:t>
            </a:r>
            <a:r>
              <a:rPr lang="en-US">
                <a:latin typeface="Roboto" panose="02000000000000000000" pitchFamily="2" charset="0"/>
                <a:ea typeface="Roboto" panose="02000000000000000000" pitchFamily="2" charset="0"/>
                <a:cs typeface="Roboto" panose="02000000000000000000" pitchFamily="2" charset="0"/>
              </a:rPr>
              <a:t>, gửi thông báo đến khách hàng, hiển thị tin tức về xe đạp thể thao </a:t>
            </a:r>
            <a:r>
              <a:rPr lang="vi-VN">
                <a:latin typeface="Roboto" panose="02000000000000000000" pitchFamily="2" charset="0"/>
                <a:ea typeface="Roboto" panose="02000000000000000000" pitchFamily="2" charset="0"/>
                <a:cs typeface="Roboto" panose="02000000000000000000" pitchFamily="2" charset="0"/>
              </a:rPr>
              <a:t>và hệ thống đánh giá sản phẩm để tăng trải nghiệm người dùng.</a:t>
            </a:r>
            <a:endParaRPr lang="en-US">
              <a:latin typeface="Roboto" panose="02000000000000000000" pitchFamily="2" charset="0"/>
              <a:ea typeface="Roboto" panose="02000000000000000000" pitchFamily="2" charset="0"/>
              <a:cs typeface="Roboto" panose="02000000000000000000" pitchFamily="2" charset="0"/>
            </a:endParaRPr>
          </a:p>
        </p:txBody>
      </p:sp>
      <p:sp>
        <p:nvSpPr>
          <p:cNvPr id="3" name="TextBox 2">
            <a:extLst>
              <a:ext uri="{FF2B5EF4-FFF2-40B4-BE49-F238E27FC236}">
                <a16:creationId xmlns:a16="http://schemas.microsoft.com/office/drawing/2014/main" id="{767A9F9C-17A0-08E4-94BF-B9C0F3B97704}"/>
              </a:ext>
            </a:extLst>
          </p:cNvPr>
          <p:cNvSpPr txBox="1"/>
          <p:nvPr/>
        </p:nvSpPr>
        <p:spPr>
          <a:xfrm>
            <a:off x="828675" y="2540814"/>
            <a:ext cx="7486650" cy="702756"/>
          </a:xfrm>
          <a:prstGeom prst="rect">
            <a:avLst/>
          </a:prstGeom>
          <a:noFill/>
        </p:spPr>
        <p:txBody>
          <a:bodyPr wrap="square">
            <a:spAutoFit/>
          </a:bodyPr>
          <a:lstStyle/>
          <a:p>
            <a:pPr algn="just">
              <a:lnSpc>
                <a:spcPct val="150000"/>
              </a:lnSpc>
            </a:pPr>
            <a:r>
              <a:rPr lang="en-US">
                <a:latin typeface="Roboto" panose="02000000000000000000" pitchFamily="2" charset="0"/>
                <a:ea typeface="Roboto" panose="02000000000000000000" pitchFamily="2" charset="0"/>
                <a:cs typeface="Roboto" panose="02000000000000000000" pitchFamily="2" charset="0"/>
              </a:rPr>
              <a:t>Tối ưu hóa trải nghiệm người dung, cải thiện lại giao diện để phù hợp với nhu cầu sử dụng và thao tác của khách hàng.</a:t>
            </a:r>
          </a:p>
        </p:txBody>
      </p:sp>
      <p:sp>
        <p:nvSpPr>
          <p:cNvPr id="5" name="TextBox 4">
            <a:extLst>
              <a:ext uri="{FF2B5EF4-FFF2-40B4-BE49-F238E27FC236}">
                <a16:creationId xmlns:a16="http://schemas.microsoft.com/office/drawing/2014/main" id="{12A5418D-092A-C210-4299-2ADCA25953C7}"/>
              </a:ext>
            </a:extLst>
          </p:cNvPr>
          <p:cNvSpPr txBox="1"/>
          <p:nvPr/>
        </p:nvSpPr>
        <p:spPr>
          <a:xfrm>
            <a:off x="828675" y="3289290"/>
            <a:ext cx="7486649" cy="702756"/>
          </a:xfrm>
          <a:prstGeom prst="rect">
            <a:avLst/>
          </a:prstGeom>
          <a:noFill/>
        </p:spPr>
        <p:txBody>
          <a:bodyPr wrap="square">
            <a:spAutoFit/>
          </a:bodyPr>
          <a:lstStyle/>
          <a:p>
            <a:pPr>
              <a:lnSpc>
                <a:spcPct val="150000"/>
              </a:lnSpc>
            </a:pPr>
            <a:r>
              <a:rPr lang="en-US">
                <a:latin typeface="Roboto" panose="02000000000000000000" pitchFamily="2" charset="0"/>
                <a:ea typeface="Roboto" panose="02000000000000000000" pitchFamily="2" charset="0"/>
                <a:cs typeface="Roboto" panose="02000000000000000000" pitchFamily="2" charset="0"/>
              </a:rPr>
              <a:t>H</a:t>
            </a:r>
            <a:r>
              <a:rPr lang="vi-VN">
                <a:latin typeface="Roboto" panose="02000000000000000000" pitchFamily="2" charset="0"/>
                <a:ea typeface="Roboto" panose="02000000000000000000" pitchFamily="2" charset="0"/>
                <a:cs typeface="Roboto" panose="02000000000000000000" pitchFamily="2" charset="0"/>
              </a:rPr>
              <a:t>ọc thêm về các phương pháp bảo mật mới và thường xuyên kiểm tra, đánh giá tính bảo mật của website để tránh các rủi ro về dữ liệu và tấn công mạng.</a:t>
            </a:r>
          </a:p>
        </p:txBody>
      </p:sp>
    </p:spTree>
    <p:extLst>
      <p:ext uri="{BB962C8B-B14F-4D97-AF65-F5344CB8AC3E}">
        <p14:creationId xmlns:p14="http://schemas.microsoft.com/office/powerpoint/2010/main" val="704331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9">
          <a:extLst>
            <a:ext uri="{FF2B5EF4-FFF2-40B4-BE49-F238E27FC236}">
              <a16:creationId xmlns:a16="http://schemas.microsoft.com/office/drawing/2014/main" id="{BBEDCBFC-F28F-CE1C-A83A-C693B0EAB077}"/>
            </a:ext>
          </a:extLst>
        </p:cNvPr>
        <p:cNvGrpSpPr/>
        <p:nvPr/>
      </p:nvGrpSpPr>
      <p:grpSpPr>
        <a:xfrm>
          <a:off x="0" y="0"/>
          <a:ext cx="0" cy="0"/>
          <a:chOff x="0" y="0"/>
          <a:chExt cx="0" cy="0"/>
        </a:xfrm>
      </p:grpSpPr>
      <p:pic>
        <p:nvPicPr>
          <p:cNvPr id="2" name="Google Shape;62;p16">
            <a:extLst>
              <a:ext uri="{FF2B5EF4-FFF2-40B4-BE49-F238E27FC236}">
                <a16:creationId xmlns:a16="http://schemas.microsoft.com/office/drawing/2014/main" id="{B6C42667-A47F-A95E-C351-6D941A76E9DE}"/>
              </a:ext>
            </a:extLst>
          </p:cNvPr>
          <p:cNvPicPr preferRelativeResize="0">
            <a:picLocks/>
          </p:cNvPicPr>
          <p:nvPr/>
        </p:nvPicPr>
        <p:blipFill rotWithShape="1">
          <a:blip r:embed="rId3">
            <a:alphaModFix/>
          </a:blip>
          <a:srcRect l="43421" r="14373"/>
          <a:stretch/>
        </p:blipFill>
        <p:spPr>
          <a:xfrm flipH="1">
            <a:off x="181712" y="187297"/>
            <a:ext cx="3028950" cy="4782600"/>
          </a:xfrm>
          <a:prstGeom prst="rect">
            <a:avLst/>
          </a:prstGeom>
          <a:noFill/>
          <a:ln>
            <a:noFill/>
          </a:ln>
        </p:spPr>
      </p:pic>
      <p:grpSp>
        <p:nvGrpSpPr>
          <p:cNvPr id="51" name="Google Shape;51;p15">
            <a:extLst>
              <a:ext uri="{FF2B5EF4-FFF2-40B4-BE49-F238E27FC236}">
                <a16:creationId xmlns:a16="http://schemas.microsoft.com/office/drawing/2014/main" id="{B9AB6455-8CE3-5078-15CA-7C88EA980EAF}"/>
              </a:ext>
            </a:extLst>
          </p:cNvPr>
          <p:cNvGrpSpPr/>
          <p:nvPr/>
        </p:nvGrpSpPr>
        <p:grpSpPr>
          <a:xfrm>
            <a:off x="2441638" y="-666753"/>
            <a:ext cx="1446609" cy="6105548"/>
            <a:chOff x="2224097" y="-934025"/>
            <a:chExt cx="1573256" cy="6640074"/>
          </a:xfrm>
        </p:grpSpPr>
        <p:pic>
          <p:nvPicPr>
            <p:cNvPr id="52" name="Google Shape;52;p15">
              <a:extLst>
                <a:ext uri="{FF2B5EF4-FFF2-40B4-BE49-F238E27FC236}">
                  <a16:creationId xmlns:a16="http://schemas.microsoft.com/office/drawing/2014/main" id="{2CCFA37D-B13B-0378-4378-77DC51566C89}"/>
                </a:ext>
              </a:extLst>
            </p:cNvPr>
            <p:cNvPicPr preferRelativeResize="0"/>
            <p:nvPr/>
          </p:nvPicPr>
          <p:blipFill>
            <a:blip r:embed="rId4">
              <a:alphaModFix/>
            </a:blip>
            <a:stretch>
              <a:fillRect/>
            </a:stretch>
          </p:blipFill>
          <p:spPr>
            <a:xfrm>
              <a:off x="2224097" y="-934025"/>
              <a:ext cx="1573256" cy="4782699"/>
            </a:xfrm>
            <a:prstGeom prst="rect">
              <a:avLst/>
            </a:prstGeom>
            <a:noFill/>
            <a:ln>
              <a:noFill/>
            </a:ln>
          </p:spPr>
        </p:pic>
        <p:pic>
          <p:nvPicPr>
            <p:cNvPr id="53" name="Google Shape;53;p15">
              <a:extLst>
                <a:ext uri="{FF2B5EF4-FFF2-40B4-BE49-F238E27FC236}">
                  <a16:creationId xmlns:a16="http://schemas.microsoft.com/office/drawing/2014/main" id="{701382F3-8F20-513E-50C5-4C96E957732B}"/>
                </a:ext>
              </a:extLst>
            </p:cNvPr>
            <p:cNvPicPr preferRelativeResize="0"/>
            <p:nvPr/>
          </p:nvPicPr>
          <p:blipFill>
            <a:blip r:embed="rId4">
              <a:alphaModFix/>
            </a:blip>
            <a:stretch>
              <a:fillRect/>
            </a:stretch>
          </p:blipFill>
          <p:spPr>
            <a:xfrm>
              <a:off x="2224097" y="923350"/>
              <a:ext cx="1573256" cy="4782699"/>
            </a:xfrm>
            <a:prstGeom prst="rect">
              <a:avLst/>
            </a:prstGeom>
            <a:noFill/>
            <a:ln>
              <a:noFill/>
            </a:ln>
          </p:spPr>
        </p:pic>
      </p:grpSp>
      <p:sp>
        <p:nvSpPr>
          <p:cNvPr id="54" name="Google Shape;54;p15">
            <a:extLst>
              <a:ext uri="{FF2B5EF4-FFF2-40B4-BE49-F238E27FC236}">
                <a16:creationId xmlns:a16="http://schemas.microsoft.com/office/drawing/2014/main" id="{4A8196B3-878D-7127-3CC7-ED7016F60DC7}"/>
              </a:ext>
            </a:extLst>
          </p:cNvPr>
          <p:cNvSpPr txBox="1">
            <a:spLocks noGrp="1"/>
          </p:cNvSpPr>
          <p:nvPr>
            <p:ph type="ctrTitle"/>
          </p:nvPr>
        </p:nvSpPr>
        <p:spPr>
          <a:xfrm>
            <a:off x="3553992" y="2045467"/>
            <a:ext cx="4934177" cy="136604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7300" b="1">
                <a:latin typeface="Roboto" panose="02000000000000000000" pitchFamily="2" charset="0"/>
                <a:ea typeface="Roboto" panose="02000000000000000000" pitchFamily="2" charset="0"/>
                <a:cs typeface="Roboto" panose="02000000000000000000" pitchFamily="2" charset="0"/>
              </a:rPr>
              <a:t>DEMO</a:t>
            </a:r>
            <a:br>
              <a:rPr lang="en" sz="7300" b="1">
                <a:latin typeface="Roboto" panose="02000000000000000000" pitchFamily="2" charset="0"/>
                <a:ea typeface="Roboto" panose="02000000000000000000" pitchFamily="2" charset="0"/>
                <a:cs typeface="Roboto" panose="02000000000000000000" pitchFamily="2" charset="0"/>
              </a:rPr>
            </a:br>
            <a:r>
              <a:rPr lang="en" sz="3600" b="1">
                <a:latin typeface="Roboto" panose="02000000000000000000" pitchFamily="2" charset="0"/>
                <a:ea typeface="Roboto" panose="02000000000000000000" pitchFamily="2" charset="0"/>
                <a:cs typeface="Roboto" panose="02000000000000000000" pitchFamily="2" charset="0"/>
              </a:rPr>
              <a:t>WEBSITE BÁN XE ĐẠP</a:t>
            </a:r>
            <a:endParaRPr sz="2500" b="1">
              <a:latin typeface="Roboto" panose="02000000000000000000" pitchFamily="2" charset="0"/>
              <a:ea typeface="Roboto" panose="02000000000000000000" pitchFamily="2" charset="0"/>
              <a:cs typeface="Roboto" panose="02000000000000000000" pitchFamily="2" charset="0"/>
            </a:endParaRPr>
          </a:p>
        </p:txBody>
      </p:sp>
      <p:sp>
        <p:nvSpPr>
          <p:cNvPr id="56" name="Google Shape;56;p15">
            <a:extLst>
              <a:ext uri="{FF2B5EF4-FFF2-40B4-BE49-F238E27FC236}">
                <a16:creationId xmlns:a16="http://schemas.microsoft.com/office/drawing/2014/main" id="{6ACC503F-568E-E2E4-89B6-5CAC9A1E4035}"/>
              </a:ext>
            </a:extLst>
          </p:cNvPr>
          <p:cNvSpPr/>
          <p:nvPr/>
        </p:nvSpPr>
        <p:spPr>
          <a:xfrm rot="1490606">
            <a:off x="3444345" y="316857"/>
            <a:ext cx="790964" cy="790964"/>
          </a:xfrm>
          <a:prstGeom prst="lightningBolt">
            <a:avLst/>
          </a:prstGeom>
          <a:solidFill>
            <a:srgbClr val="C2A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57" name="Google Shape;57;p15">
            <a:extLst>
              <a:ext uri="{FF2B5EF4-FFF2-40B4-BE49-F238E27FC236}">
                <a16:creationId xmlns:a16="http://schemas.microsoft.com/office/drawing/2014/main" id="{6A2946AC-2AA6-6A9F-4316-87F0AAF3420A}"/>
              </a:ext>
            </a:extLst>
          </p:cNvPr>
          <p:cNvSpPr/>
          <p:nvPr/>
        </p:nvSpPr>
        <p:spPr>
          <a:xfrm rot="1490606">
            <a:off x="7567645" y="4049382"/>
            <a:ext cx="790964" cy="790964"/>
          </a:xfrm>
          <a:prstGeom prst="lightningBol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971393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5E9D42E-6DEB-C1C4-7BC2-E9FBF098D6EB}"/>
              </a:ext>
            </a:extLst>
          </p:cNvPr>
          <p:cNvSpPr txBox="1"/>
          <p:nvPr/>
        </p:nvSpPr>
        <p:spPr>
          <a:xfrm>
            <a:off x="582930" y="349032"/>
            <a:ext cx="4572000" cy="307777"/>
          </a:xfrm>
          <a:prstGeom prst="rect">
            <a:avLst/>
          </a:prstGeom>
          <a:noFill/>
        </p:spPr>
        <p:txBody>
          <a:bodyPr wrap="square">
            <a:spAutoFit/>
          </a:bodyPr>
          <a:lstStyle/>
          <a:p>
            <a:pPr algn="l"/>
            <a:r>
              <a:rPr lang="vi-VN" b="1" i="0">
                <a:solidFill>
                  <a:schemeClr val="tx1"/>
                </a:solidFill>
                <a:effectLst/>
                <a:latin typeface="Roboto" panose="02000000000000000000" pitchFamily="2" charset="0"/>
              </a:rPr>
              <a:t>Xe Đạp Đường Phố Fixed Gear VINBIKE Maximus</a:t>
            </a:r>
          </a:p>
        </p:txBody>
      </p:sp>
      <p:sp>
        <p:nvSpPr>
          <p:cNvPr id="6" name="TextBox 5">
            <a:extLst>
              <a:ext uri="{FF2B5EF4-FFF2-40B4-BE49-F238E27FC236}">
                <a16:creationId xmlns:a16="http://schemas.microsoft.com/office/drawing/2014/main" id="{380532D8-B771-E629-2D14-824294B2F6AD}"/>
              </a:ext>
            </a:extLst>
          </p:cNvPr>
          <p:cNvSpPr txBox="1"/>
          <p:nvPr/>
        </p:nvSpPr>
        <p:spPr>
          <a:xfrm>
            <a:off x="491490" y="656809"/>
            <a:ext cx="4572000" cy="307777"/>
          </a:xfrm>
          <a:prstGeom prst="rect">
            <a:avLst/>
          </a:prstGeom>
          <a:noFill/>
        </p:spPr>
        <p:txBody>
          <a:bodyPr wrap="square">
            <a:spAutoFit/>
          </a:bodyPr>
          <a:lstStyle/>
          <a:p>
            <a:pPr algn="l"/>
            <a:r>
              <a:rPr lang="en-US" b="1" i="0">
                <a:solidFill>
                  <a:schemeClr val="tx1"/>
                </a:solidFill>
                <a:effectLst/>
                <a:latin typeface="Roboto" panose="02000000000000000000" pitchFamily="2" charset="0"/>
              </a:rPr>
              <a:t>Bánh 700C</a:t>
            </a:r>
          </a:p>
        </p:txBody>
      </p:sp>
      <p:sp>
        <p:nvSpPr>
          <p:cNvPr id="8" name="TextBox 7">
            <a:extLst>
              <a:ext uri="{FF2B5EF4-FFF2-40B4-BE49-F238E27FC236}">
                <a16:creationId xmlns:a16="http://schemas.microsoft.com/office/drawing/2014/main" id="{FE7A225E-C38A-6132-18B1-DF0E6FEE9E9F}"/>
              </a:ext>
            </a:extLst>
          </p:cNvPr>
          <p:cNvSpPr txBox="1"/>
          <p:nvPr/>
        </p:nvSpPr>
        <p:spPr>
          <a:xfrm>
            <a:off x="582930" y="964586"/>
            <a:ext cx="4572000" cy="307777"/>
          </a:xfrm>
          <a:prstGeom prst="rect">
            <a:avLst/>
          </a:prstGeom>
          <a:noFill/>
        </p:spPr>
        <p:txBody>
          <a:bodyPr wrap="square">
            <a:spAutoFit/>
          </a:bodyPr>
          <a:lstStyle/>
          <a:p>
            <a:r>
              <a:rPr lang="en-US" b="1" i="0">
                <a:solidFill>
                  <a:srgbClr val="111111"/>
                </a:solidFill>
                <a:effectLst/>
                <a:latin typeface="Roboto" panose="02000000000000000000" pitchFamily="2" charset="0"/>
              </a:rPr>
              <a:t>4990000</a:t>
            </a:r>
            <a:endParaRPr lang="en-US"/>
          </a:p>
        </p:txBody>
      </p:sp>
      <p:sp>
        <p:nvSpPr>
          <p:cNvPr id="10" name="TextBox 9">
            <a:extLst>
              <a:ext uri="{FF2B5EF4-FFF2-40B4-BE49-F238E27FC236}">
                <a16:creationId xmlns:a16="http://schemas.microsoft.com/office/drawing/2014/main" id="{42CF268E-58BC-C356-92A6-F12F91203299}"/>
              </a:ext>
            </a:extLst>
          </p:cNvPr>
          <p:cNvSpPr txBox="1"/>
          <p:nvPr/>
        </p:nvSpPr>
        <p:spPr>
          <a:xfrm>
            <a:off x="582930" y="1426251"/>
            <a:ext cx="4572000" cy="307777"/>
          </a:xfrm>
          <a:prstGeom prst="rect">
            <a:avLst/>
          </a:prstGeom>
          <a:noFill/>
        </p:spPr>
        <p:txBody>
          <a:bodyPr wrap="square">
            <a:spAutoFit/>
          </a:bodyPr>
          <a:lstStyle/>
          <a:p>
            <a:pPr algn="l"/>
            <a:r>
              <a:rPr lang="vi-VN" b="1" i="0">
                <a:solidFill>
                  <a:schemeClr val="tx1"/>
                </a:solidFill>
                <a:effectLst/>
                <a:latin typeface="Roboto" panose="02000000000000000000" pitchFamily="2" charset="0"/>
              </a:rPr>
              <a:t>Xe Đạp Đường Phố Fixed Gear VINBIKE Megatron</a:t>
            </a:r>
          </a:p>
        </p:txBody>
      </p:sp>
      <p:sp>
        <p:nvSpPr>
          <p:cNvPr id="12" name="TextBox 11">
            <a:extLst>
              <a:ext uri="{FF2B5EF4-FFF2-40B4-BE49-F238E27FC236}">
                <a16:creationId xmlns:a16="http://schemas.microsoft.com/office/drawing/2014/main" id="{5BA4CD36-F7AE-37DD-D80D-C0FD55F0D29D}"/>
              </a:ext>
            </a:extLst>
          </p:cNvPr>
          <p:cNvSpPr txBox="1"/>
          <p:nvPr/>
        </p:nvSpPr>
        <p:spPr>
          <a:xfrm>
            <a:off x="582930" y="1734027"/>
            <a:ext cx="4572000" cy="307777"/>
          </a:xfrm>
          <a:prstGeom prst="rect">
            <a:avLst/>
          </a:prstGeom>
          <a:noFill/>
        </p:spPr>
        <p:txBody>
          <a:bodyPr wrap="square">
            <a:spAutoFit/>
          </a:bodyPr>
          <a:lstStyle/>
          <a:p>
            <a:pPr algn="l"/>
            <a:r>
              <a:rPr lang="en-US" b="1" i="0">
                <a:solidFill>
                  <a:schemeClr val="tx1"/>
                </a:solidFill>
                <a:effectLst/>
                <a:latin typeface="Roboto" panose="02000000000000000000" pitchFamily="2" charset="0"/>
              </a:rPr>
              <a:t>Bánh 700C</a:t>
            </a:r>
          </a:p>
        </p:txBody>
      </p:sp>
      <p:sp>
        <p:nvSpPr>
          <p:cNvPr id="14" name="TextBox 13">
            <a:extLst>
              <a:ext uri="{FF2B5EF4-FFF2-40B4-BE49-F238E27FC236}">
                <a16:creationId xmlns:a16="http://schemas.microsoft.com/office/drawing/2014/main" id="{C8D49546-F831-66E8-6F7B-D698F7EF8DD0}"/>
              </a:ext>
            </a:extLst>
          </p:cNvPr>
          <p:cNvSpPr txBox="1"/>
          <p:nvPr/>
        </p:nvSpPr>
        <p:spPr>
          <a:xfrm>
            <a:off x="582930" y="2041804"/>
            <a:ext cx="4572000" cy="307777"/>
          </a:xfrm>
          <a:prstGeom prst="rect">
            <a:avLst/>
          </a:prstGeom>
          <a:noFill/>
        </p:spPr>
        <p:txBody>
          <a:bodyPr wrap="square">
            <a:spAutoFit/>
          </a:bodyPr>
          <a:lstStyle/>
          <a:p>
            <a:r>
              <a:rPr lang="en-US" b="1" i="0">
                <a:solidFill>
                  <a:schemeClr val="tx1"/>
                </a:solidFill>
                <a:effectLst/>
                <a:latin typeface="Roboto" panose="02000000000000000000" pitchFamily="2" charset="0"/>
              </a:rPr>
              <a:t>6290000</a:t>
            </a:r>
            <a:endParaRPr lang="en-US">
              <a:solidFill>
                <a:schemeClr val="tx1"/>
              </a:solidFill>
            </a:endParaRPr>
          </a:p>
        </p:txBody>
      </p:sp>
      <p:sp>
        <p:nvSpPr>
          <p:cNvPr id="15" name="TextBox 14">
            <a:extLst>
              <a:ext uri="{FF2B5EF4-FFF2-40B4-BE49-F238E27FC236}">
                <a16:creationId xmlns:a16="http://schemas.microsoft.com/office/drawing/2014/main" id="{7500058F-379E-8D63-F4F0-92923984F79C}"/>
              </a:ext>
            </a:extLst>
          </p:cNvPr>
          <p:cNvSpPr txBox="1"/>
          <p:nvPr/>
        </p:nvSpPr>
        <p:spPr>
          <a:xfrm>
            <a:off x="582930" y="2503468"/>
            <a:ext cx="4572000" cy="307777"/>
          </a:xfrm>
          <a:prstGeom prst="rect">
            <a:avLst/>
          </a:prstGeom>
          <a:noFill/>
        </p:spPr>
        <p:txBody>
          <a:bodyPr wrap="square">
            <a:spAutoFit/>
          </a:bodyPr>
          <a:lstStyle/>
          <a:p>
            <a:pPr algn="l"/>
            <a:r>
              <a:rPr lang="en-US" b="1" i="0">
                <a:solidFill>
                  <a:schemeClr val="tx1"/>
                </a:solidFill>
                <a:effectLst/>
                <a:latin typeface="Roboto" panose="02000000000000000000" pitchFamily="2" charset="0"/>
              </a:rPr>
              <a:t>lailamvu1234@gmail.com</a:t>
            </a:r>
            <a:endParaRPr lang="vi-VN" b="1" i="0">
              <a:solidFill>
                <a:schemeClr val="tx1"/>
              </a:solidFill>
              <a:effectLst/>
              <a:latin typeface="Roboto" panose="02000000000000000000" pitchFamily="2" charset="0"/>
            </a:endParaRPr>
          </a:p>
        </p:txBody>
      </p:sp>
      <p:sp>
        <p:nvSpPr>
          <p:cNvPr id="16" name="TextBox 15">
            <a:extLst>
              <a:ext uri="{FF2B5EF4-FFF2-40B4-BE49-F238E27FC236}">
                <a16:creationId xmlns:a16="http://schemas.microsoft.com/office/drawing/2014/main" id="{01F4EBE1-E8E8-D19C-B5BB-ABFFD6378551}"/>
              </a:ext>
            </a:extLst>
          </p:cNvPr>
          <p:cNvSpPr txBox="1"/>
          <p:nvPr/>
        </p:nvSpPr>
        <p:spPr>
          <a:xfrm>
            <a:off x="582930" y="2827437"/>
            <a:ext cx="4572000" cy="307777"/>
          </a:xfrm>
          <a:prstGeom prst="rect">
            <a:avLst/>
          </a:prstGeom>
          <a:noFill/>
        </p:spPr>
        <p:txBody>
          <a:bodyPr wrap="square">
            <a:spAutoFit/>
          </a:bodyPr>
          <a:lstStyle/>
          <a:p>
            <a:pPr algn="l"/>
            <a:r>
              <a:rPr lang="en-US" b="1" i="0">
                <a:solidFill>
                  <a:schemeClr val="tx1"/>
                </a:solidFill>
                <a:effectLst/>
                <a:latin typeface="Roboto" panose="02000000000000000000" pitchFamily="2" charset="0"/>
              </a:rPr>
              <a:t>Lâm Vũ</a:t>
            </a:r>
            <a:endParaRPr lang="vi-VN" b="1" i="0">
              <a:solidFill>
                <a:schemeClr val="tx1"/>
              </a:solidFill>
              <a:effectLst/>
              <a:latin typeface="Roboto" panose="02000000000000000000" pitchFamily="2" charset="0"/>
            </a:endParaRPr>
          </a:p>
        </p:txBody>
      </p:sp>
      <p:sp>
        <p:nvSpPr>
          <p:cNvPr id="17" name="TextBox 16">
            <a:extLst>
              <a:ext uri="{FF2B5EF4-FFF2-40B4-BE49-F238E27FC236}">
                <a16:creationId xmlns:a16="http://schemas.microsoft.com/office/drawing/2014/main" id="{A0BD37E5-05A6-F20C-4B0A-D8E66E4A0947}"/>
              </a:ext>
            </a:extLst>
          </p:cNvPr>
          <p:cNvSpPr txBox="1"/>
          <p:nvPr/>
        </p:nvSpPr>
        <p:spPr>
          <a:xfrm>
            <a:off x="582930" y="3135214"/>
            <a:ext cx="4572000" cy="307777"/>
          </a:xfrm>
          <a:prstGeom prst="rect">
            <a:avLst/>
          </a:prstGeom>
          <a:noFill/>
        </p:spPr>
        <p:txBody>
          <a:bodyPr wrap="square">
            <a:spAutoFit/>
          </a:bodyPr>
          <a:lstStyle/>
          <a:p>
            <a:pPr algn="l"/>
            <a:r>
              <a:rPr lang="en-US" b="1" i="0">
                <a:solidFill>
                  <a:schemeClr val="tx1"/>
                </a:solidFill>
                <a:effectLst/>
                <a:latin typeface="Roboto" panose="02000000000000000000" pitchFamily="2" charset="0"/>
              </a:rPr>
              <a:t>0907891780</a:t>
            </a:r>
            <a:endParaRPr lang="vi-VN" b="1" i="0">
              <a:solidFill>
                <a:schemeClr val="tx1"/>
              </a:solidFill>
              <a:effectLst/>
              <a:latin typeface="Roboto" panose="02000000000000000000" pitchFamily="2" charset="0"/>
            </a:endParaRPr>
          </a:p>
        </p:txBody>
      </p:sp>
      <p:sp>
        <p:nvSpPr>
          <p:cNvPr id="19" name="TextBox 18">
            <a:extLst>
              <a:ext uri="{FF2B5EF4-FFF2-40B4-BE49-F238E27FC236}">
                <a16:creationId xmlns:a16="http://schemas.microsoft.com/office/drawing/2014/main" id="{89DA03E8-EA99-EE98-0DD7-218B7CE75733}"/>
              </a:ext>
            </a:extLst>
          </p:cNvPr>
          <p:cNvSpPr txBox="1"/>
          <p:nvPr/>
        </p:nvSpPr>
        <p:spPr>
          <a:xfrm>
            <a:off x="582930" y="3442991"/>
            <a:ext cx="6000750" cy="307777"/>
          </a:xfrm>
          <a:prstGeom prst="rect">
            <a:avLst/>
          </a:prstGeom>
          <a:noFill/>
        </p:spPr>
        <p:txBody>
          <a:bodyPr wrap="square">
            <a:spAutoFit/>
          </a:bodyPr>
          <a:lstStyle/>
          <a:p>
            <a:r>
              <a:rPr lang="en-US" b="1">
                <a:solidFill>
                  <a:schemeClr val="tx1"/>
                </a:solidFill>
                <a:latin typeface="Roboto" panose="02000000000000000000" pitchFamily="2" charset="0"/>
                <a:ea typeface="Roboto" panose="02000000000000000000" pitchFamily="2" charset="0"/>
                <a:cs typeface="Roboto" panose="02000000000000000000" pitchFamily="2" charset="0"/>
              </a:rPr>
              <a:t>Ấp Bình Mỹ B, Xã Bình Thạnh, Huyện Cao Lãnh, Tỉnh Đồng Tháp</a:t>
            </a:r>
          </a:p>
        </p:txBody>
      </p:sp>
    </p:spTree>
    <p:extLst>
      <p:ext uri="{BB962C8B-B14F-4D97-AF65-F5344CB8AC3E}">
        <p14:creationId xmlns:p14="http://schemas.microsoft.com/office/powerpoint/2010/main" val="4148719718"/>
      </p:ext>
    </p:extLst>
  </p:cSld>
  <p:clrMapOvr>
    <a:masterClrMapping/>
  </p:clrMapOvr>
</p:sld>
</file>

<file path=ppt/theme/theme1.xml><?xml version="1.0" encoding="utf-8"?>
<a:theme xmlns:a="http://schemas.openxmlformats.org/drawingml/2006/main" name="Electric Bike Brand Business Plan Infographics by Slidesgo">
  <a:themeElements>
    <a:clrScheme name="Simple Light">
      <a:dk1>
        <a:srgbClr val="191919"/>
      </a:dk1>
      <a:lt1>
        <a:srgbClr val="EFEFEF"/>
      </a:lt1>
      <a:dk2>
        <a:srgbClr val="C2A570"/>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361</TotalTime>
  <Words>523</Words>
  <Application>Microsoft Office PowerPoint</Application>
  <PresentationFormat>On-screen Show (16:9)</PresentationFormat>
  <Paragraphs>34</Paragraphs>
  <Slides>9</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Anaheim</vt:lpstr>
      <vt:lpstr>Roboto</vt:lpstr>
      <vt:lpstr>Russo One</vt:lpstr>
      <vt:lpstr>Roboto Condensed Light</vt:lpstr>
      <vt:lpstr>Barlow</vt:lpstr>
      <vt:lpstr>Electric Bike Brand Business Plan Infographics by Slidesgo</vt:lpstr>
      <vt:lpstr>WEBSITE  BÁN XE ĐẠP Phát triển ứng dụng bằng Java</vt:lpstr>
      <vt:lpstr>GIỚI THIỆU</vt:lpstr>
      <vt:lpstr>Database</vt:lpstr>
      <vt:lpstr>Công cụ</vt:lpstr>
      <vt:lpstr>Kết quả đạt được</vt:lpstr>
      <vt:lpstr>Hạn chế</vt:lpstr>
      <vt:lpstr>Hướng phát triển</vt:lpstr>
      <vt:lpstr>DEMO WEBSITE BÁN XE ĐẠP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Lâm Vũ</dc:creator>
  <cp:lastModifiedBy>Lâm Vũ</cp:lastModifiedBy>
  <cp:revision>4</cp:revision>
  <dcterms:modified xsi:type="dcterms:W3CDTF">2024-10-19T10:21:34Z</dcterms:modified>
</cp:coreProperties>
</file>