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76" r:id="rId4"/>
    <p:sldId id="279" r:id="rId5"/>
    <p:sldId id="277" r:id="rId6"/>
    <p:sldId id="278" r:id="rId7"/>
    <p:sldId id="280" r:id="rId8"/>
    <p:sldId id="272" r:id="rId9"/>
    <p:sldId id="281" r:id="rId10"/>
    <p:sldId id="282" r:id="rId11"/>
    <p:sldId id="288" r:id="rId12"/>
    <p:sldId id="283" r:id="rId13"/>
    <p:sldId id="285" r:id="rId14"/>
    <p:sldId id="286" r:id="rId15"/>
    <p:sldId id="287" r:id="rId16"/>
    <p:sldId id="289" r:id="rId17"/>
    <p:sldId id="257" r:id="rId18"/>
    <p:sldId id="290" r:id="rId19"/>
    <p:sldId id="291" r:id="rId20"/>
    <p:sldId id="292" r:id="rId21"/>
    <p:sldId id="293" r:id="rId22"/>
    <p:sldId id="294" r:id="rId23"/>
    <p:sldId id="296" r:id="rId24"/>
    <p:sldId id="297" r:id="rId25"/>
    <p:sldId id="295" r:id="rId26"/>
    <p:sldId id="298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274" r:id="rId36"/>
  </p:sldIdLst>
  <p:sldSz cx="18288000" cy="1028700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mbria Math" panose="02040503050406030204" pitchFamily="18" charset="0"/>
      <p:regular r:id="rId41"/>
    </p:embeddedFont>
    <p:embeddedFont>
      <p:font typeface="Nunito Sans Condensed" panose="020B0604020202020204" charset="0"/>
      <p:regular r:id="rId42"/>
    </p:embeddedFont>
    <p:embeddedFont>
      <p:font typeface="Nunito Sans Condensed Bold" panose="020B0604020202020204" charset="0"/>
      <p:regular r:id="rId43"/>
    </p:embeddedFont>
    <p:embeddedFont>
      <p:font typeface="Nunito Sans Expanded Bold" panose="020B0604020202020204" charset="0"/>
      <p:regular r:id="rId44"/>
    </p:embeddedFont>
    <p:embeddedFont>
      <p:font typeface="Trend Sans Five" panose="020B0604020202020204" charset="0"/>
      <p:regular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446276246719161E-2"/>
          <c:y val="6.8804749015748026E-2"/>
          <c:w val="0.96388705708661415"/>
          <c:h val="0.8449910187007874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1</c:v>
                </c:pt>
                <c:pt idx="5">
                  <c:v>5</c:v>
                </c:pt>
                <c:pt idx="6">
                  <c:v>2</c:v>
                </c:pt>
                <c:pt idx="7">
                  <c:v>4</c:v>
                </c:pt>
                <c:pt idx="8">
                  <c:v>1</c:v>
                </c:pt>
                <c:pt idx="9">
                  <c:v>5</c:v>
                </c:pt>
                <c:pt idx="10">
                  <c:v>3</c:v>
                </c:pt>
                <c:pt idx="11">
                  <c:v>2</c:v>
                </c:pt>
                <c:pt idx="12">
                  <c:v>5</c:v>
                </c:pt>
                <c:pt idx="13">
                  <c:v>2</c:v>
                </c:pt>
                <c:pt idx="14">
                  <c:v>4</c:v>
                </c:pt>
                <c:pt idx="1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78-4B5D-A888-32C63CCE42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8428399"/>
        <c:axId val="598429647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2.4</c:v>
                      </c:pt>
                      <c:pt idx="1">
                        <c:v>4.4000000000000004</c:v>
                      </c:pt>
                      <c:pt idx="2">
                        <c:v>1.8</c:v>
                      </c:pt>
                      <c:pt idx="3">
                        <c:v>2.8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0278-4B5D-A888-32C63CCE42C3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2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0278-4B5D-A888-32C63CCE42C3}"/>
                  </c:ext>
                </c:extLst>
              </c15:ser>
            </c15:filteredLineSeries>
          </c:ext>
        </c:extLst>
      </c:lineChart>
      <c:catAx>
        <c:axId val="5984283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429647"/>
        <c:crosses val="autoZero"/>
        <c:auto val="1"/>
        <c:lblAlgn val="ctr"/>
        <c:lblOffset val="100"/>
        <c:noMultiLvlLbl val="0"/>
      </c:catAx>
      <c:valAx>
        <c:axId val="59842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428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446276246719161E-2"/>
          <c:y val="6.8804749015748026E-2"/>
          <c:w val="0.96388705708661415"/>
          <c:h val="0.8449910187007874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76200" cap="rnd">
              <a:solidFill>
                <a:schemeClr val="accent2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1</c:v>
                </c:pt>
                <c:pt idx="5">
                  <c:v>5</c:v>
                </c:pt>
                <c:pt idx="6">
                  <c:v>2</c:v>
                </c:pt>
                <c:pt idx="7">
                  <c:v>4</c:v>
                </c:pt>
                <c:pt idx="8">
                  <c:v>1</c:v>
                </c:pt>
                <c:pt idx="9">
                  <c:v>5</c:v>
                </c:pt>
                <c:pt idx="10">
                  <c:v>3</c:v>
                </c:pt>
                <c:pt idx="11">
                  <c:v>2</c:v>
                </c:pt>
                <c:pt idx="12">
                  <c:v>5</c:v>
                </c:pt>
                <c:pt idx="13">
                  <c:v>2</c:v>
                </c:pt>
                <c:pt idx="14">
                  <c:v>4</c:v>
                </c:pt>
                <c:pt idx="1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78-4B5D-A888-32C63CCE42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8428399"/>
        <c:axId val="598429647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2.4</c:v>
                      </c:pt>
                      <c:pt idx="1">
                        <c:v>4.4000000000000004</c:v>
                      </c:pt>
                      <c:pt idx="2">
                        <c:v>1.8</c:v>
                      </c:pt>
                      <c:pt idx="3">
                        <c:v>2.8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0278-4B5D-A888-32C63CCE42C3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tint val="6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2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0278-4B5D-A888-32C63CCE42C3}"/>
                  </c:ext>
                </c:extLst>
              </c15:ser>
            </c15:filteredLineSeries>
          </c:ext>
        </c:extLst>
      </c:lineChart>
      <c:catAx>
        <c:axId val="5984283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429647"/>
        <c:crosses val="autoZero"/>
        <c:auto val="1"/>
        <c:lblAlgn val="ctr"/>
        <c:lblOffset val="100"/>
        <c:noMultiLvlLbl val="0"/>
      </c:catAx>
      <c:valAx>
        <c:axId val="59842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428399"/>
        <c:crosses val="autoZero"/>
        <c:crossBetween val="between"/>
      </c:valAx>
      <c:spPr>
        <a:noFill/>
        <a:ln w="762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446276246719161E-2"/>
          <c:y val="6.8804749015748026E-2"/>
          <c:w val="0.96388705708661415"/>
          <c:h val="0.8449910187007874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4.3</c:v>
                </c:pt>
                <c:pt idx="1">
                  <c:v>3</c:v>
                </c:pt>
                <c:pt idx="2">
                  <c:v>3.5</c:v>
                </c:pt>
                <c:pt idx="3">
                  <c:v>4</c:v>
                </c:pt>
                <c:pt idx="4">
                  <c:v>3</c:v>
                </c:pt>
                <c:pt idx="5">
                  <c:v>3.2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3.5</c:v>
                </c:pt>
                <c:pt idx="10">
                  <c:v>3</c:v>
                </c:pt>
                <c:pt idx="11">
                  <c:v>3.2</c:v>
                </c:pt>
                <c:pt idx="12">
                  <c:v>2.8</c:v>
                </c:pt>
                <c:pt idx="13">
                  <c:v>3.5</c:v>
                </c:pt>
                <c:pt idx="1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78-4B5D-A888-32C63CCE42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8428399"/>
        <c:axId val="598429647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2.4</c:v>
                      </c:pt>
                      <c:pt idx="1">
                        <c:v>4.4000000000000004</c:v>
                      </c:pt>
                      <c:pt idx="2">
                        <c:v>1.8</c:v>
                      </c:pt>
                      <c:pt idx="3">
                        <c:v>2.8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0278-4B5D-A888-32C63CCE42C3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2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0278-4B5D-A888-32C63CCE42C3}"/>
                  </c:ext>
                </c:extLst>
              </c15:ser>
            </c15:filteredLineSeries>
          </c:ext>
        </c:extLst>
      </c:lineChart>
      <c:catAx>
        <c:axId val="5984283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429647"/>
        <c:crosses val="autoZero"/>
        <c:auto val="1"/>
        <c:lblAlgn val="ctr"/>
        <c:lblOffset val="100"/>
        <c:noMultiLvlLbl val="0"/>
      </c:catAx>
      <c:valAx>
        <c:axId val="59842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428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446276246719161E-2"/>
          <c:y val="6.8804749015748026E-2"/>
          <c:w val="0.96388705708661415"/>
          <c:h val="0.8449910187007874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4.3</c:v>
                </c:pt>
                <c:pt idx="1">
                  <c:v>3</c:v>
                </c:pt>
                <c:pt idx="2">
                  <c:v>3.5</c:v>
                </c:pt>
                <c:pt idx="3">
                  <c:v>4</c:v>
                </c:pt>
                <c:pt idx="4">
                  <c:v>3</c:v>
                </c:pt>
                <c:pt idx="5">
                  <c:v>3.2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3.5</c:v>
                </c:pt>
                <c:pt idx="10">
                  <c:v>3</c:v>
                </c:pt>
                <c:pt idx="11">
                  <c:v>3.2</c:v>
                </c:pt>
                <c:pt idx="12">
                  <c:v>2.8</c:v>
                </c:pt>
                <c:pt idx="13">
                  <c:v>3.5</c:v>
                </c:pt>
                <c:pt idx="1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78-4B5D-A888-32C63CCE42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8428399"/>
        <c:axId val="598429647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2.4</c:v>
                      </c:pt>
                      <c:pt idx="1">
                        <c:v>4.4000000000000004</c:v>
                      </c:pt>
                      <c:pt idx="2">
                        <c:v>1.8</c:v>
                      </c:pt>
                      <c:pt idx="3">
                        <c:v>2.8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0278-4B5D-A888-32C63CCE42C3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2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0278-4B5D-A888-32C63CCE42C3}"/>
                  </c:ext>
                </c:extLst>
              </c15:ser>
            </c15:filteredLineSeries>
          </c:ext>
        </c:extLst>
      </c:lineChart>
      <c:catAx>
        <c:axId val="5984283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429647"/>
        <c:crosses val="autoZero"/>
        <c:auto val="1"/>
        <c:lblAlgn val="ctr"/>
        <c:lblOffset val="100"/>
        <c:noMultiLvlLbl val="0"/>
      </c:catAx>
      <c:valAx>
        <c:axId val="59842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428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446276246719161E-2"/>
          <c:y val="6.8804749015748026E-2"/>
          <c:w val="0.96388705708661415"/>
          <c:h val="0.8449910187007874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76200" cap="rnd">
              <a:solidFill>
                <a:schemeClr val="accent2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2.87</c:v>
                </c:pt>
                <c:pt idx="1">
                  <c:v>5.75</c:v>
                </c:pt>
                <c:pt idx="2">
                  <c:v>4.66</c:v>
                </c:pt>
                <c:pt idx="3">
                  <c:v>3.79</c:v>
                </c:pt>
                <c:pt idx="4">
                  <c:v>1.78</c:v>
                </c:pt>
                <c:pt idx="5">
                  <c:v>1.78</c:v>
                </c:pt>
                <c:pt idx="6">
                  <c:v>1.29</c:v>
                </c:pt>
                <c:pt idx="7">
                  <c:v>5.33</c:v>
                </c:pt>
                <c:pt idx="8">
                  <c:v>3.01</c:v>
                </c:pt>
                <c:pt idx="9">
                  <c:v>4.04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78-4B5D-A888-32C63CCE42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76200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2.86</c:v>
                </c:pt>
                <c:pt idx="1">
                  <c:v>4.74</c:v>
                </c:pt>
                <c:pt idx="2">
                  <c:v>4.05</c:v>
                </c:pt>
                <c:pt idx="3">
                  <c:v>2.36</c:v>
                </c:pt>
                <c:pt idx="4">
                  <c:v>1.64</c:v>
                </c:pt>
                <c:pt idx="5">
                  <c:v>1.07</c:v>
                </c:pt>
                <c:pt idx="6">
                  <c:v>0.7</c:v>
                </c:pt>
                <c:pt idx="7">
                  <c:v>4.29</c:v>
                </c:pt>
                <c:pt idx="8">
                  <c:v>2.29</c:v>
                </c:pt>
                <c:pt idx="9">
                  <c:v>3.64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78-4B5D-A888-32C63CCE42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8428399"/>
        <c:axId val="598429647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tint val="6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0278-4B5D-A888-32C63CCE42C3}"/>
                  </c:ext>
                </c:extLst>
              </c15:ser>
            </c15:filteredLineSeries>
          </c:ext>
        </c:extLst>
      </c:lineChart>
      <c:catAx>
        <c:axId val="5984283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429647"/>
        <c:crosses val="autoZero"/>
        <c:auto val="1"/>
        <c:lblAlgn val="ctr"/>
        <c:lblOffset val="100"/>
        <c:noMultiLvlLbl val="0"/>
      </c:catAx>
      <c:valAx>
        <c:axId val="59842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428399"/>
        <c:crosses val="autoZero"/>
        <c:crossBetween val="between"/>
      </c:valAx>
      <c:spPr>
        <a:noFill/>
        <a:ln w="762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446276246719161E-2"/>
          <c:y val="6.8804749015748026E-2"/>
          <c:w val="0.96388705708661415"/>
          <c:h val="0.8449910187007874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76200" cap="rnd">
              <a:solidFill>
                <a:schemeClr val="accent2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2.87</c:v>
                </c:pt>
                <c:pt idx="1">
                  <c:v>5.75</c:v>
                </c:pt>
                <c:pt idx="2">
                  <c:v>4.66</c:v>
                </c:pt>
                <c:pt idx="3">
                  <c:v>3.79</c:v>
                </c:pt>
                <c:pt idx="4">
                  <c:v>1.78</c:v>
                </c:pt>
                <c:pt idx="5">
                  <c:v>1.78</c:v>
                </c:pt>
                <c:pt idx="6">
                  <c:v>1.29</c:v>
                </c:pt>
                <c:pt idx="7">
                  <c:v>5.33</c:v>
                </c:pt>
                <c:pt idx="8">
                  <c:v>3.01</c:v>
                </c:pt>
                <c:pt idx="9">
                  <c:v>4.04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78-4B5D-A888-32C63CCE42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76200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4.13</c:v>
                </c:pt>
                <c:pt idx="1">
                  <c:v>1.25</c:v>
                </c:pt>
                <c:pt idx="2">
                  <c:v>2.34</c:v>
                </c:pt>
                <c:pt idx="3">
                  <c:v>3.21</c:v>
                </c:pt>
                <c:pt idx="4">
                  <c:v>5.22</c:v>
                </c:pt>
                <c:pt idx="5">
                  <c:v>5.22</c:v>
                </c:pt>
                <c:pt idx="6">
                  <c:v>5.71</c:v>
                </c:pt>
                <c:pt idx="7">
                  <c:v>1.67</c:v>
                </c:pt>
                <c:pt idx="8">
                  <c:v>3.99</c:v>
                </c:pt>
                <c:pt idx="9">
                  <c:v>2.96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78-4B5D-A888-32C63CCE42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8428399"/>
        <c:axId val="598429647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tint val="6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0278-4B5D-A888-32C63CCE42C3}"/>
                  </c:ext>
                </c:extLst>
              </c15:ser>
            </c15:filteredLineSeries>
          </c:ext>
        </c:extLst>
      </c:lineChart>
      <c:catAx>
        <c:axId val="5984283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429647"/>
        <c:crosses val="autoZero"/>
        <c:auto val="1"/>
        <c:lblAlgn val="ctr"/>
        <c:lblOffset val="100"/>
        <c:noMultiLvlLbl val="0"/>
      </c:catAx>
      <c:valAx>
        <c:axId val="59842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428399"/>
        <c:crosses val="autoZero"/>
        <c:crossBetween val="between"/>
      </c:valAx>
      <c:spPr>
        <a:noFill/>
        <a:ln w="762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446276246719161E-2"/>
          <c:y val="6.8804749015748026E-2"/>
          <c:w val="0.96388705708661415"/>
          <c:h val="0.8449910187007874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76200" cap="rnd">
              <a:solidFill>
                <a:schemeClr val="accent2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2.87</c:v>
                </c:pt>
                <c:pt idx="1">
                  <c:v>5.75</c:v>
                </c:pt>
                <c:pt idx="2">
                  <c:v>4.66</c:v>
                </c:pt>
                <c:pt idx="3">
                  <c:v>3.79</c:v>
                </c:pt>
                <c:pt idx="4">
                  <c:v>1.78</c:v>
                </c:pt>
                <c:pt idx="5">
                  <c:v>1.78</c:v>
                </c:pt>
                <c:pt idx="6">
                  <c:v>1.29</c:v>
                </c:pt>
                <c:pt idx="7">
                  <c:v>5.33</c:v>
                </c:pt>
                <c:pt idx="8">
                  <c:v>3.01</c:v>
                </c:pt>
                <c:pt idx="9">
                  <c:v>4.04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78-4B5D-A888-32C63CCE42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76200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4.13</c:v>
                </c:pt>
                <c:pt idx="1">
                  <c:v>1.25</c:v>
                </c:pt>
                <c:pt idx="2">
                  <c:v>2.34</c:v>
                </c:pt>
                <c:pt idx="3">
                  <c:v>3.21</c:v>
                </c:pt>
                <c:pt idx="4">
                  <c:v>5.22</c:v>
                </c:pt>
                <c:pt idx="5">
                  <c:v>5.22</c:v>
                </c:pt>
                <c:pt idx="6">
                  <c:v>5.71</c:v>
                </c:pt>
                <c:pt idx="7">
                  <c:v>1.67</c:v>
                </c:pt>
                <c:pt idx="8">
                  <c:v>3.99</c:v>
                </c:pt>
                <c:pt idx="9">
                  <c:v>2.96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78-4B5D-A888-32C63CCE42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8428399"/>
        <c:axId val="598429647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tint val="6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0278-4B5D-A888-32C63CCE42C3}"/>
                  </c:ext>
                </c:extLst>
              </c15:ser>
            </c15:filteredLineSeries>
          </c:ext>
        </c:extLst>
      </c:lineChart>
      <c:catAx>
        <c:axId val="5984283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429647"/>
        <c:crosses val="autoZero"/>
        <c:auto val="1"/>
        <c:lblAlgn val="ctr"/>
        <c:lblOffset val="100"/>
        <c:noMultiLvlLbl val="0"/>
      </c:catAx>
      <c:valAx>
        <c:axId val="59842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428399"/>
        <c:crosses val="autoZero"/>
        <c:crossBetween val="between"/>
      </c:valAx>
      <c:spPr>
        <a:noFill/>
        <a:ln w="762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57375" y="1541853"/>
            <a:ext cx="19602749" cy="7203294"/>
            <a:chOff x="0" y="0"/>
            <a:chExt cx="5162864" cy="18971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62864" cy="1897164"/>
            </a:xfrm>
            <a:custGeom>
              <a:avLst/>
              <a:gdLst/>
              <a:ahLst/>
              <a:cxnLst/>
              <a:rect l="l" t="t" r="r" b="b"/>
              <a:pathLst>
                <a:path w="5162864" h="1897164">
                  <a:moveTo>
                    <a:pt x="0" y="0"/>
                  </a:moveTo>
                  <a:lnTo>
                    <a:pt x="5162864" y="0"/>
                  </a:lnTo>
                  <a:lnTo>
                    <a:pt x="5162864" y="1897164"/>
                  </a:lnTo>
                  <a:lnTo>
                    <a:pt x="0" y="18971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62864" cy="19352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648700" y="6011048"/>
            <a:ext cx="8384422" cy="0"/>
          </a:xfrm>
          <a:prstGeom prst="line">
            <a:avLst/>
          </a:prstGeom>
          <a:ln w="152400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-657375" y="1541853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-657570" y="8714191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1028700" y="2064844"/>
            <a:ext cx="6134100" cy="6254594"/>
          </a:xfrm>
          <a:custGeom>
            <a:avLst/>
            <a:gdLst/>
            <a:ahLst/>
            <a:cxnLst/>
            <a:rect l="l" t="t" r="r" b="b"/>
            <a:pathLst>
              <a:path w="5792153" h="6254594">
                <a:moveTo>
                  <a:pt x="0" y="0"/>
                </a:moveTo>
                <a:lnTo>
                  <a:pt x="5792153" y="0"/>
                </a:lnTo>
                <a:lnTo>
                  <a:pt x="5792153" y="6254594"/>
                </a:lnTo>
                <a:lnTo>
                  <a:pt x="0" y="6254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3854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648700" y="2369798"/>
            <a:ext cx="7767627" cy="322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519"/>
              </a:lnSpc>
            </a:pPr>
            <a:r>
              <a:rPr lang="en-US" sz="7099" b="1">
                <a:solidFill>
                  <a:srgbClr val="345C72"/>
                </a:solidFill>
                <a:latin typeface="Nunito Sans Condensed Bold"/>
                <a:ea typeface="Nunito Sans Condensed Bold"/>
                <a:cs typeface="Nunito Sans Condensed Bold"/>
                <a:sym typeface="Nunito Sans Condensed Bold"/>
              </a:rPr>
              <a:t>TỐI ƯU HÓA LỢI NHUẬN DANH MỤC ĐẦU TƯ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48700" y="6246051"/>
            <a:ext cx="7767627" cy="178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49"/>
              </a:lnSpc>
            </a:pPr>
            <a:r>
              <a:rPr lang="en-US" sz="5499">
                <a:solidFill>
                  <a:srgbClr val="345C72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Sử dụng mô hình Markowitz</a:t>
            </a:r>
          </a:p>
          <a:p>
            <a:pPr marL="0" lvl="0" indent="0" algn="l">
              <a:lnSpc>
                <a:spcPts val="7149"/>
              </a:lnSpc>
            </a:pPr>
            <a:endParaRPr lang="en-US" sz="5499">
              <a:solidFill>
                <a:srgbClr val="345C72"/>
              </a:solidFill>
              <a:latin typeface="Nunito Sans Condensed"/>
              <a:ea typeface="Nunito Sans Condensed"/>
              <a:cs typeface="Nunito Sans Condensed"/>
              <a:sym typeface="Nunito Sans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57375" y="1541853"/>
            <a:ext cx="19602749" cy="7203294"/>
            <a:chOff x="0" y="0"/>
            <a:chExt cx="5162864" cy="18971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62864" cy="1897164"/>
            </a:xfrm>
            <a:custGeom>
              <a:avLst/>
              <a:gdLst/>
              <a:ahLst/>
              <a:cxnLst/>
              <a:rect l="l" t="t" r="r" b="b"/>
              <a:pathLst>
                <a:path w="5162864" h="1897164">
                  <a:moveTo>
                    <a:pt x="0" y="0"/>
                  </a:moveTo>
                  <a:lnTo>
                    <a:pt x="5162864" y="0"/>
                  </a:lnTo>
                  <a:lnTo>
                    <a:pt x="5162864" y="1897164"/>
                  </a:lnTo>
                  <a:lnTo>
                    <a:pt x="0" y="18971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62864" cy="19352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 flipV="1">
            <a:off x="-657570" y="8714191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V="1">
            <a:off x="-657570" y="1510897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061251866"/>
              </p:ext>
            </p:extLst>
          </p:nvPr>
        </p:nvGraphicFramePr>
        <p:xfrm>
          <a:off x="9601200" y="3061855"/>
          <a:ext cx="7696004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43000" y="3086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8" name="TextBox 5"/>
          <p:cNvSpPr txBox="1"/>
          <p:nvPr/>
        </p:nvSpPr>
        <p:spPr>
          <a:xfrm>
            <a:off x="609600" y="3040360"/>
            <a:ext cx="8763000" cy="42062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lnSpc>
                <a:spcPts val="8189"/>
              </a:lnSpc>
              <a:buFontTx/>
              <a:buChar char="-"/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Những mã có độ biến động thấp hơn sẽ an toàn hơn , ít rủi ro hơn</a:t>
            </a:r>
          </a:p>
          <a:p>
            <a:pPr marL="685800" indent="-685800">
              <a:lnSpc>
                <a:spcPts val="8189"/>
              </a:lnSpc>
              <a:buFontTx/>
              <a:buChar char="-"/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Tuy nhiên , rủi ro cao thì khả năng có lãi cao hơn và ngược lại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9839" y="550811"/>
            <a:ext cx="1849489" cy="1849489"/>
            <a:chOff x="0" y="0"/>
            <a:chExt cx="812800" cy="812800"/>
          </a:xfrm>
        </p:grpSpPr>
        <p:sp>
          <p:nvSpPr>
            <p:cNvPr id="11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id="12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90917" y="534207"/>
            <a:ext cx="1207331" cy="166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40"/>
              </a:lnSpc>
            </a:pPr>
            <a:r>
              <a:rPr lang="vi-VN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2</a:t>
            </a:r>
            <a:endParaRPr lang="en-US" sz="10100">
              <a:solidFill>
                <a:srgbClr val="345C72"/>
              </a:solidFill>
              <a:latin typeface="Trend Sans Five"/>
              <a:ea typeface="Trend Sans Five"/>
              <a:cs typeface="Trend Sans Five"/>
              <a:sym typeface="Trend Sans Five"/>
            </a:endParaRPr>
          </a:p>
        </p:txBody>
      </p:sp>
    </p:spTree>
    <p:extLst>
      <p:ext uri="{BB962C8B-B14F-4D97-AF65-F5344CB8AC3E}">
        <p14:creationId xmlns:p14="http://schemas.microsoft.com/office/powerpoint/2010/main" val="3550316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57375" y="1541853"/>
            <a:ext cx="19602749" cy="7203294"/>
            <a:chOff x="0" y="0"/>
            <a:chExt cx="5162864" cy="18971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62864" cy="1897164"/>
            </a:xfrm>
            <a:custGeom>
              <a:avLst/>
              <a:gdLst/>
              <a:ahLst/>
              <a:cxnLst/>
              <a:rect l="l" t="t" r="r" b="b"/>
              <a:pathLst>
                <a:path w="5162864" h="1897164">
                  <a:moveTo>
                    <a:pt x="0" y="0"/>
                  </a:moveTo>
                  <a:lnTo>
                    <a:pt x="5162864" y="0"/>
                  </a:lnTo>
                  <a:lnTo>
                    <a:pt x="5162864" y="1897164"/>
                  </a:lnTo>
                  <a:lnTo>
                    <a:pt x="0" y="18971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62864" cy="19352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 flipV="1">
            <a:off x="-657570" y="8714191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V="1">
            <a:off x="-657570" y="1510897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993489455"/>
              </p:ext>
            </p:extLst>
          </p:nvPr>
        </p:nvGraphicFramePr>
        <p:xfrm>
          <a:off x="10972800" y="3061855"/>
          <a:ext cx="6324404" cy="4367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43000" y="3086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8" name="TextBox 5"/>
          <p:cNvSpPr txBox="1"/>
          <p:nvPr/>
        </p:nvSpPr>
        <p:spPr>
          <a:xfrm>
            <a:off x="1327730" y="1878579"/>
            <a:ext cx="9492669" cy="63094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lnSpc>
                <a:spcPts val="8189"/>
              </a:lnSpc>
              <a:buFontTx/>
              <a:buChar char="-"/>
            </a:pPr>
            <a:r>
              <a:rPr lang="vi-VN" sz="40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Biến động thấp có lợi giúp danh mục đầu tư tránh được những cú sốc lớn thay đổi trên thị trường. </a:t>
            </a:r>
          </a:p>
          <a:p>
            <a:pPr marL="685800" indent="-685800">
              <a:lnSpc>
                <a:spcPts val="8189"/>
              </a:lnSpc>
              <a:buFontTx/>
              <a:buChar char="-"/>
            </a:pPr>
            <a:r>
              <a:rPr lang="vi-VN" sz="40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Khi các tài sản trong danh mục biến động theo các hướng khác nhau, sự biến động tổng thể ổn định hơn.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9839" y="550811"/>
            <a:ext cx="1849489" cy="1849489"/>
            <a:chOff x="0" y="0"/>
            <a:chExt cx="812800" cy="812800"/>
          </a:xfrm>
        </p:grpSpPr>
        <p:sp>
          <p:nvSpPr>
            <p:cNvPr id="11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id="12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90917" y="534207"/>
            <a:ext cx="1207331" cy="166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40"/>
              </a:lnSpc>
            </a:pPr>
            <a:r>
              <a:rPr lang="vi-VN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2</a:t>
            </a:r>
            <a:endParaRPr lang="en-US" sz="10100">
              <a:solidFill>
                <a:srgbClr val="345C72"/>
              </a:solidFill>
              <a:latin typeface="Trend Sans Five"/>
              <a:ea typeface="Trend Sans Five"/>
              <a:cs typeface="Trend Sans Five"/>
              <a:sym typeface="Trend Sans Five"/>
            </a:endParaRPr>
          </a:p>
        </p:txBody>
      </p:sp>
    </p:spTree>
    <p:extLst>
      <p:ext uri="{BB962C8B-B14F-4D97-AF65-F5344CB8AC3E}">
        <p14:creationId xmlns:p14="http://schemas.microsoft.com/office/powerpoint/2010/main" val="1671480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23777" y="-2193384"/>
            <a:ext cx="12421597" cy="13906740"/>
            <a:chOff x="0" y="-38100"/>
            <a:chExt cx="3271532" cy="36626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71532" cy="3624580"/>
            </a:xfrm>
            <a:custGeom>
              <a:avLst/>
              <a:gdLst/>
              <a:ahLst/>
              <a:cxnLst/>
              <a:rect l="l" t="t" r="r" b="b"/>
              <a:pathLst>
                <a:path w="3271532" h="3624580">
                  <a:moveTo>
                    <a:pt x="0" y="0"/>
                  </a:moveTo>
                  <a:lnTo>
                    <a:pt x="3271532" y="0"/>
                  </a:lnTo>
                  <a:lnTo>
                    <a:pt x="3271532" y="3624580"/>
                  </a:lnTo>
                  <a:lnTo>
                    <a:pt x="0" y="36245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71532" cy="36626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273662" y="5676900"/>
            <a:ext cx="8947538" cy="0"/>
          </a:xfrm>
          <a:prstGeom prst="line">
            <a:avLst/>
          </a:prstGeom>
          <a:ln w="127000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H="1" flipV="1">
            <a:off x="6523777" y="-4457700"/>
            <a:ext cx="0" cy="18245349"/>
          </a:xfrm>
          <a:prstGeom prst="line">
            <a:avLst/>
          </a:prstGeom>
          <a:ln w="165100" cap="flat" cmpd="sng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2429671" y="2125357"/>
            <a:ext cx="1580039" cy="6036287"/>
          </a:xfrm>
          <a:custGeom>
            <a:avLst/>
            <a:gdLst/>
            <a:ahLst/>
            <a:cxnLst/>
            <a:rect l="l" t="t" r="r" b="b"/>
            <a:pathLst>
              <a:path w="1580039" h="6036287">
                <a:moveTo>
                  <a:pt x="0" y="0"/>
                </a:moveTo>
                <a:lnTo>
                  <a:pt x="1580039" y="0"/>
                </a:lnTo>
                <a:lnTo>
                  <a:pt x="1580039" y="6036286"/>
                </a:lnTo>
                <a:lnTo>
                  <a:pt x="0" y="6036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077200" y="2817146"/>
            <a:ext cx="9586852" cy="5180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en-US" sz="8800" b="1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Xây dựng mô hình Markowitz</a:t>
            </a:r>
          </a:p>
          <a:p>
            <a:pPr>
              <a:lnSpc>
                <a:spcPts val="10080"/>
              </a:lnSpc>
            </a:pPr>
            <a:endParaRPr lang="en-US" sz="8800" b="1">
              <a:solidFill>
                <a:srgbClr val="345C72"/>
              </a:solidFill>
              <a:latin typeface="Nunito Sans Condensed" panose="020B0604020202020204" charset="0"/>
              <a:ea typeface="Hero"/>
              <a:cs typeface="Hero"/>
              <a:sym typeface="Hero"/>
            </a:endParaRPr>
          </a:p>
          <a:p>
            <a:pPr marL="0" lvl="0" indent="0" algn="ctr">
              <a:lnSpc>
                <a:spcPts val="10080"/>
              </a:lnSpc>
            </a:pPr>
            <a:endParaRPr lang="en-US" sz="8400">
              <a:solidFill>
                <a:srgbClr val="345C72"/>
              </a:solidFill>
              <a:latin typeface="Nunito Sans Condensed" panose="020B0604020202020204" charset="0"/>
              <a:ea typeface="Trend Sans Five"/>
              <a:cs typeface="Trend Sans Five"/>
              <a:sym typeface="Trend Sans Five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0" y="6738179"/>
            <a:ext cx="4352921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71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76260"/>
            <a:ext cx="19602749" cy="8229600"/>
            <a:chOff x="0" y="0"/>
            <a:chExt cx="5162864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62864" cy="2167467"/>
            </a:xfrm>
            <a:custGeom>
              <a:avLst/>
              <a:gdLst/>
              <a:ahLst/>
              <a:cxnLst/>
              <a:rect l="l" t="t" r="r" b="b"/>
              <a:pathLst>
                <a:path w="5162864" h="2167467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44196" y="3009900"/>
            <a:ext cx="13410004" cy="52578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lnSpc>
                <a:spcPts val="8189"/>
              </a:lnSpc>
              <a:buFontTx/>
              <a:buChar char="-"/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Markowitz cho rằng các danh mục có mối quan hệ với nhau , hoặc không</a:t>
            </a:r>
          </a:p>
          <a:p>
            <a:pPr marL="685800" indent="-685800">
              <a:lnSpc>
                <a:spcPts val="8189"/>
              </a:lnSpc>
              <a:buFontTx/>
              <a:buChar char="-"/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Một cách nói khác là chỉ số của các danh mục biến động cùng với nhau , hoặc ko ( do cùng chịu ảnh hưởng từ các yếu tố vĩ mô , môi trường ...) 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-657570" y="92273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2743200" y="1333500"/>
            <a:ext cx="16230600" cy="1104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79"/>
              </a:lnSpc>
            </a:pPr>
            <a:r>
              <a:rPr lang="vi-VN" sz="7200" b="1" spc="170">
                <a:solidFill>
                  <a:srgbClr val="345C72"/>
                </a:solidFill>
                <a:latin typeface="Nunito Sans Condensed" panose="020B0604020202020204" charset="0"/>
                <a:ea typeface="Nunito Sans Expanded Bold"/>
                <a:cs typeface="Nunito Sans Expanded Bold"/>
                <a:sym typeface="Nunito Sans Expanded Bold"/>
              </a:rPr>
              <a:t>Độ tương quan (covariance)</a:t>
            </a:r>
            <a:endParaRPr lang="en-US" sz="7200" b="1" spc="170">
              <a:solidFill>
                <a:srgbClr val="345C72"/>
              </a:solidFill>
              <a:latin typeface="Nunito Sans Condensed" panose="020B0604020202020204" charset="0"/>
              <a:ea typeface="Nunito Sans Expanded Bold"/>
              <a:cs typeface="Nunito Sans Expanded Bold"/>
              <a:sym typeface="Nunito Sans Expanded Bold"/>
            </a:endParaRPr>
          </a:p>
        </p:txBody>
      </p:sp>
      <p:sp>
        <p:nvSpPr>
          <p:cNvPr id="13" name="AutoShape 13"/>
          <p:cNvSpPr/>
          <p:nvPr/>
        </p:nvSpPr>
        <p:spPr>
          <a:xfrm flipV="1">
            <a:off x="-657570" y="9977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4706600" y="4173510"/>
            <a:ext cx="2668345" cy="6356803"/>
          </a:xfrm>
          <a:custGeom>
            <a:avLst/>
            <a:gdLst/>
            <a:ahLst/>
            <a:cxnLst/>
            <a:rect l="l" t="t" r="r" b="b"/>
            <a:pathLst>
              <a:path w="2668345" h="6356803">
                <a:moveTo>
                  <a:pt x="0" y="0"/>
                </a:moveTo>
                <a:lnTo>
                  <a:pt x="2668345" y="0"/>
                </a:lnTo>
                <a:lnTo>
                  <a:pt x="2668345" y="6356802"/>
                </a:lnTo>
                <a:lnTo>
                  <a:pt x="0" y="6356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AutoShape 15"/>
          <p:cNvSpPr/>
          <p:nvPr/>
        </p:nvSpPr>
        <p:spPr>
          <a:xfrm flipV="1">
            <a:off x="-657179" y="2638425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69839" y="161300"/>
            <a:ext cx="1849489" cy="184948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25633" y="144696"/>
            <a:ext cx="1207331" cy="166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40"/>
              </a:lnSpc>
            </a:pPr>
            <a:r>
              <a:rPr lang="vi-VN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1</a:t>
            </a:r>
            <a:endParaRPr lang="en-US" sz="10100">
              <a:solidFill>
                <a:srgbClr val="345C72"/>
              </a:solidFill>
              <a:latin typeface="Trend Sans Five"/>
              <a:ea typeface="Trend Sans Five"/>
              <a:cs typeface="Trend Sans Five"/>
              <a:sym typeface="Trend Sans Five"/>
            </a:endParaRPr>
          </a:p>
        </p:txBody>
      </p:sp>
    </p:spTree>
    <p:extLst>
      <p:ext uri="{BB962C8B-B14F-4D97-AF65-F5344CB8AC3E}">
        <p14:creationId xmlns:p14="http://schemas.microsoft.com/office/powerpoint/2010/main" val="601343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57375" y="1541853"/>
            <a:ext cx="19602749" cy="7203294"/>
            <a:chOff x="0" y="0"/>
            <a:chExt cx="5162864" cy="18971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62864" cy="1897164"/>
            </a:xfrm>
            <a:custGeom>
              <a:avLst/>
              <a:gdLst/>
              <a:ahLst/>
              <a:cxnLst/>
              <a:rect l="l" t="t" r="r" b="b"/>
              <a:pathLst>
                <a:path w="5162864" h="1897164">
                  <a:moveTo>
                    <a:pt x="0" y="0"/>
                  </a:moveTo>
                  <a:lnTo>
                    <a:pt x="5162864" y="0"/>
                  </a:lnTo>
                  <a:lnTo>
                    <a:pt x="5162864" y="1897164"/>
                  </a:lnTo>
                  <a:lnTo>
                    <a:pt x="0" y="18971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62864" cy="19352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 flipV="1">
            <a:off x="-657570" y="8714191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V="1">
            <a:off x="-657570" y="1510897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117118542"/>
              </p:ext>
            </p:extLst>
          </p:nvPr>
        </p:nvGraphicFramePr>
        <p:xfrm>
          <a:off x="9220200" y="1866901"/>
          <a:ext cx="7696004" cy="655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43000" y="3086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8" name="TextBox 5"/>
          <p:cNvSpPr txBox="1"/>
          <p:nvPr/>
        </p:nvSpPr>
        <p:spPr>
          <a:xfrm>
            <a:off x="609600" y="1866901"/>
            <a:ext cx="8077200" cy="63094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lnSpc>
                <a:spcPts val="8189"/>
              </a:lnSpc>
              <a:buFontTx/>
              <a:buChar char="-"/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Độ tương quan có giá trị thì -1 đến 1</a:t>
            </a:r>
          </a:p>
          <a:p>
            <a:pPr marL="685800" indent="-685800">
              <a:lnSpc>
                <a:spcPts val="8189"/>
              </a:lnSpc>
              <a:buFontTx/>
              <a:buChar char="-"/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Như 2 đồ thị này có độ tương quan là 0.8</a:t>
            </a:r>
          </a:p>
          <a:p>
            <a:pPr marL="685800" indent="-685800">
              <a:lnSpc>
                <a:spcPts val="8189"/>
              </a:lnSpc>
              <a:buFontTx/>
              <a:buChar char="-"/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Đồ thị có độ tương quan với chính nó = 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9839" y="161300"/>
            <a:ext cx="1849489" cy="1849489"/>
            <a:chOff x="0" y="0"/>
            <a:chExt cx="812800" cy="812800"/>
          </a:xfrm>
        </p:grpSpPr>
        <p:sp>
          <p:nvSpPr>
            <p:cNvPr id="11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id="12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90917" y="144696"/>
            <a:ext cx="1207331" cy="166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40"/>
              </a:lnSpc>
            </a:pPr>
            <a:r>
              <a:rPr lang="vi-VN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1</a:t>
            </a:r>
            <a:endParaRPr lang="en-US" sz="10100">
              <a:solidFill>
                <a:srgbClr val="345C72"/>
              </a:solidFill>
              <a:latin typeface="Trend Sans Five"/>
              <a:ea typeface="Trend Sans Five"/>
              <a:cs typeface="Trend Sans Five"/>
              <a:sym typeface="Trend Sans Five"/>
            </a:endParaRPr>
          </a:p>
        </p:txBody>
      </p:sp>
    </p:spTree>
    <p:extLst>
      <p:ext uri="{BB962C8B-B14F-4D97-AF65-F5344CB8AC3E}">
        <p14:creationId xmlns:p14="http://schemas.microsoft.com/office/powerpoint/2010/main" val="3823286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57375" y="1541853"/>
            <a:ext cx="19602749" cy="7203294"/>
            <a:chOff x="0" y="0"/>
            <a:chExt cx="5162864" cy="18971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62864" cy="1897164"/>
            </a:xfrm>
            <a:custGeom>
              <a:avLst/>
              <a:gdLst/>
              <a:ahLst/>
              <a:cxnLst/>
              <a:rect l="l" t="t" r="r" b="b"/>
              <a:pathLst>
                <a:path w="5162864" h="1897164">
                  <a:moveTo>
                    <a:pt x="0" y="0"/>
                  </a:moveTo>
                  <a:lnTo>
                    <a:pt x="5162864" y="0"/>
                  </a:lnTo>
                  <a:lnTo>
                    <a:pt x="5162864" y="1897164"/>
                  </a:lnTo>
                  <a:lnTo>
                    <a:pt x="0" y="18971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62864" cy="19352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 flipV="1">
            <a:off x="-657570" y="8714191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V="1">
            <a:off x="-657570" y="1510897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706543993"/>
              </p:ext>
            </p:extLst>
          </p:nvPr>
        </p:nvGraphicFramePr>
        <p:xfrm>
          <a:off x="9220200" y="1866901"/>
          <a:ext cx="7696004" cy="655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43000" y="3086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8" name="TextBox 5"/>
          <p:cNvSpPr txBox="1"/>
          <p:nvPr/>
        </p:nvSpPr>
        <p:spPr>
          <a:xfrm>
            <a:off x="377865" y="3270766"/>
            <a:ext cx="8077200" cy="3154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lnSpc>
                <a:spcPts val="8189"/>
              </a:lnSpc>
              <a:buFontTx/>
              <a:buChar char="-"/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2 đồ thị này có độ tương quan là – 0.9</a:t>
            </a:r>
          </a:p>
          <a:p>
            <a:pPr marL="685800" indent="-685800">
              <a:lnSpc>
                <a:spcPts val="8189"/>
              </a:lnSpc>
              <a:buFontTx/>
              <a:buChar char="-"/>
            </a:pPr>
            <a:endParaRPr lang="vi-VN" sz="4800">
              <a:solidFill>
                <a:srgbClr val="345C72"/>
              </a:solidFill>
              <a:latin typeface="Nunito Sans Condensed" panose="020B0604020202020204" charset="0"/>
              <a:ea typeface="Hero"/>
              <a:cs typeface="Hero"/>
              <a:sym typeface="Hero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9839" y="161300"/>
            <a:ext cx="1849489" cy="1849489"/>
            <a:chOff x="0" y="0"/>
            <a:chExt cx="812800" cy="812800"/>
          </a:xfrm>
        </p:grpSpPr>
        <p:sp>
          <p:nvSpPr>
            <p:cNvPr id="11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id="12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90917" y="144696"/>
            <a:ext cx="1207331" cy="166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40"/>
              </a:lnSpc>
            </a:pPr>
            <a:r>
              <a:rPr lang="vi-VN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1</a:t>
            </a:r>
            <a:endParaRPr lang="en-US" sz="10100">
              <a:solidFill>
                <a:srgbClr val="345C72"/>
              </a:solidFill>
              <a:latin typeface="Trend Sans Five"/>
              <a:ea typeface="Trend Sans Five"/>
              <a:cs typeface="Trend Sans Five"/>
              <a:sym typeface="Trend Sans Five"/>
            </a:endParaRPr>
          </a:p>
        </p:txBody>
      </p:sp>
    </p:spTree>
    <p:extLst>
      <p:ext uri="{BB962C8B-B14F-4D97-AF65-F5344CB8AC3E}">
        <p14:creationId xmlns:p14="http://schemas.microsoft.com/office/powerpoint/2010/main" val="2195288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57375" y="1541853"/>
            <a:ext cx="19602749" cy="7203294"/>
            <a:chOff x="0" y="0"/>
            <a:chExt cx="5162864" cy="18971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62864" cy="1897164"/>
            </a:xfrm>
            <a:custGeom>
              <a:avLst/>
              <a:gdLst/>
              <a:ahLst/>
              <a:cxnLst/>
              <a:rect l="l" t="t" r="r" b="b"/>
              <a:pathLst>
                <a:path w="5162864" h="1897164">
                  <a:moveTo>
                    <a:pt x="0" y="0"/>
                  </a:moveTo>
                  <a:lnTo>
                    <a:pt x="5162864" y="0"/>
                  </a:lnTo>
                  <a:lnTo>
                    <a:pt x="5162864" y="1897164"/>
                  </a:lnTo>
                  <a:lnTo>
                    <a:pt x="0" y="18971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62864" cy="19352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 flipV="1">
            <a:off x="-657570" y="8714191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V="1">
            <a:off x="-657570" y="1510897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706543993"/>
              </p:ext>
            </p:extLst>
          </p:nvPr>
        </p:nvGraphicFramePr>
        <p:xfrm>
          <a:off x="9220200" y="1866901"/>
          <a:ext cx="7696004" cy="655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43000" y="3086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8" name="TextBox 5"/>
          <p:cNvSpPr txBox="1"/>
          <p:nvPr/>
        </p:nvSpPr>
        <p:spPr>
          <a:xfrm>
            <a:off x="336302" y="2578179"/>
            <a:ext cx="8486828" cy="4985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lnSpc>
                <a:spcPct val="150000"/>
              </a:lnSpc>
              <a:buFontTx/>
              <a:buChar char="-"/>
            </a:pPr>
            <a:r>
              <a:rPr lang="vi-VN" sz="36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Khi chọn các tài sản có tương quan thấp hoặc âm để đưa vào danh mục, nhà đầu tư có thể giảm thiểu rủi ro tổng thể </a:t>
            </a:r>
          </a:p>
          <a:p>
            <a:pPr marL="685800" indent="-685800">
              <a:lnSpc>
                <a:spcPct val="150000"/>
              </a:lnSpc>
              <a:buFontTx/>
              <a:buChar char="-"/>
            </a:pPr>
            <a:r>
              <a:rPr lang="vi-VN" sz="36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Vì sự biến động của tài sản này có thể được bù đắp bởi sự ổn định hoặc biến động theo chiều ngược lại của tài sản kia.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9839" y="161300"/>
            <a:ext cx="1849489" cy="1849489"/>
            <a:chOff x="0" y="0"/>
            <a:chExt cx="812800" cy="812800"/>
          </a:xfrm>
        </p:grpSpPr>
        <p:sp>
          <p:nvSpPr>
            <p:cNvPr id="11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id="12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90917" y="144696"/>
            <a:ext cx="1207331" cy="166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40"/>
              </a:lnSpc>
            </a:pPr>
            <a:r>
              <a:rPr lang="vi-VN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1</a:t>
            </a:r>
            <a:endParaRPr lang="en-US" sz="10100">
              <a:solidFill>
                <a:srgbClr val="345C72"/>
              </a:solidFill>
              <a:latin typeface="Trend Sans Five"/>
              <a:ea typeface="Trend Sans Five"/>
              <a:cs typeface="Trend Sans Five"/>
              <a:sym typeface="Trend Sans Five"/>
            </a:endParaRPr>
          </a:p>
        </p:txBody>
      </p:sp>
    </p:spTree>
    <p:extLst>
      <p:ext uri="{BB962C8B-B14F-4D97-AF65-F5344CB8AC3E}">
        <p14:creationId xmlns:p14="http://schemas.microsoft.com/office/powerpoint/2010/main" val="2787980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23777" y="-3389204"/>
            <a:ext cx="12421597" cy="15772802"/>
            <a:chOff x="0" y="0"/>
            <a:chExt cx="3271532" cy="41541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71532" cy="4154153"/>
            </a:xfrm>
            <a:custGeom>
              <a:avLst/>
              <a:gdLst/>
              <a:ahLst/>
              <a:cxnLst/>
              <a:rect l="l" t="t" r="r" b="b"/>
              <a:pathLst>
                <a:path w="3271532" h="4154153">
                  <a:moveTo>
                    <a:pt x="0" y="0"/>
                  </a:moveTo>
                  <a:lnTo>
                    <a:pt x="3271532" y="0"/>
                  </a:lnTo>
                  <a:lnTo>
                    <a:pt x="3271532" y="4154153"/>
                  </a:lnTo>
                  <a:lnTo>
                    <a:pt x="0" y="41541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71532" cy="41922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7516272" y="2128838"/>
            <a:ext cx="8384422" cy="0"/>
          </a:xfrm>
          <a:prstGeom prst="line">
            <a:avLst/>
          </a:prstGeom>
          <a:ln w="10477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552567" y="6822795"/>
            <a:ext cx="5275164" cy="2435505"/>
          </a:xfrm>
          <a:custGeom>
            <a:avLst/>
            <a:gdLst/>
            <a:ahLst/>
            <a:cxnLst/>
            <a:rect l="l" t="t" r="r" b="b"/>
            <a:pathLst>
              <a:path w="5275164" h="2435505">
                <a:moveTo>
                  <a:pt x="0" y="0"/>
                </a:moveTo>
                <a:lnTo>
                  <a:pt x="5275164" y="0"/>
                </a:lnTo>
                <a:lnTo>
                  <a:pt x="5275164" y="2435505"/>
                </a:lnTo>
                <a:lnTo>
                  <a:pt x="0" y="24355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516272" y="1019175"/>
            <a:ext cx="7767627" cy="1012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280"/>
              </a:lnSpc>
            </a:pPr>
            <a:r>
              <a:rPr lang="vi-VN" sz="69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MÔ Hình Hóa</a:t>
            </a:r>
            <a:endParaRPr lang="en-US" sz="6900">
              <a:solidFill>
                <a:srgbClr val="345C72"/>
              </a:solidFill>
              <a:latin typeface="Trend Sans Five"/>
              <a:ea typeface="Trend Sans Five"/>
              <a:cs typeface="Trend Sans Five"/>
              <a:sym typeface="Trend Sans Five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516272" y="3107177"/>
            <a:ext cx="9743028" cy="4539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4000">
                <a:solidFill>
                  <a:srgbClr val="345C72"/>
                </a:solidFill>
                <a:latin typeface="Nunito Sans Condensed" panose="020B0604020202020204" charset="0"/>
                <a:ea typeface="Hero Bold"/>
                <a:cs typeface="Hero Bold"/>
                <a:sym typeface="Hero Bold"/>
              </a:rPr>
              <a:t>Như vậy , không nên bỏ hết trứng vào cùng một giỏ , câu hỏi cần đặt ra là làm sao để có thể phân bổ hợp lý nguồn vốn   </a:t>
            </a:r>
          </a:p>
          <a:p>
            <a:pPr algn="just">
              <a:lnSpc>
                <a:spcPct val="150000"/>
              </a:lnSpc>
            </a:pPr>
            <a:r>
              <a:rPr lang="vi-VN" sz="4000">
                <a:solidFill>
                  <a:srgbClr val="345C72"/>
                </a:solidFill>
                <a:latin typeface="Nunito Sans Condensed" panose="020B0604020202020204" charset="0"/>
                <a:ea typeface="Hero Bold"/>
                <a:cs typeface="Hero Bold"/>
                <a:sym typeface="Hero Bold"/>
              </a:rPr>
              <a:t>=&gt; Mô hình tối ưu hóa Markowizt sẽ giải quyết được vấn đề này</a:t>
            </a:r>
            <a:endParaRPr lang="en-US" sz="4000">
              <a:solidFill>
                <a:srgbClr val="345C72"/>
              </a:solidFill>
              <a:latin typeface="Nunito Sans Condensed" panose="020B0604020202020204" charset="0"/>
              <a:ea typeface="Hero Bold"/>
              <a:cs typeface="Hero Bold"/>
              <a:sym typeface="Hero Bold"/>
            </a:endParaRPr>
          </a:p>
        </p:txBody>
      </p:sp>
      <p:sp>
        <p:nvSpPr>
          <p:cNvPr id="9" name="AutoShape 9"/>
          <p:cNvSpPr/>
          <p:nvPr/>
        </p:nvSpPr>
        <p:spPr>
          <a:xfrm flipV="1">
            <a:off x="6523777" y="-2536281"/>
            <a:ext cx="0" cy="14919878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76260"/>
            <a:ext cx="19602749" cy="8229600"/>
            <a:chOff x="0" y="0"/>
            <a:chExt cx="5162864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62864" cy="2167467"/>
            </a:xfrm>
            <a:custGeom>
              <a:avLst/>
              <a:gdLst/>
              <a:ahLst/>
              <a:cxnLst/>
              <a:rect l="l" t="t" r="r" b="b"/>
              <a:pathLst>
                <a:path w="5162864" h="2167467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44196" y="3009900"/>
            <a:ext cx="13410004" cy="30764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lnSpc>
                <a:spcPts val="8189"/>
              </a:lnSpc>
              <a:buFontTx/>
              <a:buChar char="-"/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Lợi nhuận kỳ vọng của danh mục đầu tư là trung bình trọng số của lợi nhuận kỳ vọng của các tài sản riêng lẻ :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-657570" y="92273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2743200" y="1333500"/>
            <a:ext cx="16230600" cy="1104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79"/>
              </a:lnSpc>
            </a:pPr>
            <a:r>
              <a:rPr lang="vi-VN" sz="7200" b="1" spc="170">
                <a:solidFill>
                  <a:srgbClr val="345C72"/>
                </a:solidFill>
                <a:latin typeface="Nunito Sans Condensed" panose="020B0604020202020204" charset="0"/>
                <a:ea typeface="Nunito Sans Expanded Bold"/>
                <a:cs typeface="Nunito Sans Expanded Bold"/>
                <a:sym typeface="Nunito Sans Expanded Bold"/>
              </a:rPr>
              <a:t>Mô hình hóa</a:t>
            </a:r>
            <a:endParaRPr lang="en-US" sz="7200" b="1" spc="170">
              <a:solidFill>
                <a:srgbClr val="345C72"/>
              </a:solidFill>
              <a:latin typeface="Nunito Sans Condensed" panose="020B0604020202020204" charset="0"/>
              <a:ea typeface="Nunito Sans Expanded Bold"/>
              <a:cs typeface="Nunito Sans Expanded Bold"/>
              <a:sym typeface="Nunito Sans Expanded Bold"/>
            </a:endParaRPr>
          </a:p>
        </p:txBody>
      </p:sp>
      <p:sp>
        <p:nvSpPr>
          <p:cNvPr id="13" name="AutoShape 13"/>
          <p:cNvSpPr/>
          <p:nvPr/>
        </p:nvSpPr>
        <p:spPr>
          <a:xfrm flipV="1">
            <a:off x="-657570" y="9977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4706600" y="4173510"/>
            <a:ext cx="2668345" cy="6356803"/>
          </a:xfrm>
          <a:custGeom>
            <a:avLst/>
            <a:gdLst/>
            <a:ahLst/>
            <a:cxnLst/>
            <a:rect l="l" t="t" r="r" b="b"/>
            <a:pathLst>
              <a:path w="2668345" h="6356803">
                <a:moveTo>
                  <a:pt x="0" y="0"/>
                </a:moveTo>
                <a:lnTo>
                  <a:pt x="2668345" y="0"/>
                </a:lnTo>
                <a:lnTo>
                  <a:pt x="2668345" y="6356802"/>
                </a:lnTo>
                <a:lnTo>
                  <a:pt x="0" y="6356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AutoShape 15"/>
          <p:cNvSpPr/>
          <p:nvPr/>
        </p:nvSpPr>
        <p:spPr>
          <a:xfrm flipV="1">
            <a:off x="-657179" y="2638425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69839" y="161300"/>
            <a:ext cx="1849489" cy="184948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25633" y="144696"/>
            <a:ext cx="1207331" cy="166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40"/>
              </a:lnSpc>
            </a:pPr>
            <a:r>
              <a:rPr lang="vi-VN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2</a:t>
            </a:r>
            <a:endParaRPr lang="en-US" sz="10100">
              <a:solidFill>
                <a:srgbClr val="345C72"/>
              </a:solidFill>
              <a:latin typeface="Trend Sans Five"/>
              <a:ea typeface="Trend Sans Five"/>
              <a:cs typeface="Trend Sans Five"/>
              <a:sym typeface="Trend Sans Fiv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5"/>
              <p:cNvSpPr txBox="1"/>
              <p:nvPr/>
            </p:nvSpPr>
            <p:spPr>
              <a:xfrm>
                <a:off x="3810598" y="6176413"/>
                <a:ext cx="8077200" cy="105157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818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4800" i="1" smtClean="0">
                          <a:solidFill>
                            <a:srgbClr val="345C72"/>
                          </a:solidFill>
                          <a:latin typeface="Cambria Math" panose="02040503050406030204" pitchFamily="18" charset="0"/>
                          <a:sym typeface="Hero"/>
                        </a:rPr>
                        <m:t>𝐸</m:t>
                      </m:r>
                      <m:d>
                        <m:dPr>
                          <m:ctrlPr>
                            <a:rPr lang="vi-VN" sz="4800" i="1" smtClean="0">
                              <a:solidFill>
                                <a:srgbClr val="345C72"/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48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</m:ctrlPr>
                            </m:sSubPr>
                            <m:e>
                              <m:r>
                                <a:rPr lang="vi-VN" sz="48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vi-VN" sz="48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vi-VN" sz="4800" i="1" smtClean="0">
                          <a:solidFill>
                            <a:srgbClr val="345C72"/>
                          </a:solidFill>
                          <a:latin typeface="Cambria Math" panose="02040503050406030204" pitchFamily="18" charset="0"/>
                          <a:sym typeface="Hero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vi-VN" sz="4800" i="1" smtClean="0">
                              <a:solidFill>
                                <a:srgbClr val="345C72"/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vi-VN" sz="48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</m:ctrlPr>
                            </m:sSubPr>
                            <m:e>
                              <m:r>
                                <a:rPr lang="vi-VN" sz="48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vi-VN" sz="48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vi-VN" sz="4800" i="1" smtClean="0">
                          <a:solidFill>
                            <a:srgbClr val="345C72"/>
                          </a:solidFill>
                          <a:latin typeface="Cambria Math" panose="02040503050406030204" pitchFamily="18" charset="0"/>
                          <a:sym typeface="Hero"/>
                        </a:rPr>
                        <m:t>⋅</m:t>
                      </m:r>
                      <m:r>
                        <a:rPr lang="vi-VN" sz="4800" i="1" smtClean="0">
                          <a:solidFill>
                            <a:srgbClr val="345C72"/>
                          </a:solidFill>
                          <a:latin typeface="Cambria Math" panose="02040503050406030204" pitchFamily="18" charset="0"/>
                          <a:sym typeface="Hero"/>
                        </a:rPr>
                        <m:t>𝐸</m:t>
                      </m:r>
                      <m:d>
                        <m:dPr>
                          <m:ctrlPr>
                            <a:rPr lang="vi-VN" sz="4800" i="1" smtClean="0">
                              <a:solidFill>
                                <a:srgbClr val="345C72"/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48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</m:ctrlPr>
                            </m:sSubPr>
                            <m:e>
                              <m:r>
                                <a:rPr lang="vi-VN" sz="48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vi-VN" sz="48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4800">
                  <a:solidFill>
                    <a:srgbClr val="345C72"/>
                  </a:solidFill>
                  <a:latin typeface="Nunito Sans Condensed" panose="020B0604020202020204" charset="0"/>
                  <a:ea typeface="Hero"/>
                  <a:cs typeface="Hero"/>
                  <a:sym typeface="Hero"/>
                </a:endParaRPr>
              </a:p>
            </p:txBody>
          </p:sp>
        </mc:Choice>
        <mc:Fallback xmlns="">
          <p:sp>
            <p:nvSpPr>
              <p:cNvPr id="1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598" y="6176413"/>
                <a:ext cx="8077200" cy="1051570"/>
              </a:xfrm>
              <a:prstGeom prst="rect">
                <a:avLst/>
              </a:prstGeom>
              <a:blipFill>
                <a:blip r:embed="rId4"/>
                <a:stretch>
                  <a:fillRect t="-305202" r="-9660" b="-368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5"/>
          <p:cNvSpPr txBox="1"/>
          <p:nvPr/>
        </p:nvSpPr>
        <p:spPr>
          <a:xfrm>
            <a:off x="1275814" y="7554579"/>
            <a:ext cx="13410004" cy="1051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lnSpc>
                <a:spcPts val="8189"/>
              </a:lnSpc>
              <a:buFontTx/>
              <a:buChar char="-"/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Đây là ràng buộc thứ nhất.</a:t>
            </a:r>
          </a:p>
        </p:txBody>
      </p:sp>
    </p:spTree>
    <p:extLst>
      <p:ext uri="{BB962C8B-B14F-4D97-AF65-F5344CB8AC3E}">
        <p14:creationId xmlns:p14="http://schemas.microsoft.com/office/powerpoint/2010/main" val="3768407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76260"/>
            <a:ext cx="19602749" cy="8229600"/>
            <a:chOff x="0" y="0"/>
            <a:chExt cx="5162864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62864" cy="2167467"/>
            </a:xfrm>
            <a:custGeom>
              <a:avLst/>
              <a:gdLst/>
              <a:ahLst/>
              <a:cxnLst/>
              <a:rect l="l" t="t" r="r" b="b"/>
              <a:pathLst>
                <a:path w="5162864" h="2167467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5"/>
              <p:cNvSpPr txBox="1"/>
              <p:nvPr/>
            </p:nvSpPr>
            <p:spPr>
              <a:xfrm>
                <a:off x="1059947" y="4808900"/>
                <a:ext cx="13410004" cy="420628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685800" indent="-685800">
                  <a:lnSpc>
                    <a:spcPts val="8189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vi-VN" sz="4800" i="1" smtClean="0">
                        <a:solidFill>
                          <a:srgbClr val="345C72"/>
                        </a:solidFill>
                        <a:latin typeface="Cambria Math" panose="02040503050406030204" pitchFamily="18" charset="0"/>
                        <a:sym typeface="Hero"/>
                      </a:rPr>
                      <m:t>𝐸</m:t>
                    </m:r>
                    <m:d>
                      <m:dPr>
                        <m:ctrlPr>
                          <a:rPr lang="vi-VN" sz="4800" i="1" smtClean="0">
                            <a:solidFill>
                              <a:srgbClr val="345C72"/>
                            </a:solidFill>
                            <a:latin typeface="Cambria Math" panose="02040503050406030204" pitchFamily="18" charset="0"/>
                            <a:sym typeface="Hero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4800" i="1" smtClean="0">
                                <a:solidFill>
                                  <a:srgbClr val="345C72"/>
                                </a:solidFill>
                                <a:latin typeface="Cambria Math" panose="02040503050406030204" pitchFamily="18" charset="0"/>
                                <a:sym typeface="Hero"/>
                              </a:rPr>
                            </m:ctrlPr>
                          </m:sSubPr>
                          <m:e>
                            <m:r>
                              <a:rPr lang="vi-VN" sz="4800" i="1" smtClean="0">
                                <a:solidFill>
                                  <a:srgbClr val="345C72"/>
                                </a:solidFill>
                                <a:latin typeface="Cambria Math" panose="02040503050406030204" pitchFamily="18" charset="0"/>
                                <a:sym typeface="Hero"/>
                              </a:rPr>
                              <m:t>𝑅</m:t>
                            </m:r>
                          </m:e>
                          <m:sub>
                            <m:r>
                              <a:rPr lang="vi-VN" sz="4800" i="1" smtClean="0">
                                <a:solidFill>
                                  <a:srgbClr val="345C72"/>
                                </a:solidFill>
                                <a:latin typeface="Cambria Math" panose="02040503050406030204" pitchFamily="18" charset="0"/>
                                <a:sym typeface="Hero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vi-VN" sz="4800">
                    <a:solidFill>
                      <a:srgbClr val="345C72"/>
                    </a:solidFill>
                    <a:latin typeface="Nunito Sans Condensed" panose="020B0604020202020204" charset="0"/>
                    <a:ea typeface="Hero"/>
                    <a:cs typeface="Hero"/>
                    <a:sym typeface="Hero"/>
                  </a:rPr>
                  <a:t> : lợi nhuận kỳ vọng của danh sách</a:t>
                </a:r>
              </a:p>
              <a:p>
                <a:pPr marL="685800" indent="-685800">
                  <a:lnSpc>
                    <a:spcPts val="8189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sz="4800" i="1" smtClean="0">
                            <a:solidFill>
                              <a:srgbClr val="345C72"/>
                            </a:solidFill>
                            <a:latin typeface="Cambria Math" panose="02040503050406030204" pitchFamily="18" charset="0"/>
                            <a:sym typeface="Hero"/>
                          </a:rPr>
                        </m:ctrlPr>
                      </m:sSubPr>
                      <m:e>
                        <m:r>
                          <a:rPr lang="vi-VN" sz="4800" i="1" smtClean="0">
                            <a:solidFill>
                              <a:srgbClr val="345C72"/>
                            </a:solidFill>
                            <a:latin typeface="Cambria Math" panose="02040503050406030204" pitchFamily="18" charset="0"/>
                            <a:sym typeface="Hero"/>
                          </a:rPr>
                          <m:t>𝑤</m:t>
                        </m:r>
                      </m:e>
                      <m:sub>
                        <m:acc>
                          <m:accPr>
                            <m:chr m:val="̇"/>
                            <m:ctrlPr>
                              <a:rPr lang="vi-VN" sz="4800" i="1" smtClean="0">
                                <a:solidFill>
                                  <a:srgbClr val="345C72"/>
                                </a:solidFill>
                                <a:latin typeface="Cambria Math" panose="02040503050406030204" pitchFamily="18" charset="0"/>
                                <a:sym typeface="Hero"/>
                              </a:rPr>
                            </m:ctrlPr>
                          </m:accPr>
                          <m:e>
                            <m:r>
                              <a:rPr lang="vi-VN" sz="4800" i="1" smtClean="0">
                                <a:solidFill>
                                  <a:srgbClr val="345C72"/>
                                </a:solidFill>
                                <a:latin typeface="Cambria Math" panose="02040503050406030204" pitchFamily="18" charset="0"/>
                                <a:sym typeface="Hero"/>
                              </a:rPr>
                              <m:t>𝑖</m:t>
                            </m:r>
                          </m:e>
                        </m:acc>
                      </m:sub>
                    </m:sSub>
                    <m:r>
                      <a:rPr lang="vi-VN" sz="4800" b="0" i="1" smtClean="0">
                        <a:solidFill>
                          <a:srgbClr val="345C72"/>
                        </a:solidFill>
                        <a:latin typeface="Cambria Math" panose="02040503050406030204" pitchFamily="18" charset="0"/>
                        <a:sym typeface="Hero"/>
                      </a:rPr>
                      <m:t> : </m:t>
                    </m:r>
                  </m:oMath>
                </a14:m>
                <a:r>
                  <a:rPr lang="vi-VN" sz="4800">
                    <a:solidFill>
                      <a:srgbClr val="345C72"/>
                    </a:solidFill>
                    <a:latin typeface="Nunito Sans Condensed" panose="020B0604020202020204" charset="0"/>
                    <a:ea typeface="Hero"/>
                    <a:cs typeface="Hero"/>
                    <a:sym typeface="Hero"/>
                  </a:rPr>
                  <a:t> trọng số phân bổ vốn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4800" i="1" smtClean="0">
                            <a:solidFill>
                              <a:srgbClr val="345C72"/>
                            </a:solidFill>
                            <a:latin typeface="Cambria Math" panose="02040503050406030204" pitchFamily="18" charset="0"/>
                            <a:sym typeface="Hero"/>
                          </a:rPr>
                        </m:ctrlPr>
                      </m:sSubPr>
                      <m:e>
                        <m:r>
                          <a:rPr lang="vi-VN" sz="4800" i="1" smtClean="0">
                            <a:solidFill>
                              <a:srgbClr val="345C72"/>
                            </a:solidFill>
                            <a:latin typeface="Cambria Math" panose="02040503050406030204" pitchFamily="18" charset="0"/>
                            <a:sym typeface="Hero"/>
                          </a:rPr>
                          <m:t>𝑅</m:t>
                        </m:r>
                      </m:e>
                      <m:sub>
                        <m:r>
                          <a:rPr lang="vi-VN" sz="4800" i="1" smtClean="0">
                            <a:solidFill>
                              <a:srgbClr val="345C72"/>
                            </a:solidFill>
                            <a:latin typeface="Cambria Math" panose="02040503050406030204" pitchFamily="18" charset="0"/>
                            <a:sym typeface="Hero"/>
                          </a:rPr>
                          <m:t>𝑖</m:t>
                        </m:r>
                      </m:sub>
                    </m:sSub>
                  </m:oMath>
                </a14:m>
                <a:endParaRPr lang="vi-VN" sz="4800">
                  <a:solidFill>
                    <a:srgbClr val="345C72"/>
                  </a:solidFill>
                  <a:latin typeface="Nunito Sans Condensed" panose="020B0604020202020204" charset="0"/>
                  <a:ea typeface="Hero"/>
                  <a:cs typeface="Hero"/>
                  <a:sym typeface="Hero"/>
                </a:endParaRPr>
              </a:p>
              <a:p>
                <a:pPr marL="685800" indent="-685800">
                  <a:lnSpc>
                    <a:spcPts val="8189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vi-VN" sz="4800" i="1" smtClean="0">
                        <a:solidFill>
                          <a:srgbClr val="345C72"/>
                        </a:solidFill>
                        <a:latin typeface="Cambria Math" panose="02040503050406030204" pitchFamily="18" charset="0"/>
                        <a:sym typeface="Hero"/>
                      </a:rPr>
                      <m:t>𝐸</m:t>
                    </m:r>
                    <m:d>
                      <m:dPr>
                        <m:ctrlPr>
                          <a:rPr lang="vi-VN" sz="4800" i="1" smtClean="0">
                            <a:solidFill>
                              <a:srgbClr val="345C72"/>
                            </a:solidFill>
                            <a:latin typeface="Cambria Math" panose="02040503050406030204" pitchFamily="18" charset="0"/>
                            <a:sym typeface="Hero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4800" i="1" smtClean="0">
                                <a:solidFill>
                                  <a:srgbClr val="345C72"/>
                                </a:solidFill>
                                <a:latin typeface="Cambria Math" panose="02040503050406030204" pitchFamily="18" charset="0"/>
                                <a:sym typeface="Hero"/>
                              </a:rPr>
                            </m:ctrlPr>
                          </m:sSubPr>
                          <m:e>
                            <m:r>
                              <a:rPr lang="vi-VN" sz="4800" i="1" smtClean="0">
                                <a:solidFill>
                                  <a:srgbClr val="345C72"/>
                                </a:solidFill>
                                <a:latin typeface="Cambria Math" panose="02040503050406030204" pitchFamily="18" charset="0"/>
                                <a:sym typeface="Hero"/>
                              </a:rPr>
                              <m:t>𝑅</m:t>
                            </m:r>
                          </m:e>
                          <m:sub>
                            <m:r>
                              <a:rPr lang="vi-VN" sz="4800" i="1" smtClean="0">
                                <a:solidFill>
                                  <a:srgbClr val="345C72"/>
                                </a:solidFill>
                                <a:latin typeface="Cambria Math" panose="02040503050406030204" pitchFamily="18" charset="0"/>
                                <a:sym typeface="Hero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vi-VN" sz="4800" b="0" i="1" smtClean="0">
                        <a:solidFill>
                          <a:srgbClr val="345C72"/>
                        </a:solidFill>
                        <a:latin typeface="Cambria Math" panose="02040503050406030204" pitchFamily="18" charset="0"/>
                        <a:sym typeface="Hero"/>
                      </a:rPr>
                      <m:t> : </m:t>
                    </m:r>
                    <m:r>
                      <m:rPr>
                        <m:sty m:val="p"/>
                      </m:rPr>
                      <a:rPr lang="vi-VN" sz="4800" i="1">
                        <a:solidFill>
                          <a:srgbClr val="345C72"/>
                        </a:solidFill>
                        <a:latin typeface="Cambria Math" panose="02040503050406030204" pitchFamily="18" charset="0"/>
                        <a:sym typeface="Hero"/>
                      </a:rPr>
                      <m:t>l</m:t>
                    </m:r>
                    <m:r>
                      <a:rPr lang="vi-VN" sz="4800" i="1">
                        <a:solidFill>
                          <a:srgbClr val="345C72"/>
                        </a:solidFill>
                        <a:latin typeface="Cambria Math" panose="02040503050406030204" pitchFamily="18" charset="0"/>
                        <a:sym typeface="Hero"/>
                      </a:rPr>
                      <m:t>ợ</m:t>
                    </m:r>
                    <m:r>
                      <m:rPr>
                        <m:sty m:val="p"/>
                      </m:rPr>
                      <a:rPr lang="vi-VN" sz="4800" i="1">
                        <a:solidFill>
                          <a:srgbClr val="345C72"/>
                        </a:solidFill>
                        <a:latin typeface="Cambria Math" panose="02040503050406030204" pitchFamily="18" charset="0"/>
                        <a:sym typeface="Hero"/>
                      </a:rPr>
                      <m:t>i</m:t>
                    </m:r>
                  </m:oMath>
                </a14:m>
                <a:r>
                  <a:rPr lang="vi-VN" sz="4800">
                    <a:solidFill>
                      <a:srgbClr val="345C72"/>
                    </a:solidFill>
                    <a:latin typeface="Nunito Sans Condensed" panose="020B0604020202020204" charset="0"/>
                    <a:ea typeface="Hero"/>
                    <a:cs typeface="Hero"/>
                    <a:sym typeface="Hero"/>
                  </a:rPr>
                  <a:t> nhuận kỳ vọng của thành phần thứ i</a:t>
                </a:r>
              </a:p>
              <a:p>
                <a:pPr marL="685800" indent="-685800">
                  <a:lnSpc>
                    <a:spcPts val="8189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vi-VN" sz="4800" i="1" smtClean="0">
                        <a:solidFill>
                          <a:srgbClr val="345C72"/>
                        </a:solidFill>
                        <a:latin typeface="Cambria Math" panose="02040503050406030204" pitchFamily="18" charset="0"/>
                        <a:sym typeface="Hero"/>
                      </a:rPr>
                      <m:t>ⅈ=</m:t>
                    </m:r>
                    <m:d>
                      <m:dPr>
                        <m:ctrlPr>
                          <a:rPr lang="vi-VN" sz="4800" i="1" smtClean="0">
                            <a:solidFill>
                              <a:srgbClr val="345C72"/>
                            </a:solidFill>
                            <a:latin typeface="Cambria Math" panose="02040503050406030204" pitchFamily="18" charset="0"/>
                            <a:sym typeface="Hero"/>
                          </a:rPr>
                        </m:ctrlPr>
                      </m:dPr>
                      <m:e>
                        <m:r>
                          <a:rPr lang="vi-VN" sz="4800" i="1" smtClean="0">
                            <a:solidFill>
                              <a:srgbClr val="345C72"/>
                            </a:solidFill>
                            <a:latin typeface="Cambria Math" panose="02040503050406030204" pitchFamily="18" charset="0"/>
                            <a:sym typeface="Hero"/>
                          </a:rPr>
                          <m:t>1,…,</m:t>
                        </m:r>
                        <m:r>
                          <m:rPr>
                            <m:sty m:val="p"/>
                          </m:rPr>
                          <a:rPr lang="vi-VN" sz="4800" i="1">
                            <a:solidFill>
                              <a:srgbClr val="345C72"/>
                            </a:solidFill>
                            <a:latin typeface="Cambria Math" panose="02040503050406030204" pitchFamily="18" charset="0"/>
                            <a:sym typeface="Hero"/>
                          </a:rPr>
                          <m:t>n</m:t>
                        </m:r>
                        <m:r>
                          <a:rPr lang="vi-VN" sz="4800" i="1" smtClean="0">
                            <a:solidFill>
                              <a:srgbClr val="345C72"/>
                            </a:solidFill>
                            <a:latin typeface="Cambria Math" panose="02040503050406030204" pitchFamily="18" charset="0"/>
                            <a:sym typeface="Hero"/>
                          </a:rPr>
                          <m:t> </m:t>
                        </m:r>
                      </m:e>
                    </m:d>
                  </m:oMath>
                </a14:m>
                <a:r>
                  <a:rPr lang="vi-VN" sz="4800">
                    <a:solidFill>
                      <a:srgbClr val="345C72"/>
                    </a:solidFill>
                    <a:latin typeface="Nunito Sans Condensed" panose="020B0604020202020204" charset="0"/>
                    <a:ea typeface="Hero"/>
                    <a:cs typeface="Hero"/>
                    <a:sym typeface="Hero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47" y="4808900"/>
                <a:ext cx="13410004" cy="4206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6"/>
          <p:cNvSpPr/>
          <p:nvPr/>
        </p:nvSpPr>
        <p:spPr>
          <a:xfrm flipV="1">
            <a:off x="-657570" y="92273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2743200" y="1333500"/>
            <a:ext cx="16230600" cy="1104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79"/>
              </a:lnSpc>
            </a:pPr>
            <a:r>
              <a:rPr lang="vi-VN" sz="7200" b="1" spc="170">
                <a:solidFill>
                  <a:srgbClr val="345C72"/>
                </a:solidFill>
                <a:latin typeface="Nunito Sans Condensed" panose="020B0604020202020204" charset="0"/>
                <a:ea typeface="Nunito Sans Expanded Bold"/>
                <a:cs typeface="Nunito Sans Expanded Bold"/>
                <a:sym typeface="Nunito Sans Expanded Bold"/>
              </a:rPr>
              <a:t>Mô hình hóa</a:t>
            </a:r>
            <a:endParaRPr lang="en-US" sz="7200" b="1" spc="170">
              <a:solidFill>
                <a:srgbClr val="345C72"/>
              </a:solidFill>
              <a:latin typeface="Nunito Sans Condensed" panose="020B0604020202020204" charset="0"/>
              <a:ea typeface="Nunito Sans Expanded Bold"/>
              <a:cs typeface="Nunito Sans Expanded Bold"/>
              <a:sym typeface="Nunito Sans Expanded Bold"/>
            </a:endParaRPr>
          </a:p>
        </p:txBody>
      </p:sp>
      <p:sp>
        <p:nvSpPr>
          <p:cNvPr id="13" name="AutoShape 13"/>
          <p:cNvSpPr/>
          <p:nvPr/>
        </p:nvSpPr>
        <p:spPr>
          <a:xfrm flipV="1">
            <a:off x="-657570" y="9977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4706600" y="4173510"/>
            <a:ext cx="2668345" cy="6356803"/>
          </a:xfrm>
          <a:custGeom>
            <a:avLst/>
            <a:gdLst/>
            <a:ahLst/>
            <a:cxnLst/>
            <a:rect l="l" t="t" r="r" b="b"/>
            <a:pathLst>
              <a:path w="2668345" h="6356803">
                <a:moveTo>
                  <a:pt x="0" y="0"/>
                </a:moveTo>
                <a:lnTo>
                  <a:pt x="2668345" y="0"/>
                </a:lnTo>
                <a:lnTo>
                  <a:pt x="2668345" y="6356802"/>
                </a:lnTo>
                <a:lnTo>
                  <a:pt x="0" y="63568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5" name="AutoShape 15"/>
          <p:cNvSpPr/>
          <p:nvPr/>
        </p:nvSpPr>
        <p:spPr>
          <a:xfrm flipV="1">
            <a:off x="-657179" y="2638425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69839" y="161300"/>
            <a:ext cx="1849489" cy="184948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25633" y="144696"/>
            <a:ext cx="1207331" cy="166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40"/>
              </a:lnSpc>
            </a:pPr>
            <a:r>
              <a:rPr lang="vi-VN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2</a:t>
            </a:r>
            <a:endParaRPr lang="en-US" sz="10100">
              <a:solidFill>
                <a:srgbClr val="345C72"/>
              </a:solidFill>
              <a:latin typeface="Trend Sans Five"/>
              <a:ea typeface="Trend Sans Five"/>
              <a:cs typeface="Trend Sans Five"/>
              <a:sym typeface="Trend Sans Fiv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5"/>
              <p:cNvSpPr txBox="1"/>
              <p:nvPr/>
            </p:nvSpPr>
            <p:spPr>
              <a:xfrm>
                <a:off x="2833853" y="3271589"/>
                <a:ext cx="8077200" cy="105157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818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4800" i="1" smtClean="0">
                          <a:solidFill>
                            <a:srgbClr val="345C72"/>
                          </a:solidFill>
                          <a:latin typeface="Cambria Math" panose="02040503050406030204" pitchFamily="18" charset="0"/>
                          <a:sym typeface="Hero"/>
                        </a:rPr>
                        <m:t>𝐸</m:t>
                      </m:r>
                      <m:d>
                        <m:dPr>
                          <m:ctrlPr>
                            <a:rPr lang="vi-VN" sz="4800" i="1" smtClean="0">
                              <a:solidFill>
                                <a:srgbClr val="345C72"/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48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</m:ctrlPr>
                            </m:sSubPr>
                            <m:e>
                              <m:r>
                                <a:rPr lang="vi-VN" sz="48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vi-VN" sz="48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vi-VN" sz="4800" i="1" smtClean="0">
                          <a:solidFill>
                            <a:srgbClr val="345C72"/>
                          </a:solidFill>
                          <a:latin typeface="Cambria Math" panose="02040503050406030204" pitchFamily="18" charset="0"/>
                          <a:sym typeface="Hero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vi-VN" sz="4800" i="1" smtClean="0">
                              <a:solidFill>
                                <a:srgbClr val="345C72"/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vi-VN" sz="48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</m:ctrlPr>
                            </m:sSubPr>
                            <m:e>
                              <m:r>
                                <a:rPr lang="vi-VN" sz="48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vi-VN" sz="48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vi-VN" sz="4800" i="1" smtClean="0">
                          <a:solidFill>
                            <a:srgbClr val="345C72"/>
                          </a:solidFill>
                          <a:latin typeface="Cambria Math" panose="02040503050406030204" pitchFamily="18" charset="0"/>
                          <a:sym typeface="Hero"/>
                        </a:rPr>
                        <m:t>⋅</m:t>
                      </m:r>
                      <m:r>
                        <a:rPr lang="vi-VN" sz="4800" i="1" smtClean="0">
                          <a:solidFill>
                            <a:srgbClr val="345C72"/>
                          </a:solidFill>
                          <a:latin typeface="Cambria Math" panose="02040503050406030204" pitchFamily="18" charset="0"/>
                          <a:sym typeface="Hero"/>
                        </a:rPr>
                        <m:t>𝐸</m:t>
                      </m:r>
                      <m:d>
                        <m:dPr>
                          <m:ctrlPr>
                            <a:rPr lang="vi-VN" sz="4800" i="1" smtClean="0">
                              <a:solidFill>
                                <a:srgbClr val="345C72"/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48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</m:ctrlPr>
                            </m:sSubPr>
                            <m:e>
                              <m:r>
                                <a:rPr lang="vi-VN" sz="48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vi-VN" sz="48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4800">
                  <a:solidFill>
                    <a:srgbClr val="345C72"/>
                  </a:solidFill>
                  <a:latin typeface="Nunito Sans Condensed" panose="020B0604020202020204" charset="0"/>
                  <a:ea typeface="Hero"/>
                  <a:cs typeface="Hero"/>
                  <a:sym typeface="Hero"/>
                </a:endParaRPr>
              </a:p>
            </p:txBody>
          </p:sp>
        </mc:Choice>
        <mc:Fallback xmlns="">
          <p:sp>
            <p:nvSpPr>
              <p:cNvPr id="1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853" y="3271589"/>
                <a:ext cx="8077200" cy="1051570"/>
              </a:xfrm>
              <a:prstGeom prst="rect">
                <a:avLst/>
              </a:prstGeom>
              <a:blipFill>
                <a:blip r:embed="rId5"/>
                <a:stretch>
                  <a:fillRect t="-307558" r="-9585" b="-370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27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76260"/>
            <a:ext cx="19602749" cy="8229600"/>
            <a:chOff x="0" y="0"/>
            <a:chExt cx="5162864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62864" cy="2167467"/>
            </a:xfrm>
            <a:custGeom>
              <a:avLst/>
              <a:gdLst/>
              <a:ahLst/>
              <a:cxnLst/>
              <a:rect l="l" t="t" r="r" b="b"/>
              <a:pathLst>
                <a:path w="5162864" h="2167467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058596" y="3145632"/>
            <a:ext cx="12495604" cy="52578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89"/>
              </a:lnSpc>
            </a:pPr>
            <a:r>
              <a:rPr lang="vi-VN" sz="6299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Lý thuyết danh mục đầu tư hiện đại</a:t>
            </a:r>
            <a:r>
              <a:rPr lang="en-US" sz="6299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 </a:t>
            </a:r>
          </a:p>
          <a:p>
            <a:pPr>
              <a:lnSpc>
                <a:spcPts val="8189"/>
              </a:lnSpc>
            </a:pPr>
            <a:r>
              <a:rPr lang="vi-VN" sz="6299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Xây dựng mô hình Markowitz</a:t>
            </a:r>
            <a:endParaRPr lang="en-US" b="1"/>
          </a:p>
          <a:p>
            <a:pPr algn="l">
              <a:lnSpc>
                <a:spcPts val="8189"/>
              </a:lnSpc>
            </a:pPr>
            <a:r>
              <a:rPr lang="vi-VN" sz="6299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Ứng dụng </a:t>
            </a:r>
          </a:p>
          <a:p>
            <a:pPr>
              <a:lnSpc>
                <a:spcPts val="8189"/>
              </a:lnSpc>
            </a:pPr>
            <a:r>
              <a:rPr lang="en-US" sz="6299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Kết hợp mô hình SIM </a:t>
            </a:r>
            <a:r>
              <a:rPr lang="vi-VN" sz="6299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&amp; </a:t>
            </a:r>
            <a:r>
              <a:rPr lang="en-US" sz="6299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mô hình Markowitz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-657570" y="92273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530187" y="1326062"/>
            <a:ext cx="16230600" cy="1059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79"/>
              </a:lnSpc>
            </a:pPr>
            <a:r>
              <a:rPr lang="en-US" sz="6599" b="1">
                <a:solidFill>
                  <a:srgbClr val="345C72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 Mục Lục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221307" y="8296627"/>
            <a:ext cx="1849489" cy="184948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530187" y="8296627"/>
            <a:ext cx="1207331" cy="1743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40"/>
              </a:lnSpc>
            </a:pPr>
            <a:r>
              <a:rPr lang="en-US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1</a:t>
            </a:r>
          </a:p>
        </p:txBody>
      </p:sp>
      <p:sp>
        <p:nvSpPr>
          <p:cNvPr id="13" name="AutoShape 13"/>
          <p:cNvSpPr/>
          <p:nvPr/>
        </p:nvSpPr>
        <p:spPr>
          <a:xfrm flipV="1">
            <a:off x="-657570" y="9977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4706600" y="4173510"/>
            <a:ext cx="2668345" cy="6356803"/>
          </a:xfrm>
          <a:custGeom>
            <a:avLst/>
            <a:gdLst/>
            <a:ahLst/>
            <a:cxnLst/>
            <a:rect l="l" t="t" r="r" b="b"/>
            <a:pathLst>
              <a:path w="2668345" h="6356803">
                <a:moveTo>
                  <a:pt x="0" y="0"/>
                </a:moveTo>
                <a:lnTo>
                  <a:pt x="2668345" y="0"/>
                </a:lnTo>
                <a:lnTo>
                  <a:pt x="2668345" y="6356802"/>
                </a:lnTo>
                <a:lnTo>
                  <a:pt x="0" y="6356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AutoShape 15"/>
          <p:cNvSpPr/>
          <p:nvPr/>
        </p:nvSpPr>
        <p:spPr>
          <a:xfrm flipV="1">
            <a:off x="-657179" y="2638425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6"/>
          <p:cNvSpPr txBox="1"/>
          <p:nvPr/>
        </p:nvSpPr>
        <p:spPr>
          <a:xfrm>
            <a:off x="1146052" y="3150954"/>
            <a:ext cx="76014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300">
                <a:solidFill>
                  <a:schemeClr val="accent5">
                    <a:lumMod val="50000"/>
                  </a:schemeClr>
                </a:solidFill>
                <a:latin typeface="Nunito Sans Condensed" panose="020B0604020202020204" charset="0"/>
              </a:rPr>
              <a:t>1.</a:t>
            </a:r>
            <a:endParaRPr lang="en-US" sz="6300">
              <a:solidFill>
                <a:schemeClr val="accent5">
                  <a:lumMod val="50000"/>
                </a:schemeClr>
              </a:solidFill>
              <a:latin typeface="Nunito Sans Condensed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6052" y="4207086"/>
            <a:ext cx="76014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300">
                <a:solidFill>
                  <a:schemeClr val="accent5">
                    <a:lumMod val="50000"/>
                  </a:schemeClr>
                </a:solidFill>
                <a:latin typeface="Nunito Sans Condensed" panose="020B0604020202020204" charset="0"/>
              </a:rPr>
              <a:t>2.</a:t>
            </a:r>
            <a:endParaRPr lang="en-US" sz="6300">
              <a:solidFill>
                <a:schemeClr val="accent5">
                  <a:lumMod val="50000"/>
                </a:schemeClr>
              </a:solidFill>
              <a:latin typeface="Nunito Sans Condensed" panose="020B060402020202020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6052" y="5191060"/>
            <a:ext cx="76014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300">
                <a:solidFill>
                  <a:schemeClr val="accent5">
                    <a:lumMod val="50000"/>
                  </a:schemeClr>
                </a:solidFill>
                <a:latin typeface="Nunito Sans Condensed" panose="020B0604020202020204" charset="0"/>
              </a:rPr>
              <a:t>3.</a:t>
            </a:r>
            <a:endParaRPr lang="en-US" sz="6300">
              <a:solidFill>
                <a:schemeClr val="accent5">
                  <a:lumMod val="50000"/>
                </a:schemeClr>
              </a:solidFill>
              <a:latin typeface="Nunito Sans Condensed" panose="020B060402020202020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4584" y="6600006"/>
            <a:ext cx="76014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300">
                <a:solidFill>
                  <a:schemeClr val="accent5">
                    <a:lumMod val="50000"/>
                  </a:schemeClr>
                </a:solidFill>
                <a:latin typeface="Nunito Sans Condensed" panose="020B0604020202020204" charset="0"/>
              </a:rPr>
              <a:t>4.</a:t>
            </a:r>
            <a:endParaRPr lang="en-US" sz="6300">
              <a:solidFill>
                <a:schemeClr val="accent5">
                  <a:lumMod val="50000"/>
                </a:schemeClr>
              </a:solidFill>
              <a:latin typeface="Nunito Sans Condensed" panose="020B0604020202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76260"/>
            <a:ext cx="19602749" cy="8229600"/>
            <a:chOff x="0" y="0"/>
            <a:chExt cx="5162864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62864" cy="2167467"/>
            </a:xfrm>
            <a:custGeom>
              <a:avLst/>
              <a:gdLst/>
              <a:ahLst/>
              <a:cxnLst/>
              <a:rect l="l" t="t" r="r" b="b"/>
              <a:pathLst>
                <a:path w="5162864" h="2167467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5"/>
              <p:cNvSpPr txBox="1"/>
              <p:nvPr/>
            </p:nvSpPr>
            <p:spPr>
              <a:xfrm>
                <a:off x="1144196" y="3009900"/>
                <a:ext cx="13410004" cy="210314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685800" indent="-685800">
                  <a:lnSpc>
                    <a:spcPts val="8189"/>
                  </a:lnSpc>
                  <a:buFontTx/>
                  <a:buChar char="-"/>
                </a:pPr>
                <a:r>
                  <a:rPr lang="vi-VN" sz="4800">
                    <a:solidFill>
                      <a:srgbClr val="345C72"/>
                    </a:solidFill>
                    <a:latin typeface="Nunito Sans Condensed" panose="020B0604020202020204" charset="0"/>
                    <a:ea typeface="Hero"/>
                    <a:cs typeface="Hero"/>
                    <a:sym typeface="Hero"/>
                  </a:rPr>
                  <a:t>Tổng các trọng số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6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sym typeface="Hero"/>
                          </a:rPr>
                        </m:ctrlPr>
                      </m:sSubPr>
                      <m:e>
                        <m:r>
                          <a:rPr lang="vi-VN" sz="6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sym typeface="Hero"/>
                          </a:rPr>
                          <m:t>𝑤</m:t>
                        </m:r>
                      </m:e>
                      <m:sub>
                        <m:r>
                          <a:rPr lang="vi-VN" sz="6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sym typeface="Hero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4800">
                    <a:solidFill>
                      <a:srgbClr val="345C72"/>
                    </a:solidFill>
                    <a:latin typeface="Nunito Sans Condensed" panose="020B0604020202020204" charset="0"/>
                    <a:ea typeface="Hero"/>
                    <a:cs typeface="Hero"/>
                    <a:sym typeface="Hero"/>
                  </a:rPr>
                  <a:t> phải = 1 ,các trọng số nằm trong khoảng từ 0 – 1.</a:t>
                </a:r>
              </a:p>
            </p:txBody>
          </p:sp>
        </mc:Choice>
        <mc:Fallback xmlns="">
          <p:sp>
            <p:nvSpPr>
              <p:cNvPr id="5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196" y="3009900"/>
                <a:ext cx="13410004" cy="2103140"/>
              </a:xfrm>
              <a:prstGeom prst="rect">
                <a:avLst/>
              </a:prstGeom>
              <a:blipFill>
                <a:blip r:embed="rId2"/>
                <a:stretch>
                  <a:fillRect l="-3136" t="-2319" b="-12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6"/>
          <p:cNvSpPr/>
          <p:nvPr/>
        </p:nvSpPr>
        <p:spPr>
          <a:xfrm flipV="1">
            <a:off x="-657570" y="92273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2743200" y="1333500"/>
            <a:ext cx="16230600" cy="1104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79"/>
              </a:lnSpc>
            </a:pPr>
            <a:r>
              <a:rPr lang="vi-VN" sz="7200" b="1" spc="170">
                <a:solidFill>
                  <a:srgbClr val="345C72"/>
                </a:solidFill>
                <a:latin typeface="Nunito Sans Condensed" panose="020B0604020202020204" charset="0"/>
                <a:ea typeface="Nunito Sans Expanded Bold"/>
                <a:cs typeface="Nunito Sans Expanded Bold"/>
                <a:sym typeface="Nunito Sans Expanded Bold"/>
              </a:rPr>
              <a:t>Mô hình hóa</a:t>
            </a:r>
            <a:endParaRPr lang="en-US" sz="7200" b="1" spc="170">
              <a:solidFill>
                <a:srgbClr val="345C72"/>
              </a:solidFill>
              <a:latin typeface="Nunito Sans Condensed" panose="020B0604020202020204" charset="0"/>
              <a:ea typeface="Nunito Sans Expanded Bold"/>
              <a:cs typeface="Nunito Sans Expanded Bold"/>
              <a:sym typeface="Nunito Sans Expanded Bold"/>
            </a:endParaRPr>
          </a:p>
        </p:txBody>
      </p:sp>
      <p:sp>
        <p:nvSpPr>
          <p:cNvPr id="13" name="AutoShape 13"/>
          <p:cNvSpPr/>
          <p:nvPr/>
        </p:nvSpPr>
        <p:spPr>
          <a:xfrm flipV="1">
            <a:off x="-657570" y="9977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4706600" y="4173510"/>
            <a:ext cx="2668345" cy="6356803"/>
          </a:xfrm>
          <a:custGeom>
            <a:avLst/>
            <a:gdLst/>
            <a:ahLst/>
            <a:cxnLst/>
            <a:rect l="l" t="t" r="r" b="b"/>
            <a:pathLst>
              <a:path w="2668345" h="6356803">
                <a:moveTo>
                  <a:pt x="0" y="0"/>
                </a:moveTo>
                <a:lnTo>
                  <a:pt x="2668345" y="0"/>
                </a:lnTo>
                <a:lnTo>
                  <a:pt x="2668345" y="6356802"/>
                </a:lnTo>
                <a:lnTo>
                  <a:pt x="0" y="63568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5" name="AutoShape 15"/>
          <p:cNvSpPr/>
          <p:nvPr/>
        </p:nvSpPr>
        <p:spPr>
          <a:xfrm flipV="1">
            <a:off x="-657179" y="2638425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69839" y="161300"/>
            <a:ext cx="1849489" cy="184948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25633" y="144696"/>
            <a:ext cx="1207331" cy="166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40"/>
              </a:lnSpc>
            </a:pPr>
            <a:r>
              <a:rPr lang="vi-VN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2</a:t>
            </a:r>
            <a:endParaRPr lang="en-US" sz="10100">
              <a:solidFill>
                <a:srgbClr val="345C72"/>
              </a:solidFill>
              <a:latin typeface="Trend Sans Five"/>
              <a:ea typeface="Trend Sans Five"/>
              <a:cs typeface="Trend Sans Five"/>
              <a:sym typeface="Trend Sans Fiv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5"/>
              <p:cNvSpPr txBox="1"/>
              <p:nvPr/>
            </p:nvSpPr>
            <p:spPr>
              <a:xfrm>
                <a:off x="2866220" y="5755310"/>
                <a:ext cx="8974161" cy="105157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818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vi-VN" sz="4800" i="1" smtClean="0">
                              <a:solidFill>
                                <a:srgbClr val="345C72"/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</m:ctrlPr>
                        </m:naryPr>
                        <m:sub>
                          <m:r>
                            <a:rPr lang="vi-VN" sz="4800" i="1" smtClean="0">
                              <a:solidFill>
                                <a:srgbClr val="345C72"/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  <m:t>𝑖</m:t>
                          </m:r>
                          <m:r>
                            <a:rPr lang="vi-VN" sz="4800" i="1" smtClean="0">
                              <a:solidFill>
                                <a:srgbClr val="345C72"/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  <m:t>=1</m:t>
                          </m:r>
                        </m:sub>
                        <m:sup>
                          <m:r>
                            <a:rPr lang="vi-VN" sz="4800" i="1" smtClean="0">
                              <a:solidFill>
                                <a:srgbClr val="345C72"/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vi-VN" sz="48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</m:ctrlPr>
                            </m:sSubPr>
                            <m:e>
                              <m:r>
                                <a:rPr lang="vi-VN" sz="48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vi-VN" sz="48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vi-VN" sz="4800" i="1" smtClean="0">
                          <a:solidFill>
                            <a:srgbClr val="345C72"/>
                          </a:solidFill>
                          <a:latin typeface="Cambria Math" panose="02040503050406030204" pitchFamily="18" charset="0"/>
                          <a:sym typeface="Hero"/>
                        </a:rPr>
                        <m:t>=1</m:t>
                      </m:r>
                      <m:r>
                        <a:rPr lang="vi-VN" sz="4800" b="0" i="1" smtClean="0">
                          <a:solidFill>
                            <a:srgbClr val="345C72"/>
                          </a:solidFill>
                          <a:latin typeface="Cambria Math" panose="02040503050406030204" pitchFamily="18" charset="0"/>
                          <a:sym typeface="Hero"/>
                        </a:rPr>
                        <m:t>        ;       </m:t>
                      </m:r>
                      <m:r>
                        <a:rPr lang="vi-VN" sz="5400" smtClean="0">
                          <a:solidFill>
                            <a:srgbClr val="345C72"/>
                          </a:solidFill>
                          <a:latin typeface="Cambria Math" panose="02040503050406030204" pitchFamily="18" charset="0"/>
                          <a:sym typeface="Hero"/>
                        </a:rPr>
                        <m:t>0</m:t>
                      </m:r>
                      <m:r>
                        <a:rPr lang="vi-VN" sz="5400" i="0">
                          <a:solidFill>
                            <a:srgbClr val="345C72"/>
                          </a:solidFill>
                          <a:latin typeface="Cambria Math" panose="02040503050406030204" pitchFamily="18" charset="0"/>
                          <a:sym typeface="Hero"/>
                        </a:rPr>
                        <m:t>≤</m:t>
                      </m:r>
                      <m:sSub>
                        <m:sSubPr>
                          <m:ctrlPr>
                            <a:rPr lang="vi-VN" sz="5400" i="1">
                              <a:solidFill>
                                <a:srgbClr val="345C72"/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</m:ctrlPr>
                        </m:sSubPr>
                        <m:e>
                          <m:r>
                            <a:rPr lang="vi-VN" sz="5400" i="1">
                              <a:solidFill>
                                <a:srgbClr val="345C72"/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  <m:t>𝑤</m:t>
                          </m:r>
                        </m:e>
                        <m:sub>
                          <m:r>
                            <a:rPr lang="vi-VN" sz="5400" i="1">
                              <a:solidFill>
                                <a:srgbClr val="345C72"/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  <m:t>𝑖</m:t>
                          </m:r>
                        </m:sub>
                      </m:sSub>
                      <m:r>
                        <a:rPr lang="vi-VN" sz="5400" i="0">
                          <a:solidFill>
                            <a:srgbClr val="345C72"/>
                          </a:solidFill>
                          <a:latin typeface="Cambria Math" panose="02040503050406030204" pitchFamily="18" charset="0"/>
                          <a:sym typeface="Hero"/>
                        </a:rPr>
                        <m:t>≤1</m:t>
                      </m:r>
                    </m:oMath>
                  </m:oMathPara>
                </a14:m>
                <a:endParaRPr lang="vi-VN" sz="5400">
                  <a:solidFill>
                    <a:srgbClr val="345C72"/>
                  </a:solidFill>
                  <a:latin typeface="Nunito Sans Condensed" panose="020B0604020202020204" charset="0"/>
                  <a:ea typeface="Hero"/>
                  <a:cs typeface="Hero"/>
                  <a:sym typeface="Hero"/>
                </a:endParaRPr>
              </a:p>
            </p:txBody>
          </p:sp>
        </mc:Choice>
        <mc:Fallback xmlns="">
          <p:sp>
            <p:nvSpPr>
              <p:cNvPr id="1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220" y="5755310"/>
                <a:ext cx="8974161" cy="1051570"/>
              </a:xfrm>
              <a:prstGeom prst="rect">
                <a:avLst/>
              </a:prstGeom>
              <a:blipFill>
                <a:blip r:embed="rId5"/>
                <a:stretch>
                  <a:fillRect l="-21807" t="-300000" b="-373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5"/>
          <p:cNvSpPr txBox="1"/>
          <p:nvPr/>
        </p:nvSpPr>
        <p:spPr>
          <a:xfrm>
            <a:off x="1144196" y="7533504"/>
            <a:ext cx="13410004" cy="1051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lnSpc>
                <a:spcPts val="8189"/>
              </a:lnSpc>
              <a:buFontTx/>
              <a:buChar char="-"/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Đây là ràng buộc thứ hai và thứ ba.</a:t>
            </a:r>
          </a:p>
        </p:txBody>
      </p:sp>
    </p:spTree>
    <p:extLst>
      <p:ext uri="{BB962C8B-B14F-4D97-AF65-F5344CB8AC3E}">
        <p14:creationId xmlns:p14="http://schemas.microsoft.com/office/powerpoint/2010/main" val="2417818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76260"/>
            <a:ext cx="19602749" cy="8229600"/>
            <a:chOff x="0" y="0"/>
            <a:chExt cx="5162864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62864" cy="2167467"/>
            </a:xfrm>
            <a:custGeom>
              <a:avLst/>
              <a:gdLst/>
              <a:ahLst/>
              <a:cxnLst/>
              <a:rect l="l" t="t" r="r" b="b"/>
              <a:pathLst>
                <a:path w="5162864" h="2167467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5"/>
              <p:cNvSpPr txBox="1"/>
              <p:nvPr/>
            </p:nvSpPr>
            <p:spPr>
              <a:xfrm>
                <a:off x="1144196" y="3009900"/>
                <a:ext cx="13410004" cy="210314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685800" indent="-685800">
                  <a:lnSpc>
                    <a:spcPts val="8189"/>
                  </a:lnSpc>
                  <a:buFontTx/>
                  <a:buChar char="-"/>
                </a:pPr>
                <a:r>
                  <a:rPr lang="vi-VN" sz="4800">
                    <a:solidFill>
                      <a:srgbClr val="345C72"/>
                    </a:solidFill>
                    <a:latin typeface="Nunito Sans Condensed" panose="020B0604020202020204" charset="0"/>
                    <a:ea typeface="Hero"/>
                    <a:cs typeface="Hero"/>
                    <a:sym typeface="Hero"/>
                  </a:rPr>
                  <a:t>Ta cần cực tiểu hóa rủi ro , hay còn gọi là phương sai tổng thể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6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sym typeface="Hero"/>
                          </a:rPr>
                        </m:ctrlPr>
                      </m:sSubSupPr>
                      <m:e>
                        <m:r>
                          <a:rPr lang="vi-VN" sz="6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sym typeface="Hero"/>
                          </a:rPr>
                          <m:t>𝜎</m:t>
                        </m:r>
                      </m:e>
                      <m:sub>
                        <m:r>
                          <a:rPr lang="vi-VN" sz="6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sym typeface="Hero"/>
                          </a:rPr>
                          <m:t>𝑝</m:t>
                        </m:r>
                      </m:sub>
                      <m:sup>
                        <m:r>
                          <a:rPr lang="vi-VN" sz="6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sym typeface="Hero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vi-VN" sz="4800">
                    <a:solidFill>
                      <a:srgbClr val="345C72"/>
                    </a:solidFill>
                    <a:latin typeface="Nunito Sans Condensed" panose="020B0604020202020204" charset="0"/>
                    <a:ea typeface="Hero"/>
                    <a:cs typeface="Hero"/>
                    <a:sym typeface="Hero"/>
                  </a:rPr>
                  <a:t> , như vậy ta có hàm mục tiêu :</a:t>
                </a:r>
              </a:p>
            </p:txBody>
          </p:sp>
        </mc:Choice>
        <mc:Fallback xmlns="">
          <p:sp>
            <p:nvSpPr>
              <p:cNvPr id="5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196" y="3009900"/>
                <a:ext cx="13410004" cy="2103140"/>
              </a:xfrm>
              <a:prstGeom prst="rect">
                <a:avLst/>
              </a:prstGeom>
              <a:blipFill>
                <a:blip r:embed="rId2"/>
                <a:stretch>
                  <a:fillRect l="-3136" t="-2609" r="-331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6"/>
          <p:cNvSpPr/>
          <p:nvPr/>
        </p:nvSpPr>
        <p:spPr>
          <a:xfrm flipV="1">
            <a:off x="-657570" y="92273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2743200" y="1333500"/>
            <a:ext cx="16230600" cy="1104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79"/>
              </a:lnSpc>
            </a:pPr>
            <a:r>
              <a:rPr lang="vi-VN" sz="7200" b="1" spc="170">
                <a:solidFill>
                  <a:srgbClr val="345C72"/>
                </a:solidFill>
                <a:latin typeface="Nunito Sans Condensed" panose="020B0604020202020204" charset="0"/>
                <a:ea typeface="Nunito Sans Expanded Bold"/>
                <a:cs typeface="Nunito Sans Expanded Bold"/>
                <a:sym typeface="Nunito Sans Expanded Bold"/>
              </a:rPr>
              <a:t>Mô hình hóa</a:t>
            </a:r>
            <a:endParaRPr lang="en-US" sz="7200" b="1" spc="170">
              <a:solidFill>
                <a:srgbClr val="345C72"/>
              </a:solidFill>
              <a:latin typeface="Nunito Sans Condensed" panose="020B0604020202020204" charset="0"/>
              <a:ea typeface="Nunito Sans Expanded Bold"/>
              <a:cs typeface="Nunito Sans Expanded Bold"/>
              <a:sym typeface="Nunito Sans Expanded Bold"/>
            </a:endParaRPr>
          </a:p>
        </p:txBody>
      </p:sp>
      <p:sp>
        <p:nvSpPr>
          <p:cNvPr id="13" name="AutoShape 13"/>
          <p:cNvSpPr/>
          <p:nvPr/>
        </p:nvSpPr>
        <p:spPr>
          <a:xfrm flipV="1">
            <a:off x="-657570" y="9977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4706600" y="4173510"/>
            <a:ext cx="2668345" cy="6356803"/>
          </a:xfrm>
          <a:custGeom>
            <a:avLst/>
            <a:gdLst/>
            <a:ahLst/>
            <a:cxnLst/>
            <a:rect l="l" t="t" r="r" b="b"/>
            <a:pathLst>
              <a:path w="2668345" h="6356803">
                <a:moveTo>
                  <a:pt x="0" y="0"/>
                </a:moveTo>
                <a:lnTo>
                  <a:pt x="2668345" y="0"/>
                </a:lnTo>
                <a:lnTo>
                  <a:pt x="2668345" y="6356802"/>
                </a:lnTo>
                <a:lnTo>
                  <a:pt x="0" y="63568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5" name="AutoShape 15"/>
          <p:cNvSpPr/>
          <p:nvPr/>
        </p:nvSpPr>
        <p:spPr>
          <a:xfrm flipV="1">
            <a:off x="-657179" y="2638425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69839" y="161300"/>
            <a:ext cx="1849489" cy="184948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25633" y="144696"/>
            <a:ext cx="1207331" cy="166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40"/>
              </a:lnSpc>
            </a:pPr>
            <a:r>
              <a:rPr lang="vi-VN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2</a:t>
            </a:r>
            <a:endParaRPr lang="en-US" sz="10100">
              <a:solidFill>
                <a:srgbClr val="345C72"/>
              </a:solidFill>
              <a:latin typeface="Trend Sans Five"/>
              <a:ea typeface="Trend Sans Five"/>
              <a:cs typeface="Trend Sans Five"/>
              <a:sym typeface="Trend Sans Fiv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5"/>
              <p:cNvSpPr txBox="1"/>
              <p:nvPr/>
            </p:nvSpPr>
            <p:spPr>
              <a:xfrm>
                <a:off x="1371600" y="6439912"/>
                <a:ext cx="11612366" cy="105157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818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5400" i="1" smtClean="0">
                          <a:solidFill>
                            <a:srgbClr val="345C72"/>
                          </a:solidFill>
                          <a:latin typeface="Cambria Math" panose="02040503050406030204" pitchFamily="18" charset="0"/>
                          <a:sym typeface="Hero"/>
                        </a:rPr>
                        <m:t>𝑚𝑖𝑛</m:t>
                      </m:r>
                      <m:sSubSup>
                        <m:sSubSupPr>
                          <m:ctrlPr>
                            <a:rPr lang="vi-VN" sz="5400" i="1" smtClean="0">
                              <a:solidFill>
                                <a:srgbClr val="345C72"/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</m:ctrlPr>
                        </m:sSubSupPr>
                        <m:e>
                          <m:r>
                            <a:rPr lang="vi-VN" sz="5400" b="0" i="1" smtClean="0">
                              <a:solidFill>
                                <a:srgbClr val="345C72"/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  <m:t> </m:t>
                          </m:r>
                          <m:r>
                            <a:rPr lang="vi-VN" sz="5400" i="1">
                              <a:solidFill>
                                <a:srgbClr val="345C72"/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  <m:t>𝜎</m:t>
                          </m:r>
                        </m:e>
                        <m:sub>
                          <m:r>
                            <a:rPr lang="vi-VN" sz="5400" i="1">
                              <a:solidFill>
                                <a:srgbClr val="345C72"/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  <m:t>𝑝</m:t>
                          </m:r>
                        </m:sub>
                        <m:sup>
                          <m:r>
                            <a:rPr lang="vi-VN" sz="5400" i="0">
                              <a:solidFill>
                                <a:srgbClr val="345C72"/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  <m:t>2</m:t>
                          </m:r>
                        </m:sup>
                      </m:sSubSup>
                      <m:r>
                        <a:rPr lang="vi-VN" sz="5400" b="0" i="1" smtClean="0">
                          <a:solidFill>
                            <a:srgbClr val="345C72"/>
                          </a:solidFill>
                          <a:latin typeface="Cambria Math" panose="02040503050406030204" pitchFamily="18" charset="0"/>
                          <a:sym typeface="Hero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vi-VN" sz="5400" b="0" i="1" smtClean="0">
                              <a:solidFill>
                                <a:srgbClr val="345C72"/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vi-VN" sz="5400" i="1">
                              <a:solidFill>
                                <a:srgbClr val="345C72"/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  <m:t>i</m:t>
                          </m:r>
                          <m:r>
                            <a:rPr lang="vi-VN" sz="5400" b="0" i="1" smtClean="0">
                              <a:solidFill>
                                <a:srgbClr val="345C72"/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  <m:t>= </m:t>
                          </m:r>
                          <m:r>
                            <a:rPr lang="vi-VN" sz="5400" i="1">
                              <a:solidFill>
                                <a:srgbClr val="345C72"/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vi-VN" sz="5400" i="1">
                              <a:solidFill>
                                <a:srgbClr val="345C72"/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  <m:t>n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vi-VN" sz="5400" b="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vi-VN" sz="5400" i="1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j</m:t>
                              </m:r>
                              <m:r>
                                <a:rPr lang="vi-VN" sz="5400" b="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=</m:t>
                              </m:r>
                              <m:r>
                                <a:rPr lang="vi-VN" sz="5400" i="1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vi-VN" sz="5400" i="1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n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vi-VN" sz="5400" b="0" i="1" smtClean="0">
                                      <a:solidFill>
                                        <a:srgbClr val="345C72"/>
                                      </a:solidFill>
                                      <a:latin typeface="Cambria Math" panose="02040503050406030204" pitchFamily="18" charset="0"/>
                                      <a:sym typeface="Hero"/>
                                    </a:rPr>
                                  </m:ctrlPr>
                                </m:sSubPr>
                                <m:e>
                                  <m:r>
                                    <a:rPr lang="vi-VN" sz="5400" b="0" i="1" smtClean="0">
                                      <a:solidFill>
                                        <a:srgbClr val="345C72"/>
                                      </a:solidFill>
                                      <a:latin typeface="Cambria Math" panose="02040503050406030204" pitchFamily="18" charset="0"/>
                                      <a:sym typeface="Hero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vi-VN" sz="5400" b="0" i="1" smtClean="0">
                                      <a:solidFill>
                                        <a:srgbClr val="345C72"/>
                                      </a:solidFill>
                                      <a:latin typeface="Cambria Math" panose="02040503050406030204" pitchFamily="18" charset="0"/>
                                      <a:sym typeface="Hero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vi-VN" sz="5400" b="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vi-VN" sz="5400" b="0" i="1" smtClean="0">
                                      <a:solidFill>
                                        <a:srgbClr val="345C72"/>
                                      </a:solidFill>
                                      <a:latin typeface="Cambria Math" panose="02040503050406030204" pitchFamily="18" charset="0"/>
                                      <a:sym typeface="Hero"/>
                                    </a:rPr>
                                  </m:ctrlPr>
                                </m:sSubPr>
                                <m:e>
                                  <m:r>
                                    <a:rPr lang="vi-VN" sz="5400" b="0" i="1" smtClean="0">
                                      <a:solidFill>
                                        <a:srgbClr val="345C72"/>
                                      </a:solidFill>
                                      <a:latin typeface="Cambria Math" panose="02040503050406030204" pitchFamily="18" charset="0"/>
                                      <a:sym typeface="Hero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vi-VN" sz="5400" b="0" i="1" smtClean="0">
                                      <a:solidFill>
                                        <a:srgbClr val="345C72"/>
                                      </a:solidFill>
                                      <a:latin typeface="Cambria Math" panose="02040503050406030204" pitchFamily="18" charset="0"/>
                                      <a:sym typeface="Hero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vi-VN" sz="5400" b="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vi-VN" sz="5400" i="1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cov</m:t>
                              </m:r>
                              <m:r>
                                <a:rPr lang="vi-VN" sz="5400" b="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vi-VN" sz="5400" i="1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i</m:t>
                              </m:r>
                              <m:r>
                                <a:rPr lang="vi-VN" sz="5400" b="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 , </m:t>
                              </m:r>
                              <m:r>
                                <m:rPr>
                                  <m:sty m:val="p"/>
                                </m:rPr>
                                <a:rPr lang="vi-VN" sz="5400" i="1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j</m:t>
                              </m:r>
                              <m:r>
                                <a:rPr lang="vi-VN" sz="5400" b="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vi-VN" sz="5400">
                  <a:solidFill>
                    <a:srgbClr val="345C72"/>
                  </a:solidFill>
                  <a:latin typeface="Nunito Sans Condensed" panose="020B0604020202020204" charset="0"/>
                  <a:ea typeface="Hero"/>
                  <a:cs typeface="Hero"/>
                  <a:sym typeface="Hero"/>
                </a:endParaRPr>
              </a:p>
            </p:txBody>
          </p:sp>
        </mc:Choice>
        <mc:Fallback xmlns="">
          <p:sp>
            <p:nvSpPr>
              <p:cNvPr id="1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439912"/>
                <a:ext cx="11612366" cy="1051570"/>
              </a:xfrm>
              <a:prstGeom prst="rect">
                <a:avLst/>
              </a:prstGeom>
              <a:blipFill>
                <a:blip r:embed="rId5"/>
                <a:stretch>
                  <a:fillRect t="-356647" b="-417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456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76260"/>
            <a:ext cx="19602749" cy="8229600"/>
            <a:chOff x="0" y="0"/>
            <a:chExt cx="5162864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62864" cy="2167467"/>
            </a:xfrm>
            <a:custGeom>
              <a:avLst/>
              <a:gdLst/>
              <a:ahLst/>
              <a:cxnLst/>
              <a:rect l="l" t="t" r="r" b="b"/>
              <a:pathLst>
                <a:path w="5162864" h="2167467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44196" y="3009900"/>
            <a:ext cx="13410004" cy="9733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lnSpc>
                <a:spcPts val="8189"/>
              </a:lnSpc>
              <a:buFontTx/>
              <a:buChar char="-"/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Hàm mục tiêu có thể viết ở dạng ma trận như sau :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-657570" y="92273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2743200" y="1333500"/>
            <a:ext cx="16230600" cy="1104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79"/>
              </a:lnSpc>
            </a:pPr>
            <a:r>
              <a:rPr lang="vi-VN" sz="7200" b="1" spc="170">
                <a:solidFill>
                  <a:srgbClr val="345C72"/>
                </a:solidFill>
                <a:latin typeface="Nunito Sans Condensed" panose="020B0604020202020204" charset="0"/>
                <a:ea typeface="Nunito Sans Expanded Bold"/>
                <a:cs typeface="Nunito Sans Expanded Bold"/>
                <a:sym typeface="Nunito Sans Expanded Bold"/>
              </a:rPr>
              <a:t>Mô hình hóa</a:t>
            </a:r>
            <a:endParaRPr lang="en-US" sz="7200" b="1" spc="170">
              <a:solidFill>
                <a:srgbClr val="345C72"/>
              </a:solidFill>
              <a:latin typeface="Nunito Sans Condensed" panose="020B0604020202020204" charset="0"/>
              <a:ea typeface="Nunito Sans Expanded Bold"/>
              <a:cs typeface="Nunito Sans Expanded Bold"/>
              <a:sym typeface="Nunito Sans Expanded Bold"/>
            </a:endParaRPr>
          </a:p>
        </p:txBody>
      </p:sp>
      <p:sp>
        <p:nvSpPr>
          <p:cNvPr id="13" name="AutoShape 13"/>
          <p:cNvSpPr/>
          <p:nvPr/>
        </p:nvSpPr>
        <p:spPr>
          <a:xfrm flipV="1">
            <a:off x="-657570" y="9977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4706600" y="4173510"/>
            <a:ext cx="2668345" cy="6356803"/>
          </a:xfrm>
          <a:custGeom>
            <a:avLst/>
            <a:gdLst/>
            <a:ahLst/>
            <a:cxnLst/>
            <a:rect l="l" t="t" r="r" b="b"/>
            <a:pathLst>
              <a:path w="2668345" h="6356803">
                <a:moveTo>
                  <a:pt x="0" y="0"/>
                </a:moveTo>
                <a:lnTo>
                  <a:pt x="2668345" y="0"/>
                </a:lnTo>
                <a:lnTo>
                  <a:pt x="2668345" y="6356802"/>
                </a:lnTo>
                <a:lnTo>
                  <a:pt x="0" y="6356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AutoShape 15"/>
          <p:cNvSpPr/>
          <p:nvPr/>
        </p:nvSpPr>
        <p:spPr>
          <a:xfrm flipV="1">
            <a:off x="-657179" y="2638425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69839" y="161300"/>
            <a:ext cx="1849489" cy="184948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25633" y="144696"/>
            <a:ext cx="1207331" cy="166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40"/>
              </a:lnSpc>
            </a:pPr>
            <a:r>
              <a:rPr lang="vi-VN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2</a:t>
            </a:r>
            <a:endParaRPr lang="en-US" sz="10100">
              <a:solidFill>
                <a:srgbClr val="345C72"/>
              </a:solidFill>
              <a:latin typeface="Trend Sans Five"/>
              <a:ea typeface="Trend Sans Five"/>
              <a:cs typeface="Trend Sans Five"/>
              <a:sym typeface="Trend Sans Fiv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5"/>
              <p:cNvSpPr txBox="1"/>
              <p:nvPr/>
            </p:nvSpPr>
            <p:spPr>
              <a:xfrm>
                <a:off x="4336351" y="4072378"/>
                <a:ext cx="7474649" cy="1051570"/>
              </a:xfrm>
              <a:prstGeom prst="rect">
                <a:avLst/>
              </a:prstGeom>
              <a:ln w="38100">
                <a:solidFill>
                  <a:srgbClr val="FF9E7A"/>
                </a:solidFill>
              </a:ln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818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60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sym typeface="Hero"/>
                        </a:rPr>
                        <m:t>‍​</m:t>
                      </m:r>
                      <m:sSup>
                        <m:sSupPr>
                          <m:ctrlPr>
                            <a:rPr lang="vi-VN" sz="60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</m:ctrlPr>
                        </m:sSupPr>
                        <m:e>
                          <m:r>
                            <a:rPr lang="vi-VN" sz="6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  <m:t>​</m:t>
                          </m:r>
                          <m:r>
                            <a:rPr lang="vi-VN" sz="6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  <m:t>  </m:t>
                          </m:r>
                          <m:r>
                            <a:rPr lang="vi-VN" sz="60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  <m:t>𝑓</m:t>
                          </m:r>
                          <m:r>
                            <a:rPr lang="vi-VN" sz="6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  <m:t>=</m:t>
                          </m:r>
                          <m:r>
                            <a:rPr lang="vi-VN" sz="6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  <m:t>𝑤</m:t>
                          </m:r>
                        </m:e>
                        <m:sup>
                          <m:r>
                            <a:rPr lang="vi-VN" sz="6000" i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  <m:t>′</m:t>
                          </m:r>
                        </m:sup>
                      </m:sSup>
                      <m:r>
                        <a:rPr lang="vi-VN" sz="60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sym typeface="Hero"/>
                        </a:rPr>
                        <m:t>𝛴</m:t>
                      </m:r>
                      <m:r>
                        <a:rPr lang="vi-VN" sz="60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sym typeface="Hero"/>
                        </a:rPr>
                        <m:t>𝑤</m:t>
                      </m:r>
                      <m:r>
                        <a:rPr lang="vi-VN" sz="6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sym typeface="Hero"/>
                        </a:rPr>
                        <m:t>  </m:t>
                      </m:r>
                      <m:r>
                        <a:rPr lang="vi-VN" sz="60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sym typeface="Hero"/>
                        </a:rPr>
                        <m:t>→</m:t>
                      </m:r>
                      <m:r>
                        <a:rPr lang="vi-VN" sz="60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sym typeface="Hero"/>
                        </a:rPr>
                        <m:t>𝑚𝑖𝑛</m:t>
                      </m:r>
                    </m:oMath>
                  </m:oMathPara>
                </a14:m>
                <a:endParaRPr lang="vi-VN" sz="6000">
                  <a:solidFill>
                    <a:schemeClr val="accent1">
                      <a:lumMod val="50000"/>
                    </a:schemeClr>
                  </a:solidFill>
                  <a:latin typeface="Nunito Sans Condensed" panose="020B0604020202020204" charset="0"/>
                  <a:ea typeface="Hero"/>
                  <a:cs typeface="Hero"/>
                  <a:sym typeface="Hero"/>
                </a:endParaRPr>
              </a:p>
            </p:txBody>
          </p:sp>
        </mc:Choice>
        <mc:Fallback xmlns="">
          <p:sp>
            <p:nvSpPr>
              <p:cNvPr id="1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351" y="4072378"/>
                <a:ext cx="7474649" cy="1051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9E7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5"/>
              <p:cNvSpPr txBox="1"/>
              <p:nvPr/>
            </p:nvSpPr>
            <p:spPr>
              <a:xfrm>
                <a:off x="2286000" y="5363180"/>
                <a:ext cx="12808453" cy="315471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685800" indent="-685800">
                  <a:lnSpc>
                    <a:spcPts val="8189"/>
                  </a:lnSpc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vi-VN" sz="4800" i="1" smtClean="0">
                            <a:solidFill>
                              <a:srgbClr val="345C72"/>
                            </a:solidFill>
                            <a:latin typeface="Cambria Math" panose="02040503050406030204" pitchFamily="18" charset="0"/>
                            <a:sym typeface="Hero"/>
                          </a:rPr>
                        </m:ctrlPr>
                      </m:sSupPr>
                      <m:e>
                        <m:r>
                          <a:rPr lang="vi-VN" sz="4800" i="1" smtClean="0">
                            <a:solidFill>
                              <a:srgbClr val="345C72"/>
                            </a:solidFill>
                            <a:latin typeface="Cambria Math" panose="02040503050406030204" pitchFamily="18" charset="0"/>
                            <a:sym typeface="Hero"/>
                          </a:rPr>
                          <m:t>𝑤</m:t>
                        </m:r>
                      </m:e>
                      <m:sup>
                        <m:r>
                          <a:rPr lang="vi-VN" sz="4800" i="1" smtClean="0">
                            <a:solidFill>
                              <a:srgbClr val="345C72"/>
                            </a:solidFill>
                            <a:latin typeface="Cambria Math" panose="02040503050406030204" pitchFamily="18" charset="0"/>
                            <a:sym typeface="Hero"/>
                          </a:rPr>
                          <m:t>′</m:t>
                        </m:r>
                      </m:sup>
                    </m:sSup>
                  </m:oMath>
                </a14:m>
                <a:r>
                  <a:rPr lang="vi-VN" sz="4000">
                    <a:solidFill>
                      <a:srgbClr val="345C72"/>
                    </a:solidFill>
                    <a:latin typeface="Nunito Sans Condensed" panose="020B0604020202020204" charset="0"/>
                    <a:ea typeface="Hero"/>
                    <a:cs typeface="Hero"/>
                    <a:sym typeface="Hero"/>
                  </a:rPr>
                  <a:t>: chuyển vị của </a:t>
                </a:r>
                <a14:m>
                  <m:oMath xmlns:m="http://schemas.openxmlformats.org/officeDocument/2006/math">
                    <m:r>
                      <a:rPr lang="vi-VN" sz="4800" i="1" smtClean="0">
                        <a:solidFill>
                          <a:srgbClr val="345C72"/>
                        </a:solidFill>
                        <a:latin typeface="Cambria Math" panose="02040503050406030204" pitchFamily="18" charset="0"/>
                        <a:sym typeface="Hero"/>
                      </a:rPr>
                      <m:t>𝑤</m:t>
                    </m:r>
                  </m:oMath>
                </a14:m>
                <a:endParaRPr lang="vi-VN" sz="4800">
                  <a:solidFill>
                    <a:srgbClr val="345C72"/>
                  </a:solidFill>
                  <a:latin typeface="Nunito Sans Condensed" panose="020B0604020202020204" charset="0"/>
                  <a:ea typeface="Hero"/>
                  <a:cs typeface="Hero"/>
                  <a:sym typeface="Hero"/>
                </a:endParaRPr>
              </a:p>
              <a:p>
                <a:pPr marL="685800" indent="-685800">
                  <a:lnSpc>
                    <a:spcPts val="8189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vi-VN" sz="4800" i="1" smtClean="0">
                        <a:solidFill>
                          <a:srgbClr val="345C72"/>
                        </a:solidFill>
                        <a:latin typeface="Cambria Math" panose="02040503050406030204" pitchFamily="18" charset="0"/>
                        <a:sym typeface="Hero"/>
                      </a:rPr>
                      <m:t>𝑤</m:t>
                    </m:r>
                  </m:oMath>
                </a14:m>
                <a:r>
                  <a:rPr lang="vi-VN" sz="4000">
                    <a:solidFill>
                      <a:srgbClr val="345C72"/>
                    </a:solidFill>
                    <a:latin typeface="Nunito Sans Condensed" panose="020B0604020202020204" charset="0"/>
                    <a:ea typeface="Hero"/>
                    <a:cs typeface="Hero"/>
                    <a:sym typeface="Hero"/>
                  </a:rPr>
                  <a:t> : vector trọng số n chiều</a:t>
                </a:r>
              </a:p>
              <a:p>
                <a:pPr marL="685800" indent="-685800">
                  <a:lnSpc>
                    <a:spcPts val="8189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vi-VN" sz="6000" i="1" smtClean="0">
                        <a:solidFill>
                          <a:srgbClr val="345C72"/>
                        </a:solidFill>
                        <a:latin typeface="Cambria Math" panose="02040503050406030204" pitchFamily="18" charset="0"/>
                        <a:sym typeface="Hero"/>
                      </a:rPr>
                      <m:t>𝛴</m:t>
                    </m:r>
                  </m:oMath>
                </a14:m>
                <a:r>
                  <a:rPr lang="vi-VN" sz="4000">
                    <a:solidFill>
                      <a:srgbClr val="345C72"/>
                    </a:solidFill>
                    <a:latin typeface="Nunito Sans Condensed" panose="020B0604020202020204" charset="0"/>
                    <a:ea typeface="Hero"/>
                    <a:cs typeface="Hero"/>
                    <a:sym typeface="Hero"/>
                  </a:rPr>
                  <a:t> : ma trận hiệp phương sai </a:t>
                </a:r>
              </a:p>
            </p:txBody>
          </p:sp>
        </mc:Choice>
        <mc:Fallback xmlns="">
          <p:sp>
            <p:nvSpPr>
              <p:cNvPr id="17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363180"/>
                <a:ext cx="12808453" cy="3154710"/>
              </a:xfrm>
              <a:prstGeom prst="rect">
                <a:avLst/>
              </a:prstGeom>
              <a:blipFill>
                <a:blip r:embed="rId5"/>
                <a:stretch>
                  <a:fillRect b="-5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052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76260"/>
            <a:ext cx="19602749" cy="8229600"/>
            <a:chOff x="0" y="0"/>
            <a:chExt cx="5162864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62864" cy="2167467"/>
            </a:xfrm>
            <a:custGeom>
              <a:avLst/>
              <a:gdLst/>
              <a:ahLst/>
              <a:cxnLst/>
              <a:rect l="l" t="t" r="r" b="b"/>
              <a:pathLst>
                <a:path w="5162864" h="2167467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V="1">
            <a:off x="-657570" y="92273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2743200" y="1333500"/>
            <a:ext cx="16230600" cy="1104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79"/>
              </a:lnSpc>
            </a:pPr>
            <a:r>
              <a:rPr lang="vi-VN" sz="7200" b="1" spc="170">
                <a:solidFill>
                  <a:srgbClr val="345C72"/>
                </a:solidFill>
                <a:latin typeface="Nunito Sans Condensed" panose="020B0604020202020204" charset="0"/>
                <a:ea typeface="Nunito Sans Expanded Bold"/>
                <a:cs typeface="Nunito Sans Expanded Bold"/>
                <a:sym typeface="Nunito Sans Expanded Bold"/>
              </a:rPr>
              <a:t>Mô hình hóa</a:t>
            </a:r>
            <a:endParaRPr lang="en-US" sz="7200" b="1" spc="170">
              <a:solidFill>
                <a:srgbClr val="345C72"/>
              </a:solidFill>
              <a:latin typeface="Nunito Sans Condensed" panose="020B0604020202020204" charset="0"/>
              <a:ea typeface="Nunito Sans Expanded Bold"/>
              <a:cs typeface="Nunito Sans Expanded Bold"/>
              <a:sym typeface="Nunito Sans Expanded Bold"/>
            </a:endParaRPr>
          </a:p>
        </p:txBody>
      </p:sp>
      <p:sp>
        <p:nvSpPr>
          <p:cNvPr id="13" name="AutoShape 13"/>
          <p:cNvSpPr/>
          <p:nvPr/>
        </p:nvSpPr>
        <p:spPr>
          <a:xfrm flipV="1">
            <a:off x="-657570" y="9977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flipV="1">
            <a:off x="-657179" y="2638425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69839" y="161300"/>
            <a:ext cx="1849489" cy="184948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25633" y="144696"/>
            <a:ext cx="1207331" cy="166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40"/>
              </a:lnSpc>
            </a:pPr>
            <a:r>
              <a:rPr lang="vi-VN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2</a:t>
            </a:r>
            <a:endParaRPr lang="en-US" sz="10100">
              <a:solidFill>
                <a:srgbClr val="345C72"/>
              </a:solidFill>
              <a:latin typeface="Trend Sans Five"/>
              <a:ea typeface="Trend Sans Five"/>
              <a:cs typeface="Trend Sans Five"/>
              <a:sym typeface="Trend Sans Fiv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5"/>
              <p:cNvSpPr txBox="1"/>
              <p:nvPr/>
            </p:nvSpPr>
            <p:spPr>
              <a:xfrm>
                <a:off x="343229" y="2792375"/>
                <a:ext cx="6439945" cy="1051570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818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60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sym typeface="Hero"/>
                        </a:rPr>
                        <m:t>𝑚𝑖𝑛</m:t>
                      </m:r>
                      <m:r>
                        <a:rPr lang="vi-VN" sz="60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sym typeface="Hero"/>
                        </a:rPr>
                        <m:t>‍​</m:t>
                      </m:r>
                      <m:sSup>
                        <m:sSupPr>
                          <m:ctrlPr>
                            <a:rPr lang="vi-VN" sz="60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</m:ctrlPr>
                        </m:sSupPr>
                        <m:e>
                          <m:r>
                            <a:rPr lang="vi-VN" sz="6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  <m:t>​</m:t>
                          </m:r>
                          <m:r>
                            <a:rPr lang="vi-VN" sz="6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  <m:t>  </m:t>
                          </m:r>
                          <m:r>
                            <a:rPr lang="vi-VN" sz="6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  <m:t>𝑤</m:t>
                          </m:r>
                        </m:e>
                        <m:sup>
                          <m:r>
                            <a:rPr lang="vi-VN" sz="6000" i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  <m:t>′</m:t>
                          </m:r>
                        </m:sup>
                      </m:sSup>
                      <m:r>
                        <a:rPr lang="vi-VN" sz="60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sym typeface="Hero"/>
                        </a:rPr>
                        <m:t>𝛴</m:t>
                      </m:r>
                      <m:r>
                        <a:rPr lang="vi-VN" sz="60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sym typeface="Hero"/>
                        </a:rPr>
                        <m:t>𝑤</m:t>
                      </m:r>
                      <m:r>
                        <a:rPr lang="vi-VN" sz="6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sym typeface="Hero"/>
                        </a:rPr>
                        <m:t>=</m:t>
                      </m:r>
                    </m:oMath>
                  </m:oMathPara>
                </a14:m>
                <a:endParaRPr lang="vi-VN" sz="6000">
                  <a:solidFill>
                    <a:schemeClr val="accent1">
                      <a:lumMod val="50000"/>
                    </a:schemeClr>
                  </a:solidFill>
                  <a:latin typeface="Nunito Sans Condensed" panose="020B0604020202020204" charset="0"/>
                  <a:ea typeface="Hero"/>
                  <a:cs typeface="Hero"/>
                  <a:sym typeface="Hero"/>
                </a:endParaRPr>
              </a:p>
            </p:txBody>
          </p:sp>
        </mc:Choice>
        <mc:Fallback xmlns="">
          <p:sp>
            <p:nvSpPr>
              <p:cNvPr id="1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9" y="2792375"/>
                <a:ext cx="6439945" cy="1051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5"/>
              <p:cNvSpPr txBox="1"/>
              <p:nvPr/>
            </p:nvSpPr>
            <p:spPr>
              <a:xfrm>
                <a:off x="381329" y="5620277"/>
                <a:ext cx="16001671" cy="105157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818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sz="4400" i="1" smtClean="0">
                              <a:solidFill>
                                <a:srgbClr val="345C72"/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44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</m:ctrlPr>
                            </m:sSubPr>
                            <m:e>
                              <m:r>
                                <a:rPr lang="vi-VN" sz="44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vi-VN" sz="44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sz="4400" i="1" smtClean="0">
                              <a:solidFill>
                                <a:srgbClr val="345C72"/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  <m:t>;</m:t>
                          </m:r>
                          <m:sSub>
                            <m:sSubPr>
                              <m:ctrlPr>
                                <a:rPr lang="vi-VN" sz="44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</m:ctrlPr>
                            </m:sSubPr>
                            <m:e>
                              <m:r>
                                <a:rPr lang="vi-VN" sz="44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vi-VN" sz="44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2</m:t>
                              </m:r>
                            </m:sub>
                          </m:sSub>
                          <m:r>
                            <a:rPr lang="vi-VN" sz="4400" i="1" smtClean="0">
                              <a:solidFill>
                                <a:srgbClr val="345C72"/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  <m:t>;…;</m:t>
                          </m:r>
                          <m:sSub>
                            <m:sSubPr>
                              <m:ctrlPr>
                                <a:rPr lang="vi-VN" sz="44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</m:ctrlPr>
                            </m:sSubPr>
                            <m:e>
                              <m:r>
                                <a:rPr lang="vi-VN" sz="44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vi-VN" sz="44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vi-VN" sz="4400" smtClean="0">
                          <a:solidFill>
                            <a:srgbClr val="345C72"/>
                          </a:solidFill>
                          <a:latin typeface="Cambria Math" panose="02040503050406030204" pitchFamily="18" charset="0"/>
                          <a:sym typeface="Hero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4400" i="1" smtClean="0">
                              <a:solidFill>
                                <a:srgbClr val="345C72"/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44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vi-VN" sz="4400" i="1">
                                    <a:solidFill>
                                      <a:srgbClr val="345C72"/>
                                    </a:solidFill>
                                    <a:latin typeface="Cambria Math" panose="02040503050406030204" pitchFamily="18" charset="0"/>
                                    <a:sym typeface="Hero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vi-VN" sz="4400" i="1">
                                    <a:solidFill>
                                      <a:srgbClr val="345C72"/>
                                    </a:solidFill>
                                    <a:latin typeface="Cambria Math" panose="02040503050406030204" pitchFamily="18" charset="0"/>
                                    <a:sym typeface="Hero"/>
                                  </a:rPr>
                                  <m:t>ov</m:t>
                                </m:r>
                                <m:r>
                                  <a:rPr lang="vi-VN" sz="4400" b="0" i="1" smtClean="0">
                                    <a:solidFill>
                                      <a:srgbClr val="345C72"/>
                                    </a:solidFill>
                                    <a:latin typeface="Cambria Math" panose="02040503050406030204" pitchFamily="18" charset="0"/>
                                    <a:sym typeface="Hero"/>
                                  </a:rPr>
                                  <m:t>(</m:t>
                                </m:r>
                                <m:r>
                                  <a:rPr lang="vi-VN" sz="4400" i="1">
                                    <a:solidFill>
                                      <a:srgbClr val="345C72"/>
                                    </a:solidFill>
                                    <a:latin typeface="Cambria Math" panose="02040503050406030204" pitchFamily="18" charset="0"/>
                                    <a:sym typeface="Hero"/>
                                  </a:rPr>
                                  <m:t>1</m:t>
                                </m:r>
                                <m:r>
                                  <a:rPr lang="vi-VN" sz="4400" b="0" i="1" smtClean="0">
                                    <a:solidFill>
                                      <a:srgbClr val="345C72"/>
                                    </a:solidFill>
                                    <a:latin typeface="Cambria Math" panose="02040503050406030204" pitchFamily="18" charset="0"/>
                                    <a:sym typeface="Hero"/>
                                  </a:rPr>
                                  <m:t>,</m:t>
                                </m:r>
                                <m:r>
                                  <a:rPr lang="vi-VN" sz="4400" i="1">
                                    <a:solidFill>
                                      <a:srgbClr val="345C72"/>
                                    </a:solidFill>
                                    <a:latin typeface="Cambria Math" panose="02040503050406030204" pitchFamily="18" charset="0"/>
                                    <a:sym typeface="Hero"/>
                                  </a:rPr>
                                  <m:t>1</m:t>
                                </m:r>
                                <m:r>
                                  <a:rPr lang="vi-VN" sz="4400" b="0" i="1" smtClean="0">
                                    <a:solidFill>
                                      <a:srgbClr val="345C72"/>
                                    </a:solidFill>
                                    <a:latin typeface="Cambria Math" panose="02040503050406030204" pitchFamily="18" charset="0"/>
                                    <a:sym typeface="Hero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vi-VN" sz="4400" i="1" smtClean="0">
                                    <a:solidFill>
                                      <a:srgbClr val="345C72"/>
                                    </a:solidFill>
                                    <a:latin typeface="Cambria Math" panose="02040503050406030204" pitchFamily="18" charset="0"/>
                                    <a:sym typeface="Hero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vi-VN" sz="4400" i="1">
                                    <a:solidFill>
                                      <a:srgbClr val="345C72"/>
                                    </a:solidFill>
                                    <a:latin typeface="Cambria Math" panose="02040503050406030204" pitchFamily="18" charset="0"/>
                                    <a:sym typeface="Hero"/>
                                  </a:rPr>
                                  <m:t>cov</m:t>
                                </m:r>
                                <m:r>
                                  <a:rPr lang="vi-VN" sz="4400" b="0" i="1" smtClean="0">
                                    <a:solidFill>
                                      <a:srgbClr val="345C72"/>
                                    </a:solidFill>
                                    <a:latin typeface="Cambria Math" panose="02040503050406030204" pitchFamily="18" charset="0"/>
                                    <a:sym typeface="Hero"/>
                                  </a:rPr>
                                  <m:t>(</m:t>
                                </m:r>
                                <m:r>
                                  <a:rPr lang="vi-VN" sz="4400" i="1">
                                    <a:solidFill>
                                      <a:srgbClr val="345C72"/>
                                    </a:solidFill>
                                    <a:latin typeface="Cambria Math" panose="02040503050406030204" pitchFamily="18" charset="0"/>
                                    <a:sym typeface="Hero"/>
                                  </a:rPr>
                                  <m:t>1</m:t>
                                </m:r>
                                <m:r>
                                  <a:rPr lang="vi-VN" sz="4400" b="0" i="1" smtClean="0">
                                    <a:solidFill>
                                      <a:srgbClr val="345C72"/>
                                    </a:solidFill>
                                    <a:latin typeface="Cambria Math" panose="02040503050406030204" pitchFamily="18" charset="0"/>
                                    <a:sym typeface="Hero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vi-VN" sz="4400" i="1">
                                    <a:solidFill>
                                      <a:srgbClr val="345C72"/>
                                    </a:solidFill>
                                    <a:latin typeface="Cambria Math" panose="02040503050406030204" pitchFamily="18" charset="0"/>
                                    <a:sym typeface="Hero"/>
                                  </a:rPr>
                                  <m:t>n</m:t>
                                </m:r>
                                <m:r>
                                  <a:rPr lang="vi-VN" sz="4400" b="0" i="1" smtClean="0">
                                    <a:solidFill>
                                      <a:srgbClr val="345C72"/>
                                    </a:solidFill>
                                    <a:latin typeface="Cambria Math" panose="02040503050406030204" pitchFamily="18" charset="0"/>
                                    <a:sym typeface="Hero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sz="4400" i="1" smtClean="0">
                                    <a:solidFill>
                                      <a:srgbClr val="345C72"/>
                                    </a:solidFill>
                                    <a:latin typeface="Cambria Math" panose="02040503050406030204" pitchFamily="18" charset="0"/>
                                    <a:sym typeface="Hero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vi-VN" sz="4400" i="1" smtClean="0">
                                    <a:solidFill>
                                      <a:srgbClr val="345C72"/>
                                    </a:solidFill>
                                    <a:latin typeface="Cambria Math" panose="02040503050406030204" pitchFamily="18" charset="0"/>
                                    <a:sym typeface="Hero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vi-VN" sz="4400" i="1" smtClean="0">
                                    <a:solidFill>
                                      <a:srgbClr val="345C72"/>
                                    </a:solidFill>
                                    <a:latin typeface="Cambria Math" panose="02040503050406030204" pitchFamily="18" charset="0"/>
                                    <a:sym typeface="Hero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vi-VN" sz="4400" i="1">
                                    <a:solidFill>
                                      <a:srgbClr val="345C72"/>
                                    </a:solidFill>
                                    <a:latin typeface="Cambria Math" panose="02040503050406030204" pitchFamily="18" charset="0"/>
                                    <a:sym typeface="Hero"/>
                                  </a:rPr>
                                  <m:t>cov</m:t>
                                </m:r>
                                <m:r>
                                  <a:rPr lang="vi-VN" sz="4400" b="0" i="1" smtClean="0">
                                    <a:solidFill>
                                      <a:srgbClr val="345C72"/>
                                    </a:solidFill>
                                    <a:latin typeface="Cambria Math" panose="02040503050406030204" pitchFamily="18" charset="0"/>
                                    <a:sym typeface="Hero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vi-VN" sz="4400" i="1">
                                    <a:solidFill>
                                      <a:srgbClr val="345C72"/>
                                    </a:solidFill>
                                    <a:latin typeface="Cambria Math" panose="02040503050406030204" pitchFamily="18" charset="0"/>
                                    <a:sym typeface="Hero"/>
                                  </a:rPr>
                                  <m:t>n</m:t>
                                </m:r>
                                <m:r>
                                  <a:rPr lang="vi-VN" sz="4400" b="0" i="1" smtClean="0">
                                    <a:solidFill>
                                      <a:srgbClr val="345C72"/>
                                    </a:solidFill>
                                    <a:latin typeface="Cambria Math" panose="02040503050406030204" pitchFamily="18" charset="0"/>
                                    <a:sym typeface="Hero"/>
                                  </a:rPr>
                                  <m:t>,</m:t>
                                </m:r>
                                <m:r>
                                  <a:rPr lang="vi-VN" sz="4400" i="1">
                                    <a:solidFill>
                                      <a:srgbClr val="345C72"/>
                                    </a:solidFill>
                                    <a:latin typeface="Cambria Math" panose="02040503050406030204" pitchFamily="18" charset="0"/>
                                    <a:sym typeface="Hero"/>
                                  </a:rPr>
                                  <m:t>1</m:t>
                                </m:r>
                                <m:r>
                                  <a:rPr lang="vi-VN" sz="4400" b="0" i="1" smtClean="0">
                                    <a:solidFill>
                                      <a:srgbClr val="345C72"/>
                                    </a:solidFill>
                                    <a:latin typeface="Cambria Math" panose="02040503050406030204" pitchFamily="18" charset="0"/>
                                    <a:sym typeface="Hero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vi-VN" sz="4400" i="1" smtClean="0">
                                    <a:solidFill>
                                      <a:srgbClr val="345C72"/>
                                    </a:solidFill>
                                    <a:latin typeface="Cambria Math" panose="02040503050406030204" pitchFamily="18" charset="0"/>
                                    <a:sym typeface="Hero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vi-VN" sz="4400" i="1">
                                    <a:solidFill>
                                      <a:srgbClr val="345C72"/>
                                    </a:solidFill>
                                    <a:latin typeface="Cambria Math" panose="02040503050406030204" pitchFamily="18" charset="0"/>
                                    <a:sym typeface="Hero"/>
                                  </a:rPr>
                                  <m:t>cov</m:t>
                                </m:r>
                                <m:r>
                                  <a:rPr lang="vi-VN" sz="4400" b="0" i="1" smtClean="0">
                                    <a:solidFill>
                                      <a:srgbClr val="345C72"/>
                                    </a:solidFill>
                                    <a:latin typeface="Cambria Math" panose="02040503050406030204" pitchFamily="18" charset="0"/>
                                    <a:sym typeface="Hero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vi-VN" sz="4400" i="1">
                                    <a:solidFill>
                                      <a:srgbClr val="345C72"/>
                                    </a:solidFill>
                                    <a:latin typeface="Cambria Math" panose="02040503050406030204" pitchFamily="18" charset="0"/>
                                    <a:sym typeface="Hero"/>
                                  </a:rPr>
                                  <m:t>n</m:t>
                                </m:r>
                                <m:r>
                                  <a:rPr lang="vi-VN" sz="4400" b="0" i="1" smtClean="0">
                                    <a:solidFill>
                                      <a:srgbClr val="345C72"/>
                                    </a:solidFill>
                                    <a:latin typeface="Cambria Math" panose="02040503050406030204" pitchFamily="18" charset="0"/>
                                    <a:sym typeface="Hero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vi-VN" sz="4400" i="1">
                                    <a:solidFill>
                                      <a:srgbClr val="345C72"/>
                                    </a:solidFill>
                                    <a:latin typeface="Cambria Math" panose="02040503050406030204" pitchFamily="18" charset="0"/>
                                    <a:sym typeface="Hero"/>
                                  </a:rPr>
                                  <m:t>n</m:t>
                                </m:r>
                                <m:r>
                                  <a:rPr lang="vi-VN" sz="4400" b="0" i="1" smtClean="0">
                                    <a:solidFill>
                                      <a:srgbClr val="345C72"/>
                                    </a:solidFill>
                                    <a:latin typeface="Cambria Math" panose="02040503050406030204" pitchFamily="18" charset="0"/>
                                    <a:sym typeface="Hero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vi-VN" sz="4400" smtClean="0">
                          <a:solidFill>
                            <a:srgbClr val="345C72"/>
                          </a:solidFill>
                          <a:latin typeface="Cambria Math" panose="02040503050406030204" pitchFamily="18" charset="0"/>
                          <a:sym typeface="Hero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4400" i="1" smtClean="0">
                              <a:solidFill>
                                <a:srgbClr val="345C72"/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44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vi-VN" sz="4400" i="1" smtClean="0">
                                        <a:solidFill>
                                          <a:srgbClr val="345C72"/>
                                        </a:solidFill>
                                        <a:latin typeface="Cambria Math" panose="02040503050406030204" pitchFamily="18" charset="0"/>
                                        <a:sym typeface="Hero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4400" i="1" smtClean="0">
                                        <a:solidFill>
                                          <a:srgbClr val="345C72"/>
                                        </a:solidFill>
                                        <a:latin typeface="Cambria Math" panose="02040503050406030204" pitchFamily="18" charset="0"/>
                                        <a:sym typeface="Hero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vi-VN" sz="4400" i="0" smtClean="0">
                                        <a:solidFill>
                                          <a:srgbClr val="345C72"/>
                                        </a:solidFill>
                                        <a:latin typeface="Cambria Math" panose="02040503050406030204" pitchFamily="18" charset="0"/>
                                        <a:sym typeface="Hero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vi-VN" sz="4400" i="1" smtClean="0">
                                        <a:solidFill>
                                          <a:srgbClr val="345C72"/>
                                        </a:solidFill>
                                        <a:latin typeface="Cambria Math" panose="02040503050406030204" pitchFamily="18" charset="0"/>
                                        <a:sym typeface="Hero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4400" i="1" smtClean="0">
                                        <a:solidFill>
                                          <a:srgbClr val="345C72"/>
                                        </a:solidFill>
                                        <a:latin typeface="Cambria Math" panose="02040503050406030204" pitchFamily="18" charset="0"/>
                                        <a:sym typeface="Hero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vi-VN" sz="4400" i="0" smtClean="0">
                                        <a:solidFill>
                                          <a:srgbClr val="345C72"/>
                                        </a:solidFill>
                                        <a:latin typeface="Cambria Math" panose="02040503050406030204" pitchFamily="18" charset="0"/>
                                        <a:sym typeface="Hero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vi-VN" sz="4400" i="1" smtClean="0">
                                    <a:solidFill>
                                      <a:srgbClr val="345C72"/>
                                    </a:solidFill>
                                    <a:latin typeface="Cambria Math" panose="02040503050406030204" pitchFamily="18" charset="0"/>
                                    <a:sym typeface="Hero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vi-VN" sz="4400" i="1" smtClean="0">
                                        <a:solidFill>
                                          <a:srgbClr val="345C72"/>
                                        </a:solidFill>
                                        <a:latin typeface="Cambria Math" panose="02040503050406030204" pitchFamily="18" charset="0"/>
                                        <a:sym typeface="Hero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4400" i="1" smtClean="0">
                                        <a:solidFill>
                                          <a:srgbClr val="345C72"/>
                                        </a:solidFill>
                                        <a:latin typeface="Cambria Math" panose="02040503050406030204" pitchFamily="18" charset="0"/>
                                        <a:sym typeface="Hero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vi-VN" sz="4400" i="1" smtClean="0">
                                        <a:solidFill>
                                          <a:srgbClr val="345C72"/>
                                        </a:solidFill>
                                        <a:latin typeface="Cambria Math" panose="02040503050406030204" pitchFamily="18" charset="0"/>
                                        <a:sym typeface="Hero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vi-VN" sz="4400" smtClean="0">
                          <a:solidFill>
                            <a:srgbClr val="345C72"/>
                          </a:solidFill>
                          <a:latin typeface="Cambria Math" panose="02040503050406030204" pitchFamily="18" charset="0"/>
                          <a:sym typeface="Hero"/>
                        </a:rPr>
                        <m:t>=</m:t>
                      </m:r>
                      <m:sSubSup>
                        <m:sSubSupPr>
                          <m:ctrlPr>
                            <a:rPr lang="vi-VN" sz="4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</m:ctrlPr>
                        </m:sSubSupPr>
                        <m:e>
                          <m:r>
                            <a:rPr lang="vi-VN" sz="4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  <m:t>𝜎</m:t>
                          </m:r>
                        </m:e>
                        <m:sub>
                          <m:r>
                            <a:rPr lang="vi-VN" sz="4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  <m:t>𝑝</m:t>
                          </m:r>
                        </m:sub>
                        <m:sup>
                          <m:r>
                            <a:rPr lang="vi-VN" sz="4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vi-VN" sz="4400">
                  <a:solidFill>
                    <a:srgbClr val="345C72"/>
                  </a:solidFill>
                  <a:latin typeface="Nunito Sans Condensed" panose="020B0604020202020204" charset="0"/>
                  <a:ea typeface="Hero"/>
                  <a:cs typeface="Hero"/>
                  <a:sym typeface="Hero"/>
                </a:endParaRPr>
              </a:p>
            </p:txBody>
          </p:sp>
        </mc:Choice>
        <mc:Fallback xmlns="">
          <p:sp>
            <p:nvSpPr>
              <p:cNvPr id="17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29" y="5620277"/>
                <a:ext cx="16001671" cy="1051570"/>
              </a:xfrm>
              <a:prstGeom prst="rect">
                <a:avLst/>
              </a:prstGeom>
              <a:blipFill>
                <a:blip r:embed="rId3"/>
                <a:stretch>
                  <a:fillRect t="-99419" b="-4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670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76260"/>
            <a:ext cx="19602749" cy="8229600"/>
            <a:chOff x="0" y="0"/>
            <a:chExt cx="5162864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62864" cy="2167467"/>
            </a:xfrm>
            <a:custGeom>
              <a:avLst/>
              <a:gdLst/>
              <a:ahLst/>
              <a:cxnLst/>
              <a:rect l="l" t="t" r="r" b="b"/>
              <a:pathLst>
                <a:path w="5162864" h="2167467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44196" y="3009900"/>
            <a:ext cx="14248204" cy="1051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lnSpc>
                <a:spcPts val="8189"/>
              </a:lnSpc>
              <a:buFontTx/>
              <a:buChar char="-"/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Hệ ràng buộc có thể viết dưới dạng ma trận như sau :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-657570" y="92273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2743200" y="1333500"/>
            <a:ext cx="16230600" cy="1104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79"/>
              </a:lnSpc>
            </a:pPr>
            <a:r>
              <a:rPr lang="vi-VN" sz="7200" b="1" spc="170">
                <a:solidFill>
                  <a:srgbClr val="345C72"/>
                </a:solidFill>
                <a:latin typeface="Nunito Sans Condensed" panose="020B0604020202020204" charset="0"/>
                <a:ea typeface="Nunito Sans Expanded Bold"/>
                <a:cs typeface="Nunito Sans Expanded Bold"/>
                <a:sym typeface="Nunito Sans Expanded Bold"/>
              </a:rPr>
              <a:t>Mô hình hóa</a:t>
            </a:r>
            <a:endParaRPr lang="en-US" sz="7200" b="1" spc="170">
              <a:solidFill>
                <a:srgbClr val="345C72"/>
              </a:solidFill>
              <a:latin typeface="Nunito Sans Condensed" panose="020B0604020202020204" charset="0"/>
              <a:ea typeface="Nunito Sans Expanded Bold"/>
              <a:cs typeface="Nunito Sans Expanded Bold"/>
              <a:sym typeface="Nunito Sans Expanded Bold"/>
            </a:endParaRPr>
          </a:p>
        </p:txBody>
      </p:sp>
      <p:sp>
        <p:nvSpPr>
          <p:cNvPr id="13" name="AutoShape 13"/>
          <p:cNvSpPr/>
          <p:nvPr/>
        </p:nvSpPr>
        <p:spPr>
          <a:xfrm flipV="1">
            <a:off x="-657570" y="9977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4706600" y="4173510"/>
            <a:ext cx="2668345" cy="6356803"/>
          </a:xfrm>
          <a:custGeom>
            <a:avLst/>
            <a:gdLst/>
            <a:ahLst/>
            <a:cxnLst/>
            <a:rect l="l" t="t" r="r" b="b"/>
            <a:pathLst>
              <a:path w="2668345" h="6356803">
                <a:moveTo>
                  <a:pt x="0" y="0"/>
                </a:moveTo>
                <a:lnTo>
                  <a:pt x="2668345" y="0"/>
                </a:lnTo>
                <a:lnTo>
                  <a:pt x="2668345" y="6356802"/>
                </a:lnTo>
                <a:lnTo>
                  <a:pt x="0" y="6356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AutoShape 15"/>
          <p:cNvSpPr/>
          <p:nvPr/>
        </p:nvSpPr>
        <p:spPr>
          <a:xfrm flipV="1">
            <a:off x="-657179" y="2638425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69839" y="161300"/>
            <a:ext cx="1849489" cy="184948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25633" y="144696"/>
            <a:ext cx="1207331" cy="166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40"/>
              </a:lnSpc>
            </a:pPr>
            <a:r>
              <a:rPr lang="vi-VN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2</a:t>
            </a:r>
            <a:endParaRPr lang="en-US" sz="10100">
              <a:solidFill>
                <a:srgbClr val="345C72"/>
              </a:solidFill>
              <a:latin typeface="Trend Sans Five"/>
              <a:ea typeface="Trend Sans Five"/>
              <a:cs typeface="Trend Sans Five"/>
              <a:sym typeface="Trend Sans Fiv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5"/>
              <p:cNvSpPr txBox="1"/>
              <p:nvPr/>
            </p:nvSpPr>
            <p:spPr>
              <a:xfrm>
                <a:off x="-901828" y="5928240"/>
                <a:ext cx="12939817" cy="105157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818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vi-VN" sz="6600" i="1" smtClean="0">
                              <a:solidFill>
                                <a:srgbClr val="345C72"/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vi-VN" sz="66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vi-VN" sz="6600" i="1">
                                      <a:solidFill>
                                        <a:srgbClr val="345C72"/>
                                      </a:solidFill>
                                      <a:latin typeface="Cambria Math" panose="02040503050406030204" pitchFamily="18" charset="0"/>
                                      <a:sym typeface="Hero"/>
                                    </a:rPr>
                                  </m:ctrlPr>
                                </m:sSupPr>
                                <m:e>
                                  <m:r>
                                    <a:rPr lang="vi-VN" sz="6600" i="1">
                                      <a:solidFill>
                                        <a:srgbClr val="345C72"/>
                                      </a:solidFill>
                                      <a:latin typeface="Cambria Math" panose="02040503050406030204" pitchFamily="18" charset="0"/>
                                      <a:sym typeface="Hero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vi-VN" sz="6600" i="1">
                                      <a:solidFill>
                                        <a:srgbClr val="345C72"/>
                                      </a:solidFill>
                                      <a:latin typeface="Cambria Math" panose="02040503050406030204" pitchFamily="18" charset="0"/>
                                      <a:sym typeface="Hero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vi-VN" sz="6600" i="1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⋅1=1</m:t>
                              </m:r>
                            </m:e>
                            <m:e>
                              <m:r>
                                <a:rPr lang="vi-VN" sz="66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vi-VN" sz="6600" i="1" smtClean="0">
                                      <a:solidFill>
                                        <a:srgbClr val="345C72"/>
                                      </a:solidFill>
                                      <a:latin typeface="Cambria Math" panose="02040503050406030204" pitchFamily="18" charset="0"/>
                                      <a:sym typeface="Hero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vi-VN" sz="6600" i="1" smtClean="0">
                                          <a:solidFill>
                                            <a:srgbClr val="345C72"/>
                                          </a:solidFill>
                                          <a:latin typeface="Cambria Math" panose="02040503050406030204" pitchFamily="18" charset="0"/>
                                          <a:sym typeface="Hero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6600" i="1" smtClean="0">
                                          <a:solidFill>
                                            <a:srgbClr val="345C72"/>
                                          </a:solidFill>
                                          <a:latin typeface="Cambria Math" panose="02040503050406030204" pitchFamily="18" charset="0"/>
                                          <a:sym typeface="Hero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vi-VN" sz="6600" i="1" smtClean="0">
                                          <a:solidFill>
                                            <a:srgbClr val="345C72"/>
                                          </a:solidFill>
                                          <a:latin typeface="Cambria Math" panose="02040503050406030204" pitchFamily="18" charset="0"/>
                                          <a:sym typeface="Hero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vi-VN" sz="66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vi-VN" sz="6600" i="1" smtClean="0">
                                      <a:solidFill>
                                        <a:srgbClr val="345C72"/>
                                      </a:solidFill>
                                      <a:latin typeface="Cambria Math" panose="02040503050406030204" pitchFamily="18" charset="0"/>
                                      <a:sym typeface="Hero"/>
                                    </a:rPr>
                                  </m:ctrlPr>
                                </m:sSupPr>
                                <m:e>
                                  <m:r>
                                    <a:rPr lang="vi-VN" sz="6600" i="1" smtClean="0">
                                      <a:solidFill>
                                        <a:srgbClr val="345C72"/>
                                      </a:solidFill>
                                      <a:latin typeface="Cambria Math" panose="02040503050406030204" pitchFamily="18" charset="0"/>
                                      <a:sym typeface="Hero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vi-VN" sz="6600" i="1" smtClean="0">
                                      <a:solidFill>
                                        <a:srgbClr val="345C72"/>
                                      </a:solidFill>
                                      <a:latin typeface="Cambria Math" panose="02040503050406030204" pitchFamily="18" charset="0"/>
                                      <a:sym typeface="Hero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vi-VN" sz="66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⋅</m:t>
                              </m:r>
                              <m:r>
                                <a:rPr lang="vi-VN" sz="66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𝑅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vi-VN" sz="6600">
                  <a:solidFill>
                    <a:srgbClr val="345C72"/>
                  </a:solidFill>
                  <a:latin typeface="Nunito Sans Condensed" panose="020B0604020202020204" charset="0"/>
                  <a:ea typeface="Hero"/>
                  <a:cs typeface="Hero"/>
                  <a:sym typeface="Hero"/>
                </a:endParaRPr>
              </a:p>
            </p:txBody>
          </p:sp>
        </mc:Choice>
        <mc:Fallback xmlns="">
          <p:sp>
            <p:nvSpPr>
              <p:cNvPr id="17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1828" y="5928240"/>
                <a:ext cx="12939817" cy="1051570"/>
              </a:xfrm>
              <a:prstGeom prst="rect">
                <a:avLst/>
              </a:prstGeom>
              <a:blipFill>
                <a:blip r:embed="rId4"/>
                <a:stretch>
                  <a:fillRect l="-10834" t="-690751" b="-864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814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86044"/>
            <a:ext cx="19602749" cy="8390865"/>
            <a:chOff x="0" y="-42473"/>
            <a:chExt cx="5162864" cy="2209940"/>
          </a:xfrm>
        </p:grpSpPr>
        <p:sp>
          <p:nvSpPr>
            <p:cNvPr id="3" name="Freeform 3"/>
            <p:cNvSpPr/>
            <p:nvPr/>
          </p:nvSpPr>
          <p:spPr>
            <a:xfrm>
              <a:off x="0" y="-42473"/>
              <a:ext cx="5162864" cy="2167467"/>
            </a:xfrm>
            <a:custGeom>
              <a:avLst/>
              <a:gdLst/>
              <a:ahLst/>
              <a:cxnLst/>
              <a:rect l="l" t="t" r="r" b="b"/>
              <a:pathLst>
                <a:path w="5162864" h="2167467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56483" y="2816425"/>
            <a:ext cx="13410004" cy="1051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lnSpc>
                <a:spcPts val="8189"/>
              </a:lnSpc>
              <a:buFontTx/>
              <a:buChar char="-"/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Hàm mục tiêu và hệ ràng buộc tương ứng 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-657570" y="92273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2743200" y="1333500"/>
            <a:ext cx="16230600" cy="1104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79"/>
              </a:lnSpc>
            </a:pPr>
            <a:r>
              <a:rPr lang="vi-VN" sz="7200" b="1" spc="170">
                <a:solidFill>
                  <a:srgbClr val="345C72"/>
                </a:solidFill>
                <a:latin typeface="Nunito Sans Condensed" panose="020B0604020202020204" charset="0"/>
                <a:ea typeface="Nunito Sans Expanded Bold"/>
                <a:cs typeface="Nunito Sans Expanded Bold"/>
                <a:sym typeface="Nunito Sans Expanded Bold"/>
              </a:rPr>
              <a:t>Mô hình hóa</a:t>
            </a:r>
            <a:endParaRPr lang="en-US" sz="7200" b="1" spc="170">
              <a:solidFill>
                <a:srgbClr val="345C72"/>
              </a:solidFill>
              <a:latin typeface="Nunito Sans Condensed" panose="020B0604020202020204" charset="0"/>
              <a:ea typeface="Nunito Sans Expanded Bold"/>
              <a:cs typeface="Nunito Sans Expanded Bold"/>
              <a:sym typeface="Nunito Sans Expanded Bold"/>
            </a:endParaRPr>
          </a:p>
        </p:txBody>
      </p:sp>
      <p:sp>
        <p:nvSpPr>
          <p:cNvPr id="13" name="AutoShape 13"/>
          <p:cNvSpPr/>
          <p:nvPr/>
        </p:nvSpPr>
        <p:spPr>
          <a:xfrm flipV="1">
            <a:off x="-657570" y="9977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flipV="1">
            <a:off x="-657179" y="2638425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69839" y="161300"/>
            <a:ext cx="1849489" cy="184948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25633" y="144696"/>
            <a:ext cx="1207331" cy="166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40"/>
              </a:lnSpc>
            </a:pPr>
            <a:r>
              <a:rPr lang="vi-VN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2</a:t>
            </a:r>
            <a:endParaRPr lang="en-US" sz="10100">
              <a:solidFill>
                <a:srgbClr val="345C72"/>
              </a:solidFill>
              <a:latin typeface="Trend Sans Five"/>
              <a:ea typeface="Trend Sans Five"/>
              <a:cs typeface="Trend Sans Five"/>
              <a:sym typeface="Trend Sans Fiv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5"/>
              <p:cNvSpPr txBox="1"/>
              <p:nvPr/>
            </p:nvSpPr>
            <p:spPr>
              <a:xfrm>
                <a:off x="1845939" y="5431860"/>
                <a:ext cx="7543772" cy="1051570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818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72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sym typeface="Hero"/>
                        </a:rPr>
                        <m:t>𝑓</m:t>
                      </m:r>
                      <m:r>
                        <a:rPr lang="vi-VN" sz="7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sym typeface="Hero"/>
                        </a:rPr>
                        <m:t>=</m:t>
                      </m:r>
                      <m:r>
                        <a:rPr lang="vi-VN" sz="72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sym typeface="Hero"/>
                        </a:rPr>
                        <m:t>‍​</m:t>
                      </m:r>
                      <m:sSup>
                        <m:sSupPr>
                          <m:ctrlPr>
                            <a:rPr lang="vi-VN" sz="72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</m:ctrlPr>
                        </m:sSupPr>
                        <m:e>
                          <m:r>
                            <a:rPr lang="vi-VN" sz="7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  <m:t>​</m:t>
                          </m:r>
                          <m:r>
                            <a:rPr lang="vi-VN" sz="7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  <m:t>  </m:t>
                          </m:r>
                          <m:r>
                            <a:rPr lang="vi-VN" sz="7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  <m:t>𝑤</m:t>
                          </m:r>
                        </m:e>
                        <m:sup>
                          <m:r>
                            <a:rPr lang="vi-VN" sz="7200" i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  <m:t>′</m:t>
                          </m:r>
                        </m:sup>
                      </m:sSup>
                      <m:r>
                        <a:rPr lang="vi-VN" sz="7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sym typeface="Hero"/>
                        </a:rPr>
                        <m:t>𝛴</m:t>
                      </m:r>
                      <m:r>
                        <a:rPr lang="vi-VN" sz="7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sym typeface="Hero"/>
                        </a:rPr>
                        <m:t>𝑤</m:t>
                      </m:r>
                      <m:r>
                        <a:rPr lang="vi-VN" sz="7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sym typeface="Hero"/>
                        </a:rPr>
                        <m:t> </m:t>
                      </m:r>
                      <m:r>
                        <a:rPr lang="vi-VN" sz="72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sym typeface="Hero"/>
                        </a:rPr>
                        <m:t>→</m:t>
                      </m:r>
                      <m:r>
                        <a:rPr lang="vi-VN" sz="72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sym typeface="Hero"/>
                        </a:rPr>
                        <m:t>𝑚𝑖𝑛</m:t>
                      </m:r>
                    </m:oMath>
                  </m:oMathPara>
                </a14:m>
                <a:endParaRPr lang="vi-VN" sz="7200">
                  <a:solidFill>
                    <a:schemeClr val="accent1">
                      <a:lumMod val="50000"/>
                    </a:schemeClr>
                  </a:solidFill>
                  <a:latin typeface="Nunito Sans Condensed" panose="020B0604020202020204" charset="0"/>
                  <a:ea typeface="Hero"/>
                  <a:cs typeface="Hero"/>
                  <a:sym typeface="Hero"/>
                </a:endParaRPr>
              </a:p>
            </p:txBody>
          </p:sp>
        </mc:Choice>
        <mc:Fallback xmlns="">
          <p:sp>
            <p:nvSpPr>
              <p:cNvPr id="1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39" y="5431860"/>
                <a:ext cx="7543772" cy="1051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5"/>
          <p:cNvSpPr txBox="1"/>
          <p:nvPr/>
        </p:nvSpPr>
        <p:spPr>
          <a:xfrm>
            <a:off x="2286000" y="5363180"/>
            <a:ext cx="12808453" cy="942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89"/>
              </a:lnSpc>
            </a:pPr>
            <a:endParaRPr lang="vi-VN" sz="4000">
              <a:solidFill>
                <a:srgbClr val="345C72"/>
              </a:solidFill>
              <a:latin typeface="Nunito Sans Condensed" panose="020B0604020202020204" charset="0"/>
              <a:ea typeface="Hero"/>
              <a:cs typeface="Hero"/>
              <a:sym typeface="He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5"/>
              <p:cNvSpPr txBox="1"/>
              <p:nvPr/>
            </p:nvSpPr>
            <p:spPr>
              <a:xfrm>
                <a:off x="6849924" y="6070208"/>
                <a:ext cx="13410004" cy="105157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818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vi-VN" sz="6600" i="1" smtClean="0">
                              <a:solidFill>
                                <a:srgbClr val="345C72"/>
                              </a:solidFill>
                              <a:latin typeface="Cambria Math" panose="02040503050406030204" pitchFamily="18" charset="0"/>
                              <a:sym typeface="Hero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vi-VN" sz="66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vi-VN" sz="6600" i="1" smtClean="0">
                                      <a:solidFill>
                                        <a:srgbClr val="345C72"/>
                                      </a:solidFill>
                                      <a:latin typeface="Cambria Math" panose="02040503050406030204" pitchFamily="18" charset="0"/>
                                      <a:sym typeface="Hero"/>
                                    </a:rPr>
                                  </m:ctrlPr>
                                </m:sSupPr>
                                <m:e>
                                  <m:r>
                                    <a:rPr lang="vi-VN" sz="6600" i="1" smtClean="0">
                                      <a:solidFill>
                                        <a:srgbClr val="345C72"/>
                                      </a:solidFill>
                                      <a:latin typeface="Cambria Math" panose="02040503050406030204" pitchFamily="18" charset="0"/>
                                      <a:sym typeface="Hero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vi-VN" sz="6600" i="1" smtClean="0">
                                      <a:solidFill>
                                        <a:srgbClr val="345C72"/>
                                      </a:solidFill>
                                      <a:latin typeface="Cambria Math" panose="02040503050406030204" pitchFamily="18" charset="0"/>
                                      <a:sym typeface="Hero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vi-VN" sz="66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⋅1=</m:t>
                              </m:r>
                              <m:r>
                                <a:rPr lang="vi-VN" sz="6600" i="1" smtClean="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vi-VN" sz="6600" i="1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vi-VN" sz="6600" i="1">
                                      <a:solidFill>
                                        <a:srgbClr val="345C72"/>
                                      </a:solidFill>
                                      <a:latin typeface="Cambria Math" panose="02040503050406030204" pitchFamily="18" charset="0"/>
                                      <a:sym typeface="Hero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vi-VN" sz="6600" i="1">
                                          <a:solidFill>
                                            <a:srgbClr val="345C72"/>
                                          </a:solidFill>
                                          <a:latin typeface="Cambria Math" panose="02040503050406030204" pitchFamily="18" charset="0"/>
                                          <a:sym typeface="Hero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6600" i="1">
                                          <a:solidFill>
                                            <a:srgbClr val="345C72"/>
                                          </a:solidFill>
                                          <a:latin typeface="Cambria Math" panose="02040503050406030204" pitchFamily="18" charset="0"/>
                                          <a:sym typeface="Hero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vi-VN" sz="6600" i="1">
                                          <a:solidFill>
                                            <a:srgbClr val="345C72"/>
                                          </a:solidFill>
                                          <a:latin typeface="Cambria Math" panose="02040503050406030204" pitchFamily="18" charset="0"/>
                                          <a:sym typeface="Hero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vi-VN" sz="6600" i="1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vi-VN" sz="6600" i="1">
                                      <a:solidFill>
                                        <a:srgbClr val="345C72"/>
                                      </a:solidFill>
                                      <a:latin typeface="Cambria Math" panose="02040503050406030204" pitchFamily="18" charset="0"/>
                                      <a:sym typeface="Hero"/>
                                    </a:rPr>
                                  </m:ctrlPr>
                                </m:sSupPr>
                                <m:e>
                                  <m:r>
                                    <a:rPr lang="vi-VN" sz="6600" i="1">
                                      <a:solidFill>
                                        <a:srgbClr val="345C72"/>
                                      </a:solidFill>
                                      <a:latin typeface="Cambria Math" panose="02040503050406030204" pitchFamily="18" charset="0"/>
                                      <a:sym typeface="Hero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vi-VN" sz="6600" i="1">
                                      <a:solidFill>
                                        <a:srgbClr val="345C72"/>
                                      </a:solidFill>
                                      <a:latin typeface="Cambria Math" panose="02040503050406030204" pitchFamily="18" charset="0"/>
                                      <a:sym typeface="Hero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vi-VN" sz="6600" i="1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⋅</m:t>
                              </m:r>
                              <m:r>
                                <a:rPr lang="vi-VN" sz="6600" i="1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vi-VN" sz="660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0≤</m:t>
                              </m:r>
                              <m:sSub>
                                <m:sSubPr>
                                  <m:ctrlPr>
                                    <a:rPr lang="vi-VN" sz="6600" i="1">
                                      <a:solidFill>
                                        <a:srgbClr val="345C72"/>
                                      </a:solidFill>
                                      <a:latin typeface="Cambria Math" panose="02040503050406030204" pitchFamily="18" charset="0"/>
                                      <a:sym typeface="Hero"/>
                                    </a:rPr>
                                  </m:ctrlPr>
                                </m:sSubPr>
                                <m:e>
                                  <m:r>
                                    <a:rPr lang="vi-VN" sz="6600" i="1">
                                      <a:solidFill>
                                        <a:srgbClr val="345C72"/>
                                      </a:solidFill>
                                      <a:latin typeface="Cambria Math" panose="02040503050406030204" pitchFamily="18" charset="0"/>
                                      <a:sym typeface="Hero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vi-VN" sz="6600" i="1">
                                      <a:solidFill>
                                        <a:srgbClr val="345C72"/>
                                      </a:solidFill>
                                      <a:latin typeface="Cambria Math" panose="02040503050406030204" pitchFamily="18" charset="0"/>
                                      <a:sym typeface="Hero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vi-VN" sz="6600">
                                  <a:solidFill>
                                    <a:srgbClr val="345C72"/>
                                  </a:solidFill>
                                  <a:latin typeface="Cambria Math" panose="02040503050406030204" pitchFamily="18" charset="0"/>
                                  <a:sym typeface="Hero"/>
                                </a:rPr>
                                <m:t>≤1</m:t>
                              </m:r>
                              <m:r>
                                <m:rPr>
                                  <m:nor/>
                                </m:rPr>
                                <a:rPr lang="vi-VN" sz="6600">
                                  <a:solidFill>
                                    <a:srgbClr val="345C72"/>
                                  </a:solidFill>
                                  <a:latin typeface="Nunito Sans Condensed" panose="020B0604020202020204" charset="0"/>
                                  <a:ea typeface="Hero"/>
                                  <a:cs typeface="Hero"/>
                                  <a:sym typeface="Hero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vi-VN" sz="4800">
                  <a:solidFill>
                    <a:srgbClr val="345C72"/>
                  </a:solidFill>
                  <a:latin typeface="Nunito Sans Condensed" panose="020B0604020202020204" charset="0"/>
                  <a:ea typeface="Hero"/>
                  <a:cs typeface="Hero"/>
                  <a:sym typeface="Hero"/>
                </a:endParaRPr>
              </a:p>
            </p:txBody>
          </p:sp>
        </mc:Choice>
        <mc:Fallback xmlns="">
          <p:sp>
            <p:nvSpPr>
              <p:cNvPr id="18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924" y="6070208"/>
                <a:ext cx="13410004" cy="1051570"/>
              </a:xfrm>
              <a:prstGeom prst="rect">
                <a:avLst/>
              </a:prstGeom>
              <a:blipFill>
                <a:blip r:embed="rId3"/>
                <a:stretch>
                  <a:fillRect l="-26285" t="-1042442" b="-1271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221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86044"/>
            <a:ext cx="19602749" cy="8390865"/>
            <a:chOff x="0" y="-42473"/>
            <a:chExt cx="5162864" cy="2209940"/>
          </a:xfrm>
        </p:grpSpPr>
        <p:sp>
          <p:nvSpPr>
            <p:cNvPr id="3" name="Freeform 3"/>
            <p:cNvSpPr/>
            <p:nvPr/>
          </p:nvSpPr>
          <p:spPr>
            <a:xfrm>
              <a:off x="0" y="-42473"/>
              <a:ext cx="5162864" cy="2167467"/>
            </a:xfrm>
            <a:custGeom>
              <a:avLst/>
              <a:gdLst/>
              <a:ahLst/>
              <a:cxnLst/>
              <a:rect l="l" t="t" r="r" b="b"/>
              <a:pathLst>
                <a:path w="5162864" h="2167467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14400" y="3416169"/>
            <a:ext cx="13410004" cy="42062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lnSpc>
                <a:spcPts val="8189"/>
              </a:lnSpc>
              <a:buFontTx/>
              <a:buChar char="-"/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Nếu chúng ta khảo sát những kết hợp có thể có giữa n tài sản , chúng ta sẽ tìm được vô số những điểm biểu diễn danh mục đầu tư với lợi nhuận kì vọng và độ rủi ro tương ứng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-657570" y="92273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2743200" y="1333500"/>
            <a:ext cx="16230600" cy="1104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79"/>
              </a:lnSpc>
            </a:pPr>
            <a:r>
              <a:rPr lang="vi-VN" sz="7200" b="1" spc="170">
                <a:solidFill>
                  <a:srgbClr val="345C72"/>
                </a:solidFill>
                <a:latin typeface="Nunito Sans Condensed" panose="020B0604020202020204" charset="0"/>
                <a:ea typeface="Nunito Sans Expanded Bold"/>
                <a:cs typeface="Nunito Sans Expanded Bold"/>
                <a:sym typeface="Nunito Sans Expanded Bold"/>
              </a:rPr>
              <a:t>Đường biên hiệu quả - Efficient frontier </a:t>
            </a:r>
            <a:endParaRPr lang="en-US" sz="7200" b="1" spc="170">
              <a:solidFill>
                <a:srgbClr val="345C72"/>
              </a:solidFill>
              <a:latin typeface="Nunito Sans Condensed" panose="020B0604020202020204" charset="0"/>
              <a:ea typeface="Nunito Sans Expanded Bold"/>
              <a:cs typeface="Nunito Sans Expanded Bold"/>
              <a:sym typeface="Nunito Sans Expanded Bold"/>
            </a:endParaRPr>
          </a:p>
        </p:txBody>
      </p:sp>
      <p:sp>
        <p:nvSpPr>
          <p:cNvPr id="13" name="AutoShape 13"/>
          <p:cNvSpPr/>
          <p:nvPr/>
        </p:nvSpPr>
        <p:spPr>
          <a:xfrm flipV="1">
            <a:off x="-657570" y="9977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flipV="1">
            <a:off x="-657179" y="2638425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69839" y="161300"/>
            <a:ext cx="1849489" cy="184948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69069" y="144696"/>
            <a:ext cx="1207331" cy="166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40"/>
              </a:lnSpc>
            </a:pPr>
            <a:r>
              <a:rPr lang="vi-VN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3</a:t>
            </a:r>
            <a:endParaRPr lang="en-US" sz="10100">
              <a:solidFill>
                <a:srgbClr val="345C72"/>
              </a:solidFill>
              <a:latin typeface="Trend Sans Five"/>
              <a:ea typeface="Trend Sans Five"/>
              <a:cs typeface="Trend Sans Five"/>
              <a:sym typeface="Trend Sans Five"/>
            </a:endParaRPr>
          </a:p>
        </p:txBody>
      </p:sp>
      <p:sp>
        <p:nvSpPr>
          <p:cNvPr id="17" name="TextBox 5"/>
          <p:cNvSpPr txBox="1"/>
          <p:nvPr/>
        </p:nvSpPr>
        <p:spPr>
          <a:xfrm>
            <a:off x="2286000" y="5363180"/>
            <a:ext cx="12808453" cy="942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89"/>
              </a:lnSpc>
            </a:pPr>
            <a:endParaRPr lang="vi-VN" sz="4000">
              <a:solidFill>
                <a:srgbClr val="345C72"/>
              </a:solidFill>
              <a:latin typeface="Nunito Sans Condensed" panose="020B0604020202020204" charset="0"/>
              <a:ea typeface="Hero"/>
              <a:cs typeface="Hero"/>
              <a:sym typeface="Hero"/>
            </a:endParaRPr>
          </a:p>
        </p:txBody>
      </p:sp>
    </p:spTree>
    <p:extLst>
      <p:ext uri="{BB962C8B-B14F-4D97-AF65-F5344CB8AC3E}">
        <p14:creationId xmlns:p14="http://schemas.microsoft.com/office/powerpoint/2010/main" val="3669579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8273662" y="5676900"/>
            <a:ext cx="8947538" cy="0"/>
          </a:xfrm>
          <a:prstGeom prst="line">
            <a:avLst/>
          </a:prstGeom>
          <a:ln w="127000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8077200" y="2817146"/>
            <a:ext cx="9586852" cy="5180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en-US" sz="8800" b="1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Xây dựng mô hình Markowitz</a:t>
            </a:r>
          </a:p>
          <a:p>
            <a:pPr>
              <a:lnSpc>
                <a:spcPts val="10080"/>
              </a:lnSpc>
            </a:pPr>
            <a:endParaRPr lang="en-US" sz="8800" b="1">
              <a:solidFill>
                <a:srgbClr val="345C72"/>
              </a:solidFill>
              <a:latin typeface="Nunito Sans Condensed" panose="020B0604020202020204" charset="0"/>
              <a:ea typeface="Hero"/>
              <a:cs typeface="Hero"/>
              <a:sym typeface="Hero"/>
            </a:endParaRPr>
          </a:p>
          <a:p>
            <a:pPr marL="0" lvl="0" indent="0" algn="ctr">
              <a:lnSpc>
                <a:spcPts val="10080"/>
              </a:lnSpc>
            </a:pPr>
            <a:endParaRPr lang="en-US" sz="8400">
              <a:solidFill>
                <a:srgbClr val="345C72"/>
              </a:solidFill>
              <a:latin typeface="Nunito Sans Condensed" panose="020B0604020202020204" charset="0"/>
              <a:ea typeface="Trend Sans Five"/>
              <a:cs typeface="Trend Sans Five"/>
              <a:sym typeface="Trend Sans Five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6738179"/>
            <a:ext cx="4352921" cy="17984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777" y="0"/>
            <a:ext cx="11764223" cy="10899328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 flipH="1" flipV="1">
            <a:off x="6523777" y="-4457700"/>
            <a:ext cx="0" cy="18245349"/>
          </a:xfrm>
          <a:prstGeom prst="line">
            <a:avLst/>
          </a:prstGeom>
          <a:ln w="165100" cap="flat" cmpd="sng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5"/>
          <p:cNvSpPr txBox="1"/>
          <p:nvPr/>
        </p:nvSpPr>
        <p:spPr>
          <a:xfrm>
            <a:off x="583038" y="800100"/>
            <a:ext cx="5688751" cy="84125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lnSpc>
                <a:spcPts val="8189"/>
              </a:lnSpc>
              <a:buFontTx/>
              <a:buChar char="-"/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Đường biên ngoài cùng là đường biên hiểu quả</a:t>
            </a:r>
          </a:p>
          <a:p>
            <a:pPr marL="685800" indent="-685800">
              <a:lnSpc>
                <a:spcPts val="8189"/>
              </a:lnSpc>
              <a:buFontTx/>
              <a:buChar char="-"/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Mỗi điểm trên đường biên hiệu quả sẽ là phương án tối ưu nhất với lợi nhuận cho trước</a:t>
            </a:r>
          </a:p>
        </p:txBody>
      </p:sp>
    </p:spTree>
    <p:extLst>
      <p:ext uri="{BB962C8B-B14F-4D97-AF65-F5344CB8AC3E}">
        <p14:creationId xmlns:p14="http://schemas.microsoft.com/office/powerpoint/2010/main" val="3057497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8273662" y="5676900"/>
            <a:ext cx="8947538" cy="0"/>
          </a:xfrm>
          <a:prstGeom prst="line">
            <a:avLst/>
          </a:prstGeom>
          <a:ln w="127000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8077200" y="2817146"/>
            <a:ext cx="9586852" cy="5180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en-US" sz="8800" b="1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Xây dựng mô hình Markowitz</a:t>
            </a:r>
          </a:p>
          <a:p>
            <a:pPr>
              <a:lnSpc>
                <a:spcPts val="10080"/>
              </a:lnSpc>
            </a:pPr>
            <a:endParaRPr lang="en-US" sz="8800" b="1">
              <a:solidFill>
                <a:srgbClr val="345C72"/>
              </a:solidFill>
              <a:latin typeface="Nunito Sans Condensed" panose="020B0604020202020204" charset="0"/>
              <a:ea typeface="Hero"/>
              <a:cs typeface="Hero"/>
              <a:sym typeface="Hero"/>
            </a:endParaRPr>
          </a:p>
          <a:p>
            <a:pPr marL="0" lvl="0" indent="0" algn="ctr">
              <a:lnSpc>
                <a:spcPts val="10080"/>
              </a:lnSpc>
            </a:pPr>
            <a:endParaRPr lang="en-US" sz="8400">
              <a:solidFill>
                <a:srgbClr val="345C72"/>
              </a:solidFill>
              <a:latin typeface="Nunito Sans Condensed" panose="020B0604020202020204" charset="0"/>
              <a:ea typeface="Trend Sans Five"/>
              <a:cs typeface="Trend Sans Five"/>
              <a:sym typeface="Trend Sans Five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6738179"/>
            <a:ext cx="4352921" cy="17984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777" y="0"/>
            <a:ext cx="11764223" cy="10899328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 flipH="1" flipV="1">
            <a:off x="6523777" y="-4457700"/>
            <a:ext cx="0" cy="18245349"/>
          </a:xfrm>
          <a:prstGeom prst="line">
            <a:avLst/>
          </a:prstGeom>
          <a:ln w="165100" cap="flat" cmpd="sng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5"/>
          <p:cNvSpPr txBox="1"/>
          <p:nvPr/>
        </p:nvSpPr>
        <p:spPr>
          <a:xfrm>
            <a:off x="502870" y="1943100"/>
            <a:ext cx="5688751" cy="63094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lnSpc>
                <a:spcPts val="8189"/>
              </a:lnSpc>
              <a:buFontTx/>
              <a:buChar char="-"/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Điểm màu đỏ là phương án có phương sai tổng thể nhỏ nhất, tương ứng có độ rủi ro thấp nhất</a:t>
            </a:r>
          </a:p>
        </p:txBody>
      </p:sp>
      <p:sp>
        <p:nvSpPr>
          <p:cNvPr id="2" name="Oval 1"/>
          <p:cNvSpPr/>
          <p:nvPr/>
        </p:nvSpPr>
        <p:spPr>
          <a:xfrm>
            <a:off x="9205852" y="6968661"/>
            <a:ext cx="304800" cy="3048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1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8273662" y="5676900"/>
            <a:ext cx="8947538" cy="0"/>
          </a:xfrm>
          <a:prstGeom prst="line">
            <a:avLst/>
          </a:prstGeom>
          <a:ln w="127000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8077200" y="2817146"/>
            <a:ext cx="9586852" cy="5180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en-US" sz="8800" b="1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Xây dựng mô hình Markowitz</a:t>
            </a:r>
          </a:p>
          <a:p>
            <a:pPr>
              <a:lnSpc>
                <a:spcPts val="10080"/>
              </a:lnSpc>
            </a:pPr>
            <a:endParaRPr lang="en-US" sz="8800" b="1">
              <a:solidFill>
                <a:srgbClr val="345C72"/>
              </a:solidFill>
              <a:latin typeface="Nunito Sans Condensed" panose="020B0604020202020204" charset="0"/>
              <a:ea typeface="Hero"/>
              <a:cs typeface="Hero"/>
              <a:sym typeface="Hero"/>
            </a:endParaRPr>
          </a:p>
          <a:p>
            <a:pPr marL="0" lvl="0" indent="0" algn="ctr">
              <a:lnSpc>
                <a:spcPts val="10080"/>
              </a:lnSpc>
            </a:pPr>
            <a:endParaRPr lang="en-US" sz="8400">
              <a:solidFill>
                <a:srgbClr val="345C72"/>
              </a:solidFill>
              <a:latin typeface="Nunito Sans Condensed" panose="020B0604020202020204" charset="0"/>
              <a:ea typeface="Trend Sans Five"/>
              <a:cs typeface="Trend Sans Five"/>
              <a:sym typeface="Trend Sans Five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6738179"/>
            <a:ext cx="4352921" cy="17984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955" y="-266700"/>
            <a:ext cx="11647045" cy="11010098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 flipH="1" flipV="1">
            <a:off x="6523777" y="-4457700"/>
            <a:ext cx="0" cy="18245349"/>
          </a:xfrm>
          <a:prstGeom prst="line">
            <a:avLst/>
          </a:prstGeom>
          <a:ln w="165100" cap="flat" cmpd="sng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5"/>
          <p:cNvSpPr txBox="1"/>
          <p:nvPr/>
        </p:nvSpPr>
        <p:spPr>
          <a:xfrm>
            <a:off x="502870" y="1943100"/>
            <a:ext cx="5688751" cy="63094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lnSpc>
                <a:spcPts val="8189"/>
              </a:lnSpc>
              <a:buFontTx/>
              <a:buChar char="-"/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Phương án P cho lợi nhuận tốt nhất khi xét cùng mức rủi ro</a:t>
            </a:r>
          </a:p>
          <a:p>
            <a:pPr marL="685800" indent="-685800">
              <a:lnSpc>
                <a:spcPts val="8189"/>
              </a:lnSpc>
              <a:buFontTx/>
              <a:buChar char="-"/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Phương án M có lợi nhuận và rủi ro cao hơn P</a:t>
            </a:r>
          </a:p>
        </p:txBody>
      </p:sp>
      <p:sp>
        <p:nvSpPr>
          <p:cNvPr id="2" name="Oval 1"/>
          <p:cNvSpPr/>
          <p:nvPr/>
        </p:nvSpPr>
        <p:spPr>
          <a:xfrm>
            <a:off x="9372600" y="5731290"/>
            <a:ext cx="304800" cy="3048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2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23777" y="-2193384"/>
            <a:ext cx="12421597" cy="13906740"/>
            <a:chOff x="0" y="-38100"/>
            <a:chExt cx="3271532" cy="36626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71532" cy="3624580"/>
            </a:xfrm>
            <a:custGeom>
              <a:avLst/>
              <a:gdLst/>
              <a:ahLst/>
              <a:cxnLst/>
              <a:rect l="l" t="t" r="r" b="b"/>
              <a:pathLst>
                <a:path w="3271532" h="3624580">
                  <a:moveTo>
                    <a:pt x="0" y="0"/>
                  </a:moveTo>
                  <a:lnTo>
                    <a:pt x="3271532" y="0"/>
                  </a:lnTo>
                  <a:lnTo>
                    <a:pt x="3271532" y="3624580"/>
                  </a:lnTo>
                  <a:lnTo>
                    <a:pt x="0" y="36245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71532" cy="36626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273662" y="5676900"/>
            <a:ext cx="8947538" cy="0"/>
          </a:xfrm>
          <a:prstGeom prst="line">
            <a:avLst/>
          </a:prstGeom>
          <a:ln w="127000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H="1" flipV="1">
            <a:off x="6523777" y="-4457700"/>
            <a:ext cx="0" cy="18245349"/>
          </a:xfrm>
          <a:prstGeom prst="line">
            <a:avLst/>
          </a:prstGeom>
          <a:ln w="165100" cap="flat" cmpd="sng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2429671" y="2125357"/>
            <a:ext cx="1580039" cy="6036287"/>
          </a:xfrm>
          <a:custGeom>
            <a:avLst/>
            <a:gdLst/>
            <a:ahLst/>
            <a:cxnLst/>
            <a:rect l="l" t="t" r="r" b="b"/>
            <a:pathLst>
              <a:path w="1580039" h="6036287">
                <a:moveTo>
                  <a:pt x="0" y="0"/>
                </a:moveTo>
                <a:lnTo>
                  <a:pt x="1580039" y="0"/>
                </a:lnTo>
                <a:lnTo>
                  <a:pt x="1580039" y="6036286"/>
                </a:lnTo>
                <a:lnTo>
                  <a:pt x="0" y="6036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077200" y="2817146"/>
            <a:ext cx="9586852" cy="3885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vi-VN" sz="8800" b="1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Lý thuyết danh mục đầu tư hiện đại</a:t>
            </a:r>
            <a:r>
              <a:rPr lang="en-US" sz="8800" b="1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 </a:t>
            </a:r>
          </a:p>
          <a:p>
            <a:pPr marL="0" lvl="0" indent="0" algn="ctr">
              <a:lnSpc>
                <a:spcPts val="10080"/>
              </a:lnSpc>
            </a:pPr>
            <a:endParaRPr lang="en-US" sz="8400">
              <a:solidFill>
                <a:srgbClr val="345C72"/>
              </a:solidFill>
              <a:latin typeface="Nunito Sans Condensed" panose="020B0604020202020204" charset="0"/>
              <a:ea typeface="Trend Sans Five"/>
              <a:cs typeface="Trend Sans Five"/>
              <a:sym typeface="Trend Sans Five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0" y="6738179"/>
            <a:ext cx="4352921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47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8273662" y="5676900"/>
            <a:ext cx="8947538" cy="0"/>
          </a:xfrm>
          <a:prstGeom prst="line">
            <a:avLst/>
          </a:prstGeom>
          <a:ln w="127000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8077200" y="2817146"/>
            <a:ext cx="9586852" cy="5180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en-US" sz="8800" b="1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Xây dựng mô hình Markowitz</a:t>
            </a:r>
          </a:p>
          <a:p>
            <a:pPr>
              <a:lnSpc>
                <a:spcPts val="10080"/>
              </a:lnSpc>
            </a:pPr>
            <a:endParaRPr lang="en-US" sz="8800" b="1">
              <a:solidFill>
                <a:srgbClr val="345C72"/>
              </a:solidFill>
              <a:latin typeface="Nunito Sans Condensed" panose="020B0604020202020204" charset="0"/>
              <a:ea typeface="Hero"/>
              <a:cs typeface="Hero"/>
              <a:sym typeface="Hero"/>
            </a:endParaRPr>
          </a:p>
          <a:p>
            <a:pPr marL="0" lvl="0" indent="0" algn="ctr">
              <a:lnSpc>
                <a:spcPts val="10080"/>
              </a:lnSpc>
            </a:pPr>
            <a:endParaRPr lang="en-US" sz="8400">
              <a:solidFill>
                <a:srgbClr val="345C72"/>
              </a:solidFill>
              <a:latin typeface="Nunito Sans Condensed" panose="020B0604020202020204" charset="0"/>
              <a:ea typeface="Trend Sans Five"/>
              <a:cs typeface="Trend Sans Five"/>
              <a:sym typeface="Trend Sans Five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6738179"/>
            <a:ext cx="4352921" cy="17984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955" y="-266700"/>
            <a:ext cx="11647045" cy="11010098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 flipH="1" flipV="1">
            <a:off x="6523777" y="-4457700"/>
            <a:ext cx="0" cy="18245349"/>
          </a:xfrm>
          <a:prstGeom prst="line">
            <a:avLst/>
          </a:prstGeom>
          <a:ln w="165100" cap="flat" cmpd="sng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5"/>
          <p:cNvSpPr txBox="1"/>
          <p:nvPr/>
        </p:nvSpPr>
        <p:spPr>
          <a:xfrm>
            <a:off x="502870" y="1943100"/>
            <a:ext cx="5688751" cy="6231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lnSpc>
                <a:spcPts val="8189"/>
              </a:lnSpc>
              <a:buFontTx/>
              <a:buChar char="-"/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K không phải là phương án tốt nhất vì cùng độ rủi ro có những điểm khác cho ra lợi nhuận cao hơn</a:t>
            </a:r>
          </a:p>
        </p:txBody>
      </p:sp>
      <p:sp>
        <p:nvSpPr>
          <p:cNvPr id="2" name="Oval 1"/>
          <p:cNvSpPr/>
          <p:nvPr/>
        </p:nvSpPr>
        <p:spPr>
          <a:xfrm>
            <a:off x="9372600" y="5731290"/>
            <a:ext cx="304800" cy="3048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71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8273662" y="5676900"/>
            <a:ext cx="8947538" cy="0"/>
          </a:xfrm>
          <a:prstGeom prst="line">
            <a:avLst/>
          </a:prstGeom>
          <a:ln w="127000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8077200" y="2817146"/>
            <a:ext cx="9586852" cy="5180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en-US" sz="8800" b="1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Xây dựng mô hình Markowitz</a:t>
            </a:r>
          </a:p>
          <a:p>
            <a:pPr>
              <a:lnSpc>
                <a:spcPts val="10080"/>
              </a:lnSpc>
            </a:pPr>
            <a:endParaRPr lang="en-US" sz="8800" b="1">
              <a:solidFill>
                <a:srgbClr val="345C72"/>
              </a:solidFill>
              <a:latin typeface="Nunito Sans Condensed" panose="020B0604020202020204" charset="0"/>
              <a:ea typeface="Hero"/>
              <a:cs typeface="Hero"/>
              <a:sym typeface="Hero"/>
            </a:endParaRPr>
          </a:p>
          <a:p>
            <a:pPr marL="0" lvl="0" indent="0" algn="ctr">
              <a:lnSpc>
                <a:spcPts val="10080"/>
              </a:lnSpc>
            </a:pPr>
            <a:endParaRPr lang="en-US" sz="8400">
              <a:solidFill>
                <a:srgbClr val="345C72"/>
              </a:solidFill>
              <a:latin typeface="Nunito Sans Condensed" panose="020B0604020202020204" charset="0"/>
              <a:ea typeface="Trend Sans Five"/>
              <a:cs typeface="Trend Sans Five"/>
              <a:sym typeface="Trend Sans Five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6738179"/>
            <a:ext cx="4352921" cy="17984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955" y="-266700"/>
            <a:ext cx="11647045" cy="11010098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 flipH="1" flipV="1">
            <a:off x="6523777" y="-4457700"/>
            <a:ext cx="0" cy="18245349"/>
          </a:xfrm>
          <a:prstGeom prst="line">
            <a:avLst/>
          </a:prstGeom>
          <a:ln w="165100" cap="flat" cmpd="sng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5"/>
          <p:cNvSpPr txBox="1"/>
          <p:nvPr/>
        </p:nvSpPr>
        <p:spPr>
          <a:xfrm>
            <a:off x="502870" y="1943100"/>
            <a:ext cx="5514137" cy="63094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lnSpc>
                <a:spcPts val="8189"/>
              </a:lnSpc>
              <a:buFontTx/>
              <a:buChar char="-"/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Phương án L đại diện cho những phương án tệ nhất vì có cùng mức rủi ro với P nhưng lợi nhuận kém xa</a:t>
            </a:r>
          </a:p>
        </p:txBody>
      </p:sp>
      <p:sp>
        <p:nvSpPr>
          <p:cNvPr id="2" name="Oval 1"/>
          <p:cNvSpPr/>
          <p:nvPr/>
        </p:nvSpPr>
        <p:spPr>
          <a:xfrm>
            <a:off x="9372600" y="5731290"/>
            <a:ext cx="304800" cy="3048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92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23777" y="-2193384"/>
            <a:ext cx="12421597" cy="13906740"/>
            <a:chOff x="0" y="-38100"/>
            <a:chExt cx="3271532" cy="36626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71532" cy="3624580"/>
            </a:xfrm>
            <a:custGeom>
              <a:avLst/>
              <a:gdLst/>
              <a:ahLst/>
              <a:cxnLst/>
              <a:rect l="l" t="t" r="r" b="b"/>
              <a:pathLst>
                <a:path w="3271532" h="3624580">
                  <a:moveTo>
                    <a:pt x="0" y="0"/>
                  </a:moveTo>
                  <a:lnTo>
                    <a:pt x="3271532" y="0"/>
                  </a:lnTo>
                  <a:lnTo>
                    <a:pt x="3271532" y="3624580"/>
                  </a:lnTo>
                  <a:lnTo>
                    <a:pt x="0" y="36245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71532" cy="36626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273662" y="5676900"/>
            <a:ext cx="8947538" cy="0"/>
          </a:xfrm>
          <a:prstGeom prst="line">
            <a:avLst/>
          </a:prstGeom>
          <a:ln w="127000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H="1" flipV="1">
            <a:off x="6523777" y="-4457700"/>
            <a:ext cx="0" cy="18245349"/>
          </a:xfrm>
          <a:prstGeom prst="line">
            <a:avLst/>
          </a:prstGeom>
          <a:ln w="165100" cap="flat" cmpd="sng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2429671" y="2125357"/>
            <a:ext cx="1580039" cy="6036287"/>
          </a:xfrm>
          <a:custGeom>
            <a:avLst/>
            <a:gdLst/>
            <a:ahLst/>
            <a:cxnLst/>
            <a:rect l="l" t="t" r="r" b="b"/>
            <a:pathLst>
              <a:path w="1580039" h="6036287">
                <a:moveTo>
                  <a:pt x="0" y="0"/>
                </a:moveTo>
                <a:lnTo>
                  <a:pt x="1580039" y="0"/>
                </a:lnTo>
                <a:lnTo>
                  <a:pt x="1580039" y="6036286"/>
                </a:lnTo>
                <a:lnTo>
                  <a:pt x="0" y="6036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077200" y="2817146"/>
            <a:ext cx="9586852" cy="5180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vi-VN" sz="8800" b="1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Ứng dụng </a:t>
            </a:r>
            <a:r>
              <a:rPr lang="en-US" sz="8800" b="1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mô hình Markowitz</a:t>
            </a:r>
          </a:p>
          <a:p>
            <a:pPr>
              <a:lnSpc>
                <a:spcPts val="10080"/>
              </a:lnSpc>
            </a:pPr>
            <a:endParaRPr lang="en-US" sz="8800" b="1">
              <a:solidFill>
                <a:srgbClr val="345C72"/>
              </a:solidFill>
              <a:latin typeface="Nunito Sans Condensed" panose="020B0604020202020204" charset="0"/>
              <a:ea typeface="Hero"/>
              <a:cs typeface="Hero"/>
              <a:sym typeface="Hero"/>
            </a:endParaRPr>
          </a:p>
          <a:p>
            <a:pPr marL="0" lvl="0" indent="0" algn="ctr">
              <a:lnSpc>
                <a:spcPts val="10080"/>
              </a:lnSpc>
            </a:pPr>
            <a:endParaRPr lang="en-US" sz="8400">
              <a:solidFill>
                <a:srgbClr val="345C72"/>
              </a:solidFill>
              <a:latin typeface="Nunito Sans Condensed" panose="020B0604020202020204" charset="0"/>
              <a:ea typeface="Trend Sans Five"/>
              <a:cs typeface="Trend Sans Five"/>
              <a:sym typeface="Trend Sans Five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0" y="6738179"/>
            <a:ext cx="4352921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32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86044"/>
            <a:ext cx="19602749" cy="8390865"/>
            <a:chOff x="0" y="-42473"/>
            <a:chExt cx="5162864" cy="2209940"/>
          </a:xfrm>
        </p:grpSpPr>
        <p:sp>
          <p:nvSpPr>
            <p:cNvPr id="3" name="Freeform 3"/>
            <p:cNvSpPr/>
            <p:nvPr/>
          </p:nvSpPr>
          <p:spPr>
            <a:xfrm>
              <a:off x="0" y="-42473"/>
              <a:ext cx="5162864" cy="2167467"/>
            </a:xfrm>
            <a:custGeom>
              <a:avLst/>
              <a:gdLst/>
              <a:ahLst/>
              <a:cxnLst/>
              <a:rect l="l" t="t" r="r" b="b"/>
              <a:pathLst>
                <a:path w="5162864" h="2167467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485704" y="2303462"/>
            <a:ext cx="15316200" cy="52578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lnSpc>
                <a:spcPts val="8189"/>
              </a:lnSpc>
              <a:buFontTx/>
              <a:buChar char="-"/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Mặc dù có những hạn chế như :</a:t>
            </a:r>
          </a:p>
          <a:p>
            <a:pPr>
              <a:lnSpc>
                <a:spcPts val="8189"/>
              </a:lnSpc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		+Phụ thuộc vào dữ liệu quá khứ</a:t>
            </a:r>
          </a:p>
          <a:p>
            <a:pPr>
              <a:lnSpc>
                <a:spcPts val="8189"/>
              </a:lnSpc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		+Dữ liệu về phương sai và độ tương quan có thể 				không đúng nếu thị trường biện động lớn</a:t>
            </a:r>
          </a:p>
          <a:p>
            <a:pPr>
              <a:lnSpc>
                <a:spcPts val="8189"/>
              </a:lnSpc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		+Chưa xét đến các yếu tố thanh khoản , thuế , ...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-657570" y="92273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flipV="1">
            <a:off x="-657570" y="9977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69839" y="161300"/>
            <a:ext cx="1849489" cy="184948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69069" y="144696"/>
            <a:ext cx="1207331" cy="166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40"/>
              </a:lnSpc>
            </a:pPr>
            <a:r>
              <a:rPr lang="vi-VN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1</a:t>
            </a:r>
            <a:endParaRPr lang="en-US" sz="10100">
              <a:solidFill>
                <a:srgbClr val="345C72"/>
              </a:solidFill>
              <a:latin typeface="Trend Sans Five"/>
              <a:ea typeface="Trend Sans Five"/>
              <a:cs typeface="Trend Sans Five"/>
              <a:sym typeface="Trend Sans Five"/>
            </a:endParaRPr>
          </a:p>
        </p:txBody>
      </p:sp>
      <p:sp>
        <p:nvSpPr>
          <p:cNvPr id="17" name="TextBox 5"/>
          <p:cNvSpPr txBox="1"/>
          <p:nvPr/>
        </p:nvSpPr>
        <p:spPr>
          <a:xfrm>
            <a:off x="2286000" y="5363180"/>
            <a:ext cx="12808453" cy="942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89"/>
              </a:lnSpc>
            </a:pPr>
            <a:endParaRPr lang="vi-VN" sz="4000">
              <a:solidFill>
                <a:srgbClr val="345C72"/>
              </a:solidFill>
              <a:latin typeface="Nunito Sans Condensed" panose="020B0604020202020204" charset="0"/>
              <a:ea typeface="Hero"/>
              <a:cs typeface="Hero"/>
              <a:sym typeface="Hero"/>
            </a:endParaRPr>
          </a:p>
        </p:txBody>
      </p:sp>
    </p:spTree>
    <p:extLst>
      <p:ext uri="{BB962C8B-B14F-4D97-AF65-F5344CB8AC3E}">
        <p14:creationId xmlns:p14="http://schemas.microsoft.com/office/powerpoint/2010/main" val="455963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86044"/>
            <a:ext cx="19602749" cy="8390865"/>
            <a:chOff x="0" y="-42473"/>
            <a:chExt cx="5162864" cy="2209940"/>
          </a:xfrm>
        </p:grpSpPr>
        <p:sp>
          <p:nvSpPr>
            <p:cNvPr id="3" name="Freeform 3"/>
            <p:cNvSpPr/>
            <p:nvPr/>
          </p:nvSpPr>
          <p:spPr>
            <a:xfrm>
              <a:off x="0" y="-42473"/>
              <a:ext cx="5162864" cy="2167467"/>
            </a:xfrm>
            <a:custGeom>
              <a:avLst/>
              <a:gdLst/>
              <a:ahLst/>
              <a:cxnLst/>
              <a:rect l="l" t="t" r="r" b="b"/>
              <a:pathLst>
                <a:path w="5162864" h="2167467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485704" y="2303462"/>
            <a:ext cx="15316200" cy="4882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lnSpc>
                <a:spcPct val="150000"/>
              </a:lnSpc>
              <a:buFontTx/>
              <a:buChar char="-"/>
            </a:pPr>
            <a:r>
              <a:rPr lang="vi-VN" sz="54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Mô hình Markowizt vẫn được ứng dụng :</a:t>
            </a:r>
          </a:p>
          <a:p>
            <a:pPr lvl="1">
              <a:lnSpc>
                <a:spcPct val="150000"/>
              </a:lnSpc>
            </a:pPr>
            <a:r>
              <a:rPr lang="vi-VN" sz="54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	+ Đa dạng hóa, phân tích, quản lý rủi ro</a:t>
            </a:r>
          </a:p>
          <a:p>
            <a:pPr lvl="1">
              <a:lnSpc>
                <a:spcPct val="150000"/>
              </a:lnSpc>
            </a:pPr>
            <a:r>
              <a:rPr lang="vi-VN" sz="54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	+ Là nền tảng cho các mô hình tài chính sau này	</a:t>
            </a:r>
          </a:p>
          <a:p>
            <a:pPr lvl="1">
              <a:lnSpc>
                <a:spcPct val="150000"/>
              </a:lnSpc>
            </a:pPr>
            <a:r>
              <a:rPr lang="vi-VN" sz="54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	+ Phân bổ tài sản hợp lý , hiệu quả 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-657570" y="92273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flipV="1">
            <a:off x="-657570" y="9977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69839" y="161300"/>
            <a:ext cx="1849489" cy="184948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69069" y="144696"/>
            <a:ext cx="1207331" cy="166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40"/>
              </a:lnSpc>
            </a:pPr>
            <a:r>
              <a:rPr lang="vi-VN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1</a:t>
            </a:r>
            <a:endParaRPr lang="en-US" sz="10100">
              <a:solidFill>
                <a:srgbClr val="345C72"/>
              </a:solidFill>
              <a:latin typeface="Trend Sans Five"/>
              <a:ea typeface="Trend Sans Five"/>
              <a:cs typeface="Trend Sans Five"/>
              <a:sym typeface="Trend Sans Five"/>
            </a:endParaRPr>
          </a:p>
        </p:txBody>
      </p:sp>
      <p:sp>
        <p:nvSpPr>
          <p:cNvPr id="17" name="TextBox 5"/>
          <p:cNvSpPr txBox="1"/>
          <p:nvPr/>
        </p:nvSpPr>
        <p:spPr>
          <a:xfrm>
            <a:off x="2286000" y="5363180"/>
            <a:ext cx="12808453" cy="942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89"/>
              </a:lnSpc>
            </a:pPr>
            <a:endParaRPr lang="vi-VN" sz="4000">
              <a:solidFill>
                <a:srgbClr val="345C72"/>
              </a:solidFill>
              <a:latin typeface="Nunito Sans Condensed" panose="020B0604020202020204" charset="0"/>
              <a:ea typeface="Hero"/>
              <a:cs typeface="Hero"/>
              <a:sym typeface="Hero"/>
            </a:endParaRPr>
          </a:p>
        </p:txBody>
      </p:sp>
    </p:spTree>
    <p:extLst>
      <p:ext uri="{BB962C8B-B14F-4D97-AF65-F5344CB8AC3E}">
        <p14:creationId xmlns:p14="http://schemas.microsoft.com/office/powerpoint/2010/main" val="2984426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23777" y="-2048723"/>
            <a:ext cx="12421597" cy="13762079"/>
            <a:chOff x="0" y="0"/>
            <a:chExt cx="3271532" cy="36245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71532" cy="3624580"/>
            </a:xfrm>
            <a:custGeom>
              <a:avLst/>
              <a:gdLst/>
              <a:ahLst/>
              <a:cxnLst/>
              <a:rect l="l" t="t" r="r" b="b"/>
              <a:pathLst>
                <a:path w="3271532" h="3624580">
                  <a:moveTo>
                    <a:pt x="0" y="0"/>
                  </a:moveTo>
                  <a:lnTo>
                    <a:pt x="3271532" y="0"/>
                  </a:lnTo>
                  <a:lnTo>
                    <a:pt x="3271532" y="3624580"/>
                  </a:lnTo>
                  <a:lnTo>
                    <a:pt x="0" y="36245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71532" cy="36626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273663" y="6084954"/>
            <a:ext cx="8384422" cy="0"/>
          </a:xfrm>
          <a:prstGeom prst="line">
            <a:avLst/>
          </a:prstGeom>
          <a:ln w="10477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H="1" flipV="1">
            <a:off x="6523777" y="-4490314"/>
            <a:ext cx="0" cy="18245349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2429671" y="2125357"/>
            <a:ext cx="1580039" cy="6036287"/>
          </a:xfrm>
          <a:custGeom>
            <a:avLst/>
            <a:gdLst/>
            <a:ahLst/>
            <a:cxnLst/>
            <a:rect l="l" t="t" r="r" b="b"/>
            <a:pathLst>
              <a:path w="1580039" h="6036287">
                <a:moveTo>
                  <a:pt x="0" y="0"/>
                </a:moveTo>
                <a:lnTo>
                  <a:pt x="1580039" y="0"/>
                </a:lnTo>
                <a:lnTo>
                  <a:pt x="1580039" y="6036286"/>
                </a:lnTo>
                <a:lnTo>
                  <a:pt x="0" y="6036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672448" y="4149659"/>
            <a:ext cx="9586852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</a:pPr>
            <a:r>
              <a:rPr lang="en-US" sz="84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Thank you!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76260"/>
            <a:ext cx="19602749" cy="8229600"/>
            <a:chOff x="0" y="0"/>
            <a:chExt cx="5162864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62864" cy="2167467"/>
            </a:xfrm>
            <a:custGeom>
              <a:avLst/>
              <a:gdLst/>
              <a:ahLst/>
              <a:cxnLst/>
              <a:rect l="l" t="t" r="r" b="b"/>
              <a:pathLst>
                <a:path w="5162864" h="2167467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22292" y="3399565"/>
            <a:ext cx="13410004" cy="63094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89"/>
              </a:lnSpc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- Lý thuyết danh mục đầu tư hiện đại (Modern Portfolio Theory - MPT) do nhà kinh tế học Harry Markowitz giới thiệu vào năm 1952</a:t>
            </a:r>
          </a:p>
          <a:p>
            <a:pPr>
              <a:lnSpc>
                <a:spcPts val="8189"/>
              </a:lnSpc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- Ông là một nhà kinh tế học người Mỹ, người đã đoạt giải Nobel Kinh tế năm 1990</a:t>
            </a:r>
          </a:p>
          <a:p>
            <a:pPr>
              <a:lnSpc>
                <a:spcPts val="8189"/>
              </a:lnSpc>
            </a:pPr>
            <a:endParaRPr lang="vi-VN" sz="4800">
              <a:solidFill>
                <a:srgbClr val="345C72"/>
              </a:solidFill>
              <a:latin typeface="Nunito Sans Condensed" panose="020B0604020202020204" charset="0"/>
              <a:ea typeface="Hero"/>
              <a:cs typeface="Hero"/>
              <a:sym typeface="Hero"/>
            </a:endParaRPr>
          </a:p>
        </p:txBody>
      </p:sp>
      <p:sp>
        <p:nvSpPr>
          <p:cNvPr id="6" name="AutoShape 6"/>
          <p:cNvSpPr/>
          <p:nvPr/>
        </p:nvSpPr>
        <p:spPr>
          <a:xfrm flipV="1">
            <a:off x="-657570" y="92273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2743200" y="1333500"/>
            <a:ext cx="16230600" cy="1104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79"/>
              </a:lnSpc>
            </a:pPr>
            <a:r>
              <a:rPr lang="vi-VN" sz="7200" b="1" spc="170">
                <a:solidFill>
                  <a:srgbClr val="345C72"/>
                </a:solidFill>
                <a:latin typeface="Nunito Sans Condensed" panose="020B0604020202020204" charset="0"/>
                <a:ea typeface="Nunito Sans Expanded Bold"/>
                <a:cs typeface="Nunito Sans Expanded Bold"/>
                <a:sym typeface="Nunito Sans Expanded Bold"/>
              </a:rPr>
              <a:t>Nguồn gốc</a:t>
            </a:r>
            <a:endParaRPr lang="en-US" sz="7200" b="1" spc="170">
              <a:solidFill>
                <a:srgbClr val="345C72"/>
              </a:solidFill>
              <a:latin typeface="Nunito Sans Condensed" panose="020B0604020202020204" charset="0"/>
              <a:ea typeface="Nunito Sans Expanded Bold"/>
              <a:cs typeface="Nunito Sans Expanded Bold"/>
              <a:sym typeface="Nunito Sans Expanded Bold"/>
            </a:endParaRPr>
          </a:p>
        </p:txBody>
      </p:sp>
      <p:sp>
        <p:nvSpPr>
          <p:cNvPr id="13" name="AutoShape 13"/>
          <p:cNvSpPr/>
          <p:nvPr/>
        </p:nvSpPr>
        <p:spPr>
          <a:xfrm flipV="1">
            <a:off x="-657570" y="9977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4706600" y="4173510"/>
            <a:ext cx="2668345" cy="6356803"/>
          </a:xfrm>
          <a:custGeom>
            <a:avLst/>
            <a:gdLst/>
            <a:ahLst/>
            <a:cxnLst/>
            <a:rect l="l" t="t" r="r" b="b"/>
            <a:pathLst>
              <a:path w="2668345" h="6356803">
                <a:moveTo>
                  <a:pt x="0" y="0"/>
                </a:moveTo>
                <a:lnTo>
                  <a:pt x="2668345" y="0"/>
                </a:lnTo>
                <a:lnTo>
                  <a:pt x="2668345" y="6356802"/>
                </a:lnTo>
                <a:lnTo>
                  <a:pt x="0" y="6356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AutoShape 15"/>
          <p:cNvSpPr/>
          <p:nvPr/>
        </p:nvSpPr>
        <p:spPr>
          <a:xfrm flipV="1">
            <a:off x="-657179" y="2638425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69839" y="161300"/>
            <a:ext cx="1849489" cy="184948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25633" y="144696"/>
            <a:ext cx="1207331" cy="1743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40"/>
              </a:lnSpc>
            </a:pPr>
            <a:r>
              <a:rPr lang="en-US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006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76260"/>
            <a:ext cx="19602749" cy="8229600"/>
            <a:chOff x="0" y="0"/>
            <a:chExt cx="5162864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62864" cy="2167467"/>
            </a:xfrm>
            <a:custGeom>
              <a:avLst/>
              <a:gdLst/>
              <a:ahLst/>
              <a:cxnLst/>
              <a:rect l="l" t="t" r="r" b="b"/>
              <a:pathLst>
                <a:path w="5162864" h="2167467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44196" y="3009900"/>
            <a:ext cx="13410004" cy="7360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89"/>
              </a:lnSpc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- Ông được biết đến với công trình nghiên cứu về lý thuyết quản lý rủi ro trong đầu tư -  mô hình Markowitz mà sơ khai nhất là  Mean-Variance Analysis</a:t>
            </a:r>
          </a:p>
          <a:p>
            <a:pPr>
              <a:lnSpc>
                <a:spcPts val="8189"/>
              </a:lnSpc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- Giúp nhà xây dựng danh mục đầu tư tối ưu bằng cách tối đa hóa lợi nhuận kỳ vọng cho với rủi ro chấp nhận được</a:t>
            </a:r>
            <a:endParaRPr lang="en-US" sz="1200" b="1"/>
          </a:p>
          <a:p>
            <a:pPr algn="l">
              <a:lnSpc>
                <a:spcPts val="8189"/>
              </a:lnSpc>
            </a:pPr>
            <a:endParaRPr lang="vi-VN" sz="4800">
              <a:solidFill>
                <a:srgbClr val="345C72"/>
              </a:solidFill>
              <a:latin typeface="Nunito Sans Condensed" panose="020B0604020202020204" charset="0"/>
              <a:ea typeface="Hero"/>
              <a:cs typeface="Hero"/>
              <a:sym typeface="Hero"/>
            </a:endParaRPr>
          </a:p>
        </p:txBody>
      </p:sp>
      <p:sp>
        <p:nvSpPr>
          <p:cNvPr id="6" name="AutoShape 6"/>
          <p:cNvSpPr/>
          <p:nvPr/>
        </p:nvSpPr>
        <p:spPr>
          <a:xfrm flipV="1">
            <a:off x="-657570" y="92273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2743200" y="1333500"/>
            <a:ext cx="16230600" cy="1104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79"/>
              </a:lnSpc>
            </a:pPr>
            <a:r>
              <a:rPr lang="vi-VN" sz="7200" b="1" spc="170">
                <a:solidFill>
                  <a:srgbClr val="345C72"/>
                </a:solidFill>
                <a:latin typeface="Nunito Sans Condensed" panose="020B0604020202020204" charset="0"/>
                <a:ea typeface="Nunito Sans Expanded Bold"/>
                <a:cs typeface="Nunito Sans Expanded Bold"/>
                <a:sym typeface="Nunito Sans Expanded Bold"/>
              </a:rPr>
              <a:t>Nguồn gốc</a:t>
            </a:r>
            <a:endParaRPr lang="en-US" sz="7200" b="1" spc="170">
              <a:solidFill>
                <a:srgbClr val="345C72"/>
              </a:solidFill>
              <a:latin typeface="Nunito Sans Condensed" panose="020B0604020202020204" charset="0"/>
              <a:ea typeface="Nunito Sans Expanded Bold"/>
              <a:cs typeface="Nunito Sans Expanded Bold"/>
              <a:sym typeface="Nunito Sans Expanded Bold"/>
            </a:endParaRPr>
          </a:p>
        </p:txBody>
      </p:sp>
      <p:sp>
        <p:nvSpPr>
          <p:cNvPr id="13" name="AutoShape 13"/>
          <p:cNvSpPr/>
          <p:nvPr/>
        </p:nvSpPr>
        <p:spPr>
          <a:xfrm flipV="1">
            <a:off x="-657570" y="9977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4706600" y="4173510"/>
            <a:ext cx="2668345" cy="6356803"/>
          </a:xfrm>
          <a:custGeom>
            <a:avLst/>
            <a:gdLst/>
            <a:ahLst/>
            <a:cxnLst/>
            <a:rect l="l" t="t" r="r" b="b"/>
            <a:pathLst>
              <a:path w="2668345" h="6356803">
                <a:moveTo>
                  <a:pt x="0" y="0"/>
                </a:moveTo>
                <a:lnTo>
                  <a:pt x="2668345" y="0"/>
                </a:lnTo>
                <a:lnTo>
                  <a:pt x="2668345" y="6356802"/>
                </a:lnTo>
                <a:lnTo>
                  <a:pt x="0" y="6356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AutoShape 15"/>
          <p:cNvSpPr/>
          <p:nvPr/>
        </p:nvSpPr>
        <p:spPr>
          <a:xfrm flipV="1">
            <a:off x="-657179" y="2638425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69839" y="161300"/>
            <a:ext cx="1849489" cy="184948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25633" y="144696"/>
            <a:ext cx="1207331" cy="1743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40"/>
              </a:lnSpc>
            </a:pPr>
            <a:r>
              <a:rPr lang="en-US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4300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76260"/>
            <a:ext cx="19602749" cy="8229600"/>
            <a:chOff x="0" y="0"/>
            <a:chExt cx="5162864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62864" cy="2167467"/>
            </a:xfrm>
            <a:custGeom>
              <a:avLst/>
              <a:gdLst/>
              <a:ahLst/>
              <a:cxnLst/>
              <a:rect l="l" t="t" r="r" b="b"/>
              <a:pathLst>
                <a:path w="5162864" h="2167467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44196" y="3009900"/>
            <a:ext cx="13410004" cy="52578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89"/>
              </a:lnSpc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- Là lý thuyết nền tảng cho các chiến lược đầu tư hiện đại</a:t>
            </a:r>
          </a:p>
          <a:p>
            <a:pPr>
              <a:lnSpc>
                <a:spcPts val="8189"/>
              </a:lnSpc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- Lý thuyết này sử dụng các kỹ thuật thống kê để cân bằng giữa rủi ro và lợi nhuận, giúp nhà đầu tư đa dạng hóa tài sản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-657570" y="92273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2743200" y="1333500"/>
            <a:ext cx="16230600" cy="1104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79"/>
              </a:lnSpc>
            </a:pPr>
            <a:r>
              <a:rPr lang="vi-VN" sz="7200" b="1" spc="170">
                <a:solidFill>
                  <a:srgbClr val="345C72"/>
                </a:solidFill>
                <a:latin typeface="Nunito Sans Condensed" panose="020B0604020202020204" charset="0"/>
                <a:ea typeface="Nunito Sans Expanded Bold"/>
                <a:cs typeface="Nunito Sans Expanded Bold"/>
                <a:sym typeface="Nunito Sans Expanded Bold"/>
              </a:rPr>
              <a:t>Nguồn gốc</a:t>
            </a:r>
            <a:endParaRPr lang="en-US" sz="7200" b="1" spc="170">
              <a:solidFill>
                <a:srgbClr val="345C72"/>
              </a:solidFill>
              <a:latin typeface="Nunito Sans Condensed" panose="020B0604020202020204" charset="0"/>
              <a:ea typeface="Nunito Sans Expanded Bold"/>
              <a:cs typeface="Nunito Sans Expanded Bold"/>
              <a:sym typeface="Nunito Sans Expanded Bold"/>
            </a:endParaRPr>
          </a:p>
        </p:txBody>
      </p:sp>
      <p:sp>
        <p:nvSpPr>
          <p:cNvPr id="13" name="AutoShape 13"/>
          <p:cNvSpPr/>
          <p:nvPr/>
        </p:nvSpPr>
        <p:spPr>
          <a:xfrm flipV="1">
            <a:off x="-657570" y="9977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4706600" y="4173510"/>
            <a:ext cx="2668345" cy="6356803"/>
          </a:xfrm>
          <a:custGeom>
            <a:avLst/>
            <a:gdLst/>
            <a:ahLst/>
            <a:cxnLst/>
            <a:rect l="l" t="t" r="r" b="b"/>
            <a:pathLst>
              <a:path w="2668345" h="6356803">
                <a:moveTo>
                  <a:pt x="0" y="0"/>
                </a:moveTo>
                <a:lnTo>
                  <a:pt x="2668345" y="0"/>
                </a:lnTo>
                <a:lnTo>
                  <a:pt x="2668345" y="6356802"/>
                </a:lnTo>
                <a:lnTo>
                  <a:pt x="0" y="6356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AutoShape 15"/>
          <p:cNvSpPr/>
          <p:nvPr/>
        </p:nvSpPr>
        <p:spPr>
          <a:xfrm flipV="1">
            <a:off x="-657179" y="2638425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69839" y="161300"/>
            <a:ext cx="1849489" cy="184948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25633" y="144696"/>
            <a:ext cx="1207331" cy="166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40"/>
              </a:lnSpc>
            </a:pPr>
            <a:r>
              <a:rPr lang="vi-VN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1</a:t>
            </a:r>
            <a:endParaRPr lang="en-US" sz="10100">
              <a:solidFill>
                <a:srgbClr val="345C72"/>
              </a:solidFill>
              <a:latin typeface="Trend Sans Five"/>
              <a:ea typeface="Trend Sans Five"/>
              <a:cs typeface="Trend Sans Five"/>
              <a:sym typeface="Trend Sans Five"/>
            </a:endParaRPr>
          </a:p>
        </p:txBody>
      </p:sp>
    </p:spTree>
    <p:extLst>
      <p:ext uri="{BB962C8B-B14F-4D97-AF65-F5344CB8AC3E}">
        <p14:creationId xmlns:p14="http://schemas.microsoft.com/office/powerpoint/2010/main" val="90200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76260"/>
            <a:ext cx="19602749" cy="8229600"/>
            <a:chOff x="0" y="0"/>
            <a:chExt cx="5162864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62864" cy="2167467"/>
            </a:xfrm>
            <a:custGeom>
              <a:avLst/>
              <a:gdLst/>
              <a:ahLst/>
              <a:cxnLst/>
              <a:rect l="l" t="t" r="r" b="b"/>
              <a:pathLst>
                <a:path w="5162864" h="2167467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82467" y="3065284"/>
            <a:ext cx="11816981" cy="52578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89"/>
              </a:lnSpc>
            </a:pPr>
            <a:r>
              <a:rPr lang="vi-VN" sz="4800">
                <a:solidFill>
                  <a:schemeClr val="accent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	Rủi Ro và Lợi Nhuận: </a:t>
            </a:r>
          </a:p>
          <a:p>
            <a:pPr>
              <a:lnSpc>
                <a:spcPts val="8189"/>
              </a:lnSpc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Lợi nhuận kỳ vọng là lợi nhuận dự kiến từ một khoản đầu tư</a:t>
            </a:r>
          </a:p>
          <a:p>
            <a:pPr>
              <a:lnSpc>
                <a:spcPts val="8189"/>
              </a:lnSpc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Rủi ro được đo lường bằng độ lệch chuẩn hoặc phương sai của lợi nhuận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-657570" y="92273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2743200" y="1333500"/>
            <a:ext cx="16230600" cy="1104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79"/>
              </a:lnSpc>
            </a:pPr>
            <a:r>
              <a:rPr lang="vi-VN" sz="7200" b="1" spc="170">
                <a:solidFill>
                  <a:srgbClr val="345C72"/>
                </a:solidFill>
                <a:latin typeface="Nunito Sans Condensed" panose="020B0604020202020204" charset="0"/>
                <a:ea typeface="Nunito Sans Expanded Bold"/>
                <a:cs typeface="Nunito Sans Expanded Bold"/>
                <a:sym typeface="Nunito Sans Expanded Bold"/>
              </a:rPr>
              <a:t>Những khái niệm cơ bản</a:t>
            </a:r>
            <a:endParaRPr lang="en-US" sz="7200" b="1" spc="170">
              <a:solidFill>
                <a:srgbClr val="345C72"/>
              </a:solidFill>
              <a:latin typeface="Nunito Sans Condensed" panose="020B0604020202020204" charset="0"/>
              <a:ea typeface="Nunito Sans Expanded Bold"/>
              <a:cs typeface="Nunito Sans Expanded Bold"/>
              <a:sym typeface="Nunito Sans Expanded Bold"/>
            </a:endParaRPr>
          </a:p>
        </p:txBody>
      </p:sp>
      <p:sp>
        <p:nvSpPr>
          <p:cNvPr id="13" name="AutoShape 13"/>
          <p:cNvSpPr/>
          <p:nvPr/>
        </p:nvSpPr>
        <p:spPr>
          <a:xfrm flipV="1">
            <a:off x="-657570" y="997744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4706600" y="4173510"/>
            <a:ext cx="2668345" cy="6356803"/>
          </a:xfrm>
          <a:custGeom>
            <a:avLst/>
            <a:gdLst/>
            <a:ahLst/>
            <a:cxnLst/>
            <a:rect l="l" t="t" r="r" b="b"/>
            <a:pathLst>
              <a:path w="2668345" h="6356803">
                <a:moveTo>
                  <a:pt x="0" y="0"/>
                </a:moveTo>
                <a:lnTo>
                  <a:pt x="2668345" y="0"/>
                </a:lnTo>
                <a:lnTo>
                  <a:pt x="2668345" y="6356802"/>
                </a:lnTo>
                <a:lnTo>
                  <a:pt x="0" y="6356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AutoShape 15"/>
          <p:cNvSpPr/>
          <p:nvPr/>
        </p:nvSpPr>
        <p:spPr>
          <a:xfrm flipV="1">
            <a:off x="-657179" y="2638425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69839" y="161300"/>
            <a:ext cx="1849489" cy="184948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90917" y="144696"/>
            <a:ext cx="1207331" cy="166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40"/>
              </a:lnSpc>
            </a:pPr>
            <a:r>
              <a:rPr lang="vi-VN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2</a:t>
            </a:r>
            <a:endParaRPr lang="en-US" sz="10100">
              <a:solidFill>
                <a:srgbClr val="345C72"/>
              </a:solidFill>
              <a:latin typeface="Trend Sans Five"/>
              <a:ea typeface="Trend Sans Five"/>
              <a:cs typeface="Trend Sans Five"/>
              <a:sym typeface="Trend Sans Fiv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3994" y="3245703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800">
                <a:solidFill>
                  <a:schemeClr val="accent2"/>
                </a:solidFill>
                <a:latin typeface="Nunito Sans Condensed" panose="020B0604020202020204" charset="0"/>
              </a:rPr>
              <a:t>1.</a:t>
            </a:r>
            <a:endParaRPr lang="en-US" sz="4800">
              <a:solidFill>
                <a:schemeClr val="accent2"/>
              </a:solidFill>
              <a:latin typeface="Nunito Sans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69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57375" y="1541853"/>
            <a:ext cx="19602749" cy="7203294"/>
            <a:chOff x="0" y="0"/>
            <a:chExt cx="5162864" cy="18971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62864" cy="1897164"/>
            </a:xfrm>
            <a:custGeom>
              <a:avLst/>
              <a:gdLst/>
              <a:ahLst/>
              <a:cxnLst/>
              <a:rect l="l" t="t" r="r" b="b"/>
              <a:pathLst>
                <a:path w="5162864" h="1897164">
                  <a:moveTo>
                    <a:pt x="0" y="0"/>
                  </a:moveTo>
                  <a:lnTo>
                    <a:pt x="5162864" y="0"/>
                  </a:lnTo>
                  <a:lnTo>
                    <a:pt x="5162864" y="1897164"/>
                  </a:lnTo>
                  <a:lnTo>
                    <a:pt x="0" y="18971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62864" cy="19352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 flipV="1">
            <a:off x="-657570" y="8714191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V="1">
            <a:off x="-657570" y="1510897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461617386"/>
              </p:ext>
            </p:extLst>
          </p:nvPr>
        </p:nvGraphicFramePr>
        <p:xfrm>
          <a:off x="8839200" y="2209800"/>
          <a:ext cx="7772400" cy="621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43000" y="3086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8" name="TextBox 5"/>
          <p:cNvSpPr txBox="1"/>
          <p:nvPr/>
        </p:nvSpPr>
        <p:spPr>
          <a:xfrm>
            <a:off x="1144196" y="3009900"/>
            <a:ext cx="6399604" cy="52578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89"/>
              </a:lnSpc>
            </a:pPr>
            <a:r>
              <a:rPr lang="vi-VN" sz="480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-Ta giả định rằng sẽ đưa ra các quyết định đầu tư và dựa vào duy nhất 2 thông số  là lợi nhuận và rủi ro</a:t>
            </a:r>
          </a:p>
        </p:txBody>
      </p:sp>
      <p:grpSp>
        <p:nvGrpSpPr>
          <p:cNvPr id="19" name="Group 9"/>
          <p:cNvGrpSpPr/>
          <p:nvPr/>
        </p:nvGrpSpPr>
        <p:grpSpPr>
          <a:xfrm>
            <a:off x="169839" y="550811"/>
            <a:ext cx="1849489" cy="1849489"/>
            <a:chOff x="0" y="0"/>
            <a:chExt cx="812800" cy="812800"/>
          </a:xfrm>
        </p:grpSpPr>
        <p:sp>
          <p:nvSpPr>
            <p:cNvPr id="2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id="2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12"/>
          <p:cNvSpPr txBox="1"/>
          <p:nvPr/>
        </p:nvSpPr>
        <p:spPr>
          <a:xfrm>
            <a:off x="490917" y="534207"/>
            <a:ext cx="1207331" cy="166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40"/>
              </a:lnSpc>
            </a:pPr>
            <a:r>
              <a:rPr lang="vi-VN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2</a:t>
            </a:r>
            <a:endParaRPr lang="en-US" sz="10100">
              <a:solidFill>
                <a:srgbClr val="345C72"/>
              </a:solidFill>
              <a:latin typeface="Trend Sans Five"/>
              <a:ea typeface="Trend Sans Five"/>
              <a:cs typeface="Trend Sans Five"/>
              <a:sym typeface="Trend Sans Fiv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57375" y="1541853"/>
            <a:ext cx="19602749" cy="7203294"/>
            <a:chOff x="0" y="0"/>
            <a:chExt cx="5162864" cy="18971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62864" cy="1897164"/>
            </a:xfrm>
            <a:custGeom>
              <a:avLst/>
              <a:gdLst/>
              <a:ahLst/>
              <a:cxnLst/>
              <a:rect l="l" t="t" r="r" b="b"/>
              <a:pathLst>
                <a:path w="5162864" h="1897164">
                  <a:moveTo>
                    <a:pt x="0" y="0"/>
                  </a:moveTo>
                  <a:lnTo>
                    <a:pt x="5162864" y="0"/>
                  </a:lnTo>
                  <a:lnTo>
                    <a:pt x="5162864" y="1897164"/>
                  </a:lnTo>
                  <a:lnTo>
                    <a:pt x="0" y="18971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62864" cy="19352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 flipV="1">
            <a:off x="-657570" y="8714191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V="1">
            <a:off x="-657570" y="1510897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258327786"/>
              </p:ext>
            </p:extLst>
          </p:nvPr>
        </p:nvGraphicFramePr>
        <p:xfrm>
          <a:off x="9220200" y="1866901"/>
          <a:ext cx="7696004" cy="655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43000" y="3086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8" name="TextBox 5"/>
          <p:cNvSpPr txBox="1"/>
          <p:nvPr/>
        </p:nvSpPr>
        <p:spPr>
          <a:xfrm>
            <a:off x="609600" y="1866901"/>
            <a:ext cx="8077200" cy="63094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89"/>
              </a:lnSpc>
            </a:pPr>
            <a:r>
              <a:rPr lang="vi-VN" sz="4800" dirty="0">
                <a:solidFill>
                  <a:srgbClr val="345C72"/>
                </a:solidFill>
                <a:latin typeface="Nunito Sans Condensed" panose="020B0604020202020204" charset="0"/>
                <a:ea typeface="Hero"/>
                <a:cs typeface="Hero"/>
                <a:sym typeface="Hero"/>
              </a:rPr>
              <a:t>-Tuy nhiên phương sai hay độ lệch chuẩn thì lại tính cả 2 chiều tăng và giảm của giá, nên nhiều khi giá cổ phiếu tăng đều và đẹp cũng bị rơi vào diện có độ biến động cao.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9839" y="161300"/>
            <a:ext cx="1849489" cy="1849489"/>
            <a:chOff x="0" y="0"/>
            <a:chExt cx="812800" cy="812800"/>
          </a:xfrm>
        </p:grpSpPr>
        <p:sp>
          <p:nvSpPr>
            <p:cNvPr id="11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id="12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90917" y="144696"/>
            <a:ext cx="1207331" cy="166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40"/>
              </a:lnSpc>
            </a:pPr>
            <a:r>
              <a:rPr lang="vi-VN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2</a:t>
            </a:r>
            <a:endParaRPr lang="en-US" sz="10100">
              <a:solidFill>
                <a:srgbClr val="345C72"/>
              </a:solidFill>
              <a:latin typeface="Trend Sans Five"/>
              <a:ea typeface="Trend Sans Five"/>
              <a:cs typeface="Trend Sans Five"/>
              <a:sym typeface="Trend Sans Five"/>
            </a:endParaRPr>
          </a:p>
        </p:txBody>
      </p:sp>
    </p:spTree>
    <p:extLst>
      <p:ext uri="{BB962C8B-B14F-4D97-AF65-F5344CB8AC3E}">
        <p14:creationId xmlns:p14="http://schemas.microsoft.com/office/powerpoint/2010/main" val="2887428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1203</Words>
  <Application>Microsoft Office PowerPoint</Application>
  <PresentationFormat>Custom</PresentationFormat>
  <Paragraphs>126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Nunito Sans Condensed Bold</vt:lpstr>
      <vt:lpstr>Arial</vt:lpstr>
      <vt:lpstr>Nunito Sans Condensed</vt:lpstr>
      <vt:lpstr>Cambria Math</vt:lpstr>
      <vt:lpstr>Nunito Sans Expanded Bold</vt:lpstr>
      <vt:lpstr>Calibri</vt:lpstr>
      <vt:lpstr>Trend Sans Five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Maths quiz presentation in green orange modern style </dc:title>
  <cp:lastModifiedBy>Vu Nguyen</cp:lastModifiedBy>
  <cp:revision>36</cp:revision>
  <dcterms:created xsi:type="dcterms:W3CDTF">2006-08-16T00:00:00Z</dcterms:created>
  <dcterms:modified xsi:type="dcterms:W3CDTF">2024-10-31T03:12:47Z</dcterms:modified>
  <dc:identifier>DAGVA9trBd0</dc:identifier>
</cp:coreProperties>
</file>