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7F668F-C0A5-4CAB-8D3C-976D713BCE02}">
          <p14:sldIdLst>
            <p14:sldId id="256"/>
            <p14:sldId id="257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06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1877FA-EF27-4C1D-B87B-40B9855667F6}" type="datetimeFigureOut">
              <a:rPr lang="vi-VN" smtClean="0"/>
              <a:t>11/04/2025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46C44D-1038-4660-87F5-75677AADFE6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55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6C44D-1038-4660-87F5-75677AADFE64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1632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vi-VN" sz="5800"/>
              <a:t>ĐỒ ÁN NHẬN DIỆN ĐỐI TƯỢNG </a:t>
            </a:r>
            <a:r>
              <a:rPr lang="vi-VN" sz="5800" b="1"/>
              <a:t>	</a:t>
            </a:r>
            <a:r>
              <a:rPr lang="vi-VN" sz="5800"/>
              <a:t>BẰNG HÌNH ẢNH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vi-VN" sz="2400"/>
              <a:t>Vũ Huy Hoàng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6C41100-1AFB-F84A-5812-BFBF45B4AD8B}"/>
              </a:ext>
            </a:extLst>
          </p:cNvPr>
          <p:cNvSpPr txBox="1">
            <a:spLocks/>
          </p:cNvSpPr>
          <p:nvPr/>
        </p:nvSpPr>
        <p:spPr>
          <a:xfrm>
            <a:off x="78581" y="-12377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/>
              <a:t>Tổng Quan Mô Hình</a:t>
            </a:r>
            <a:endParaRPr lang="vi-V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Tổng</a:t>
            </a:r>
            <a:r>
              <a:rPr dirty="0"/>
              <a:t> Quan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0B150-9F67-B7F7-95CD-0A234B1E12DB}"/>
              </a:ext>
            </a:extLst>
          </p:cNvPr>
          <p:cNvSpPr txBox="1"/>
          <p:nvPr/>
        </p:nvSpPr>
        <p:spPr>
          <a:xfrm>
            <a:off x="316523" y="1539096"/>
            <a:ext cx="9249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Mô hình sử dụng: YOLOv8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F6BAA-66EF-881E-DC78-362814713128}"/>
              </a:ext>
            </a:extLst>
          </p:cNvPr>
          <p:cNvSpPr txBox="1"/>
          <p:nvPr/>
        </p:nvSpPr>
        <p:spPr>
          <a:xfrm>
            <a:off x="316523" y="2214981"/>
            <a:ext cx="953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Nền tảng xử lý dữ liệu: Roboflow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B2A3E-7279-EFAE-0F3C-9209C0EFE5ED}"/>
              </a:ext>
            </a:extLst>
          </p:cNvPr>
          <p:cNvSpPr txBox="1"/>
          <p:nvPr/>
        </p:nvSpPr>
        <p:spPr>
          <a:xfrm>
            <a:off x="316523" y="3702095"/>
            <a:ext cx="6567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Các đối tượng: Con người, ô tô, xe máy, ghế, đèn đường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80EEE-A938-95BE-41CD-0238A6C1325A}"/>
              </a:ext>
            </a:extLst>
          </p:cNvPr>
          <p:cNvSpPr txBox="1"/>
          <p:nvPr/>
        </p:nvSpPr>
        <p:spPr>
          <a:xfrm>
            <a:off x="316523" y="5318904"/>
            <a:ext cx="5137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Ứng dụng: Nhận diện đối tượng từ ảnh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EED1260E-F842-0317-87E2-C000BAEF9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6116" y="980754"/>
            <a:ext cx="1606130" cy="1682613"/>
          </a:xfrm>
          <a:prstGeom prst="rect">
            <a:avLst/>
          </a:prstGeom>
        </p:spPr>
      </p:pic>
      <p:pic>
        <p:nvPicPr>
          <p:cNvPr id="17" name="Picture 1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D497B8BE-14B8-7229-55B8-D5808049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218" y="2087197"/>
            <a:ext cx="6702930" cy="191643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0CD1E10-15DF-D2CC-4650-AD8E1B1CB223}"/>
              </a:ext>
            </a:extLst>
          </p:cNvPr>
          <p:cNvGrpSpPr/>
          <p:nvPr/>
        </p:nvGrpSpPr>
        <p:grpSpPr>
          <a:xfrm>
            <a:off x="1909704" y="4091740"/>
            <a:ext cx="5619560" cy="918929"/>
            <a:chOff x="1922760" y="5427482"/>
            <a:chExt cx="5619560" cy="918929"/>
          </a:xfrm>
        </p:grpSpPr>
        <p:pic>
          <p:nvPicPr>
            <p:cNvPr id="4" name="Graphic 3" descr="Man outline">
              <a:extLst>
                <a:ext uri="{FF2B5EF4-FFF2-40B4-BE49-F238E27FC236}">
                  <a16:creationId xmlns:a16="http://schemas.microsoft.com/office/drawing/2014/main" id="{290BFF05-A014-38C1-391C-B5DA5F767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22760" y="5432011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Car outline">
              <a:extLst>
                <a:ext uri="{FF2B5EF4-FFF2-40B4-BE49-F238E27FC236}">
                  <a16:creationId xmlns:a16="http://schemas.microsoft.com/office/drawing/2014/main" id="{53590F9C-E18A-6D7F-F2C7-378E4A9B44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01297" y="5432011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Motorcycle outline">
              <a:extLst>
                <a:ext uri="{FF2B5EF4-FFF2-40B4-BE49-F238E27FC236}">
                  <a16:creationId xmlns:a16="http://schemas.microsoft.com/office/drawing/2014/main" id="{48377CDC-18E6-557B-8F3C-3346DF01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75340" y="5432011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Director's Chair outline">
              <a:extLst>
                <a:ext uri="{FF2B5EF4-FFF2-40B4-BE49-F238E27FC236}">
                  <a16:creationId xmlns:a16="http://schemas.microsoft.com/office/drawing/2014/main" id="{E24ED1D5-2009-EA44-EB3C-6FD2DF2CC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53877" y="5427482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Streetlight outline">
              <a:extLst>
                <a:ext uri="{FF2B5EF4-FFF2-40B4-BE49-F238E27FC236}">
                  <a16:creationId xmlns:a16="http://schemas.microsoft.com/office/drawing/2014/main" id="{DB5C3EBA-4364-5562-87C8-E4F1D5974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627920" y="5427482"/>
              <a:ext cx="914400" cy="914400"/>
            </a:xfrm>
            <a:prstGeom prst="rect">
              <a:avLst/>
            </a:prstGeom>
          </p:spPr>
        </p:pic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5D7D9E8E-3939-91E7-5828-07616E735588}"/>
              </a:ext>
            </a:extLst>
          </p:cNvPr>
          <p:cNvSpPr txBox="1">
            <a:spLocks/>
          </p:cNvSpPr>
          <p:nvPr/>
        </p:nvSpPr>
        <p:spPr>
          <a:xfrm>
            <a:off x="457200" y="-113220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dirty="0"/>
              <a:t>Quy Trình Thực Hiện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2E68ED-48D2-B80D-256A-62359065D217}"/>
              </a:ext>
            </a:extLst>
          </p:cNvPr>
          <p:cNvSpPr txBox="1"/>
          <p:nvPr/>
        </p:nvSpPr>
        <p:spPr>
          <a:xfrm>
            <a:off x="2286000" y="19633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sz="4000" b="1" kern="1200" dirty="0">
                <a:solidFill>
                  <a:srgbClr val="000000"/>
                </a:solidFill>
                <a:effectLst/>
                <a:latin typeface="+mj-lt"/>
                <a:ea typeface="+mn-ea"/>
                <a:cs typeface="+mn-cs"/>
              </a:rPr>
              <a:t>YOLOv8</a:t>
            </a:r>
            <a:endParaRPr lang="vi-VN" sz="4000" b="1" dirty="0">
              <a:latin typeface="+mj-lt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A677BFE-F2FD-BBAC-B011-D1FC6A69D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8770" y="980754"/>
            <a:ext cx="3035230" cy="31797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434452-751C-16B6-88CF-7D4964E95141}"/>
              </a:ext>
            </a:extLst>
          </p:cNvPr>
          <p:cNvSpPr txBox="1"/>
          <p:nvPr/>
        </p:nvSpPr>
        <p:spPr>
          <a:xfrm>
            <a:off x="304800" y="1051739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>
                <a:latin typeface="+mj-lt"/>
              </a:rPr>
              <a:t>	YOLOv8 (You Only Look Once version 8)</a:t>
            </a:r>
            <a:r>
              <a:rPr lang="vi-VN" dirty="0">
                <a:latin typeface="+mj-lt"/>
              </a:rPr>
              <a:t> là phiên bản mới nhất trong chuỗi các mô hình YOLO – một trong những kiến trúc nổi tiếng nhất trong lĩnh vực </a:t>
            </a:r>
            <a:r>
              <a:rPr lang="vi-VN" b="1" dirty="0">
                <a:latin typeface="+mj-lt"/>
              </a:rPr>
              <a:t>nhận diện và phát hiện đối tượng (Object Detection)</a:t>
            </a:r>
            <a:r>
              <a:rPr lang="vi-VN" dirty="0">
                <a:latin typeface="+mj-lt"/>
              </a:rPr>
              <a:t>.</a:t>
            </a:r>
          </a:p>
          <a:p>
            <a:r>
              <a:rPr lang="vi-VN" dirty="0">
                <a:latin typeface="+mj-lt"/>
              </a:rPr>
              <a:t>	YOLOv8 được phát triển và phát hành bởi </a:t>
            </a:r>
            <a:r>
              <a:rPr lang="vi-VN" b="1" dirty="0">
                <a:latin typeface="+mj-lt"/>
              </a:rPr>
              <a:t>Ultralytics</a:t>
            </a:r>
            <a:r>
              <a:rPr lang="vi-VN" dirty="0">
                <a:latin typeface="+mj-lt"/>
              </a:rPr>
              <a:t> vào đầu năm 2023. Đây là một bước tiến lớn với nhiều cải tiến về hiệu suất, tốc độ và khả năng huấn luyện dễ dàng hơn.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2E821C-C45E-86DB-6023-550CBCE0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902375"/>
            <a:ext cx="755646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Tốc độ nhanh.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Độ chính xác cao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Hỗ trợ nhiều tác vụ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Triển khai dễ dàng</a:t>
            </a:r>
            <a:r>
              <a:rPr kumimoji="0" lang="vi-VN" altLang="vi-V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với thư viện ultralytics (Python), hỗ trợ cả CPU và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vi-VN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Thân thiện với người dùng mới.</a:t>
            </a: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vi-VN" altLang="vi-V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25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8DF619-5973-5232-87F7-EA5C6B753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667" y="-274510"/>
            <a:ext cx="4896666" cy="16453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C36ADD-9030-EB0C-2A67-B37F79A5BF4E}"/>
              </a:ext>
            </a:extLst>
          </p:cNvPr>
          <p:cNvSpPr txBox="1"/>
          <p:nvPr/>
        </p:nvSpPr>
        <p:spPr>
          <a:xfrm>
            <a:off x="419099" y="1450151"/>
            <a:ext cx="57435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b="1" dirty="0"/>
              <a:t>	Roboflow</a:t>
            </a:r>
            <a:r>
              <a:rPr lang="vi-VN" dirty="0"/>
              <a:t> là một nền tảng hỗ trợ toàn diện cho việc xây dựng các hệ thống thị giác máy tính (Computer Vision), đặc biệt là trong các bài toán như </a:t>
            </a:r>
            <a:r>
              <a:rPr lang="vi-VN" b="1" dirty="0"/>
              <a:t>phát hiện đối tượng (Object Detection)</a:t>
            </a:r>
            <a:r>
              <a:rPr lang="vi-VN" dirty="0"/>
              <a:t>, </a:t>
            </a:r>
            <a:r>
              <a:rPr lang="vi-VN" b="1" dirty="0"/>
              <a:t>phân loại ảnh (Image Classification)</a:t>
            </a:r>
            <a:r>
              <a:rPr lang="vi-VN" dirty="0"/>
              <a:t> và </a:t>
            </a:r>
            <a:r>
              <a:rPr lang="vi-VN" b="1" dirty="0"/>
              <a:t>phân đoạn ảnh (Segmentation)</a:t>
            </a:r>
            <a:r>
              <a:rPr lang="vi-VN" dirty="0"/>
              <a:t>.</a:t>
            </a:r>
          </a:p>
          <a:p>
            <a:r>
              <a:rPr lang="vi-VN" dirty="0"/>
              <a:t>	Roboflow giúp đơn giản hóa quy trình xử lý dữ liệu hình ảnh, từ thu thập, gán nhãn đến huấn luyện và triển khai mô hình.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F47D1-37FF-0B02-4D00-11324037B32A}"/>
              </a:ext>
            </a:extLst>
          </p:cNvPr>
          <p:cNvSpPr txBox="1"/>
          <p:nvPr/>
        </p:nvSpPr>
        <p:spPr>
          <a:xfrm>
            <a:off x="419099" y="4253687"/>
            <a:ext cx="72771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 dirty="0"/>
              <a:t>Giao diện trực quan</a:t>
            </a:r>
            <a:r>
              <a:rPr lang="vi-VN" dirty="0"/>
              <a:t>, dễ sử dụng trên trình duyệt.</a:t>
            </a:r>
          </a:p>
          <a:p>
            <a:r>
              <a:rPr lang="vi-VN" b="1" dirty="0"/>
              <a:t>Gán nhãn ảnh (labeling)</a:t>
            </a:r>
            <a:r>
              <a:rPr lang="vi-VN" dirty="0"/>
              <a:t> nhanh chóng, có thể làm việc nhóm.</a:t>
            </a:r>
          </a:p>
          <a:p>
            <a:r>
              <a:rPr lang="vi-VN" b="1" dirty="0"/>
              <a:t>Tự động chuyển đổi định dạng nhãn</a:t>
            </a:r>
            <a:r>
              <a:rPr lang="vi-VN" dirty="0"/>
              <a:t> phù hợp với nhiều mô hình khác nhau: YOLO, COCO, Pascal VOC, TensorFlow, v.v.</a:t>
            </a:r>
          </a:p>
          <a:p>
            <a:r>
              <a:rPr lang="vi-VN" b="1" dirty="0"/>
              <a:t>Tăng cường dữ liệu (Data Augmentation)</a:t>
            </a:r>
            <a:r>
              <a:rPr lang="vi-VN" dirty="0"/>
              <a:t>: xoay ảnh, thay đổi ánh sáng, crop, blur…</a:t>
            </a:r>
          </a:p>
          <a:p>
            <a:r>
              <a:rPr lang="vi-VN" b="1" dirty="0"/>
              <a:t>Hỗ trợ xuất dữ liệu trực tiếp sang Google Colab hoặc tải về để huấn luyện mô hình.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9720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C243F2-9C60-8CA2-22EE-66A9D7DB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Slide Background">
            <a:extLst>
              <a:ext uri="{FF2B5EF4-FFF2-40B4-BE49-F238E27FC236}">
                <a16:creationId xmlns:a16="http://schemas.microsoft.com/office/drawing/2014/main" id="{357E7B23-177C-4AB7-86EC-6FD04DA03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65ACF9F-D362-45CE-A7BC-0E902B4BD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299"/>
            <a:ext cx="9143999" cy="3423102"/>
          </a:xfrm>
          <a:prstGeom prst="rect">
            <a:avLst/>
          </a:prstGeom>
          <a:ln>
            <a:noFill/>
          </a:ln>
          <a:effectLst>
            <a:outerShdw blurRad="596900" dist="330200" dir="7140000" sx="87000" sy="87000" algn="t" rotWithShape="0">
              <a:srgbClr val="000000">
                <a:alpha val="2666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6593E-B350-FCA7-1AE0-58964922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67" y="188168"/>
            <a:ext cx="3560103" cy="115885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Quy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9AE899A-CF21-43F7-BF4D-CF626DBBB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8" y="3398598"/>
            <a:ext cx="4572001" cy="3451101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87479F-579D-FAA3-E8EF-CD675F0297B3}"/>
              </a:ext>
            </a:extLst>
          </p:cNvPr>
          <p:cNvSpPr txBox="1"/>
          <p:nvPr/>
        </p:nvSpPr>
        <p:spPr>
          <a:xfrm>
            <a:off x="658162" y="1370371"/>
            <a:ext cx="3255674" cy="7563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dirty="0"/>
              <a:t>Thu </a:t>
            </a:r>
            <a:r>
              <a:rPr lang="en-US" sz="2400" dirty="0" err="1"/>
              <a:t>thập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3C47EE5-44A9-4CF1-87BC-36AA5F190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7" y="8300"/>
            <a:ext cx="4572003" cy="3423102"/>
          </a:xfrm>
          <a:prstGeom prst="rect">
            <a:avLst/>
          </a:prstGeom>
          <a:ln>
            <a:noFill/>
          </a:ln>
          <a:effectLst>
            <a:outerShdw blurRad="596900" dist="317500" dir="8820000" sx="87000" sy="87000" algn="t" rotWithShape="0">
              <a:schemeClr val="tx1"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Image outline">
            <a:extLst>
              <a:ext uri="{FF2B5EF4-FFF2-40B4-BE49-F238E27FC236}">
                <a16:creationId xmlns:a16="http://schemas.microsoft.com/office/drawing/2014/main" id="{2501DED7-A2C7-4EBD-2EE6-B6DEA8F483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2323" y="4335917"/>
            <a:ext cx="1681389" cy="1681389"/>
          </a:xfrm>
          <a:prstGeom prst="rect">
            <a:avLst/>
          </a:prstGeom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CDC5515D-6C74-9209-2437-9C5CCA969B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7302" y="4283453"/>
            <a:ext cx="1681389" cy="1681389"/>
          </a:xfrm>
          <a:prstGeom prst="rect">
            <a:avLst/>
          </a:prstGeom>
        </p:spPr>
      </p:pic>
      <p:pic>
        <p:nvPicPr>
          <p:cNvPr id="6" name="Graphic 5" descr="Camera outline">
            <a:extLst>
              <a:ext uri="{FF2B5EF4-FFF2-40B4-BE49-F238E27FC236}">
                <a16:creationId xmlns:a16="http://schemas.microsoft.com/office/drawing/2014/main" id="{F453BD53-D35D-0344-BACA-27B714F266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2792" y="4283452"/>
            <a:ext cx="1681389" cy="1681389"/>
          </a:xfrm>
          <a:prstGeom prst="rect">
            <a:avLst/>
          </a:prstGeom>
        </p:spPr>
      </p:pic>
      <p:pic>
        <p:nvPicPr>
          <p:cNvPr id="11" name="Picture 10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761B22A-B1F3-ACBC-F005-D62336B93B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1998" y="893158"/>
            <a:ext cx="4624943" cy="13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0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3.7037E-7 L 0.48663 0.00023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23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7.40741E-7 L -0.00052 -0.49907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2495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40C44-9354-B6F1-28FE-6C5574F38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0FAC-BB1B-C5BD-D819-108F9C0B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Quy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Hiện</a:t>
            </a: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C2B58C-4B23-D9A5-6D91-55C0D8CC6C21}"/>
              </a:ext>
            </a:extLst>
          </p:cNvPr>
          <p:cNvSpPr txBox="1"/>
          <p:nvPr/>
        </p:nvSpPr>
        <p:spPr>
          <a:xfrm>
            <a:off x="457200" y="17965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Gán nhãn đối tượng bằng Roboflow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4C747-43C3-C10D-9958-923A9C400820}"/>
              </a:ext>
            </a:extLst>
          </p:cNvPr>
          <p:cNvSpPr txBox="1"/>
          <p:nvPr/>
        </p:nvSpPr>
        <p:spPr>
          <a:xfrm>
            <a:off x="457200" y="22778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Huấn luyện mô hình YOLOv8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DFCD2E-1C18-F087-6125-2FAC485D7DD3}"/>
              </a:ext>
            </a:extLst>
          </p:cNvPr>
          <p:cNvSpPr txBox="1"/>
          <p:nvPr/>
        </p:nvSpPr>
        <p:spPr>
          <a:xfrm>
            <a:off x="457200" y="279665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Đánh giá mô hình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BDC0D8-E0C8-BC3C-414D-351CA866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11" y="3583523"/>
            <a:ext cx="683037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25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401</Words>
  <Application>Microsoft Office PowerPoint</Application>
  <PresentationFormat>On-screen Show (4:3)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Times New Roman</vt:lpstr>
      <vt:lpstr>Office Theme</vt:lpstr>
      <vt:lpstr>ĐỒ ÁN NHẬN DIỆN ĐỐI TƯỢNG  BẰNG HÌNH ẢNH</vt:lpstr>
      <vt:lpstr>Tổng Quan Mô Hình</vt:lpstr>
      <vt:lpstr>PowerPoint Presentation</vt:lpstr>
      <vt:lpstr>PowerPoint Presentation</vt:lpstr>
      <vt:lpstr>Quy Trình Thực Hiện</vt:lpstr>
      <vt:lpstr>Quy Trình Thực Hiện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hoang vu</cp:lastModifiedBy>
  <cp:revision>4</cp:revision>
  <dcterms:created xsi:type="dcterms:W3CDTF">2013-01-27T09:14:16Z</dcterms:created>
  <dcterms:modified xsi:type="dcterms:W3CDTF">2025-04-11T05:29:44Z</dcterms:modified>
  <cp:category/>
</cp:coreProperties>
</file>